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4" r:id="rId4"/>
  </p:sldMasterIdLst>
  <p:notesMasterIdLst>
    <p:notesMasterId r:id="rId16"/>
  </p:notesMasterIdLst>
  <p:handoutMasterIdLst>
    <p:handoutMasterId r:id="rId17"/>
  </p:handoutMasterIdLst>
  <p:sldIdLst>
    <p:sldId id="266" r:id="rId5"/>
    <p:sldId id="289" r:id="rId6"/>
    <p:sldId id="383" r:id="rId7"/>
    <p:sldId id="388" r:id="rId8"/>
    <p:sldId id="389" r:id="rId9"/>
    <p:sldId id="398" r:id="rId10"/>
    <p:sldId id="397" r:id="rId11"/>
    <p:sldId id="395" r:id="rId12"/>
    <p:sldId id="401" r:id="rId13"/>
    <p:sldId id="393" r:id="rId14"/>
    <p:sldId id="402" r:id="rId1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66"/>
            <p14:sldId id="289"/>
            <p14:sldId id="383"/>
            <p14:sldId id="388"/>
            <p14:sldId id="389"/>
            <p14:sldId id="398"/>
            <p14:sldId id="397"/>
            <p14:sldId id="395"/>
            <p14:sldId id="401"/>
            <p14:sldId id="393"/>
            <p14:sldId id="402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DFC3EB"/>
    <a:srgbClr val="F8CAB6"/>
    <a:srgbClr val="0000FF"/>
    <a:srgbClr val="D24726"/>
    <a:srgbClr val="404040"/>
    <a:srgbClr val="DD462F"/>
    <a:srgbClr val="F8CFB6"/>
    <a:srgbClr val="92392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2" autoAdjust="0"/>
    <p:restoredTop sz="78506" autoAdjust="0"/>
  </p:normalViewPr>
  <p:slideViewPr>
    <p:cSldViewPr snapToGrid="0">
      <p:cViewPr varScale="1">
        <p:scale>
          <a:sx n="115" d="100"/>
          <a:sy n="115" d="100"/>
        </p:scale>
        <p:origin x="42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80680FBE-A8DF-4758-9AC4-3A9E1039168F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EC13577B-6902-467D-A26C-08A0DD5E4E03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863" y="796925"/>
            <a:ext cx="7073900" cy="3978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840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1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863" y="796925"/>
            <a:ext cx="7073900" cy="3978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626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6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7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8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7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33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Out next steps are to understand where</a:t>
            </a:r>
            <a:r>
              <a:rPr lang="en-AU" baseline="0" dirty="0" smtClean="0"/>
              <a:t> in New South Wales carbon, agricultural production and biodiversity can be prioritised and optimised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LUTO modelling state wide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Farm-scale optimisation (to design landscapes for multiple benefits)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4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Out next steps are to understand where</a:t>
            </a:r>
            <a:r>
              <a:rPr lang="en-AU" baseline="0" dirty="0" smtClean="0"/>
              <a:t> in New South Wales carbon, agricultural production and biodiversity can be prioritised and optimised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LUTO modelling state wide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Farm-scale optimisation (to design landscapes for multiple benefits)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58A0-B4C5-4C89-BEFD-1922B0092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A777F-796E-4F34-8AA6-EACD487F6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BC33A-CCC7-4C7E-9400-0C5FE002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74042-54A8-42AC-AD4C-047AE206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A12DB-7049-489B-A84F-1E383B5F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07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5049-A83E-4DAB-B9FD-4D7B04FB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6F27D-2ED3-4B19-AF50-12A17904E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0CA00-3D31-4EE0-B9F6-0FD4ECED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84FE-E3E7-4950-BE39-92DFB8E1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4F7B8-BD1B-4371-B882-B7F59B85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1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0A6A5-52B3-4C73-BBFF-1B5277A7C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59456-13A5-481D-8DC0-869ABA94A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0CDF-4B5D-4C76-8D09-346BB087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91202-9ACB-406A-BA36-5E483CDC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63333-D222-4077-8E3B-C42D4BBC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965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07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15413" y="1892829"/>
            <a:ext cx="4190800" cy="3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  <a:defRPr>
                <a:solidFill>
                  <a:srgbClr val="EFEFE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  <a:defRPr>
                <a:solidFill>
                  <a:srgbClr val="EFEFEF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■"/>
              <a:defRPr>
                <a:solidFill>
                  <a:srgbClr val="EFEFEF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  <a:defRPr>
                <a:solidFill>
                  <a:srgbClr val="EFEFEF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  <a:defRPr>
                <a:solidFill>
                  <a:srgbClr val="EFEFEF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■"/>
              <a:defRPr>
                <a:solidFill>
                  <a:srgbClr val="EFEFEF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  <a:defRPr>
                <a:solidFill>
                  <a:srgbClr val="EFEFEF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  <a:defRPr>
                <a:solidFill>
                  <a:srgbClr val="EFEFEF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EFEFEF"/>
              </a:buClr>
              <a:buSzPts val="1200"/>
              <a:buChar char="■"/>
              <a:defRPr>
                <a:solidFill>
                  <a:srgbClr val="EFEFEF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5423925" y="1892829"/>
            <a:ext cx="4190800" cy="3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  <a:defRPr>
                <a:solidFill>
                  <a:srgbClr val="EFEFE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  <a:defRPr>
                <a:solidFill>
                  <a:srgbClr val="EFEFEF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■"/>
              <a:defRPr>
                <a:solidFill>
                  <a:srgbClr val="EFEFEF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  <a:defRPr>
                <a:solidFill>
                  <a:srgbClr val="EFEFEF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  <a:defRPr>
                <a:solidFill>
                  <a:srgbClr val="EFEFEF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■"/>
              <a:defRPr>
                <a:solidFill>
                  <a:srgbClr val="EFEFEF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  <a:defRPr>
                <a:solidFill>
                  <a:srgbClr val="EFEFEF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  <a:defRPr>
                <a:solidFill>
                  <a:srgbClr val="EFEFEF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EFEFEF"/>
              </a:buClr>
              <a:buSzPts val="1200"/>
              <a:buChar char="■"/>
              <a:defRPr>
                <a:solidFill>
                  <a:srgbClr val="EFEFEF"/>
                </a:solidFill>
              </a:defRPr>
            </a:lvl9pPr>
          </a:lstStyle>
          <a:p>
            <a:endParaRPr dirty="0"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61667" y="0"/>
            <a:ext cx="2130333" cy="618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1334711" y="630234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FFFFFF"/>
                </a:solidFill>
              </a:defRPr>
            </a:lvl1pPr>
            <a:lvl2pPr lvl="1" algn="r" rtl="0">
              <a:buNone/>
              <a:defRPr sz="1333">
                <a:solidFill>
                  <a:srgbClr val="FFFFFF"/>
                </a:solidFill>
              </a:defRPr>
            </a:lvl2pPr>
            <a:lvl3pPr lvl="2" algn="r" rtl="0">
              <a:buNone/>
              <a:defRPr sz="1333">
                <a:solidFill>
                  <a:srgbClr val="FFFFFF"/>
                </a:solidFill>
              </a:defRPr>
            </a:lvl3pPr>
            <a:lvl4pPr lvl="3" algn="r" rtl="0">
              <a:buNone/>
              <a:defRPr sz="1333">
                <a:solidFill>
                  <a:srgbClr val="FFFFFF"/>
                </a:solidFill>
              </a:defRPr>
            </a:lvl4pPr>
            <a:lvl5pPr lvl="4" algn="r" rtl="0">
              <a:buNone/>
              <a:defRPr sz="1333">
                <a:solidFill>
                  <a:srgbClr val="FFFFFF"/>
                </a:solidFill>
              </a:defRPr>
            </a:lvl5pPr>
            <a:lvl6pPr lvl="5" algn="r" rtl="0">
              <a:buNone/>
              <a:defRPr sz="1333">
                <a:solidFill>
                  <a:srgbClr val="FFFFFF"/>
                </a:solidFill>
              </a:defRPr>
            </a:lvl6pPr>
            <a:lvl7pPr lvl="6" algn="r" rtl="0">
              <a:buNone/>
              <a:defRPr sz="1333">
                <a:solidFill>
                  <a:srgbClr val="FFFFFF"/>
                </a:solidFill>
              </a:defRPr>
            </a:lvl7pPr>
            <a:lvl8pPr lvl="7" algn="r" rtl="0">
              <a:buNone/>
              <a:defRPr sz="1333">
                <a:solidFill>
                  <a:srgbClr val="FFFFFF"/>
                </a:solidFill>
              </a:defRPr>
            </a:lvl8pPr>
            <a:lvl9pPr lvl="8" algn="r" rtl="0">
              <a:buNone/>
              <a:defRPr sz="1333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815413" y="260648"/>
            <a:ext cx="85568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25" name="Google Shape;25;p3"/>
          <p:cNvCxnSpPr/>
          <p:nvPr/>
        </p:nvCxnSpPr>
        <p:spPr>
          <a:xfrm>
            <a:off x="489033" y="260648"/>
            <a:ext cx="0" cy="1092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84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4B31-F574-49FA-AD52-35580F8A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4370-F254-4C0E-913E-8D8282041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E25F-3548-492E-AA69-0A117FA8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9A62-53F4-4DE7-8A3C-2047DD78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BFCFA-F403-4AE7-B7F5-5AF32FDF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87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F4B2-D764-4CC3-A37C-6763E5C6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6A9F2-18DB-42BE-8581-968BCDC3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6A2D-6C18-4B39-9048-B85C854F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69940-4991-4FDB-9207-D0BBE71B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A1E46-2F01-4417-B1CA-78842A1F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724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2B3D-26B3-45FB-87FA-CD60AFB5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33BED-EA56-4E20-A0BB-F3968B873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F215C-E037-48B6-A924-856AAC3A2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73124-2330-46AD-87D0-20B69FC7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7E056-7F53-461E-88FE-EC3816DB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A7AEC-124F-4555-9488-A652F0E6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957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22D5-28FE-4A60-9168-62D83D3E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E9E7A-1C07-4932-A0CD-31AD367DA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B5E03-F1A8-439F-A83C-4FEB5783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AC076-2A67-488C-A369-DA9906383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3AE0A-6E01-4FE6-BDE6-E3674154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DB730-DDA3-4811-8FCB-20FB8F8C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84163-41BA-4C79-9322-23793780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80089-5904-49F8-9D99-06399F1C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6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339F-6AAA-46FA-B98B-26155200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40843-3517-4320-A88A-D25E590D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27FEC-33EC-4C7C-9559-5CCEE26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BE2D6-C3E8-48E9-A2F4-E2C9E4BA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852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28557-90DE-48A4-898D-ED14BBFF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B714-4C3F-4C53-B0A3-FC9F8EAD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76E42-7EA2-4E9D-9677-F9A847F6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62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6F0A-380C-4B78-A742-44870D6E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7428F-CF59-4485-860E-D4E9A3E2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A80EE-0EDC-4801-A54E-FE8568A26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5CF35-1123-4F0A-9DC6-FB18AE65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910C-F255-4D02-9A61-5AE35BE3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4B72-146D-4DBE-AFFE-080CC5D5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61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DA2D-9346-4F43-9971-9B5D9C05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3D68E-0718-48C7-B10A-9CA3A6554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346BD-4CB1-4EB9-B3AA-C1A0D95F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102CA-DD69-4194-9FF7-D797F0CF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D4E6D-D74C-4C8F-B176-6588AD59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0A46B-9991-480D-9E1A-9A3744A8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31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6F227-EB2B-44E7-BCCB-A60A0EBD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61BD4-9B1E-4A4D-AC5A-0CDF36AB4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7DEA-BD0C-48EF-911A-2A8C08099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DD73-5DA0-4733-80E6-4D836CDBD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87CD-D1E2-4948-A033-D83C42E5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91BB-2535-482F-81CF-AF46CA231F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85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6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svg"/><Relationship Id="rId1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3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9" Type="http://schemas.openxmlformats.org/officeDocument/2006/relationships/image" Target="../media/image21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oogle Shape;144;p13">
            <a:extLst>
              <a:ext uri="{FF2B5EF4-FFF2-40B4-BE49-F238E27FC236}">
                <a16:creationId xmlns:a16="http://schemas.microsoft.com/office/drawing/2014/main" id="{2C695D4B-2FB9-4B33-BE1F-76FEE6B20C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763" r="-1" b="29218"/>
          <a:stretch/>
        </p:blipFill>
        <p:spPr>
          <a:xfrm>
            <a:off x="4261191" y="-4"/>
            <a:ext cx="7644062" cy="3681406"/>
          </a:xfrm>
          <a:prstGeom prst="rect">
            <a:avLst/>
          </a:prstGeom>
          <a:noFill/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A5CBD2A-F963-45E4-A7E4-2E29781B6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3" r="-1" b="903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34D4B-F62B-460E-9E25-16565E42E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064" y="206561"/>
            <a:ext cx="11516447" cy="157261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Demonstrating sustainable land </a:t>
            </a:r>
            <a:r>
              <a:rPr lang="en-A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-   </a:t>
            </a:r>
            <a:r>
              <a:rPr lang="en-AU" sz="3200" b="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delivering multi-functional landscapes in Australian </a:t>
            </a:r>
            <a:r>
              <a:rPr lang="en-AU" sz="32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pastoral systems</a:t>
            </a:r>
            <a:endParaRPr lang="en-US" sz="3200" b="0" i="1" kern="12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99ECDCD-437D-4B32-A706-7DB5D9102084}"/>
              </a:ext>
            </a:extLst>
          </p:cNvPr>
          <p:cNvSpPr/>
          <p:nvPr/>
        </p:nvSpPr>
        <p:spPr>
          <a:xfrm>
            <a:off x="477981" y="5171025"/>
            <a:ext cx="6411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dirty="0"/>
              <a:t>Feedback on program scope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980" y="3804475"/>
            <a:ext cx="11464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Dr.</a:t>
            </a:r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Cathy Waters,</a:t>
            </a:r>
            <a:r>
              <a:rPr lang="en-AU" dirty="0" smtClean="0">
                <a:solidFill>
                  <a:schemeClr val="bg1"/>
                </a:solidFill>
              </a:rPr>
              <a:t> NSW Department of Primary Industries, Dubbo</a:t>
            </a:r>
          </a:p>
          <a:p>
            <a:pPr algn="ctr"/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 Susan </a:t>
            </a:r>
            <a:r>
              <a:rPr lang="en-A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Orgill</a:t>
            </a:r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en-AU" dirty="0" smtClean="0">
                <a:solidFill>
                  <a:schemeClr val="bg1"/>
                </a:solidFill>
              </a:rPr>
              <a:t> NSW Department of Primary Industries, Wagga Wagga  </a:t>
            </a:r>
          </a:p>
          <a:p>
            <a:pPr algn="ctr"/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Susan Ogilvy,</a:t>
            </a:r>
            <a:r>
              <a:rPr lang="en-AU" dirty="0" smtClean="0">
                <a:solidFill>
                  <a:schemeClr val="bg1"/>
                </a:solidFill>
              </a:rPr>
              <a:t> Australian National University, Canberra </a:t>
            </a:r>
          </a:p>
          <a:p>
            <a:pPr algn="ctr"/>
            <a:r>
              <a:rPr lang="en-A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Dr.</a:t>
            </a:r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Aaron Simmons,</a:t>
            </a:r>
            <a:r>
              <a:rPr lang="en-AU" dirty="0" smtClean="0">
                <a:solidFill>
                  <a:schemeClr val="bg1"/>
                </a:solidFill>
              </a:rPr>
              <a:t> NSW Department of Primary Industries, Taree</a:t>
            </a:r>
          </a:p>
          <a:p>
            <a:pPr algn="ctr"/>
            <a:r>
              <a:rPr lang="en-A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Dr.</a:t>
            </a:r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David Summers,</a:t>
            </a:r>
            <a:r>
              <a:rPr lang="en-AU" dirty="0" smtClean="0">
                <a:solidFill>
                  <a:schemeClr val="bg1"/>
                </a:solidFill>
              </a:rPr>
              <a:t> University of South Australia, Adelaide   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9" y="5905507"/>
            <a:ext cx="2584981" cy="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ED0DF-CAC6-4FA7-9512-D6A3EE7261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0258" t="9931" r="1396"/>
          <a:stretch/>
        </p:blipFill>
        <p:spPr>
          <a:xfrm>
            <a:off x="621707" y="3312796"/>
            <a:ext cx="4273450" cy="31800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507CE-6766-45D8-9EAE-E33D18492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0378" t="9931" r="215"/>
          <a:stretch/>
        </p:blipFill>
        <p:spPr>
          <a:xfrm>
            <a:off x="5173593" y="3248222"/>
            <a:ext cx="4273450" cy="31761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F197F9-04E1-4A16-ABE5-DCB90A2C6F4E}"/>
              </a:ext>
            </a:extLst>
          </p:cNvPr>
          <p:cNvSpPr txBox="1"/>
          <p:nvPr/>
        </p:nvSpPr>
        <p:spPr>
          <a:xfrm>
            <a:off x="621707" y="5865388"/>
            <a:ext cx="31329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</a:rPr>
              <a:t>$12 tCO</a:t>
            </a:r>
            <a:r>
              <a:rPr lang="en-AU" sz="2000" b="1" baseline="-25000" dirty="0">
                <a:solidFill>
                  <a:srgbClr val="FF0000"/>
                </a:solidFill>
              </a:rPr>
              <a:t>2</a:t>
            </a:r>
            <a:r>
              <a:rPr lang="en-AU" sz="2000" b="1" dirty="0">
                <a:solidFill>
                  <a:srgbClr val="FF0000"/>
                </a:solidFill>
              </a:rPr>
              <a:t>e</a:t>
            </a:r>
            <a:r>
              <a:rPr lang="en-AU" sz="2000" b="1" baseline="30000" dirty="0">
                <a:solidFill>
                  <a:srgbClr val="FF0000"/>
                </a:solidFill>
              </a:rPr>
              <a:t>-1 </a:t>
            </a:r>
            <a:r>
              <a:rPr lang="en-AU" sz="2000" b="1" baseline="-25000" dirty="0">
                <a:solidFill>
                  <a:srgbClr val="FF0000"/>
                </a:solidFill>
              </a:rPr>
              <a:t> </a:t>
            </a:r>
            <a:endParaRPr lang="en-AU" sz="2000" b="1" dirty="0">
              <a:solidFill>
                <a:srgbClr val="FF0000"/>
              </a:solidFill>
            </a:endParaRPr>
          </a:p>
          <a:p>
            <a:r>
              <a:rPr lang="en-AU" sz="1600" dirty="0">
                <a:solidFill>
                  <a:schemeClr val="bg1"/>
                </a:solidFill>
              </a:rPr>
              <a:t>Medium fencing costs</a:t>
            </a:r>
            <a:br>
              <a:rPr lang="en-AU" sz="1600" dirty="0">
                <a:solidFill>
                  <a:schemeClr val="bg1"/>
                </a:solidFill>
              </a:rPr>
            </a:br>
            <a:r>
              <a:rPr lang="en-AU" sz="1600" dirty="0">
                <a:solidFill>
                  <a:schemeClr val="bg1"/>
                </a:solidFill>
              </a:rPr>
              <a:t>Medium impact of trees on pasture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3E7FF-C048-4323-A7E9-DA2F2BA618DD}"/>
              </a:ext>
            </a:extLst>
          </p:cNvPr>
          <p:cNvSpPr txBox="1"/>
          <p:nvPr/>
        </p:nvSpPr>
        <p:spPr>
          <a:xfrm>
            <a:off x="5033411" y="5813548"/>
            <a:ext cx="31329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</a:rPr>
              <a:t>$30 tCO</a:t>
            </a:r>
            <a:r>
              <a:rPr lang="en-AU" sz="2000" b="1" baseline="-25000" dirty="0">
                <a:solidFill>
                  <a:srgbClr val="FF0000"/>
                </a:solidFill>
              </a:rPr>
              <a:t>2</a:t>
            </a:r>
            <a:r>
              <a:rPr lang="en-AU" sz="2000" b="1" dirty="0">
                <a:solidFill>
                  <a:srgbClr val="FF0000"/>
                </a:solidFill>
              </a:rPr>
              <a:t>e</a:t>
            </a:r>
            <a:r>
              <a:rPr lang="en-AU" sz="2000" b="1" baseline="30000" dirty="0">
                <a:solidFill>
                  <a:srgbClr val="FF0000"/>
                </a:solidFill>
              </a:rPr>
              <a:t>-1 </a:t>
            </a:r>
            <a:r>
              <a:rPr lang="en-AU" sz="2000" b="1" baseline="-25000" dirty="0">
                <a:solidFill>
                  <a:srgbClr val="FF0000"/>
                </a:solidFill>
              </a:rPr>
              <a:t> </a:t>
            </a:r>
            <a:endParaRPr lang="en-AU" sz="2000" b="1" dirty="0">
              <a:solidFill>
                <a:srgbClr val="FF0000"/>
              </a:solidFill>
            </a:endParaRPr>
          </a:p>
          <a:p>
            <a:r>
              <a:rPr lang="en-AU" sz="1600" dirty="0">
                <a:solidFill>
                  <a:schemeClr val="bg1"/>
                </a:solidFill>
              </a:rPr>
              <a:t>Medium fencing costs</a:t>
            </a:r>
            <a:br>
              <a:rPr lang="en-AU" sz="1600" dirty="0">
                <a:solidFill>
                  <a:schemeClr val="bg1"/>
                </a:solidFill>
              </a:rPr>
            </a:br>
            <a:r>
              <a:rPr lang="en-AU" sz="1600" dirty="0">
                <a:solidFill>
                  <a:schemeClr val="bg1"/>
                </a:solidFill>
              </a:rPr>
              <a:t>Medium impact of trees on pasture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46A77-9DDC-472F-8F82-02F120D363E8}"/>
              </a:ext>
            </a:extLst>
          </p:cNvPr>
          <p:cNvGrpSpPr/>
          <p:nvPr/>
        </p:nvGrpSpPr>
        <p:grpSpPr>
          <a:xfrm>
            <a:off x="719387" y="1575435"/>
            <a:ext cx="8489795" cy="3042234"/>
            <a:chOff x="621707" y="1561516"/>
            <a:chExt cx="8489795" cy="30422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E7480B-B7A7-4E10-A705-39FB31D1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707" y="1875028"/>
              <a:ext cx="1955645" cy="165227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4245BF-6762-4B8D-958B-C5C937D577B0}"/>
                </a:ext>
              </a:extLst>
            </p:cNvPr>
            <p:cNvSpPr/>
            <p:nvPr/>
          </p:nvSpPr>
          <p:spPr>
            <a:xfrm>
              <a:off x="1727200" y="4003040"/>
              <a:ext cx="764540" cy="6007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B1D594-6384-45B9-82CF-53FF1C34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5971" y="1800033"/>
              <a:ext cx="1967529" cy="1663998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8B43BB-2182-4684-81FA-3C584F46F6D0}"/>
                </a:ext>
              </a:extLst>
            </p:cNvPr>
            <p:cNvSpPr/>
            <p:nvPr/>
          </p:nvSpPr>
          <p:spPr>
            <a:xfrm>
              <a:off x="6258758" y="3921204"/>
              <a:ext cx="782122" cy="60317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E84DA1-E359-4840-9285-911CF2AB5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5788" y="1842205"/>
              <a:ext cx="1633486" cy="1460237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F20B13-5A3C-48FA-9390-9BC7173DCE4F}"/>
                </a:ext>
              </a:extLst>
            </p:cNvPr>
            <p:cNvSpPr/>
            <p:nvPr/>
          </p:nvSpPr>
          <p:spPr>
            <a:xfrm>
              <a:off x="3772463" y="3867118"/>
              <a:ext cx="473701" cy="43627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1F64E6-14FB-4310-BED2-3B426A92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1138" y="1561516"/>
              <a:ext cx="1890364" cy="1686706"/>
            </a:xfrm>
            <a:prstGeom prst="rect">
              <a:avLst/>
            </a:prstGeom>
            <a:ln w="28575">
              <a:solidFill>
                <a:srgbClr val="385723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FCA889-8704-4F6B-924B-8A4E5AE060A6}"/>
                </a:ext>
              </a:extLst>
            </p:cNvPr>
            <p:cNvSpPr/>
            <p:nvPr/>
          </p:nvSpPr>
          <p:spPr>
            <a:xfrm>
              <a:off x="8390130" y="3811705"/>
              <a:ext cx="473701" cy="436277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68660" y="5803397"/>
            <a:ext cx="926425" cy="831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3124" y="5881687"/>
            <a:ext cx="1194920" cy="792549"/>
          </a:xfrm>
          <a:prstGeom prst="rect">
            <a:avLst/>
          </a:prstGeom>
        </p:spPr>
      </p:pic>
      <p:sp>
        <p:nvSpPr>
          <p:cNvPr id="24" name="Title 3"/>
          <p:cNvSpPr>
            <a:spLocks noGrp="1"/>
          </p:cNvSpPr>
          <p:nvPr>
            <p:ph type="ctrTitle"/>
          </p:nvPr>
        </p:nvSpPr>
        <p:spPr>
          <a:xfrm>
            <a:off x="3430270" y="199048"/>
            <a:ext cx="5173403" cy="109240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Land-use trade-offs – LUTO </a:t>
            </a:r>
            <a:r>
              <a:rPr lang="en-AU" sz="2500" baseline="30000" dirty="0" smtClean="0"/>
              <a:t>1.2.</a:t>
            </a:r>
            <a:r>
              <a:rPr lang="en-AU" baseline="30000" dirty="0" smtClean="0"/>
              <a:t> </a:t>
            </a:r>
            <a:endParaRPr lang="en-AU" dirty="0"/>
          </a:p>
        </p:txBody>
      </p:sp>
      <p:sp>
        <p:nvSpPr>
          <p:cNvPr id="25" name="Right Arrow 24"/>
          <p:cNvSpPr/>
          <p:nvPr/>
        </p:nvSpPr>
        <p:spPr>
          <a:xfrm>
            <a:off x="709754" y="153287"/>
            <a:ext cx="411201" cy="1147156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71" y="90401"/>
            <a:ext cx="1932993" cy="14056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888778" y="905289"/>
            <a:ext cx="4801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30000" dirty="0" smtClean="0">
                <a:solidFill>
                  <a:schemeClr val="bg1"/>
                </a:solidFill>
              </a:rPr>
              <a:t>1.</a:t>
            </a:r>
            <a:r>
              <a:rPr lang="en-AU" sz="1200" dirty="0" smtClean="0">
                <a:solidFill>
                  <a:schemeClr val="bg1"/>
                </a:solidFill>
              </a:rPr>
              <a:t>Bryan</a:t>
            </a:r>
            <a:r>
              <a:rPr lang="en-AU" sz="1200" dirty="0">
                <a:solidFill>
                  <a:schemeClr val="bg1"/>
                </a:solidFill>
              </a:rPr>
              <a:t>, B.A. (2013</a:t>
            </a:r>
            <a:r>
              <a:rPr lang="en-AU" sz="1200" dirty="0" smtClean="0">
                <a:solidFill>
                  <a:schemeClr val="bg1"/>
                </a:solidFill>
              </a:rPr>
              <a:t>). </a:t>
            </a:r>
            <a:r>
              <a:rPr lang="en-AU" sz="1200" i="1" dirty="0" err="1" smtClean="0">
                <a:solidFill>
                  <a:schemeClr val="bg1"/>
                </a:solidFill>
              </a:rPr>
              <a:t>Envir</a:t>
            </a:r>
            <a:r>
              <a:rPr lang="en-AU" sz="1200" i="1" dirty="0" smtClean="0">
                <a:solidFill>
                  <a:schemeClr val="bg1"/>
                </a:solidFill>
              </a:rPr>
              <a:t>. Modelling </a:t>
            </a:r>
            <a:r>
              <a:rPr lang="en-AU" sz="1200" i="1" dirty="0">
                <a:solidFill>
                  <a:schemeClr val="bg1"/>
                </a:solidFill>
              </a:rPr>
              <a:t>&amp; Software</a:t>
            </a:r>
            <a:r>
              <a:rPr lang="en-AU" sz="1200" dirty="0">
                <a:solidFill>
                  <a:schemeClr val="bg1"/>
                </a:solidFill>
              </a:rPr>
              <a:t> </a:t>
            </a:r>
            <a:r>
              <a:rPr lang="en-AU" sz="1200" dirty="0" smtClean="0">
                <a:solidFill>
                  <a:schemeClr val="bg1"/>
                </a:solidFill>
              </a:rPr>
              <a:t>39:295 </a:t>
            </a:r>
            <a:r>
              <a:rPr lang="en-AU" sz="1200" dirty="0">
                <a:solidFill>
                  <a:schemeClr val="bg1"/>
                </a:solidFill>
              </a:rPr>
              <a:t>– 303</a:t>
            </a:r>
            <a:r>
              <a:rPr lang="en-AU" sz="1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AU" sz="1200" baseline="30000" dirty="0" smtClean="0">
                <a:solidFill>
                  <a:schemeClr val="bg1"/>
                </a:solidFill>
              </a:rPr>
              <a:t>2. </a:t>
            </a:r>
            <a:r>
              <a:rPr lang="en-AU" sz="1200" dirty="0" smtClean="0">
                <a:solidFill>
                  <a:schemeClr val="bg1"/>
                </a:solidFill>
              </a:rPr>
              <a:t>Hatfield-</a:t>
            </a:r>
            <a:r>
              <a:rPr lang="en-AU" sz="1200" dirty="0" err="1" smtClean="0">
                <a:solidFill>
                  <a:schemeClr val="bg1"/>
                </a:solidFill>
              </a:rPr>
              <a:t>Dodds</a:t>
            </a:r>
            <a:r>
              <a:rPr lang="en-AU" sz="1200" dirty="0" smtClean="0">
                <a:solidFill>
                  <a:schemeClr val="bg1"/>
                </a:solidFill>
              </a:rPr>
              <a:t> </a:t>
            </a:r>
            <a:r>
              <a:rPr lang="en-AU" sz="1200" i="1" dirty="0" smtClean="0">
                <a:solidFill>
                  <a:schemeClr val="bg1"/>
                </a:solidFill>
              </a:rPr>
              <a:t>et al. </a:t>
            </a:r>
            <a:r>
              <a:rPr lang="en-AU" sz="1200" dirty="0" smtClean="0">
                <a:solidFill>
                  <a:schemeClr val="bg1"/>
                </a:solidFill>
              </a:rPr>
              <a:t>(</a:t>
            </a:r>
            <a:r>
              <a:rPr lang="en-AU" sz="1200" dirty="0">
                <a:solidFill>
                  <a:schemeClr val="bg1"/>
                </a:solidFill>
              </a:rPr>
              <a:t>2015</a:t>
            </a:r>
            <a:r>
              <a:rPr lang="en-AU" sz="1200" dirty="0" smtClean="0">
                <a:solidFill>
                  <a:schemeClr val="bg1"/>
                </a:solidFill>
              </a:rPr>
              <a:t>). </a:t>
            </a:r>
            <a:r>
              <a:rPr lang="en-AU" sz="1200" i="1" dirty="0">
                <a:solidFill>
                  <a:schemeClr val="bg1"/>
                </a:solidFill>
              </a:rPr>
              <a:t>Nature </a:t>
            </a:r>
            <a:r>
              <a:rPr lang="en-AU" sz="1200" dirty="0" smtClean="0">
                <a:solidFill>
                  <a:schemeClr val="bg1"/>
                </a:solidFill>
              </a:rPr>
              <a:t>527: </a:t>
            </a:r>
            <a:r>
              <a:rPr lang="en-AU" sz="1200" dirty="0">
                <a:solidFill>
                  <a:schemeClr val="bg1"/>
                </a:solidFill>
              </a:rPr>
              <a:t>49 – 53.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83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1340" y="3023360"/>
            <a:ext cx="10115824" cy="2745673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Evidence of tangible opportunities for achieving multi-functional landscapes (abatement, production, biodiversity)</a:t>
            </a:r>
          </a:p>
          <a:p>
            <a:endParaRPr lang="en-AU" sz="2400" dirty="0" smtClean="0"/>
          </a:p>
          <a:p>
            <a:r>
              <a:rPr lang="en-AU" sz="2400" dirty="0" smtClean="0"/>
              <a:t>Restoration of ecological function </a:t>
            </a:r>
          </a:p>
          <a:p>
            <a:endParaRPr lang="en-AU" sz="2400" dirty="0"/>
          </a:p>
          <a:p>
            <a:r>
              <a:rPr lang="en-AU" sz="2400" dirty="0" smtClean="0"/>
              <a:t>Greater resilience of pastoral systems </a:t>
            </a:r>
          </a:p>
          <a:p>
            <a:endParaRPr lang="en-AU" sz="2400" dirty="0"/>
          </a:p>
          <a:p>
            <a:r>
              <a:rPr lang="en-AU" sz="2400" dirty="0" smtClean="0"/>
              <a:t>“Value stacking” carbon farming activities (linkages to carbon and </a:t>
            </a:r>
            <a:r>
              <a:rPr lang="en-AU" sz="2400" smtClean="0"/>
              <a:t>ecosystem service markets</a:t>
            </a:r>
            <a:r>
              <a:rPr lang="en-AU" sz="2400" dirty="0" smtClean="0"/>
              <a:t>)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Finally….</a:t>
            </a:r>
            <a:endParaRPr lang="en-AU" dirty="0"/>
          </a:p>
        </p:txBody>
      </p:sp>
      <p:pic>
        <p:nvPicPr>
          <p:cNvPr id="6" name="Picture 15" descr="Anne_Kerel_Drainage_BinbleBox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30" y="260648"/>
            <a:ext cx="3578481" cy="2228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134D4B-F62B-460E-9E25-16565E42E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9" y="124519"/>
            <a:ext cx="11756571" cy="960714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Project areas under Australia’s Emissions Reduction Fund (ERF) </a:t>
            </a:r>
            <a:r>
              <a:rPr lang="en-US" sz="2200" dirty="0" smtClean="0">
                <a:solidFill>
                  <a:schemeClr val="bg1"/>
                </a:solidFill>
              </a:rPr>
              <a:t>(2015-2020)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1085233"/>
            <a:ext cx="7544678" cy="533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82474" y="3822192"/>
            <a:ext cx="2514600" cy="1764792"/>
          </a:xfrm>
          <a:prstGeom prst="rect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4245956" y="6481382"/>
            <a:ext cx="5589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chemeClr val="bg1"/>
                </a:solidFill>
              </a:rPr>
              <a:t>Baumber</a:t>
            </a:r>
            <a:r>
              <a:rPr lang="en-AU" sz="1400" dirty="0">
                <a:solidFill>
                  <a:schemeClr val="bg1"/>
                </a:solidFill>
              </a:rPr>
              <a:t>, Waters, Cross et al. (2020). The Rangeland Journal  (Submitted)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03" y="3752043"/>
            <a:ext cx="2778760" cy="188976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355561" y="3615230"/>
            <a:ext cx="557784" cy="1965960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51646" y="3320183"/>
            <a:ext cx="200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Future expansion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7" y="2419735"/>
            <a:ext cx="3251441" cy="214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584448" y="2505456"/>
            <a:ext cx="557784" cy="1965960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2188" y="45720"/>
            <a:ext cx="3731862" cy="30493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srgbClr val="FFFFFF"/>
                </a:solidFill>
                <a:latin typeface="Lato" pitchFamily="34" charset="0"/>
              </a:rPr>
              <a:t>Avoided </a:t>
            </a:r>
            <a:r>
              <a:rPr lang="en-AU" sz="1400" b="1" dirty="0" smtClean="0">
                <a:solidFill>
                  <a:srgbClr val="FFFFFF"/>
                </a:solidFill>
                <a:latin typeface="Lato" pitchFamily="34" charset="0"/>
              </a:rPr>
              <a:t>Deforestation</a:t>
            </a:r>
            <a:endParaRPr lang="en-AU" sz="1400" b="1" dirty="0">
              <a:solidFill>
                <a:srgbClr val="FFFFFF"/>
              </a:solidFill>
              <a:latin typeface="Lato" pitchFamily="34" charset="0"/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88" y="350657"/>
            <a:ext cx="3731862" cy="2726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3526" y="3668615"/>
            <a:ext cx="373186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</a:rPr>
              <a:t>Human Induced Regeneration</a:t>
            </a: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88" y="3991780"/>
            <a:ext cx="3733200" cy="2799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80390" y="198188"/>
            <a:ext cx="2807208" cy="133502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Cease clearing of native vegetation</a:t>
            </a:r>
          </a:p>
          <a:p>
            <a:pPr algn="ctr"/>
            <a:r>
              <a:rPr lang="en-AU" dirty="0" smtClean="0"/>
              <a:t>(Maintain forest cover) 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8881728" y="5304511"/>
            <a:ext cx="2807208" cy="133502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Management that assists recruitment </a:t>
            </a:r>
          </a:p>
          <a:p>
            <a:pPr algn="ctr"/>
            <a:r>
              <a:rPr lang="en-AU" dirty="0" smtClean="0"/>
              <a:t>(Regrow forest cover) 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326523" y="195833"/>
            <a:ext cx="2807208" cy="133502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‘Best-practice’ to keep woodlands open and free of invasive native shrubs 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4584032" y="2914346"/>
            <a:ext cx="2950623" cy="93533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Carbon farming activities</a:t>
            </a:r>
            <a:endParaRPr lang="en-AU" dirty="0"/>
          </a:p>
        </p:txBody>
      </p:sp>
      <p:sp>
        <p:nvSpPr>
          <p:cNvPr id="16" name="Right Arrow 15"/>
          <p:cNvSpPr/>
          <p:nvPr/>
        </p:nvSpPr>
        <p:spPr>
          <a:xfrm>
            <a:off x="8146958" y="2461003"/>
            <a:ext cx="557784" cy="1965960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20762" y="2894864"/>
            <a:ext cx="2950623" cy="93533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0" dirty="0" smtClean="0"/>
              <a:t> </a:t>
            </a:r>
            <a:r>
              <a:rPr lang="en-AU" sz="30000" dirty="0" smtClean="0">
                <a:solidFill>
                  <a:srgbClr val="00B050"/>
                </a:solidFill>
              </a:rPr>
              <a:t>?</a:t>
            </a:r>
            <a:endParaRPr lang="en-AU" sz="30000" dirty="0">
              <a:solidFill>
                <a:srgbClr val="00B05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402616" y="988191"/>
            <a:ext cx="557784" cy="1965960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8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01336-2B86-804A-812B-EC7C3994114F}"/>
              </a:ext>
            </a:extLst>
          </p:cNvPr>
          <p:cNvSpPr/>
          <p:nvPr/>
        </p:nvSpPr>
        <p:spPr>
          <a:xfrm>
            <a:off x="3863789" y="5067767"/>
            <a:ext cx="8034391" cy="996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A7F6C-5093-474A-9FD8-30362740D928}"/>
              </a:ext>
            </a:extLst>
          </p:cNvPr>
          <p:cNvSpPr/>
          <p:nvPr/>
        </p:nvSpPr>
        <p:spPr>
          <a:xfrm>
            <a:off x="3854658" y="1654225"/>
            <a:ext cx="8034391" cy="996593"/>
          </a:xfrm>
          <a:prstGeom prst="rect">
            <a:avLst/>
          </a:prstGeom>
          <a:solidFill>
            <a:srgbClr val="F8CAB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ECAF8-3E1B-1048-86FE-E6D33FFC74B8}"/>
              </a:ext>
            </a:extLst>
          </p:cNvPr>
          <p:cNvSpPr/>
          <p:nvPr/>
        </p:nvSpPr>
        <p:spPr>
          <a:xfrm>
            <a:off x="3854658" y="2779738"/>
            <a:ext cx="8034391" cy="996593"/>
          </a:xfrm>
          <a:prstGeom prst="rect">
            <a:avLst/>
          </a:prstGeom>
          <a:solidFill>
            <a:srgbClr val="DFC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920D6-44FE-6344-8325-3B7CCA1C1060}"/>
              </a:ext>
            </a:extLst>
          </p:cNvPr>
          <p:cNvSpPr/>
          <p:nvPr/>
        </p:nvSpPr>
        <p:spPr>
          <a:xfrm>
            <a:off x="3854658" y="3901098"/>
            <a:ext cx="8034391" cy="9965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2B7E5-DEFA-4F42-870C-ED88C75ADA47}"/>
              </a:ext>
            </a:extLst>
          </p:cNvPr>
          <p:cNvSpPr txBox="1"/>
          <p:nvPr/>
        </p:nvSpPr>
        <p:spPr>
          <a:xfrm>
            <a:off x="4384788" y="3960812"/>
            <a:ext cx="7655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Landholders with carbon farming projects and carbon service providers had stronger perceptions of carbon farming benefits</a:t>
            </a:r>
            <a:r>
              <a:rPr lang="en-US" sz="1700" b="1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than landholders without carbon farming projects, researchers, government employees and financial advisors.</a:t>
            </a:r>
            <a:endParaRPr lang="en-US" sz="1700" b="1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phic 26" descr="Brain in head">
            <a:extLst>
              <a:ext uri="{FF2B5EF4-FFF2-40B4-BE49-F238E27FC236}">
                <a16:creationId xmlns:a16="http://schemas.microsoft.com/office/drawing/2014/main" id="{7789DBD7-3013-3444-81C7-B93A28170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17091" y="509493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CE7076-7332-6B47-993F-AE09E5029608}"/>
              </a:ext>
            </a:extLst>
          </p:cNvPr>
          <p:cNvSpPr txBox="1"/>
          <p:nvPr/>
        </p:nvSpPr>
        <p:spPr>
          <a:xfrm>
            <a:off x="4035782" y="5138703"/>
            <a:ext cx="5376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Diversified farm income contributes to resilience by providing financial security (improved mental health outcomes) and better land management opportunities.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0CC51-8887-D349-885F-22B240FBC95D}"/>
              </a:ext>
            </a:extLst>
          </p:cNvPr>
          <p:cNvSpPr txBox="1"/>
          <p:nvPr/>
        </p:nvSpPr>
        <p:spPr>
          <a:xfrm>
            <a:off x="4907922" y="1749683"/>
            <a:ext cx="6812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Many stakeholders are uncertain about environmental impacts, and there are concerns over increased absenteeism that may limit collaborative activities such as fire, pest and weed management.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E0647-CAD3-7E44-9D6A-E54ED3515316}"/>
              </a:ext>
            </a:extLst>
          </p:cNvPr>
          <p:cNvSpPr txBox="1"/>
          <p:nvPr/>
        </p:nvSpPr>
        <p:spPr>
          <a:xfrm>
            <a:off x="3945810" y="2834443"/>
            <a:ext cx="6981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There will be trade-offs between different environmental, social and economic objectives and perspectives and individual property and regional objectives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and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perspectives.</a:t>
            </a:r>
            <a:endParaRPr lang="en-AU" dirty="0">
              <a:solidFill>
                <a:prstClr val="black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phic 42" descr="Open hand with plant">
            <a:extLst>
              <a:ext uri="{FF2B5EF4-FFF2-40B4-BE49-F238E27FC236}">
                <a16:creationId xmlns:a16="http://schemas.microsoft.com/office/drawing/2014/main" id="{CEC5819A-3D65-6B4E-AFE2-5F3B1B510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36069" y="5108864"/>
            <a:ext cx="914400" cy="914400"/>
          </a:xfrm>
          <a:prstGeom prst="rect">
            <a:avLst/>
          </a:prstGeom>
        </p:spPr>
      </p:pic>
      <p:pic>
        <p:nvPicPr>
          <p:cNvPr id="15" name="Graphic 44" descr="Warning">
            <a:extLst>
              <a:ext uri="{FF2B5EF4-FFF2-40B4-BE49-F238E27FC236}">
                <a16:creationId xmlns:a16="http://schemas.microsoft.com/office/drawing/2014/main" id="{2929AA63-6C45-594D-A129-496D5CBBC4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992378" y="1691293"/>
            <a:ext cx="914400" cy="914400"/>
          </a:xfrm>
          <a:prstGeom prst="rect">
            <a:avLst/>
          </a:prstGeom>
        </p:spPr>
      </p:pic>
      <p:pic>
        <p:nvPicPr>
          <p:cNvPr id="16" name="Graphic 46" descr="Scales of justice">
            <a:extLst>
              <a:ext uri="{FF2B5EF4-FFF2-40B4-BE49-F238E27FC236}">
                <a16:creationId xmlns:a16="http://schemas.microsoft.com/office/drawing/2014/main" id="{47D24905-B1F0-4343-B345-8B45F51FAF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806471" y="2792742"/>
            <a:ext cx="914400" cy="914400"/>
          </a:xfrm>
          <a:prstGeom prst="rect">
            <a:avLst/>
          </a:prstGeom>
        </p:spPr>
      </p:pic>
      <p:pic>
        <p:nvPicPr>
          <p:cNvPr id="17" name="Graphic 48" descr="Thought bubble">
            <a:extLst>
              <a:ext uri="{FF2B5EF4-FFF2-40B4-BE49-F238E27FC236}">
                <a16:creationId xmlns:a16="http://schemas.microsoft.com/office/drawing/2014/main" id="{132E33D7-D4C6-F547-AE66-CB3B62200B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63789" y="4007823"/>
            <a:ext cx="681606" cy="681606"/>
          </a:xfrm>
          <a:prstGeom prst="rect">
            <a:avLst/>
          </a:prstGeom>
        </p:spPr>
      </p:pic>
      <p:pic>
        <p:nvPicPr>
          <p:cNvPr id="18" name="Graphic 19" descr="Coins">
            <a:extLst>
              <a:ext uri="{FF2B5EF4-FFF2-40B4-BE49-F238E27FC236}">
                <a16:creationId xmlns:a16="http://schemas.microsoft.com/office/drawing/2014/main" id="{8388F679-077A-624E-A864-574E800218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353816" y="5138703"/>
            <a:ext cx="914400" cy="914400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211743" y="1606498"/>
            <a:ext cx="3549964" cy="4589199"/>
          </a:xfrm>
          <a:prstGeom prst="homePlate">
            <a:avLst>
              <a:gd name="adj" fmla="val 609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5" y="3557970"/>
            <a:ext cx="2906763" cy="254106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6134D4B-F62B-460E-9E25-16565E42EDB7}"/>
              </a:ext>
            </a:extLst>
          </p:cNvPr>
          <p:cNvSpPr txBox="1">
            <a:spLocks/>
          </p:cNvSpPr>
          <p:nvPr/>
        </p:nvSpPr>
        <p:spPr>
          <a:xfrm>
            <a:off x="401215" y="1810845"/>
            <a:ext cx="2961949" cy="1359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Risks and 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opportunities</a:t>
            </a:r>
          </a:p>
        </p:txBody>
      </p:sp>
      <p:sp useBgFill="1">
        <p:nvSpPr>
          <p:cNvPr id="22" name="TextBox 21">
            <a:extLst>
              <a:ext uri="{FF2B5EF4-FFF2-40B4-BE49-F238E27FC236}">
                <a16:creationId xmlns:a16="http://schemas.microsoft.com/office/drawing/2014/main" id="{20AF0D49-17B4-CF40-9E09-8604F0BFF4A2}"/>
              </a:ext>
            </a:extLst>
          </p:cNvPr>
          <p:cNvSpPr txBox="1"/>
          <p:nvPr/>
        </p:nvSpPr>
        <p:spPr>
          <a:xfrm>
            <a:off x="906126" y="444242"/>
            <a:ext cx="1098292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is carbon farming contributed to the resilience of the NSW rangelands?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5749" y="6478780"/>
            <a:ext cx="6262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Cowie, Waters, Garland et al (2019). Environmental Science and Policy. 100:37-46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15413" y="2276814"/>
            <a:ext cx="4853867" cy="1353312"/>
          </a:xfrm>
          <a:ln cmpd="sng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AU" sz="1800" dirty="0" smtClean="0"/>
              <a:t>Adaptive and flexible grazing management</a:t>
            </a:r>
          </a:p>
          <a:p>
            <a:pPr marL="203195" indent="0">
              <a:buNone/>
            </a:pPr>
            <a:r>
              <a:rPr lang="en-AU" sz="1800" dirty="0" smtClean="0"/>
              <a:t> </a:t>
            </a:r>
          </a:p>
          <a:p>
            <a:r>
              <a:rPr lang="en-AU" sz="1800" dirty="0" smtClean="0"/>
              <a:t>Increased pasture rest and recovery (total grazing pressure management) 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5413" y="1814931"/>
            <a:ext cx="4853867" cy="4618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03195" indent="0" algn="ctr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Reserves, buffers and redundant capacity 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5413" y="180104"/>
            <a:ext cx="10647839" cy="1092400"/>
          </a:xfrm>
        </p:spPr>
        <p:txBody>
          <a:bodyPr>
            <a:noAutofit/>
          </a:bodyPr>
          <a:lstStyle/>
          <a:p>
            <a:r>
              <a:rPr lang="en-AU" sz="3200" u="sng" dirty="0" smtClean="0"/>
              <a:t>Semi-arid rangelands </a:t>
            </a:r>
            <a:r>
              <a:rPr lang="en-AU" sz="3200" dirty="0" smtClean="0"/>
              <a:t>: links between regenerative practices, rangeland system resilience and wellbeing</a:t>
            </a:r>
            <a:endParaRPr lang="en-AU" sz="32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15413" y="4718887"/>
            <a:ext cx="4853867" cy="1752848"/>
          </a:xfrm>
          <a:prstGeom prst="rect">
            <a:avLst/>
          </a:prstGeom>
          <a:ln cmpd="sng">
            <a:solidFill>
              <a:srgbClr val="FFC000"/>
            </a:solidFill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0639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●"/>
              <a:defRPr sz="2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○"/>
              <a:defRPr sz="24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■"/>
              <a:defRPr sz="20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●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○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■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●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○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■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smtClean="0"/>
              <a:t>Land use intensification</a:t>
            </a:r>
          </a:p>
          <a:p>
            <a:endParaRPr lang="en-AU" sz="1800" dirty="0"/>
          </a:p>
          <a:p>
            <a:r>
              <a:rPr lang="en-AU" sz="1800" dirty="0" smtClean="0"/>
              <a:t>Increased on-farm employment</a:t>
            </a:r>
          </a:p>
          <a:p>
            <a:endParaRPr lang="en-AU" sz="1800" dirty="0" smtClean="0"/>
          </a:p>
          <a:p>
            <a:r>
              <a:rPr lang="en-AU" sz="1800" dirty="0" smtClean="0"/>
              <a:t>Protection </a:t>
            </a:r>
            <a:r>
              <a:rPr lang="en-AU" sz="1800" dirty="0"/>
              <a:t>and enhancement of habitat for biodiversity, ground cover </a:t>
            </a:r>
          </a:p>
          <a:p>
            <a:endParaRPr lang="en-AU" sz="1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15413" y="4257004"/>
            <a:ext cx="4853867" cy="46188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0639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●"/>
              <a:defRPr sz="2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○"/>
              <a:defRPr sz="24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■"/>
              <a:defRPr sz="20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●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○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■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●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○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rgbClr val="EFEFEF"/>
              </a:buClr>
              <a:buSzPts val="1200"/>
              <a:buFont typeface="Arial" panose="020B0604020202020204" pitchFamily="34" charset="0"/>
              <a:buChar char="■"/>
              <a:defRPr sz="1800" kern="1200">
                <a:solidFill>
                  <a:srgbClr val="EFEFE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3195" indent="0" algn="ctr">
              <a:buFont typeface="Arial" panose="020B0604020202020204" pitchFamily="34" charset="0"/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Enhanced diversity 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73" y="1503445"/>
            <a:ext cx="3877749" cy="221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74452" y="3718505"/>
            <a:ext cx="5889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Waters, McDonald, </a:t>
            </a:r>
            <a:r>
              <a:rPr lang="en-AU" sz="1400" dirty="0" err="1" smtClean="0">
                <a:solidFill>
                  <a:schemeClr val="bg1"/>
                </a:solidFill>
              </a:rPr>
              <a:t>Reseigh</a:t>
            </a:r>
            <a:r>
              <a:rPr lang="en-AU" sz="1400" dirty="0" smtClean="0">
                <a:solidFill>
                  <a:schemeClr val="bg1"/>
                </a:solidFill>
              </a:rPr>
              <a:t> </a:t>
            </a:r>
            <a:r>
              <a:rPr lang="en-AU" sz="1400" i="1" dirty="0" smtClean="0">
                <a:solidFill>
                  <a:schemeClr val="bg1"/>
                </a:solidFill>
              </a:rPr>
              <a:t>et al. </a:t>
            </a:r>
            <a:r>
              <a:rPr lang="en-AU" sz="1400" dirty="0" smtClean="0">
                <a:solidFill>
                  <a:schemeClr val="bg1"/>
                </a:solidFill>
              </a:rPr>
              <a:t>(2020). </a:t>
            </a:r>
            <a:r>
              <a:rPr lang="en-AU" sz="1400" i="1" dirty="0" smtClean="0">
                <a:solidFill>
                  <a:schemeClr val="bg1"/>
                </a:solidFill>
              </a:rPr>
              <a:t>The Rangeland Journal </a:t>
            </a:r>
            <a:r>
              <a:rPr lang="en-AU" sz="1400" dirty="0" smtClean="0">
                <a:solidFill>
                  <a:schemeClr val="bg1"/>
                </a:solidFill>
              </a:rPr>
              <a:t>41:535-556</a:t>
            </a:r>
          </a:p>
          <a:p>
            <a:pPr lvl="0"/>
            <a:r>
              <a:rPr lang="en-AU" sz="1400" dirty="0" smtClean="0">
                <a:solidFill>
                  <a:schemeClr val="bg1"/>
                </a:solidFill>
              </a:rPr>
              <a:t>Waters, </a:t>
            </a:r>
            <a:r>
              <a:rPr lang="en-AU" sz="1400" dirty="0" err="1" smtClean="0">
                <a:solidFill>
                  <a:schemeClr val="bg1"/>
                </a:solidFill>
              </a:rPr>
              <a:t>Orgill</a:t>
            </a:r>
            <a:r>
              <a:rPr lang="en-AU" sz="1400" dirty="0" smtClean="0">
                <a:solidFill>
                  <a:schemeClr val="bg1"/>
                </a:solidFill>
              </a:rPr>
              <a:t>, </a:t>
            </a:r>
            <a:r>
              <a:rPr lang="en-AU" sz="1400" i="1" dirty="0" smtClean="0">
                <a:solidFill>
                  <a:schemeClr val="bg1"/>
                </a:solidFill>
              </a:rPr>
              <a:t>et al.  </a:t>
            </a:r>
            <a:r>
              <a:rPr lang="en-AU" sz="1400" dirty="0" smtClean="0">
                <a:solidFill>
                  <a:schemeClr val="bg1"/>
                </a:solidFill>
              </a:rPr>
              <a:t>(2017) </a:t>
            </a:r>
            <a:r>
              <a:rPr lang="en-AU" sz="1400" i="1" dirty="0" smtClean="0">
                <a:solidFill>
                  <a:schemeClr val="bg1"/>
                </a:solidFill>
                <a:sym typeface="Arial"/>
              </a:rPr>
              <a:t>Land </a:t>
            </a:r>
            <a:r>
              <a:rPr lang="en-AU" sz="1400" i="1" dirty="0">
                <a:solidFill>
                  <a:schemeClr val="bg1"/>
                </a:solidFill>
                <a:sym typeface="Arial"/>
              </a:rPr>
              <a:t>Degradation &amp; Develop</a:t>
            </a:r>
            <a:r>
              <a:rPr lang="en-AU" sz="1600" i="1" dirty="0">
                <a:solidFill>
                  <a:schemeClr val="bg1"/>
                </a:solidFill>
                <a:cs typeface="Arial"/>
                <a:sym typeface="Arial"/>
              </a:rPr>
              <a:t>. </a:t>
            </a:r>
            <a:r>
              <a:rPr lang="en-AU" sz="1400" dirty="0" smtClean="0">
                <a:solidFill>
                  <a:schemeClr val="bg1"/>
                </a:solidFill>
                <a:sym typeface="Arial"/>
              </a:rPr>
              <a:t>28:1363-1375  </a:t>
            </a:r>
            <a:endParaRPr lang="en-AU" sz="1400" dirty="0">
              <a:solidFill>
                <a:schemeClr val="bg1"/>
              </a:solidFill>
              <a:sym typeface="Arial"/>
            </a:endParaRPr>
          </a:p>
          <a:p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88" y="4322556"/>
            <a:ext cx="2370318" cy="24233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74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E22BCC-8D1D-4C6F-90D3-721B41D7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40" y="4083774"/>
            <a:ext cx="2751545" cy="210846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26264" y="223981"/>
            <a:ext cx="10739279" cy="1263997"/>
          </a:xfrm>
        </p:spPr>
        <p:txBody>
          <a:bodyPr>
            <a:noAutofit/>
          </a:bodyPr>
          <a:lstStyle/>
          <a:p>
            <a:r>
              <a:rPr lang="en-AU" sz="2800" u="sng" dirty="0" smtClean="0"/>
              <a:t>Temperate grasslands</a:t>
            </a:r>
            <a:r>
              <a:rPr lang="en-AU" sz="2800" dirty="0" smtClean="0"/>
              <a:t>: Links between regenerative practices, wellbeing and farm profitability - Grassy-box woodland restoration</a:t>
            </a:r>
            <a:endParaRPr lang="en-AU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14" y="3894970"/>
            <a:ext cx="3063029" cy="2297272"/>
          </a:xfrm>
          <a:prstGeom prst="rect">
            <a:avLst/>
          </a:prstGeom>
        </p:spPr>
      </p:pic>
      <p:pic>
        <p:nvPicPr>
          <p:cNvPr id="10" name="Picture 2" descr="C:\Users\Sue\Desktop\Business Options\My Farm Shop\Photos\Grass pics\Jan 2014 management images\IMG_1437.JPG">
            <a:extLst>
              <a:ext uri="{FF2B5EF4-FFF2-40B4-BE49-F238E27FC236}">
                <a16:creationId xmlns:a16="http://schemas.microsoft.com/office/drawing/2014/main" id="{57EF80EF-7A63-4AE5-831B-5F2E398A3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9" b="49564"/>
          <a:stretch/>
        </p:blipFill>
        <p:spPr bwMode="auto">
          <a:xfrm>
            <a:off x="8097240" y="1985269"/>
            <a:ext cx="3708600" cy="16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8FD2B6-5D94-4FCB-8710-7F9E9F9A9F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40" y="1985269"/>
            <a:ext cx="2546270" cy="1909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6044" y="6408084"/>
            <a:ext cx="10595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Ogilvy, Gardner</a:t>
            </a:r>
            <a:r>
              <a:rPr lang="en-AU" sz="1400" dirty="0">
                <a:solidFill>
                  <a:schemeClr val="bg1"/>
                </a:solidFill>
              </a:rPr>
              <a:t>, </a:t>
            </a:r>
            <a:r>
              <a:rPr lang="en-AU" sz="1400" dirty="0" err="1" smtClean="0">
                <a:solidFill>
                  <a:schemeClr val="bg1"/>
                </a:solidFill>
              </a:rPr>
              <a:t>Mallawaarachichi</a:t>
            </a:r>
            <a:r>
              <a:rPr lang="en-AU" sz="1400" dirty="0" smtClean="0">
                <a:solidFill>
                  <a:schemeClr val="bg1"/>
                </a:solidFill>
              </a:rPr>
              <a:t> et al. (</a:t>
            </a:r>
            <a:r>
              <a:rPr lang="en-AU" sz="1400" dirty="0">
                <a:solidFill>
                  <a:schemeClr val="bg1"/>
                </a:solidFill>
              </a:rPr>
              <a:t>2018) NESP-EP: Farm profitability and biodiversity project final report. Canberra Australia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03309-BBA0-4710-898D-78483C453D2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" y="1985269"/>
            <a:ext cx="5020887" cy="2706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21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E22BCC-8D1D-4C6F-90D3-721B41D7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40" y="4083774"/>
            <a:ext cx="2751545" cy="2108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14" y="3894970"/>
            <a:ext cx="3063029" cy="2297272"/>
          </a:xfrm>
          <a:prstGeom prst="rect">
            <a:avLst/>
          </a:prstGeom>
        </p:spPr>
      </p:pic>
      <p:pic>
        <p:nvPicPr>
          <p:cNvPr id="10" name="Picture 2" descr="C:\Users\Sue\Desktop\Business Options\My Farm Shop\Photos\Grass pics\Jan 2014 management images\IMG_1437.JPG">
            <a:extLst>
              <a:ext uri="{FF2B5EF4-FFF2-40B4-BE49-F238E27FC236}">
                <a16:creationId xmlns:a16="http://schemas.microsoft.com/office/drawing/2014/main" id="{57EF80EF-7A63-4AE5-831B-5F2E398A3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9" b="49564"/>
          <a:stretch/>
        </p:blipFill>
        <p:spPr bwMode="auto">
          <a:xfrm>
            <a:off x="8097240" y="1985269"/>
            <a:ext cx="3708600" cy="16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8FD2B6-5D94-4FCB-8710-7F9E9F9A9F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40" y="1985269"/>
            <a:ext cx="2546270" cy="1909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D1D444-1836-4EF9-9CAE-69411A0FF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01" y="1985269"/>
            <a:ext cx="4447309" cy="2329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99CD15-6733-4973-A68B-6B3D2B178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402" y="4498500"/>
            <a:ext cx="4447309" cy="2223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8829" y="6306231"/>
            <a:ext cx="7013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Ogilvy, Gardner</a:t>
            </a:r>
            <a:r>
              <a:rPr lang="en-AU" sz="1400" dirty="0">
                <a:solidFill>
                  <a:schemeClr val="bg1"/>
                </a:solidFill>
              </a:rPr>
              <a:t>, </a:t>
            </a:r>
            <a:r>
              <a:rPr lang="en-AU" sz="1400" dirty="0" err="1" smtClean="0">
                <a:solidFill>
                  <a:schemeClr val="bg1"/>
                </a:solidFill>
              </a:rPr>
              <a:t>Mallawaarachichi</a:t>
            </a:r>
            <a:r>
              <a:rPr lang="en-AU" sz="1400" dirty="0" smtClean="0">
                <a:solidFill>
                  <a:schemeClr val="bg1"/>
                </a:solidFill>
              </a:rPr>
              <a:t> et al. (</a:t>
            </a:r>
            <a:r>
              <a:rPr lang="en-AU" sz="1400" dirty="0">
                <a:solidFill>
                  <a:schemeClr val="bg1"/>
                </a:solidFill>
              </a:rPr>
              <a:t>2018) NESP-EP: Farm profitability and biodiversity project final report. Canberra Australia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15" name="Title 3"/>
          <p:cNvSpPr>
            <a:spLocks noGrp="1"/>
          </p:cNvSpPr>
          <p:nvPr>
            <p:ph type="ctrTitle"/>
          </p:nvPr>
        </p:nvSpPr>
        <p:spPr>
          <a:xfrm>
            <a:off x="815413" y="344726"/>
            <a:ext cx="10990427" cy="1092400"/>
          </a:xfrm>
        </p:spPr>
        <p:txBody>
          <a:bodyPr>
            <a:noAutofit/>
          </a:bodyPr>
          <a:lstStyle/>
          <a:p>
            <a:r>
              <a:rPr lang="en-AU" sz="2800" u="sng" dirty="0" smtClean="0"/>
              <a:t>Temperate grasslands</a:t>
            </a:r>
            <a:r>
              <a:rPr lang="en-AU" sz="2800" dirty="0" smtClean="0"/>
              <a:t>: Links between regenerative practices, wellbeing and farm profitability - Grassy-box woodland restoration</a:t>
            </a:r>
            <a:endParaRPr lang="en-A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AD496-6728-41C4-95AB-0801860CD3CE}"/>
              </a:ext>
            </a:extLst>
          </p:cNvPr>
          <p:cNvSpPr txBox="1"/>
          <p:nvPr/>
        </p:nvSpPr>
        <p:spPr>
          <a:xfrm>
            <a:off x="659401" y="3894970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Source: Dale </a:t>
            </a:r>
            <a:r>
              <a:rPr lang="en-AU" sz="1000" i="1" dirty="0"/>
              <a:t>Ashton ABARES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AD496-6728-41C4-95AB-0801860CD3CE}"/>
              </a:ext>
            </a:extLst>
          </p:cNvPr>
          <p:cNvSpPr txBox="1"/>
          <p:nvPr/>
        </p:nvSpPr>
        <p:spPr>
          <a:xfrm>
            <a:off x="3434457" y="6318523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Source: Dale </a:t>
            </a:r>
            <a:r>
              <a:rPr lang="en-AU" sz="1000" i="1" dirty="0"/>
              <a:t>Ashton ABARES</a:t>
            </a:r>
          </a:p>
        </p:txBody>
      </p:sp>
    </p:spTree>
    <p:extLst>
      <p:ext uri="{BB962C8B-B14F-4D97-AF65-F5344CB8AC3E}">
        <p14:creationId xmlns:p14="http://schemas.microsoft.com/office/powerpoint/2010/main" val="26835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Conclusions   </a:t>
            </a:r>
            <a:endParaRPr lang="en-AU" dirty="0"/>
          </a:p>
        </p:txBody>
      </p:sp>
      <p:grpSp>
        <p:nvGrpSpPr>
          <p:cNvPr id="5" name="Google Shape;128;p22"/>
          <p:cNvGrpSpPr/>
          <p:nvPr/>
        </p:nvGrpSpPr>
        <p:grpSpPr>
          <a:xfrm>
            <a:off x="3118039" y="57772"/>
            <a:ext cx="3602794" cy="1697031"/>
            <a:chOff x="228325" y="1308973"/>
            <a:chExt cx="3312203" cy="1870625"/>
          </a:xfrm>
        </p:grpSpPr>
        <p:pic>
          <p:nvPicPr>
            <p:cNvPr id="6" name="Google Shape;12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15753" y="1854823"/>
              <a:ext cx="1324775" cy="132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7" name="Google Shape;13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325" y="1308973"/>
              <a:ext cx="1870625" cy="1870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8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4633" y="222240"/>
            <a:ext cx="1565300" cy="15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Google Shape;1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3733" y="276870"/>
            <a:ext cx="1477933" cy="1477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651928" y="1957679"/>
            <a:ext cx="11135519" cy="49003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75000" lnSpcReduction="20000"/>
          </a:bodyPr>
          <a:lstStyle>
            <a:lvl1pPr lvl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Australian carbon farming appears to be an enabler in semi-arid pastoral systems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Contribute to net-zero targets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To manage drivers of land degradation and rehabilitate degraded 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Contingent on the value of the carbon project (vegetation communities and the farm mix)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Uncertainty remains over the sequestration potential under climate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Diversification of income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Decoupling (buffering) farm business from vagaries of climate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 smtClean="0"/>
              <a:t>Linkages between </a:t>
            </a:r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human wellbeing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landscape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AU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16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Conclusions   </a:t>
            </a:r>
            <a:endParaRPr lang="en-AU" dirty="0"/>
          </a:p>
        </p:txBody>
      </p:sp>
      <p:grpSp>
        <p:nvGrpSpPr>
          <p:cNvPr id="5" name="Google Shape;128;p22"/>
          <p:cNvGrpSpPr/>
          <p:nvPr/>
        </p:nvGrpSpPr>
        <p:grpSpPr>
          <a:xfrm>
            <a:off x="3118039" y="57772"/>
            <a:ext cx="3602794" cy="1697031"/>
            <a:chOff x="228325" y="1308973"/>
            <a:chExt cx="3312203" cy="1870625"/>
          </a:xfrm>
        </p:grpSpPr>
        <p:pic>
          <p:nvPicPr>
            <p:cNvPr id="6" name="Google Shape;12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15753" y="1854823"/>
              <a:ext cx="1324775" cy="132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7" name="Google Shape;13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325" y="1308973"/>
              <a:ext cx="1870625" cy="1870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8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4633" y="222240"/>
            <a:ext cx="1565300" cy="15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Google Shape;1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3733" y="276870"/>
            <a:ext cx="1477933" cy="1477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651928" y="1957679"/>
            <a:ext cx="11135519" cy="49003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75000" lnSpcReduction="20000"/>
          </a:bodyPr>
          <a:lstStyle>
            <a:lvl1pPr lvl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Tx/>
              <a:buNone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Australian carbon farming appears to be an enabler in semi-arid pastoral systems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Contribute to net-zero targets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manage drivers of land degradation and rehabilitate degraded lands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Contingent on the value of the carbon project (vegetation communities and the farm mix)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Uncertainty remains over the sequestration potential under climate change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AU" sz="2933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Tx/>
              <a:buNone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Diversification of income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Decoupling (buffering) farm business from vagaries of climate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AU" sz="29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Tx/>
              <a:buNone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Linkages between </a:t>
            </a: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human wellbeing </a:t>
            </a: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 </a:t>
            </a: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landscape condition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endParaRPr kumimoji="0" lang="en-AU" sz="2933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Tx/>
              <a:buNone/>
              <a:tabLst/>
              <a:defRPr/>
            </a:pPr>
            <a:endParaRPr kumimoji="0" lang="en-AU" sz="29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Tx/>
              <a:buNone/>
              <a:tabLst/>
              <a:defRPr/>
            </a:pPr>
            <a:r>
              <a:rPr kumimoji="0" lang="en-AU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AU" sz="29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3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379933" y="3973919"/>
            <a:ext cx="557784" cy="1965960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3386" y="4633733"/>
            <a:ext cx="231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Next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steps 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1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Widescreen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Open Sans</vt:lpstr>
      <vt:lpstr>Segoe UI Semibold</vt:lpstr>
      <vt:lpstr>Times New Roman</vt:lpstr>
      <vt:lpstr>Office Theme</vt:lpstr>
      <vt:lpstr>Demonstrating sustainable land management -   delivering multi-functional landscapes in Australian pastoral systems</vt:lpstr>
      <vt:lpstr>Project areas under Australia’s Emissions Reduction Fund (ERF) (2015-2020)</vt:lpstr>
      <vt:lpstr>PowerPoint Presentation</vt:lpstr>
      <vt:lpstr>PowerPoint Presentation</vt:lpstr>
      <vt:lpstr>Semi-arid rangelands : links between regenerative practices, rangeland system resilience and wellbeing</vt:lpstr>
      <vt:lpstr>Temperate grasslands: Links between regenerative practices, wellbeing and farm profitability - Grassy-box woodland restoration</vt:lpstr>
      <vt:lpstr>Temperate grasslands: Links between regenerative practices, wellbeing and farm profitability - Grassy-box woodland restoration</vt:lpstr>
      <vt:lpstr>Conclusions   </vt:lpstr>
      <vt:lpstr>Conclusions   </vt:lpstr>
      <vt:lpstr>Land-use trade-offs – LUTO 1.2. </vt:lpstr>
      <vt:lpstr>Finally….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2020-04-15T21:37:41Z</dcterms:created>
  <dcterms:modified xsi:type="dcterms:W3CDTF">2020-05-08T00:48:25Z</dcterms:modified>
</cp:coreProperties>
</file>