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497" r:id="rId2"/>
    <p:sldId id="487" r:id="rId3"/>
    <p:sldId id="433" r:id="rId4"/>
    <p:sldId id="469" r:id="rId5"/>
    <p:sldId id="471" r:id="rId6"/>
    <p:sldId id="490" r:id="rId7"/>
    <p:sldId id="489" r:id="rId8"/>
    <p:sldId id="496" r:id="rId9"/>
    <p:sldId id="474" r:id="rId10"/>
    <p:sldId id="476" r:id="rId11"/>
    <p:sldId id="451" r:id="rId12"/>
    <p:sldId id="495" r:id="rId13"/>
    <p:sldId id="492" r:id="rId14"/>
    <p:sldId id="494" r:id="rId15"/>
    <p:sldId id="488" r:id="rId16"/>
    <p:sldId id="481" r:id="rId17"/>
    <p:sldId id="498" r:id="rId18"/>
    <p:sldId id="454" r:id="rId19"/>
    <p:sldId id="379" r:id="rId20"/>
    <p:sldId id="48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62A8"/>
    <a:srgbClr val="DA6D90"/>
    <a:srgbClr val="B28507"/>
    <a:srgbClr val="A70805"/>
    <a:srgbClr val="078105"/>
    <a:srgbClr val="0753AF"/>
    <a:srgbClr val="8D6A05"/>
    <a:srgbClr val="0759BB"/>
    <a:srgbClr val="D58500"/>
    <a:srgbClr val="05C3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39"/>
    <p:restoredTop sz="94426"/>
  </p:normalViewPr>
  <p:slideViewPr>
    <p:cSldViewPr snapToGrid="0" snapToObjects="1">
      <p:cViewPr varScale="1">
        <p:scale>
          <a:sx n="93" d="100"/>
          <a:sy n="93" d="100"/>
        </p:scale>
        <p:origin x="76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3DF247-A7AA-C546-9DD0-8511C644FA43}" type="datetimeFigureOut">
              <a:rPr lang="en-US" smtClean="0"/>
              <a:t>4/7/20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AE703E-836E-D142-8E31-7345518BC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232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786F-FDEF-E145-AEE9-91DE2A9C338B}" type="datetime1">
              <a:rPr lang="en-US" smtClean="0"/>
              <a:t>4/7/20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Orton et al. EGU2020-6197  </a:t>
            </a:r>
          </a:p>
          <a:p>
            <a:r>
              <a:rPr lang="en-US"/>
              <a:t>
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F5A4A-7096-0049-964A-2DACAA208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09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4479E-BBDD-E04E-B6ED-A5C22D3EB6E5}" type="datetime1">
              <a:rPr lang="en-US" smtClean="0"/>
              <a:t>4/7/20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Orton et al. EGU2020-6197  </a:t>
            </a:r>
          </a:p>
          <a:p>
            <a:r>
              <a:rPr lang="en-US"/>
              <a:t>
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F5A4A-7096-0049-964A-2DACAA208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354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8D3B1-65F0-004D-8C07-EDF970587C41}" type="datetime1">
              <a:rPr lang="en-US" smtClean="0"/>
              <a:t>4/7/20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Orton et al. EGU2020-6197  </a:t>
            </a:r>
          </a:p>
          <a:p>
            <a:r>
              <a:rPr lang="en-US"/>
              <a:t>
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F5A4A-7096-0049-964A-2DACAA208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617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5B87E-A8C3-B946-AAA5-0934E1DD8BC7}" type="datetime1">
              <a:rPr lang="en-US" smtClean="0"/>
              <a:t>4/7/20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Orton et al. EGU2020-6197  </a:t>
            </a:r>
          </a:p>
          <a:p>
            <a:r>
              <a:rPr lang="en-US"/>
              <a:t>
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F5A4A-7096-0049-964A-2DACAA208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06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93C0F-46E1-C244-A946-007E0330C7C3}" type="datetime1">
              <a:rPr lang="en-US" smtClean="0"/>
              <a:t>4/7/20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Orton et al. EGU2020-6197  </a:t>
            </a:r>
          </a:p>
          <a:p>
            <a:r>
              <a:rPr lang="en-US"/>
              <a:t>
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F5A4A-7096-0049-964A-2DACAA208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59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09BBD-B90B-C447-A489-694539602F21}" type="datetime1">
              <a:rPr lang="en-US" smtClean="0"/>
              <a:t>4/7/20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Orton et al. EGU2020-6197  </a:t>
            </a:r>
          </a:p>
          <a:p>
            <a:r>
              <a:rPr lang="en-US"/>
              <a:t>
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F5A4A-7096-0049-964A-2DACAA208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473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82768-F60A-0644-AC73-7423A686AF44}" type="datetime1">
              <a:rPr lang="en-US" smtClean="0"/>
              <a:t>4/7/20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Orton et al. EGU2020-6197  </a:t>
            </a:r>
          </a:p>
          <a:p>
            <a:r>
              <a:rPr lang="en-US"/>
              <a:t>
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F5A4A-7096-0049-964A-2DACAA208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039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03F58-4C0E-B749-9A91-7028498ABE77}" type="datetime1">
              <a:rPr lang="en-US" smtClean="0"/>
              <a:t>4/7/20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Orton et al. EGU2020-6197  </a:t>
            </a:r>
          </a:p>
          <a:p>
            <a:r>
              <a:rPr lang="en-US"/>
              <a:t>
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F5A4A-7096-0049-964A-2DACAA208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736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433EE-E9B9-C14C-A853-ED501378135B}" type="datetime1">
              <a:rPr lang="en-US" smtClean="0"/>
              <a:t>4/7/20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Orton et al. EGU2020-6197  </a:t>
            </a:r>
          </a:p>
          <a:p>
            <a:r>
              <a:rPr lang="en-US"/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F5A4A-7096-0049-964A-2DACAA208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095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1C3D6-7A8B-6749-AF76-FA29E2CAEBA5}" type="datetime1">
              <a:rPr lang="en-US" smtClean="0"/>
              <a:t>4/7/20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Orton et al. EGU2020-6197  </a:t>
            </a:r>
          </a:p>
          <a:p>
            <a:r>
              <a:rPr lang="en-US"/>
              <a:t>
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F5A4A-7096-0049-964A-2DACAA208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240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CA1AB-3A00-9546-85E8-3EBDA34593D6}" type="datetime1">
              <a:rPr lang="en-US" smtClean="0"/>
              <a:t>4/7/20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Orton et al. EGU2020-6197  </a:t>
            </a:r>
          </a:p>
          <a:p>
            <a:r>
              <a:rPr lang="en-US"/>
              <a:t>
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F5A4A-7096-0049-964A-2DACAA208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64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2028D-D676-0542-828A-405F6F3E5D25}" type="datetime1">
              <a:rPr lang="en-US" smtClean="0"/>
              <a:t>4/7/20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Orton et al. EGU2020-6197  </a:t>
            </a:r>
          </a:p>
          <a:p>
            <a:r>
              <a:rPr lang="en-US"/>
              <a:t>
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1F5A4A-7096-0049-964A-2DACAA208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383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20.png"/><Relationship Id="rId9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20.png"/><Relationship Id="rId9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20.png"/><Relationship Id="rId9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C295168-5D8A-574B-B617-1C09AF5A14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19595" t="14207" r="9008" b="20480"/>
          <a:stretch/>
        </p:blipFill>
        <p:spPr>
          <a:xfrm>
            <a:off x="-1" y="13021"/>
            <a:ext cx="12136793" cy="6776694"/>
          </a:xfrm>
          <a:prstGeom prst="rect">
            <a:avLst/>
          </a:prstGeom>
        </p:spPr>
      </p:pic>
      <p:sp>
        <p:nvSpPr>
          <p:cNvPr id="12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812721" y="6298695"/>
            <a:ext cx="4114800" cy="365125"/>
          </a:xfrm>
        </p:spPr>
        <p:txBody>
          <a:bodyPr/>
          <a:lstStyle/>
          <a:p>
            <a:r>
              <a:rPr lang="nb-NO" sz="1800" b="1">
                <a:solidFill>
                  <a:schemeClr val="bg1"/>
                </a:solidFill>
              </a:rPr>
              <a:t>Orton et al. EGU2020-6197  </a:t>
            </a:r>
          </a:p>
          <a:p>
            <a:r>
              <a:rPr lang="nb-NO" sz="1800" b="1">
                <a:solidFill>
                  <a:schemeClr val="bg1"/>
                </a:solidFill>
              </a:rPr>
              <a:t>
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234" y="1723820"/>
            <a:ext cx="11636322" cy="444898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Glenn S. Orton</a:t>
            </a:r>
            <a:r>
              <a:rPr lang="en-US" b="1" baseline="30000" dirty="0">
                <a:solidFill>
                  <a:srgbClr val="FFFF00"/>
                </a:solidFill>
              </a:rPr>
              <a:t>1</a:t>
            </a:r>
            <a:r>
              <a:rPr lang="en-US" b="1" dirty="0">
                <a:solidFill>
                  <a:srgbClr val="FFFF00"/>
                </a:solidFill>
              </a:rPr>
              <a:t>, Fachreddin Tabataba-Vakili</a:t>
            </a:r>
            <a:r>
              <a:rPr lang="en-US" b="1" baseline="30000" dirty="0">
                <a:solidFill>
                  <a:srgbClr val="FFFF00"/>
                </a:solidFill>
              </a:rPr>
              <a:t>1</a:t>
            </a:r>
            <a:r>
              <a:rPr lang="en-US" b="1" dirty="0">
                <a:solidFill>
                  <a:srgbClr val="FFFF00"/>
                </a:solidFill>
              </a:rPr>
              <a:t>, Gerald Eichstädt</a:t>
            </a:r>
            <a:r>
              <a:rPr lang="en-US" b="1" baseline="30000" dirty="0">
                <a:solidFill>
                  <a:srgbClr val="FFFF00"/>
                </a:solidFill>
              </a:rPr>
              <a:t>2</a:t>
            </a:r>
            <a:r>
              <a:rPr lang="en-US" b="1" dirty="0">
                <a:solidFill>
                  <a:srgbClr val="FFFF00"/>
                </a:solidFill>
              </a:rPr>
              <a:t>, John Rogers</a:t>
            </a:r>
            <a:r>
              <a:rPr lang="en-US" b="1" baseline="30000" dirty="0">
                <a:solidFill>
                  <a:srgbClr val="FFFF00"/>
                </a:solidFill>
              </a:rPr>
              <a:t>3</a:t>
            </a:r>
            <a:r>
              <a:rPr lang="en-US" b="1" dirty="0">
                <a:solidFill>
                  <a:srgbClr val="FFFF00"/>
                </a:solidFill>
              </a:rPr>
              <a:t>,</a:t>
            </a:r>
          </a:p>
          <a:p>
            <a:r>
              <a:rPr lang="en-US" b="1" dirty="0">
                <a:solidFill>
                  <a:srgbClr val="FFFF00"/>
                </a:solidFill>
              </a:rPr>
              <a:t>Candice J. Hansen</a:t>
            </a:r>
            <a:r>
              <a:rPr lang="en-US" b="1" baseline="30000" dirty="0">
                <a:solidFill>
                  <a:srgbClr val="FFFF00"/>
                </a:solidFill>
              </a:rPr>
              <a:t>4</a:t>
            </a:r>
            <a:r>
              <a:rPr lang="en-US" b="1" dirty="0">
                <a:solidFill>
                  <a:srgbClr val="FFFF00"/>
                </a:solidFill>
              </a:rPr>
              <a:t>, Thomas W. Momary</a:t>
            </a:r>
            <a:r>
              <a:rPr lang="en-US" b="1" baseline="30000" dirty="0">
                <a:solidFill>
                  <a:srgbClr val="FFFF00"/>
                </a:solidFill>
              </a:rPr>
              <a:t>1</a:t>
            </a:r>
            <a:r>
              <a:rPr lang="en-US" b="1" dirty="0">
                <a:solidFill>
                  <a:srgbClr val="FFFF00"/>
                </a:solidFill>
              </a:rPr>
              <a:t>, Andrew P. Ingersoll</a:t>
            </a:r>
            <a:r>
              <a:rPr lang="en-US" b="1" baseline="30000" dirty="0">
                <a:solidFill>
                  <a:srgbClr val="FFFF00"/>
                </a:solidFill>
              </a:rPr>
              <a:t>5</a:t>
            </a:r>
            <a:r>
              <a:rPr lang="en-US" b="1" dirty="0">
                <a:solidFill>
                  <a:srgbClr val="FFFF00"/>
                </a:solidFill>
              </a:rPr>
              <a:t>, Shawn Brueshaber</a:t>
            </a:r>
            <a:r>
              <a:rPr lang="en-US" b="1" baseline="30000" dirty="0">
                <a:solidFill>
                  <a:srgbClr val="FFFF00"/>
                </a:solidFill>
              </a:rPr>
              <a:t> 6</a:t>
            </a:r>
            <a:r>
              <a:rPr lang="en-US" b="1" dirty="0">
                <a:solidFill>
                  <a:srgbClr val="FFFF00"/>
                </a:solidFill>
              </a:rPr>
              <a:t>, </a:t>
            </a:r>
          </a:p>
          <a:p>
            <a:r>
              <a:rPr lang="en-US" b="1" dirty="0">
                <a:solidFill>
                  <a:srgbClr val="FFFF00"/>
                </a:solidFill>
              </a:rPr>
              <a:t>Michael H. Wong</a:t>
            </a:r>
            <a:r>
              <a:rPr lang="en-US" b="1" baseline="30000" dirty="0">
                <a:solidFill>
                  <a:srgbClr val="FFFF00"/>
                </a:solidFill>
              </a:rPr>
              <a:t>7</a:t>
            </a:r>
            <a:r>
              <a:rPr lang="en-US" b="1" dirty="0">
                <a:solidFill>
                  <a:srgbClr val="FFFF00"/>
                </a:solidFill>
              </a:rPr>
              <a:t>, Amy A. Simon</a:t>
            </a:r>
            <a:r>
              <a:rPr lang="en-US" b="1" baseline="30000" dirty="0">
                <a:solidFill>
                  <a:srgbClr val="FFFF00"/>
                </a:solidFill>
              </a:rPr>
              <a:t>8</a:t>
            </a:r>
            <a:r>
              <a:rPr lang="en-US" b="1" dirty="0">
                <a:solidFill>
                  <a:srgbClr val="FFFF00"/>
                </a:solidFill>
              </a:rPr>
              <a:t>, Michael Ravine</a:t>
            </a:r>
            <a:r>
              <a:rPr lang="en-US" b="1" baseline="30000" dirty="0">
                <a:solidFill>
                  <a:srgbClr val="FFFF00"/>
                </a:solidFill>
              </a:rPr>
              <a:t>9</a:t>
            </a:r>
            <a:r>
              <a:rPr lang="en-US" b="1" dirty="0">
                <a:solidFill>
                  <a:srgbClr val="FFFF00"/>
                </a:solidFill>
              </a:rPr>
              <a:t>, Michael Caplinger</a:t>
            </a:r>
            <a:r>
              <a:rPr lang="en-US" b="1" baseline="30000" dirty="0">
                <a:solidFill>
                  <a:srgbClr val="FFFF00"/>
                </a:solidFill>
              </a:rPr>
              <a:t>9</a:t>
            </a:r>
            <a:r>
              <a:rPr lang="en-US" b="1" dirty="0">
                <a:solidFill>
                  <a:srgbClr val="FFFF00"/>
                </a:solidFill>
              </a:rPr>
              <a:t>, Dakota Smith</a:t>
            </a:r>
            <a:r>
              <a:rPr lang="en-US" b="1" baseline="30000" dirty="0">
                <a:solidFill>
                  <a:srgbClr val="FFFF00"/>
                </a:solidFill>
              </a:rPr>
              <a:t>10</a:t>
            </a:r>
            <a:r>
              <a:rPr lang="en-US" b="1" dirty="0">
                <a:solidFill>
                  <a:srgbClr val="FFFF00"/>
                </a:solidFill>
              </a:rPr>
              <a:t>, Chloe Thepenier</a:t>
            </a:r>
            <a:r>
              <a:rPr lang="en-US" b="1" baseline="30000" dirty="0">
                <a:solidFill>
                  <a:srgbClr val="FFFF00"/>
                </a:solidFill>
              </a:rPr>
              <a:t>11</a:t>
            </a:r>
            <a:r>
              <a:rPr lang="en-US" b="1" dirty="0">
                <a:solidFill>
                  <a:srgbClr val="FFFF00"/>
                </a:solidFill>
              </a:rPr>
              <a:t>, Hamish Nicholson</a:t>
            </a:r>
            <a:r>
              <a:rPr lang="en-US" b="1" baseline="30000" dirty="0">
                <a:solidFill>
                  <a:srgbClr val="FFFF00"/>
                </a:solidFill>
              </a:rPr>
              <a:t>12</a:t>
            </a:r>
            <a:r>
              <a:rPr lang="en-US" b="1" dirty="0">
                <a:solidFill>
                  <a:srgbClr val="FFFF00"/>
                </a:solidFill>
              </a:rPr>
              <a:t> </a:t>
            </a:r>
          </a:p>
          <a:p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sz="2000" i="1" baseline="30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1</a:t>
            </a:r>
            <a:r>
              <a:rPr lang="en-US" sz="20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Jet Propulsion Laboratory, California Institute of Technology, Pasadena, California, USA; </a:t>
            </a:r>
            <a:r>
              <a:rPr lang="en-US" sz="2000" i="1" baseline="30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2</a:t>
            </a:r>
            <a:r>
              <a:rPr lang="en-US" sz="20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Independent scholar, Stuttgart, Germany; </a:t>
            </a:r>
            <a:r>
              <a:rPr lang="en-US" sz="2000" i="1" baseline="30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3</a:t>
            </a:r>
            <a:r>
              <a:rPr lang="en-US" sz="20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British Astronomical Association, London, UK; </a:t>
            </a:r>
            <a:r>
              <a:rPr lang="en-US" sz="2000" i="1" baseline="30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4</a:t>
            </a:r>
            <a:r>
              <a:rPr lang="en-US" sz="20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Planetary Science Institute, Tucson, Arizona, USA; </a:t>
            </a:r>
            <a:r>
              <a:rPr lang="en-US" sz="2000" i="1" baseline="30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5</a:t>
            </a:r>
            <a:r>
              <a:rPr lang="en-US" sz="20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California Institute of Technology, Pasadena, California, USA;  </a:t>
            </a:r>
            <a:r>
              <a:rPr lang="en-US" sz="2000" i="1" baseline="30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6</a:t>
            </a:r>
            <a:r>
              <a:rPr lang="en-US" sz="20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Western Michigan University, Kalamazoo, Michigan, USA </a:t>
            </a:r>
            <a:r>
              <a:rPr lang="en-US" sz="2000" i="1" baseline="30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7</a:t>
            </a:r>
            <a:r>
              <a:rPr lang="en-US" sz="20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University of California, Berkeley, California, USA; </a:t>
            </a:r>
            <a:r>
              <a:rPr lang="en-US" sz="2000" i="1" baseline="30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8</a:t>
            </a:r>
            <a:r>
              <a:rPr lang="en-US" sz="20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NASA Goddard Space Flight Center, Greenbelt, Maryland, USA; </a:t>
            </a:r>
            <a:r>
              <a:rPr lang="en-US" sz="2000" i="1" baseline="30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9</a:t>
            </a:r>
            <a:r>
              <a:rPr lang="en-US" sz="20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Malin Space Science Systems, San Diego, California, USA; </a:t>
            </a:r>
            <a:r>
              <a:rPr lang="en-US" sz="2000" i="1" baseline="30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10 </a:t>
            </a:r>
            <a:r>
              <a:rPr lang="en-US" sz="20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National Center for Atmospheric Research, Boulder, Colorado, USA; </a:t>
            </a:r>
            <a:r>
              <a:rPr lang="en-US" sz="2000" i="1" baseline="30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11</a:t>
            </a:r>
            <a:r>
              <a:rPr lang="en-US" sz="20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Glendale Community College, Glendale, California, USA; </a:t>
            </a:r>
            <a:r>
              <a:rPr lang="en-US" sz="2000" i="1" baseline="30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12</a:t>
            </a:r>
            <a:r>
              <a:rPr lang="en-US" sz="20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Harvard College, Cambridge, Massachusetts, USA</a:t>
            </a:r>
          </a:p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20136"/>
            <a:ext cx="11740243" cy="114183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A Survey of Small-Scale Waves and Wave-Like Phenomena in Jupiter’s Atmosphere Detected by JunoCam</a:t>
            </a:r>
          </a:p>
        </p:txBody>
      </p:sp>
    </p:spTree>
    <p:extLst>
      <p:ext uri="{BB962C8B-B14F-4D97-AF65-F5344CB8AC3E}">
        <p14:creationId xmlns:p14="http://schemas.microsoft.com/office/powerpoint/2010/main" val="30394355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8C26313-23F8-E040-BB72-360378636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Orton et al. EGU2020-6197  </a:t>
            </a:r>
          </a:p>
          <a:p>
            <a:r>
              <a:rPr lang="en-US"/>
              <a:t>
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916AA4-EC3E-BC45-9E74-CECD3791E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06"/>
            <a:ext cx="12192000" cy="683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7747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78256"/>
            <a:ext cx="10515600" cy="728569"/>
          </a:xfrm>
        </p:spPr>
        <p:txBody>
          <a:bodyPr/>
          <a:lstStyle/>
          <a:p>
            <a:r>
              <a:rPr lang="en-US" dirty="0"/>
              <a:t>Waves around a visible object: Lee wave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1" y="5732549"/>
            <a:ext cx="123533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Waves downwind from a bright upwelling in the NEB near the terminator.  The shadow length indicates the wave cloud is ~10 km above the main cloud deck.</a:t>
            </a:r>
          </a:p>
          <a:p>
            <a:r>
              <a:rPr lang="en-US" sz="2800" dirty="0"/>
              <a:t> </a:t>
            </a:r>
          </a:p>
          <a:p>
            <a:endParaRPr lang="en-US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CA86C1-6CE7-A440-8F81-C213F9DEE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381" y="667256"/>
            <a:ext cx="9258463" cy="5204862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82876B-409A-F145-9969-D365EA054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Orton et al. EGU2020-6197  </a:t>
            </a:r>
          </a:p>
          <a:p>
            <a:r>
              <a:rPr lang="en-US"/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1904069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A9ABA-50F7-0D41-87FC-D4671D49E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Orton et al. EGU2020-6197  </a:t>
            </a:r>
          </a:p>
          <a:p>
            <a:r>
              <a:rPr lang="en-US"/>
              <a:t>
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C3B4DD1-A474-1F4F-9203-84DDD0A3D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" y="0"/>
            <a:ext cx="121681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9967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F19510-43B0-824A-8778-22B2D3D8E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Orton et al. EGU2020-6197  </a:t>
            </a:r>
          </a:p>
          <a:p>
            <a:r>
              <a:rPr lang="en-US"/>
              <a:t>
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3BB9025-CED2-094B-A69A-74FA78544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8318" y="23747"/>
            <a:ext cx="12275513" cy="684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7232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FC3A88-B1BD-0447-B017-F0A74D748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Orton et al. EGU2020-6197  </a:t>
            </a:r>
          </a:p>
          <a:p>
            <a:r>
              <a:rPr lang="en-US"/>
              <a:t>
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5B1B41-A571-DA4B-B11A-EFBE7279F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53" y="0"/>
            <a:ext cx="120548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851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EF511BE-9F61-A040-978F-B1AABD28275D}"/>
              </a:ext>
            </a:extLst>
          </p:cNvPr>
          <p:cNvSpPr txBox="1"/>
          <p:nvPr/>
        </p:nvSpPr>
        <p:spPr>
          <a:xfrm>
            <a:off x="3659221" y="487820"/>
            <a:ext cx="44941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By the numbers: 157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A1DCE33-8D9A-2845-87B6-8EBEEBD71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Orton et al. EGU2020-6197  </a:t>
            </a:r>
          </a:p>
          <a:p>
            <a:r>
              <a:rPr lang="en-US"/>
              <a:t>
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A1060DDC-8794-F544-831D-F4D912F9153A}"/>
              </a:ext>
            </a:extLst>
          </p:cNvPr>
          <p:cNvSpPr txBox="1">
            <a:spLocks/>
          </p:cNvSpPr>
          <p:nvPr/>
        </p:nvSpPr>
        <p:spPr>
          <a:xfrm>
            <a:off x="215833" y="1535569"/>
            <a:ext cx="11087167" cy="36841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0753AF"/>
                </a:solidFill>
              </a:rPr>
              <a:t>Long packet, short crests	    100		</a:t>
            </a:r>
            <a:r>
              <a:rPr lang="en-US" sz="2400" dirty="0"/>
              <a:t>Features with wavelength &lt; 500 km	169</a:t>
            </a:r>
            <a:endParaRPr lang="en-US" sz="2400" dirty="0">
              <a:solidFill>
                <a:srgbClr val="0753AF"/>
              </a:solidFill>
            </a:endParaRPr>
          </a:p>
          <a:p>
            <a:r>
              <a:rPr lang="en-US" sz="2400" dirty="0">
                <a:solidFill>
                  <a:srgbClr val="A70805"/>
                </a:solidFill>
              </a:rPr>
              <a:t>Short packet, wide crests	      25	</a:t>
            </a:r>
            <a:r>
              <a:rPr lang="en-US" sz="2400" dirty="0"/>
              <a:t> 	Features with wavelength &lt; 200 km	109</a:t>
            </a:r>
            <a:endParaRPr lang="en-US" sz="2400" dirty="0">
              <a:solidFill>
                <a:srgbClr val="A70805"/>
              </a:solidFill>
            </a:endParaRPr>
          </a:p>
          <a:p>
            <a:r>
              <a:rPr lang="en-US" sz="2400" dirty="0">
                <a:solidFill>
                  <a:srgbClr val="00B050"/>
                </a:solidFill>
              </a:rPr>
              <a:t>Curved wave packets	        9	</a:t>
            </a:r>
            <a:r>
              <a:rPr lang="en-US" sz="2400" dirty="0"/>
              <a:t> 	Features with wavelength &lt; 100 km	  19</a:t>
            </a:r>
            <a:endParaRPr lang="en-US" sz="2400" dirty="0">
              <a:solidFill>
                <a:srgbClr val="00B050"/>
              </a:solidFill>
            </a:endParaRPr>
          </a:p>
          <a:p>
            <a:r>
              <a:rPr lang="en-US" sz="2400" dirty="0">
                <a:solidFill>
                  <a:srgbClr val="DA6D90"/>
                </a:solidFill>
              </a:rPr>
              <a:t>Small white clouds		        8</a:t>
            </a:r>
          </a:p>
          <a:p>
            <a:r>
              <a:rPr lang="en-US" sz="2400" dirty="0">
                <a:solidFill>
                  <a:srgbClr val="B28507"/>
                </a:solidFill>
              </a:rPr>
              <a:t>Regularly spaced dark feature     6		</a:t>
            </a:r>
            <a:r>
              <a:rPr lang="en-US" sz="2400" dirty="0">
                <a:solidFill>
                  <a:srgbClr val="DA6D90"/>
                </a:solidFill>
              </a:rPr>
              <a:t>Shortest wavelength = 29 km</a:t>
            </a:r>
          </a:p>
          <a:p>
            <a:r>
              <a:rPr lang="en-US" sz="2400" dirty="0">
                <a:solidFill>
                  <a:srgbClr val="00B0F0"/>
                </a:solidFill>
              </a:rPr>
              <a:t>Emanating from cyclone	         5		 </a:t>
            </a:r>
            <a:r>
              <a:rPr lang="en-US" sz="2400" dirty="0">
                <a:solidFill>
                  <a:srgbClr val="DA6D90"/>
                </a:solidFill>
              </a:rPr>
              <a:t>(small white clouds)</a:t>
            </a:r>
            <a:endParaRPr lang="en-US" sz="2400" dirty="0">
              <a:solidFill>
                <a:srgbClr val="00B0F0"/>
              </a:solidFill>
            </a:endParaRPr>
          </a:p>
          <a:p>
            <a:r>
              <a:rPr lang="en-US" sz="2400" dirty="0">
                <a:solidFill>
                  <a:srgbClr val="078105"/>
                </a:solidFill>
              </a:rPr>
              <a:t>Extremely long curved features   2</a:t>
            </a:r>
          </a:p>
          <a:p>
            <a:r>
              <a:rPr lang="en-US" sz="2400" dirty="0"/>
              <a:t>Lee waves			         1		</a:t>
            </a:r>
            <a:r>
              <a:rPr lang="en-US" sz="2400" dirty="0">
                <a:solidFill>
                  <a:srgbClr val="0070C0"/>
                </a:solidFill>
              </a:rPr>
              <a:t>Shortest wavelength for </a:t>
            </a:r>
          </a:p>
          <a:p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Discrete feature		         1		    </a:t>
            </a:r>
            <a:r>
              <a:rPr lang="en-US" sz="2400" dirty="0">
                <a:solidFill>
                  <a:srgbClr val="0070C0"/>
                </a:solidFill>
              </a:rPr>
              <a:t>long-packet, short-crest clouds:  31 km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794D47-AC65-C84E-A728-BFE4468BE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4701" y="3110510"/>
            <a:ext cx="2082799" cy="15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8070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EF511BE-9F61-A040-978F-B1AABD28275D}"/>
              </a:ext>
            </a:extLst>
          </p:cNvPr>
          <p:cNvSpPr txBox="1"/>
          <p:nvPr/>
        </p:nvSpPr>
        <p:spPr>
          <a:xfrm>
            <a:off x="869674" y="0"/>
            <a:ext cx="109783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Majority of waves are located near the equator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341BBE-C15A-014F-84A8-E1D1EAACCEC5}"/>
              </a:ext>
            </a:extLst>
          </p:cNvPr>
          <p:cNvSpPr txBox="1"/>
          <p:nvPr/>
        </p:nvSpPr>
        <p:spPr>
          <a:xfrm>
            <a:off x="7968160" y="1103585"/>
            <a:ext cx="40079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000" dirty="0"/>
              <a:t>●</a:t>
            </a:r>
            <a:r>
              <a:rPr lang="en-US" sz="2400" dirty="0"/>
              <a:t> Predominantly </a:t>
            </a:r>
            <a:r>
              <a:rPr lang="en-US" sz="2400" dirty="0">
                <a:solidFill>
                  <a:srgbClr val="0162A8"/>
                </a:solidFill>
              </a:rPr>
              <a:t>long-packet</a:t>
            </a:r>
            <a:r>
              <a:rPr lang="en-US" sz="2400" dirty="0">
                <a:solidFill>
                  <a:srgbClr val="0070C0"/>
                </a:solidFill>
              </a:rPr>
              <a:t>, </a:t>
            </a:r>
          </a:p>
          <a:p>
            <a:r>
              <a:rPr lang="en-US" sz="2400" dirty="0">
                <a:solidFill>
                  <a:srgbClr val="0070C0"/>
                </a:solidFill>
              </a:rPr>
              <a:t>       short-crest waves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1DDC15-21CB-D348-88E0-AC724991D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674" y="749643"/>
            <a:ext cx="7098487" cy="552297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A1DCE33-8D9A-2845-87B6-8EBEEBD71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Orton et al. EGU2020-6197  </a:t>
            </a:r>
          </a:p>
          <a:p>
            <a:r>
              <a:rPr lang="en-US"/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6946759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491" t="25735" r="14324" b="24433"/>
          <a:stretch/>
        </p:blipFill>
        <p:spPr>
          <a:xfrm rot="5400000">
            <a:off x="3637726" y="-7173"/>
            <a:ext cx="4637148" cy="57658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AD9E6B-DFB2-9F47-BF64-A3B8FE945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Orton et al. EGU2020-6197  </a:t>
            </a:r>
          </a:p>
          <a:p>
            <a:r>
              <a:rPr lang="en-US"/>
              <a:t>
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D894EC-10F4-924F-9D37-FCC8C71E5B3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939801" y="430151"/>
            <a:ext cx="10045700" cy="54665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D30B2B-CDF4-F24E-AE85-F5F3815C83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6" t="983" r="16811" b="52215"/>
          <a:stretch/>
        </p:blipFill>
        <p:spPr>
          <a:xfrm>
            <a:off x="3073398" y="5862918"/>
            <a:ext cx="5753101" cy="7156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83C35A-A9E4-5E4D-B07E-C85A7E30B360}"/>
              </a:ext>
            </a:extLst>
          </p:cNvPr>
          <p:cNvSpPr txBox="1"/>
          <p:nvPr/>
        </p:nvSpPr>
        <p:spPr>
          <a:xfrm>
            <a:off x="24066" y="5862918"/>
            <a:ext cx="30299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MWR ammonia abundance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B27AB1-F650-7046-96D6-24CB3EFE482F}"/>
              </a:ext>
            </a:extLst>
          </p:cNvPr>
          <p:cNvSpPr txBox="1"/>
          <p:nvPr/>
        </p:nvSpPr>
        <p:spPr>
          <a:xfrm>
            <a:off x="2278677" y="34019"/>
            <a:ext cx="7765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Variety of separations between crests (wavelengths)</a:t>
            </a:r>
          </a:p>
        </p:txBody>
      </p:sp>
    </p:spTree>
    <p:extLst>
      <p:ext uri="{BB962C8B-B14F-4D97-AF65-F5344CB8AC3E}">
        <p14:creationId xmlns:p14="http://schemas.microsoft.com/office/powerpoint/2010/main" val="8888006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12" t="5194" r="14859" b="6309"/>
          <a:stretch/>
        </p:blipFill>
        <p:spPr>
          <a:xfrm>
            <a:off x="6323560" y="3214427"/>
            <a:ext cx="5822867" cy="36288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99" t="7208" r="44536" b="8571"/>
          <a:stretch/>
        </p:blipFill>
        <p:spPr>
          <a:xfrm rot="16200000">
            <a:off x="7640729" y="-1310775"/>
            <a:ext cx="3219355" cy="58831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56" t="23523" r="6080" b="12100"/>
          <a:stretch/>
        </p:blipFill>
        <p:spPr>
          <a:xfrm>
            <a:off x="0" y="21141"/>
            <a:ext cx="6326744" cy="35468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43" t="7949" r="28317" b="11380"/>
          <a:stretch/>
        </p:blipFill>
        <p:spPr>
          <a:xfrm>
            <a:off x="-17929" y="3567952"/>
            <a:ext cx="6344673" cy="329004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738809" y="0"/>
            <a:ext cx="10515600" cy="901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</a:rPr>
              <a:t>Classification of JunoCam waves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97174" y="798691"/>
            <a:ext cx="11499574" cy="588037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chemeClr val="bg1"/>
                </a:solidFill>
              </a:rPr>
              <a:t>Ability to classify waves hampered by the lack of information on phase speed and duration</a:t>
            </a:r>
          </a:p>
          <a:p>
            <a:pPr lvl="1"/>
            <a:r>
              <a:rPr lang="en-US" sz="3000" dirty="0">
                <a:solidFill>
                  <a:schemeClr val="bg1"/>
                </a:solidFill>
              </a:rPr>
              <a:t>Exception: Sánchez-Lavega et al. (2018) determined a phase speed of 45±20 m/s for the GRS wave and deduced that its properties were consistent with a gravity wave </a:t>
            </a:r>
          </a:p>
          <a:p>
            <a:pPr lvl="1"/>
            <a:r>
              <a:rPr lang="en-US" sz="3000" dirty="0">
                <a:solidFill>
                  <a:schemeClr val="bg1"/>
                </a:solidFill>
              </a:rPr>
              <a:t>PJ20 measurements of Equatorial Zone wave showed no motion, implying an phase speed &lt; 44 m/s</a:t>
            </a:r>
          </a:p>
          <a:p>
            <a:r>
              <a:rPr lang="en-US" sz="3000" dirty="0">
                <a:solidFill>
                  <a:schemeClr val="bg1"/>
                </a:solidFill>
              </a:rPr>
              <a:t>Those near the equator are morphologically similar to waves measured by Voyager.</a:t>
            </a:r>
          </a:p>
          <a:p>
            <a:pPr lvl="1"/>
            <a:r>
              <a:rPr lang="en-US" sz="3000" dirty="0">
                <a:solidFill>
                  <a:schemeClr val="bg1"/>
                </a:solidFill>
              </a:rPr>
              <a:t>Those were stationary and consistent with inertia-gravity waves</a:t>
            </a:r>
          </a:p>
          <a:p>
            <a:pPr lvl="1"/>
            <a:r>
              <a:rPr lang="en-US" sz="3000" dirty="0">
                <a:solidFill>
                  <a:schemeClr val="bg1"/>
                </a:solidFill>
              </a:rPr>
              <a:t>Unlike Kelvin waves measured by New Horizons at 80±5 m/s (Simon et al. 2015).</a:t>
            </a:r>
          </a:p>
        </p:txBody>
      </p:sp>
      <p:sp>
        <p:nvSpPr>
          <p:cNvPr id="12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939209" y="6404670"/>
            <a:ext cx="4114800" cy="365125"/>
          </a:xfrm>
        </p:spPr>
        <p:txBody>
          <a:bodyPr/>
          <a:lstStyle/>
          <a:p>
            <a:r>
              <a:rPr lang="nb-NO" sz="1800" b="1" dirty="0">
                <a:solidFill>
                  <a:schemeClr val="bg1"/>
                </a:solidFill>
              </a:rPr>
              <a:t>Orton et al. EGU2020-6197  </a:t>
            </a:r>
          </a:p>
          <a:p>
            <a:r>
              <a:rPr lang="nb-NO" sz="1800" b="1" dirty="0">
                <a:solidFill>
                  <a:schemeClr val="bg1"/>
                </a:solidFill>
              </a:rPr>
              <a:t>
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30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12" t="5194" r="14859" b="6309"/>
          <a:stretch/>
        </p:blipFill>
        <p:spPr>
          <a:xfrm>
            <a:off x="6308812" y="3229175"/>
            <a:ext cx="5822867" cy="36288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99" t="7208" r="44536" b="8571"/>
          <a:stretch/>
        </p:blipFill>
        <p:spPr>
          <a:xfrm rot="16200000">
            <a:off x="7640729" y="-1310775"/>
            <a:ext cx="3219355" cy="58831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56" t="23523" r="6080" b="12100"/>
          <a:stretch/>
        </p:blipFill>
        <p:spPr>
          <a:xfrm>
            <a:off x="0" y="21141"/>
            <a:ext cx="6326744" cy="35468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43" t="7949" r="28317" b="11380"/>
          <a:stretch/>
        </p:blipFill>
        <p:spPr>
          <a:xfrm>
            <a:off x="-17929" y="3567952"/>
            <a:ext cx="6344673" cy="329004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738809" y="21140"/>
            <a:ext cx="10515600" cy="7279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</a:rPr>
              <a:t>Summary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-84322" y="749094"/>
            <a:ext cx="12161862" cy="588037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3000" dirty="0">
                <a:solidFill>
                  <a:schemeClr val="bg1"/>
                </a:solidFill>
              </a:rPr>
              <a:t>Over 100 different types of waves or ”repeated” features observed by JunoCam up to PJ20</a:t>
            </a:r>
          </a:p>
          <a:p>
            <a:pPr lvl="2"/>
            <a:r>
              <a:rPr lang="en-US" sz="3000" dirty="0">
                <a:solidFill>
                  <a:schemeClr val="bg1"/>
                </a:solidFill>
              </a:rPr>
              <a:t>Wavelengths as small as ~30 km</a:t>
            </a:r>
          </a:p>
          <a:p>
            <a:pPr lvl="1"/>
            <a:r>
              <a:rPr lang="en-US" sz="3000" dirty="0">
                <a:solidFill>
                  <a:schemeClr val="bg1"/>
                </a:solidFill>
              </a:rPr>
              <a:t>Several different morphologies – most not associated with larger features</a:t>
            </a:r>
          </a:p>
          <a:p>
            <a:pPr lvl="1"/>
            <a:r>
              <a:rPr lang="en-US" sz="3000" dirty="0">
                <a:solidFill>
                  <a:schemeClr val="bg1"/>
                </a:solidFill>
              </a:rPr>
              <a:t>Exceptions: curved wave packet near GRS, Lee waves, curved parallel lines, ‘spokes’ radiating from vortices</a:t>
            </a:r>
          </a:p>
          <a:p>
            <a:pPr lvl="1"/>
            <a:r>
              <a:rPr lang="en-US" sz="3000" dirty="0">
                <a:solidFill>
                  <a:schemeClr val="bg1"/>
                </a:solidFill>
              </a:rPr>
              <a:t>Very few are associated with retrograde jets</a:t>
            </a:r>
            <a:endParaRPr lang="en-US" sz="3000" dirty="0">
              <a:solidFill>
                <a:srgbClr val="FFFF00"/>
              </a:solidFill>
            </a:endParaRPr>
          </a:p>
          <a:p>
            <a:pPr lvl="1"/>
            <a:r>
              <a:rPr lang="en-US" sz="3000" dirty="0">
                <a:solidFill>
                  <a:schemeClr val="bg1"/>
                </a:solidFill>
              </a:rPr>
              <a:t>Wave packets with short wavelengths are concentrated near equator</a:t>
            </a:r>
          </a:p>
          <a:p>
            <a:pPr lvl="2"/>
            <a:r>
              <a:rPr lang="en-US" sz="3000" dirty="0">
                <a:solidFill>
                  <a:schemeClr val="bg1"/>
                </a:solidFill>
              </a:rPr>
              <a:t>Possibly associated with upwelling winds, using MWR NH</a:t>
            </a:r>
            <a:r>
              <a:rPr lang="en-US" sz="3000" baseline="-25000" dirty="0">
                <a:solidFill>
                  <a:schemeClr val="bg1"/>
                </a:solidFill>
              </a:rPr>
              <a:t>3</a:t>
            </a:r>
            <a:r>
              <a:rPr lang="en-US" sz="3000" dirty="0">
                <a:solidFill>
                  <a:schemeClr val="bg1"/>
                </a:solidFill>
              </a:rPr>
              <a:t> abundance as an indirect tracer</a:t>
            </a:r>
          </a:p>
          <a:p>
            <a:pPr lvl="2"/>
            <a:r>
              <a:rPr lang="en-US" sz="3000" dirty="0">
                <a:solidFill>
                  <a:schemeClr val="bg1"/>
                </a:solidFill>
              </a:rPr>
              <a:t>No waves in the SEB, few in the NEB	</a:t>
            </a:r>
          </a:p>
          <a:p>
            <a:pPr marL="914400" lvl="2" indent="0">
              <a:buNone/>
            </a:pP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12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939209" y="6404670"/>
            <a:ext cx="4114800" cy="365125"/>
          </a:xfrm>
        </p:spPr>
        <p:txBody>
          <a:bodyPr/>
          <a:lstStyle/>
          <a:p>
            <a:r>
              <a:rPr lang="nb-NO" sz="1800" b="1">
                <a:solidFill>
                  <a:schemeClr val="bg1"/>
                </a:solidFill>
              </a:rPr>
              <a:t>Orton et al. EGU2020-6197  </a:t>
            </a:r>
          </a:p>
          <a:p>
            <a:r>
              <a:rPr lang="nb-NO" sz="1800" b="1">
                <a:solidFill>
                  <a:schemeClr val="bg1"/>
                </a:solidFill>
              </a:rPr>
              <a:t>
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C295168-5D8A-574B-B617-1C09AF5A14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19595" t="14207" r="9008" b="20480"/>
          <a:stretch/>
        </p:blipFill>
        <p:spPr>
          <a:xfrm>
            <a:off x="-1" y="13021"/>
            <a:ext cx="12136793" cy="6776694"/>
          </a:xfrm>
          <a:prstGeom prst="rect">
            <a:avLst/>
          </a:prstGeom>
        </p:spPr>
      </p:pic>
      <p:sp>
        <p:nvSpPr>
          <p:cNvPr id="12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4038600" y="6424590"/>
            <a:ext cx="4114800" cy="365125"/>
          </a:xfrm>
        </p:spPr>
        <p:txBody>
          <a:bodyPr/>
          <a:lstStyle/>
          <a:p>
            <a:r>
              <a:rPr lang="nb-NO" sz="1800" b="1">
                <a:solidFill>
                  <a:schemeClr val="bg1"/>
                </a:solidFill>
              </a:rPr>
              <a:t>Orton et al. EGU2020-6197  </a:t>
            </a:r>
          </a:p>
          <a:p>
            <a:r>
              <a:rPr lang="nb-NO" sz="1800" b="1">
                <a:solidFill>
                  <a:schemeClr val="bg1"/>
                </a:solidFill>
              </a:rPr>
              <a:t>
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678" y="850900"/>
            <a:ext cx="12141267" cy="4372780"/>
          </a:xfrm>
        </p:spPr>
        <p:txBody>
          <a:bodyPr>
            <a:no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</a:rPr>
              <a:t>● Survey of waves and wave-like features</a:t>
            </a:r>
          </a:p>
          <a:p>
            <a:pPr algn="l"/>
            <a:r>
              <a:rPr lang="en-US" b="1" dirty="0">
                <a:solidFill>
                  <a:schemeClr val="bg1"/>
                </a:solidFill>
              </a:rPr>
              <a:t>● Extraction from JunoCam images</a:t>
            </a:r>
          </a:p>
          <a:p>
            <a:pPr algn="l"/>
            <a:r>
              <a:rPr lang="en-US" b="1" dirty="0">
                <a:solidFill>
                  <a:schemeClr val="bg1"/>
                </a:solidFill>
              </a:rPr>
              <a:t>● Previous detections of waves</a:t>
            </a:r>
          </a:p>
          <a:p>
            <a:pPr algn="l"/>
            <a:r>
              <a:rPr lang="en-US" b="1" dirty="0">
                <a:solidFill>
                  <a:schemeClr val="bg1"/>
                </a:solidFill>
              </a:rPr>
              <a:t>● Types of waves and “wave-like” features</a:t>
            </a:r>
          </a:p>
          <a:p>
            <a:pPr algn="l"/>
            <a:r>
              <a:rPr lang="en-US" b="1" dirty="0">
                <a:solidFill>
                  <a:schemeClr val="bg1"/>
                </a:solidFill>
              </a:rPr>
              <a:t>	- Morphology only, we have (almost) no features with time dependence</a:t>
            </a:r>
          </a:p>
          <a:p>
            <a:pPr algn="l"/>
            <a:r>
              <a:rPr lang="en-US" b="1" dirty="0">
                <a:solidFill>
                  <a:schemeClr val="bg1"/>
                </a:solidFill>
              </a:rPr>
              <a:t>	- Include wave-like features that may not be true propagating waves</a:t>
            </a:r>
          </a:p>
          <a:p>
            <a:pPr algn="l"/>
            <a:r>
              <a:rPr lang="en-US" b="1" dirty="0">
                <a:solidFill>
                  <a:schemeClr val="bg1"/>
                </a:solidFill>
              </a:rPr>
              <a:t>	- Reference to terrestrial analogs</a:t>
            </a:r>
          </a:p>
          <a:p>
            <a:pPr algn="l"/>
            <a:r>
              <a:rPr lang="en-US" b="1" dirty="0">
                <a:solidFill>
                  <a:schemeClr val="bg1"/>
                </a:solidFill>
              </a:rPr>
              <a:t>● Quantitative properties</a:t>
            </a:r>
          </a:p>
          <a:p>
            <a:pPr algn="l"/>
            <a:r>
              <a:rPr lang="en-US" b="1" dirty="0">
                <a:solidFill>
                  <a:schemeClr val="bg1"/>
                </a:solidFill>
              </a:rPr>
              <a:t>● Comparison with previous measurements</a:t>
            </a:r>
          </a:p>
          <a:p>
            <a:pPr algn="l"/>
            <a:r>
              <a:rPr lang="en-US" b="1" dirty="0">
                <a:solidFill>
                  <a:schemeClr val="bg1"/>
                </a:solidFill>
              </a:rPr>
              <a:t>● Summary</a:t>
            </a:r>
          </a:p>
          <a:p>
            <a:pPr algn="l"/>
            <a:r>
              <a:rPr lang="en-US" b="1" dirty="0">
                <a:solidFill>
                  <a:schemeClr val="bg1"/>
                </a:solidFill>
              </a:rPr>
              <a:t>● Final remarks, doing “science in a fishbowl”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" y="87817"/>
            <a:ext cx="11740243" cy="763083"/>
          </a:xfrm>
        </p:spPr>
        <p:txBody>
          <a:bodyPr>
            <a:normAutofit fontScale="90000"/>
          </a:bodyPr>
          <a:lstStyle/>
          <a:p>
            <a:r>
              <a:rPr lang="en-US" sz="5300" b="1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Outline</a:t>
            </a:r>
            <a:endParaRPr lang="en-US" b="1" dirty="0">
              <a:solidFill>
                <a:srgbClr val="FFFF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5104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12" t="5194" r="14859" b="6309"/>
          <a:stretch/>
        </p:blipFill>
        <p:spPr>
          <a:xfrm>
            <a:off x="6308812" y="3229175"/>
            <a:ext cx="5822867" cy="36288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99" t="7208" r="44536" b="8571"/>
          <a:stretch/>
        </p:blipFill>
        <p:spPr>
          <a:xfrm rot="16200000">
            <a:off x="7640729" y="-1310775"/>
            <a:ext cx="3219355" cy="58831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56" t="23523" r="6080" b="12100"/>
          <a:stretch/>
        </p:blipFill>
        <p:spPr>
          <a:xfrm>
            <a:off x="0" y="21141"/>
            <a:ext cx="6326744" cy="35468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43" t="7949" r="28317" b="11380"/>
          <a:stretch/>
        </p:blipFill>
        <p:spPr>
          <a:xfrm>
            <a:off x="-17929" y="3567952"/>
            <a:ext cx="6344673" cy="329004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738809" y="21140"/>
            <a:ext cx="10515600" cy="7279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</a:rPr>
              <a:t>Final remarks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-84322" y="846687"/>
            <a:ext cx="12161862" cy="626069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3200" dirty="0">
                <a:solidFill>
                  <a:schemeClr val="bg1"/>
                </a:solidFill>
              </a:rPr>
              <a:t>Images of all the identified wave candidates are on line as a part of the Supplementary Information file for the article reporting this work</a:t>
            </a:r>
          </a:p>
          <a:p>
            <a:pPr lvl="2"/>
            <a:r>
              <a:rPr lang="en-US" sz="3200" dirty="0">
                <a:solidFill>
                  <a:schemeClr val="bg1"/>
                </a:solidFill>
              </a:rPr>
              <a:t>https://</a:t>
            </a:r>
            <a:r>
              <a:rPr lang="en-US" sz="3200" dirty="0" err="1">
                <a:solidFill>
                  <a:schemeClr val="bg1"/>
                </a:solidFill>
              </a:rPr>
              <a:t>www.missionjuno.swri.edu</a:t>
            </a:r>
            <a:r>
              <a:rPr lang="en-US" sz="3200" dirty="0">
                <a:solidFill>
                  <a:schemeClr val="bg1"/>
                </a:solidFill>
              </a:rPr>
              <a:t>/</a:t>
            </a:r>
            <a:r>
              <a:rPr lang="en-US" sz="3200" dirty="0" err="1">
                <a:solidFill>
                  <a:schemeClr val="bg1"/>
                </a:solidFill>
              </a:rPr>
              <a:t>junocam</a:t>
            </a:r>
            <a:r>
              <a:rPr lang="en-US" sz="3200" dirty="0">
                <a:solidFill>
                  <a:schemeClr val="bg1"/>
                </a:solidFill>
              </a:rPr>
              <a:t>/</a:t>
            </a:r>
            <a:r>
              <a:rPr lang="en-US" sz="3200" dirty="0" err="1">
                <a:solidFill>
                  <a:schemeClr val="bg1"/>
                </a:solidFill>
              </a:rPr>
              <a:t>think-tank?id</a:t>
            </a:r>
            <a:r>
              <a:rPr lang="en-US" sz="3200" dirty="0">
                <a:solidFill>
                  <a:schemeClr val="bg1"/>
                </a:solidFill>
              </a:rPr>
              <a:t>=16 </a:t>
            </a:r>
          </a:p>
          <a:p>
            <a:pPr lvl="2"/>
            <a:r>
              <a:rPr lang="en-US" sz="3200" dirty="0">
                <a:solidFill>
                  <a:schemeClr val="bg1"/>
                </a:solidFill>
              </a:rPr>
              <a:t>Part of our “Science in a Fishbowl” effort</a:t>
            </a:r>
          </a:p>
          <a:p>
            <a:pPr lvl="2"/>
            <a:r>
              <a:rPr lang="en-US" sz="3200" dirty="0">
                <a:solidFill>
                  <a:schemeClr val="bg1"/>
                </a:solidFill>
              </a:rPr>
              <a:t>Interesting approach to making the process of research accessible to the public (maybe not so easy if you’re a fish)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This work has been accepted in a special J. Geophys. Res. issue on Juno results midway through the Juno mission.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939209" y="6404670"/>
            <a:ext cx="4114800" cy="365125"/>
          </a:xfrm>
        </p:spPr>
        <p:txBody>
          <a:bodyPr/>
          <a:lstStyle/>
          <a:p>
            <a:r>
              <a:rPr lang="nb-NO" sz="1800" b="1">
                <a:solidFill>
                  <a:schemeClr val="bg1"/>
                </a:solidFill>
              </a:rPr>
              <a:t>Orton et al. EGU2020-6197  </a:t>
            </a:r>
          </a:p>
          <a:p>
            <a:r>
              <a:rPr lang="nb-NO" sz="1800" b="1">
                <a:solidFill>
                  <a:schemeClr val="bg1"/>
                </a:solidFill>
              </a:rPr>
              <a:t>
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61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130" y="0"/>
            <a:ext cx="10515600" cy="872004"/>
          </a:xfrm>
        </p:spPr>
        <p:txBody>
          <a:bodyPr/>
          <a:lstStyle/>
          <a:p>
            <a:pPr algn="ctr"/>
            <a:r>
              <a:rPr lang="en-US" dirty="0"/>
              <a:t>Waves Detected by Visual Search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778" y="749808"/>
            <a:ext cx="6546652" cy="3682492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B2CD43-4743-C443-B936-BC862ADB3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Orton et al. EGU2020-6197  </a:t>
            </a:r>
          </a:p>
          <a:p>
            <a:r>
              <a:rPr lang="en-US"/>
              <a:t>
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5B4BD9-4D5C-5F4E-A6A1-E1F77DF4CB89}"/>
              </a:ext>
            </a:extLst>
          </p:cNvPr>
          <p:cNvSpPr/>
          <p:nvPr/>
        </p:nvSpPr>
        <p:spPr>
          <a:xfrm>
            <a:off x="516220" y="872004"/>
            <a:ext cx="47625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● Every JunoCam image up to PJ20 was searched</a:t>
            </a:r>
          </a:p>
          <a:p>
            <a:endParaRPr lang="en-US" sz="2800" dirty="0"/>
          </a:p>
          <a:p>
            <a:r>
              <a:rPr lang="en-US" sz="2800" dirty="0"/>
              <a:t>● Anything with 3 or more repeated features was considered a “wave” candidate</a:t>
            </a:r>
          </a:p>
          <a:p>
            <a:endParaRPr lang="en-US" sz="2800" dirty="0"/>
          </a:p>
          <a:p>
            <a:r>
              <a:rPr lang="en-US" sz="2800" dirty="0"/>
              <a:t>● Waves always detected in all color filters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B79257-E450-B947-B09D-2331F7C8D26C}"/>
              </a:ext>
            </a:extLst>
          </p:cNvPr>
          <p:cNvSpPr txBox="1"/>
          <p:nvPr/>
        </p:nvSpPr>
        <p:spPr>
          <a:xfrm>
            <a:off x="5345778" y="4334130"/>
            <a:ext cx="60957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Features shown here are extracted from cylindrical maps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A7B8A5-1A60-4A44-944B-64C0A4B390FF}"/>
              </a:ext>
            </a:extLst>
          </p:cNvPr>
          <p:cNvSpPr/>
          <p:nvPr/>
        </p:nvSpPr>
        <p:spPr>
          <a:xfrm>
            <a:off x="516220" y="4905593"/>
            <a:ext cx="1137621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● Waves not detected in CH</a:t>
            </a:r>
            <a:r>
              <a:rPr lang="en-US" sz="2800" baseline="-25000" dirty="0"/>
              <a:t>4</a:t>
            </a:r>
            <a:r>
              <a:rPr lang="en-US" sz="2800" dirty="0"/>
              <a:t> (890-nm) filter (so no altitude discrimination)</a:t>
            </a:r>
          </a:p>
          <a:p>
            <a:endParaRPr lang="en-US" sz="2800" dirty="0"/>
          </a:p>
          <a:p>
            <a:r>
              <a:rPr lang="en-US" sz="2800" dirty="0"/>
              <a:t>● Images shown are very color-enhanced to identify and display waves and wave-like features easily</a:t>
            </a:r>
          </a:p>
        </p:txBody>
      </p:sp>
    </p:spTree>
    <p:extLst>
      <p:ext uri="{BB962C8B-B14F-4D97-AF65-F5344CB8AC3E}">
        <p14:creationId xmlns:p14="http://schemas.microsoft.com/office/powerpoint/2010/main" val="732969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D35081C5-FFA6-A647-8646-1C5D7DE51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Orton et al. EGU2020-6197  </a:t>
            </a:r>
          </a:p>
          <a:p>
            <a:r>
              <a:rPr lang="en-US"/>
              <a:t>
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102EE44-A799-9745-B582-7B8457CDD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" y="0"/>
            <a:ext cx="12189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992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6143FB-1F10-BA4B-870C-18AF5C4A1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Orton et al. EGU2020-6197  </a:t>
            </a:r>
          </a:p>
          <a:p>
            <a:r>
              <a:rPr lang="en-US"/>
              <a:t>
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152CAA-C2D4-C047-8FE3-CDF4DCC85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" y="0"/>
            <a:ext cx="12156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452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6143FB-1F10-BA4B-870C-18AF5C4A1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Orton et al. EGU2020-6197  </a:t>
            </a:r>
          </a:p>
          <a:p>
            <a:r>
              <a:rPr lang="en-US"/>
              <a:t>
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4CB387-8654-FC4F-A4EF-BE2510CA3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04"/>
            <a:ext cx="12192000" cy="684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140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642C31-6A6C-834D-92E9-F0CE1158F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Orton et al. EGU2020-6197  </a:t>
            </a:r>
          </a:p>
          <a:p>
            <a:r>
              <a:rPr lang="en-US"/>
              <a:t>
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C99805-2C62-CB48-8A12-03B97C88B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36"/>
            <a:ext cx="12192000" cy="684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466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406EDD2-22F6-BD4C-912D-D04D9D75D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Orton et al. EGU2020-6197  </a:t>
            </a:r>
          </a:p>
          <a:p>
            <a:r>
              <a:rPr lang="en-US"/>
              <a:t>
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1482DB-687C-9441-AEEF-11E9C1AA05E6}"/>
              </a:ext>
            </a:extLst>
          </p:cNvPr>
          <p:cNvSpPr txBox="1"/>
          <p:nvPr/>
        </p:nvSpPr>
        <p:spPr>
          <a:xfrm>
            <a:off x="5652654" y="294508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905670E-F2F7-6045-9871-3C37AC14B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9" y="0"/>
            <a:ext cx="121840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694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8B99D58-D510-7044-A2A4-DCBA1E834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Orton et al. EGU2020-6197  </a:t>
            </a:r>
          </a:p>
          <a:p>
            <a:r>
              <a:rPr lang="en-US"/>
              <a:t>
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66FAE6-8408-0843-9261-39F439378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19"/>
            <a:ext cx="12192000" cy="684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6434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37790</TotalTime>
  <Words>781</Words>
  <Application>Microsoft Macintosh PowerPoint</Application>
  <PresentationFormat>Widescreen</PresentationFormat>
  <Paragraphs>108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A Survey of Small-Scale Waves and Wave-Like Phenomena in Jupiter’s Atmosphere Detected by JunoCam</vt:lpstr>
      <vt:lpstr>Outline</vt:lpstr>
      <vt:lpstr>Waves Detected by Visual Search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Waves around a visible object: Lee wave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806</cp:revision>
  <dcterms:created xsi:type="dcterms:W3CDTF">2016-11-29T01:54:22Z</dcterms:created>
  <dcterms:modified xsi:type="dcterms:W3CDTF">2020-04-08T17:33:06Z</dcterms:modified>
</cp:coreProperties>
</file>