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24" r:id="rId3"/>
    <p:sldId id="325" r:id="rId4"/>
    <p:sldId id="331" r:id="rId5"/>
    <p:sldId id="332" r:id="rId6"/>
    <p:sldId id="278" r:id="rId7"/>
    <p:sldId id="288" r:id="rId8"/>
    <p:sldId id="279" r:id="rId9"/>
    <p:sldId id="280" r:id="rId10"/>
    <p:sldId id="320" r:id="rId11"/>
    <p:sldId id="322" r:id="rId12"/>
    <p:sldId id="323" r:id="rId13"/>
    <p:sldId id="307" r:id="rId14"/>
    <p:sldId id="328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A75"/>
    <a:srgbClr val="85BFDC"/>
    <a:srgbClr val="CC7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25"/>
    <p:restoredTop sz="94599"/>
  </p:normalViewPr>
  <p:slideViewPr>
    <p:cSldViewPr snapToGrid="0" snapToObjects="1">
      <p:cViewPr varScale="1">
        <p:scale>
          <a:sx n="120" d="100"/>
          <a:sy n="120" d="100"/>
        </p:scale>
        <p:origin x="1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314D5-82DD-EA4E-A08F-46336B7FD788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D248A-0D05-3648-8B05-42C98084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methane flux inversion (emission map) from persistent regional monitoring from the LA Megacities surface network. In this case, this is a WRF-STIL inversion for 2015 and 2016 at 3km resolution, 4 day time step (interpolated here).  The redder contours show higher emitting areas with some notes about major infrastructure. The scale on this plot is the entire LA basin – about 100km x 100km.  While uncertainties are large in single grid cell emission estimates we can split the basin in 5 zones/bins and compare the inversion posterior results with prior emission inventories.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8E96-A011-BA42-BC16-9C1AAB9D83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1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5 months of flights 2016-2018; repeat overflights of &gt;272,000 facilities and components; 562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F8E96-A011-BA42-BC16-9C1AAB9D83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1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6F55BA-41F1-054B-BA51-2AB3A1FEE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EA3558-4A36-434D-9D5C-D7216281F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BB794B-91A0-AC4C-AD21-5B0C7654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F954-7431-2B48-BC04-43BA3A6E1B65}" type="datetime1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5FC6BB-C0EC-CB4B-AFB8-B83814AB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297141-D16C-2D4D-925B-FFCC8415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4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702ED-B969-FC49-ACE0-180504E3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E79F7B-035C-F547-A9CC-C7A0C411A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8671EE-A08C-354D-8EA8-15E77F58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A987-FC4A-D042-B302-1DDC8FDDF10C}" type="datetime1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75C45A-81A9-B745-954D-743BB202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7CBAC-B343-8C43-9917-E493BCDBE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6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0F2AE4-BE1C-9848-8764-EDBDE5AF2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9A1806-3B17-424F-8D79-3DB430995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A5AC7-4A2A-4847-B163-2DB4057F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AECD-18DA-B749-BA43-877D51B25568}" type="datetime1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1031AE-591D-B647-AAA3-8FD54CB1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2BC797-2884-9B4F-98DD-BCC829DA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2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07B476-AD35-274E-993E-5B8BC830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232ACF-7DAD-6041-B28A-634F98023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B2B740-CABF-E840-B5F9-B9B8D640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B67C-1B2D-2043-9167-A578F4D23B35}" type="datetime1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1D17FD-806C-174A-8C29-7355FF05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327681-EEFA-E24B-B239-6FE094CE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4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7D195-6D42-3E48-8DE3-DC51E487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7D5830-4203-1042-B0A3-5B934D10C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C4B267-2AC3-194A-ABF8-FC36192C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CF2D-5AB0-4F4C-8E3F-E1D14B6DD1A4}" type="datetime1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D578A7-D65B-274B-9B73-BF1717B1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203147-6D12-444A-AD7B-210B08D3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3EAE9-30C9-F740-99EE-9D9AE4C1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402987-DC14-CE44-83F3-D7B8E764E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EB202-2D56-F645-8AEE-48BD4A2E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B81412-CC6C-BD41-973B-4722628C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F94B-F5C0-D34C-9C39-11DA5975CB75}" type="datetime1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FB954E-3594-1841-AE60-69A7B98D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7B7C49-C9A2-3140-BF79-907885AD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2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7BEA1-637B-FB4A-B677-24C209DB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23B737-C596-3C49-A263-E70DC7DD1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E7A294-1A57-7F42-BDC3-4EF5A1958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A1ECD4C-930A-A041-8487-296581AB3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B38568-E072-6747-807C-F72B73199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AD9D48-C3AE-DD43-907A-4436CDA95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65BF-A470-2348-AA2D-075DBAA45A2A}" type="datetime1">
              <a:rPr lang="en-US" smtClean="0"/>
              <a:t>4/29/20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AC6CBF-62E1-9A48-80FA-54821235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DE2DC3C-6618-8848-8030-623CA109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A8E6D-1C0C-3E47-B64E-F7FE03AF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82145E-C87C-454C-A257-34C9B8BE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F74B-63F8-5E4E-B179-5ABFF13A8E7F}" type="datetime1">
              <a:rPr lang="en-US" smtClean="0"/>
              <a:t>4/29/20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290CB9-5735-1F42-8ACE-1E4F17E6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06C1C5-07FD-EC46-9D5B-6BC7793C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9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FB45FD-39BC-9848-AF82-1EB0AE21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03C6-D701-B046-9C31-A53B55991963}" type="datetime1">
              <a:rPr lang="en-US" smtClean="0"/>
              <a:t>4/29/20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C5D49D-EEEE-8A4C-8077-5E7213767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ABE797-EE0D-6445-9149-19A9EE52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6222B-6BCA-3E41-B89E-A6B074EE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A8094D-749B-704E-8079-8128CCD5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880170-3D43-C843-BE51-27362B09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012766-A09C-E644-ACEA-6837A890E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577C-EA70-B645-874A-2B3732A3DA52}" type="datetime1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B5DB48-22BC-8544-8BFE-8C5E9072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8D4AAD-9621-DA4F-B203-72915D39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BF637-C710-0B47-A8C9-11A058DD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2B579A-8FBA-5C44-8B4D-4FB5B96C2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25DEE1-8B54-FB46-85B1-E98AE8911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F5C85E-F313-0E4B-9EAA-314AF5F7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519C-DAED-CA44-901E-2A391A272855}" type="datetime1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D7290A-1B54-0A4F-B405-13880CCE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777CB9-8CA8-3F4B-80A8-7AA1BC28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8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65D5B6E-308B-0449-80DD-0EACA505E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074C98-7D6D-E245-8FB7-A1C041B7F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1E74A0-705B-D44D-A794-B554789AC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690A6-E86A-9443-8E99-E753E8B1C8A8}" type="datetime1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FE164-C966-A14E-8572-92DD4A94C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7369D8-E5F5-4848-A2B8-6B1615EBF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27C0E-B243-084D-90A9-B1273D07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em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18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FC8285-107A-8E42-8093-599316B96C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02" y="1486501"/>
            <a:ext cx="9221466" cy="4031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A5A843-1A84-1B40-8EE1-A3815A49419F}"/>
              </a:ext>
            </a:extLst>
          </p:cNvPr>
          <p:cNvSpPr txBox="1"/>
          <p:nvPr/>
        </p:nvSpPr>
        <p:spPr>
          <a:xfrm>
            <a:off x="529172" y="452323"/>
            <a:ext cx="7353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 multi-tiered methane analytic framework for constraining budgets, point source attribution, and anomalous event detection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66E37BD-61AC-2E4E-8762-7BF88E564A39}"/>
              </a:ext>
            </a:extLst>
          </p:cNvPr>
          <p:cNvSpPr/>
          <p:nvPr/>
        </p:nvSpPr>
        <p:spPr>
          <a:xfrm>
            <a:off x="529172" y="5636144"/>
            <a:ext cx="9330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venir Heavy" panose="02000503020000020003" pitchFamily="2" charset="0"/>
              </a:rPr>
              <a:t>Daniel Cusworth</a:t>
            </a:r>
            <a:r>
              <a:rPr lang="en-US" sz="1400" b="1" baseline="30000" dirty="0">
                <a:latin typeface="Avenir Heavy" panose="02000503020000020003" pitchFamily="2" charset="0"/>
              </a:rPr>
              <a:t>1</a:t>
            </a:r>
            <a:r>
              <a:rPr lang="en-US" sz="1400" dirty="0">
                <a:latin typeface="Avenir Roman" panose="02000503020000020003" pitchFamily="2" charset="0"/>
              </a:rPr>
              <a:t>, Riley M. Duren</a:t>
            </a:r>
            <a:r>
              <a:rPr lang="en-US" sz="1400" baseline="30000" dirty="0">
                <a:latin typeface="Avenir Roman" panose="02000503020000020003" pitchFamily="2" charset="0"/>
              </a:rPr>
              <a:t>2,1</a:t>
            </a:r>
            <a:r>
              <a:rPr lang="en-US" sz="1400" dirty="0">
                <a:latin typeface="Avenir Roman" panose="02000503020000020003" pitchFamily="2" charset="0"/>
              </a:rPr>
              <a:t>, Vineet Yadav</a:t>
            </a:r>
            <a:r>
              <a:rPr lang="en-US" sz="1400" baseline="30000" dirty="0">
                <a:latin typeface="Avenir Roman" panose="02000503020000020003" pitchFamily="2" charset="0"/>
              </a:rPr>
              <a:t>1</a:t>
            </a:r>
            <a:r>
              <a:rPr lang="en-US" sz="1400" dirty="0">
                <a:latin typeface="Avenir Roman" panose="02000503020000020003" pitchFamily="2" charset="0"/>
              </a:rPr>
              <a:t>, Andrew K. Thorpe</a:t>
            </a:r>
            <a:r>
              <a:rPr lang="en-US" sz="1400" baseline="30000" dirty="0">
                <a:latin typeface="Avenir Roman" panose="02000503020000020003" pitchFamily="2" charset="0"/>
              </a:rPr>
              <a:t>1</a:t>
            </a:r>
            <a:r>
              <a:rPr lang="en-US" sz="1400" dirty="0">
                <a:latin typeface="Avenir Roman" panose="02000503020000020003" pitchFamily="2" charset="0"/>
              </a:rPr>
              <a:t>, </a:t>
            </a:r>
            <a:r>
              <a:rPr lang="en-US" sz="1400" dirty="0" smtClean="0">
                <a:latin typeface="Avenir Roman" panose="02000503020000020003" pitchFamily="2" charset="0"/>
              </a:rPr>
              <a:t>Natasha Stavros</a:t>
            </a:r>
            <a:r>
              <a:rPr lang="en-US" sz="1400" baseline="30000" dirty="0" smtClean="0">
                <a:latin typeface="Avenir Roman" panose="02000503020000020003" pitchFamily="2" charset="0"/>
              </a:rPr>
              <a:t>1</a:t>
            </a:r>
            <a:r>
              <a:rPr lang="en-US" sz="1400" dirty="0">
                <a:latin typeface="Avenir Roman" panose="02000503020000020003" pitchFamily="2" charset="0"/>
              </a:rPr>
              <a:t>, </a:t>
            </a:r>
            <a:r>
              <a:rPr lang="en-US" sz="1400" dirty="0" smtClean="0">
                <a:latin typeface="Avenir Roman" panose="02000503020000020003" pitchFamily="2" charset="0"/>
              </a:rPr>
              <a:t>and </a:t>
            </a:r>
            <a:r>
              <a:rPr lang="en-US" sz="1400" dirty="0">
                <a:latin typeface="Avenir Roman" panose="02000503020000020003" pitchFamily="2" charset="0"/>
              </a:rPr>
              <a:t>Charles E. Miller</a:t>
            </a:r>
            <a:r>
              <a:rPr lang="en-US" sz="1400" baseline="30000" dirty="0">
                <a:latin typeface="Avenir Roman" panose="02000503020000020003" pitchFamily="2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3A8E9F9-AF34-3F4E-986C-2A0FB1AEDDB5}"/>
              </a:ext>
            </a:extLst>
          </p:cNvPr>
          <p:cNvSpPr/>
          <p:nvPr/>
        </p:nvSpPr>
        <p:spPr>
          <a:xfrm>
            <a:off x="9306722" y="6311748"/>
            <a:ext cx="2651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venir Roman" panose="02000503020000020003" pitchFamily="2" charset="0"/>
              </a:rPr>
              <a:t>© </a:t>
            </a:r>
            <a:r>
              <a:rPr lang="en-US" sz="1600" dirty="0" smtClean="0">
                <a:solidFill>
                  <a:srgbClr val="000000"/>
                </a:solidFill>
                <a:latin typeface="Avenir Roman" panose="02000503020000020003" pitchFamily="2" charset="0"/>
              </a:rPr>
              <a:t>2020. </a:t>
            </a:r>
            <a:r>
              <a:rPr lang="en-US" sz="1600" dirty="0">
                <a:solidFill>
                  <a:srgbClr val="000000"/>
                </a:solidFill>
                <a:latin typeface="Avenir Roman" panose="02000503020000020003" pitchFamily="2" charset="0"/>
              </a:rPr>
              <a:t>All rights reserved</a:t>
            </a:r>
            <a:endParaRPr lang="en-US" sz="1600" dirty="0">
              <a:latin typeface="Avenir Roman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CD6770-D92F-7D48-8E1F-6D3C1E3784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26" y="240548"/>
            <a:ext cx="3851563" cy="10698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7567E2-ECE7-0241-B5DE-FD0CE1688578}"/>
              </a:ext>
            </a:extLst>
          </p:cNvPr>
          <p:cNvSpPr/>
          <p:nvPr/>
        </p:nvSpPr>
        <p:spPr>
          <a:xfrm>
            <a:off x="529172" y="6250217"/>
            <a:ext cx="80453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Avenir Roman" panose="02000503020000020003" pitchFamily="2" charset="0"/>
              </a:rPr>
              <a:t>1</a:t>
            </a:r>
            <a:r>
              <a:rPr lang="en-US" sz="1200" dirty="0">
                <a:latin typeface="Avenir Roman" panose="02000503020000020003" pitchFamily="2" charset="0"/>
              </a:rPr>
              <a:t>Jet Propulsion Laboratory, California Institute of Technology, </a:t>
            </a:r>
            <a:r>
              <a:rPr lang="en-US" sz="1200" baseline="30000" dirty="0">
                <a:latin typeface="Avenir Roman" panose="02000503020000020003" pitchFamily="2" charset="0"/>
              </a:rPr>
              <a:t>2</a:t>
            </a:r>
            <a:r>
              <a:rPr lang="en-US" sz="1200" dirty="0">
                <a:latin typeface="Avenir Roman" panose="02000503020000020003" pitchFamily="2" charset="0"/>
              </a:rPr>
              <a:t>University of </a:t>
            </a:r>
            <a:r>
              <a:rPr lang="en-US" sz="1200" dirty="0" smtClean="0">
                <a:latin typeface="Avenir Roman" panose="02000503020000020003" pitchFamily="2" charset="0"/>
              </a:rPr>
              <a:t>Arizona </a:t>
            </a:r>
            <a:endParaRPr lang="en-US" sz="12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D123D5-223D-614B-AF08-D1BC6B8D1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40" t="59544" r="51182"/>
          <a:stretch/>
        </p:blipFill>
        <p:spPr>
          <a:xfrm>
            <a:off x="108518" y="1711842"/>
            <a:ext cx="4090452" cy="41370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61B18B1-68F1-D143-AF6D-6FC37CA49ECA}"/>
              </a:ext>
            </a:extLst>
          </p:cNvPr>
          <p:cNvSpPr/>
          <p:nvPr/>
        </p:nvSpPr>
        <p:spPr>
          <a:xfrm>
            <a:off x="413238" y="380220"/>
            <a:ext cx="5996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We can use the inverse result to target specific areas. </a:t>
            </a:r>
            <a:r>
              <a:rPr lang="en-US" b="1" dirty="0">
                <a:latin typeface="Avenir Heavy" panose="02000503020000020003" pitchFamily="2" charset="0"/>
              </a:rPr>
              <a:t>Case study</a:t>
            </a:r>
            <a:r>
              <a:rPr lang="en-US" dirty="0">
                <a:latin typeface="Avenir Roman" panose="02000503020000020003" pitchFamily="2" charset="0"/>
              </a:rPr>
              <a:t>: Sunshine Canyon Landfill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58CC00-7AD8-D14A-87A4-3DD16E359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1125" y="1796228"/>
            <a:ext cx="3625331" cy="3245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3FF35F-D30F-E141-826E-C5FE2D4B0C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9714" y="1947209"/>
            <a:ext cx="1177487" cy="30944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9775E0-7509-BE47-B3FB-F2899A2D1BA1}"/>
              </a:ext>
            </a:extLst>
          </p:cNvPr>
          <p:cNvSpPr/>
          <p:nvPr/>
        </p:nvSpPr>
        <p:spPr>
          <a:xfrm>
            <a:off x="4264378" y="2040558"/>
            <a:ext cx="22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Emissions around Sunshine Canyon higher than EPA prior early in study period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4BC84825-6BE2-B449-802F-97FB36BA8BA4}"/>
              </a:ext>
            </a:extLst>
          </p:cNvPr>
          <p:cNvCxnSpPr>
            <a:cxnSpLocks/>
          </p:cNvCxnSpPr>
          <p:nvPr/>
        </p:nvCxnSpPr>
        <p:spPr>
          <a:xfrm flipV="1">
            <a:off x="2738430" y="2752344"/>
            <a:ext cx="1460540" cy="34957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BDF828-134A-A246-A6BF-BD2660058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33" t="60913" r="9671" b="7244"/>
          <a:stretch/>
        </p:blipFill>
        <p:spPr>
          <a:xfrm rot="5400000">
            <a:off x="1834706" y="4723576"/>
            <a:ext cx="1143560" cy="292982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69CF073-EB74-F74F-ADBB-FF5F62629F2A}"/>
              </a:ext>
            </a:extLst>
          </p:cNvPr>
          <p:cNvCxnSpPr>
            <a:cxnSpLocks/>
          </p:cNvCxnSpPr>
          <p:nvPr/>
        </p:nvCxnSpPr>
        <p:spPr>
          <a:xfrm>
            <a:off x="5304635" y="3228039"/>
            <a:ext cx="166628" cy="74340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3FBF56A-C4CA-494B-A129-DBD0BEAE58D7}"/>
              </a:ext>
            </a:extLst>
          </p:cNvPr>
          <p:cNvSpPr/>
          <p:nvPr/>
        </p:nvSpPr>
        <p:spPr>
          <a:xfrm>
            <a:off x="4264378" y="3971447"/>
            <a:ext cx="2077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This tells us where to go fly AVIRIS-NG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30890BC-A330-BE48-868F-64C149A5EDA6}"/>
              </a:ext>
            </a:extLst>
          </p:cNvPr>
          <p:cNvCxnSpPr>
            <a:cxnSpLocks/>
          </p:cNvCxnSpPr>
          <p:nvPr/>
        </p:nvCxnSpPr>
        <p:spPr>
          <a:xfrm flipV="1">
            <a:off x="6303619" y="4131783"/>
            <a:ext cx="494248" cy="13205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FBD8BC-DC96-1645-9BD8-987FEB425ED4}"/>
              </a:ext>
            </a:extLst>
          </p:cNvPr>
          <p:cNvSpPr/>
          <p:nvPr/>
        </p:nvSpPr>
        <p:spPr>
          <a:xfrm>
            <a:off x="6941125" y="1457674"/>
            <a:ext cx="3515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AVIRIS-NG Sunshine Canyon Landfill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56A61A82-C87F-D04A-8546-76C8AD2439FF}"/>
                  </a:ext>
                </a:extLst>
              </p:cNvPr>
              <p:cNvSpPr/>
              <p:nvPr/>
            </p:nvSpPr>
            <p:spPr>
              <a:xfrm>
                <a:off x="941572" y="1392249"/>
                <a:ext cx="303500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16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Avenir Roman" panose="02000503020000020003" pitchFamily="2" charset="0"/>
                  </a:rPr>
                  <a:t> March-April 2017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6A61A82-C87F-D04A-8546-76C8AD2439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72" y="1392249"/>
                <a:ext cx="3035005" cy="338554"/>
              </a:xfrm>
              <a:prstGeom prst="rect">
                <a:avLst/>
              </a:prstGeom>
              <a:blipFill>
                <a:blip r:embed="rId6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5F712CF-6B28-B64F-BEBC-F0F2318E03A7}"/>
              </a:ext>
            </a:extLst>
          </p:cNvPr>
          <p:cNvSpPr/>
          <p:nvPr/>
        </p:nvSpPr>
        <p:spPr>
          <a:xfrm>
            <a:off x="6941125" y="5616710"/>
            <a:ext cx="35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Massive methane plumes emanating from intermediate slopes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.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venir Heavy" panose="02000503020000020003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F3FC58E1-C29F-A147-8D5D-362E45AE9EAB}"/>
              </a:ext>
            </a:extLst>
          </p:cNvPr>
          <p:cNvCxnSpPr>
            <a:cxnSpLocks/>
          </p:cNvCxnSpPr>
          <p:nvPr/>
        </p:nvCxnSpPr>
        <p:spPr>
          <a:xfrm flipH="1">
            <a:off x="8612372" y="4007414"/>
            <a:ext cx="456707" cy="160929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2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8B4B5F9-2295-A040-BC0B-2EC2AFAB80F8}"/>
              </a:ext>
            </a:extLst>
          </p:cNvPr>
          <p:cNvSpPr/>
          <p:nvPr/>
        </p:nvSpPr>
        <p:spPr>
          <a:xfrm>
            <a:off x="413238" y="380220"/>
            <a:ext cx="107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Sunshine Canyon then underwent expensive infrastructure investments to reduce these emissions.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DB46FF-E4C8-B84C-B591-F08B12A3C9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2769"/>
            <a:ext cx="12192000" cy="16434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7C2F13-0B80-9247-81B8-C0B294EA0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86243"/>
            <a:ext cx="12192000" cy="1594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B8F992-2C9D-9746-980E-AF362EBEED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4176"/>
            <a:ext cx="12192000" cy="15686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7BF0BF-2E6D-344C-B5D2-F80B73C15226}"/>
              </a:ext>
            </a:extLst>
          </p:cNvPr>
          <p:cNvSpPr/>
          <p:nvPr/>
        </p:nvSpPr>
        <p:spPr>
          <a:xfrm>
            <a:off x="1720462" y="6034985"/>
            <a:ext cx="7955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venir Heavy" panose="02000503020000020003" pitchFamily="2" charset="0"/>
              </a:rPr>
              <a:t>Solution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: Apply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ClosureTurf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 (e.g., artificial grass),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PosiShell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 (cement, bentonite, fiber spray mix), or compacted vegetative cover to problematic slopes.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813A53-4BD1-714D-9B9B-24210C4DF023}"/>
              </a:ext>
            </a:extLst>
          </p:cNvPr>
          <p:cNvSpPr/>
          <p:nvPr/>
        </p:nvSpPr>
        <p:spPr>
          <a:xfrm>
            <a:off x="4593224" y="3615512"/>
            <a:ext cx="1702802" cy="369332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ClosureTurf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A2471AB-5DD5-A941-AB77-F86E8C6D1379}"/>
              </a:ext>
            </a:extLst>
          </p:cNvPr>
          <p:cNvSpPr/>
          <p:nvPr/>
        </p:nvSpPr>
        <p:spPr>
          <a:xfrm>
            <a:off x="1720461" y="2991084"/>
            <a:ext cx="1702802" cy="369332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venir Roman" panose="02000503020000020003" pitchFamily="2" charset="0"/>
              </a:rPr>
              <a:t>PosiShell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A3A0F29-33B7-2844-914D-D3084D34427F}"/>
              </a:ext>
            </a:extLst>
          </p:cNvPr>
          <p:cNvCxnSpPr>
            <a:cxnSpLocks/>
          </p:cNvCxnSpPr>
          <p:nvPr/>
        </p:nvCxnSpPr>
        <p:spPr>
          <a:xfrm flipV="1">
            <a:off x="6433186" y="3483700"/>
            <a:ext cx="353377" cy="318946"/>
          </a:xfrm>
          <a:prstGeom prst="straightConnector1">
            <a:avLst/>
          </a:prstGeom>
          <a:ln w="508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A0C93C9-63BD-BF42-B4E4-D94138FFD050}"/>
              </a:ext>
            </a:extLst>
          </p:cNvPr>
          <p:cNvCxnSpPr>
            <a:cxnSpLocks/>
          </p:cNvCxnSpPr>
          <p:nvPr/>
        </p:nvCxnSpPr>
        <p:spPr>
          <a:xfrm>
            <a:off x="3504249" y="3159177"/>
            <a:ext cx="705802" cy="0"/>
          </a:xfrm>
          <a:prstGeom prst="straightConnector1">
            <a:avLst/>
          </a:prstGeom>
          <a:ln w="508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DB69D10-5359-2B47-BF25-A54A25CE6D65}"/>
              </a:ext>
            </a:extLst>
          </p:cNvPr>
          <p:cNvSpPr/>
          <p:nvPr/>
        </p:nvSpPr>
        <p:spPr>
          <a:xfrm>
            <a:off x="408608" y="4744400"/>
            <a:ext cx="2299089" cy="369332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Compacted cover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1E65C4F8-694C-9A4A-959A-D0005ECF1BA0}"/>
              </a:ext>
            </a:extLst>
          </p:cNvPr>
          <p:cNvCxnSpPr>
            <a:cxnSpLocks/>
          </p:cNvCxnSpPr>
          <p:nvPr/>
        </p:nvCxnSpPr>
        <p:spPr>
          <a:xfrm flipV="1">
            <a:off x="2820078" y="4979028"/>
            <a:ext cx="603185" cy="1462"/>
          </a:xfrm>
          <a:prstGeom prst="straightConnector1">
            <a:avLst/>
          </a:prstGeom>
          <a:ln w="508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A7D434B-9575-FF43-914B-F881ED6CFB95}"/>
              </a:ext>
            </a:extLst>
          </p:cNvPr>
          <p:cNvSpPr/>
          <p:nvPr/>
        </p:nvSpPr>
        <p:spPr>
          <a:xfrm>
            <a:off x="10808895" y="2196743"/>
            <a:ext cx="1383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Feb 2017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0A8993B-9FC4-1844-AF4C-A8B72A9560E0}"/>
              </a:ext>
            </a:extLst>
          </p:cNvPr>
          <p:cNvSpPr/>
          <p:nvPr/>
        </p:nvSpPr>
        <p:spPr>
          <a:xfrm>
            <a:off x="10701339" y="3881047"/>
            <a:ext cx="153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June 2017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F95DCF-EC06-8D4D-AC87-7615A0DAD191}"/>
              </a:ext>
            </a:extLst>
          </p:cNvPr>
          <p:cNvSpPr/>
          <p:nvPr/>
        </p:nvSpPr>
        <p:spPr>
          <a:xfrm>
            <a:off x="10853128" y="5565351"/>
            <a:ext cx="1383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Feb 2019</a:t>
            </a:r>
          </a:p>
        </p:txBody>
      </p:sp>
    </p:spTree>
    <p:extLst>
      <p:ext uri="{BB962C8B-B14F-4D97-AF65-F5344CB8AC3E}">
        <p14:creationId xmlns:p14="http://schemas.microsoft.com/office/powerpoint/2010/main" val="37272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E0CA25-22AA-F44B-BEBF-07DE41E6B2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38" y="1668219"/>
            <a:ext cx="4634322" cy="38410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B5408B-92AE-0E4C-A7CE-555AD67450B9}"/>
              </a:ext>
            </a:extLst>
          </p:cNvPr>
          <p:cNvSpPr/>
          <p:nvPr/>
        </p:nvSpPr>
        <p:spPr>
          <a:xfrm>
            <a:off x="413238" y="380220"/>
            <a:ext cx="9268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Improvements were validated by AVIRIS-NG. Odor complaints were reduced as well!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F2B711-9501-3946-B3F5-B3145E6A4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559" y="1603161"/>
            <a:ext cx="6981451" cy="3677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EDD513-A8A1-0A4B-9D93-738D8287935A}"/>
              </a:ext>
            </a:extLst>
          </p:cNvPr>
          <p:cNvSpPr/>
          <p:nvPr/>
        </p:nvSpPr>
        <p:spPr>
          <a:xfrm>
            <a:off x="284910" y="1329665"/>
            <a:ext cx="48909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Methane plumes after infrastructure improvements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A65B82-5FC3-6944-A970-F745DB28CFD3}"/>
              </a:ext>
            </a:extLst>
          </p:cNvPr>
          <p:cNvSpPr/>
          <p:nvPr/>
        </p:nvSpPr>
        <p:spPr>
          <a:xfrm>
            <a:off x="5606828" y="1439557"/>
            <a:ext cx="5507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Trend in intermediate slope IME and odor complaints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830FB7-A5C7-674B-8D6D-FD6D00A894F5}"/>
              </a:ext>
            </a:extLst>
          </p:cNvPr>
          <p:cNvSpPr/>
          <p:nvPr/>
        </p:nvSpPr>
        <p:spPr>
          <a:xfrm>
            <a:off x="6017247" y="5367234"/>
            <a:ext cx="5097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venir Heavy" panose="02000503020000020003" pitchFamily="2" charset="0"/>
              </a:rPr>
              <a:t>IME</a:t>
            </a:r>
            <a:r>
              <a:rPr lang="en-US" dirty="0">
                <a:latin typeface="Avenir Roman" panose="02000503020000020003" pitchFamily="2" charset="0"/>
              </a:rPr>
              <a:t>: Measure of excess methane plume mass retrieved by AVIRIS-NG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E80F7C-D0FE-FC4C-8A37-ABD4FAB2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78581" y="4380469"/>
            <a:ext cx="1303637" cy="32810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9061698" y="6303497"/>
            <a:ext cx="2967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Cusworth et al., ERL, 2020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50F2A1-E5DC-E049-9D67-BD7068CD9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7" t="10625" r="6130"/>
          <a:stretch/>
        </p:blipFill>
        <p:spPr>
          <a:xfrm>
            <a:off x="45600" y="1800331"/>
            <a:ext cx="8293645" cy="438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5E782F-9D00-924E-8B2D-F786F4B4491C}"/>
              </a:ext>
            </a:extLst>
          </p:cNvPr>
          <p:cNvSpPr txBox="1"/>
          <p:nvPr/>
        </p:nvSpPr>
        <p:spPr>
          <a:xfrm>
            <a:off x="507998" y="439296"/>
            <a:ext cx="846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This reduction in emissions was also observed from the multi-tiered inversion.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7A17EB0-B6F6-4B40-9F16-C976833BFC5B}"/>
              </a:ext>
            </a:extLst>
          </p:cNvPr>
          <p:cNvCxnSpPr>
            <a:cxnSpLocks/>
          </p:cNvCxnSpPr>
          <p:nvPr/>
        </p:nvCxnSpPr>
        <p:spPr>
          <a:xfrm flipH="1">
            <a:off x="2345121" y="2422702"/>
            <a:ext cx="469331" cy="432587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3F0315-40C6-C942-8CF0-871150269AF0}"/>
              </a:ext>
            </a:extLst>
          </p:cNvPr>
          <p:cNvSpPr txBox="1"/>
          <p:nvPr/>
        </p:nvSpPr>
        <p:spPr>
          <a:xfrm>
            <a:off x="3035936" y="4640417"/>
            <a:ext cx="381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Roman" panose="02000503020000020003" pitchFamily="2" charset="0"/>
              </a:rPr>
              <a:t>AVIRIS-NG derived emission rate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D25BA55-492E-814D-9D33-4B8C5AE87E23}"/>
              </a:ext>
            </a:extLst>
          </p:cNvPr>
          <p:cNvCxnSpPr>
            <a:cxnSpLocks/>
          </p:cNvCxnSpPr>
          <p:nvPr/>
        </p:nvCxnSpPr>
        <p:spPr>
          <a:xfrm flipH="1" flipV="1">
            <a:off x="3521465" y="3833973"/>
            <a:ext cx="313016" cy="80994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24DF20-D4D1-604D-98F7-64C82B8D50C9}"/>
              </a:ext>
            </a:extLst>
          </p:cNvPr>
          <p:cNvSpPr txBox="1"/>
          <p:nvPr/>
        </p:nvSpPr>
        <p:spPr>
          <a:xfrm>
            <a:off x="1199407" y="1430999"/>
            <a:ext cx="596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Trend in Sunshine Canyon methane emission rate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4347B7-F8E2-6745-9699-BED5A74096FD}"/>
              </a:ext>
            </a:extLst>
          </p:cNvPr>
          <p:cNvSpPr/>
          <p:nvPr/>
        </p:nvSpPr>
        <p:spPr>
          <a:xfrm>
            <a:off x="5261485" y="1890702"/>
            <a:ext cx="1903146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C927FB2-0193-7847-A963-B099FF33431A}"/>
                  </a:ext>
                </a:extLst>
              </p:cNvPr>
              <p:cNvSpPr txBox="1"/>
              <p:nvPr/>
            </p:nvSpPr>
            <p:spPr>
              <a:xfrm>
                <a:off x="2288499" y="2079681"/>
                <a:ext cx="47164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Roman" panose="02000503020000020003" pitchFamily="2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 Roman" panose="02000503020000020003" pitchFamily="2" charset="0"/>
                  </a:rPr>
                  <a:t>in 3 km grid containing Sunshine Canyon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927FB2-0193-7847-A963-B099FF334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499" y="2079681"/>
                <a:ext cx="4716434" cy="369332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0DB6A0F-A50C-ED4C-9384-5B6083B91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16" t="63197" r="53155" b="6842"/>
          <a:stretch/>
        </p:blipFill>
        <p:spPr>
          <a:xfrm>
            <a:off x="8611114" y="1022678"/>
            <a:ext cx="2416902" cy="2521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581D165-6E3D-B84B-AC47-459152C4A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33" t="60913" r="9671" b="7244"/>
          <a:stretch/>
        </p:blipFill>
        <p:spPr>
          <a:xfrm>
            <a:off x="11068734" y="2107847"/>
            <a:ext cx="1143560" cy="29298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51C656B-1499-DC4B-BF8D-0C344BFED6E9}"/>
              </a:ext>
            </a:extLst>
          </p:cNvPr>
          <p:cNvSpPr/>
          <p:nvPr/>
        </p:nvSpPr>
        <p:spPr>
          <a:xfrm>
            <a:off x="9398040" y="3234207"/>
            <a:ext cx="16706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venir Black" panose="02000503020000020003" pitchFamily="2" charset="0"/>
              </a:rPr>
              <a:t>March-April 2017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CA9070F-265F-FF4E-B224-AEC0109F57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8" t="62908" r="22309" b="6849"/>
          <a:stretch/>
        </p:blipFill>
        <p:spPr>
          <a:xfrm>
            <a:off x="8588911" y="3835417"/>
            <a:ext cx="2461307" cy="25456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ADE2F95-11F3-0240-83F5-F9FE3E98056A}"/>
              </a:ext>
            </a:extLst>
          </p:cNvPr>
          <p:cNvSpPr/>
          <p:nvPr/>
        </p:nvSpPr>
        <p:spPr>
          <a:xfrm>
            <a:off x="9431689" y="6097007"/>
            <a:ext cx="16706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venir Black" panose="02000503020000020003" pitchFamily="2" charset="0"/>
              </a:rPr>
              <a:t>March-April 2018</a:t>
            </a:r>
          </a:p>
        </p:txBody>
      </p:sp>
    </p:spTree>
    <p:extLst>
      <p:ext uri="{BB962C8B-B14F-4D97-AF65-F5344CB8AC3E}">
        <p14:creationId xmlns:p14="http://schemas.microsoft.com/office/powerpoint/2010/main" val="1080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13236" y="380220"/>
            <a:ext cx="8676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Roman" panose="02000503020000020003" pitchFamily="2" charset="0"/>
              </a:rPr>
              <a:t>This type of system can be readily expanded to cover CO2 sources. </a:t>
            </a:r>
            <a:br>
              <a:rPr lang="en-US" dirty="0" smtClean="0">
                <a:latin typeface="Avenir Roman" panose="02000503020000020003" pitchFamily="2" charset="0"/>
              </a:rPr>
            </a:br>
            <a:r>
              <a:rPr lang="en-US" dirty="0" smtClean="0">
                <a:latin typeface="Avenir Roman" panose="02000503020000020003" pitchFamily="2" charset="0"/>
              </a:rPr>
              <a:t>AVIRIS-NG CO2 retrievals shows close correspondence with bottom-up reporting.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 r="51411" b="7301"/>
          <a:stretch/>
        </p:blipFill>
        <p:spPr>
          <a:xfrm>
            <a:off x="288457" y="1243655"/>
            <a:ext cx="5710472" cy="4647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 r="55130" b="15571"/>
          <a:stretch/>
        </p:blipFill>
        <p:spPr>
          <a:xfrm>
            <a:off x="5998929" y="1413164"/>
            <a:ext cx="4920763" cy="4308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3" t="22817" r="2780" b="22520"/>
          <a:stretch/>
        </p:blipFill>
        <p:spPr>
          <a:xfrm>
            <a:off x="10958949" y="1898072"/>
            <a:ext cx="1066798" cy="33389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127661" y="6385535"/>
            <a:ext cx="2700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Cusworth et al.,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in prep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7" t="92987" r="37024" b="20"/>
          <a:stretch/>
        </p:blipFill>
        <p:spPr>
          <a:xfrm>
            <a:off x="2216075" y="5970372"/>
            <a:ext cx="2936838" cy="4151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9775E0-7509-BE47-B3FB-F2899A2D1BA1}"/>
              </a:ext>
            </a:extLst>
          </p:cNvPr>
          <p:cNvSpPr/>
          <p:nvPr/>
        </p:nvSpPr>
        <p:spPr>
          <a:xfrm>
            <a:off x="8087343" y="6017700"/>
            <a:ext cx="325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Extensible to countries where little bottom-up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reporting exists.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BC84825-6BE2-B449-802F-97FB36BA8BA4}"/>
              </a:ext>
            </a:extLst>
          </p:cNvPr>
          <p:cNvCxnSpPr>
            <a:cxnSpLocks/>
          </p:cNvCxnSpPr>
          <p:nvPr/>
        </p:nvCxnSpPr>
        <p:spPr>
          <a:xfrm flipH="1" flipV="1">
            <a:off x="8733809" y="5588718"/>
            <a:ext cx="321931" cy="39670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6282466" y="1408388"/>
            <a:ext cx="451821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Avenir Roman" panose="02000503020000020003" pitchFamily="2" charset="0"/>
              </a:rPr>
              <a:t>Udupi Power, India</a:t>
            </a:r>
            <a:endParaRPr lang="en-US" sz="1600" i="1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6633209-C6FE-4241-82DE-3142450412CD}"/>
              </a:ext>
            </a:extLst>
          </p:cNvPr>
          <p:cNvSpPr/>
          <p:nvPr/>
        </p:nvSpPr>
        <p:spPr>
          <a:xfrm>
            <a:off x="413238" y="380220"/>
            <a:ext cx="8848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A19FB7-8779-8F4F-AB29-6995D37E6C80}"/>
              </a:ext>
            </a:extLst>
          </p:cNvPr>
          <p:cNvSpPr/>
          <p:nvPr/>
        </p:nvSpPr>
        <p:spPr>
          <a:xfrm>
            <a:off x="1505085" y="1190410"/>
            <a:ext cx="91448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Multiple independent methane observations can be synthesized on a regional scale via a data assimilation /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lagrangian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 transport model system.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Independent AVIRIS-NG flights at Sunshine Canyon Landfill corroborated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inverse fluxes from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the multi-tiered inverse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Future spaceborne imaging spectrometers will be able to detect very large methane sources.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This approach is readily extensible to CO2 monitoring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13238" y="380220"/>
            <a:ext cx="6901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Roman" panose="02000503020000020003" pitchFamily="2" charset="0"/>
              </a:rPr>
              <a:t>To get a clear picture of methane emissions, we need measurement and analytics strategies at all measurement scales.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A2F63B-B03B-2C48-8E5C-83CFAFC1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47"/>
          <a:stretch/>
        </p:blipFill>
        <p:spPr>
          <a:xfrm>
            <a:off x="1696675" y="964205"/>
            <a:ext cx="7166770" cy="5598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9775E0-7509-BE47-B3FB-F2899A2D1BA1}"/>
              </a:ext>
            </a:extLst>
          </p:cNvPr>
          <p:cNvSpPr/>
          <p:nvPr/>
        </p:nvSpPr>
        <p:spPr>
          <a:xfrm>
            <a:off x="9013021" y="1440175"/>
            <a:ext cx="2531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Satellites: </a:t>
            </a:r>
          </a:p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- Regional scale </a:t>
            </a:r>
          </a:p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- Targeted point source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9775E0-7509-BE47-B3FB-F2899A2D1BA1}"/>
              </a:ext>
            </a:extLst>
          </p:cNvPr>
          <p:cNvSpPr/>
          <p:nvPr/>
        </p:nvSpPr>
        <p:spPr>
          <a:xfrm>
            <a:off x="9013020" y="2670942"/>
            <a:ext cx="2531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Tall tower networks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9775E0-7509-BE47-B3FB-F2899A2D1BA1}"/>
              </a:ext>
            </a:extLst>
          </p:cNvPr>
          <p:cNvSpPr/>
          <p:nvPr/>
        </p:nvSpPr>
        <p:spPr>
          <a:xfrm>
            <a:off x="8881243" y="4017575"/>
            <a:ext cx="2531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Airborne surveys</a:t>
            </a:r>
          </a:p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-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e.g., AVIRIS-NG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9775E0-7509-BE47-B3FB-F2899A2D1BA1}"/>
              </a:ext>
            </a:extLst>
          </p:cNvPr>
          <p:cNvSpPr/>
          <p:nvPr/>
        </p:nvSpPr>
        <p:spPr>
          <a:xfrm>
            <a:off x="8863445" y="5318041"/>
            <a:ext cx="2531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On-road surveys</a:t>
            </a:r>
          </a:p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On-site surveys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13238" y="380220"/>
            <a:ext cx="7795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Roman" panose="02000503020000020003" pitchFamily="2" charset="0"/>
              </a:rPr>
              <a:t>Satellite monitoring and data assimilation with the TROPOMI satellite instrument allows for sub-basin scale quantification of methane emissions.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21880" r="24129" b="25709"/>
          <a:stretch/>
        </p:blipFill>
        <p:spPr>
          <a:xfrm>
            <a:off x="1454727" y="1737012"/>
            <a:ext cx="4073236" cy="36056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1" t="30657" b="34040"/>
          <a:stretch/>
        </p:blipFill>
        <p:spPr>
          <a:xfrm rot="5400000">
            <a:off x="2098965" y="4988090"/>
            <a:ext cx="1298863" cy="2421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1607128" y="1367680"/>
            <a:ext cx="3920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TROPOMI XCH4 over TX, NM, OK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 rot="19800000">
            <a:off x="2266573" y="2491839"/>
            <a:ext cx="982009" cy="1743746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1454726" y="4668802"/>
            <a:ext cx="268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Delaware Permian Basin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3FC58E1-C29F-A147-8D5D-362E45AE9EAB}"/>
              </a:ext>
            </a:extLst>
          </p:cNvPr>
          <p:cNvCxnSpPr>
            <a:cxnSpLocks/>
          </p:cNvCxnSpPr>
          <p:nvPr/>
        </p:nvCxnSpPr>
        <p:spPr>
          <a:xfrm flipV="1">
            <a:off x="2077088" y="4000333"/>
            <a:ext cx="407429" cy="66846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002494" y="5565463"/>
            <a:ext cx="1565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Avenir Roman" panose="02000503020000020003" pitchFamily="2" charset="0"/>
              </a:rPr>
              <a:t>XCH4 (ppb)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1703" r="59020" b="14173"/>
          <a:stretch/>
        </p:blipFill>
        <p:spPr>
          <a:xfrm>
            <a:off x="5969654" y="1167882"/>
            <a:ext cx="4300747" cy="5005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9" t="25049" r="4495" b="27461"/>
          <a:stretch/>
        </p:blipFill>
        <p:spPr>
          <a:xfrm>
            <a:off x="10471137" y="1320861"/>
            <a:ext cx="481907" cy="38906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32820" y="1167882"/>
            <a:ext cx="5789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80000"/>
              </a:lnSpc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10</a:t>
            </a:r>
          </a:p>
          <a:p>
            <a:pPr>
              <a:lnSpc>
                <a:spcPct val="280000"/>
              </a:lnSpc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7.5</a:t>
            </a:r>
          </a:p>
          <a:p>
            <a:pPr>
              <a:lnSpc>
                <a:spcPct val="280000"/>
              </a:lnSpc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5.0</a:t>
            </a:r>
          </a:p>
          <a:p>
            <a:pPr>
              <a:lnSpc>
                <a:spcPct val="280000"/>
              </a:lnSpc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2.5</a:t>
            </a:r>
          </a:p>
          <a:p>
            <a:pPr>
              <a:lnSpc>
                <a:spcPct val="280000"/>
              </a:lnSpc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0175943" y="2968374"/>
            <a:ext cx="265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Emission Flux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rate (t/h)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891134" y="3363712"/>
            <a:ext cx="2703629" cy="983084"/>
          </a:xfrm>
          <a:prstGeom prst="rightArrow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3873817" y="3670587"/>
            <a:ext cx="268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  <a:latin typeface="Avenir Roman" panose="02000503020000020003" pitchFamily="2" charset="0"/>
              </a:rPr>
              <a:t>Flux inversion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7675419" y="6326270"/>
            <a:ext cx="4361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Duren, Cusworth, Thorpe, et al.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in prep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5FC163-96E4-274A-9851-69EF34146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611" y="1482437"/>
            <a:ext cx="7490263" cy="431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88036" y="1482437"/>
            <a:ext cx="3435928" cy="1554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8-02-08 at 10.18.1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98" t="28503" r="6105" b="14121"/>
          <a:stretch/>
        </p:blipFill>
        <p:spPr>
          <a:xfrm>
            <a:off x="309920" y="1980521"/>
            <a:ext cx="4696691" cy="3637661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13238" y="380220"/>
            <a:ext cx="5003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Roman" panose="02000503020000020003" pitchFamily="2" charset="0"/>
              </a:rPr>
              <a:t>A well-spaced system of tower sites also allows for basin-scale emissions monitoring.</a:t>
            </a:r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309921" y="1611189"/>
            <a:ext cx="4696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Los Angeles Megacities Carbon Network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5FC163-96E4-274A-9851-69EF34146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06" t="10783" r="17267" b="68682"/>
          <a:stretch/>
        </p:blipFill>
        <p:spPr>
          <a:xfrm>
            <a:off x="9445184" y="1786556"/>
            <a:ext cx="2183899" cy="14262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309920" y="6312415"/>
            <a:ext cx="4361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Yadav et al., JGR, 2019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6225812" y="1224976"/>
            <a:ext cx="4696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Results of flux inversion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671421" y="5929105"/>
            <a:ext cx="6839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Inverse results sensitive to two major events: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(1) Aliso Canyon blowout (2) Closing of Puente Hills Landfill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CA10AF-A946-F946-91FB-E4001CBA4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90" y="1423421"/>
            <a:ext cx="6563422" cy="4932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4A9945-A4EB-184D-915E-7E566F172253}"/>
              </a:ext>
            </a:extLst>
          </p:cNvPr>
          <p:cNvSpPr/>
          <p:nvPr/>
        </p:nvSpPr>
        <p:spPr>
          <a:xfrm>
            <a:off x="7685657" y="3744467"/>
            <a:ext cx="4079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Anomalous super-emitters at &lt;0.2% of infrastructure are responsible for 35-43% of California CH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inventory (0.541-0.674 TgCH4 y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-1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, 95% CI)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C3145-F04A-5E4A-A6D6-00F81CD1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1A9-26EE-9B4E-89D5-5DD70E96F151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13238" y="380220"/>
            <a:ext cx="709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Roman" panose="02000503020000020003" pitchFamily="2" charset="0"/>
              </a:rPr>
              <a:t>Airborne surveys capture a key ingredient missing from regional flux inversions </a:t>
            </a:r>
            <a:r>
              <a:rPr lang="mr-IN" dirty="0" smtClean="0">
                <a:latin typeface="Avenir Roman" panose="02000503020000020003" pitchFamily="2" charset="0"/>
              </a:rPr>
              <a:t>–</a:t>
            </a:r>
            <a:r>
              <a:rPr lang="en-US" dirty="0" smtClean="0">
                <a:latin typeface="Avenir Roman" panose="02000503020000020003" pitchFamily="2" charset="0"/>
              </a:rPr>
              <a:t> direct attribution of point source emissions.</a:t>
            </a:r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679491" y="1146350"/>
            <a:ext cx="65634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California Methane Survey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7685657" y="1982470"/>
            <a:ext cx="4294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AVIRIS-NG imaging spectrometer: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 - Detection of point sources 5-10 kg h</a:t>
            </a:r>
            <a:r>
              <a:rPr lang="en-US" baseline="30000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-1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 - Gives 3 m spatial maps of plumes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157520" y="6427472"/>
            <a:ext cx="4361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Duren et al., Nature, 2019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413238" y="380220"/>
            <a:ext cx="8176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Roman" panose="02000503020000020003" pitchFamily="2" charset="0"/>
              </a:rPr>
              <a:t>Moving from disparate </a:t>
            </a:r>
            <a:r>
              <a:rPr lang="en-US" b="1" dirty="0" smtClean="0">
                <a:latin typeface="Avenir Heavy" charset="0"/>
                <a:ea typeface="Avenir Heavy" charset="0"/>
                <a:cs typeface="Avenir Heavy" charset="0"/>
              </a:rPr>
              <a:t>single-tiered</a:t>
            </a:r>
            <a:r>
              <a:rPr lang="en-US" dirty="0" smtClean="0">
                <a:latin typeface="Avenir Roman" panose="02000503020000020003" pitchFamily="2" charset="0"/>
              </a:rPr>
              <a:t> systems to a </a:t>
            </a:r>
            <a:r>
              <a:rPr lang="en-US" b="1" dirty="0" smtClean="0">
                <a:latin typeface="Avenir Heavy" charset="0"/>
                <a:ea typeface="Avenir Heavy" charset="0"/>
                <a:cs typeface="Avenir Heavy" charset="0"/>
              </a:rPr>
              <a:t>multi-tiered</a:t>
            </a:r>
            <a:r>
              <a:rPr lang="en-US" dirty="0" smtClean="0">
                <a:latin typeface="Avenir Roman" panose="02000503020000020003" pitchFamily="2" charset="0"/>
              </a:rPr>
              <a:t> system:</a:t>
            </a:r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1E426F0-AA97-0E44-885F-4FB21B30EDB6}"/>
              </a:ext>
            </a:extLst>
          </p:cNvPr>
          <p:cNvSpPr/>
          <p:nvPr/>
        </p:nvSpPr>
        <p:spPr>
          <a:xfrm>
            <a:off x="2162994" y="5869607"/>
            <a:ext cx="7683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Heavy" panose="02000503020000020003" pitchFamily="2" charset="0"/>
              </a:rPr>
              <a:t>How do we leverage all this information into one data system?</a:t>
            </a:r>
            <a:endParaRPr lang="en-US" dirty="0">
              <a:latin typeface="Avenir Roman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590ED5-2506-2E4F-9AE4-B000E7CAED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8" r="2250" b="6921"/>
          <a:stretch/>
        </p:blipFill>
        <p:spPr>
          <a:xfrm>
            <a:off x="205308" y="1236524"/>
            <a:ext cx="11598999" cy="45525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2F6454-4D10-7B4E-B9C1-BAE548894C96}"/>
              </a:ext>
            </a:extLst>
          </p:cNvPr>
          <p:cNvSpPr/>
          <p:nvPr/>
        </p:nvSpPr>
        <p:spPr>
          <a:xfrm>
            <a:off x="140027" y="6419371"/>
            <a:ext cx="4361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rPr>
              <a:t>Cusworth et al., GRL, 2020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EE8ACDD4-69D8-EB42-B8A1-5F4AA27393D9}"/>
              </a:ext>
            </a:extLst>
          </p:cNvPr>
          <p:cNvSpPr/>
          <p:nvPr/>
        </p:nvSpPr>
        <p:spPr>
          <a:xfrm>
            <a:off x="3923069" y="4359160"/>
            <a:ext cx="4041058" cy="2125074"/>
          </a:xfrm>
          <a:prstGeom prst="roundRect">
            <a:avLst/>
          </a:prstGeom>
          <a:solidFill>
            <a:schemeClr val="bg2">
              <a:lumMod val="1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AB8811B5-8E27-3846-A356-E3B2B9C57F82}"/>
              </a:ext>
            </a:extLst>
          </p:cNvPr>
          <p:cNvSpPr/>
          <p:nvPr/>
        </p:nvSpPr>
        <p:spPr>
          <a:xfrm>
            <a:off x="904568" y="1268361"/>
            <a:ext cx="7059561" cy="2654710"/>
          </a:xfrm>
          <a:prstGeom prst="roundRect">
            <a:avLst/>
          </a:prstGeom>
          <a:solidFill>
            <a:schemeClr val="bg2">
              <a:lumMod val="1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7F4D53-BB08-9D4E-AAE0-246A964B8B01}"/>
              </a:ext>
            </a:extLst>
          </p:cNvPr>
          <p:cNvSpPr/>
          <p:nvPr/>
        </p:nvSpPr>
        <p:spPr>
          <a:xfrm>
            <a:off x="413238" y="487380"/>
            <a:ext cx="6351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How do we combine these data streams together?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62C80F-FC11-CE40-A039-713D2C579BCF}"/>
              </a:ext>
            </a:extLst>
          </p:cNvPr>
          <p:cNvSpPr/>
          <p:nvPr/>
        </p:nvSpPr>
        <p:spPr>
          <a:xfrm>
            <a:off x="9006556" y="2241773"/>
            <a:ext cx="2052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Roman" panose="02000503020000020003" pitchFamily="2" charset="0"/>
              </a:rPr>
              <a:t>Multi-tier data assimilation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4E765F-3DA1-7F45-92DD-DAD9B2215AA4}"/>
              </a:ext>
            </a:extLst>
          </p:cNvPr>
          <p:cNvSpPr/>
          <p:nvPr/>
        </p:nvSpPr>
        <p:spPr>
          <a:xfrm>
            <a:off x="8806817" y="5104983"/>
            <a:ext cx="25660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Roman" panose="02000503020000020003" pitchFamily="2" charset="0"/>
              </a:rPr>
              <a:t>Independent point source flux quantification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298EC7-36A5-864F-8A58-0A21473291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426" y="1518773"/>
            <a:ext cx="1380956" cy="1885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C3014A-3340-5046-9D16-060212CD1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1793" y="1704450"/>
            <a:ext cx="2123768" cy="1529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1C1323-A893-4144-8D27-30D335676D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671" y="1704450"/>
            <a:ext cx="1692285" cy="1480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292280-C4F5-8149-B633-1662E325FC31}"/>
              </a:ext>
            </a:extLst>
          </p:cNvPr>
          <p:cNvSpPr/>
          <p:nvPr/>
        </p:nvSpPr>
        <p:spPr>
          <a:xfrm>
            <a:off x="1480594" y="3325267"/>
            <a:ext cx="8846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Towers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83C6FEE-CBF7-5843-B732-F9E0B7AABC08}"/>
              </a:ext>
            </a:extLst>
          </p:cNvPr>
          <p:cNvSpPr/>
          <p:nvPr/>
        </p:nvSpPr>
        <p:spPr>
          <a:xfrm>
            <a:off x="3305671" y="3325267"/>
            <a:ext cx="1356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CLARS-FTS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7CD6861-D4DF-874E-BAEC-C2F4F0EE5F95}"/>
              </a:ext>
            </a:extLst>
          </p:cNvPr>
          <p:cNvSpPr/>
          <p:nvPr/>
        </p:nvSpPr>
        <p:spPr>
          <a:xfrm>
            <a:off x="5734807" y="3325267"/>
            <a:ext cx="1356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TROPOMI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xmlns="" id="{6F57590D-B61F-1F4C-82B8-63465A6B9280}"/>
              </a:ext>
            </a:extLst>
          </p:cNvPr>
          <p:cNvSpPr/>
          <p:nvPr/>
        </p:nvSpPr>
        <p:spPr>
          <a:xfrm>
            <a:off x="7957838" y="2112349"/>
            <a:ext cx="1015473" cy="1212918"/>
          </a:xfrm>
          <a:prstGeom prst="rightArrow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1F9000-DC94-7545-AE0E-FDC832214D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96631" y="4675096"/>
            <a:ext cx="3154541" cy="13568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27400E-1529-124C-B097-C6A3770D8398}"/>
              </a:ext>
            </a:extLst>
          </p:cNvPr>
          <p:cNvSpPr/>
          <p:nvPr/>
        </p:nvSpPr>
        <p:spPr>
          <a:xfrm>
            <a:off x="5178714" y="6101228"/>
            <a:ext cx="1356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AVIRIS-NG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xmlns="" id="{E0926867-1590-AA4B-B53D-91B368ED7142}"/>
              </a:ext>
            </a:extLst>
          </p:cNvPr>
          <p:cNvSpPr/>
          <p:nvPr/>
        </p:nvSpPr>
        <p:spPr>
          <a:xfrm>
            <a:off x="7963593" y="5006356"/>
            <a:ext cx="1015473" cy="1212918"/>
          </a:xfrm>
          <a:prstGeom prst="rightArrow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FA4C958-DE52-614E-A7A4-47A194CAD31B}"/>
              </a:ext>
            </a:extLst>
          </p:cNvPr>
          <p:cNvCxnSpPr/>
          <p:nvPr/>
        </p:nvCxnSpPr>
        <p:spPr>
          <a:xfrm flipH="1">
            <a:off x="7957838" y="3077497"/>
            <a:ext cx="1530291" cy="1281663"/>
          </a:xfrm>
          <a:prstGeom prst="straightConnector1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0880234-8372-F34E-BC86-E1E1939994AE}"/>
              </a:ext>
            </a:extLst>
          </p:cNvPr>
          <p:cNvCxnSpPr>
            <a:cxnSpLocks/>
          </p:cNvCxnSpPr>
          <p:nvPr/>
        </p:nvCxnSpPr>
        <p:spPr>
          <a:xfrm flipH="1">
            <a:off x="10125870" y="3187161"/>
            <a:ext cx="1" cy="1819194"/>
          </a:xfrm>
          <a:prstGeom prst="straightConnector1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67428D5-D43A-4A41-9340-387A7B704C7B}"/>
              </a:ext>
            </a:extLst>
          </p:cNvPr>
          <p:cNvSpPr/>
          <p:nvPr/>
        </p:nvSpPr>
        <p:spPr>
          <a:xfrm rot="19192855">
            <a:off x="7852682" y="3641888"/>
            <a:ext cx="2052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Roman" panose="02000503020000020003" pitchFamily="2" charset="0"/>
              </a:rPr>
              <a:t>Flight planning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D2B1CCB-EC4E-864E-9161-D9AE06395E22}"/>
              </a:ext>
            </a:extLst>
          </p:cNvPr>
          <p:cNvSpPr/>
          <p:nvPr/>
        </p:nvSpPr>
        <p:spPr>
          <a:xfrm>
            <a:off x="10032652" y="3944470"/>
            <a:ext cx="1442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Roman" panose="02000503020000020003" pitchFamily="2" charset="0"/>
              </a:rPr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33217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91E291-0AC2-D44C-9162-B0B99E0755D6}"/>
              </a:ext>
            </a:extLst>
          </p:cNvPr>
          <p:cNvSpPr/>
          <p:nvPr/>
        </p:nvSpPr>
        <p:spPr>
          <a:xfrm>
            <a:off x="413238" y="380220"/>
            <a:ext cx="10203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Total basin sensitivity to emissions depends on type of instrument and spatial/temporal density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20B2AB4-4C55-1B43-A40C-CDFD3566432E}"/>
              </a:ext>
            </a:extLst>
          </p:cNvPr>
          <p:cNvSpPr/>
          <p:nvPr/>
        </p:nvSpPr>
        <p:spPr>
          <a:xfrm>
            <a:off x="7827264" y="2064419"/>
            <a:ext cx="3526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Footprints (∂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/ ∂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x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) simulated using HRRR-STILT tracer-transport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5B69A6-B7A9-094D-9FAE-B88A2AA0A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85" t="29221" r="9242" b="24402"/>
          <a:stretch/>
        </p:blipFill>
        <p:spPr>
          <a:xfrm rot="5400000">
            <a:off x="2979773" y="5114798"/>
            <a:ext cx="667514" cy="2724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9C8D5-39A4-E547-80D4-476A5F592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85" t="29221" r="3450" b="24402"/>
          <a:stretch/>
        </p:blipFill>
        <p:spPr>
          <a:xfrm rot="5400000">
            <a:off x="4977396" y="5013943"/>
            <a:ext cx="541656" cy="27249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9C7B9F-7956-0F46-A90A-8CA93B757F7F}"/>
              </a:ext>
            </a:extLst>
          </p:cNvPr>
          <p:cNvSpPr/>
          <p:nvPr/>
        </p:nvSpPr>
        <p:spPr>
          <a:xfrm>
            <a:off x="7927848" y="3648877"/>
            <a:ext cx="3526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Though TROPOMI is less sensitive to surface emissions, it has greater spatial coverage throughout the basin.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D4C140-8D89-E248-9D4C-02934E2FC0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90"/>
          <a:stretch/>
        </p:blipFill>
        <p:spPr>
          <a:xfrm>
            <a:off x="734814" y="814483"/>
            <a:ext cx="6793038" cy="53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DBFF61-87C8-0041-A29E-3486B2355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9" t="15215" r="40779" b="4847"/>
          <a:stretch/>
        </p:blipFill>
        <p:spPr>
          <a:xfrm>
            <a:off x="2062114" y="1109306"/>
            <a:ext cx="8896416" cy="50216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7113F2F-7BC5-EC45-9A0D-ABCE9E89938B}"/>
              </a:ext>
            </a:extLst>
          </p:cNvPr>
          <p:cNvSpPr/>
          <p:nvPr/>
        </p:nvSpPr>
        <p:spPr>
          <a:xfrm>
            <a:off x="413238" y="380220"/>
            <a:ext cx="7240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All observations and footprints can be brought together in an inverse modeling framework to optimize gridded flux emissions: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0994635-6325-CB48-A3C5-9D34D497A44E}"/>
              </a:ext>
            </a:extLst>
          </p:cNvPr>
          <p:cNvSpPr/>
          <p:nvPr/>
        </p:nvSpPr>
        <p:spPr>
          <a:xfrm>
            <a:off x="3691667" y="2322115"/>
            <a:ext cx="1278668" cy="1298008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82BA06E-7C18-8F46-BE39-AA7C04F605E4}"/>
              </a:ext>
            </a:extLst>
          </p:cNvPr>
          <p:cNvSpPr/>
          <p:nvPr/>
        </p:nvSpPr>
        <p:spPr>
          <a:xfrm>
            <a:off x="5105849" y="2546473"/>
            <a:ext cx="990599" cy="99059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C8C541C-6ADF-D645-B15F-E6DB60D1D085}"/>
              </a:ext>
            </a:extLst>
          </p:cNvPr>
          <p:cNvSpPr/>
          <p:nvPr/>
        </p:nvSpPr>
        <p:spPr>
          <a:xfrm>
            <a:off x="6108303" y="4558095"/>
            <a:ext cx="984324" cy="98432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06DEE43-6559-6B45-BB60-CB1364EC0D64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331003" y="2971119"/>
            <a:ext cx="1360664" cy="7065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ED404A8-CFD3-8E49-BC2C-CC1BC8D7A6FA}"/>
              </a:ext>
            </a:extLst>
          </p:cNvPr>
          <p:cNvSpPr/>
          <p:nvPr/>
        </p:nvSpPr>
        <p:spPr>
          <a:xfrm>
            <a:off x="464777" y="2626273"/>
            <a:ext cx="1822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dirty="0">
                <a:solidFill>
                  <a:schemeClr val="accent1">
                    <a:lumMod val="50000"/>
                  </a:schemeClr>
                </a:solidFill>
                <a:latin typeface="Avenir Roman"/>
                <a:cs typeface="Avenir Roman"/>
              </a:rPr>
              <a:t>Sunshine Canyon Landfill, Aliso Canyon oil/gas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5EE3ED-D83B-4F4E-A484-D3D939FE5D5C}"/>
              </a:ext>
            </a:extLst>
          </p:cNvPr>
          <p:cNvSpPr/>
          <p:nvPr/>
        </p:nvSpPr>
        <p:spPr>
          <a:xfrm>
            <a:off x="4815674" y="6145818"/>
            <a:ext cx="4304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dirty="0">
                <a:solidFill>
                  <a:schemeClr val="accent1">
                    <a:lumMod val="50000"/>
                  </a:schemeClr>
                </a:solidFill>
                <a:latin typeface="Avenir Roman"/>
                <a:cs typeface="Avenir Roman"/>
              </a:rPr>
              <a:t>Sunset/Hunington beach oil/gas fields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/>
              <a:cs typeface="Avenir Roman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7D12D18-56A9-D04A-B27D-DEE41A02E050}"/>
              </a:ext>
            </a:extLst>
          </p:cNvPr>
          <p:cNvCxnSpPr>
            <a:cxnSpLocks/>
          </p:cNvCxnSpPr>
          <p:nvPr/>
        </p:nvCxnSpPr>
        <p:spPr>
          <a:xfrm>
            <a:off x="6673938" y="5540387"/>
            <a:ext cx="262310" cy="58987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DAEF8E8-2131-264F-9C5F-D72045585E73}"/>
              </a:ext>
            </a:extLst>
          </p:cNvPr>
          <p:cNvSpPr/>
          <p:nvPr/>
        </p:nvSpPr>
        <p:spPr>
          <a:xfrm>
            <a:off x="6231963" y="2412418"/>
            <a:ext cx="1786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dirty="0">
                <a:solidFill>
                  <a:schemeClr val="accent1">
                    <a:lumMod val="50000"/>
                  </a:schemeClr>
                </a:solidFill>
                <a:latin typeface="Avenir Roman"/>
                <a:cs typeface="Avenir Roman"/>
              </a:rPr>
              <a:t>San Gabriel Mountains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Roman"/>
              <a:cs typeface="Avenir Roman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3F9A877-198C-B04D-AD64-1274F9B92D01}"/>
              </a:ext>
            </a:extLst>
          </p:cNvPr>
          <p:cNvCxnSpPr>
            <a:cxnSpLocks/>
          </p:cNvCxnSpPr>
          <p:nvPr/>
        </p:nvCxnSpPr>
        <p:spPr>
          <a:xfrm flipV="1">
            <a:off x="6033251" y="2620536"/>
            <a:ext cx="477071" cy="15578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5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818</Words>
  <Application>Microsoft Macintosh PowerPoint</Application>
  <PresentationFormat>Widescreen</PresentationFormat>
  <Paragraphs>103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Avenir Black</vt:lpstr>
      <vt:lpstr>Avenir Book</vt:lpstr>
      <vt:lpstr>Avenir Heavy</vt:lpstr>
      <vt:lpstr>Avenir Roman</vt:lpstr>
      <vt:lpstr>Calibri</vt:lpstr>
      <vt:lpstr>Calibri Light</vt:lpstr>
      <vt:lpstr>Cambria Math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 Cusworth</cp:lastModifiedBy>
  <cp:revision>178</cp:revision>
  <dcterms:created xsi:type="dcterms:W3CDTF">2019-05-08T17:36:32Z</dcterms:created>
  <dcterms:modified xsi:type="dcterms:W3CDTF">2020-04-29T17:13:14Z</dcterms:modified>
</cp:coreProperties>
</file>