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4" r:id="rId2"/>
    <p:sldId id="322" r:id="rId3"/>
    <p:sldId id="316" r:id="rId4"/>
    <p:sldId id="320" r:id="rId5"/>
    <p:sldId id="279" r:id="rId6"/>
    <p:sldId id="315" r:id="rId7"/>
    <p:sldId id="308" r:id="rId8"/>
    <p:sldId id="307" r:id="rId9"/>
    <p:sldId id="305" r:id="rId10"/>
    <p:sldId id="306" r:id="rId11"/>
    <p:sldId id="321" r:id="rId12"/>
  </p:sldIdLst>
  <p:sldSz cx="12192000" cy="6858000"/>
  <p:notesSz cx="6858000" cy="9144000"/>
  <p:defaultTextStyle>
    <a:defPPr>
      <a:defRPr lang="en-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9"/>
    <p:restoredTop sz="96405"/>
  </p:normalViewPr>
  <p:slideViewPr>
    <p:cSldViewPr snapToGrid="0" snapToObjects="1">
      <p:cViewPr varScale="1">
        <p:scale>
          <a:sx n="131" d="100"/>
          <a:sy n="131" d="100"/>
        </p:scale>
        <p:origin x="4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6AEE-B3CA-EB46-8AC2-0E85090907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KR"/>
          </a:p>
        </p:txBody>
      </p:sp>
      <p:sp>
        <p:nvSpPr>
          <p:cNvPr id="3" name="Subtitle 2">
            <a:extLst>
              <a:ext uri="{FF2B5EF4-FFF2-40B4-BE49-F238E27FC236}">
                <a16:creationId xmlns:a16="http://schemas.microsoft.com/office/drawing/2014/main" id="{CC274C8E-7894-0942-9F0E-0422D1A0F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KR"/>
          </a:p>
        </p:txBody>
      </p:sp>
      <p:sp>
        <p:nvSpPr>
          <p:cNvPr id="4" name="Date Placeholder 3">
            <a:extLst>
              <a:ext uri="{FF2B5EF4-FFF2-40B4-BE49-F238E27FC236}">
                <a16:creationId xmlns:a16="http://schemas.microsoft.com/office/drawing/2014/main" id="{66FB9184-4353-9F40-A7A5-FDC017A006D8}"/>
              </a:ext>
            </a:extLst>
          </p:cNvPr>
          <p:cNvSpPr>
            <a:spLocks noGrp="1"/>
          </p:cNvSpPr>
          <p:nvPr>
            <p:ph type="dt" sz="half" idx="10"/>
          </p:nvPr>
        </p:nvSpPr>
        <p:spPr/>
        <p:txBody>
          <a:bodyPr/>
          <a:lstStyle/>
          <a:p>
            <a:fld id="{80B12AFA-DD8D-724D-8E6A-B7A343699CB9}" type="datetimeFigureOut">
              <a:rPr lang="en-KR" smtClean="0"/>
              <a:t>2020/05/04</a:t>
            </a:fld>
            <a:endParaRPr lang="en-KR"/>
          </a:p>
        </p:txBody>
      </p:sp>
      <p:sp>
        <p:nvSpPr>
          <p:cNvPr id="5" name="Footer Placeholder 4">
            <a:extLst>
              <a:ext uri="{FF2B5EF4-FFF2-40B4-BE49-F238E27FC236}">
                <a16:creationId xmlns:a16="http://schemas.microsoft.com/office/drawing/2014/main" id="{67337F02-04BF-CB4C-9322-B55111A8002F}"/>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6B58996D-B03A-594D-9C88-5FEF81FC58B7}"/>
              </a:ext>
            </a:extLst>
          </p:cNvPr>
          <p:cNvSpPr>
            <a:spLocks noGrp="1"/>
          </p:cNvSpPr>
          <p:nvPr>
            <p:ph type="sldNum" sz="quarter" idx="12"/>
          </p:nvPr>
        </p:nvSpPr>
        <p:spPr/>
        <p:txBody>
          <a:bodyPr/>
          <a:lstStyle/>
          <a:p>
            <a:fld id="{E6434A30-7ECA-5B43-9EF7-C1224721DABB}" type="slidenum">
              <a:rPr lang="en-KR" smtClean="0"/>
              <a:t>‹#›</a:t>
            </a:fld>
            <a:endParaRPr lang="en-KR"/>
          </a:p>
        </p:txBody>
      </p:sp>
    </p:spTree>
    <p:extLst>
      <p:ext uri="{BB962C8B-B14F-4D97-AF65-F5344CB8AC3E}">
        <p14:creationId xmlns:p14="http://schemas.microsoft.com/office/powerpoint/2010/main" val="142254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CDD33-6D0C-3B4E-BE3C-B4B877D7AD3F}"/>
              </a:ext>
            </a:extLst>
          </p:cNvPr>
          <p:cNvSpPr>
            <a:spLocks noGrp="1"/>
          </p:cNvSpPr>
          <p:nvPr>
            <p:ph type="title"/>
          </p:nvPr>
        </p:nvSpPr>
        <p:spPr/>
        <p:txBody>
          <a:bodyPr/>
          <a:lstStyle/>
          <a:p>
            <a:r>
              <a:rPr lang="en-US"/>
              <a:t>Click to edit Master title style</a:t>
            </a:r>
            <a:endParaRPr lang="en-KR"/>
          </a:p>
        </p:txBody>
      </p:sp>
      <p:sp>
        <p:nvSpPr>
          <p:cNvPr id="3" name="Vertical Text Placeholder 2">
            <a:extLst>
              <a:ext uri="{FF2B5EF4-FFF2-40B4-BE49-F238E27FC236}">
                <a16:creationId xmlns:a16="http://schemas.microsoft.com/office/drawing/2014/main" id="{A8A1889A-8237-FD4B-8B06-76F305A967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Date Placeholder 3">
            <a:extLst>
              <a:ext uri="{FF2B5EF4-FFF2-40B4-BE49-F238E27FC236}">
                <a16:creationId xmlns:a16="http://schemas.microsoft.com/office/drawing/2014/main" id="{9A01768B-13BA-D54F-AC71-6AFF34BB5F99}"/>
              </a:ext>
            </a:extLst>
          </p:cNvPr>
          <p:cNvSpPr>
            <a:spLocks noGrp="1"/>
          </p:cNvSpPr>
          <p:nvPr>
            <p:ph type="dt" sz="half" idx="10"/>
          </p:nvPr>
        </p:nvSpPr>
        <p:spPr/>
        <p:txBody>
          <a:bodyPr/>
          <a:lstStyle/>
          <a:p>
            <a:fld id="{80B12AFA-DD8D-724D-8E6A-B7A343699CB9}" type="datetimeFigureOut">
              <a:rPr lang="en-KR" smtClean="0"/>
              <a:t>2020/05/04</a:t>
            </a:fld>
            <a:endParaRPr lang="en-KR"/>
          </a:p>
        </p:txBody>
      </p:sp>
      <p:sp>
        <p:nvSpPr>
          <p:cNvPr id="5" name="Footer Placeholder 4">
            <a:extLst>
              <a:ext uri="{FF2B5EF4-FFF2-40B4-BE49-F238E27FC236}">
                <a16:creationId xmlns:a16="http://schemas.microsoft.com/office/drawing/2014/main" id="{B88CC6BF-8BAC-044F-A478-9937A4C785D8}"/>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A5E6DB4C-DDB6-7B48-9A65-B851FFA4FD84}"/>
              </a:ext>
            </a:extLst>
          </p:cNvPr>
          <p:cNvSpPr>
            <a:spLocks noGrp="1"/>
          </p:cNvSpPr>
          <p:nvPr>
            <p:ph type="sldNum" sz="quarter" idx="12"/>
          </p:nvPr>
        </p:nvSpPr>
        <p:spPr/>
        <p:txBody>
          <a:bodyPr/>
          <a:lstStyle/>
          <a:p>
            <a:fld id="{E6434A30-7ECA-5B43-9EF7-C1224721DABB}" type="slidenum">
              <a:rPr lang="en-KR" smtClean="0"/>
              <a:t>‹#›</a:t>
            </a:fld>
            <a:endParaRPr lang="en-KR"/>
          </a:p>
        </p:txBody>
      </p:sp>
    </p:spTree>
    <p:extLst>
      <p:ext uri="{BB962C8B-B14F-4D97-AF65-F5344CB8AC3E}">
        <p14:creationId xmlns:p14="http://schemas.microsoft.com/office/powerpoint/2010/main" val="363847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094123-30D6-3844-822C-5F7EFD569A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KR"/>
          </a:p>
        </p:txBody>
      </p:sp>
      <p:sp>
        <p:nvSpPr>
          <p:cNvPr id="3" name="Vertical Text Placeholder 2">
            <a:extLst>
              <a:ext uri="{FF2B5EF4-FFF2-40B4-BE49-F238E27FC236}">
                <a16:creationId xmlns:a16="http://schemas.microsoft.com/office/drawing/2014/main" id="{BB67DB21-EE0D-854F-80CB-E6C8E0AC17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Date Placeholder 3">
            <a:extLst>
              <a:ext uri="{FF2B5EF4-FFF2-40B4-BE49-F238E27FC236}">
                <a16:creationId xmlns:a16="http://schemas.microsoft.com/office/drawing/2014/main" id="{C85FF6AD-FF93-DB44-BD94-CB19F55859A2}"/>
              </a:ext>
            </a:extLst>
          </p:cNvPr>
          <p:cNvSpPr>
            <a:spLocks noGrp="1"/>
          </p:cNvSpPr>
          <p:nvPr>
            <p:ph type="dt" sz="half" idx="10"/>
          </p:nvPr>
        </p:nvSpPr>
        <p:spPr/>
        <p:txBody>
          <a:bodyPr/>
          <a:lstStyle/>
          <a:p>
            <a:fld id="{80B12AFA-DD8D-724D-8E6A-B7A343699CB9}" type="datetimeFigureOut">
              <a:rPr lang="en-KR" smtClean="0"/>
              <a:t>2020/05/04</a:t>
            </a:fld>
            <a:endParaRPr lang="en-KR"/>
          </a:p>
        </p:txBody>
      </p:sp>
      <p:sp>
        <p:nvSpPr>
          <p:cNvPr id="5" name="Footer Placeholder 4">
            <a:extLst>
              <a:ext uri="{FF2B5EF4-FFF2-40B4-BE49-F238E27FC236}">
                <a16:creationId xmlns:a16="http://schemas.microsoft.com/office/drawing/2014/main" id="{7BFA10A3-5889-2B45-A32C-BEE97DB099E7}"/>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F3EFA8C2-919C-B04A-9C7A-C79879A27BD6}"/>
              </a:ext>
            </a:extLst>
          </p:cNvPr>
          <p:cNvSpPr>
            <a:spLocks noGrp="1"/>
          </p:cNvSpPr>
          <p:nvPr>
            <p:ph type="sldNum" sz="quarter" idx="12"/>
          </p:nvPr>
        </p:nvSpPr>
        <p:spPr/>
        <p:txBody>
          <a:bodyPr/>
          <a:lstStyle/>
          <a:p>
            <a:fld id="{E6434A30-7ECA-5B43-9EF7-C1224721DABB}" type="slidenum">
              <a:rPr lang="en-KR" smtClean="0"/>
              <a:t>‹#›</a:t>
            </a:fld>
            <a:endParaRPr lang="en-KR"/>
          </a:p>
        </p:txBody>
      </p:sp>
    </p:spTree>
    <p:extLst>
      <p:ext uri="{BB962C8B-B14F-4D97-AF65-F5344CB8AC3E}">
        <p14:creationId xmlns:p14="http://schemas.microsoft.com/office/powerpoint/2010/main" val="373321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E1BF-A50A-0C47-AFF3-40E805F617F6}"/>
              </a:ext>
            </a:extLst>
          </p:cNvPr>
          <p:cNvSpPr>
            <a:spLocks noGrp="1"/>
          </p:cNvSpPr>
          <p:nvPr>
            <p:ph type="title"/>
          </p:nvPr>
        </p:nvSpPr>
        <p:spPr/>
        <p:txBody>
          <a:bodyPr/>
          <a:lstStyle/>
          <a:p>
            <a:r>
              <a:rPr lang="en-US"/>
              <a:t>Click to edit Master title style</a:t>
            </a:r>
            <a:endParaRPr lang="en-KR"/>
          </a:p>
        </p:txBody>
      </p:sp>
      <p:sp>
        <p:nvSpPr>
          <p:cNvPr id="3" name="Content Placeholder 2">
            <a:extLst>
              <a:ext uri="{FF2B5EF4-FFF2-40B4-BE49-F238E27FC236}">
                <a16:creationId xmlns:a16="http://schemas.microsoft.com/office/drawing/2014/main" id="{04CB630C-2730-9A49-85EA-10844D5E6E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Date Placeholder 3">
            <a:extLst>
              <a:ext uri="{FF2B5EF4-FFF2-40B4-BE49-F238E27FC236}">
                <a16:creationId xmlns:a16="http://schemas.microsoft.com/office/drawing/2014/main" id="{1D84F5CD-8E11-C64B-9C6C-E8CC67F1AA17}"/>
              </a:ext>
            </a:extLst>
          </p:cNvPr>
          <p:cNvSpPr>
            <a:spLocks noGrp="1"/>
          </p:cNvSpPr>
          <p:nvPr>
            <p:ph type="dt" sz="half" idx="10"/>
          </p:nvPr>
        </p:nvSpPr>
        <p:spPr/>
        <p:txBody>
          <a:bodyPr/>
          <a:lstStyle/>
          <a:p>
            <a:fld id="{80B12AFA-DD8D-724D-8E6A-B7A343699CB9}" type="datetimeFigureOut">
              <a:rPr lang="en-KR" smtClean="0"/>
              <a:t>2020/05/04</a:t>
            </a:fld>
            <a:endParaRPr lang="en-KR"/>
          </a:p>
        </p:txBody>
      </p:sp>
      <p:sp>
        <p:nvSpPr>
          <p:cNvPr id="5" name="Footer Placeholder 4">
            <a:extLst>
              <a:ext uri="{FF2B5EF4-FFF2-40B4-BE49-F238E27FC236}">
                <a16:creationId xmlns:a16="http://schemas.microsoft.com/office/drawing/2014/main" id="{6589DF90-958C-584C-8513-1AB526FE9466}"/>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8EB20172-3D94-B440-8E14-75CE88554EC2}"/>
              </a:ext>
            </a:extLst>
          </p:cNvPr>
          <p:cNvSpPr>
            <a:spLocks noGrp="1"/>
          </p:cNvSpPr>
          <p:nvPr>
            <p:ph type="sldNum" sz="quarter" idx="12"/>
          </p:nvPr>
        </p:nvSpPr>
        <p:spPr/>
        <p:txBody>
          <a:bodyPr/>
          <a:lstStyle/>
          <a:p>
            <a:fld id="{E6434A30-7ECA-5B43-9EF7-C1224721DABB}" type="slidenum">
              <a:rPr lang="en-KR" smtClean="0"/>
              <a:t>‹#›</a:t>
            </a:fld>
            <a:endParaRPr lang="en-KR"/>
          </a:p>
        </p:txBody>
      </p:sp>
    </p:spTree>
    <p:extLst>
      <p:ext uri="{BB962C8B-B14F-4D97-AF65-F5344CB8AC3E}">
        <p14:creationId xmlns:p14="http://schemas.microsoft.com/office/powerpoint/2010/main" val="266425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560E-D6E4-2E41-A782-ED3A786EE1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KR"/>
          </a:p>
        </p:txBody>
      </p:sp>
      <p:sp>
        <p:nvSpPr>
          <p:cNvPr id="3" name="Text Placeholder 2">
            <a:extLst>
              <a:ext uri="{FF2B5EF4-FFF2-40B4-BE49-F238E27FC236}">
                <a16:creationId xmlns:a16="http://schemas.microsoft.com/office/drawing/2014/main" id="{05DB1A46-FE1C-0B45-A754-EE0005D6CD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7D6DA2-BC10-7649-A608-583F06035623}"/>
              </a:ext>
            </a:extLst>
          </p:cNvPr>
          <p:cNvSpPr>
            <a:spLocks noGrp="1"/>
          </p:cNvSpPr>
          <p:nvPr>
            <p:ph type="dt" sz="half" idx="10"/>
          </p:nvPr>
        </p:nvSpPr>
        <p:spPr/>
        <p:txBody>
          <a:bodyPr/>
          <a:lstStyle/>
          <a:p>
            <a:fld id="{80B12AFA-DD8D-724D-8E6A-B7A343699CB9}" type="datetimeFigureOut">
              <a:rPr lang="en-KR" smtClean="0"/>
              <a:t>2020/05/04</a:t>
            </a:fld>
            <a:endParaRPr lang="en-KR"/>
          </a:p>
        </p:txBody>
      </p:sp>
      <p:sp>
        <p:nvSpPr>
          <p:cNvPr id="5" name="Footer Placeholder 4">
            <a:extLst>
              <a:ext uri="{FF2B5EF4-FFF2-40B4-BE49-F238E27FC236}">
                <a16:creationId xmlns:a16="http://schemas.microsoft.com/office/drawing/2014/main" id="{A68982CE-1CFA-5F41-B09E-F9F2CB815D91}"/>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1AD3D005-B9B6-6C46-8996-BA61821C4332}"/>
              </a:ext>
            </a:extLst>
          </p:cNvPr>
          <p:cNvSpPr>
            <a:spLocks noGrp="1"/>
          </p:cNvSpPr>
          <p:nvPr>
            <p:ph type="sldNum" sz="quarter" idx="12"/>
          </p:nvPr>
        </p:nvSpPr>
        <p:spPr/>
        <p:txBody>
          <a:bodyPr/>
          <a:lstStyle/>
          <a:p>
            <a:fld id="{E6434A30-7ECA-5B43-9EF7-C1224721DABB}" type="slidenum">
              <a:rPr lang="en-KR" smtClean="0"/>
              <a:t>‹#›</a:t>
            </a:fld>
            <a:endParaRPr lang="en-KR"/>
          </a:p>
        </p:txBody>
      </p:sp>
    </p:spTree>
    <p:extLst>
      <p:ext uri="{BB962C8B-B14F-4D97-AF65-F5344CB8AC3E}">
        <p14:creationId xmlns:p14="http://schemas.microsoft.com/office/powerpoint/2010/main" val="2691694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51CB1-8ED9-0943-90DA-BC75DB91C2DA}"/>
              </a:ext>
            </a:extLst>
          </p:cNvPr>
          <p:cNvSpPr>
            <a:spLocks noGrp="1"/>
          </p:cNvSpPr>
          <p:nvPr>
            <p:ph type="title"/>
          </p:nvPr>
        </p:nvSpPr>
        <p:spPr/>
        <p:txBody>
          <a:bodyPr/>
          <a:lstStyle/>
          <a:p>
            <a:r>
              <a:rPr lang="en-US"/>
              <a:t>Click to edit Master title style</a:t>
            </a:r>
            <a:endParaRPr lang="en-KR"/>
          </a:p>
        </p:txBody>
      </p:sp>
      <p:sp>
        <p:nvSpPr>
          <p:cNvPr id="3" name="Content Placeholder 2">
            <a:extLst>
              <a:ext uri="{FF2B5EF4-FFF2-40B4-BE49-F238E27FC236}">
                <a16:creationId xmlns:a16="http://schemas.microsoft.com/office/drawing/2014/main" id="{3C068163-9368-6845-BD45-DD44F51D13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Content Placeholder 3">
            <a:extLst>
              <a:ext uri="{FF2B5EF4-FFF2-40B4-BE49-F238E27FC236}">
                <a16:creationId xmlns:a16="http://schemas.microsoft.com/office/drawing/2014/main" id="{0FDC865E-97BF-D14C-B2FF-B22BD5B86C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5" name="Date Placeholder 4">
            <a:extLst>
              <a:ext uri="{FF2B5EF4-FFF2-40B4-BE49-F238E27FC236}">
                <a16:creationId xmlns:a16="http://schemas.microsoft.com/office/drawing/2014/main" id="{7FF8A87C-CD4C-9F46-B84D-75924ED00B2B}"/>
              </a:ext>
            </a:extLst>
          </p:cNvPr>
          <p:cNvSpPr>
            <a:spLocks noGrp="1"/>
          </p:cNvSpPr>
          <p:nvPr>
            <p:ph type="dt" sz="half" idx="10"/>
          </p:nvPr>
        </p:nvSpPr>
        <p:spPr/>
        <p:txBody>
          <a:bodyPr/>
          <a:lstStyle/>
          <a:p>
            <a:fld id="{80B12AFA-DD8D-724D-8E6A-B7A343699CB9}" type="datetimeFigureOut">
              <a:rPr lang="en-KR" smtClean="0"/>
              <a:t>2020/05/04</a:t>
            </a:fld>
            <a:endParaRPr lang="en-KR"/>
          </a:p>
        </p:txBody>
      </p:sp>
      <p:sp>
        <p:nvSpPr>
          <p:cNvPr id="6" name="Footer Placeholder 5">
            <a:extLst>
              <a:ext uri="{FF2B5EF4-FFF2-40B4-BE49-F238E27FC236}">
                <a16:creationId xmlns:a16="http://schemas.microsoft.com/office/drawing/2014/main" id="{957CED3D-7FAA-2E4D-83E3-06E37BD54C33}"/>
              </a:ext>
            </a:extLst>
          </p:cNvPr>
          <p:cNvSpPr>
            <a:spLocks noGrp="1"/>
          </p:cNvSpPr>
          <p:nvPr>
            <p:ph type="ftr" sz="quarter" idx="11"/>
          </p:nvPr>
        </p:nvSpPr>
        <p:spPr/>
        <p:txBody>
          <a:bodyPr/>
          <a:lstStyle/>
          <a:p>
            <a:endParaRPr lang="en-KR"/>
          </a:p>
        </p:txBody>
      </p:sp>
      <p:sp>
        <p:nvSpPr>
          <p:cNvPr id="7" name="Slide Number Placeholder 6">
            <a:extLst>
              <a:ext uri="{FF2B5EF4-FFF2-40B4-BE49-F238E27FC236}">
                <a16:creationId xmlns:a16="http://schemas.microsoft.com/office/drawing/2014/main" id="{4A971A53-EAF0-ED43-B87C-2483D842F3FE}"/>
              </a:ext>
            </a:extLst>
          </p:cNvPr>
          <p:cNvSpPr>
            <a:spLocks noGrp="1"/>
          </p:cNvSpPr>
          <p:nvPr>
            <p:ph type="sldNum" sz="quarter" idx="12"/>
          </p:nvPr>
        </p:nvSpPr>
        <p:spPr/>
        <p:txBody>
          <a:bodyPr/>
          <a:lstStyle/>
          <a:p>
            <a:fld id="{E6434A30-7ECA-5B43-9EF7-C1224721DABB}" type="slidenum">
              <a:rPr lang="en-KR" smtClean="0"/>
              <a:t>‹#›</a:t>
            </a:fld>
            <a:endParaRPr lang="en-KR"/>
          </a:p>
        </p:txBody>
      </p:sp>
    </p:spTree>
    <p:extLst>
      <p:ext uri="{BB962C8B-B14F-4D97-AF65-F5344CB8AC3E}">
        <p14:creationId xmlns:p14="http://schemas.microsoft.com/office/powerpoint/2010/main" val="176716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BFCC2-C7BC-4844-892F-F48FD9801150}"/>
              </a:ext>
            </a:extLst>
          </p:cNvPr>
          <p:cNvSpPr>
            <a:spLocks noGrp="1"/>
          </p:cNvSpPr>
          <p:nvPr>
            <p:ph type="title"/>
          </p:nvPr>
        </p:nvSpPr>
        <p:spPr>
          <a:xfrm>
            <a:off x="839788" y="365125"/>
            <a:ext cx="10515600" cy="1325563"/>
          </a:xfrm>
        </p:spPr>
        <p:txBody>
          <a:bodyPr/>
          <a:lstStyle/>
          <a:p>
            <a:r>
              <a:rPr lang="en-US"/>
              <a:t>Click to edit Master title style</a:t>
            </a:r>
            <a:endParaRPr lang="en-KR"/>
          </a:p>
        </p:txBody>
      </p:sp>
      <p:sp>
        <p:nvSpPr>
          <p:cNvPr id="3" name="Text Placeholder 2">
            <a:extLst>
              <a:ext uri="{FF2B5EF4-FFF2-40B4-BE49-F238E27FC236}">
                <a16:creationId xmlns:a16="http://schemas.microsoft.com/office/drawing/2014/main" id="{CB90F7A2-9B42-0B49-8A30-C449FF129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A0B269-5482-8245-8C45-E830B3D262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5" name="Text Placeholder 4">
            <a:extLst>
              <a:ext uri="{FF2B5EF4-FFF2-40B4-BE49-F238E27FC236}">
                <a16:creationId xmlns:a16="http://schemas.microsoft.com/office/drawing/2014/main" id="{A4032F11-A273-CE43-89E1-C2983B7D3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504A98-4C28-4343-821B-E917A76D3D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7" name="Date Placeholder 6">
            <a:extLst>
              <a:ext uri="{FF2B5EF4-FFF2-40B4-BE49-F238E27FC236}">
                <a16:creationId xmlns:a16="http://schemas.microsoft.com/office/drawing/2014/main" id="{2833468A-E95F-E54D-AA23-050E11CDB574}"/>
              </a:ext>
            </a:extLst>
          </p:cNvPr>
          <p:cNvSpPr>
            <a:spLocks noGrp="1"/>
          </p:cNvSpPr>
          <p:nvPr>
            <p:ph type="dt" sz="half" idx="10"/>
          </p:nvPr>
        </p:nvSpPr>
        <p:spPr/>
        <p:txBody>
          <a:bodyPr/>
          <a:lstStyle/>
          <a:p>
            <a:fld id="{80B12AFA-DD8D-724D-8E6A-B7A343699CB9}" type="datetimeFigureOut">
              <a:rPr lang="en-KR" smtClean="0"/>
              <a:t>2020/05/04</a:t>
            </a:fld>
            <a:endParaRPr lang="en-KR"/>
          </a:p>
        </p:txBody>
      </p:sp>
      <p:sp>
        <p:nvSpPr>
          <p:cNvPr id="8" name="Footer Placeholder 7">
            <a:extLst>
              <a:ext uri="{FF2B5EF4-FFF2-40B4-BE49-F238E27FC236}">
                <a16:creationId xmlns:a16="http://schemas.microsoft.com/office/drawing/2014/main" id="{804B5CE8-9111-364D-A425-AE9B8D58374B}"/>
              </a:ext>
            </a:extLst>
          </p:cNvPr>
          <p:cNvSpPr>
            <a:spLocks noGrp="1"/>
          </p:cNvSpPr>
          <p:nvPr>
            <p:ph type="ftr" sz="quarter" idx="11"/>
          </p:nvPr>
        </p:nvSpPr>
        <p:spPr/>
        <p:txBody>
          <a:bodyPr/>
          <a:lstStyle/>
          <a:p>
            <a:endParaRPr lang="en-KR"/>
          </a:p>
        </p:txBody>
      </p:sp>
      <p:sp>
        <p:nvSpPr>
          <p:cNvPr id="9" name="Slide Number Placeholder 8">
            <a:extLst>
              <a:ext uri="{FF2B5EF4-FFF2-40B4-BE49-F238E27FC236}">
                <a16:creationId xmlns:a16="http://schemas.microsoft.com/office/drawing/2014/main" id="{FEAEDF06-44D8-664D-A2F9-885604BE231F}"/>
              </a:ext>
            </a:extLst>
          </p:cNvPr>
          <p:cNvSpPr>
            <a:spLocks noGrp="1"/>
          </p:cNvSpPr>
          <p:nvPr>
            <p:ph type="sldNum" sz="quarter" idx="12"/>
          </p:nvPr>
        </p:nvSpPr>
        <p:spPr/>
        <p:txBody>
          <a:bodyPr/>
          <a:lstStyle/>
          <a:p>
            <a:fld id="{E6434A30-7ECA-5B43-9EF7-C1224721DABB}" type="slidenum">
              <a:rPr lang="en-KR" smtClean="0"/>
              <a:t>‹#›</a:t>
            </a:fld>
            <a:endParaRPr lang="en-KR"/>
          </a:p>
        </p:txBody>
      </p:sp>
    </p:spTree>
    <p:extLst>
      <p:ext uri="{BB962C8B-B14F-4D97-AF65-F5344CB8AC3E}">
        <p14:creationId xmlns:p14="http://schemas.microsoft.com/office/powerpoint/2010/main" val="48803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1FFD-0E9C-8342-8724-6073E9DAA7AD}"/>
              </a:ext>
            </a:extLst>
          </p:cNvPr>
          <p:cNvSpPr>
            <a:spLocks noGrp="1"/>
          </p:cNvSpPr>
          <p:nvPr>
            <p:ph type="title"/>
          </p:nvPr>
        </p:nvSpPr>
        <p:spPr/>
        <p:txBody>
          <a:bodyPr/>
          <a:lstStyle/>
          <a:p>
            <a:r>
              <a:rPr lang="en-US"/>
              <a:t>Click to edit Master title style</a:t>
            </a:r>
            <a:endParaRPr lang="en-KR"/>
          </a:p>
        </p:txBody>
      </p:sp>
      <p:sp>
        <p:nvSpPr>
          <p:cNvPr id="3" name="Date Placeholder 2">
            <a:extLst>
              <a:ext uri="{FF2B5EF4-FFF2-40B4-BE49-F238E27FC236}">
                <a16:creationId xmlns:a16="http://schemas.microsoft.com/office/drawing/2014/main" id="{925AB5D6-BC61-2840-A27A-0CA1AF98A768}"/>
              </a:ext>
            </a:extLst>
          </p:cNvPr>
          <p:cNvSpPr>
            <a:spLocks noGrp="1"/>
          </p:cNvSpPr>
          <p:nvPr>
            <p:ph type="dt" sz="half" idx="10"/>
          </p:nvPr>
        </p:nvSpPr>
        <p:spPr/>
        <p:txBody>
          <a:bodyPr/>
          <a:lstStyle/>
          <a:p>
            <a:fld id="{80B12AFA-DD8D-724D-8E6A-B7A343699CB9}" type="datetimeFigureOut">
              <a:rPr lang="en-KR" smtClean="0"/>
              <a:t>2020/05/04</a:t>
            </a:fld>
            <a:endParaRPr lang="en-KR"/>
          </a:p>
        </p:txBody>
      </p:sp>
      <p:sp>
        <p:nvSpPr>
          <p:cNvPr id="4" name="Footer Placeholder 3">
            <a:extLst>
              <a:ext uri="{FF2B5EF4-FFF2-40B4-BE49-F238E27FC236}">
                <a16:creationId xmlns:a16="http://schemas.microsoft.com/office/drawing/2014/main" id="{6448E0ED-C50C-1044-B38B-74AE5F3D7570}"/>
              </a:ext>
            </a:extLst>
          </p:cNvPr>
          <p:cNvSpPr>
            <a:spLocks noGrp="1"/>
          </p:cNvSpPr>
          <p:nvPr>
            <p:ph type="ftr" sz="quarter" idx="11"/>
          </p:nvPr>
        </p:nvSpPr>
        <p:spPr/>
        <p:txBody>
          <a:bodyPr/>
          <a:lstStyle/>
          <a:p>
            <a:endParaRPr lang="en-KR"/>
          </a:p>
        </p:txBody>
      </p:sp>
      <p:sp>
        <p:nvSpPr>
          <p:cNvPr id="5" name="Slide Number Placeholder 4">
            <a:extLst>
              <a:ext uri="{FF2B5EF4-FFF2-40B4-BE49-F238E27FC236}">
                <a16:creationId xmlns:a16="http://schemas.microsoft.com/office/drawing/2014/main" id="{EB3C2847-7931-1643-BA3D-3C73A275403C}"/>
              </a:ext>
            </a:extLst>
          </p:cNvPr>
          <p:cNvSpPr>
            <a:spLocks noGrp="1"/>
          </p:cNvSpPr>
          <p:nvPr>
            <p:ph type="sldNum" sz="quarter" idx="12"/>
          </p:nvPr>
        </p:nvSpPr>
        <p:spPr/>
        <p:txBody>
          <a:bodyPr/>
          <a:lstStyle/>
          <a:p>
            <a:fld id="{E6434A30-7ECA-5B43-9EF7-C1224721DABB}" type="slidenum">
              <a:rPr lang="en-KR" smtClean="0"/>
              <a:t>‹#›</a:t>
            </a:fld>
            <a:endParaRPr lang="en-KR"/>
          </a:p>
        </p:txBody>
      </p:sp>
    </p:spTree>
    <p:extLst>
      <p:ext uri="{BB962C8B-B14F-4D97-AF65-F5344CB8AC3E}">
        <p14:creationId xmlns:p14="http://schemas.microsoft.com/office/powerpoint/2010/main" val="325320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E61B8-2496-6A42-9D87-9052661B4839}"/>
              </a:ext>
            </a:extLst>
          </p:cNvPr>
          <p:cNvSpPr>
            <a:spLocks noGrp="1"/>
          </p:cNvSpPr>
          <p:nvPr>
            <p:ph type="dt" sz="half" idx="10"/>
          </p:nvPr>
        </p:nvSpPr>
        <p:spPr/>
        <p:txBody>
          <a:bodyPr/>
          <a:lstStyle/>
          <a:p>
            <a:fld id="{80B12AFA-DD8D-724D-8E6A-B7A343699CB9}" type="datetimeFigureOut">
              <a:rPr lang="en-KR" smtClean="0"/>
              <a:t>2020/05/04</a:t>
            </a:fld>
            <a:endParaRPr lang="en-KR"/>
          </a:p>
        </p:txBody>
      </p:sp>
      <p:sp>
        <p:nvSpPr>
          <p:cNvPr id="3" name="Footer Placeholder 2">
            <a:extLst>
              <a:ext uri="{FF2B5EF4-FFF2-40B4-BE49-F238E27FC236}">
                <a16:creationId xmlns:a16="http://schemas.microsoft.com/office/drawing/2014/main" id="{177D24E6-D540-C341-B58C-366CFE1118E4}"/>
              </a:ext>
            </a:extLst>
          </p:cNvPr>
          <p:cNvSpPr>
            <a:spLocks noGrp="1"/>
          </p:cNvSpPr>
          <p:nvPr>
            <p:ph type="ftr" sz="quarter" idx="11"/>
          </p:nvPr>
        </p:nvSpPr>
        <p:spPr/>
        <p:txBody>
          <a:bodyPr/>
          <a:lstStyle/>
          <a:p>
            <a:endParaRPr lang="en-KR"/>
          </a:p>
        </p:txBody>
      </p:sp>
      <p:sp>
        <p:nvSpPr>
          <p:cNvPr id="4" name="Slide Number Placeholder 3">
            <a:extLst>
              <a:ext uri="{FF2B5EF4-FFF2-40B4-BE49-F238E27FC236}">
                <a16:creationId xmlns:a16="http://schemas.microsoft.com/office/drawing/2014/main" id="{E5AF0FCD-75A0-EA40-80D1-3A926A48353C}"/>
              </a:ext>
            </a:extLst>
          </p:cNvPr>
          <p:cNvSpPr>
            <a:spLocks noGrp="1"/>
          </p:cNvSpPr>
          <p:nvPr>
            <p:ph type="sldNum" sz="quarter" idx="12"/>
          </p:nvPr>
        </p:nvSpPr>
        <p:spPr/>
        <p:txBody>
          <a:bodyPr/>
          <a:lstStyle/>
          <a:p>
            <a:fld id="{E6434A30-7ECA-5B43-9EF7-C1224721DABB}" type="slidenum">
              <a:rPr lang="en-KR" smtClean="0"/>
              <a:t>‹#›</a:t>
            </a:fld>
            <a:endParaRPr lang="en-KR"/>
          </a:p>
        </p:txBody>
      </p:sp>
    </p:spTree>
    <p:extLst>
      <p:ext uri="{BB962C8B-B14F-4D97-AF65-F5344CB8AC3E}">
        <p14:creationId xmlns:p14="http://schemas.microsoft.com/office/powerpoint/2010/main" val="225335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92669-F05A-1A4E-AC6A-195761C72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R"/>
          </a:p>
        </p:txBody>
      </p:sp>
      <p:sp>
        <p:nvSpPr>
          <p:cNvPr id="3" name="Content Placeholder 2">
            <a:extLst>
              <a:ext uri="{FF2B5EF4-FFF2-40B4-BE49-F238E27FC236}">
                <a16:creationId xmlns:a16="http://schemas.microsoft.com/office/drawing/2014/main" id="{0935A674-6E27-1F43-B6D4-537E204994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Text Placeholder 3">
            <a:extLst>
              <a:ext uri="{FF2B5EF4-FFF2-40B4-BE49-F238E27FC236}">
                <a16:creationId xmlns:a16="http://schemas.microsoft.com/office/drawing/2014/main" id="{1FD3438B-FC5E-2D47-95F8-D2F8261FF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364A30-5454-D149-97A4-F615E60DBF10}"/>
              </a:ext>
            </a:extLst>
          </p:cNvPr>
          <p:cNvSpPr>
            <a:spLocks noGrp="1"/>
          </p:cNvSpPr>
          <p:nvPr>
            <p:ph type="dt" sz="half" idx="10"/>
          </p:nvPr>
        </p:nvSpPr>
        <p:spPr/>
        <p:txBody>
          <a:bodyPr/>
          <a:lstStyle/>
          <a:p>
            <a:fld id="{80B12AFA-DD8D-724D-8E6A-B7A343699CB9}" type="datetimeFigureOut">
              <a:rPr lang="en-KR" smtClean="0"/>
              <a:t>2020/05/04</a:t>
            </a:fld>
            <a:endParaRPr lang="en-KR"/>
          </a:p>
        </p:txBody>
      </p:sp>
      <p:sp>
        <p:nvSpPr>
          <p:cNvPr id="6" name="Footer Placeholder 5">
            <a:extLst>
              <a:ext uri="{FF2B5EF4-FFF2-40B4-BE49-F238E27FC236}">
                <a16:creationId xmlns:a16="http://schemas.microsoft.com/office/drawing/2014/main" id="{F662AC2B-A0B7-8744-815B-877BA7B3A30A}"/>
              </a:ext>
            </a:extLst>
          </p:cNvPr>
          <p:cNvSpPr>
            <a:spLocks noGrp="1"/>
          </p:cNvSpPr>
          <p:nvPr>
            <p:ph type="ftr" sz="quarter" idx="11"/>
          </p:nvPr>
        </p:nvSpPr>
        <p:spPr/>
        <p:txBody>
          <a:bodyPr/>
          <a:lstStyle/>
          <a:p>
            <a:endParaRPr lang="en-KR"/>
          </a:p>
        </p:txBody>
      </p:sp>
      <p:sp>
        <p:nvSpPr>
          <p:cNvPr id="7" name="Slide Number Placeholder 6">
            <a:extLst>
              <a:ext uri="{FF2B5EF4-FFF2-40B4-BE49-F238E27FC236}">
                <a16:creationId xmlns:a16="http://schemas.microsoft.com/office/drawing/2014/main" id="{3F74EC01-0FFA-0347-AA0F-FD37BEBDEE64}"/>
              </a:ext>
            </a:extLst>
          </p:cNvPr>
          <p:cNvSpPr>
            <a:spLocks noGrp="1"/>
          </p:cNvSpPr>
          <p:nvPr>
            <p:ph type="sldNum" sz="quarter" idx="12"/>
          </p:nvPr>
        </p:nvSpPr>
        <p:spPr/>
        <p:txBody>
          <a:bodyPr/>
          <a:lstStyle/>
          <a:p>
            <a:fld id="{E6434A30-7ECA-5B43-9EF7-C1224721DABB}" type="slidenum">
              <a:rPr lang="en-KR" smtClean="0"/>
              <a:t>‹#›</a:t>
            </a:fld>
            <a:endParaRPr lang="en-KR"/>
          </a:p>
        </p:txBody>
      </p:sp>
    </p:spTree>
    <p:extLst>
      <p:ext uri="{BB962C8B-B14F-4D97-AF65-F5344CB8AC3E}">
        <p14:creationId xmlns:p14="http://schemas.microsoft.com/office/powerpoint/2010/main" val="42497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844A-0B62-1E45-9949-EEFCC5CFDF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R"/>
          </a:p>
        </p:txBody>
      </p:sp>
      <p:sp>
        <p:nvSpPr>
          <p:cNvPr id="3" name="Picture Placeholder 2">
            <a:extLst>
              <a:ext uri="{FF2B5EF4-FFF2-40B4-BE49-F238E27FC236}">
                <a16:creationId xmlns:a16="http://schemas.microsoft.com/office/drawing/2014/main" id="{13DD2FD7-2F9E-EB46-9166-298C5487F5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R"/>
          </a:p>
        </p:txBody>
      </p:sp>
      <p:sp>
        <p:nvSpPr>
          <p:cNvPr id="4" name="Text Placeholder 3">
            <a:extLst>
              <a:ext uri="{FF2B5EF4-FFF2-40B4-BE49-F238E27FC236}">
                <a16:creationId xmlns:a16="http://schemas.microsoft.com/office/drawing/2014/main" id="{929C0B82-E7A2-8447-88AB-B11C4DF94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505AA6-9B76-4541-9D1B-26CAAA509658}"/>
              </a:ext>
            </a:extLst>
          </p:cNvPr>
          <p:cNvSpPr>
            <a:spLocks noGrp="1"/>
          </p:cNvSpPr>
          <p:nvPr>
            <p:ph type="dt" sz="half" idx="10"/>
          </p:nvPr>
        </p:nvSpPr>
        <p:spPr/>
        <p:txBody>
          <a:bodyPr/>
          <a:lstStyle/>
          <a:p>
            <a:fld id="{80B12AFA-DD8D-724D-8E6A-B7A343699CB9}" type="datetimeFigureOut">
              <a:rPr lang="en-KR" smtClean="0"/>
              <a:t>2020/05/04</a:t>
            </a:fld>
            <a:endParaRPr lang="en-KR"/>
          </a:p>
        </p:txBody>
      </p:sp>
      <p:sp>
        <p:nvSpPr>
          <p:cNvPr id="6" name="Footer Placeholder 5">
            <a:extLst>
              <a:ext uri="{FF2B5EF4-FFF2-40B4-BE49-F238E27FC236}">
                <a16:creationId xmlns:a16="http://schemas.microsoft.com/office/drawing/2014/main" id="{D79CA15E-A1D4-BD4C-9320-054C1E8E0D58}"/>
              </a:ext>
            </a:extLst>
          </p:cNvPr>
          <p:cNvSpPr>
            <a:spLocks noGrp="1"/>
          </p:cNvSpPr>
          <p:nvPr>
            <p:ph type="ftr" sz="quarter" idx="11"/>
          </p:nvPr>
        </p:nvSpPr>
        <p:spPr/>
        <p:txBody>
          <a:bodyPr/>
          <a:lstStyle/>
          <a:p>
            <a:endParaRPr lang="en-KR"/>
          </a:p>
        </p:txBody>
      </p:sp>
      <p:sp>
        <p:nvSpPr>
          <p:cNvPr id="7" name="Slide Number Placeholder 6">
            <a:extLst>
              <a:ext uri="{FF2B5EF4-FFF2-40B4-BE49-F238E27FC236}">
                <a16:creationId xmlns:a16="http://schemas.microsoft.com/office/drawing/2014/main" id="{B409B4DB-2084-DC4F-8673-334AEBD55965}"/>
              </a:ext>
            </a:extLst>
          </p:cNvPr>
          <p:cNvSpPr>
            <a:spLocks noGrp="1"/>
          </p:cNvSpPr>
          <p:nvPr>
            <p:ph type="sldNum" sz="quarter" idx="12"/>
          </p:nvPr>
        </p:nvSpPr>
        <p:spPr/>
        <p:txBody>
          <a:bodyPr/>
          <a:lstStyle/>
          <a:p>
            <a:fld id="{E6434A30-7ECA-5B43-9EF7-C1224721DABB}" type="slidenum">
              <a:rPr lang="en-KR" smtClean="0"/>
              <a:t>‹#›</a:t>
            </a:fld>
            <a:endParaRPr lang="en-KR"/>
          </a:p>
        </p:txBody>
      </p:sp>
    </p:spTree>
    <p:extLst>
      <p:ext uri="{BB962C8B-B14F-4D97-AF65-F5344CB8AC3E}">
        <p14:creationId xmlns:p14="http://schemas.microsoft.com/office/powerpoint/2010/main" val="1374917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4D3E5C-F0D3-F54C-8F21-75AB6132D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KR"/>
          </a:p>
        </p:txBody>
      </p:sp>
      <p:sp>
        <p:nvSpPr>
          <p:cNvPr id="3" name="Text Placeholder 2">
            <a:extLst>
              <a:ext uri="{FF2B5EF4-FFF2-40B4-BE49-F238E27FC236}">
                <a16:creationId xmlns:a16="http://schemas.microsoft.com/office/drawing/2014/main" id="{9EBC45A8-37FF-5046-9109-6F60B0364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Date Placeholder 3">
            <a:extLst>
              <a:ext uri="{FF2B5EF4-FFF2-40B4-BE49-F238E27FC236}">
                <a16:creationId xmlns:a16="http://schemas.microsoft.com/office/drawing/2014/main" id="{F456E6A8-4960-944D-A61C-6138FA8502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12AFA-DD8D-724D-8E6A-B7A343699CB9}" type="datetimeFigureOut">
              <a:rPr lang="en-KR" smtClean="0"/>
              <a:t>2020/05/04</a:t>
            </a:fld>
            <a:endParaRPr lang="en-KR"/>
          </a:p>
        </p:txBody>
      </p:sp>
      <p:sp>
        <p:nvSpPr>
          <p:cNvPr id="5" name="Footer Placeholder 4">
            <a:extLst>
              <a:ext uri="{FF2B5EF4-FFF2-40B4-BE49-F238E27FC236}">
                <a16:creationId xmlns:a16="http://schemas.microsoft.com/office/drawing/2014/main" id="{A620A476-7B85-574B-93CD-F3BA88AACE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R"/>
          </a:p>
        </p:txBody>
      </p:sp>
      <p:sp>
        <p:nvSpPr>
          <p:cNvPr id="6" name="Slide Number Placeholder 5">
            <a:extLst>
              <a:ext uri="{FF2B5EF4-FFF2-40B4-BE49-F238E27FC236}">
                <a16:creationId xmlns:a16="http://schemas.microsoft.com/office/drawing/2014/main" id="{227B95C5-E4C3-8D4F-8080-A503E891F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34A30-7ECA-5B43-9EF7-C1224721DABB}" type="slidenum">
              <a:rPr lang="en-KR" smtClean="0"/>
              <a:t>‹#›</a:t>
            </a:fld>
            <a:endParaRPr lang="en-KR"/>
          </a:p>
        </p:txBody>
      </p:sp>
    </p:spTree>
    <p:extLst>
      <p:ext uri="{BB962C8B-B14F-4D97-AF65-F5344CB8AC3E}">
        <p14:creationId xmlns:p14="http://schemas.microsoft.com/office/powerpoint/2010/main" val="2622052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D1FCE6-643E-934F-B474-5E49FAB33CE9}"/>
              </a:ext>
            </a:extLst>
          </p:cNvPr>
          <p:cNvSpPr/>
          <p:nvPr/>
        </p:nvSpPr>
        <p:spPr>
          <a:xfrm>
            <a:off x="0" y="0"/>
            <a:ext cx="12192000" cy="650398"/>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rebuchet MS" panose="020B0603020202020204" pitchFamily="34" charset="0"/>
              </a:rPr>
              <a:t> </a:t>
            </a:r>
          </a:p>
        </p:txBody>
      </p:sp>
      <p:sp>
        <p:nvSpPr>
          <p:cNvPr id="15" name="Rectangle 14">
            <a:extLst>
              <a:ext uri="{FF2B5EF4-FFF2-40B4-BE49-F238E27FC236}">
                <a16:creationId xmlns:a16="http://schemas.microsoft.com/office/drawing/2014/main" id="{3FC2D04F-97E6-DF48-B330-7342AB4C6530}"/>
              </a:ext>
            </a:extLst>
          </p:cNvPr>
          <p:cNvSpPr/>
          <p:nvPr/>
        </p:nvSpPr>
        <p:spPr>
          <a:xfrm>
            <a:off x="0" y="6196519"/>
            <a:ext cx="12192000" cy="650398"/>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rebuchet MS" panose="020B0603020202020204" pitchFamily="34" charset="0"/>
              </a:rPr>
              <a:t> </a:t>
            </a:r>
          </a:p>
        </p:txBody>
      </p:sp>
      <p:sp>
        <p:nvSpPr>
          <p:cNvPr id="11" name="TextBox 10">
            <a:extLst>
              <a:ext uri="{FF2B5EF4-FFF2-40B4-BE49-F238E27FC236}">
                <a16:creationId xmlns:a16="http://schemas.microsoft.com/office/drawing/2014/main" id="{7E7CE56B-0849-9B46-8D82-2BA0DC4A5617}"/>
              </a:ext>
            </a:extLst>
          </p:cNvPr>
          <p:cNvSpPr txBox="1"/>
          <p:nvPr/>
        </p:nvSpPr>
        <p:spPr>
          <a:xfrm>
            <a:off x="506344" y="1663843"/>
            <a:ext cx="11458677" cy="144655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400" b="1" dirty="0">
                <a:solidFill>
                  <a:srgbClr val="0070C0"/>
                </a:solidFill>
              </a:rPr>
              <a:t>Equatorial atmospheric zonal circulation changes over India Ocean during recent decades </a:t>
            </a:r>
            <a:endParaRPr lang="en-US" sz="4400" b="1" dirty="0">
              <a:solidFill>
                <a:srgbClr val="0070C0"/>
              </a:solidFill>
              <a:effectLst/>
            </a:endParaRPr>
          </a:p>
        </p:txBody>
      </p:sp>
      <p:sp>
        <p:nvSpPr>
          <p:cNvPr id="2" name="TextBox 1">
            <a:extLst>
              <a:ext uri="{FF2B5EF4-FFF2-40B4-BE49-F238E27FC236}">
                <a16:creationId xmlns:a16="http://schemas.microsoft.com/office/drawing/2014/main" id="{8A789A5F-2D64-AE46-92DD-22FF0B1AEB50}"/>
              </a:ext>
            </a:extLst>
          </p:cNvPr>
          <p:cNvSpPr txBox="1"/>
          <p:nvPr/>
        </p:nvSpPr>
        <p:spPr>
          <a:xfrm>
            <a:off x="1867711" y="4229017"/>
            <a:ext cx="8317150" cy="1600438"/>
          </a:xfrm>
          <a:prstGeom prst="rect">
            <a:avLst/>
          </a:prstGeom>
          <a:noFill/>
        </p:spPr>
        <p:txBody>
          <a:bodyPr wrap="square" rtlCol="0">
            <a:spAutoFit/>
          </a:bodyPr>
          <a:lstStyle/>
          <a:p>
            <a:pPr algn="ctr"/>
            <a:r>
              <a:rPr lang="en-US" sz="2800" dirty="0">
                <a:solidFill>
                  <a:srgbClr val="002060"/>
                </a:solidFill>
              </a:rPr>
              <a:t>Sahil Sharma</a:t>
            </a:r>
            <a:r>
              <a:rPr lang="en-US" sz="2800" baseline="30000" dirty="0">
                <a:solidFill>
                  <a:srgbClr val="002060"/>
                </a:solidFill>
              </a:rPr>
              <a:t>1,2</a:t>
            </a:r>
            <a:r>
              <a:rPr lang="en-US" sz="2800" dirty="0">
                <a:solidFill>
                  <a:srgbClr val="002060"/>
                </a:solidFill>
              </a:rPr>
              <a:t> and Kyung-Ja Ha</a:t>
            </a:r>
            <a:r>
              <a:rPr lang="en-US" sz="2800" baseline="30000" dirty="0">
                <a:solidFill>
                  <a:srgbClr val="002060"/>
                </a:solidFill>
              </a:rPr>
              <a:t>1,2,3</a:t>
            </a:r>
            <a:endParaRPr lang="en-US" sz="2800" dirty="0">
              <a:solidFill>
                <a:srgbClr val="002060"/>
              </a:solidFill>
            </a:endParaRPr>
          </a:p>
          <a:p>
            <a:pPr algn="ctr"/>
            <a:r>
              <a:rPr lang="en-US" sz="1400" baseline="30000" dirty="0">
                <a:solidFill>
                  <a:srgbClr val="002060"/>
                </a:solidFill>
              </a:rPr>
              <a:t>1</a:t>
            </a:r>
            <a:r>
              <a:rPr lang="en-US" sz="1400" dirty="0">
                <a:solidFill>
                  <a:srgbClr val="002060"/>
                </a:solidFill>
              </a:rPr>
              <a:t>Center for Climate Physics, Institute of Basic Science, Busan, South Korea </a:t>
            </a:r>
          </a:p>
          <a:p>
            <a:pPr algn="ctr"/>
            <a:r>
              <a:rPr lang="en-US" sz="1400" baseline="30000" dirty="0">
                <a:solidFill>
                  <a:srgbClr val="002060"/>
                </a:solidFill>
              </a:rPr>
              <a:t>2</a:t>
            </a:r>
            <a:r>
              <a:rPr lang="en-US" sz="1400" dirty="0">
                <a:solidFill>
                  <a:srgbClr val="002060"/>
                </a:solidFill>
              </a:rPr>
              <a:t>Department of Climate System, Pusan National University, Busan, South Korea </a:t>
            </a:r>
          </a:p>
          <a:p>
            <a:pPr algn="ctr"/>
            <a:r>
              <a:rPr lang="en-US" sz="1400" baseline="30000" dirty="0">
                <a:solidFill>
                  <a:srgbClr val="002060"/>
                </a:solidFill>
              </a:rPr>
              <a:t>3</a:t>
            </a:r>
            <a:r>
              <a:rPr lang="en-US" sz="1400" dirty="0">
                <a:solidFill>
                  <a:srgbClr val="002060"/>
                </a:solidFill>
              </a:rPr>
              <a:t>Department of Atmospheric Sciences, Pusan National University, Busan, South Korea</a:t>
            </a:r>
          </a:p>
          <a:p>
            <a:pPr algn="ctr"/>
            <a:endParaRPr lang="en-US" sz="1400" dirty="0">
              <a:solidFill>
                <a:srgbClr val="002060"/>
              </a:solidFill>
            </a:endParaRPr>
          </a:p>
          <a:p>
            <a:pPr algn="ctr"/>
            <a:r>
              <a:rPr lang="en-US" sz="1400" dirty="0">
                <a:solidFill>
                  <a:srgbClr val="002060"/>
                </a:solidFill>
              </a:rPr>
              <a:t>Contact: </a:t>
            </a:r>
            <a:r>
              <a:rPr lang="en-US" sz="1400" dirty="0" err="1">
                <a:solidFill>
                  <a:srgbClr val="002060"/>
                </a:solidFill>
              </a:rPr>
              <a:t>sahils@pusan.ac.kr</a:t>
            </a:r>
            <a:r>
              <a:rPr lang="en-US" sz="1400" dirty="0">
                <a:solidFill>
                  <a:srgbClr val="002060"/>
                </a:solidFill>
              </a:rPr>
              <a:t> / </a:t>
            </a:r>
            <a:r>
              <a:rPr lang="en-US" sz="1400" dirty="0" err="1">
                <a:solidFill>
                  <a:srgbClr val="002060"/>
                </a:solidFill>
              </a:rPr>
              <a:t>kjha@pusan.ac.kr</a:t>
            </a:r>
            <a:r>
              <a:rPr lang="en-US" sz="1400" dirty="0">
                <a:solidFill>
                  <a:srgbClr val="002060"/>
                </a:solidFill>
              </a:rPr>
              <a:t> </a:t>
            </a:r>
            <a:endParaRPr lang="en-US" sz="1400" dirty="0">
              <a:solidFill>
                <a:srgbClr val="002060"/>
              </a:solidFill>
              <a:effectLst/>
            </a:endParaRPr>
          </a:p>
        </p:txBody>
      </p:sp>
    </p:spTree>
    <p:extLst>
      <p:ext uri="{BB962C8B-B14F-4D97-AF65-F5344CB8AC3E}">
        <p14:creationId xmlns:p14="http://schemas.microsoft.com/office/powerpoint/2010/main" val="4019980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D1FCE6-643E-934F-B474-5E49FAB33CE9}"/>
              </a:ext>
            </a:extLst>
          </p:cNvPr>
          <p:cNvSpPr/>
          <p:nvPr/>
        </p:nvSpPr>
        <p:spPr>
          <a:xfrm>
            <a:off x="0" y="11083"/>
            <a:ext cx="12192000" cy="52518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ea typeface="Times New Roman" panose="02020603050405020304" pitchFamily="18" charset="0"/>
              </a:rPr>
              <a:t>MME of zonal SLP gradient for observed and CMIP5</a:t>
            </a:r>
            <a:endParaRPr lang="en-US" sz="2400" b="1" dirty="0">
              <a:solidFill>
                <a:schemeClr val="tx1"/>
              </a:solidFill>
              <a:latin typeface="Trebuchet MS" panose="020B0603020202020204" pitchFamily="34" charset="0"/>
            </a:endParaRPr>
          </a:p>
        </p:txBody>
      </p:sp>
      <p:sp>
        <p:nvSpPr>
          <p:cNvPr id="15" name="Rectangle 14">
            <a:extLst>
              <a:ext uri="{FF2B5EF4-FFF2-40B4-BE49-F238E27FC236}">
                <a16:creationId xmlns:a16="http://schemas.microsoft.com/office/drawing/2014/main" id="{3FC2D04F-97E6-DF48-B330-7342AB4C6530}"/>
              </a:ext>
            </a:extLst>
          </p:cNvPr>
          <p:cNvSpPr/>
          <p:nvPr/>
        </p:nvSpPr>
        <p:spPr>
          <a:xfrm>
            <a:off x="0" y="6245157"/>
            <a:ext cx="12192000" cy="60176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rebuchet MS" panose="020B0603020202020204" pitchFamily="34" charset="0"/>
              </a:rPr>
              <a:t> </a:t>
            </a:r>
          </a:p>
        </p:txBody>
      </p:sp>
      <p:pic>
        <p:nvPicPr>
          <p:cNvPr id="6" name="Picture 5">
            <a:extLst>
              <a:ext uri="{FF2B5EF4-FFF2-40B4-BE49-F238E27FC236}">
                <a16:creationId xmlns:a16="http://schemas.microsoft.com/office/drawing/2014/main" id="{89BC6A3E-2FD5-D746-9C3C-6FE5608585F9}"/>
              </a:ext>
            </a:extLst>
          </p:cNvPr>
          <p:cNvPicPr>
            <a:picLocks noChangeAspect="1"/>
          </p:cNvPicPr>
          <p:nvPr/>
        </p:nvPicPr>
        <p:blipFill>
          <a:blip r:embed="rId2"/>
          <a:stretch>
            <a:fillRect/>
          </a:stretch>
        </p:blipFill>
        <p:spPr>
          <a:xfrm>
            <a:off x="-12970" y="875432"/>
            <a:ext cx="7445006" cy="5107135"/>
          </a:xfrm>
          <a:prstGeom prst="rect">
            <a:avLst/>
          </a:prstGeom>
        </p:spPr>
      </p:pic>
      <p:sp>
        <p:nvSpPr>
          <p:cNvPr id="3" name="TextBox 2">
            <a:extLst>
              <a:ext uri="{FF2B5EF4-FFF2-40B4-BE49-F238E27FC236}">
                <a16:creationId xmlns:a16="http://schemas.microsoft.com/office/drawing/2014/main" id="{948D6EDE-28BE-6740-9EBA-0E4A4AB65384}"/>
              </a:ext>
            </a:extLst>
          </p:cNvPr>
          <p:cNvSpPr txBox="1"/>
          <p:nvPr/>
        </p:nvSpPr>
        <p:spPr>
          <a:xfrm>
            <a:off x="-523982" y="780836"/>
            <a:ext cx="184731" cy="369332"/>
          </a:xfrm>
          <a:prstGeom prst="rect">
            <a:avLst/>
          </a:prstGeom>
          <a:noFill/>
        </p:spPr>
        <p:txBody>
          <a:bodyPr wrap="none" rtlCol="0">
            <a:spAutoFit/>
          </a:bodyPr>
          <a:lstStyle/>
          <a:p>
            <a:endParaRPr lang="en-US"/>
          </a:p>
        </p:txBody>
      </p:sp>
      <p:sp>
        <p:nvSpPr>
          <p:cNvPr id="4" name="Rectangle 3">
            <a:extLst>
              <a:ext uri="{FF2B5EF4-FFF2-40B4-BE49-F238E27FC236}">
                <a16:creationId xmlns:a16="http://schemas.microsoft.com/office/drawing/2014/main" id="{FF765CE2-F0FD-4B40-AC13-A276A80BB0C8}"/>
              </a:ext>
            </a:extLst>
          </p:cNvPr>
          <p:cNvSpPr/>
          <p:nvPr/>
        </p:nvSpPr>
        <p:spPr>
          <a:xfrm>
            <a:off x="7581193" y="825916"/>
            <a:ext cx="4474620" cy="1815882"/>
          </a:xfrm>
          <a:prstGeom prst="rect">
            <a:avLst/>
          </a:prstGeom>
        </p:spPr>
        <p:txBody>
          <a:bodyPr wrap="square">
            <a:spAutoFit/>
          </a:bodyPr>
          <a:lstStyle/>
          <a:p>
            <a:pPr algn="just">
              <a:spcAft>
                <a:spcPts val="0"/>
              </a:spcAft>
            </a:pPr>
            <a:r>
              <a:rPr lang="en-US" sz="1400" b="1" dirty="0">
                <a:solidFill>
                  <a:schemeClr val="bg1">
                    <a:lumMod val="50000"/>
                  </a:schemeClr>
                </a:solidFill>
                <a:latin typeface="Times New Roman" panose="02020603050405020304" pitchFamily="18" charset="0"/>
                <a:ea typeface="Times New Roman" panose="02020603050405020304" pitchFamily="18" charset="0"/>
              </a:rPr>
              <a:t>Figure</a:t>
            </a:r>
          </a:p>
          <a:p>
            <a:pPr algn="just">
              <a:spcAft>
                <a:spcPts val="0"/>
              </a:spcAft>
            </a:pPr>
            <a:r>
              <a:rPr lang="en-US" sz="1400" b="1" dirty="0">
                <a:solidFill>
                  <a:schemeClr val="bg1">
                    <a:lumMod val="50000"/>
                  </a:schemeClr>
                </a:solidFill>
                <a:latin typeface="Times New Roman" panose="02020603050405020304" pitchFamily="18" charset="0"/>
                <a:ea typeface="Times New Roman" panose="02020603050405020304" pitchFamily="18" charset="0"/>
              </a:rPr>
              <a:t> </a:t>
            </a:r>
            <a:r>
              <a:rPr lang="en-US" sz="1400" dirty="0">
                <a:solidFill>
                  <a:schemeClr val="bg1">
                    <a:lumMod val="50000"/>
                  </a:schemeClr>
                </a:solidFill>
                <a:latin typeface="Times New Roman" panose="02020603050405020304" pitchFamily="18" charset="0"/>
                <a:ea typeface="Times New Roman" panose="02020603050405020304" pitchFamily="18" charset="0"/>
              </a:rPr>
              <a:t>The bars represents the linear trend MME of zonal SLP gradient for  observed (1980-2017), CMIP5 historical (1980-2017), </a:t>
            </a:r>
            <a:r>
              <a:rPr lang="en-US" sz="1400" dirty="0" err="1">
                <a:solidFill>
                  <a:schemeClr val="bg1">
                    <a:lumMod val="50000"/>
                  </a:schemeClr>
                </a:solidFill>
                <a:latin typeface="Times New Roman" panose="02020603050405020304" pitchFamily="18" charset="0"/>
                <a:ea typeface="Times New Roman" panose="02020603050405020304" pitchFamily="18" charset="0"/>
              </a:rPr>
              <a:t>historicalGHG</a:t>
            </a:r>
            <a:r>
              <a:rPr lang="en-US" sz="1400" dirty="0">
                <a:solidFill>
                  <a:schemeClr val="bg1">
                    <a:lumMod val="50000"/>
                  </a:schemeClr>
                </a:solidFill>
                <a:latin typeface="Times New Roman" panose="02020603050405020304" pitchFamily="18" charset="0"/>
                <a:ea typeface="Times New Roman" panose="02020603050405020304" pitchFamily="18" charset="0"/>
              </a:rPr>
              <a:t> (1980-2012), and </a:t>
            </a:r>
            <a:r>
              <a:rPr lang="en-US" sz="1400" dirty="0" err="1">
                <a:solidFill>
                  <a:schemeClr val="bg1">
                    <a:lumMod val="50000"/>
                  </a:schemeClr>
                </a:solidFill>
                <a:latin typeface="Times New Roman" panose="02020603050405020304" pitchFamily="18" charset="0"/>
                <a:ea typeface="Times New Roman" panose="02020603050405020304" pitchFamily="18" charset="0"/>
              </a:rPr>
              <a:t>historicalNat</a:t>
            </a:r>
            <a:r>
              <a:rPr lang="en-US" sz="1400" dirty="0">
                <a:solidFill>
                  <a:schemeClr val="bg1">
                    <a:lumMod val="50000"/>
                  </a:schemeClr>
                </a:solidFill>
                <a:latin typeface="Times New Roman" panose="02020603050405020304" pitchFamily="18" charset="0"/>
                <a:ea typeface="Times New Roman" panose="02020603050405020304" pitchFamily="18" charset="0"/>
              </a:rPr>
              <a:t> (1980-2012) experiments. The green stars shows the trend of individual member of models and different reanalysis dataset. The error bars represents the 95% confidence interval for ensemble of all scenario.</a:t>
            </a:r>
            <a:endParaRPr lang="en-KR" sz="1400" dirty="0">
              <a:solidFill>
                <a:schemeClr val="bg1">
                  <a:lumMod val="50000"/>
                </a:schemeClr>
              </a:solidFill>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5DDC45CF-4FA4-8841-B712-DB77C9ECCF45}"/>
              </a:ext>
            </a:extLst>
          </p:cNvPr>
          <p:cNvSpPr/>
          <p:nvPr/>
        </p:nvSpPr>
        <p:spPr>
          <a:xfrm>
            <a:off x="7581193" y="3539224"/>
            <a:ext cx="4474620" cy="2031325"/>
          </a:xfrm>
          <a:prstGeom prst="rect">
            <a:avLst/>
          </a:prstGeom>
        </p:spPr>
        <p:txBody>
          <a:bodyPr wrap="square">
            <a:spAutoFit/>
          </a:bodyPr>
          <a:lstStyle/>
          <a:p>
            <a:pPr algn="just">
              <a:spcAft>
                <a:spcPts val="0"/>
              </a:spcAft>
            </a:pPr>
            <a:r>
              <a:rPr lang="en-US" sz="1400" b="1" dirty="0">
                <a:solidFill>
                  <a:srgbClr val="002060"/>
                </a:solidFill>
                <a:latin typeface="Times New Roman" panose="02020603050405020304" pitchFamily="18" charset="0"/>
                <a:ea typeface="Times New Roman" panose="02020603050405020304" pitchFamily="18" charset="0"/>
              </a:rPr>
              <a:t>Key Points: </a:t>
            </a:r>
            <a:endParaRPr lang="en-KR" sz="1400" dirty="0">
              <a:solidFill>
                <a:srgbClr val="002060"/>
              </a:solidFill>
              <a:latin typeface="Times New Roman" panose="02020603050405020304" pitchFamily="18" charset="0"/>
              <a:ea typeface="Times New Roman" panose="02020603050405020304" pitchFamily="18" charset="0"/>
            </a:endParaRPr>
          </a:p>
          <a:p>
            <a:pPr marL="285750" lvl="0" indent="-285750" algn="just">
              <a:spcAft>
                <a:spcPts val="0"/>
              </a:spcAft>
              <a:buFont typeface="Wingdings" pitchFamily="2" charset="2"/>
              <a:buChar char="v"/>
            </a:pPr>
            <a:r>
              <a:rPr lang="en-US" sz="1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It is seen that for IWC there are some factors other than anthropogenic warming and natural variability that control the observed recent strengthening seen in the reanalysis.</a:t>
            </a:r>
            <a:endParaRPr lang="en-KR" sz="1400" dirty="0">
              <a:solidFill>
                <a:srgbClr val="002060"/>
              </a:solidFill>
              <a:latin typeface="Calibri" panose="020F0502020204030204" pitchFamily="34" charset="0"/>
              <a:ea typeface="Malgun Gothic" panose="020B0503020000020004" pitchFamily="34" charset="-127"/>
              <a:cs typeface="Times New Roman" panose="02020603050405020304" pitchFamily="18" charset="0"/>
            </a:endParaRPr>
          </a:p>
          <a:p>
            <a:pPr marL="285750" lvl="0" indent="-285750" algn="just">
              <a:spcAft>
                <a:spcPts val="0"/>
              </a:spcAft>
              <a:buFont typeface="Wingdings" pitchFamily="2" charset="2"/>
              <a:buChar char="v"/>
            </a:pPr>
            <a:r>
              <a:rPr lang="en-US" sz="1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IWC strengthening in the observed datasets can't be determine by the natural variability and anthropogenic warming. The factors that control IWC strengthening during the recent decades are still uncertain. </a:t>
            </a:r>
            <a:endParaRPr lang="en-KR" sz="1400" dirty="0">
              <a:solidFill>
                <a:srgbClr val="002060"/>
              </a:solidFill>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742078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D1FCE6-643E-934F-B474-5E49FAB33CE9}"/>
              </a:ext>
            </a:extLst>
          </p:cNvPr>
          <p:cNvSpPr/>
          <p:nvPr/>
        </p:nvSpPr>
        <p:spPr>
          <a:xfrm>
            <a:off x="0" y="1355"/>
            <a:ext cx="12192000" cy="52518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2400" b="1" dirty="0">
                <a:solidFill>
                  <a:schemeClr val="tx1"/>
                </a:solidFill>
                <a:latin typeface="Times New Roman" panose="02020603050405020304" pitchFamily="18" charset="0"/>
                <a:ea typeface="Times New Roman" panose="02020603050405020304" pitchFamily="18" charset="0"/>
              </a:rPr>
              <a:t>References </a:t>
            </a:r>
            <a:endParaRPr lang="en-KR" sz="2400" dirty="0">
              <a:solidFill>
                <a:schemeClr val="tx1"/>
              </a:solidFill>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3FC2D04F-97E6-DF48-B330-7342AB4C6530}"/>
              </a:ext>
            </a:extLst>
          </p:cNvPr>
          <p:cNvSpPr/>
          <p:nvPr/>
        </p:nvSpPr>
        <p:spPr>
          <a:xfrm>
            <a:off x="0" y="6553368"/>
            <a:ext cx="12192000" cy="463262"/>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rebuchet MS" panose="020B0603020202020204" pitchFamily="34" charset="0"/>
              </a:rPr>
              <a:t> </a:t>
            </a:r>
          </a:p>
        </p:txBody>
      </p:sp>
      <p:sp>
        <p:nvSpPr>
          <p:cNvPr id="3" name="TextBox 2">
            <a:extLst>
              <a:ext uri="{FF2B5EF4-FFF2-40B4-BE49-F238E27FC236}">
                <a16:creationId xmlns:a16="http://schemas.microsoft.com/office/drawing/2014/main" id="{948D6EDE-28BE-6740-9EBA-0E4A4AB65384}"/>
              </a:ext>
            </a:extLst>
          </p:cNvPr>
          <p:cNvSpPr txBox="1"/>
          <p:nvPr/>
        </p:nvSpPr>
        <p:spPr>
          <a:xfrm>
            <a:off x="-523982" y="780836"/>
            <a:ext cx="184731" cy="369332"/>
          </a:xfrm>
          <a:prstGeom prst="rect">
            <a:avLst/>
          </a:prstGeom>
          <a:noFill/>
        </p:spPr>
        <p:txBody>
          <a:bodyPr wrap="none" rtlCol="0">
            <a:spAutoFit/>
          </a:bodyPr>
          <a:lstStyle/>
          <a:p>
            <a:endParaRPr lang="en-US"/>
          </a:p>
        </p:txBody>
      </p:sp>
      <p:sp>
        <p:nvSpPr>
          <p:cNvPr id="2" name="Rectangle 1">
            <a:extLst>
              <a:ext uri="{FF2B5EF4-FFF2-40B4-BE49-F238E27FC236}">
                <a16:creationId xmlns:a16="http://schemas.microsoft.com/office/drawing/2014/main" id="{39BDDDAB-6A49-5B41-98C5-F30A733D6B3D}"/>
              </a:ext>
            </a:extLst>
          </p:cNvPr>
          <p:cNvSpPr/>
          <p:nvPr/>
        </p:nvSpPr>
        <p:spPr>
          <a:xfrm>
            <a:off x="245600" y="1097992"/>
            <a:ext cx="11700799" cy="4893647"/>
          </a:xfrm>
          <a:prstGeom prst="rect">
            <a:avLst/>
          </a:prstGeom>
        </p:spPr>
        <p:txBody>
          <a:bodyPr wrap="square">
            <a:spAutoFit/>
          </a:bodyPr>
          <a:lstStyle/>
          <a:p>
            <a:pPr marL="285750" indent="-285750" algn="just">
              <a:spcAft>
                <a:spcPts val="0"/>
              </a:spcAft>
              <a:buFont typeface="Wingdings" pitchFamily="2" charset="2"/>
              <a:buChar char="Ø"/>
            </a:pPr>
            <a:r>
              <a:rPr lang="en-US" sz="1300" dirty="0" err="1">
                <a:solidFill>
                  <a:srgbClr val="000000"/>
                </a:solidFill>
                <a:latin typeface="Times New Roman" panose="02020603050405020304" pitchFamily="18" charset="0"/>
                <a:ea typeface="Times New Roman" panose="02020603050405020304" pitchFamily="18" charset="0"/>
              </a:rPr>
              <a:t>Bayr</a:t>
            </a:r>
            <a:r>
              <a:rPr lang="en-US" sz="1300" dirty="0">
                <a:solidFill>
                  <a:srgbClr val="000000"/>
                </a:solidFill>
                <a:latin typeface="Times New Roman" panose="02020603050405020304" pitchFamily="18" charset="0"/>
                <a:ea typeface="Times New Roman" panose="02020603050405020304" pitchFamily="18" charset="0"/>
              </a:rPr>
              <a:t>, T., D. </a:t>
            </a:r>
            <a:r>
              <a:rPr lang="en-US" sz="1300" dirty="0" err="1">
                <a:solidFill>
                  <a:srgbClr val="000000"/>
                </a:solidFill>
                <a:latin typeface="Times New Roman" panose="02020603050405020304" pitchFamily="18" charset="0"/>
                <a:ea typeface="Times New Roman" panose="02020603050405020304" pitchFamily="18" charset="0"/>
              </a:rPr>
              <a:t>Dommenget</a:t>
            </a:r>
            <a:r>
              <a:rPr lang="en-US" sz="1300" dirty="0">
                <a:solidFill>
                  <a:srgbClr val="000000"/>
                </a:solidFill>
                <a:latin typeface="Times New Roman" panose="02020603050405020304" pitchFamily="18" charset="0"/>
                <a:ea typeface="Times New Roman" panose="02020603050405020304" pitchFamily="18" charset="0"/>
              </a:rPr>
              <a:t>, T. Martin, and S. B. Power, 2014: The eastward shift of the Walker Circulation in response to global warming and its relationship to ENSO variability. </a:t>
            </a:r>
            <a:r>
              <a:rPr lang="en-US" sz="1300" i="1" dirty="0">
                <a:solidFill>
                  <a:srgbClr val="000000"/>
                </a:solidFill>
                <a:latin typeface="Times New Roman" panose="02020603050405020304" pitchFamily="18" charset="0"/>
                <a:ea typeface="Times New Roman" panose="02020603050405020304" pitchFamily="18" charset="0"/>
              </a:rPr>
              <a:t>Climate </a:t>
            </a:r>
            <a:r>
              <a:rPr lang="en-US" sz="1300" i="1" dirty="0" err="1">
                <a:solidFill>
                  <a:srgbClr val="000000"/>
                </a:solidFill>
                <a:latin typeface="Times New Roman" panose="02020603050405020304" pitchFamily="18" charset="0"/>
                <a:ea typeface="Times New Roman" panose="02020603050405020304" pitchFamily="18" charset="0"/>
              </a:rPr>
              <a:t>Dyn</a:t>
            </a:r>
            <a:r>
              <a:rPr lang="en-US" sz="1300" i="1" dirty="0">
                <a:solidFill>
                  <a:srgbClr val="000000"/>
                </a:solidFill>
                <a:latin typeface="Times New Roman" panose="02020603050405020304" pitchFamily="18" charset="0"/>
                <a:ea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rPr>
              <a:t>, </a:t>
            </a:r>
            <a:r>
              <a:rPr lang="en-US" sz="1300" b="1" dirty="0">
                <a:solidFill>
                  <a:srgbClr val="000000"/>
                </a:solidFill>
                <a:latin typeface="Times New Roman" panose="02020603050405020304" pitchFamily="18" charset="0"/>
                <a:ea typeface="Times New Roman" panose="02020603050405020304" pitchFamily="18" charset="0"/>
              </a:rPr>
              <a:t>43</a:t>
            </a:r>
            <a:r>
              <a:rPr lang="en-US" sz="1300" dirty="0">
                <a:solidFill>
                  <a:srgbClr val="000000"/>
                </a:solidFill>
                <a:latin typeface="Times New Roman" panose="02020603050405020304" pitchFamily="18" charset="0"/>
                <a:ea typeface="Times New Roman" panose="02020603050405020304" pitchFamily="18" charset="0"/>
              </a:rPr>
              <a:t>, 2747–2763</a:t>
            </a:r>
            <a:endParaRPr lang="en-KR" sz="1300" dirty="0">
              <a:latin typeface="Times New Roman" panose="02020603050405020304" pitchFamily="18" charset="0"/>
              <a:ea typeface="Times New Roman" panose="02020603050405020304" pitchFamily="18" charset="0"/>
            </a:endParaRPr>
          </a:p>
          <a:p>
            <a:pPr marL="285750" indent="-285750" algn="just">
              <a:spcAft>
                <a:spcPts val="0"/>
              </a:spcAft>
              <a:buFont typeface="Wingdings" pitchFamily="2" charset="2"/>
              <a:buChar char="Ø"/>
            </a:pPr>
            <a:r>
              <a:rPr lang="en-US" sz="1300" dirty="0">
                <a:solidFill>
                  <a:srgbClr val="000000"/>
                </a:solidFill>
                <a:latin typeface="Times New Roman" panose="02020603050405020304" pitchFamily="18" charset="0"/>
                <a:ea typeface="Times New Roman" panose="02020603050405020304" pitchFamily="18" charset="0"/>
              </a:rPr>
              <a:t>Chung, E., </a:t>
            </a:r>
            <a:r>
              <a:rPr lang="en-US" sz="1300" dirty="0" err="1">
                <a:solidFill>
                  <a:srgbClr val="000000"/>
                </a:solidFill>
                <a:latin typeface="Times New Roman" panose="02020603050405020304" pitchFamily="18" charset="0"/>
                <a:ea typeface="Times New Roman" panose="02020603050405020304" pitchFamily="18" charset="0"/>
              </a:rPr>
              <a:t>Timmermann</a:t>
            </a:r>
            <a:r>
              <a:rPr lang="en-US" sz="1300" dirty="0">
                <a:solidFill>
                  <a:srgbClr val="000000"/>
                </a:solidFill>
                <a:latin typeface="Times New Roman" panose="02020603050405020304" pitchFamily="18" charset="0"/>
                <a:ea typeface="Times New Roman" panose="02020603050405020304" pitchFamily="18" charset="0"/>
              </a:rPr>
              <a:t>, A., </a:t>
            </a:r>
            <a:r>
              <a:rPr lang="en-US" sz="1300" dirty="0" err="1">
                <a:solidFill>
                  <a:srgbClr val="000000"/>
                </a:solidFill>
                <a:latin typeface="Times New Roman" panose="02020603050405020304" pitchFamily="18" charset="0"/>
                <a:ea typeface="Times New Roman" panose="02020603050405020304" pitchFamily="18" charset="0"/>
              </a:rPr>
              <a:t>Soden</a:t>
            </a:r>
            <a:r>
              <a:rPr lang="en-US" sz="1300" dirty="0">
                <a:solidFill>
                  <a:srgbClr val="000000"/>
                </a:solidFill>
                <a:latin typeface="Times New Roman" panose="02020603050405020304" pitchFamily="18" charset="0"/>
                <a:ea typeface="Times New Roman" panose="02020603050405020304" pitchFamily="18" charset="0"/>
              </a:rPr>
              <a:t>, B.J. </a:t>
            </a:r>
            <a:r>
              <a:rPr lang="en-US" sz="1300" i="1" dirty="0">
                <a:solidFill>
                  <a:srgbClr val="000000"/>
                </a:solidFill>
                <a:latin typeface="Times New Roman" panose="02020603050405020304" pitchFamily="18" charset="0"/>
                <a:ea typeface="Times New Roman" panose="02020603050405020304" pitchFamily="18" charset="0"/>
              </a:rPr>
              <a:t>et al.</a:t>
            </a:r>
            <a:r>
              <a:rPr lang="en-US" sz="1300" dirty="0">
                <a:solidFill>
                  <a:srgbClr val="000000"/>
                </a:solidFill>
                <a:latin typeface="Times New Roman" panose="02020603050405020304" pitchFamily="18" charset="0"/>
                <a:ea typeface="Times New Roman" panose="02020603050405020304" pitchFamily="18" charset="0"/>
              </a:rPr>
              <a:t> Reconciling opposing Walker circulation trends in observations and model </a:t>
            </a:r>
            <a:r>
              <a:rPr lang="en-US" sz="1300" dirty="0" err="1">
                <a:solidFill>
                  <a:srgbClr val="000000"/>
                </a:solidFill>
                <a:latin typeface="Times New Roman" panose="02020603050405020304" pitchFamily="18" charset="0"/>
                <a:ea typeface="Times New Roman" panose="02020603050405020304" pitchFamily="18" charset="0"/>
              </a:rPr>
              <a:t>projections.</a:t>
            </a:r>
            <a:r>
              <a:rPr lang="en-US" sz="1300" i="1" dirty="0" err="1">
                <a:solidFill>
                  <a:srgbClr val="000000"/>
                </a:solidFill>
                <a:latin typeface="Times New Roman" panose="02020603050405020304" pitchFamily="18" charset="0"/>
                <a:ea typeface="Times New Roman" panose="02020603050405020304" pitchFamily="18" charset="0"/>
              </a:rPr>
              <a:t>Nat</a:t>
            </a:r>
            <a:r>
              <a:rPr lang="en-US" sz="1300" i="1" dirty="0">
                <a:solidFill>
                  <a:srgbClr val="000000"/>
                </a:solidFill>
                <a:latin typeface="Times New Roman" panose="02020603050405020304" pitchFamily="18" charset="0"/>
                <a:ea typeface="Times New Roman" panose="02020603050405020304" pitchFamily="18" charset="0"/>
              </a:rPr>
              <a:t>. </a:t>
            </a:r>
            <a:r>
              <a:rPr lang="en-US" sz="1300" i="1" dirty="0" err="1">
                <a:solidFill>
                  <a:srgbClr val="000000"/>
                </a:solidFill>
                <a:latin typeface="Times New Roman" panose="02020603050405020304" pitchFamily="18" charset="0"/>
                <a:ea typeface="Times New Roman" panose="02020603050405020304" pitchFamily="18" charset="0"/>
              </a:rPr>
              <a:t>Clim</a:t>
            </a:r>
            <a:r>
              <a:rPr lang="en-US" sz="1300" i="1" dirty="0">
                <a:solidFill>
                  <a:srgbClr val="000000"/>
                </a:solidFill>
                <a:latin typeface="Times New Roman" panose="02020603050405020304" pitchFamily="18" charset="0"/>
                <a:ea typeface="Times New Roman" panose="02020603050405020304" pitchFamily="18" charset="0"/>
              </a:rPr>
              <a:t>. Chang.</a:t>
            </a:r>
            <a:r>
              <a:rPr lang="en-US" sz="1300" dirty="0">
                <a:solidFill>
                  <a:srgbClr val="000000"/>
                </a:solidFill>
                <a:latin typeface="Times New Roman" panose="02020603050405020304" pitchFamily="18" charset="0"/>
                <a:ea typeface="Times New Roman" panose="02020603050405020304" pitchFamily="18" charset="0"/>
              </a:rPr>
              <a:t> </a:t>
            </a:r>
            <a:r>
              <a:rPr lang="en-US" sz="1300" b="1" dirty="0">
                <a:solidFill>
                  <a:srgbClr val="000000"/>
                </a:solidFill>
                <a:latin typeface="Times New Roman" panose="02020603050405020304" pitchFamily="18" charset="0"/>
                <a:ea typeface="Times New Roman" panose="02020603050405020304" pitchFamily="18" charset="0"/>
              </a:rPr>
              <a:t>9, </a:t>
            </a:r>
            <a:r>
              <a:rPr lang="en-US" sz="1300" dirty="0">
                <a:solidFill>
                  <a:srgbClr val="000000"/>
                </a:solidFill>
                <a:latin typeface="Times New Roman" panose="02020603050405020304" pitchFamily="18" charset="0"/>
                <a:ea typeface="Times New Roman" panose="02020603050405020304" pitchFamily="18" charset="0"/>
              </a:rPr>
              <a:t>405–412 (2019).https://</a:t>
            </a:r>
            <a:r>
              <a:rPr lang="en-US" sz="1300" dirty="0" err="1">
                <a:solidFill>
                  <a:srgbClr val="000000"/>
                </a:solidFill>
                <a:latin typeface="Times New Roman" panose="02020603050405020304" pitchFamily="18" charset="0"/>
                <a:ea typeface="Times New Roman" panose="02020603050405020304" pitchFamily="18" charset="0"/>
              </a:rPr>
              <a:t>doi.org</a:t>
            </a:r>
            <a:r>
              <a:rPr lang="en-US" sz="1300" dirty="0">
                <a:solidFill>
                  <a:srgbClr val="000000"/>
                </a:solidFill>
                <a:latin typeface="Times New Roman" panose="02020603050405020304" pitchFamily="18" charset="0"/>
                <a:ea typeface="Times New Roman" panose="02020603050405020304" pitchFamily="18" charset="0"/>
              </a:rPr>
              <a:t>/10.1038/s41558-019-0446-4</a:t>
            </a:r>
            <a:endParaRPr lang="en-KR" sz="1300" dirty="0">
              <a:latin typeface="Times New Roman" panose="02020603050405020304" pitchFamily="18" charset="0"/>
              <a:ea typeface="Times New Roman" panose="02020603050405020304" pitchFamily="18" charset="0"/>
            </a:endParaRPr>
          </a:p>
          <a:p>
            <a:pPr marL="285750" indent="-285750" algn="just">
              <a:spcAft>
                <a:spcPts val="0"/>
              </a:spcAft>
              <a:buFont typeface="Wingdings" pitchFamily="2" charset="2"/>
              <a:buChar char="Ø"/>
            </a:pPr>
            <a:r>
              <a:rPr lang="en-US" sz="1300" dirty="0" err="1">
                <a:solidFill>
                  <a:srgbClr val="000000"/>
                </a:solidFill>
                <a:latin typeface="Times New Roman" panose="02020603050405020304" pitchFamily="18" charset="0"/>
                <a:ea typeface="Times New Roman" panose="02020603050405020304" pitchFamily="18" charset="0"/>
              </a:rPr>
              <a:t>DiNezio</a:t>
            </a:r>
            <a:r>
              <a:rPr lang="en-US" sz="1300" dirty="0">
                <a:solidFill>
                  <a:srgbClr val="000000"/>
                </a:solidFill>
                <a:latin typeface="Times New Roman" panose="02020603050405020304" pitchFamily="18" charset="0"/>
                <a:ea typeface="Times New Roman" panose="02020603050405020304" pitchFamily="18" charset="0"/>
              </a:rPr>
              <a:t>, P. N., G. A. </a:t>
            </a:r>
            <a:r>
              <a:rPr lang="en-US" sz="1300" dirty="0" err="1">
                <a:solidFill>
                  <a:srgbClr val="000000"/>
                </a:solidFill>
                <a:latin typeface="Times New Roman" panose="02020603050405020304" pitchFamily="18" charset="0"/>
                <a:ea typeface="Times New Roman" panose="02020603050405020304" pitchFamily="18" charset="0"/>
              </a:rPr>
              <a:t>Vecchi</a:t>
            </a:r>
            <a:r>
              <a:rPr lang="en-US" sz="1300" dirty="0">
                <a:solidFill>
                  <a:srgbClr val="000000"/>
                </a:solidFill>
                <a:latin typeface="Times New Roman" panose="02020603050405020304" pitchFamily="18" charset="0"/>
                <a:ea typeface="Times New Roman" panose="02020603050405020304" pitchFamily="18" charset="0"/>
              </a:rPr>
              <a:t>, and A. C. Clement, 2013: Detectability of changes in the Walker circulation in response to global warming. </a:t>
            </a:r>
            <a:r>
              <a:rPr lang="en-US" sz="1300" i="1" dirty="0">
                <a:solidFill>
                  <a:srgbClr val="000000"/>
                </a:solidFill>
                <a:latin typeface="Times New Roman" panose="02020603050405020304" pitchFamily="18" charset="0"/>
                <a:ea typeface="Times New Roman" panose="02020603050405020304" pitchFamily="18" charset="0"/>
              </a:rPr>
              <a:t>J. Climate</a:t>
            </a:r>
            <a:r>
              <a:rPr lang="en-US" sz="1300" dirty="0">
                <a:solidFill>
                  <a:srgbClr val="000000"/>
                </a:solidFill>
                <a:latin typeface="Times New Roman" panose="02020603050405020304" pitchFamily="18" charset="0"/>
                <a:ea typeface="Times New Roman" panose="02020603050405020304" pitchFamily="18" charset="0"/>
              </a:rPr>
              <a:t>, </a:t>
            </a:r>
            <a:r>
              <a:rPr lang="en-US" sz="1300" b="1" dirty="0">
                <a:solidFill>
                  <a:srgbClr val="000000"/>
                </a:solidFill>
                <a:latin typeface="Times New Roman" panose="02020603050405020304" pitchFamily="18" charset="0"/>
                <a:ea typeface="Times New Roman" panose="02020603050405020304" pitchFamily="18" charset="0"/>
              </a:rPr>
              <a:t>26</a:t>
            </a:r>
            <a:r>
              <a:rPr lang="en-US" sz="1300" dirty="0">
                <a:solidFill>
                  <a:srgbClr val="000000"/>
                </a:solidFill>
                <a:latin typeface="Times New Roman" panose="02020603050405020304" pitchFamily="18" charset="0"/>
                <a:ea typeface="Times New Roman" panose="02020603050405020304" pitchFamily="18" charset="0"/>
              </a:rPr>
              <a:t>, 4038–404</a:t>
            </a:r>
          </a:p>
          <a:p>
            <a:pPr marL="285750" indent="-285750" algn="just">
              <a:spcAft>
                <a:spcPts val="0"/>
              </a:spcAft>
              <a:buFont typeface="Wingdings" pitchFamily="2" charset="2"/>
              <a:buChar char="Ø"/>
            </a:pPr>
            <a:r>
              <a:rPr lang="en-US" sz="1300" dirty="0">
                <a:solidFill>
                  <a:srgbClr val="000000"/>
                </a:solidFill>
                <a:latin typeface="Times New Roman" panose="02020603050405020304" pitchFamily="18" charset="0"/>
                <a:ea typeface="Times New Roman" panose="02020603050405020304" pitchFamily="18" charset="0"/>
              </a:rPr>
              <a:t>England, M. H. et al. Recent intensification of wind-driven circulation in the Pacific and the ongoing warming hiatus. </a:t>
            </a:r>
            <a:r>
              <a:rPr lang="en-US" sz="1300" i="1" dirty="0">
                <a:solidFill>
                  <a:srgbClr val="000000"/>
                </a:solidFill>
                <a:latin typeface="Times New Roman" panose="02020603050405020304" pitchFamily="18" charset="0"/>
                <a:ea typeface="Times New Roman" panose="02020603050405020304" pitchFamily="18" charset="0"/>
              </a:rPr>
              <a:t>Nat. </a:t>
            </a:r>
            <a:r>
              <a:rPr lang="en-US" sz="1300" i="1" dirty="0" err="1">
                <a:solidFill>
                  <a:srgbClr val="000000"/>
                </a:solidFill>
                <a:latin typeface="Times New Roman" panose="02020603050405020304" pitchFamily="18" charset="0"/>
                <a:ea typeface="Times New Roman" panose="02020603050405020304" pitchFamily="18" charset="0"/>
              </a:rPr>
              <a:t>Clim</a:t>
            </a:r>
            <a:r>
              <a:rPr lang="en-US" sz="1300" i="1" dirty="0">
                <a:solidFill>
                  <a:srgbClr val="000000"/>
                </a:solidFill>
                <a:latin typeface="Times New Roman" panose="02020603050405020304" pitchFamily="18" charset="0"/>
                <a:ea typeface="Times New Roman" panose="02020603050405020304" pitchFamily="18" charset="0"/>
              </a:rPr>
              <a:t>. Change</a:t>
            </a:r>
            <a:r>
              <a:rPr lang="en-US" sz="1300" dirty="0">
                <a:solidFill>
                  <a:srgbClr val="000000"/>
                </a:solidFill>
                <a:latin typeface="Times New Roman" panose="02020603050405020304" pitchFamily="18" charset="0"/>
                <a:ea typeface="Times New Roman" panose="02020603050405020304" pitchFamily="18" charset="0"/>
              </a:rPr>
              <a:t> </a:t>
            </a:r>
            <a:r>
              <a:rPr lang="en-US" sz="1300" b="1" dirty="0">
                <a:solidFill>
                  <a:srgbClr val="000000"/>
                </a:solidFill>
                <a:latin typeface="Times New Roman" panose="02020603050405020304" pitchFamily="18" charset="0"/>
                <a:ea typeface="Times New Roman" panose="02020603050405020304" pitchFamily="18" charset="0"/>
              </a:rPr>
              <a:t>4</a:t>
            </a:r>
            <a:r>
              <a:rPr lang="en-US" sz="1300" dirty="0">
                <a:solidFill>
                  <a:srgbClr val="000000"/>
                </a:solidFill>
                <a:latin typeface="Times New Roman" panose="02020603050405020304" pitchFamily="18" charset="0"/>
                <a:ea typeface="Times New Roman" panose="02020603050405020304" pitchFamily="18" charset="0"/>
              </a:rPr>
              <a:t>, 222–227 (2014).</a:t>
            </a:r>
            <a:endParaRPr lang="en-KR" sz="1300" dirty="0">
              <a:latin typeface="Times New Roman" panose="02020603050405020304" pitchFamily="18" charset="0"/>
              <a:ea typeface="Times New Roman" panose="02020603050405020304" pitchFamily="18" charset="0"/>
            </a:endParaRPr>
          </a:p>
          <a:p>
            <a:pPr marL="285750" indent="-285750" algn="just">
              <a:spcAft>
                <a:spcPts val="0"/>
              </a:spcAft>
              <a:buFont typeface="Wingdings" pitchFamily="2" charset="2"/>
              <a:buChar char="Ø"/>
            </a:pPr>
            <a:r>
              <a:rPr lang="en-US" sz="1300" dirty="0" err="1">
                <a:solidFill>
                  <a:srgbClr val="000000"/>
                </a:solidFill>
                <a:latin typeface="Times New Roman" panose="02020603050405020304" pitchFamily="18" charset="0"/>
                <a:ea typeface="Times New Roman" panose="02020603050405020304" pitchFamily="18" charset="0"/>
              </a:rPr>
              <a:t>Kociuba</a:t>
            </a:r>
            <a:r>
              <a:rPr lang="en-US" sz="1300" dirty="0">
                <a:solidFill>
                  <a:srgbClr val="000000"/>
                </a:solidFill>
                <a:latin typeface="Times New Roman" panose="02020603050405020304" pitchFamily="18" charset="0"/>
                <a:ea typeface="Times New Roman" panose="02020603050405020304" pitchFamily="18" charset="0"/>
              </a:rPr>
              <a:t>, G. &amp; Power, S. B. Inability of CMIP5 models to simulate recent strengthening of the Walker circulation: implications for projections. </a:t>
            </a:r>
            <a:r>
              <a:rPr lang="en-US" sz="1300" i="1" dirty="0">
                <a:solidFill>
                  <a:srgbClr val="000000"/>
                </a:solidFill>
                <a:latin typeface="Times New Roman" panose="02020603050405020304" pitchFamily="18" charset="0"/>
                <a:ea typeface="Times New Roman" panose="02020603050405020304" pitchFamily="18" charset="0"/>
              </a:rPr>
              <a:t>J. </a:t>
            </a:r>
            <a:r>
              <a:rPr lang="en-US" sz="1300" i="1" dirty="0" err="1">
                <a:solidFill>
                  <a:srgbClr val="000000"/>
                </a:solidFill>
                <a:latin typeface="Times New Roman" panose="02020603050405020304" pitchFamily="18" charset="0"/>
                <a:ea typeface="Times New Roman" panose="02020603050405020304" pitchFamily="18" charset="0"/>
              </a:rPr>
              <a:t>Clim</a:t>
            </a:r>
            <a:r>
              <a:rPr lang="en-US" sz="1300" i="1" dirty="0">
                <a:solidFill>
                  <a:srgbClr val="000000"/>
                </a:solidFill>
                <a:latin typeface="Times New Roman" panose="02020603050405020304" pitchFamily="18" charset="0"/>
                <a:ea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rPr>
              <a:t> </a:t>
            </a:r>
            <a:r>
              <a:rPr lang="en-US" sz="1300" b="1" dirty="0">
                <a:solidFill>
                  <a:srgbClr val="000000"/>
                </a:solidFill>
                <a:latin typeface="Times New Roman" panose="02020603050405020304" pitchFamily="18" charset="0"/>
                <a:ea typeface="Times New Roman" panose="02020603050405020304" pitchFamily="18" charset="0"/>
              </a:rPr>
              <a:t>28</a:t>
            </a:r>
            <a:r>
              <a:rPr lang="en-US" sz="1300" dirty="0">
                <a:solidFill>
                  <a:srgbClr val="000000"/>
                </a:solidFill>
                <a:latin typeface="Times New Roman" panose="02020603050405020304" pitchFamily="18" charset="0"/>
                <a:ea typeface="Times New Roman" panose="02020603050405020304" pitchFamily="18" charset="0"/>
              </a:rPr>
              <a:t>, 20–35 (2015).</a:t>
            </a:r>
            <a:endParaRPr lang="en-KR" sz="1300" dirty="0">
              <a:latin typeface="Times New Roman" panose="02020603050405020304" pitchFamily="18" charset="0"/>
              <a:ea typeface="Times New Roman" panose="02020603050405020304" pitchFamily="18" charset="0"/>
            </a:endParaRPr>
          </a:p>
          <a:p>
            <a:pPr marL="285750" indent="-285750" algn="just">
              <a:spcAft>
                <a:spcPts val="0"/>
              </a:spcAft>
              <a:buFont typeface="Wingdings" pitchFamily="2" charset="2"/>
              <a:buChar char="Ø"/>
            </a:pPr>
            <a:r>
              <a:rPr lang="en-US" sz="1300" dirty="0" err="1">
                <a:solidFill>
                  <a:srgbClr val="000000"/>
                </a:solidFill>
                <a:latin typeface="Times New Roman" panose="02020603050405020304" pitchFamily="18" charset="0"/>
                <a:ea typeface="Times New Roman" panose="02020603050405020304" pitchFamily="18" charset="0"/>
              </a:rPr>
              <a:t>L’Heureux</a:t>
            </a:r>
            <a:r>
              <a:rPr lang="en-US" sz="1300" dirty="0">
                <a:solidFill>
                  <a:srgbClr val="000000"/>
                </a:solidFill>
                <a:latin typeface="Times New Roman" panose="02020603050405020304" pitchFamily="18" charset="0"/>
                <a:ea typeface="Times New Roman" panose="02020603050405020304" pitchFamily="18" charset="0"/>
              </a:rPr>
              <a:t>, M., Lee, S. &amp; Lyon, B. Recent multidecadal strengthening of the Walker circulation across the tropical Pacific. </a:t>
            </a:r>
            <a:r>
              <a:rPr lang="en-US" sz="1300" i="1" dirty="0">
                <a:solidFill>
                  <a:srgbClr val="000000"/>
                </a:solidFill>
                <a:latin typeface="Times New Roman" panose="02020603050405020304" pitchFamily="18" charset="0"/>
                <a:ea typeface="Times New Roman" panose="02020603050405020304" pitchFamily="18" charset="0"/>
              </a:rPr>
              <a:t>Nature </a:t>
            </a:r>
            <a:r>
              <a:rPr lang="en-US" sz="1300" i="1" dirty="0" err="1">
                <a:solidFill>
                  <a:srgbClr val="000000"/>
                </a:solidFill>
                <a:latin typeface="Times New Roman" panose="02020603050405020304" pitchFamily="18" charset="0"/>
                <a:ea typeface="Times New Roman" panose="02020603050405020304" pitchFamily="18" charset="0"/>
              </a:rPr>
              <a:t>Clim</a:t>
            </a:r>
            <a:r>
              <a:rPr lang="en-US" sz="1300" i="1" dirty="0">
                <a:solidFill>
                  <a:srgbClr val="000000"/>
                </a:solidFill>
                <a:latin typeface="Times New Roman" panose="02020603050405020304" pitchFamily="18" charset="0"/>
                <a:ea typeface="Times New Roman" panose="02020603050405020304" pitchFamily="18" charset="0"/>
              </a:rPr>
              <a:t> Change</a:t>
            </a:r>
            <a:r>
              <a:rPr lang="en-US" sz="1300" dirty="0">
                <a:solidFill>
                  <a:srgbClr val="000000"/>
                </a:solidFill>
                <a:latin typeface="Times New Roman" panose="02020603050405020304" pitchFamily="18" charset="0"/>
                <a:ea typeface="Times New Roman" panose="02020603050405020304" pitchFamily="18" charset="0"/>
              </a:rPr>
              <a:t> </a:t>
            </a:r>
            <a:r>
              <a:rPr lang="en-US" sz="1300" b="1" dirty="0">
                <a:solidFill>
                  <a:srgbClr val="000000"/>
                </a:solidFill>
                <a:latin typeface="Times New Roman" panose="02020603050405020304" pitchFamily="18" charset="0"/>
                <a:ea typeface="Times New Roman" panose="02020603050405020304" pitchFamily="18" charset="0"/>
              </a:rPr>
              <a:t>3, </a:t>
            </a:r>
            <a:r>
              <a:rPr lang="en-US" sz="1300" dirty="0">
                <a:solidFill>
                  <a:srgbClr val="000000"/>
                </a:solidFill>
                <a:latin typeface="Times New Roman" panose="02020603050405020304" pitchFamily="18" charset="0"/>
                <a:ea typeface="Times New Roman" panose="02020603050405020304" pitchFamily="18" charset="0"/>
              </a:rPr>
              <a:t>571–576 (2013). https://</a:t>
            </a:r>
            <a:r>
              <a:rPr lang="en-US" sz="1300" dirty="0" err="1">
                <a:solidFill>
                  <a:srgbClr val="000000"/>
                </a:solidFill>
                <a:latin typeface="Times New Roman" panose="02020603050405020304" pitchFamily="18" charset="0"/>
                <a:ea typeface="Times New Roman" panose="02020603050405020304" pitchFamily="18" charset="0"/>
              </a:rPr>
              <a:t>doi.org</a:t>
            </a:r>
            <a:r>
              <a:rPr lang="en-US" sz="1300" dirty="0">
                <a:solidFill>
                  <a:srgbClr val="000000"/>
                </a:solidFill>
                <a:latin typeface="Times New Roman" panose="02020603050405020304" pitchFamily="18" charset="0"/>
                <a:ea typeface="Times New Roman" panose="02020603050405020304" pitchFamily="18" charset="0"/>
              </a:rPr>
              <a:t>/10.1038/nclimate1840</a:t>
            </a:r>
            <a:endParaRPr lang="en-KR" sz="1300" dirty="0">
              <a:latin typeface="Times New Roman" panose="02020603050405020304" pitchFamily="18" charset="0"/>
              <a:ea typeface="Times New Roman" panose="02020603050405020304" pitchFamily="18" charset="0"/>
            </a:endParaRPr>
          </a:p>
          <a:p>
            <a:pPr marL="285750" indent="-285750" algn="just">
              <a:spcAft>
                <a:spcPts val="0"/>
              </a:spcAft>
              <a:buFont typeface="Wingdings" pitchFamily="2" charset="2"/>
              <a:buChar char="Ø"/>
            </a:pPr>
            <a:r>
              <a:rPr lang="en-US" sz="1300" dirty="0">
                <a:solidFill>
                  <a:srgbClr val="000000"/>
                </a:solidFill>
                <a:latin typeface="Times New Roman" panose="02020603050405020304" pitchFamily="18" charset="0"/>
                <a:ea typeface="Times New Roman" panose="02020603050405020304" pitchFamily="18" charset="0"/>
              </a:rPr>
              <a:t>McGregor, S. et al. Recent Walker circulation strengthening and Pacific cooling amplified by Atlantic warming. </a:t>
            </a:r>
            <a:r>
              <a:rPr lang="en-US" sz="1300" i="1" dirty="0">
                <a:solidFill>
                  <a:srgbClr val="000000"/>
                </a:solidFill>
                <a:latin typeface="Times New Roman" panose="02020603050405020304" pitchFamily="18" charset="0"/>
                <a:ea typeface="Times New Roman" panose="02020603050405020304" pitchFamily="18" charset="0"/>
              </a:rPr>
              <a:t>Nat. </a:t>
            </a:r>
            <a:r>
              <a:rPr lang="en-US" sz="1300" i="1" dirty="0" err="1">
                <a:solidFill>
                  <a:srgbClr val="000000"/>
                </a:solidFill>
                <a:latin typeface="Times New Roman" panose="02020603050405020304" pitchFamily="18" charset="0"/>
                <a:ea typeface="Times New Roman" panose="02020603050405020304" pitchFamily="18" charset="0"/>
              </a:rPr>
              <a:t>Clim</a:t>
            </a:r>
            <a:r>
              <a:rPr lang="en-US" sz="1300" i="1" dirty="0">
                <a:solidFill>
                  <a:srgbClr val="000000"/>
                </a:solidFill>
                <a:latin typeface="Times New Roman" panose="02020603050405020304" pitchFamily="18" charset="0"/>
                <a:ea typeface="Times New Roman" panose="02020603050405020304" pitchFamily="18" charset="0"/>
              </a:rPr>
              <a:t>. Change</a:t>
            </a:r>
            <a:r>
              <a:rPr lang="en-US" sz="1300" dirty="0">
                <a:solidFill>
                  <a:srgbClr val="000000"/>
                </a:solidFill>
                <a:latin typeface="Times New Roman" panose="02020603050405020304" pitchFamily="18" charset="0"/>
                <a:ea typeface="Times New Roman" panose="02020603050405020304" pitchFamily="18" charset="0"/>
              </a:rPr>
              <a:t> </a:t>
            </a:r>
            <a:r>
              <a:rPr lang="en-US" sz="1300" b="1" dirty="0">
                <a:solidFill>
                  <a:srgbClr val="000000"/>
                </a:solidFill>
                <a:latin typeface="Times New Roman" panose="02020603050405020304" pitchFamily="18" charset="0"/>
                <a:ea typeface="Times New Roman" panose="02020603050405020304" pitchFamily="18" charset="0"/>
              </a:rPr>
              <a:t>4</a:t>
            </a:r>
            <a:r>
              <a:rPr lang="en-US" sz="1300" dirty="0">
                <a:solidFill>
                  <a:srgbClr val="000000"/>
                </a:solidFill>
                <a:latin typeface="Times New Roman" panose="02020603050405020304" pitchFamily="18" charset="0"/>
                <a:ea typeface="Times New Roman" panose="02020603050405020304" pitchFamily="18" charset="0"/>
              </a:rPr>
              <a:t>, 888–892 (2014).</a:t>
            </a:r>
            <a:endParaRPr lang="en-KR" sz="1300" dirty="0">
              <a:latin typeface="Times New Roman" panose="02020603050405020304" pitchFamily="18" charset="0"/>
              <a:ea typeface="Times New Roman" panose="02020603050405020304" pitchFamily="18" charset="0"/>
            </a:endParaRPr>
          </a:p>
          <a:p>
            <a:pPr marL="285750" indent="-285750" algn="just">
              <a:spcAft>
                <a:spcPts val="0"/>
              </a:spcAft>
              <a:buFont typeface="Wingdings" pitchFamily="2" charset="2"/>
              <a:buChar char="Ø"/>
            </a:pPr>
            <a:r>
              <a:rPr lang="en-US" sz="1300" dirty="0">
                <a:solidFill>
                  <a:srgbClr val="000000"/>
                </a:solidFill>
                <a:latin typeface="Times New Roman" panose="02020603050405020304" pitchFamily="18" charset="0"/>
                <a:ea typeface="Times New Roman" panose="02020603050405020304" pitchFamily="18" charset="0"/>
              </a:rPr>
              <a:t>Meng, Q. et al. Twentieth century walker circulation change: Data analysis and model experiments. </a:t>
            </a:r>
            <a:r>
              <a:rPr lang="en-US" sz="1300" i="1" dirty="0" err="1">
                <a:solidFill>
                  <a:srgbClr val="000000"/>
                </a:solidFill>
                <a:latin typeface="Times New Roman" panose="02020603050405020304" pitchFamily="18" charset="0"/>
                <a:ea typeface="Times New Roman" panose="02020603050405020304" pitchFamily="18" charset="0"/>
              </a:rPr>
              <a:t>Clim</a:t>
            </a:r>
            <a:r>
              <a:rPr lang="en-US" sz="1300" i="1" dirty="0">
                <a:solidFill>
                  <a:srgbClr val="000000"/>
                </a:solidFill>
                <a:latin typeface="Times New Roman" panose="02020603050405020304" pitchFamily="18" charset="0"/>
                <a:ea typeface="Times New Roman" panose="02020603050405020304" pitchFamily="18" charset="0"/>
              </a:rPr>
              <a:t>. </a:t>
            </a:r>
            <a:r>
              <a:rPr lang="en-US" sz="1300" i="1" dirty="0" err="1">
                <a:solidFill>
                  <a:srgbClr val="000000"/>
                </a:solidFill>
                <a:latin typeface="Times New Roman" panose="02020603050405020304" pitchFamily="18" charset="0"/>
                <a:ea typeface="Times New Roman" panose="02020603050405020304" pitchFamily="18" charset="0"/>
              </a:rPr>
              <a:t>Dynam</a:t>
            </a:r>
            <a:r>
              <a:rPr lang="en-US" sz="1300" i="1" dirty="0">
                <a:solidFill>
                  <a:srgbClr val="000000"/>
                </a:solidFill>
                <a:latin typeface="Times New Roman" panose="02020603050405020304" pitchFamily="18" charset="0"/>
                <a:ea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rPr>
              <a:t> </a:t>
            </a:r>
            <a:r>
              <a:rPr lang="en-US" sz="1300" b="1" dirty="0">
                <a:solidFill>
                  <a:srgbClr val="000000"/>
                </a:solidFill>
                <a:latin typeface="Times New Roman" panose="02020603050405020304" pitchFamily="18" charset="0"/>
                <a:ea typeface="Times New Roman" panose="02020603050405020304" pitchFamily="18" charset="0"/>
              </a:rPr>
              <a:t>38</a:t>
            </a:r>
            <a:r>
              <a:rPr lang="en-US" sz="1300" dirty="0">
                <a:solidFill>
                  <a:srgbClr val="000000"/>
                </a:solidFill>
                <a:latin typeface="Times New Roman" panose="02020603050405020304" pitchFamily="18" charset="0"/>
                <a:ea typeface="Times New Roman" panose="02020603050405020304" pitchFamily="18" charset="0"/>
              </a:rPr>
              <a:t>, 1757–1773 (2012).</a:t>
            </a:r>
            <a:endParaRPr lang="en-KR" sz="1300" dirty="0">
              <a:latin typeface="Times New Roman" panose="02020603050405020304" pitchFamily="18" charset="0"/>
              <a:ea typeface="Times New Roman" panose="02020603050405020304" pitchFamily="18" charset="0"/>
            </a:endParaRPr>
          </a:p>
          <a:p>
            <a:pPr marL="285750" indent="-285750" algn="just">
              <a:spcAft>
                <a:spcPts val="0"/>
              </a:spcAft>
              <a:buFont typeface="Wingdings" pitchFamily="2" charset="2"/>
              <a:buChar char="Ø"/>
            </a:pPr>
            <a:r>
              <a:rPr lang="en-US" sz="1300" dirty="0" err="1">
                <a:solidFill>
                  <a:srgbClr val="000000"/>
                </a:solidFill>
                <a:latin typeface="Times New Roman" panose="02020603050405020304" pitchFamily="18" charset="0"/>
                <a:ea typeface="Times New Roman" panose="02020603050405020304" pitchFamily="18" charset="0"/>
              </a:rPr>
              <a:t>Mohtadi</a:t>
            </a:r>
            <a:r>
              <a:rPr lang="en-US" sz="1300" dirty="0">
                <a:solidFill>
                  <a:srgbClr val="000000"/>
                </a:solidFill>
                <a:latin typeface="Times New Roman" panose="02020603050405020304" pitchFamily="18" charset="0"/>
                <a:ea typeface="Times New Roman" panose="02020603050405020304" pitchFamily="18" charset="0"/>
              </a:rPr>
              <a:t>, M., </a:t>
            </a:r>
            <a:r>
              <a:rPr lang="en-US" sz="1300" dirty="0" err="1">
                <a:solidFill>
                  <a:srgbClr val="000000"/>
                </a:solidFill>
                <a:latin typeface="Times New Roman" panose="02020603050405020304" pitchFamily="18" charset="0"/>
                <a:ea typeface="Times New Roman" panose="02020603050405020304" pitchFamily="18" charset="0"/>
              </a:rPr>
              <a:t>Prange</a:t>
            </a:r>
            <a:r>
              <a:rPr lang="en-US" sz="1300" dirty="0">
                <a:solidFill>
                  <a:srgbClr val="000000"/>
                </a:solidFill>
                <a:latin typeface="Times New Roman" panose="02020603050405020304" pitchFamily="18" charset="0"/>
                <a:ea typeface="Times New Roman" panose="02020603050405020304" pitchFamily="18" charset="0"/>
              </a:rPr>
              <a:t>, M., </a:t>
            </a:r>
            <a:r>
              <a:rPr lang="en-US" sz="1300" dirty="0" err="1">
                <a:solidFill>
                  <a:srgbClr val="000000"/>
                </a:solidFill>
                <a:latin typeface="Times New Roman" panose="02020603050405020304" pitchFamily="18" charset="0"/>
                <a:ea typeface="Times New Roman" panose="02020603050405020304" pitchFamily="18" charset="0"/>
              </a:rPr>
              <a:t>Schefuß</a:t>
            </a:r>
            <a:r>
              <a:rPr lang="en-US" sz="1300" dirty="0">
                <a:solidFill>
                  <a:srgbClr val="000000"/>
                </a:solidFill>
                <a:latin typeface="Times New Roman" panose="02020603050405020304" pitchFamily="18" charset="0"/>
                <a:ea typeface="Times New Roman" panose="02020603050405020304" pitchFamily="18" charset="0"/>
              </a:rPr>
              <a:t>, E. </a:t>
            </a:r>
            <a:r>
              <a:rPr lang="en-US" sz="1300" i="1" dirty="0">
                <a:solidFill>
                  <a:srgbClr val="000000"/>
                </a:solidFill>
                <a:latin typeface="Times New Roman" panose="02020603050405020304" pitchFamily="18" charset="0"/>
                <a:ea typeface="Times New Roman" panose="02020603050405020304" pitchFamily="18" charset="0"/>
              </a:rPr>
              <a:t>et al.</a:t>
            </a:r>
            <a:r>
              <a:rPr lang="en-US" sz="1300" dirty="0">
                <a:solidFill>
                  <a:srgbClr val="000000"/>
                </a:solidFill>
                <a:latin typeface="Times New Roman" panose="02020603050405020304" pitchFamily="18" charset="0"/>
                <a:ea typeface="Times New Roman" panose="02020603050405020304" pitchFamily="18" charset="0"/>
              </a:rPr>
              <a:t> Late Holocene slowdown of the Indian Ocean Walker circulation. </a:t>
            </a:r>
            <a:r>
              <a:rPr lang="en-US" sz="1300" i="1" dirty="0">
                <a:solidFill>
                  <a:srgbClr val="000000"/>
                </a:solidFill>
                <a:latin typeface="Times New Roman" panose="02020603050405020304" pitchFamily="18" charset="0"/>
                <a:ea typeface="Times New Roman" panose="02020603050405020304" pitchFamily="18" charset="0"/>
              </a:rPr>
              <a:t>Nat </a:t>
            </a:r>
            <a:r>
              <a:rPr lang="en-US" sz="1300" i="1" dirty="0" err="1">
                <a:solidFill>
                  <a:srgbClr val="000000"/>
                </a:solidFill>
                <a:latin typeface="Times New Roman" panose="02020603050405020304" pitchFamily="18" charset="0"/>
                <a:ea typeface="Times New Roman" panose="02020603050405020304" pitchFamily="18" charset="0"/>
              </a:rPr>
              <a:t>Commun</a:t>
            </a:r>
            <a:r>
              <a:rPr lang="en-US" sz="1300" dirty="0">
                <a:solidFill>
                  <a:srgbClr val="000000"/>
                </a:solidFill>
                <a:latin typeface="Times New Roman" panose="02020603050405020304" pitchFamily="18" charset="0"/>
                <a:ea typeface="Times New Roman" panose="02020603050405020304" pitchFamily="18" charset="0"/>
              </a:rPr>
              <a:t> </a:t>
            </a:r>
            <a:r>
              <a:rPr lang="en-US" sz="1300" b="1" dirty="0">
                <a:solidFill>
                  <a:srgbClr val="000000"/>
                </a:solidFill>
                <a:latin typeface="Times New Roman" panose="02020603050405020304" pitchFamily="18" charset="0"/>
                <a:ea typeface="Times New Roman" panose="02020603050405020304" pitchFamily="18" charset="0"/>
              </a:rPr>
              <a:t>8, </a:t>
            </a:r>
            <a:r>
              <a:rPr lang="en-US" sz="1300" dirty="0">
                <a:solidFill>
                  <a:srgbClr val="000000"/>
                </a:solidFill>
                <a:latin typeface="Times New Roman" panose="02020603050405020304" pitchFamily="18" charset="0"/>
                <a:ea typeface="Times New Roman" panose="02020603050405020304" pitchFamily="18" charset="0"/>
              </a:rPr>
              <a:t>1015 (2017).https://</a:t>
            </a:r>
            <a:r>
              <a:rPr lang="en-US" sz="1300" dirty="0" err="1">
                <a:solidFill>
                  <a:srgbClr val="000000"/>
                </a:solidFill>
                <a:latin typeface="Times New Roman" panose="02020603050405020304" pitchFamily="18" charset="0"/>
                <a:ea typeface="Times New Roman" panose="02020603050405020304" pitchFamily="18" charset="0"/>
              </a:rPr>
              <a:t>doi.org</a:t>
            </a:r>
            <a:r>
              <a:rPr lang="en-US" sz="1300" dirty="0">
                <a:solidFill>
                  <a:srgbClr val="000000"/>
                </a:solidFill>
                <a:latin typeface="Times New Roman" panose="02020603050405020304" pitchFamily="18" charset="0"/>
                <a:ea typeface="Times New Roman" panose="02020603050405020304" pitchFamily="18" charset="0"/>
              </a:rPr>
              <a:t>/10.1038/s41467-017-00855-3</a:t>
            </a:r>
            <a:endParaRPr lang="en-KR" sz="1300" dirty="0">
              <a:latin typeface="Times New Roman" panose="02020603050405020304" pitchFamily="18" charset="0"/>
              <a:ea typeface="Times New Roman" panose="02020603050405020304" pitchFamily="18" charset="0"/>
            </a:endParaRPr>
          </a:p>
          <a:p>
            <a:pPr marL="285750" indent="-285750" algn="just">
              <a:spcAft>
                <a:spcPts val="0"/>
              </a:spcAft>
              <a:buFont typeface="Wingdings" pitchFamily="2" charset="2"/>
              <a:buChar char="Ø"/>
            </a:pPr>
            <a:r>
              <a:rPr lang="en-US" sz="1300" dirty="0" err="1">
                <a:solidFill>
                  <a:srgbClr val="000000"/>
                </a:solidFill>
                <a:latin typeface="Times New Roman" panose="02020603050405020304" pitchFamily="18" charset="0"/>
                <a:ea typeface="Times New Roman" panose="02020603050405020304" pitchFamily="18" charset="0"/>
              </a:rPr>
              <a:t>Plesca</a:t>
            </a:r>
            <a:r>
              <a:rPr lang="en-US" sz="1300" dirty="0">
                <a:solidFill>
                  <a:srgbClr val="000000"/>
                </a:solidFill>
                <a:latin typeface="Times New Roman" panose="02020603050405020304" pitchFamily="18" charset="0"/>
                <a:ea typeface="Times New Roman" panose="02020603050405020304" pitchFamily="18" charset="0"/>
              </a:rPr>
              <a:t>, E., </a:t>
            </a:r>
            <a:r>
              <a:rPr lang="en-US" sz="1300" dirty="0" err="1">
                <a:solidFill>
                  <a:srgbClr val="000000"/>
                </a:solidFill>
                <a:latin typeface="Times New Roman" panose="02020603050405020304" pitchFamily="18" charset="0"/>
                <a:ea typeface="Times New Roman" panose="02020603050405020304" pitchFamily="18" charset="0"/>
              </a:rPr>
              <a:t>Grützun</a:t>
            </a:r>
            <a:r>
              <a:rPr lang="en-US" sz="1300" dirty="0">
                <a:solidFill>
                  <a:srgbClr val="000000"/>
                </a:solidFill>
                <a:latin typeface="Times New Roman" panose="02020603050405020304" pitchFamily="18" charset="0"/>
                <a:ea typeface="Times New Roman" panose="02020603050405020304" pitchFamily="18" charset="0"/>
              </a:rPr>
              <a:t>, V. &amp; Buehler, S. A. How robust is the weakening of the Pacific Walker circulation in CMIP5 idealized transient climate simulations? </a:t>
            </a:r>
            <a:r>
              <a:rPr lang="en-US" sz="1300" i="1" dirty="0">
                <a:solidFill>
                  <a:srgbClr val="000000"/>
                </a:solidFill>
                <a:latin typeface="Times New Roman" panose="02020603050405020304" pitchFamily="18" charset="0"/>
                <a:ea typeface="Times New Roman" panose="02020603050405020304" pitchFamily="18" charset="0"/>
              </a:rPr>
              <a:t>J. </a:t>
            </a:r>
            <a:r>
              <a:rPr lang="en-US" sz="1300" i="1" dirty="0" err="1">
                <a:solidFill>
                  <a:srgbClr val="000000"/>
                </a:solidFill>
                <a:latin typeface="Times New Roman" panose="02020603050405020304" pitchFamily="18" charset="0"/>
                <a:ea typeface="Times New Roman" panose="02020603050405020304" pitchFamily="18" charset="0"/>
              </a:rPr>
              <a:t>Clim</a:t>
            </a:r>
            <a:r>
              <a:rPr lang="en-US" sz="1300" i="1" dirty="0">
                <a:solidFill>
                  <a:srgbClr val="000000"/>
                </a:solidFill>
                <a:latin typeface="Times New Roman" panose="02020603050405020304" pitchFamily="18" charset="0"/>
                <a:ea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rPr>
              <a:t> </a:t>
            </a:r>
            <a:r>
              <a:rPr lang="en-US" sz="1300" b="1" dirty="0">
                <a:solidFill>
                  <a:srgbClr val="000000"/>
                </a:solidFill>
                <a:latin typeface="Times New Roman" panose="02020603050405020304" pitchFamily="18" charset="0"/>
                <a:ea typeface="Times New Roman" panose="02020603050405020304" pitchFamily="18" charset="0"/>
              </a:rPr>
              <a:t>31</a:t>
            </a:r>
            <a:r>
              <a:rPr lang="en-US" sz="1300" dirty="0">
                <a:solidFill>
                  <a:srgbClr val="000000"/>
                </a:solidFill>
                <a:latin typeface="Times New Roman" panose="02020603050405020304" pitchFamily="18" charset="0"/>
                <a:ea typeface="Times New Roman" panose="02020603050405020304" pitchFamily="18" charset="0"/>
              </a:rPr>
              <a:t>, 81–97 (2018)</a:t>
            </a:r>
            <a:endParaRPr lang="en-KR" sz="1300" dirty="0">
              <a:latin typeface="Times New Roman" panose="02020603050405020304" pitchFamily="18" charset="0"/>
              <a:ea typeface="Times New Roman" panose="02020603050405020304" pitchFamily="18" charset="0"/>
            </a:endParaRPr>
          </a:p>
          <a:p>
            <a:pPr marL="285750" indent="-285750" algn="just">
              <a:spcAft>
                <a:spcPts val="0"/>
              </a:spcAft>
              <a:buFont typeface="Wingdings" pitchFamily="2" charset="2"/>
              <a:buChar char="Ø"/>
            </a:pPr>
            <a:r>
              <a:rPr lang="en-US" sz="1300" dirty="0">
                <a:solidFill>
                  <a:srgbClr val="000000"/>
                </a:solidFill>
                <a:latin typeface="Times New Roman" panose="02020603050405020304" pitchFamily="18" charset="0"/>
                <a:ea typeface="Times New Roman" panose="02020603050405020304" pitchFamily="18" charset="0"/>
              </a:rPr>
              <a:t>Power, S. B. &amp; </a:t>
            </a:r>
            <a:r>
              <a:rPr lang="en-US" sz="1300" dirty="0" err="1">
                <a:solidFill>
                  <a:srgbClr val="000000"/>
                </a:solidFill>
                <a:latin typeface="Times New Roman" panose="02020603050405020304" pitchFamily="18" charset="0"/>
                <a:ea typeface="Times New Roman" panose="02020603050405020304" pitchFamily="18" charset="0"/>
              </a:rPr>
              <a:t>Kociuba</a:t>
            </a:r>
            <a:r>
              <a:rPr lang="en-US" sz="1300" dirty="0">
                <a:solidFill>
                  <a:srgbClr val="000000"/>
                </a:solidFill>
                <a:latin typeface="Times New Roman" panose="02020603050405020304" pitchFamily="18" charset="0"/>
                <a:ea typeface="Times New Roman" panose="02020603050405020304" pitchFamily="18" charset="0"/>
              </a:rPr>
              <a:t>, G. What caused the observed twentieth-century weakening of the Walker circulation? </a:t>
            </a:r>
            <a:r>
              <a:rPr lang="en-US" sz="1300" i="1" dirty="0">
                <a:solidFill>
                  <a:srgbClr val="000000"/>
                </a:solidFill>
                <a:latin typeface="Times New Roman" panose="02020603050405020304" pitchFamily="18" charset="0"/>
                <a:ea typeface="Times New Roman" panose="02020603050405020304" pitchFamily="18" charset="0"/>
              </a:rPr>
              <a:t>J. </a:t>
            </a:r>
            <a:r>
              <a:rPr lang="en-US" sz="1300" i="1" dirty="0" err="1">
                <a:solidFill>
                  <a:srgbClr val="000000"/>
                </a:solidFill>
                <a:latin typeface="Times New Roman" panose="02020603050405020304" pitchFamily="18" charset="0"/>
                <a:ea typeface="Times New Roman" panose="02020603050405020304" pitchFamily="18" charset="0"/>
              </a:rPr>
              <a:t>Clim</a:t>
            </a:r>
            <a:r>
              <a:rPr lang="en-US" sz="1300" i="1" dirty="0">
                <a:solidFill>
                  <a:srgbClr val="000000"/>
                </a:solidFill>
                <a:latin typeface="Times New Roman" panose="02020603050405020304" pitchFamily="18" charset="0"/>
                <a:ea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rPr>
              <a:t> </a:t>
            </a:r>
            <a:r>
              <a:rPr lang="en-US" sz="1300" b="1" dirty="0">
                <a:solidFill>
                  <a:srgbClr val="000000"/>
                </a:solidFill>
                <a:latin typeface="Times New Roman" panose="02020603050405020304" pitchFamily="18" charset="0"/>
                <a:ea typeface="Times New Roman" panose="02020603050405020304" pitchFamily="18" charset="0"/>
              </a:rPr>
              <a:t>24</a:t>
            </a:r>
            <a:r>
              <a:rPr lang="en-US" sz="1300" dirty="0">
                <a:solidFill>
                  <a:srgbClr val="000000"/>
                </a:solidFill>
                <a:latin typeface="Times New Roman" panose="02020603050405020304" pitchFamily="18" charset="0"/>
                <a:ea typeface="Times New Roman" panose="02020603050405020304" pitchFamily="18" charset="0"/>
              </a:rPr>
              <a:t>, 6501–6514 (2011).</a:t>
            </a:r>
            <a:endParaRPr lang="en-KR" sz="1300" dirty="0">
              <a:latin typeface="Times New Roman" panose="02020603050405020304" pitchFamily="18" charset="0"/>
              <a:ea typeface="Times New Roman" panose="02020603050405020304" pitchFamily="18" charset="0"/>
            </a:endParaRPr>
          </a:p>
          <a:p>
            <a:pPr marL="285750" indent="-285750" algn="just">
              <a:spcAft>
                <a:spcPts val="0"/>
              </a:spcAft>
              <a:buFont typeface="Wingdings" pitchFamily="2" charset="2"/>
              <a:buChar char="Ø"/>
            </a:pPr>
            <a:r>
              <a:rPr lang="en-US" sz="1300" dirty="0">
                <a:solidFill>
                  <a:srgbClr val="000000"/>
                </a:solidFill>
                <a:latin typeface="Times New Roman" panose="02020603050405020304" pitchFamily="18" charset="0"/>
                <a:ea typeface="Times New Roman" panose="02020603050405020304" pitchFamily="18" charset="0"/>
              </a:rPr>
              <a:t>Sandeep, S., </a:t>
            </a:r>
            <a:r>
              <a:rPr lang="en-US" sz="1300" dirty="0" err="1">
                <a:solidFill>
                  <a:srgbClr val="000000"/>
                </a:solidFill>
                <a:latin typeface="Times New Roman" panose="02020603050405020304" pitchFamily="18" charset="0"/>
                <a:ea typeface="Times New Roman" panose="02020603050405020304" pitchFamily="18" charset="0"/>
              </a:rPr>
              <a:t>Stordal</a:t>
            </a:r>
            <a:r>
              <a:rPr lang="en-US" sz="1300" dirty="0">
                <a:solidFill>
                  <a:srgbClr val="000000"/>
                </a:solidFill>
                <a:latin typeface="Times New Roman" panose="02020603050405020304" pitchFamily="18" charset="0"/>
                <a:ea typeface="Times New Roman" panose="02020603050405020304" pitchFamily="18" charset="0"/>
              </a:rPr>
              <a:t>, F., </a:t>
            </a:r>
            <a:r>
              <a:rPr lang="en-US" sz="1300" dirty="0" err="1">
                <a:solidFill>
                  <a:srgbClr val="000000"/>
                </a:solidFill>
                <a:latin typeface="Times New Roman" panose="02020603050405020304" pitchFamily="18" charset="0"/>
                <a:ea typeface="Times New Roman" panose="02020603050405020304" pitchFamily="18" charset="0"/>
              </a:rPr>
              <a:t>Sardeshmukh</a:t>
            </a:r>
            <a:r>
              <a:rPr lang="en-US" sz="1300" dirty="0">
                <a:solidFill>
                  <a:srgbClr val="000000"/>
                </a:solidFill>
                <a:latin typeface="Times New Roman" panose="02020603050405020304" pitchFamily="18" charset="0"/>
                <a:ea typeface="Times New Roman" panose="02020603050405020304" pitchFamily="18" charset="0"/>
              </a:rPr>
              <a:t>, P.D. </a:t>
            </a:r>
            <a:r>
              <a:rPr lang="en-US" sz="1300" i="1" dirty="0">
                <a:solidFill>
                  <a:srgbClr val="000000"/>
                </a:solidFill>
                <a:latin typeface="Times New Roman" panose="02020603050405020304" pitchFamily="18" charset="0"/>
                <a:ea typeface="Times New Roman" panose="02020603050405020304" pitchFamily="18" charset="0"/>
              </a:rPr>
              <a:t>et al.</a:t>
            </a:r>
            <a:r>
              <a:rPr lang="en-US" sz="1300" dirty="0">
                <a:solidFill>
                  <a:srgbClr val="000000"/>
                </a:solidFill>
                <a:latin typeface="Times New Roman" panose="02020603050405020304" pitchFamily="18" charset="0"/>
                <a:ea typeface="Times New Roman" panose="02020603050405020304" pitchFamily="18" charset="0"/>
              </a:rPr>
              <a:t> Pacific Walker Circulation variability in coupled and uncoupled climate models. </a:t>
            </a:r>
            <a:r>
              <a:rPr lang="en-US" sz="1300" i="1" dirty="0" err="1">
                <a:solidFill>
                  <a:srgbClr val="000000"/>
                </a:solidFill>
                <a:latin typeface="Times New Roman" panose="02020603050405020304" pitchFamily="18" charset="0"/>
                <a:ea typeface="Times New Roman" panose="02020603050405020304" pitchFamily="18" charset="0"/>
              </a:rPr>
              <a:t>Clim</a:t>
            </a:r>
            <a:r>
              <a:rPr lang="en-US" sz="1300" i="1" dirty="0">
                <a:solidFill>
                  <a:srgbClr val="000000"/>
                </a:solidFill>
                <a:latin typeface="Times New Roman" panose="02020603050405020304" pitchFamily="18" charset="0"/>
                <a:ea typeface="Times New Roman" panose="02020603050405020304" pitchFamily="18" charset="0"/>
              </a:rPr>
              <a:t> </a:t>
            </a:r>
            <a:r>
              <a:rPr lang="en-US" sz="1300" i="1" dirty="0" err="1">
                <a:solidFill>
                  <a:srgbClr val="000000"/>
                </a:solidFill>
                <a:latin typeface="Times New Roman" panose="02020603050405020304" pitchFamily="18" charset="0"/>
                <a:ea typeface="Times New Roman" panose="02020603050405020304" pitchFamily="18" charset="0"/>
              </a:rPr>
              <a:t>Dyn</a:t>
            </a:r>
            <a:r>
              <a:rPr lang="en-US" sz="1300" dirty="0">
                <a:solidFill>
                  <a:srgbClr val="000000"/>
                </a:solidFill>
                <a:latin typeface="Times New Roman" panose="02020603050405020304" pitchFamily="18" charset="0"/>
                <a:ea typeface="Times New Roman" panose="02020603050405020304" pitchFamily="18" charset="0"/>
              </a:rPr>
              <a:t> </a:t>
            </a:r>
            <a:r>
              <a:rPr lang="en-US" sz="1300" b="1" dirty="0">
                <a:solidFill>
                  <a:srgbClr val="000000"/>
                </a:solidFill>
                <a:latin typeface="Times New Roman" panose="02020603050405020304" pitchFamily="18" charset="0"/>
                <a:ea typeface="Times New Roman" panose="02020603050405020304" pitchFamily="18" charset="0"/>
              </a:rPr>
              <a:t>43, </a:t>
            </a:r>
            <a:r>
              <a:rPr lang="en-US" sz="1300" dirty="0">
                <a:solidFill>
                  <a:srgbClr val="000000"/>
                </a:solidFill>
                <a:latin typeface="Times New Roman" panose="02020603050405020304" pitchFamily="18" charset="0"/>
                <a:ea typeface="Times New Roman" panose="02020603050405020304" pitchFamily="18" charset="0"/>
              </a:rPr>
              <a:t>103–117 (2014).</a:t>
            </a:r>
            <a:endParaRPr lang="en-KR" sz="1300" dirty="0">
              <a:latin typeface="Times New Roman" panose="02020603050405020304" pitchFamily="18" charset="0"/>
              <a:ea typeface="Times New Roman" panose="02020603050405020304" pitchFamily="18" charset="0"/>
            </a:endParaRPr>
          </a:p>
          <a:p>
            <a:pPr marL="285750" indent="-285750" algn="just">
              <a:spcAft>
                <a:spcPts val="0"/>
              </a:spcAft>
              <a:buFont typeface="Wingdings" pitchFamily="2" charset="2"/>
              <a:buChar char="Ø"/>
            </a:pPr>
            <a:r>
              <a:rPr lang="en-US" sz="1300" dirty="0" err="1">
                <a:solidFill>
                  <a:srgbClr val="000000"/>
                </a:solidFill>
                <a:latin typeface="Times New Roman" panose="02020603050405020304" pitchFamily="18" charset="0"/>
                <a:ea typeface="Times New Roman" panose="02020603050405020304" pitchFamily="18" charset="0"/>
              </a:rPr>
              <a:t>Vecchi</a:t>
            </a:r>
            <a:r>
              <a:rPr lang="en-US" sz="1300" dirty="0">
                <a:solidFill>
                  <a:srgbClr val="000000"/>
                </a:solidFill>
                <a:latin typeface="Times New Roman" panose="02020603050405020304" pitchFamily="18" charset="0"/>
                <a:ea typeface="Times New Roman" panose="02020603050405020304" pitchFamily="18" charset="0"/>
              </a:rPr>
              <a:t>, G. A., B. J. </a:t>
            </a:r>
            <a:r>
              <a:rPr lang="en-US" sz="1300" dirty="0" err="1">
                <a:solidFill>
                  <a:srgbClr val="000000"/>
                </a:solidFill>
                <a:latin typeface="Times New Roman" panose="02020603050405020304" pitchFamily="18" charset="0"/>
                <a:ea typeface="Times New Roman" panose="02020603050405020304" pitchFamily="18" charset="0"/>
              </a:rPr>
              <a:t>Soden</a:t>
            </a:r>
            <a:r>
              <a:rPr lang="en-US" sz="1300" dirty="0">
                <a:solidFill>
                  <a:srgbClr val="000000"/>
                </a:solidFill>
                <a:latin typeface="Times New Roman" panose="02020603050405020304" pitchFamily="18" charset="0"/>
                <a:ea typeface="Times New Roman" panose="02020603050405020304" pitchFamily="18" charset="0"/>
              </a:rPr>
              <a:t>, A. T. Wittenberg, I. A. Held, A. </a:t>
            </a:r>
            <a:r>
              <a:rPr lang="en-US" sz="1300" dirty="0" err="1">
                <a:solidFill>
                  <a:srgbClr val="000000"/>
                </a:solidFill>
                <a:latin typeface="Times New Roman" panose="02020603050405020304" pitchFamily="18" charset="0"/>
                <a:ea typeface="Times New Roman" panose="02020603050405020304" pitchFamily="18" charset="0"/>
              </a:rPr>
              <a:t>Leetma</a:t>
            </a:r>
            <a:r>
              <a:rPr lang="en-US" sz="1300" dirty="0">
                <a:solidFill>
                  <a:srgbClr val="000000"/>
                </a:solidFill>
                <a:latin typeface="Times New Roman" panose="02020603050405020304" pitchFamily="18" charset="0"/>
                <a:ea typeface="Times New Roman" panose="02020603050405020304" pitchFamily="18" charset="0"/>
              </a:rPr>
              <a:t>, and M. J. Harrison, 2006: Weakening of tropical Pacific atmospheric circulation due to anthropogenic forcing. </a:t>
            </a:r>
            <a:r>
              <a:rPr lang="en-US" sz="1300" i="1" dirty="0">
                <a:solidFill>
                  <a:srgbClr val="000000"/>
                </a:solidFill>
                <a:latin typeface="Times New Roman" panose="02020603050405020304" pitchFamily="18" charset="0"/>
                <a:ea typeface="Times New Roman" panose="02020603050405020304" pitchFamily="18" charset="0"/>
              </a:rPr>
              <a:t>Nature</a:t>
            </a:r>
            <a:r>
              <a:rPr lang="en-US" sz="1300" dirty="0">
                <a:solidFill>
                  <a:srgbClr val="000000"/>
                </a:solidFill>
                <a:latin typeface="Times New Roman" panose="02020603050405020304" pitchFamily="18" charset="0"/>
                <a:ea typeface="Times New Roman" panose="02020603050405020304" pitchFamily="18" charset="0"/>
              </a:rPr>
              <a:t>, </a:t>
            </a:r>
            <a:r>
              <a:rPr lang="en-US" sz="1300" b="1" dirty="0">
                <a:solidFill>
                  <a:srgbClr val="000000"/>
                </a:solidFill>
                <a:latin typeface="Times New Roman" panose="02020603050405020304" pitchFamily="18" charset="0"/>
                <a:ea typeface="Times New Roman" panose="02020603050405020304" pitchFamily="18" charset="0"/>
              </a:rPr>
              <a:t>441</a:t>
            </a:r>
            <a:r>
              <a:rPr lang="en-US" sz="1300" dirty="0">
                <a:solidFill>
                  <a:srgbClr val="000000"/>
                </a:solidFill>
                <a:latin typeface="Times New Roman" panose="02020603050405020304" pitchFamily="18" charset="0"/>
                <a:ea typeface="Times New Roman" panose="02020603050405020304" pitchFamily="18" charset="0"/>
              </a:rPr>
              <a:t> </a:t>
            </a:r>
            <a:endParaRPr lang="en-KR" sz="1300" dirty="0">
              <a:latin typeface="Times New Roman" panose="02020603050405020304" pitchFamily="18" charset="0"/>
              <a:ea typeface="Times New Roman" panose="02020603050405020304" pitchFamily="18" charset="0"/>
            </a:endParaRPr>
          </a:p>
          <a:p>
            <a:pPr marL="285750" indent="-285750" algn="just">
              <a:spcAft>
                <a:spcPts val="0"/>
              </a:spcAft>
              <a:buFont typeface="Wingdings" pitchFamily="2" charset="2"/>
              <a:buChar char="Ø"/>
            </a:pPr>
            <a:r>
              <a:rPr lang="en-US" sz="1300" dirty="0" err="1">
                <a:solidFill>
                  <a:srgbClr val="000000"/>
                </a:solidFill>
                <a:latin typeface="Times New Roman" panose="02020603050405020304" pitchFamily="18" charset="0"/>
                <a:ea typeface="Times New Roman" panose="02020603050405020304" pitchFamily="18" charset="0"/>
              </a:rPr>
              <a:t>Vecchi</a:t>
            </a:r>
            <a:r>
              <a:rPr lang="en-US" sz="1300" dirty="0">
                <a:solidFill>
                  <a:srgbClr val="000000"/>
                </a:solidFill>
                <a:latin typeface="Times New Roman" panose="02020603050405020304" pitchFamily="18" charset="0"/>
                <a:ea typeface="Times New Roman" panose="02020603050405020304" pitchFamily="18" charset="0"/>
              </a:rPr>
              <a:t>, G. A. &amp; </a:t>
            </a:r>
            <a:r>
              <a:rPr lang="en-US" sz="1300" dirty="0" err="1">
                <a:solidFill>
                  <a:srgbClr val="000000"/>
                </a:solidFill>
                <a:latin typeface="Times New Roman" panose="02020603050405020304" pitchFamily="18" charset="0"/>
                <a:ea typeface="Times New Roman" panose="02020603050405020304" pitchFamily="18" charset="0"/>
              </a:rPr>
              <a:t>Soden</a:t>
            </a:r>
            <a:r>
              <a:rPr lang="en-US" sz="1300" dirty="0">
                <a:solidFill>
                  <a:srgbClr val="000000"/>
                </a:solidFill>
                <a:latin typeface="Times New Roman" panose="02020603050405020304" pitchFamily="18" charset="0"/>
                <a:ea typeface="Times New Roman" panose="02020603050405020304" pitchFamily="18" charset="0"/>
              </a:rPr>
              <a:t>, B. J. Global warming and the weakening of the tropical circulation. </a:t>
            </a:r>
            <a:r>
              <a:rPr lang="en-US" sz="1300" i="1" dirty="0">
                <a:solidFill>
                  <a:srgbClr val="000000"/>
                </a:solidFill>
                <a:latin typeface="Times New Roman" panose="02020603050405020304" pitchFamily="18" charset="0"/>
                <a:ea typeface="Times New Roman" panose="02020603050405020304" pitchFamily="18" charset="0"/>
              </a:rPr>
              <a:t>J. </a:t>
            </a:r>
            <a:r>
              <a:rPr lang="en-US" sz="1300" i="1" dirty="0" err="1">
                <a:solidFill>
                  <a:srgbClr val="000000"/>
                </a:solidFill>
                <a:latin typeface="Times New Roman" panose="02020603050405020304" pitchFamily="18" charset="0"/>
                <a:ea typeface="Times New Roman" panose="02020603050405020304" pitchFamily="18" charset="0"/>
              </a:rPr>
              <a:t>Clim</a:t>
            </a:r>
            <a:r>
              <a:rPr lang="en-US" sz="1300" i="1" dirty="0">
                <a:solidFill>
                  <a:srgbClr val="000000"/>
                </a:solidFill>
                <a:latin typeface="Times New Roman" panose="02020603050405020304" pitchFamily="18" charset="0"/>
                <a:ea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rPr>
              <a:t> </a:t>
            </a:r>
            <a:r>
              <a:rPr lang="en-US" sz="1300" b="1" dirty="0">
                <a:solidFill>
                  <a:srgbClr val="000000"/>
                </a:solidFill>
                <a:latin typeface="Times New Roman" panose="02020603050405020304" pitchFamily="18" charset="0"/>
                <a:ea typeface="Times New Roman" panose="02020603050405020304" pitchFamily="18" charset="0"/>
              </a:rPr>
              <a:t>20</a:t>
            </a:r>
            <a:r>
              <a:rPr lang="en-US" sz="1300" dirty="0">
                <a:solidFill>
                  <a:srgbClr val="000000"/>
                </a:solidFill>
                <a:latin typeface="Times New Roman" panose="02020603050405020304" pitchFamily="18" charset="0"/>
                <a:ea typeface="Times New Roman" panose="02020603050405020304" pitchFamily="18" charset="0"/>
              </a:rPr>
              <a:t>, 4316–4340 (2007).</a:t>
            </a:r>
            <a:endParaRPr lang="en-KR" sz="1300" dirty="0">
              <a:latin typeface="Times New Roman" panose="02020603050405020304" pitchFamily="18" charset="0"/>
              <a:ea typeface="Times New Roman" panose="02020603050405020304" pitchFamily="18" charset="0"/>
            </a:endParaRPr>
          </a:p>
          <a:p>
            <a:pPr marL="285750" indent="-285750" algn="just">
              <a:spcAft>
                <a:spcPts val="0"/>
              </a:spcAft>
              <a:buFont typeface="Wingdings" pitchFamily="2" charset="2"/>
              <a:buChar char="Ø"/>
            </a:pPr>
            <a:r>
              <a:rPr lang="en-US" sz="1300" dirty="0" err="1">
                <a:solidFill>
                  <a:srgbClr val="000000"/>
                </a:solidFill>
                <a:latin typeface="Times New Roman" panose="02020603050405020304" pitchFamily="18" charset="0"/>
                <a:ea typeface="Times New Roman" panose="02020603050405020304" pitchFamily="18" charset="0"/>
              </a:rPr>
              <a:t>Vecchi</a:t>
            </a:r>
            <a:r>
              <a:rPr lang="en-US" sz="1300" dirty="0">
                <a:solidFill>
                  <a:srgbClr val="000000"/>
                </a:solidFill>
                <a:latin typeface="Times New Roman" panose="02020603050405020304" pitchFamily="18" charset="0"/>
                <a:ea typeface="Times New Roman" panose="02020603050405020304" pitchFamily="18" charset="0"/>
              </a:rPr>
              <a:t>, G. A., and B. J. </a:t>
            </a:r>
            <a:r>
              <a:rPr lang="en-US" sz="1300" dirty="0" err="1">
                <a:solidFill>
                  <a:srgbClr val="000000"/>
                </a:solidFill>
                <a:latin typeface="Times New Roman" panose="02020603050405020304" pitchFamily="18" charset="0"/>
                <a:ea typeface="Times New Roman" panose="02020603050405020304" pitchFamily="18" charset="0"/>
              </a:rPr>
              <a:t>Soden</a:t>
            </a:r>
            <a:r>
              <a:rPr lang="en-US" sz="1300" dirty="0">
                <a:solidFill>
                  <a:srgbClr val="000000"/>
                </a:solidFill>
                <a:latin typeface="Times New Roman" panose="02020603050405020304" pitchFamily="18" charset="0"/>
                <a:ea typeface="Times New Roman" panose="02020603050405020304" pitchFamily="18" charset="0"/>
              </a:rPr>
              <a:t>, 2007: Global warming and the weakening of the tropical circulation. </a:t>
            </a:r>
            <a:r>
              <a:rPr lang="en-US" sz="1300" i="1" dirty="0">
                <a:solidFill>
                  <a:srgbClr val="000000"/>
                </a:solidFill>
                <a:latin typeface="Times New Roman" panose="02020603050405020304" pitchFamily="18" charset="0"/>
                <a:ea typeface="Times New Roman" panose="02020603050405020304" pitchFamily="18" charset="0"/>
              </a:rPr>
              <a:t>J. Climate</a:t>
            </a:r>
            <a:r>
              <a:rPr lang="en-US" sz="1300" dirty="0">
                <a:solidFill>
                  <a:srgbClr val="000000"/>
                </a:solidFill>
                <a:latin typeface="Times New Roman" panose="02020603050405020304" pitchFamily="18" charset="0"/>
                <a:ea typeface="Times New Roman" panose="02020603050405020304" pitchFamily="18" charset="0"/>
              </a:rPr>
              <a:t>, </a:t>
            </a:r>
            <a:r>
              <a:rPr lang="en-US" sz="1300" b="1" dirty="0">
                <a:solidFill>
                  <a:srgbClr val="000000"/>
                </a:solidFill>
                <a:latin typeface="Times New Roman" panose="02020603050405020304" pitchFamily="18" charset="0"/>
                <a:ea typeface="Times New Roman" panose="02020603050405020304" pitchFamily="18" charset="0"/>
              </a:rPr>
              <a:t>20</a:t>
            </a:r>
            <a:r>
              <a:rPr lang="en-US" sz="1300" dirty="0">
                <a:solidFill>
                  <a:srgbClr val="000000"/>
                </a:solidFill>
                <a:latin typeface="Times New Roman" panose="02020603050405020304" pitchFamily="18" charset="0"/>
                <a:ea typeface="Times New Roman" panose="02020603050405020304" pitchFamily="18" charset="0"/>
              </a:rPr>
              <a:t>, 4316–4340 </a:t>
            </a:r>
            <a:endParaRPr lang="en-KR" sz="1300" dirty="0">
              <a:latin typeface="Times New Roman" panose="02020603050405020304" pitchFamily="18" charset="0"/>
              <a:ea typeface="Times New Roman" panose="02020603050405020304" pitchFamily="18" charset="0"/>
            </a:endParaRPr>
          </a:p>
          <a:p>
            <a:pPr marL="285750" indent="-285750" algn="just">
              <a:spcAft>
                <a:spcPts val="0"/>
              </a:spcAft>
              <a:buFont typeface="Wingdings" pitchFamily="2" charset="2"/>
              <a:buChar char="Ø"/>
            </a:pPr>
            <a:r>
              <a:rPr lang="en-US" sz="1300" dirty="0">
                <a:solidFill>
                  <a:srgbClr val="000000"/>
                </a:solidFill>
                <a:latin typeface="Times New Roman" panose="02020603050405020304" pitchFamily="18" charset="0"/>
                <a:ea typeface="Times New Roman" panose="02020603050405020304" pitchFamily="18" charset="0"/>
              </a:rPr>
              <a:t>Zhao, X., &amp; Allen, R. J. (2019). Strengthening of the Walker Circulation in recent decades and the role of natural sea surface temperature variability. </a:t>
            </a:r>
            <a:r>
              <a:rPr lang="en-US" sz="1300" i="1" dirty="0">
                <a:solidFill>
                  <a:srgbClr val="000000"/>
                </a:solidFill>
                <a:latin typeface="Times New Roman" panose="02020603050405020304" pitchFamily="18" charset="0"/>
                <a:ea typeface="Times New Roman" panose="02020603050405020304" pitchFamily="18" charset="0"/>
              </a:rPr>
              <a:t>Environmental Research Communications</a:t>
            </a:r>
            <a:r>
              <a:rPr lang="en-US" sz="1300" dirty="0">
                <a:solidFill>
                  <a:srgbClr val="000000"/>
                </a:solidFill>
                <a:latin typeface="Times New Roman" panose="02020603050405020304" pitchFamily="18" charset="0"/>
                <a:ea typeface="Times New Roman" panose="02020603050405020304" pitchFamily="18" charset="0"/>
              </a:rPr>
              <a:t>.</a:t>
            </a:r>
            <a:endParaRPr lang="en-KR" sz="1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6840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D1FCE6-643E-934F-B474-5E49FAB33CE9}"/>
              </a:ext>
            </a:extLst>
          </p:cNvPr>
          <p:cNvSpPr/>
          <p:nvPr/>
        </p:nvSpPr>
        <p:spPr>
          <a:xfrm>
            <a:off x="0" y="0"/>
            <a:ext cx="12192000" cy="603115"/>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rebuchet MS" panose="020B0603020202020204" pitchFamily="34" charset="0"/>
              </a:rPr>
              <a:t> Abstract</a:t>
            </a:r>
          </a:p>
        </p:txBody>
      </p:sp>
      <p:sp>
        <p:nvSpPr>
          <p:cNvPr id="15" name="Rectangle 14">
            <a:extLst>
              <a:ext uri="{FF2B5EF4-FFF2-40B4-BE49-F238E27FC236}">
                <a16:creationId xmlns:a16="http://schemas.microsoft.com/office/drawing/2014/main" id="{3FC2D04F-97E6-DF48-B330-7342AB4C6530}"/>
              </a:ext>
            </a:extLst>
          </p:cNvPr>
          <p:cNvSpPr/>
          <p:nvPr/>
        </p:nvSpPr>
        <p:spPr>
          <a:xfrm>
            <a:off x="0" y="6254884"/>
            <a:ext cx="12192000" cy="603116"/>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rebuchet MS" panose="020B0603020202020204" pitchFamily="34" charset="0"/>
              </a:rPr>
              <a:t> </a:t>
            </a:r>
          </a:p>
        </p:txBody>
      </p:sp>
      <p:sp>
        <p:nvSpPr>
          <p:cNvPr id="3" name="Rectangle 2">
            <a:extLst>
              <a:ext uri="{FF2B5EF4-FFF2-40B4-BE49-F238E27FC236}">
                <a16:creationId xmlns:a16="http://schemas.microsoft.com/office/drawing/2014/main" id="{0F69F9F8-CE7F-1C46-85C2-C725B7671324}"/>
              </a:ext>
            </a:extLst>
          </p:cNvPr>
          <p:cNvSpPr/>
          <p:nvPr/>
        </p:nvSpPr>
        <p:spPr>
          <a:xfrm>
            <a:off x="488003" y="1436425"/>
            <a:ext cx="11408924" cy="3693319"/>
          </a:xfrm>
          <a:prstGeom prst="rect">
            <a:avLst/>
          </a:prstGeom>
        </p:spPr>
        <p:txBody>
          <a:bodyPr wrap="square">
            <a:spAutoFit/>
          </a:bodyPr>
          <a:lstStyle/>
          <a:p>
            <a:pPr algn="just"/>
            <a:r>
              <a:rPr lang="en-US" dirty="0">
                <a:solidFill>
                  <a:srgbClr val="002060"/>
                </a:solidFill>
                <a:latin typeface="OpenSans"/>
              </a:rPr>
              <a:t>The equatorial zonal asymmetric (Walker) circulation causes changes in the tropical rainfall pattern which induces devastation flood and drought that considerably impact the lives of millions of people. However, understanding of changes in zonal circulation is not yet certain. Here we examine the robustness of changes in Indian Walker Circulation (IWC) characteristics using different reanalysis and observation datasets in terms of the linear trends of IWC. The meridional (5</a:t>
            </a:r>
            <a:r>
              <a:rPr lang="en-US" baseline="30000" dirty="0">
                <a:solidFill>
                  <a:srgbClr val="002060"/>
                </a:solidFill>
                <a:latin typeface="OpenSans"/>
              </a:rPr>
              <a:t>o</a:t>
            </a:r>
            <a:r>
              <a:rPr lang="en-US" dirty="0">
                <a:solidFill>
                  <a:srgbClr val="002060"/>
                </a:solidFill>
                <a:latin typeface="OpenSans"/>
              </a:rPr>
              <a:t>S:5</a:t>
            </a:r>
            <a:r>
              <a:rPr lang="en-US" baseline="30000" dirty="0">
                <a:solidFill>
                  <a:srgbClr val="002060"/>
                </a:solidFill>
                <a:latin typeface="OpenSans"/>
              </a:rPr>
              <a:t>o</a:t>
            </a:r>
            <a:r>
              <a:rPr lang="en-US" dirty="0">
                <a:solidFill>
                  <a:srgbClr val="002060"/>
                </a:solidFill>
                <a:latin typeface="OpenSans"/>
              </a:rPr>
              <a:t>N) averaged vertical velocity using different datasets are used to precisely locate the ascending (94</a:t>
            </a:r>
            <a:r>
              <a:rPr lang="en-US" baseline="30000" dirty="0">
                <a:solidFill>
                  <a:srgbClr val="002060"/>
                </a:solidFill>
                <a:latin typeface="OpenSans"/>
              </a:rPr>
              <a:t>o</a:t>
            </a:r>
            <a:r>
              <a:rPr lang="en-US" dirty="0">
                <a:solidFill>
                  <a:srgbClr val="002060"/>
                </a:solidFill>
                <a:latin typeface="OpenSans"/>
              </a:rPr>
              <a:t>E:104</a:t>
            </a:r>
            <a:r>
              <a:rPr lang="en-US" baseline="30000" dirty="0">
                <a:solidFill>
                  <a:srgbClr val="002060"/>
                </a:solidFill>
                <a:latin typeface="OpenSans"/>
              </a:rPr>
              <a:t>o</a:t>
            </a:r>
            <a:r>
              <a:rPr lang="en-US" dirty="0">
                <a:solidFill>
                  <a:srgbClr val="002060"/>
                </a:solidFill>
                <a:latin typeface="OpenSans"/>
              </a:rPr>
              <a:t>E, eastern) and descending (35</a:t>
            </a:r>
            <a:r>
              <a:rPr lang="en-US" baseline="30000" dirty="0">
                <a:solidFill>
                  <a:srgbClr val="002060"/>
                </a:solidFill>
                <a:latin typeface="OpenSans"/>
              </a:rPr>
              <a:t>o</a:t>
            </a:r>
            <a:r>
              <a:rPr lang="en-US" dirty="0">
                <a:solidFill>
                  <a:srgbClr val="002060"/>
                </a:solidFill>
                <a:latin typeface="OpenSans"/>
              </a:rPr>
              <a:t>E:45</a:t>
            </a:r>
            <a:r>
              <a:rPr lang="en-US" baseline="30000" dirty="0">
                <a:solidFill>
                  <a:srgbClr val="002060"/>
                </a:solidFill>
                <a:latin typeface="OpenSans"/>
              </a:rPr>
              <a:t>o</a:t>
            </a:r>
            <a:r>
              <a:rPr lang="en-US" dirty="0">
                <a:solidFill>
                  <a:srgbClr val="002060"/>
                </a:solidFill>
                <a:latin typeface="OpenSans"/>
              </a:rPr>
              <a:t>E, western) branch of IWC. We analyzed the zonal sea level pressure (SLP) gradient, velocity potential (VP) at 850 and 200 hpa, surface zonal wind (SZW) and zonal mass stream function (ZMSF) anomalies over the period of 1980–2017. We found that the magnitude of ZMSF representing anticlockwise circulation has an increasing trend in all the datasets. This kind of change is physically in agreement with the changes of SLP and SZW (an increasing trend in westerlies over the central IO) while the VP shows the decreasing trend which is in agreement with the strengthening of IWC during the recent decades. JRA55 is the most reliable which shows the significant and highest trend among all other datasets. The attribution of this strengthening can be examined using the CMIP5 datasets to determine the relative contribution of anthropogenic warming and natural variability. </a:t>
            </a:r>
            <a:endParaRPr lang="en-US" dirty="0">
              <a:solidFill>
                <a:srgbClr val="002060"/>
              </a:solidFill>
              <a:effectLst/>
            </a:endParaRPr>
          </a:p>
        </p:txBody>
      </p:sp>
    </p:spTree>
    <p:extLst>
      <p:ext uri="{BB962C8B-B14F-4D97-AF65-F5344CB8AC3E}">
        <p14:creationId xmlns:p14="http://schemas.microsoft.com/office/powerpoint/2010/main" val="1549735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D1FCE6-643E-934F-B474-5E49FAB33CE9}"/>
              </a:ext>
            </a:extLst>
          </p:cNvPr>
          <p:cNvSpPr/>
          <p:nvPr/>
        </p:nvSpPr>
        <p:spPr>
          <a:xfrm>
            <a:off x="0" y="11083"/>
            <a:ext cx="12192000" cy="748146"/>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rebuchet MS" panose="020B0603020202020204" pitchFamily="34" charset="0"/>
              </a:rPr>
              <a:t> Introduction</a:t>
            </a:r>
          </a:p>
        </p:txBody>
      </p:sp>
      <p:sp>
        <p:nvSpPr>
          <p:cNvPr id="15" name="Rectangle 14">
            <a:extLst>
              <a:ext uri="{FF2B5EF4-FFF2-40B4-BE49-F238E27FC236}">
                <a16:creationId xmlns:a16="http://schemas.microsoft.com/office/drawing/2014/main" id="{3FC2D04F-97E6-DF48-B330-7342AB4C6530}"/>
              </a:ext>
            </a:extLst>
          </p:cNvPr>
          <p:cNvSpPr/>
          <p:nvPr/>
        </p:nvSpPr>
        <p:spPr>
          <a:xfrm>
            <a:off x="0" y="6138669"/>
            <a:ext cx="12192000" cy="708248"/>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rebuchet MS" panose="020B0603020202020204" pitchFamily="34" charset="0"/>
              </a:rPr>
              <a:t> </a:t>
            </a:r>
          </a:p>
        </p:txBody>
      </p:sp>
      <p:sp>
        <p:nvSpPr>
          <p:cNvPr id="3" name="Rectangle 2">
            <a:extLst>
              <a:ext uri="{FF2B5EF4-FFF2-40B4-BE49-F238E27FC236}">
                <a16:creationId xmlns:a16="http://schemas.microsoft.com/office/drawing/2014/main" id="{ABA86731-6934-4E48-9F8D-5C95FECFE0DE}"/>
              </a:ext>
            </a:extLst>
          </p:cNvPr>
          <p:cNvSpPr/>
          <p:nvPr/>
        </p:nvSpPr>
        <p:spPr>
          <a:xfrm>
            <a:off x="231842" y="1259175"/>
            <a:ext cx="11728315" cy="4339650"/>
          </a:xfrm>
          <a:prstGeom prst="rect">
            <a:avLst/>
          </a:prstGeom>
        </p:spPr>
        <p:txBody>
          <a:bodyPr wrap="square">
            <a:spAutoFit/>
          </a:bodyPr>
          <a:lstStyle/>
          <a:p>
            <a:pPr marL="285750" indent="-285750" algn="just">
              <a:buFont typeface="Wingdings" pitchFamily="2" charset="2"/>
              <a:buChar char="v"/>
            </a:pPr>
            <a:r>
              <a:rPr lang="en-US" sz="2300" dirty="0">
                <a:solidFill>
                  <a:srgbClr val="303030"/>
                </a:solidFill>
                <a:latin typeface="OpenSans"/>
              </a:rPr>
              <a:t>The equatorial zonal asymmetric (Walker) circulation causes changes in the tropical rainfall pattern which induces devastation flood and drought that considerably impact the lives of millions of people. </a:t>
            </a:r>
          </a:p>
          <a:p>
            <a:pPr marL="285750" indent="-285750" algn="just">
              <a:buFont typeface="Wingdings" pitchFamily="2" charset="2"/>
              <a:buChar char="v"/>
            </a:pPr>
            <a:endParaRPr lang="en-US" sz="2300" dirty="0">
              <a:solidFill>
                <a:srgbClr val="303030"/>
              </a:solidFill>
              <a:effectLst/>
              <a:latin typeface="OpenSans"/>
            </a:endParaRPr>
          </a:p>
          <a:p>
            <a:pPr marL="285750" indent="-285750" algn="just">
              <a:buFont typeface="Wingdings" pitchFamily="2" charset="2"/>
              <a:buChar char="v"/>
            </a:pPr>
            <a:r>
              <a:rPr lang="en-US" sz="2300" dirty="0"/>
              <a:t>However, understanding of changes in zonal circulation is not yet certain </a:t>
            </a:r>
          </a:p>
          <a:p>
            <a:pPr marL="285750" indent="-285750" algn="just">
              <a:buFont typeface="Wingdings" pitchFamily="2" charset="2"/>
              <a:buChar char="v"/>
            </a:pPr>
            <a:endParaRPr lang="en-US" sz="2300" dirty="0">
              <a:effectLst/>
            </a:endParaRPr>
          </a:p>
          <a:p>
            <a:pPr marL="285750" indent="-285750" algn="just">
              <a:buFont typeface="Wingdings" pitchFamily="2" charset="2"/>
              <a:buChar char="v"/>
            </a:pPr>
            <a:r>
              <a:rPr lang="en-US" sz="2300" dirty="0"/>
              <a:t>Here we examine the robustness of changes in Indian Walker Circulation (IWC) characteristics using different reanalysis and observation datasets in terms of the linear trends of IWC. </a:t>
            </a:r>
          </a:p>
          <a:p>
            <a:pPr marL="285750" indent="-285750" algn="just">
              <a:buFont typeface="Wingdings" pitchFamily="2" charset="2"/>
              <a:buChar char="v"/>
            </a:pPr>
            <a:endParaRPr lang="en-US" sz="2300" dirty="0"/>
          </a:p>
          <a:p>
            <a:pPr marL="285750" indent="-285750" algn="just">
              <a:buFont typeface="Wingdings" pitchFamily="2" charset="2"/>
              <a:buChar char="v"/>
            </a:pPr>
            <a:r>
              <a:rPr lang="en-US" sz="2300" dirty="0"/>
              <a:t>Ensemble simulations with different climate models participating in CMIP5 to determine attribution of strengthening/weakening seen in the reanalysis and the relative contribution of anthropogenic warming and natural variability during the same period of time</a:t>
            </a:r>
            <a:r>
              <a:rPr lang="en-KR" sz="2300" dirty="0"/>
              <a:t> </a:t>
            </a:r>
            <a:endParaRPr lang="en-US" sz="2300" dirty="0">
              <a:effectLst/>
            </a:endParaRPr>
          </a:p>
        </p:txBody>
      </p:sp>
    </p:spTree>
    <p:extLst>
      <p:ext uri="{BB962C8B-B14F-4D97-AF65-F5344CB8AC3E}">
        <p14:creationId xmlns:p14="http://schemas.microsoft.com/office/powerpoint/2010/main" val="2185520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D1FCE6-643E-934F-B474-5E49FAB33CE9}"/>
              </a:ext>
            </a:extLst>
          </p:cNvPr>
          <p:cNvSpPr/>
          <p:nvPr/>
        </p:nvSpPr>
        <p:spPr>
          <a:xfrm>
            <a:off x="0" y="0"/>
            <a:ext cx="12192000" cy="524822"/>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rebuchet MS" panose="020B0603020202020204" pitchFamily="34" charset="0"/>
              </a:rPr>
              <a:t> Introduction: Criteria for defining IWC</a:t>
            </a:r>
          </a:p>
        </p:txBody>
      </p:sp>
      <p:sp>
        <p:nvSpPr>
          <p:cNvPr id="15" name="Rectangle 14">
            <a:extLst>
              <a:ext uri="{FF2B5EF4-FFF2-40B4-BE49-F238E27FC236}">
                <a16:creationId xmlns:a16="http://schemas.microsoft.com/office/drawing/2014/main" id="{3FC2D04F-97E6-DF48-B330-7342AB4C6530}"/>
              </a:ext>
            </a:extLst>
          </p:cNvPr>
          <p:cNvSpPr/>
          <p:nvPr/>
        </p:nvSpPr>
        <p:spPr>
          <a:xfrm>
            <a:off x="0" y="6138669"/>
            <a:ext cx="12192000" cy="708248"/>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rebuchet MS" panose="020B0603020202020204" pitchFamily="34" charset="0"/>
              </a:rPr>
              <a:t> </a:t>
            </a:r>
          </a:p>
        </p:txBody>
      </p:sp>
      <p:pic>
        <p:nvPicPr>
          <p:cNvPr id="6" name="Picture 5">
            <a:extLst>
              <a:ext uri="{FF2B5EF4-FFF2-40B4-BE49-F238E27FC236}">
                <a16:creationId xmlns:a16="http://schemas.microsoft.com/office/drawing/2014/main" id="{2E9D7B21-F871-0246-A4BC-7948ADDB31A2}"/>
              </a:ext>
            </a:extLst>
          </p:cNvPr>
          <p:cNvPicPr>
            <a:picLocks noChangeAspect="1"/>
          </p:cNvPicPr>
          <p:nvPr/>
        </p:nvPicPr>
        <p:blipFill rotWithShape="1">
          <a:blip r:embed="rId2"/>
          <a:srcRect l="13293" t="28464" r="16330" b="46367"/>
          <a:stretch/>
        </p:blipFill>
        <p:spPr>
          <a:xfrm>
            <a:off x="1823641" y="706762"/>
            <a:ext cx="8544718" cy="3954579"/>
          </a:xfrm>
          <a:prstGeom prst="rect">
            <a:avLst/>
          </a:prstGeom>
        </p:spPr>
      </p:pic>
      <p:sp>
        <p:nvSpPr>
          <p:cNvPr id="2" name="Rectangle 1">
            <a:extLst>
              <a:ext uri="{FF2B5EF4-FFF2-40B4-BE49-F238E27FC236}">
                <a16:creationId xmlns:a16="http://schemas.microsoft.com/office/drawing/2014/main" id="{82BBE13D-12A0-9A4F-BEDE-E9685A6694C7}"/>
              </a:ext>
            </a:extLst>
          </p:cNvPr>
          <p:cNvSpPr/>
          <p:nvPr/>
        </p:nvSpPr>
        <p:spPr>
          <a:xfrm>
            <a:off x="917643" y="4661341"/>
            <a:ext cx="10950102" cy="1200329"/>
          </a:xfrm>
          <a:prstGeom prst="rect">
            <a:avLst/>
          </a:prstGeom>
        </p:spPr>
        <p:txBody>
          <a:bodyPr wrap="square">
            <a:spAutoFit/>
          </a:bodyPr>
          <a:lstStyle/>
          <a:p>
            <a:pPr algn="just"/>
            <a:r>
              <a:rPr lang="en-US" b="1" dirty="0">
                <a:solidFill>
                  <a:srgbClr val="002060"/>
                </a:solidFill>
                <a:latin typeface="OpenSans"/>
              </a:rPr>
              <a:t>The meridional (5S:5N) averaged vertical velocity using different datasets are used to precisely locate the ascending (94E:104E, eastern) and descending (35E:45E, western) branch of IWC. We analyzed the zonal sea level pressure (SLP) gradient, velocity potential (VP) at 850 and 200 hpa, surface zonal wind (SZW) and zonal mass stream function (ZMSF) anomalies and trend over the period of 1980–2017 to determine the changes in IWC.</a:t>
            </a:r>
            <a:endParaRPr lang="en-US" b="1" dirty="0">
              <a:solidFill>
                <a:srgbClr val="002060"/>
              </a:solidFill>
              <a:effectLst/>
            </a:endParaRPr>
          </a:p>
        </p:txBody>
      </p:sp>
      <p:sp>
        <p:nvSpPr>
          <p:cNvPr id="3" name="Rounded Rectangle 2">
            <a:extLst>
              <a:ext uri="{FF2B5EF4-FFF2-40B4-BE49-F238E27FC236}">
                <a16:creationId xmlns:a16="http://schemas.microsoft.com/office/drawing/2014/main" id="{B162D4AA-FA2E-B344-99F7-FF7D3BE5361C}"/>
              </a:ext>
            </a:extLst>
          </p:cNvPr>
          <p:cNvSpPr/>
          <p:nvPr/>
        </p:nvSpPr>
        <p:spPr>
          <a:xfrm>
            <a:off x="3531140" y="706762"/>
            <a:ext cx="1663430" cy="304811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Tree>
    <p:extLst>
      <p:ext uri="{BB962C8B-B14F-4D97-AF65-F5344CB8AC3E}">
        <p14:creationId xmlns:p14="http://schemas.microsoft.com/office/powerpoint/2010/main" val="122524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2218EE6-F0F4-0841-9EE8-EA5B30D37A42}"/>
                  </a:ext>
                </a:extLst>
              </p:cNvPr>
              <p:cNvSpPr txBox="1"/>
              <p:nvPr/>
            </p:nvSpPr>
            <p:spPr>
              <a:xfrm>
                <a:off x="698153" y="734901"/>
                <a:ext cx="4770257" cy="646331"/>
              </a:xfrm>
              <a:prstGeom prst="rect">
                <a:avLst/>
              </a:prstGeom>
              <a:noFill/>
            </p:spPr>
            <p:txBody>
              <a:bodyPr wrap="square" rtlCol="0">
                <a:spAutoFit/>
              </a:bodyPr>
              <a:lstStyle/>
              <a:p>
                <a:pPr algn="ctr"/>
                <a:r>
                  <a:rPr lang="en-US" b="1" dirty="0">
                    <a:solidFill>
                      <a:srgbClr val="002060"/>
                    </a:solidFill>
                  </a:rPr>
                  <a:t>Divergence = </a:t>
                </a:r>
                <a14:m>
                  <m:oMath xmlns:m="http://schemas.openxmlformats.org/officeDocument/2006/math">
                    <m:r>
                      <a:rPr lang="en-US" b="1" i="1" smtClean="0">
                        <a:solidFill>
                          <a:srgbClr val="002060"/>
                        </a:solidFill>
                        <a:latin typeface="Cambria Math" panose="02040503050406030204" pitchFamily="18" charset="0"/>
                        <a:ea typeface="Cambria Math" panose="02040503050406030204" pitchFamily="18" charset="0"/>
                      </a:rPr>
                      <m:t>𝜵</m:t>
                    </m:r>
                    <m:r>
                      <a:rPr lang="en-US" b="1" i="1" smtClean="0">
                        <a:solidFill>
                          <a:srgbClr val="002060"/>
                        </a:solidFill>
                        <a:latin typeface="Cambria Math" panose="02040503050406030204" pitchFamily="18" charset="0"/>
                        <a:ea typeface="Cambria Math" panose="02040503050406030204" pitchFamily="18" charset="0"/>
                      </a:rPr>
                      <m:t>. </m:t>
                    </m:r>
                    <m:r>
                      <a:rPr lang="en-US" b="1" i="1" smtClean="0">
                        <a:solidFill>
                          <a:srgbClr val="002060"/>
                        </a:solidFill>
                        <a:latin typeface="Cambria Math" panose="02040503050406030204" pitchFamily="18" charset="0"/>
                        <a:ea typeface="Cambria Math" panose="02040503050406030204" pitchFamily="18" charset="0"/>
                      </a:rPr>
                      <m:t>𝑽</m:t>
                    </m:r>
                    <m:r>
                      <a:rPr lang="en-US" b="1" i="1" smtClean="0">
                        <a:solidFill>
                          <a:srgbClr val="002060"/>
                        </a:solidFill>
                        <a:latin typeface="Cambria Math" panose="02040503050406030204" pitchFamily="18" charset="0"/>
                        <a:ea typeface="Cambria Math" panose="02040503050406030204" pitchFamily="18" charset="0"/>
                      </a:rPr>
                      <m:t>(</m:t>
                    </m:r>
                    <m:r>
                      <a:rPr lang="en-US" b="1" i="1" smtClean="0">
                        <a:solidFill>
                          <a:srgbClr val="002060"/>
                        </a:solidFill>
                        <a:latin typeface="Cambria Math" panose="02040503050406030204" pitchFamily="18" charset="0"/>
                        <a:ea typeface="Cambria Math" panose="02040503050406030204" pitchFamily="18" charset="0"/>
                      </a:rPr>
                      <m:t>𝒖</m:t>
                    </m:r>
                    <m:r>
                      <a:rPr lang="en-US" b="1" i="1" smtClean="0">
                        <a:solidFill>
                          <a:srgbClr val="002060"/>
                        </a:solidFill>
                        <a:latin typeface="Cambria Math" panose="02040503050406030204" pitchFamily="18" charset="0"/>
                        <a:ea typeface="Cambria Math" panose="02040503050406030204" pitchFamily="18" charset="0"/>
                      </a:rPr>
                      <m:t>,</m:t>
                    </m:r>
                    <m:r>
                      <a:rPr lang="en-US" b="1" i="1" smtClean="0">
                        <a:solidFill>
                          <a:srgbClr val="002060"/>
                        </a:solidFill>
                        <a:latin typeface="Cambria Math" panose="02040503050406030204" pitchFamily="18" charset="0"/>
                        <a:ea typeface="Cambria Math" panose="02040503050406030204" pitchFamily="18" charset="0"/>
                      </a:rPr>
                      <m:t>𝒗</m:t>
                    </m:r>
                    <m:r>
                      <a:rPr lang="en-US" b="1" i="1" smtClean="0">
                        <a:solidFill>
                          <a:srgbClr val="002060"/>
                        </a:solidFill>
                        <a:latin typeface="Cambria Math" panose="02040503050406030204" pitchFamily="18" charset="0"/>
                        <a:ea typeface="Cambria Math" panose="02040503050406030204" pitchFamily="18" charset="0"/>
                      </a:rPr>
                      <m:t>)</m:t>
                    </m:r>
                  </m:oMath>
                </a14:m>
                <a:r>
                  <a:rPr lang="en-US" b="1" dirty="0">
                    <a:solidFill>
                      <a:srgbClr val="002060"/>
                    </a:solidFill>
                  </a:rPr>
                  <a:t> =  </a:t>
                </a:r>
                <a14:m>
                  <m:oMath xmlns:m="http://schemas.openxmlformats.org/officeDocument/2006/math">
                    <m:r>
                      <a:rPr lang="en-US" b="1" i="1" smtClean="0">
                        <a:solidFill>
                          <a:srgbClr val="002060"/>
                        </a:solidFill>
                        <a:latin typeface="Cambria Math" panose="02040503050406030204" pitchFamily="18" charset="0"/>
                        <a:ea typeface="Cambria Math" panose="02040503050406030204" pitchFamily="18" charset="0"/>
                      </a:rPr>
                      <m:t>−</m:t>
                    </m:r>
                    <m:r>
                      <a:rPr lang="en-US" b="1" i="1" smtClean="0">
                        <a:solidFill>
                          <a:srgbClr val="002060"/>
                        </a:solidFill>
                        <a:latin typeface="Cambria Math" panose="02040503050406030204" pitchFamily="18" charset="0"/>
                        <a:ea typeface="Cambria Math" panose="02040503050406030204" pitchFamily="18" charset="0"/>
                      </a:rPr>
                      <m:t>𝜵</m:t>
                    </m:r>
                  </m:oMath>
                </a14:m>
                <a:r>
                  <a:rPr lang="en-US" b="1" baseline="30000" dirty="0">
                    <a:solidFill>
                      <a:srgbClr val="002060"/>
                    </a:solidFill>
                  </a:rPr>
                  <a:t>2 </a:t>
                </a:r>
                <a14:m>
                  <m:oMath xmlns:m="http://schemas.openxmlformats.org/officeDocument/2006/math">
                    <m:r>
                      <a:rPr lang="en-US" b="1" i="1">
                        <a:solidFill>
                          <a:srgbClr val="002060"/>
                        </a:solidFill>
                        <a:latin typeface="Cambria Math" panose="02040503050406030204" pitchFamily="18" charset="0"/>
                        <a:ea typeface="Cambria Math" panose="02040503050406030204" pitchFamily="18" charset="0"/>
                      </a:rPr>
                      <m:t>𝝌</m:t>
                    </m:r>
                  </m:oMath>
                </a14:m>
                <a:endParaRPr lang="en-US" b="1" dirty="0">
                  <a:solidFill>
                    <a:srgbClr val="002060"/>
                  </a:solidFill>
                  <a:ea typeface="Cambria Math" panose="02040503050406030204" pitchFamily="18" charset="0"/>
                </a:endParaRPr>
              </a:p>
              <a:p>
                <a:pPr algn="ctr"/>
                <a14:m>
                  <m:oMath xmlns:m="http://schemas.openxmlformats.org/officeDocument/2006/math">
                    <m:r>
                      <a:rPr lang="en-US" b="1" i="1">
                        <a:solidFill>
                          <a:srgbClr val="002060"/>
                        </a:solidFill>
                        <a:latin typeface="Cambria Math" panose="02040503050406030204" pitchFamily="18" charset="0"/>
                        <a:ea typeface="Cambria Math" panose="02040503050406030204" pitchFamily="18" charset="0"/>
                      </a:rPr>
                      <m:t>𝝌</m:t>
                    </m:r>
                    <m:r>
                      <a:rPr lang="en-US" b="1" i="1">
                        <a:solidFill>
                          <a:srgbClr val="002060"/>
                        </a:solidFill>
                        <a:latin typeface="Cambria Math" panose="02040503050406030204" pitchFamily="18" charset="0"/>
                        <a:ea typeface="Cambria Math" panose="02040503050406030204" pitchFamily="18" charset="0"/>
                      </a:rPr>
                      <m:t> </m:t>
                    </m:r>
                  </m:oMath>
                </a14:m>
                <a:r>
                  <a:rPr lang="en-US" b="1" dirty="0">
                    <a:solidFill>
                      <a:srgbClr val="002060"/>
                    </a:solidFill>
                    <a:ea typeface="Cambria Math" panose="02040503050406030204" pitchFamily="18" charset="0"/>
                  </a:rPr>
                  <a:t> = Inverse Laplacian of Divergence of Wind   </a:t>
                </a:r>
                <a:r>
                  <a:rPr lang="en-US" b="1" baseline="30000" dirty="0">
                    <a:solidFill>
                      <a:srgbClr val="002060"/>
                    </a:solidFill>
                    <a:latin typeface="Trebuchet MS" panose="020B0703020202090204" pitchFamily="34" charset="0"/>
                  </a:rPr>
                  <a:t> </a:t>
                </a:r>
              </a:p>
            </p:txBody>
          </p:sp>
        </mc:Choice>
        <mc:Fallback xmlns="">
          <p:sp>
            <p:nvSpPr>
              <p:cNvPr id="4" name="TextBox 3">
                <a:extLst>
                  <a:ext uri="{FF2B5EF4-FFF2-40B4-BE49-F238E27FC236}">
                    <a16:creationId xmlns:a16="http://schemas.microsoft.com/office/drawing/2014/main" id="{B2218EE6-F0F4-0841-9EE8-EA5B30D37A42}"/>
                  </a:ext>
                </a:extLst>
              </p:cNvPr>
              <p:cNvSpPr txBox="1">
                <a:spLocks noRot="1" noChangeAspect="1" noMove="1" noResize="1" noEditPoints="1" noAdjustHandles="1" noChangeArrowheads="1" noChangeShapeType="1" noTextEdit="1"/>
              </p:cNvSpPr>
              <p:nvPr/>
            </p:nvSpPr>
            <p:spPr>
              <a:xfrm>
                <a:off x="698153" y="734901"/>
                <a:ext cx="4770257" cy="646331"/>
              </a:xfrm>
              <a:prstGeom prst="rect">
                <a:avLst/>
              </a:prstGeom>
              <a:blipFill>
                <a:blip r:embed="rId2"/>
                <a:stretch>
                  <a:fillRect t="-3846" b="-13462"/>
                </a:stretch>
              </a:blipFill>
            </p:spPr>
            <p:txBody>
              <a:bodyPr/>
              <a:lstStyle/>
              <a:p>
                <a:r>
                  <a:rPr lang="en-KR">
                    <a:noFill/>
                  </a:rPr>
                  <a:t> </a:t>
                </a:r>
              </a:p>
            </p:txBody>
          </p:sp>
        </mc:Fallback>
      </mc:AlternateContent>
      <p:sp>
        <p:nvSpPr>
          <p:cNvPr id="5" name="Rectangle 4">
            <a:extLst>
              <a:ext uri="{FF2B5EF4-FFF2-40B4-BE49-F238E27FC236}">
                <a16:creationId xmlns:a16="http://schemas.microsoft.com/office/drawing/2014/main" id="{9AEA2CA5-21FA-D44F-9C69-C790E0F32B88}"/>
              </a:ext>
            </a:extLst>
          </p:cNvPr>
          <p:cNvSpPr/>
          <p:nvPr/>
        </p:nvSpPr>
        <p:spPr>
          <a:xfrm>
            <a:off x="0" y="0"/>
            <a:ext cx="12192000" cy="626377"/>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rebuchet MS" panose="020B0603020202020204" pitchFamily="34" charset="0"/>
              </a:rPr>
              <a:t>Different Indexes used for the analysis</a:t>
            </a:r>
          </a:p>
        </p:txBody>
      </p:sp>
      <p:sp>
        <p:nvSpPr>
          <p:cNvPr id="7" name="TextBox 6">
            <a:extLst>
              <a:ext uri="{FF2B5EF4-FFF2-40B4-BE49-F238E27FC236}">
                <a16:creationId xmlns:a16="http://schemas.microsoft.com/office/drawing/2014/main" id="{8B386D43-7073-CC46-B0A6-1F555363FF83}"/>
              </a:ext>
            </a:extLst>
          </p:cNvPr>
          <p:cNvSpPr txBox="1"/>
          <p:nvPr/>
        </p:nvSpPr>
        <p:spPr>
          <a:xfrm>
            <a:off x="101735" y="1447929"/>
            <a:ext cx="3097450" cy="369332"/>
          </a:xfrm>
          <a:prstGeom prst="rect">
            <a:avLst/>
          </a:prstGeom>
          <a:noFill/>
        </p:spPr>
        <p:txBody>
          <a:bodyPr wrap="square" rtlCol="0">
            <a:spAutoFit/>
          </a:bodyPr>
          <a:lstStyle/>
          <a:p>
            <a:r>
              <a:rPr lang="en-US" b="1" dirty="0">
                <a:solidFill>
                  <a:srgbClr val="C00000"/>
                </a:solidFill>
              </a:rPr>
              <a:t>Sea Level Pressure Index</a:t>
            </a:r>
          </a:p>
        </p:txBody>
      </p:sp>
      <p:grpSp>
        <p:nvGrpSpPr>
          <p:cNvPr id="8" name="Group 7">
            <a:extLst>
              <a:ext uri="{FF2B5EF4-FFF2-40B4-BE49-F238E27FC236}">
                <a16:creationId xmlns:a16="http://schemas.microsoft.com/office/drawing/2014/main" id="{446C7BF1-6BDE-B041-8BEB-E4B6A02ED92A}"/>
              </a:ext>
            </a:extLst>
          </p:cNvPr>
          <p:cNvGrpSpPr/>
          <p:nvPr/>
        </p:nvGrpSpPr>
        <p:grpSpPr>
          <a:xfrm>
            <a:off x="113347" y="2595766"/>
            <a:ext cx="3306154" cy="632869"/>
            <a:chOff x="2949210" y="1630786"/>
            <a:chExt cx="3070589" cy="532722"/>
          </a:xfrm>
        </p:grpSpPr>
        <p:sp>
          <p:nvSpPr>
            <p:cNvPr id="10" name="Rounded Rectangle 9">
              <a:extLst>
                <a:ext uri="{FF2B5EF4-FFF2-40B4-BE49-F238E27FC236}">
                  <a16:creationId xmlns:a16="http://schemas.microsoft.com/office/drawing/2014/main" id="{DC6581D2-BA5A-884A-8CE8-35FD3EEB92EA}"/>
                </a:ext>
              </a:extLst>
            </p:cNvPr>
            <p:cNvSpPr/>
            <p:nvPr/>
          </p:nvSpPr>
          <p:spPr>
            <a:xfrm>
              <a:off x="2949210" y="1630786"/>
              <a:ext cx="2764355" cy="53272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p>
          </p:txBody>
        </p:sp>
        <p:sp>
          <p:nvSpPr>
            <p:cNvPr id="11" name="TextBox 10">
              <a:extLst>
                <a:ext uri="{FF2B5EF4-FFF2-40B4-BE49-F238E27FC236}">
                  <a16:creationId xmlns:a16="http://schemas.microsoft.com/office/drawing/2014/main" id="{D33FB09E-2419-7B42-8308-9ED84789742A}"/>
                </a:ext>
              </a:extLst>
            </p:cNvPr>
            <p:cNvSpPr txBox="1"/>
            <p:nvPr/>
          </p:nvSpPr>
          <p:spPr>
            <a:xfrm>
              <a:off x="3047999" y="1713131"/>
              <a:ext cx="2971800" cy="336796"/>
            </a:xfrm>
            <a:prstGeom prst="rect">
              <a:avLst/>
            </a:prstGeom>
            <a:noFill/>
          </p:spPr>
          <p:txBody>
            <a:bodyPr wrap="square" rtlCol="0">
              <a:spAutoFit/>
            </a:bodyPr>
            <a:lstStyle/>
            <a:p>
              <a:r>
                <a:rPr lang="en-US" sz="2000" b="1" dirty="0">
                  <a:solidFill>
                    <a:schemeClr val="tx1">
                      <a:lumMod val="95000"/>
                      <a:lumOff val="5000"/>
                    </a:schemeClr>
                  </a:solidFill>
                </a:rPr>
                <a:t>SLP </a:t>
              </a:r>
              <a:r>
                <a:rPr lang="en-US" sz="2000" b="1" baseline="-25000" dirty="0">
                  <a:solidFill>
                    <a:schemeClr val="tx1">
                      <a:lumMod val="95000"/>
                      <a:lumOff val="5000"/>
                    </a:schemeClr>
                  </a:solidFill>
                </a:rPr>
                <a:t>index. </a:t>
              </a:r>
              <a:r>
                <a:rPr lang="en-US" sz="2000" b="1" dirty="0">
                  <a:solidFill>
                    <a:schemeClr val="tx1">
                      <a:lumMod val="95000"/>
                      <a:lumOff val="5000"/>
                    </a:schemeClr>
                  </a:solidFill>
                </a:rPr>
                <a:t> = </a:t>
              </a:r>
              <a:r>
                <a:rPr lang="en-US" sz="2000" b="1" dirty="0" err="1">
                  <a:solidFill>
                    <a:schemeClr val="tx1">
                      <a:lumMod val="95000"/>
                      <a:lumOff val="5000"/>
                    </a:schemeClr>
                  </a:solidFill>
                </a:rPr>
                <a:t>SLP</a:t>
              </a:r>
              <a:r>
                <a:rPr lang="en-US" sz="2000" b="1" baseline="-25000" dirty="0" err="1">
                  <a:solidFill>
                    <a:schemeClr val="tx1">
                      <a:lumMod val="95000"/>
                      <a:lumOff val="5000"/>
                    </a:schemeClr>
                  </a:solidFill>
                </a:rPr>
                <a:t>west</a:t>
              </a:r>
              <a:r>
                <a:rPr lang="en-US" sz="2000" b="1" dirty="0">
                  <a:solidFill>
                    <a:schemeClr val="tx1">
                      <a:lumMod val="95000"/>
                      <a:lumOff val="5000"/>
                    </a:schemeClr>
                  </a:solidFill>
                </a:rPr>
                <a:t> - </a:t>
              </a:r>
              <a:r>
                <a:rPr lang="en-US" sz="2000" b="1" dirty="0" err="1">
                  <a:solidFill>
                    <a:schemeClr val="tx1">
                      <a:lumMod val="95000"/>
                      <a:lumOff val="5000"/>
                    </a:schemeClr>
                  </a:solidFill>
                </a:rPr>
                <a:t>SLP</a:t>
              </a:r>
              <a:r>
                <a:rPr lang="en-US" sz="2000" b="1" baseline="-25000" dirty="0" err="1">
                  <a:solidFill>
                    <a:schemeClr val="tx1">
                      <a:lumMod val="95000"/>
                      <a:lumOff val="5000"/>
                    </a:schemeClr>
                  </a:solidFill>
                </a:rPr>
                <a:t>east</a:t>
              </a:r>
              <a:endParaRPr lang="en-US" sz="2000" b="1" baseline="-25000" dirty="0">
                <a:solidFill>
                  <a:schemeClr val="tx1">
                    <a:lumMod val="95000"/>
                    <a:lumOff val="5000"/>
                  </a:schemeClr>
                </a:solidFill>
              </a:endParaRPr>
            </a:p>
          </p:txBody>
        </p:sp>
      </p:grpSp>
      <p:sp>
        <p:nvSpPr>
          <p:cNvPr id="9" name="Down Arrow 8">
            <a:extLst>
              <a:ext uri="{FF2B5EF4-FFF2-40B4-BE49-F238E27FC236}">
                <a16:creationId xmlns:a16="http://schemas.microsoft.com/office/drawing/2014/main" id="{0C8550B3-CD6B-2F45-8DDB-03F3FC121FFB}"/>
              </a:ext>
            </a:extLst>
          </p:cNvPr>
          <p:cNvSpPr/>
          <p:nvPr/>
        </p:nvSpPr>
        <p:spPr>
          <a:xfrm>
            <a:off x="1098061" y="1762611"/>
            <a:ext cx="215174" cy="764064"/>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47A1D68-EC9B-E74F-96E2-3955A23C1EB7}"/>
              </a:ext>
            </a:extLst>
          </p:cNvPr>
          <p:cNvSpPr txBox="1"/>
          <p:nvPr/>
        </p:nvSpPr>
        <p:spPr>
          <a:xfrm>
            <a:off x="3083281" y="1472546"/>
            <a:ext cx="3198628" cy="369332"/>
          </a:xfrm>
          <a:prstGeom prst="rect">
            <a:avLst/>
          </a:prstGeom>
          <a:noFill/>
        </p:spPr>
        <p:txBody>
          <a:bodyPr wrap="square" rtlCol="0">
            <a:spAutoFit/>
          </a:bodyPr>
          <a:lstStyle/>
          <a:p>
            <a:r>
              <a:rPr lang="en-US" b="1" dirty="0">
                <a:solidFill>
                  <a:srgbClr val="C00000"/>
                </a:solidFill>
              </a:rPr>
              <a:t>Surface Zonal Wind Index</a:t>
            </a:r>
          </a:p>
        </p:txBody>
      </p:sp>
      <p:grpSp>
        <p:nvGrpSpPr>
          <p:cNvPr id="14" name="Group 13">
            <a:extLst>
              <a:ext uri="{FF2B5EF4-FFF2-40B4-BE49-F238E27FC236}">
                <a16:creationId xmlns:a16="http://schemas.microsoft.com/office/drawing/2014/main" id="{A3321B8F-501F-1447-B02A-C0AF0192E68D}"/>
              </a:ext>
            </a:extLst>
          </p:cNvPr>
          <p:cNvGrpSpPr/>
          <p:nvPr/>
        </p:nvGrpSpPr>
        <p:grpSpPr>
          <a:xfrm>
            <a:off x="670073" y="4284998"/>
            <a:ext cx="5498856" cy="634024"/>
            <a:chOff x="2660614" y="2060439"/>
            <a:chExt cx="4742198" cy="623288"/>
          </a:xfrm>
        </p:grpSpPr>
        <p:sp>
          <p:nvSpPr>
            <p:cNvPr id="16" name="Rounded Rectangle 15">
              <a:extLst>
                <a:ext uri="{FF2B5EF4-FFF2-40B4-BE49-F238E27FC236}">
                  <a16:creationId xmlns:a16="http://schemas.microsoft.com/office/drawing/2014/main" id="{15B2F098-5833-E445-BB2A-A51D1E64859B}"/>
                </a:ext>
              </a:extLst>
            </p:cNvPr>
            <p:cNvSpPr/>
            <p:nvPr/>
          </p:nvSpPr>
          <p:spPr>
            <a:xfrm>
              <a:off x="2660614" y="2060439"/>
              <a:ext cx="4742198" cy="62328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p>
          </p:txBody>
        </p:sp>
        <p:sp>
          <p:nvSpPr>
            <p:cNvPr id="17" name="TextBox 16">
              <a:extLst>
                <a:ext uri="{FF2B5EF4-FFF2-40B4-BE49-F238E27FC236}">
                  <a16:creationId xmlns:a16="http://schemas.microsoft.com/office/drawing/2014/main" id="{884C5DCA-43B6-014B-9666-A6C72F00CC9C}"/>
                </a:ext>
              </a:extLst>
            </p:cNvPr>
            <p:cNvSpPr txBox="1"/>
            <p:nvPr/>
          </p:nvSpPr>
          <p:spPr>
            <a:xfrm>
              <a:off x="2778110" y="2151455"/>
              <a:ext cx="4507205" cy="393335"/>
            </a:xfrm>
            <a:prstGeom prst="rect">
              <a:avLst/>
            </a:prstGeom>
            <a:noFill/>
          </p:spPr>
          <p:txBody>
            <a:bodyPr wrap="square" rtlCol="0">
              <a:spAutoFit/>
            </a:bodyPr>
            <a:lstStyle/>
            <a:p>
              <a:r>
                <a:rPr lang="en-US" sz="2000" b="1" dirty="0">
                  <a:solidFill>
                    <a:schemeClr val="tx1">
                      <a:lumMod val="95000"/>
                      <a:lumOff val="5000"/>
                    </a:schemeClr>
                  </a:solidFill>
                </a:rPr>
                <a:t>SZW </a:t>
              </a:r>
              <a:r>
                <a:rPr lang="en-US" sz="2000" b="1" baseline="-25000" dirty="0">
                  <a:solidFill>
                    <a:schemeClr val="tx1">
                      <a:lumMod val="95000"/>
                      <a:lumOff val="5000"/>
                    </a:schemeClr>
                  </a:solidFill>
                </a:rPr>
                <a:t>index. </a:t>
              </a:r>
              <a:r>
                <a:rPr lang="en-US" sz="2000" b="1" dirty="0">
                  <a:solidFill>
                    <a:schemeClr val="tx1">
                      <a:lumMod val="95000"/>
                      <a:lumOff val="5000"/>
                    </a:schemeClr>
                  </a:solidFill>
                </a:rPr>
                <a:t> = Area Average of SZW </a:t>
              </a:r>
              <a:r>
                <a:rPr lang="en-US" sz="2000" b="1" baseline="-25000" dirty="0">
                  <a:solidFill>
                    <a:schemeClr val="tx1">
                      <a:lumMod val="95000"/>
                      <a:lumOff val="5000"/>
                    </a:schemeClr>
                  </a:solidFill>
                </a:rPr>
                <a:t>(5S – 5N : 50E: 100E)</a:t>
              </a:r>
            </a:p>
          </p:txBody>
        </p:sp>
      </p:grpSp>
      <p:sp>
        <p:nvSpPr>
          <p:cNvPr id="15" name="Down Arrow 14">
            <a:extLst>
              <a:ext uri="{FF2B5EF4-FFF2-40B4-BE49-F238E27FC236}">
                <a16:creationId xmlns:a16="http://schemas.microsoft.com/office/drawing/2014/main" id="{D520419A-C755-D34B-BAF8-417EEDAB090D}"/>
              </a:ext>
            </a:extLst>
          </p:cNvPr>
          <p:cNvSpPr/>
          <p:nvPr/>
        </p:nvSpPr>
        <p:spPr>
          <a:xfrm>
            <a:off x="3933984" y="1803193"/>
            <a:ext cx="301067" cy="2399596"/>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8EB0B50-4B57-4C4D-896A-A27BF74D5959}"/>
              </a:ext>
            </a:extLst>
          </p:cNvPr>
          <p:cNvSpPr txBox="1"/>
          <p:nvPr/>
        </p:nvSpPr>
        <p:spPr>
          <a:xfrm>
            <a:off x="6180731" y="1495393"/>
            <a:ext cx="3198628" cy="369332"/>
          </a:xfrm>
          <a:prstGeom prst="rect">
            <a:avLst/>
          </a:prstGeom>
          <a:noFill/>
        </p:spPr>
        <p:txBody>
          <a:bodyPr wrap="square" rtlCol="0">
            <a:spAutoFit/>
          </a:bodyPr>
          <a:lstStyle/>
          <a:p>
            <a:r>
              <a:rPr lang="en-US" b="1" dirty="0">
                <a:solidFill>
                  <a:srgbClr val="C00000"/>
                </a:solidFill>
              </a:rPr>
              <a:t>Velocity Potential Index</a:t>
            </a:r>
          </a:p>
        </p:txBody>
      </p:sp>
      <p:grpSp>
        <p:nvGrpSpPr>
          <p:cNvPr id="20" name="Group 19">
            <a:extLst>
              <a:ext uri="{FF2B5EF4-FFF2-40B4-BE49-F238E27FC236}">
                <a16:creationId xmlns:a16="http://schemas.microsoft.com/office/drawing/2014/main" id="{8D451F4C-7E5C-2244-ADCA-5B8547AA14BB}"/>
              </a:ext>
            </a:extLst>
          </p:cNvPr>
          <p:cNvGrpSpPr/>
          <p:nvPr/>
        </p:nvGrpSpPr>
        <p:grpSpPr>
          <a:xfrm>
            <a:off x="5800245" y="2561774"/>
            <a:ext cx="3696652" cy="1241247"/>
            <a:chOff x="9493663" y="1235547"/>
            <a:chExt cx="4337678" cy="2549104"/>
          </a:xfrm>
        </p:grpSpPr>
        <p:sp>
          <p:nvSpPr>
            <p:cNvPr id="22" name="Rounded Rectangle 21">
              <a:extLst>
                <a:ext uri="{FF2B5EF4-FFF2-40B4-BE49-F238E27FC236}">
                  <a16:creationId xmlns:a16="http://schemas.microsoft.com/office/drawing/2014/main" id="{CE5A0247-478E-4243-ABD8-AA6F20630C17}"/>
                </a:ext>
              </a:extLst>
            </p:cNvPr>
            <p:cNvSpPr/>
            <p:nvPr/>
          </p:nvSpPr>
          <p:spPr>
            <a:xfrm>
              <a:off x="9493663" y="1235547"/>
              <a:ext cx="4337678" cy="254910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p>
          </p:txBody>
        </p:sp>
        <p:grpSp>
          <p:nvGrpSpPr>
            <p:cNvPr id="23" name="Group 22">
              <a:extLst>
                <a:ext uri="{FF2B5EF4-FFF2-40B4-BE49-F238E27FC236}">
                  <a16:creationId xmlns:a16="http://schemas.microsoft.com/office/drawing/2014/main" id="{746663AC-48A6-924E-AD90-702933B2B5E9}"/>
                </a:ext>
              </a:extLst>
            </p:cNvPr>
            <p:cNvGrpSpPr/>
            <p:nvPr/>
          </p:nvGrpSpPr>
          <p:grpSpPr>
            <a:xfrm>
              <a:off x="9755581" y="1293061"/>
              <a:ext cx="3813842" cy="2216857"/>
              <a:chOff x="4897120" y="1030547"/>
              <a:chExt cx="3685572" cy="3081197"/>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A5A0B68-0A4C-B343-BE59-F602906AAB85}"/>
                      </a:ext>
                    </a:extLst>
                  </p:cNvPr>
                  <p:cNvSpPr txBox="1"/>
                  <p:nvPr/>
                </p:nvSpPr>
                <p:spPr>
                  <a:xfrm>
                    <a:off x="5193353" y="1030547"/>
                    <a:ext cx="2760189" cy="966360"/>
                  </a:xfrm>
                  <a:prstGeom prst="rect">
                    <a:avLst/>
                  </a:prstGeom>
                  <a:noFill/>
                </p:spPr>
                <p:txBody>
                  <a:bodyPr wrap="square" lIns="0" tIns="0" rIns="0" bIns="0" rtlCol="0">
                    <a:spAutoFit/>
                  </a:bodyPr>
                  <a:lstStyle/>
                  <a:p>
                    <a14:m>
                      <m:oMath xmlns:m="http://schemas.openxmlformats.org/officeDocument/2006/math">
                        <m:r>
                          <a:rPr lang="en-US" sz="2200" b="1" i="1" smtClean="0">
                            <a:solidFill>
                              <a:schemeClr val="tx1"/>
                            </a:solidFill>
                            <a:latin typeface="Cambria Math" panose="02040503050406030204" pitchFamily="18" charset="0"/>
                            <a:ea typeface="Cambria Math" panose="02040503050406030204" pitchFamily="18" charset="0"/>
                          </a:rPr>
                          <m:t>𝝌</m:t>
                        </m:r>
                        <m:r>
                          <a:rPr lang="en-US" sz="2200" b="1" i="1" baseline="-25000" smtClean="0">
                            <a:solidFill>
                              <a:schemeClr val="tx1"/>
                            </a:solidFill>
                            <a:latin typeface="Cambria Math" panose="02040503050406030204" pitchFamily="18" charset="0"/>
                            <a:ea typeface="Cambria Math" panose="02040503050406030204" pitchFamily="18" charset="0"/>
                          </a:rPr>
                          <m:t>𝒆𝒂𝒔𝒕</m:t>
                        </m:r>
                        <m:r>
                          <a:rPr lang="en-US" sz="2200" b="1" i="1" baseline="-25000" smtClean="0">
                            <a:solidFill>
                              <a:schemeClr val="tx1"/>
                            </a:solidFill>
                            <a:latin typeface="Cambria Math" panose="02040503050406030204" pitchFamily="18" charset="0"/>
                            <a:ea typeface="Cambria Math" panose="02040503050406030204" pitchFamily="18" charset="0"/>
                          </a:rPr>
                          <m:t> </m:t>
                        </m:r>
                      </m:oMath>
                    </a14:m>
                    <a:r>
                      <a:rPr lang="en-US" sz="2200" b="1" i="1" dirty="0">
                        <a:solidFill>
                          <a:schemeClr val="tx1"/>
                        </a:solidFill>
                      </a:rPr>
                      <a:t>= </a:t>
                    </a:r>
                    <a14:m>
                      <m:oMath xmlns:m="http://schemas.openxmlformats.org/officeDocument/2006/math">
                        <m:r>
                          <a:rPr lang="en-US" sz="2200" b="1" i="1">
                            <a:solidFill>
                              <a:schemeClr val="tx1"/>
                            </a:solidFill>
                            <a:latin typeface="Cambria Math" panose="02040503050406030204" pitchFamily="18" charset="0"/>
                            <a:ea typeface="Cambria Math" panose="02040503050406030204" pitchFamily="18" charset="0"/>
                          </a:rPr>
                          <m:t>𝝌</m:t>
                        </m:r>
                        <m:r>
                          <a:rPr lang="en-US" sz="2200" b="1" i="1" baseline="-25000" smtClean="0">
                            <a:solidFill>
                              <a:schemeClr val="tx1"/>
                            </a:solidFill>
                            <a:latin typeface="Cambria Math" panose="02040503050406030204" pitchFamily="18" charset="0"/>
                            <a:ea typeface="Cambria Math" panose="02040503050406030204" pitchFamily="18" charset="0"/>
                          </a:rPr>
                          <m:t>𝟖𝟓𝟎</m:t>
                        </m:r>
                      </m:oMath>
                    </a14:m>
                    <a:r>
                      <a:rPr lang="en-US" sz="2200" b="1" i="1" baseline="-25000" dirty="0">
                        <a:solidFill>
                          <a:schemeClr val="tx1"/>
                        </a:solidFill>
                      </a:rPr>
                      <a:t> </a:t>
                    </a:r>
                    <a:r>
                      <a:rPr lang="en-US" sz="2200" b="1" i="1" dirty="0">
                        <a:solidFill>
                          <a:schemeClr val="tx1"/>
                        </a:solidFill>
                      </a:rPr>
                      <a:t>  </a:t>
                    </a:r>
                    <a14:m>
                      <m:oMath xmlns:m="http://schemas.openxmlformats.org/officeDocument/2006/math">
                        <m:r>
                          <a:rPr lang="en-US" sz="2200" b="1" i="1" dirty="0" smtClean="0">
                            <a:solidFill>
                              <a:schemeClr val="tx1"/>
                            </a:solidFill>
                            <a:latin typeface="Cambria Math" panose="02040503050406030204" pitchFamily="18" charset="0"/>
                            <a:ea typeface="Cambria Math" panose="02040503050406030204" pitchFamily="18" charset="0"/>
                          </a:rPr>
                          <m:t>−   </m:t>
                        </m:r>
                        <m:r>
                          <a:rPr lang="en-US" sz="2200" b="1" i="1">
                            <a:solidFill>
                              <a:schemeClr val="tx1"/>
                            </a:solidFill>
                            <a:latin typeface="Cambria Math" panose="02040503050406030204" pitchFamily="18" charset="0"/>
                            <a:ea typeface="Cambria Math" panose="02040503050406030204" pitchFamily="18" charset="0"/>
                          </a:rPr>
                          <m:t>𝝌</m:t>
                        </m:r>
                        <m:r>
                          <a:rPr lang="en-US" sz="2200" b="1" i="1" baseline="-25000" smtClean="0">
                            <a:solidFill>
                              <a:schemeClr val="tx1"/>
                            </a:solidFill>
                            <a:latin typeface="Cambria Math" panose="02040503050406030204" pitchFamily="18" charset="0"/>
                            <a:ea typeface="Cambria Math" panose="02040503050406030204" pitchFamily="18" charset="0"/>
                          </a:rPr>
                          <m:t>𝟐𝟎𝟎</m:t>
                        </m:r>
                      </m:oMath>
                    </a14:m>
                    <a:endParaRPr lang="en-US" sz="2200" b="1" i="1" baseline="-25000" dirty="0">
                      <a:solidFill>
                        <a:schemeClr val="tx1"/>
                      </a:solidFill>
                    </a:endParaRPr>
                  </a:p>
                </p:txBody>
              </p:sp>
            </mc:Choice>
            <mc:Fallback xmlns="">
              <p:sp>
                <p:nvSpPr>
                  <p:cNvPr id="24" name="TextBox 23">
                    <a:extLst>
                      <a:ext uri="{FF2B5EF4-FFF2-40B4-BE49-F238E27FC236}">
                        <a16:creationId xmlns:a16="http://schemas.microsoft.com/office/drawing/2014/main" id="{0A5A0B68-0A4C-B343-BE59-F602906AAB85}"/>
                      </a:ext>
                    </a:extLst>
                  </p:cNvPr>
                  <p:cNvSpPr txBox="1">
                    <a:spLocks noRot="1" noChangeAspect="1" noMove="1" noResize="1" noEditPoints="1" noAdjustHandles="1" noChangeArrowheads="1" noChangeShapeType="1" noTextEdit="1"/>
                  </p:cNvSpPr>
                  <p:nvPr/>
                </p:nvSpPr>
                <p:spPr>
                  <a:xfrm>
                    <a:off x="5193353" y="1030547"/>
                    <a:ext cx="2760189" cy="966360"/>
                  </a:xfrm>
                  <a:prstGeom prst="rect">
                    <a:avLst/>
                  </a:prstGeom>
                  <a:blipFill>
                    <a:blip r:embed="rId3"/>
                    <a:stretch>
                      <a:fillRect l="-3627" t="-21429" r="-1554" b="-5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3F6B7F7-FC6B-AD4C-9B80-200C4780552C}"/>
                      </a:ext>
                    </a:extLst>
                  </p:cNvPr>
                  <p:cNvSpPr txBox="1"/>
                  <p:nvPr/>
                </p:nvSpPr>
                <p:spPr>
                  <a:xfrm>
                    <a:off x="5134017" y="2076843"/>
                    <a:ext cx="3211779" cy="966360"/>
                  </a:xfrm>
                  <a:prstGeom prst="rect">
                    <a:avLst/>
                  </a:prstGeom>
                  <a:noFill/>
                </p:spPr>
                <p:txBody>
                  <a:bodyPr wrap="square" lIns="0" tIns="0" rIns="0" bIns="0" rtlCol="0">
                    <a:spAutoFit/>
                  </a:bodyPr>
                  <a:lstStyle/>
                  <a:p>
                    <a14:m>
                      <m:oMath xmlns:m="http://schemas.openxmlformats.org/officeDocument/2006/math">
                        <m:r>
                          <a:rPr lang="en-US" sz="2200" b="1" i="1" smtClean="0">
                            <a:solidFill>
                              <a:schemeClr val="tx1"/>
                            </a:solidFill>
                            <a:latin typeface="Cambria Math" panose="02040503050406030204" pitchFamily="18" charset="0"/>
                            <a:ea typeface="Cambria Math" panose="02040503050406030204" pitchFamily="18" charset="0"/>
                          </a:rPr>
                          <m:t>𝝌</m:t>
                        </m:r>
                        <m:r>
                          <a:rPr lang="en-US" sz="2200" b="1" i="1" baseline="-25000" smtClean="0">
                            <a:solidFill>
                              <a:schemeClr val="tx1"/>
                            </a:solidFill>
                            <a:latin typeface="Cambria Math" panose="02040503050406030204" pitchFamily="18" charset="0"/>
                            <a:ea typeface="Cambria Math" panose="02040503050406030204" pitchFamily="18" charset="0"/>
                          </a:rPr>
                          <m:t>𝒘𝒆𝒔𝒕</m:t>
                        </m:r>
                        <m:r>
                          <a:rPr lang="en-US" sz="2200" b="1" i="1" smtClean="0">
                            <a:solidFill>
                              <a:schemeClr val="tx1"/>
                            </a:solidFill>
                            <a:latin typeface="Cambria Math" panose="02040503050406030204" pitchFamily="18" charset="0"/>
                            <a:ea typeface="Cambria Math" panose="02040503050406030204" pitchFamily="18" charset="0"/>
                          </a:rPr>
                          <m:t> </m:t>
                        </m:r>
                        <m:r>
                          <a:rPr lang="en-US" sz="2200" b="1" i="1" baseline="-25000" smtClean="0">
                            <a:solidFill>
                              <a:schemeClr val="tx1"/>
                            </a:solidFill>
                            <a:latin typeface="Cambria Math" panose="02040503050406030204" pitchFamily="18" charset="0"/>
                            <a:ea typeface="Cambria Math" panose="02040503050406030204" pitchFamily="18" charset="0"/>
                          </a:rPr>
                          <m:t> </m:t>
                        </m:r>
                      </m:oMath>
                    </a14:m>
                    <a:r>
                      <a:rPr lang="en-US" sz="2200" b="1" i="1" dirty="0">
                        <a:solidFill>
                          <a:schemeClr val="tx1"/>
                        </a:solidFill>
                      </a:rPr>
                      <a:t>= </a:t>
                    </a:r>
                    <a14:m>
                      <m:oMath xmlns:m="http://schemas.openxmlformats.org/officeDocument/2006/math">
                        <m:r>
                          <a:rPr lang="en-US" sz="2200" b="1" i="1">
                            <a:solidFill>
                              <a:schemeClr val="tx1"/>
                            </a:solidFill>
                            <a:latin typeface="Cambria Math" panose="02040503050406030204" pitchFamily="18" charset="0"/>
                            <a:ea typeface="Cambria Math" panose="02040503050406030204" pitchFamily="18" charset="0"/>
                          </a:rPr>
                          <m:t>𝝌</m:t>
                        </m:r>
                        <m:r>
                          <a:rPr lang="en-US" sz="2200" b="1" i="1" baseline="-25000" smtClean="0">
                            <a:solidFill>
                              <a:schemeClr val="tx1"/>
                            </a:solidFill>
                            <a:latin typeface="Cambria Math" panose="02040503050406030204" pitchFamily="18" charset="0"/>
                            <a:ea typeface="Cambria Math" panose="02040503050406030204" pitchFamily="18" charset="0"/>
                          </a:rPr>
                          <m:t>𝟖𝟓𝟎</m:t>
                        </m:r>
                      </m:oMath>
                    </a14:m>
                    <a:r>
                      <a:rPr lang="en-US" sz="2200" b="1" i="1" baseline="-25000" dirty="0">
                        <a:solidFill>
                          <a:schemeClr val="tx1"/>
                        </a:solidFill>
                      </a:rPr>
                      <a:t> </a:t>
                    </a:r>
                    <a:r>
                      <a:rPr lang="en-US" sz="2200" b="1" i="1" dirty="0">
                        <a:solidFill>
                          <a:schemeClr val="tx1"/>
                        </a:solidFill>
                      </a:rPr>
                      <a:t>  </a:t>
                    </a:r>
                    <a14:m>
                      <m:oMath xmlns:m="http://schemas.openxmlformats.org/officeDocument/2006/math">
                        <m:r>
                          <a:rPr lang="en-US" sz="2200" b="1" i="1" dirty="0" smtClean="0">
                            <a:solidFill>
                              <a:schemeClr val="tx1"/>
                            </a:solidFill>
                            <a:latin typeface="Cambria Math" panose="02040503050406030204" pitchFamily="18" charset="0"/>
                            <a:ea typeface="Cambria Math" panose="02040503050406030204" pitchFamily="18" charset="0"/>
                          </a:rPr>
                          <m:t>−   </m:t>
                        </m:r>
                        <m:r>
                          <a:rPr lang="en-US" sz="2200" b="1" i="1">
                            <a:solidFill>
                              <a:schemeClr val="tx1"/>
                            </a:solidFill>
                            <a:latin typeface="Cambria Math" panose="02040503050406030204" pitchFamily="18" charset="0"/>
                            <a:ea typeface="Cambria Math" panose="02040503050406030204" pitchFamily="18" charset="0"/>
                          </a:rPr>
                          <m:t>𝝌</m:t>
                        </m:r>
                        <m:r>
                          <a:rPr lang="en-US" sz="2200" b="1" i="1" baseline="-25000" smtClean="0">
                            <a:solidFill>
                              <a:schemeClr val="tx1"/>
                            </a:solidFill>
                            <a:latin typeface="Cambria Math" panose="02040503050406030204" pitchFamily="18" charset="0"/>
                            <a:ea typeface="Cambria Math" panose="02040503050406030204" pitchFamily="18" charset="0"/>
                          </a:rPr>
                          <m:t>𝟐𝟎𝟎</m:t>
                        </m:r>
                      </m:oMath>
                    </a14:m>
                    <a:endParaRPr lang="en-US" sz="2200" b="1" i="1" baseline="-25000" dirty="0">
                      <a:solidFill>
                        <a:schemeClr val="tx1"/>
                      </a:solidFill>
                    </a:endParaRPr>
                  </a:p>
                </p:txBody>
              </p:sp>
            </mc:Choice>
            <mc:Fallback xmlns="">
              <p:sp>
                <p:nvSpPr>
                  <p:cNvPr id="25" name="TextBox 24">
                    <a:extLst>
                      <a:ext uri="{FF2B5EF4-FFF2-40B4-BE49-F238E27FC236}">
                        <a16:creationId xmlns:a16="http://schemas.microsoft.com/office/drawing/2014/main" id="{93F6B7F7-FC6B-AD4C-9B80-200C4780552C}"/>
                      </a:ext>
                    </a:extLst>
                  </p:cNvPr>
                  <p:cNvSpPr txBox="1">
                    <a:spLocks noRot="1" noChangeAspect="1" noMove="1" noResize="1" noEditPoints="1" noAdjustHandles="1" noChangeArrowheads="1" noChangeShapeType="1" noTextEdit="1"/>
                  </p:cNvSpPr>
                  <p:nvPr/>
                </p:nvSpPr>
                <p:spPr>
                  <a:xfrm>
                    <a:off x="5134017" y="2076843"/>
                    <a:ext cx="3211779" cy="966360"/>
                  </a:xfrm>
                  <a:prstGeom prst="rect">
                    <a:avLst/>
                  </a:prstGeom>
                  <a:blipFill>
                    <a:blip r:embed="rId4"/>
                    <a:stretch>
                      <a:fillRect l="-3125" t="-21429" b="-5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5300AB1-94A4-EA4F-8D06-A9D6997B942D}"/>
                      </a:ext>
                    </a:extLst>
                  </p:cNvPr>
                  <p:cNvSpPr txBox="1"/>
                  <p:nvPr/>
                </p:nvSpPr>
                <p:spPr>
                  <a:xfrm>
                    <a:off x="4897120" y="3145383"/>
                    <a:ext cx="3685572" cy="966361"/>
                  </a:xfrm>
                  <a:prstGeom prst="rect">
                    <a:avLst/>
                  </a:prstGeom>
                  <a:noFill/>
                </p:spPr>
                <p:txBody>
                  <a:bodyPr wrap="square" lIns="0" tIns="0" rIns="0" bIns="0" rtlCol="0">
                    <a:spAutoFit/>
                  </a:bodyPr>
                  <a:lstStyle/>
                  <a:p>
                    <a14:m>
                      <m:oMath xmlns:m="http://schemas.openxmlformats.org/officeDocument/2006/math">
                        <m:r>
                          <a:rPr lang="en-US" sz="2200" b="1" i="1" smtClean="0">
                            <a:solidFill>
                              <a:schemeClr val="accent2">
                                <a:lumMod val="50000"/>
                              </a:schemeClr>
                            </a:solidFill>
                            <a:latin typeface="Cambria Math" panose="02040503050406030204" pitchFamily="18" charset="0"/>
                            <a:ea typeface="Cambria Math" panose="02040503050406030204" pitchFamily="18" charset="0"/>
                          </a:rPr>
                          <m:t>𝑽𝑷</m:t>
                        </m:r>
                        <m:r>
                          <a:rPr lang="en-US" sz="2200" b="1" i="1" baseline="-25000" smtClean="0">
                            <a:solidFill>
                              <a:schemeClr val="accent2">
                                <a:lumMod val="50000"/>
                              </a:schemeClr>
                            </a:solidFill>
                            <a:latin typeface="Cambria Math" panose="02040503050406030204" pitchFamily="18" charset="0"/>
                            <a:ea typeface="Cambria Math" panose="02040503050406030204" pitchFamily="18" charset="0"/>
                          </a:rPr>
                          <m:t>𝒊𝒏𝒅𝒆𝒙</m:t>
                        </m:r>
                        <m:r>
                          <a:rPr lang="en-US" sz="2200" b="1" i="1" baseline="-25000" smtClean="0">
                            <a:solidFill>
                              <a:schemeClr val="accent2">
                                <a:lumMod val="50000"/>
                              </a:schemeClr>
                            </a:solidFill>
                            <a:latin typeface="Cambria Math" panose="02040503050406030204" pitchFamily="18" charset="0"/>
                            <a:ea typeface="Cambria Math" panose="02040503050406030204" pitchFamily="18" charset="0"/>
                          </a:rPr>
                          <m:t> </m:t>
                        </m:r>
                      </m:oMath>
                    </a14:m>
                    <a:r>
                      <a:rPr lang="en-US" sz="2200" b="1" i="1" dirty="0">
                        <a:solidFill>
                          <a:schemeClr val="accent2">
                            <a:lumMod val="50000"/>
                          </a:schemeClr>
                        </a:solidFill>
                      </a:rPr>
                      <a:t>= </a:t>
                    </a:r>
                    <a14:m>
                      <m:oMath xmlns:m="http://schemas.openxmlformats.org/officeDocument/2006/math">
                        <m:r>
                          <a:rPr lang="en-US" sz="2200" b="1" i="1">
                            <a:solidFill>
                              <a:schemeClr val="accent2">
                                <a:lumMod val="50000"/>
                              </a:schemeClr>
                            </a:solidFill>
                            <a:latin typeface="Cambria Math" panose="02040503050406030204" pitchFamily="18" charset="0"/>
                            <a:ea typeface="Cambria Math" panose="02040503050406030204" pitchFamily="18" charset="0"/>
                          </a:rPr>
                          <m:t>𝝌</m:t>
                        </m:r>
                        <m:r>
                          <a:rPr lang="en-US" sz="2200" b="1" i="1" baseline="-25000" smtClean="0">
                            <a:solidFill>
                              <a:schemeClr val="accent2">
                                <a:lumMod val="50000"/>
                              </a:schemeClr>
                            </a:solidFill>
                            <a:latin typeface="Cambria Math" panose="02040503050406030204" pitchFamily="18" charset="0"/>
                            <a:ea typeface="Cambria Math" panose="02040503050406030204" pitchFamily="18" charset="0"/>
                          </a:rPr>
                          <m:t>𝒘𝒆𝒔𝒕</m:t>
                        </m:r>
                      </m:oMath>
                    </a14:m>
                    <a:r>
                      <a:rPr lang="en-US" sz="2200" b="1" i="1" baseline="-25000" dirty="0">
                        <a:solidFill>
                          <a:schemeClr val="accent2">
                            <a:lumMod val="50000"/>
                          </a:schemeClr>
                        </a:solidFill>
                      </a:rPr>
                      <a:t> </a:t>
                    </a:r>
                    <a:r>
                      <a:rPr lang="en-US" sz="2200" b="1" i="1" dirty="0">
                        <a:solidFill>
                          <a:schemeClr val="accent2">
                            <a:lumMod val="50000"/>
                          </a:schemeClr>
                        </a:solidFill>
                      </a:rPr>
                      <a:t>  </a:t>
                    </a:r>
                    <a14:m>
                      <m:oMath xmlns:m="http://schemas.openxmlformats.org/officeDocument/2006/math">
                        <m:r>
                          <a:rPr lang="en-US" sz="2200" b="1" i="1" dirty="0" smtClean="0">
                            <a:solidFill>
                              <a:schemeClr val="accent2">
                                <a:lumMod val="50000"/>
                              </a:schemeClr>
                            </a:solidFill>
                            <a:latin typeface="Cambria Math" panose="02040503050406030204" pitchFamily="18" charset="0"/>
                            <a:ea typeface="Cambria Math" panose="02040503050406030204" pitchFamily="18" charset="0"/>
                          </a:rPr>
                          <m:t>−   </m:t>
                        </m:r>
                        <m:r>
                          <a:rPr lang="en-US" sz="2200" b="1" i="1">
                            <a:solidFill>
                              <a:schemeClr val="accent2">
                                <a:lumMod val="50000"/>
                              </a:schemeClr>
                            </a:solidFill>
                            <a:latin typeface="Cambria Math" panose="02040503050406030204" pitchFamily="18" charset="0"/>
                            <a:ea typeface="Cambria Math" panose="02040503050406030204" pitchFamily="18" charset="0"/>
                          </a:rPr>
                          <m:t>𝝌</m:t>
                        </m:r>
                        <m:r>
                          <a:rPr lang="en-US" sz="2200" b="1" i="1" baseline="-25000" smtClean="0">
                            <a:solidFill>
                              <a:schemeClr val="accent2">
                                <a:lumMod val="50000"/>
                              </a:schemeClr>
                            </a:solidFill>
                            <a:latin typeface="Cambria Math" panose="02040503050406030204" pitchFamily="18" charset="0"/>
                            <a:ea typeface="Cambria Math" panose="02040503050406030204" pitchFamily="18" charset="0"/>
                          </a:rPr>
                          <m:t>𝒆𝒂𝒔𝒕</m:t>
                        </m:r>
                      </m:oMath>
                    </a14:m>
                    <a:endParaRPr lang="en-US" sz="2200" b="1" i="1" baseline="-25000" dirty="0">
                      <a:solidFill>
                        <a:schemeClr val="accent2">
                          <a:lumMod val="50000"/>
                        </a:schemeClr>
                      </a:solidFill>
                    </a:endParaRPr>
                  </a:p>
                </p:txBody>
              </p:sp>
            </mc:Choice>
            <mc:Fallback xmlns="">
              <p:sp>
                <p:nvSpPr>
                  <p:cNvPr id="26" name="TextBox 25">
                    <a:extLst>
                      <a:ext uri="{FF2B5EF4-FFF2-40B4-BE49-F238E27FC236}">
                        <a16:creationId xmlns:a16="http://schemas.microsoft.com/office/drawing/2014/main" id="{D5300AB1-94A4-EA4F-8D06-A9D6997B942D}"/>
                      </a:ext>
                    </a:extLst>
                  </p:cNvPr>
                  <p:cNvSpPr txBox="1">
                    <a:spLocks noRot="1" noChangeAspect="1" noMove="1" noResize="1" noEditPoints="1" noAdjustHandles="1" noChangeArrowheads="1" noChangeShapeType="1" noTextEdit="1"/>
                  </p:cNvSpPr>
                  <p:nvPr/>
                </p:nvSpPr>
                <p:spPr>
                  <a:xfrm>
                    <a:off x="4897120" y="3145383"/>
                    <a:ext cx="3685572" cy="966361"/>
                  </a:xfrm>
                  <a:prstGeom prst="rect">
                    <a:avLst/>
                  </a:prstGeom>
                  <a:blipFill>
                    <a:blip r:embed="rId5"/>
                    <a:stretch>
                      <a:fillRect l="-2724" t="-25926" b="-55556"/>
                    </a:stretch>
                  </a:blipFill>
                </p:spPr>
                <p:txBody>
                  <a:bodyPr/>
                  <a:lstStyle/>
                  <a:p>
                    <a:r>
                      <a:rPr lang="en-US">
                        <a:noFill/>
                      </a:rPr>
                      <a:t> </a:t>
                    </a:r>
                  </a:p>
                </p:txBody>
              </p:sp>
            </mc:Fallback>
          </mc:AlternateContent>
        </p:grpSp>
      </p:grpSp>
      <p:sp>
        <p:nvSpPr>
          <p:cNvPr id="21" name="Down Arrow 20">
            <a:extLst>
              <a:ext uri="{FF2B5EF4-FFF2-40B4-BE49-F238E27FC236}">
                <a16:creationId xmlns:a16="http://schemas.microsoft.com/office/drawing/2014/main" id="{EBC9CAB7-9062-AD46-857C-CF1858415445}"/>
              </a:ext>
            </a:extLst>
          </p:cNvPr>
          <p:cNvSpPr/>
          <p:nvPr/>
        </p:nvSpPr>
        <p:spPr>
          <a:xfrm>
            <a:off x="7216597" y="1802160"/>
            <a:ext cx="223211" cy="684966"/>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3E9DB3-7BBC-9B4F-922A-9EF6D0EFF3EA}"/>
              </a:ext>
            </a:extLst>
          </p:cNvPr>
          <p:cNvSpPr/>
          <p:nvPr/>
        </p:nvSpPr>
        <p:spPr>
          <a:xfrm>
            <a:off x="0" y="6449414"/>
            <a:ext cx="12192000" cy="408585"/>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rebuchet MS" panose="020B0603020202020204" pitchFamily="34" charset="0"/>
              </a:rPr>
              <a:t> </a:t>
            </a:r>
          </a:p>
        </p:txBody>
      </p:sp>
      <p:sp>
        <p:nvSpPr>
          <p:cNvPr id="28" name="TextBox 27">
            <a:extLst>
              <a:ext uri="{FF2B5EF4-FFF2-40B4-BE49-F238E27FC236}">
                <a16:creationId xmlns:a16="http://schemas.microsoft.com/office/drawing/2014/main" id="{2BFB3B46-F32E-064D-B93A-F1650953CC8D}"/>
              </a:ext>
            </a:extLst>
          </p:cNvPr>
          <p:cNvSpPr txBox="1"/>
          <p:nvPr/>
        </p:nvSpPr>
        <p:spPr>
          <a:xfrm>
            <a:off x="10206419" y="1472546"/>
            <a:ext cx="1574573" cy="369332"/>
          </a:xfrm>
          <a:prstGeom prst="rect">
            <a:avLst/>
          </a:prstGeom>
          <a:noFill/>
        </p:spPr>
        <p:txBody>
          <a:bodyPr wrap="square" rtlCol="0">
            <a:spAutoFit/>
          </a:bodyPr>
          <a:lstStyle/>
          <a:p>
            <a:r>
              <a:rPr lang="en-US" b="1" dirty="0">
                <a:solidFill>
                  <a:srgbClr val="C00000"/>
                </a:solidFill>
              </a:rPr>
              <a:t>ZMSF Index</a:t>
            </a:r>
          </a:p>
        </p:txBody>
      </p:sp>
      <p:sp>
        <p:nvSpPr>
          <p:cNvPr id="29" name="Down Arrow 28">
            <a:extLst>
              <a:ext uri="{FF2B5EF4-FFF2-40B4-BE49-F238E27FC236}">
                <a16:creationId xmlns:a16="http://schemas.microsoft.com/office/drawing/2014/main" id="{6AD6D6DC-F053-1741-9E18-5995880D5C76}"/>
              </a:ext>
            </a:extLst>
          </p:cNvPr>
          <p:cNvSpPr/>
          <p:nvPr/>
        </p:nvSpPr>
        <p:spPr>
          <a:xfrm>
            <a:off x="10692638" y="1797543"/>
            <a:ext cx="301067" cy="2399596"/>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BFA3EEE4-A174-D44C-9EC2-ADC222069753}"/>
              </a:ext>
            </a:extLst>
          </p:cNvPr>
          <p:cNvGrpSpPr/>
          <p:nvPr/>
        </p:nvGrpSpPr>
        <p:grpSpPr>
          <a:xfrm>
            <a:off x="6305172" y="4224667"/>
            <a:ext cx="5837475" cy="953134"/>
            <a:chOff x="2778108" y="2036479"/>
            <a:chExt cx="5311170" cy="936995"/>
          </a:xfrm>
        </p:grpSpPr>
        <p:sp>
          <p:nvSpPr>
            <p:cNvPr id="31" name="Rounded Rectangle 30">
              <a:extLst>
                <a:ext uri="{FF2B5EF4-FFF2-40B4-BE49-F238E27FC236}">
                  <a16:creationId xmlns:a16="http://schemas.microsoft.com/office/drawing/2014/main" id="{8B3C8319-2A3F-F846-9B52-DD1C3871CE8F}"/>
                </a:ext>
              </a:extLst>
            </p:cNvPr>
            <p:cNvSpPr/>
            <p:nvPr/>
          </p:nvSpPr>
          <p:spPr>
            <a:xfrm>
              <a:off x="2797026" y="2036479"/>
              <a:ext cx="5292252" cy="93699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p>
          </p:txBody>
        </p:sp>
        <p:sp>
          <p:nvSpPr>
            <p:cNvPr id="32" name="TextBox 31">
              <a:extLst>
                <a:ext uri="{FF2B5EF4-FFF2-40B4-BE49-F238E27FC236}">
                  <a16:creationId xmlns:a16="http://schemas.microsoft.com/office/drawing/2014/main" id="{7721813E-D3C7-3A4A-AD7C-9060A629A021}"/>
                </a:ext>
              </a:extLst>
            </p:cNvPr>
            <p:cNvSpPr txBox="1"/>
            <p:nvPr/>
          </p:nvSpPr>
          <p:spPr>
            <a:xfrm>
              <a:off x="2778108" y="2151455"/>
              <a:ext cx="4885587" cy="695899"/>
            </a:xfrm>
            <a:prstGeom prst="rect">
              <a:avLst/>
            </a:prstGeom>
            <a:noFill/>
          </p:spPr>
          <p:txBody>
            <a:bodyPr wrap="square" rtlCol="0">
              <a:spAutoFit/>
            </a:bodyPr>
            <a:lstStyle/>
            <a:p>
              <a:pPr algn="ctr"/>
              <a:r>
                <a:rPr lang="en-US" sz="2000" b="1" dirty="0">
                  <a:solidFill>
                    <a:schemeClr val="tx1">
                      <a:lumMod val="95000"/>
                      <a:lumOff val="5000"/>
                    </a:schemeClr>
                  </a:solidFill>
                </a:rPr>
                <a:t>ZMSF </a:t>
              </a:r>
              <a:r>
                <a:rPr lang="en-US" sz="2000" b="1" baseline="-25000" dirty="0">
                  <a:solidFill>
                    <a:schemeClr val="tx1">
                      <a:lumMod val="95000"/>
                      <a:lumOff val="5000"/>
                    </a:schemeClr>
                  </a:solidFill>
                </a:rPr>
                <a:t>index. </a:t>
              </a:r>
              <a:r>
                <a:rPr lang="en-US" sz="2000" b="1" dirty="0">
                  <a:solidFill>
                    <a:schemeClr val="tx1">
                      <a:lumMod val="95000"/>
                      <a:lumOff val="5000"/>
                    </a:schemeClr>
                  </a:solidFill>
                </a:rPr>
                <a:t> = Vertical Mean (700:300hpa) of ZMSF</a:t>
              </a:r>
              <a:r>
                <a:rPr lang="en-US" sz="2000" b="1" baseline="-25000" dirty="0">
                  <a:solidFill>
                    <a:schemeClr val="tx1">
                      <a:lumMod val="95000"/>
                      <a:lumOff val="5000"/>
                    </a:schemeClr>
                  </a:solidFill>
                </a:rPr>
                <a:t>(5S – 5N : 50E: 100E)</a:t>
              </a:r>
            </a:p>
          </p:txBody>
        </p:sp>
      </p:gr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85175EF-F64B-264D-B0B0-A19007AEDAAE}"/>
                  </a:ext>
                </a:extLst>
              </p:cNvPr>
              <p:cNvSpPr txBox="1"/>
              <p:nvPr/>
            </p:nvSpPr>
            <p:spPr>
              <a:xfrm>
                <a:off x="6022929" y="730283"/>
                <a:ext cx="5650038" cy="484043"/>
              </a:xfrm>
              <a:prstGeom prst="rect">
                <a:avLst/>
              </a:prstGeom>
              <a:noFill/>
            </p:spPr>
            <p:txBody>
              <a:bodyPr wrap="square" lIns="0" tIns="0" rIns="0" bIns="0" rtlCol="0">
                <a:spAutoFit/>
              </a:bodyPr>
              <a:lstStyle/>
              <a:p>
                <a:r>
                  <a:rPr lang="en-US" sz="2000" b="1" dirty="0">
                    <a:solidFill>
                      <a:schemeClr val="accent1">
                        <a:lumMod val="50000"/>
                      </a:schemeClr>
                    </a:solidFill>
                    <a:ea typeface="Cambria Math" panose="02040503050406030204" pitchFamily="18" charset="0"/>
                  </a:rPr>
                  <a:t>Zonal Mass Stream Fucntion, </a:t>
                </a:r>
                <a14:m>
                  <m:oMath xmlns:m="http://schemas.openxmlformats.org/officeDocument/2006/math">
                    <m:r>
                      <a:rPr lang="en-US" sz="2000" b="1" i="1" smtClean="0">
                        <a:solidFill>
                          <a:schemeClr val="accent1">
                            <a:lumMod val="50000"/>
                          </a:schemeClr>
                        </a:solidFill>
                        <a:latin typeface="Cambria Math" panose="02040503050406030204" pitchFamily="18" charset="0"/>
                        <a:ea typeface="Cambria Math" panose="02040503050406030204" pitchFamily="18" charset="0"/>
                      </a:rPr>
                      <m:t>𝝍</m:t>
                    </m:r>
                    <m:r>
                      <a:rPr lang="en-US" sz="2000" b="1" i="1" smtClean="0">
                        <a:solidFill>
                          <a:schemeClr val="accent1">
                            <a:lumMod val="50000"/>
                          </a:schemeClr>
                        </a:solidFill>
                        <a:latin typeface="Cambria Math" panose="02040503050406030204" pitchFamily="18" charset="0"/>
                      </a:rPr>
                      <m:t> </m:t>
                    </m:r>
                  </m:oMath>
                </a14:m>
                <a:r>
                  <a:rPr lang="en-US" sz="2000" b="1" dirty="0">
                    <a:solidFill>
                      <a:schemeClr val="accent1">
                        <a:lumMod val="50000"/>
                      </a:schemeClr>
                    </a:solidFill>
                  </a:rPr>
                  <a:t> =  </a:t>
                </a:r>
                <a14:m>
                  <m:oMath xmlns:m="http://schemas.openxmlformats.org/officeDocument/2006/math">
                    <m:f>
                      <m:fPr>
                        <m:ctrlPr>
                          <a:rPr lang="en-US" sz="2000" b="1" i="1" smtClean="0">
                            <a:solidFill>
                              <a:schemeClr val="accent1">
                                <a:lumMod val="50000"/>
                              </a:schemeClr>
                            </a:solidFill>
                            <a:latin typeface="Cambria Math" panose="02040503050406030204" pitchFamily="18" charset="0"/>
                            <a:ea typeface="Cambria Math" panose="02040503050406030204" pitchFamily="18" charset="0"/>
                          </a:rPr>
                        </m:ctrlPr>
                      </m:fPr>
                      <m:num>
                        <m:r>
                          <a:rPr lang="en-US" sz="2000" b="1" i="1" smtClean="0">
                            <a:solidFill>
                              <a:schemeClr val="accent1">
                                <a:lumMod val="50000"/>
                              </a:schemeClr>
                            </a:solidFill>
                            <a:latin typeface="Cambria Math" panose="02040503050406030204" pitchFamily="18" charset="0"/>
                            <a:ea typeface="Cambria Math" panose="02040503050406030204" pitchFamily="18" charset="0"/>
                          </a:rPr>
                          <m:t>𝟐</m:t>
                        </m:r>
                        <m:r>
                          <a:rPr lang="en-US" sz="2000" b="1" i="1" smtClean="0">
                            <a:solidFill>
                              <a:schemeClr val="accent1">
                                <a:lumMod val="50000"/>
                              </a:schemeClr>
                            </a:solidFill>
                            <a:latin typeface="Cambria Math" panose="02040503050406030204" pitchFamily="18" charset="0"/>
                            <a:ea typeface="Cambria Math" panose="02040503050406030204" pitchFamily="18" charset="0"/>
                          </a:rPr>
                          <m:t>𝝅</m:t>
                        </m:r>
                        <m:r>
                          <a:rPr lang="en-US" sz="2000" b="1" i="1" smtClean="0">
                            <a:solidFill>
                              <a:schemeClr val="accent1">
                                <a:lumMod val="50000"/>
                              </a:schemeClr>
                            </a:solidFill>
                            <a:latin typeface="Cambria Math" panose="02040503050406030204" pitchFamily="18" charset="0"/>
                            <a:ea typeface="Cambria Math" panose="02040503050406030204" pitchFamily="18" charset="0"/>
                          </a:rPr>
                          <m:t>𝒂</m:t>
                        </m:r>
                        <m:r>
                          <a:rPr lang="en-US" sz="2000" b="1" i="1" smtClean="0">
                            <a:solidFill>
                              <a:schemeClr val="accent1">
                                <a:lumMod val="50000"/>
                              </a:schemeClr>
                            </a:solidFill>
                            <a:latin typeface="Cambria Math" panose="02040503050406030204" pitchFamily="18" charset="0"/>
                            <a:ea typeface="Cambria Math" panose="02040503050406030204" pitchFamily="18" charset="0"/>
                          </a:rPr>
                          <m:t> </m:t>
                        </m:r>
                      </m:num>
                      <m:den>
                        <m:r>
                          <a:rPr lang="en-US" sz="2000" b="1" i="1" smtClean="0">
                            <a:solidFill>
                              <a:schemeClr val="accent1">
                                <a:lumMod val="50000"/>
                              </a:schemeClr>
                            </a:solidFill>
                            <a:latin typeface="Cambria Math" panose="02040503050406030204" pitchFamily="18" charset="0"/>
                            <a:ea typeface="Cambria Math" panose="02040503050406030204" pitchFamily="18" charset="0"/>
                          </a:rPr>
                          <m:t>𝒈</m:t>
                        </m:r>
                      </m:den>
                    </m:f>
                  </m:oMath>
                </a14:m>
                <a:r>
                  <a:rPr lang="en-US" sz="2000" b="1" dirty="0">
                    <a:solidFill>
                      <a:schemeClr val="accent1">
                        <a:lumMod val="50000"/>
                      </a:schemeClr>
                    </a:solidFill>
                  </a:rPr>
                  <a:t> </a:t>
                </a:r>
                <a14:m>
                  <m:oMath xmlns:m="http://schemas.openxmlformats.org/officeDocument/2006/math">
                    <m:nary>
                      <m:naryPr>
                        <m:ctrlPr>
                          <a:rPr lang="en-US" sz="2000" b="1" i="1" dirty="0" smtClean="0">
                            <a:solidFill>
                              <a:schemeClr val="accent1">
                                <a:lumMod val="50000"/>
                              </a:schemeClr>
                            </a:solidFill>
                            <a:latin typeface="Cambria Math" panose="02040503050406030204" pitchFamily="18" charset="0"/>
                          </a:rPr>
                        </m:ctrlPr>
                      </m:naryPr>
                      <m:sub>
                        <m:r>
                          <m:rPr>
                            <m:brk m:alnAt="23"/>
                          </m:rPr>
                          <a:rPr lang="en-US" sz="2000" b="1" i="1" dirty="0" smtClean="0">
                            <a:solidFill>
                              <a:schemeClr val="accent1">
                                <a:lumMod val="50000"/>
                              </a:schemeClr>
                            </a:solidFill>
                            <a:latin typeface="Cambria Math" panose="02040503050406030204" pitchFamily="18" charset="0"/>
                          </a:rPr>
                          <m:t>𝟎</m:t>
                        </m:r>
                      </m:sub>
                      <m:sup>
                        <m:r>
                          <a:rPr lang="en-US" sz="2000" b="1" i="1" dirty="0" smtClean="0">
                            <a:solidFill>
                              <a:schemeClr val="accent1">
                                <a:lumMod val="50000"/>
                              </a:schemeClr>
                            </a:solidFill>
                            <a:latin typeface="Cambria Math" panose="02040503050406030204" pitchFamily="18" charset="0"/>
                          </a:rPr>
                          <m:t>𝒑</m:t>
                        </m:r>
                      </m:sup>
                      <m:e>
                        <m:r>
                          <a:rPr lang="en-US" sz="2000" b="1" i="1" dirty="0" smtClean="0">
                            <a:solidFill>
                              <a:schemeClr val="accent1">
                                <a:lumMod val="50000"/>
                              </a:schemeClr>
                            </a:solidFill>
                            <a:latin typeface="Cambria Math" panose="02040503050406030204" pitchFamily="18" charset="0"/>
                          </a:rPr>
                          <m:t>𝒖</m:t>
                        </m:r>
                        <m:r>
                          <a:rPr lang="en-US" sz="2000" b="1" i="1" baseline="-25000" dirty="0" smtClean="0">
                            <a:solidFill>
                              <a:schemeClr val="accent1">
                                <a:lumMod val="50000"/>
                              </a:schemeClr>
                            </a:solidFill>
                            <a:latin typeface="Cambria Math" panose="02040503050406030204" pitchFamily="18" charset="0"/>
                          </a:rPr>
                          <m:t>𝑫</m:t>
                        </m:r>
                        <m:r>
                          <a:rPr lang="en-US" sz="2000" b="1" i="1" baseline="-25000" dirty="0" smtClean="0">
                            <a:solidFill>
                              <a:schemeClr val="accent1">
                                <a:lumMod val="50000"/>
                              </a:schemeClr>
                            </a:solidFill>
                            <a:latin typeface="Cambria Math" panose="02040503050406030204" pitchFamily="18" charset="0"/>
                          </a:rPr>
                          <m:t> </m:t>
                        </m:r>
                        <m:r>
                          <a:rPr lang="en-US" sz="2000" b="1" i="1" dirty="0" smtClean="0">
                            <a:solidFill>
                              <a:schemeClr val="accent1">
                                <a:lumMod val="50000"/>
                              </a:schemeClr>
                            </a:solidFill>
                            <a:latin typeface="Cambria Math" panose="02040503050406030204" pitchFamily="18" charset="0"/>
                          </a:rPr>
                          <m:t>𝒅𝑷</m:t>
                        </m:r>
                        <m:r>
                          <a:rPr lang="en-US" sz="2000" b="1" i="1" baseline="-25000" dirty="0" smtClean="0">
                            <a:solidFill>
                              <a:schemeClr val="accent1">
                                <a:lumMod val="50000"/>
                              </a:schemeClr>
                            </a:solidFill>
                            <a:latin typeface="Cambria Math" panose="02040503050406030204" pitchFamily="18" charset="0"/>
                          </a:rPr>
                          <m:t> </m:t>
                        </m:r>
                      </m:e>
                    </m:nary>
                  </m:oMath>
                </a14:m>
                <a:endParaRPr lang="en-US" sz="2000" b="1" dirty="0"/>
              </a:p>
            </p:txBody>
          </p:sp>
        </mc:Choice>
        <mc:Fallback xmlns="">
          <p:sp>
            <p:nvSpPr>
              <p:cNvPr id="33" name="TextBox 32">
                <a:extLst>
                  <a:ext uri="{FF2B5EF4-FFF2-40B4-BE49-F238E27FC236}">
                    <a16:creationId xmlns:a16="http://schemas.microsoft.com/office/drawing/2014/main" id="{285175EF-F64B-264D-B0B0-A19007AEDAAE}"/>
                  </a:ext>
                </a:extLst>
              </p:cNvPr>
              <p:cNvSpPr txBox="1">
                <a:spLocks noRot="1" noChangeAspect="1" noMove="1" noResize="1" noEditPoints="1" noAdjustHandles="1" noChangeArrowheads="1" noChangeShapeType="1" noTextEdit="1"/>
              </p:cNvSpPr>
              <p:nvPr/>
            </p:nvSpPr>
            <p:spPr>
              <a:xfrm>
                <a:off x="6022929" y="730283"/>
                <a:ext cx="5650038" cy="484043"/>
              </a:xfrm>
              <a:prstGeom prst="rect">
                <a:avLst/>
              </a:prstGeom>
              <a:blipFill>
                <a:blip r:embed="rId6"/>
                <a:stretch>
                  <a:fillRect l="-2466" t="-123077" b="-171795"/>
                </a:stretch>
              </a:blipFill>
            </p:spPr>
            <p:txBody>
              <a:bodyPr/>
              <a:lstStyle/>
              <a:p>
                <a:r>
                  <a:rPr lang="en-KR">
                    <a:noFill/>
                  </a:rPr>
                  <a:t> </a:t>
                </a:r>
              </a:p>
            </p:txBody>
          </p:sp>
        </mc:Fallback>
      </mc:AlternateContent>
      <p:cxnSp>
        <p:nvCxnSpPr>
          <p:cNvPr id="3" name="Straight Connector 2">
            <a:extLst>
              <a:ext uri="{FF2B5EF4-FFF2-40B4-BE49-F238E27FC236}">
                <a16:creationId xmlns:a16="http://schemas.microsoft.com/office/drawing/2014/main" id="{8B7DD957-F013-3547-96F4-1C804370D228}"/>
              </a:ext>
            </a:extLst>
          </p:cNvPr>
          <p:cNvCxnSpPr>
            <a:cxnSpLocks/>
          </p:cNvCxnSpPr>
          <p:nvPr/>
        </p:nvCxnSpPr>
        <p:spPr>
          <a:xfrm>
            <a:off x="5588000" y="734900"/>
            <a:ext cx="0" cy="64633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43F5BFD-29E0-9840-A94A-523BB8655ECD}"/>
              </a:ext>
            </a:extLst>
          </p:cNvPr>
          <p:cNvSpPr/>
          <p:nvPr/>
        </p:nvSpPr>
        <p:spPr>
          <a:xfrm>
            <a:off x="126548" y="5240378"/>
            <a:ext cx="12016099" cy="1092607"/>
          </a:xfrm>
          <a:prstGeom prst="rect">
            <a:avLst/>
          </a:prstGeom>
        </p:spPr>
        <p:txBody>
          <a:bodyPr wrap="square">
            <a:spAutoFit/>
          </a:bodyPr>
          <a:lstStyle/>
          <a:p>
            <a:pPr>
              <a:spcAft>
                <a:spcPts val="0"/>
              </a:spcAft>
            </a:pPr>
            <a:r>
              <a:rPr lang="en-US" sz="1300" b="1" dirty="0">
                <a:solidFill>
                  <a:srgbClr val="002060"/>
                </a:solidFill>
                <a:latin typeface="Times New Roman" panose="02020603050405020304" pitchFamily="18" charset="0"/>
                <a:ea typeface="Times New Roman" panose="02020603050405020304" pitchFamily="18" charset="0"/>
              </a:rPr>
              <a:t>Key Points: </a:t>
            </a:r>
            <a:endParaRPr lang="en-KR" sz="1300" dirty="0">
              <a:solidFill>
                <a:srgbClr val="002060"/>
              </a:solidFill>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US" sz="1300" dirty="0">
                <a:solidFill>
                  <a:srgbClr val="002060"/>
                </a:solidFill>
                <a:latin typeface="Times New Roman" panose="02020603050405020304" pitchFamily="18" charset="0"/>
                <a:ea typeface="Times New Roman" panose="02020603050405020304" pitchFamily="18" charset="0"/>
              </a:rPr>
              <a:t>Sea Level Pressure (SLP) gradient in the Indian ocean is used as a proxy of walker circulation intensity and also a good measure of equatorial trade winds. </a:t>
            </a:r>
            <a:endParaRPr lang="en-KR" sz="1300" dirty="0">
              <a:solidFill>
                <a:srgbClr val="002060"/>
              </a:solidFill>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US" sz="1300" dirty="0">
                <a:solidFill>
                  <a:srgbClr val="002060"/>
                </a:solidFill>
                <a:latin typeface="Times New Roman" panose="02020603050405020304" pitchFamily="18" charset="0"/>
                <a:ea typeface="Times New Roman" panose="02020603050405020304" pitchFamily="18" charset="0"/>
              </a:rPr>
              <a:t>Surface Zonal Winds (SZW) provides the information of only the surface wind component of walker circulation. </a:t>
            </a:r>
            <a:endParaRPr lang="en-KR" sz="1300" dirty="0">
              <a:solidFill>
                <a:srgbClr val="002060"/>
              </a:solidFill>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US" sz="1300" dirty="0">
                <a:solidFill>
                  <a:srgbClr val="002060"/>
                </a:solidFill>
                <a:latin typeface="Times New Roman" panose="02020603050405020304" pitchFamily="18" charset="0"/>
                <a:ea typeface="Times New Roman" panose="02020603050405020304" pitchFamily="18" charset="0"/>
              </a:rPr>
              <a:t>Velocity Potential at 850 and 200 hpa determines the convergence/divergence at the lower and upper level of walker circulation.</a:t>
            </a:r>
            <a:endParaRPr lang="en-KR" sz="1300" dirty="0">
              <a:solidFill>
                <a:srgbClr val="002060"/>
              </a:solidFill>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US" sz="1300" dirty="0">
                <a:solidFill>
                  <a:srgbClr val="002060"/>
                </a:solidFill>
                <a:latin typeface="Times New Roman" panose="02020603050405020304" pitchFamily="18" charset="0"/>
                <a:ea typeface="Times New Roman" panose="02020603050405020304" pitchFamily="18" charset="0"/>
              </a:rPr>
              <a:t>Zonal Mass Stream Function (ZMSF) is calculated by vertically integrating divergent component of zonal wind meridionally average between 5S to 5N from 700 to 300 hpa.    </a:t>
            </a:r>
            <a:endParaRPr lang="en-KR" sz="1300"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480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50CD5A-2C0F-404F-B242-EDBFECA9F3D5}"/>
              </a:ext>
            </a:extLst>
          </p:cNvPr>
          <p:cNvSpPr/>
          <p:nvPr/>
        </p:nvSpPr>
        <p:spPr>
          <a:xfrm>
            <a:off x="586136" y="4785500"/>
            <a:ext cx="4488420" cy="938719"/>
          </a:xfrm>
          <a:prstGeom prst="rect">
            <a:avLst/>
          </a:prstGeom>
        </p:spPr>
        <p:txBody>
          <a:bodyPr wrap="square">
            <a:spAutoFit/>
          </a:bodyPr>
          <a:lstStyle/>
          <a:p>
            <a:pPr algn="just">
              <a:spcAft>
                <a:spcPts val="0"/>
              </a:spcAft>
            </a:pPr>
            <a:r>
              <a:rPr lang="en-US" sz="1100" dirty="0">
                <a:solidFill>
                  <a:schemeClr val="bg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Figure </a:t>
            </a:r>
          </a:p>
          <a:p>
            <a:pPr algn="just">
              <a:spcAft>
                <a:spcPts val="0"/>
              </a:spcAft>
            </a:pPr>
            <a:r>
              <a:rPr lang="en-US" sz="1100" dirty="0">
                <a:solidFill>
                  <a:schemeClr val="bg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It represents the 3-year running mean of zonal sea level pressure (SLP) gradient, Velocity potential (VP) difference at 850 and 200 hpa, surface zonal Wind (SZW) and zonal mass stream function (ZMSF) anomalies over the period of 1980–2017.</a:t>
            </a:r>
          </a:p>
        </p:txBody>
      </p:sp>
      <p:sp>
        <p:nvSpPr>
          <p:cNvPr id="7" name="Rectangle 6">
            <a:extLst>
              <a:ext uri="{FF2B5EF4-FFF2-40B4-BE49-F238E27FC236}">
                <a16:creationId xmlns:a16="http://schemas.microsoft.com/office/drawing/2014/main" id="{1CD07BDD-48DB-4F4D-A548-5A0752D88A6D}"/>
              </a:ext>
            </a:extLst>
          </p:cNvPr>
          <p:cNvSpPr/>
          <p:nvPr/>
        </p:nvSpPr>
        <p:spPr>
          <a:xfrm>
            <a:off x="5435985" y="4726800"/>
            <a:ext cx="3367353" cy="1107996"/>
          </a:xfrm>
          <a:prstGeom prst="rect">
            <a:avLst/>
          </a:prstGeom>
        </p:spPr>
        <p:txBody>
          <a:bodyPr wrap="square">
            <a:spAutoFit/>
          </a:bodyPr>
          <a:lstStyle/>
          <a:p>
            <a:pPr algn="just">
              <a:spcAft>
                <a:spcPts val="0"/>
              </a:spcAft>
            </a:pPr>
            <a:r>
              <a:rPr lang="en-US" sz="1100" dirty="0">
                <a:solidFill>
                  <a:schemeClr val="bg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Figure </a:t>
            </a:r>
          </a:p>
          <a:p>
            <a:pPr algn="just">
              <a:spcAft>
                <a:spcPts val="0"/>
              </a:spcAft>
            </a:pPr>
            <a:r>
              <a:rPr lang="en-US" sz="1100" dirty="0">
                <a:solidFill>
                  <a:schemeClr val="bg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It represents the Trend of zonal sea level pressure (SLP) gradient, Velocity potential (VP) difference at 850 and 200 hpa, surface zonal Wind (SZW) and zonal mass stream function (ZMSF) anomalies over the period of 1980–2017.</a:t>
            </a:r>
          </a:p>
        </p:txBody>
      </p:sp>
      <p:sp>
        <p:nvSpPr>
          <p:cNvPr id="8" name="Rectangle 7">
            <a:extLst>
              <a:ext uri="{FF2B5EF4-FFF2-40B4-BE49-F238E27FC236}">
                <a16:creationId xmlns:a16="http://schemas.microsoft.com/office/drawing/2014/main" id="{9E1A9520-D92A-C447-92DB-F11BFC2F4983}"/>
              </a:ext>
            </a:extLst>
          </p:cNvPr>
          <p:cNvSpPr/>
          <p:nvPr/>
        </p:nvSpPr>
        <p:spPr>
          <a:xfrm rot="16200000">
            <a:off x="-3274350" y="3276601"/>
            <a:ext cx="6858000" cy="30479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Trebuchet MS" panose="020B0603020202020204" pitchFamily="34" charset="0"/>
              </a:rPr>
              <a:t> </a:t>
            </a:r>
          </a:p>
        </p:txBody>
      </p:sp>
      <p:sp>
        <p:nvSpPr>
          <p:cNvPr id="9" name="Rectangle 8">
            <a:extLst>
              <a:ext uri="{FF2B5EF4-FFF2-40B4-BE49-F238E27FC236}">
                <a16:creationId xmlns:a16="http://schemas.microsoft.com/office/drawing/2014/main" id="{B7CB4A62-7F14-8346-8BE7-92B5434D21A9}"/>
              </a:ext>
            </a:extLst>
          </p:cNvPr>
          <p:cNvSpPr/>
          <p:nvPr/>
        </p:nvSpPr>
        <p:spPr>
          <a:xfrm rot="16200000">
            <a:off x="8610602" y="3290876"/>
            <a:ext cx="6858000" cy="304798"/>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Trebuchet MS" panose="020B0603020202020204" pitchFamily="34" charset="0"/>
              </a:rPr>
              <a:t> </a:t>
            </a:r>
          </a:p>
        </p:txBody>
      </p:sp>
      <p:sp>
        <p:nvSpPr>
          <p:cNvPr id="10" name="Rectangle 9">
            <a:extLst>
              <a:ext uri="{FF2B5EF4-FFF2-40B4-BE49-F238E27FC236}">
                <a16:creationId xmlns:a16="http://schemas.microsoft.com/office/drawing/2014/main" id="{7457430F-F367-C641-B6C4-9F9C5F711F00}"/>
              </a:ext>
            </a:extLst>
          </p:cNvPr>
          <p:cNvSpPr/>
          <p:nvPr/>
        </p:nvSpPr>
        <p:spPr>
          <a:xfrm>
            <a:off x="1594985" y="5820626"/>
            <a:ext cx="9426454" cy="954107"/>
          </a:xfrm>
          <a:prstGeom prst="rect">
            <a:avLst/>
          </a:prstGeom>
        </p:spPr>
        <p:txBody>
          <a:bodyPr wrap="square">
            <a:spAutoFit/>
          </a:bodyPr>
          <a:lstStyle/>
          <a:p>
            <a:pPr algn="just">
              <a:spcAft>
                <a:spcPts val="0"/>
              </a:spcAft>
            </a:pPr>
            <a:r>
              <a:rPr lang="en-US" sz="1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Key Points</a:t>
            </a:r>
          </a:p>
          <a:p>
            <a:pPr algn="just">
              <a:spcAft>
                <a:spcPts val="0"/>
              </a:spcAft>
            </a:pPr>
            <a:r>
              <a:rPr lang="en-US" sz="1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The SLP shows and increasing trend in all the datasets for IWC. This kind of change is physically in agreement with the changes of ZMSF and SZW (increasing trend westerlies over the central IO) while the VP shows the decreasing trend which is in agreement with the strengthening of IWC during the recent decades.</a:t>
            </a:r>
            <a:endParaRPr lang="en-KR"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9E5227E5-1AAC-864F-9AC1-D968A4E73A9A}"/>
              </a:ext>
            </a:extLst>
          </p:cNvPr>
          <p:cNvSpPr/>
          <p:nvPr/>
        </p:nvSpPr>
        <p:spPr>
          <a:xfrm>
            <a:off x="9164767" y="4712630"/>
            <a:ext cx="2630248" cy="1107996"/>
          </a:xfrm>
          <a:prstGeom prst="rect">
            <a:avLst/>
          </a:prstGeom>
        </p:spPr>
        <p:txBody>
          <a:bodyPr wrap="square">
            <a:spAutoFit/>
          </a:bodyPr>
          <a:lstStyle/>
          <a:p>
            <a:pPr algn="just">
              <a:spcAft>
                <a:spcPts val="0"/>
              </a:spcAft>
            </a:pPr>
            <a:r>
              <a:rPr lang="en-US" sz="1100" dirty="0">
                <a:solidFill>
                  <a:schemeClr val="bg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Figure </a:t>
            </a:r>
          </a:p>
          <a:p>
            <a:pPr algn="just">
              <a:spcAft>
                <a:spcPts val="0"/>
              </a:spcAft>
            </a:pPr>
            <a:r>
              <a:rPr lang="en-US" sz="1100" dirty="0">
                <a:solidFill>
                  <a:schemeClr val="bg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It represents the 3-year Normalized running mean of mean of all dataset for zonal SLP gradient, VP difference at 850 and 200 hpa, SZW and ZMSF anomalies over the period of 1980–2017.</a:t>
            </a:r>
          </a:p>
        </p:txBody>
      </p:sp>
      <p:grpSp>
        <p:nvGrpSpPr>
          <p:cNvPr id="16" name="Group 15">
            <a:extLst>
              <a:ext uri="{FF2B5EF4-FFF2-40B4-BE49-F238E27FC236}">
                <a16:creationId xmlns:a16="http://schemas.microsoft.com/office/drawing/2014/main" id="{FAB47E54-A5A6-A243-8ADD-C272D658212E}"/>
              </a:ext>
            </a:extLst>
          </p:cNvPr>
          <p:cNvGrpSpPr/>
          <p:nvPr/>
        </p:nvGrpSpPr>
        <p:grpSpPr>
          <a:xfrm>
            <a:off x="339682" y="37773"/>
            <a:ext cx="4793220" cy="4793220"/>
            <a:chOff x="280127" y="14275"/>
            <a:chExt cx="4793220" cy="4793220"/>
          </a:xfrm>
        </p:grpSpPr>
        <p:pic>
          <p:nvPicPr>
            <p:cNvPr id="2" name="Picture 1">
              <a:extLst>
                <a:ext uri="{FF2B5EF4-FFF2-40B4-BE49-F238E27FC236}">
                  <a16:creationId xmlns:a16="http://schemas.microsoft.com/office/drawing/2014/main" id="{EDD184B9-D993-EF40-95FD-CE2B630DA5F8}"/>
                </a:ext>
              </a:extLst>
            </p:cNvPr>
            <p:cNvPicPr>
              <a:picLocks noChangeAspect="1"/>
            </p:cNvPicPr>
            <p:nvPr/>
          </p:nvPicPr>
          <p:blipFill>
            <a:blip r:embed="rId2"/>
            <a:stretch>
              <a:fillRect/>
            </a:stretch>
          </p:blipFill>
          <p:spPr>
            <a:xfrm>
              <a:off x="280127" y="14275"/>
              <a:ext cx="4793220" cy="4793220"/>
            </a:xfrm>
            <a:prstGeom prst="rect">
              <a:avLst/>
            </a:prstGeom>
          </p:spPr>
        </p:pic>
        <p:sp>
          <p:nvSpPr>
            <p:cNvPr id="13" name="TextBox 12">
              <a:extLst>
                <a:ext uri="{FF2B5EF4-FFF2-40B4-BE49-F238E27FC236}">
                  <a16:creationId xmlns:a16="http://schemas.microsoft.com/office/drawing/2014/main" id="{C21292E0-F618-124A-9236-D719DC1705D1}"/>
                </a:ext>
              </a:extLst>
            </p:cNvPr>
            <p:cNvSpPr txBox="1"/>
            <p:nvPr/>
          </p:nvSpPr>
          <p:spPr>
            <a:xfrm>
              <a:off x="4670824" y="143550"/>
              <a:ext cx="402523" cy="307777"/>
            </a:xfrm>
            <a:prstGeom prst="rect">
              <a:avLst/>
            </a:prstGeom>
            <a:noFill/>
          </p:spPr>
          <p:txBody>
            <a:bodyPr wrap="square" rtlCol="0">
              <a:spAutoFit/>
            </a:bodyPr>
            <a:lstStyle/>
            <a:p>
              <a:r>
                <a:rPr lang="en-KR" sz="1400" dirty="0"/>
                <a:t>(a)</a:t>
              </a:r>
            </a:p>
          </p:txBody>
        </p:sp>
      </p:grpSp>
      <p:grpSp>
        <p:nvGrpSpPr>
          <p:cNvPr id="17" name="Group 16">
            <a:extLst>
              <a:ext uri="{FF2B5EF4-FFF2-40B4-BE49-F238E27FC236}">
                <a16:creationId xmlns:a16="http://schemas.microsoft.com/office/drawing/2014/main" id="{C4566E57-770B-C940-A2BB-D4AF3E4F75AD}"/>
              </a:ext>
            </a:extLst>
          </p:cNvPr>
          <p:cNvGrpSpPr/>
          <p:nvPr/>
        </p:nvGrpSpPr>
        <p:grpSpPr>
          <a:xfrm>
            <a:off x="5165535" y="79086"/>
            <a:ext cx="3999232" cy="4691082"/>
            <a:chOff x="5165535" y="-82103"/>
            <a:chExt cx="3999232" cy="4691082"/>
          </a:xfrm>
        </p:grpSpPr>
        <p:pic>
          <p:nvPicPr>
            <p:cNvPr id="3" name="Picture 2">
              <a:extLst>
                <a:ext uri="{FF2B5EF4-FFF2-40B4-BE49-F238E27FC236}">
                  <a16:creationId xmlns:a16="http://schemas.microsoft.com/office/drawing/2014/main" id="{F861F908-9355-6E44-B617-88F1E540DF15}"/>
                </a:ext>
              </a:extLst>
            </p:cNvPr>
            <p:cNvPicPr>
              <a:picLocks noChangeAspect="1"/>
            </p:cNvPicPr>
            <p:nvPr/>
          </p:nvPicPr>
          <p:blipFill rotWithShape="1">
            <a:blip r:embed="rId3"/>
            <a:srcRect l="4286" t="10290" r="7392" b="9131"/>
            <a:stretch/>
          </p:blipFill>
          <p:spPr>
            <a:xfrm>
              <a:off x="5165535" y="-82103"/>
              <a:ext cx="3999232" cy="4691082"/>
            </a:xfrm>
            <a:prstGeom prst="rect">
              <a:avLst/>
            </a:prstGeom>
          </p:spPr>
        </p:pic>
        <p:sp>
          <p:nvSpPr>
            <p:cNvPr id="14" name="TextBox 13">
              <a:extLst>
                <a:ext uri="{FF2B5EF4-FFF2-40B4-BE49-F238E27FC236}">
                  <a16:creationId xmlns:a16="http://schemas.microsoft.com/office/drawing/2014/main" id="{8EFC9A40-E036-7944-8C05-390BF610F351}"/>
                </a:ext>
              </a:extLst>
            </p:cNvPr>
            <p:cNvSpPr txBox="1"/>
            <p:nvPr/>
          </p:nvSpPr>
          <p:spPr>
            <a:xfrm>
              <a:off x="8711073" y="5859"/>
              <a:ext cx="402523" cy="307777"/>
            </a:xfrm>
            <a:prstGeom prst="rect">
              <a:avLst/>
            </a:prstGeom>
            <a:noFill/>
          </p:spPr>
          <p:txBody>
            <a:bodyPr wrap="square" rtlCol="0">
              <a:spAutoFit/>
            </a:bodyPr>
            <a:lstStyle/>
            <a:p>
              <a:r>
                <a:rPr lang="en-KR" sz="1400" dirty="0"/>
                <a:t>(b)</a:t>
              </a:r>
            </a:p>
          </p:txBody>
        </p:sp>
      </p:grpSp>
      <p:grpSp>
        <p:nvGrpSpPr>
          <p:cNvPr id="18" name="Group 17">
            <a:extLst>
              <a:ext uri="{FF2B5EF4-FFF2-40B4-BE49-F238E27FC236}">
                <a16:creationId xmlns:a16="http://schemas.microsoft.com/office/drawing/2014/main" id="{8991EC9A-E621-C24F-BB22-14468186DF26}"/>
              </a:ext>
            </a:extLst>
          </p:cNvPr>
          <p:cNvGrpSpPr/>
          <p:nvPr/>
        </p:nvGrpSpPr>
        <p:grpSpPr>
          <a:xfrm>
            <a:off x="9551079" y="83266"/>
            <a:ext cx="1697380" cy="4702234"/>
            <a:chOff x="9551079" y="83266"/>
            <a:chExt cx="1697380" cy="4702234"/>
          </a:xfrm>
        </p:grpSpPr>
        <p:pic>
          <p:nvPicPr>
            <p:cNvPr id="11" name="Picture 10">
              <a:extLst>
                <a:ext uri="{FF2B5EF4-FFF2-40B4-BE49-F238E27FC236}">
                  <a16:creationId xmlns:a16="http://schemas.microsoft.com/office/drawing/2014/main" id="{80A48396-C427-FE40-A471-5621AA12F0F5}"/>
                </a:ext>
              </a:extLst>
            </p:cNvPr>
            <p:cNvPicPr>
              <a:picLocks noChangeAspect="1"/>
            </p:cNvPicPr>
            <p:nvPr/>
          </p:nvPicPr>
          <p:blipFill rotWithShape="1">
            <a:blip r:embed="rId4"/>
            <a:srcRect l="7500" t="9125" r="8584"/>
            <a:stretch/>
          </p:blipFill>
          <p:spPr>
            <a:xfrm rot="16200000">
              <a:off x="8048652" y="1585693"/>
              <a:ext cx="4702234" cy="1697380"/>
            </a:xfrm>
            <a:prstGeom prst="rect">
              <a:avLst/>
            </a:prstGeom>
          </p:spPr>
        </p:pic>
        <p:sp>
          <p:nvSpPr>
            <p:cNvPr id="15" name="TextBox 14">
              <a:extLst>
                <a:ext uri="{FF2B5EF4-FFF2-40B4-BE49-F238E27FC236}">
                  <a16:creationId xmlns:a16="http://schemas.microsoft.com/office/drawing/2014/main" id="{19FEE871-61BF-A24B-9F0F-FF6E048A1D0C}"/>
                </a:ext>
              </a:extLst>
            </p:cNvPr>
            <p:cNvSpPr txBox="1"/>
            <p:nvPr/>
          </p:nvSpPr>
          <p:spPr>
            <a:xfrm>
              <a:off x="10709667" y="168284"/>
              <a:ext cx="402523" cy="307777"/>
            </a:xfrm>
            <a:prstGeom prst="rect">
              <a:avLst/>
            </a:prstGeom>
            <a:noFill/>
          </p:spPr>
          <p:txBody>
            <a:bodyPr wrap="square" rtlCol="0">
              <a:spAutoFit/>
            </a:bodyPr>
            <a:lstStyle/>
            <a:p>
              <a:r>
                <a:rPr lang="en-KR" sz="1400" dirty="0"/>
                <a:t>(c)</a:t>
              </a:r>
            </a:p>
          </p:txBody>
        </p:sp>
      </p:grpSp>
    </p:spTree>
    <p:extLst>
      <p:ext uri="{BB962C8B-B14F-4D97-AF65-F5344CB8AC3E}">
        <p14:creationId xmlns:p14="http://schemas.microsoft.com/office/powerpoint/2010/main" val="3978411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D1FCE6-643E-934F-B474-5E49FAB33CE9}"/>
              </a:ext>
            </a:extLst>
          </p:cNvPr>
          <p:cNvSpPr/>
          <p:nvPr/>
        </p:nvSpPr>
        <p:spPr>
          <a:xfrm>
            <a:off x="0" y="0"/>
            <a:ext cx="12192000" cy="634093"/>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rebuchet MS" panose="020B0603020202020204" pitchFamily="34" charset="0"/>
              </a:rPr>
              <a:t> Comparison of SLP gradient in CMIP5 and Reanalysis</a:t>
            </a:r>
          </a:p>
        </p:txBody>
      </p:sp>
      <p:sp>
        <p:nvSpPr>
          <p:cNvPr id="15" name="Rectangle 14">
            <a:extLst>
              <a:ext uri="{FF2B5EF4-FFF2-40B4-BE49-F238E27FC236}">
                <a16:creationId xmlns:a16="http://schemas.microsoft.com/office/drawing/2014/main" id="{3FC2D04F-97E6-DF48-B330-7342AB4C6530}"/>
              </a:ext>
            </a:extLst>
          </p:cNvPr>
          <p:cNvSpPr/>
          <p:nvPr/>
        </p:nvSpPr>
        <p:spPr>
          <a:xfrm>
            <a:off x="0" y="6418653"/>
            <a:ext cx="12192000" cy="428263"/>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rebuchet MS" panose="020B0603020202020204" pitchFamily="34" charset="0"/>
              </a:rPr>
              <a:t> </a:t>
            </a:r>
          </a:p>
        </p:txBody>
      </p:sp>
      <p:pic>
        <p:nvPicPr>
          <p:cNvPr id="4" name="Picture 3">
            <a:extLst>
              <a:ext uri="{FF2B5EF4-FFF2-40B4-BE49-F238E27FC236}">
                <a16:creationId xmlns:a16="http://schemas.microsoft.com/office/drawing/2014/main" id="{A7D0C8A8-ED8A-3543-BDFD-C15C242E882B}"/>
              </a:ext>
            </a:extLst>
          </p:cNvPr>
          <p:cNvPicPr>
            <a:picLocks noChangeAspect="1"/>
          </p:cNvPicPr>
          <p:nvPr/>
        </p:nvPicPr>
        <p:blipFill rotWithShape="1">
          <a:blip r:embed="rId2"/>
          <a:srcRect b="4761"/>
          <a:stretch/>
        </p:blipFill>
        <p:spPr>
          <a:xfrm>
            <a:off x="1154130" y="695754"/>
            <a:ext cx="9883740" cy="3984722"/>
          </a:xfrm>
          <a:prstGeom prst="rect">
            <a:avLst/>
          </a:prstGeom>
        </p:spPr>
      </p:pic>
      <p:grpSp>
        <p:nvGrpSpPr>
          <p:cNvPr id="6" name="Group 5">
            <a:extLst>
              <a:ext uri="{FF2B5EF4-FFF2-40B4-BE49-F238E27FC236}">
                <a16:creationId xmlns:a16="http://schemas.microsoft.com/office/drawing/2014/main" id="{200EC428-91B4-4341-A4F3-E7D6B24F05C9}"/>
              </a:ext>
            </a:extLst>
          </p:cNvPr>
          <p:cNvGrpSpPr/>
          <p:nvPr/>
        </p:nvGrpSpPr>
        <p:grpSpPr>
          <a:xfrm>
            <a:off x="2226284" y="1560460"/>
            <a:ext cx="4253501" cy="1345915"/>
            <a:chOff x="2219218" y="1890445"/>
            <a:chExt cx="4253501" cy="1345915"/>
          </a:xfrm>
        </p:grpSpPr>
        <p:sp>
          <p:nvSpPr>
            <p:cNvPr id="3" name="Oval 2">
              <a:extLst>
                <a:ext uri="{FF2B5EF4-FFF2-40B4-BE49-F238E27FC236}">
                  <a16:creationId xmlns:a16="http://schemas.microsoft.com/office/drawing/2014/main" id="{90327F8E-A1B9-ED4D-A9E2-69A4DCA79CAC}"/>
                </a:ext>
              </a:extLst>
            </p:cNvPr>
            <p:cNvSpPr/>
            <p:nvPr/>
          </p:nvSpPr>
          <p:spPr>
            <a:xfrm>
              <a:off x="2219218" y="1890445"/>
              <a:ext cx="4253501" cy="134591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sp>
          <p:nvSpPr>
            <p:cNvPr id="5" name="TextBox 4">
              <a:extLst>
                <a:ext uri="{FF2B5EF4-FFF2-40B4-BE49-F238E27FC236}">
                  <a16:creationId xmlns:a16="http://schemas.microsoft.com/office/drawing/2014/main" id="{71390043-458E-9141-9CBF-32E2D48E1F7A}"/>
                </a:ext>
              </a:extLst>
            </p:cNvPr>
            <p:cNvSpPr txBox="1"/>
            <p:nvPr/>
          </p:nvSpPr>
          <p:spPr>
            <a:xfrm>
              <a:off x="3038764" y="2750910"/>
              <a:ext cx="3158836" cy="461665"/>
            </a:xfrm>
            <a:prstGeom prst="rect">
              <a:avLst/>
            </a:prstGeom>
            <a:noFill/>
          </p:spPr>
          <p:txBody>
            <a:bodyPr wrap="square" rtlCol="0">
              <a:spAutoFit/>
            </a:bodyPr>
            <a:lstStyle/>
            <a:p>
              <a:r>
                <a:rPr lang="en-US" sz="2400" b="1" dirty="0">
                  <a:solidFill>
                    <a:srgbClr val="C00000"/>
                  </a:solidFill>
                </a:rPr>
                <a:t>Decreasing Trend</a:t>
              </a:r>
            </a:p>
          </p:txBody>
        </p:sp>
      </p:grpSp>
      <p:grpSp>
        <p:nvGrpSpPr>
          <p:cNvPr id="10" name="Group 9">
            <a:extLst>
              <a:ext uri="{FF2B5EF4-FFF2-40B4-BE49-F238E27FC236}">
                <a16:creationId xmlns:a16="http://schemas.microsoft.com/office/drawing/2014/main" id="{C38E0882-E8E3-E748-9C77-ED7D47B1D13E}"/>
              </a:ext>
            </a:extLst>
          </p:cNvPr>
          <p:cNvGrpSpPr/>
          <p:nvPr/>
        </p:nvGrpSpPr>
        <p:grpSpPr>
          <a:xfrm>
            <a:off x="6935821" y="1013146"/>
            <a:ext cx="4013770" cy="1524148"/>
            <a:chOff x="6938483" y="1342341"/>
            <a:chExt cx="4013770" cy="1524148"/>
          </a:xfrm>
        </p:grpSpPr>
        <p:sp>
          <p:nvSpPr>
            <p:cNvPr id="7" name="Oval 6">
              <a:extLst>
                <a:ext uri="{FF2B5EF4-FFF2-40B4-BE49-F238E27FC236}">
                  <a16:creationId xmlns:a16="http://schemas.microsoft.com/office/drawing/2014/main" id="{130A696D-FF33-5C46-85E5-31F4754375CF}"/>
                </a:ext>
              </a:extLst>
            </p:cNvPr>
            <p:cNvSpPr/>
            <p:nvPr/>
          </p:nvSpPr>
          <p:spPr>
            <a:xfrm>
              <a:off x="6938483" y="1342341"/>
              <a:ext cx="4013770" cy="152414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1899D28-10FB-B24F-A919-EB73808E3A33}"/>
                </a:ext>
              </a:extLst>
            </p:cNvPr>
            <p:cNvSpPr txBox="1"/>
            <p:nvPr/>
          </p:nvSpPr>
          <p:spPr>
            <a:xfrm>
              <a:off x="7449128" y="1427990"/>
              <a:ext cx="3158836" cy="461665"/>
            </a:xfrm>
            <a:prstGeom prst="rect">
              <a:avLst/>
            </a:prstGeom>
            <a:noFill/>
          </p:spPr>
          <p:txBody>
            <a:bodyPr wrap="square" rtlCol="0">
              <a:spAutoFit/>
            </a:bodyPr>
            <a:lstStyle/>
            <a:p>
              <a:r>
                <a:rPr lang="en-US" sz="2400" b="1" dirty="0">
                  <a:solidFill>
                    <a:srgbClr val="002060"/>
                  </a:solidFill>
                </a:rPr>
                <a:t>Increasing Trend</a:t>
              </a:r>
            </a:p>
          </p:txBody>
        </p:sp>
      </p:grpSp>
      <p:sp>
        <p:nvSpPr>
          <p:cNvPr id="12" name="Rectangle 11">
            <a:extLst>
              <a:ext uri="{FF2B5EF4-FFF2-40B4-BE49-F238E27FC236}">
                <a16:creationId xmlns:a16="http://schemas.microsoft.com/office/drawing/2014/main" id="{D7352DBC-8E8D-ED44-8363-BE13A384D173}"/>
              </a:ext>
            </a:extLst>
          </p:cNvPr>
          <p:cNvSpPr/>
          <p:nvPr/>
        </p:nvSpPr>
        <p:spPr>
          <a:xfrm>
            <a:off x="296436" y="4762296"/>
            <a:ext cx="5323689" cy="1492716"/>
          </a:xfrm>
          <a:prstGeom prst="rect">
            <a:avLst/>
          </a:prstGeom>
        </p:spPr>
        <p:txBody>
          <a:bodyPr wrap="square">
            <a:spAutoFit/>
          </a:bodyPr>
          <a:lstStyle/>
          <a:p>
            <a:pPr algn="just"/>
            <a:r>
              <a:rPr lang="en-US" sz="1300" b="1" dirty="0">
                <a:solidFill>
                  <a:schemeClr val="bg1">
                    <a:lumMod val="50000"/>
                  </a:schemeClr>
                </a:solidFill>
                <a:latin typeface="Times New Roman" panose="02020603050405020304" pitchFamily="18" charset="0"/>
                <a:ea typeface="Times New Roman" panose="02020603050405020304" pitchFamily="18" charset="0"/>
              </a:rPr>
              <a:t>Figure: </a:t>
            </a:r>
          </a:p>
          <a:p>
            <a:pPr algn="just"/>
            <a:r>
              <a:rPr lang="en-US" sz="1300" dirty="0">
                <a:solidFill>
                  <a:schemeClr val="bg1">
                    <a:lumMod val="50000"/>
                  </a:schemeClr>
                </a:solidFill>
                <a:latin typeface="Times New Roman" panose="02020603050405020304" pitchFamily="18" charset="0"/>
                <a:ea typeface="Times New Roman" panose="02020603050405020304" pitchFamily="18" charset="0"/>
              </a:rPr>
              <a:t>The bars represents the linear trend zonal SLP gradient (proxy for IWC intensity)  in 38 CMIP5 models along with Multi Model Ensemble (MEE) of 38 models and 6 observational datasets over the time period 1980-2017. All historical run is extended from 2005 to 2016 using RCP45 data. The blue dashed line represents the multi reanalysis mean trend. The error bars represent the standard error of zonal SLP gradient of each individual model.</a:t>
            </a:r>
            <a:endParaRPr lang="en-KR" sz="1300" dirty="0">
              <a:solidFill>
                <a:schemeClr val="bg1">
                  <a:lumMod val="50000"/>
                </a:schemeClr>
              </a:solidFill>
            </a:endParaRPr>
          </a:p>
        </p:txBody>
      </p:sp>
      <p:sp>
        <p:nvSpPr>
          <p:cNvPr id="13" name="Rectangle 12">
            <a:extLst>
              <a:ext uri="{FF2B5EF4-FFF2-40B4-BE49-F238E27FC236}">
                <a16:creationId xmlns:a16="http://schemas.microsoft.com/office/drawing/2014/main" id="{D02241E9-EE15-B545-B3D9-F3582A1F2BEE}"/>
              </a:ext>
            </a:extLst>
          </p:cNvPr>
          <p:cNvSpPr/>
          <p:nvPr/>
        </p:nvSpPr>
        <p:spPr>
          <a:xfrm>
            <a:off x="5799564" y="4798824"/>
            <a:ext cx="6096000" cy="1492716"/>
          </a:xfrm>
          <a:prstGeom prst="rect">
            <a:avLst/>
          </a:prstGeom>
        </p:spPr>
        <p:txBody>
          <a:bodyPr>
            <a:spAutoFit/>
          </a:bodyPr>
          <a:lstStyle/>
          <a:p>
            <a:pPr algn="just">
              <a:spcAft>
                <a:spcPts val="0"/>
              </a:spcAft>
            </a:pPr>
            <a:r>
              <a:rPr lang="en-US" sz="1300" b="1" dirty="0">
                <a:solidFill>
                  <a:srgbClr val="002060"/>
                </a:solidFill>
                <a:latin typeface="Times New Roman" panose="02020603050405020304" pitchFamily="18" charset="0"/>
                <a:ea typeface="Times New Roman" panose="02020603050405020304" pitchFamily="18" charset="0"/>
              </a:rPr>
              <a:t>Key Points:</a:t>
            </a:r>
            <a:endParaRPr lang="en-KR" sz="1300" dirty="0">
              <a:solidFill>
                <a:srgbClr val="002060"/>
              </a:solidFill>
              <a:latin typeface="Times New Roman" panose="02020603050405020304" pitchFamily="18" charset="0"/>
              <a:ea typeface="Times New Roman" panose="02020603050405020304" pitchFamily="18" charset="0"/>
            </a:endParaRPr>
          </a:p>
          <a:p>
            <a:pPr marL="285750" lvl="0" indent="-285750" algn="just">
              <a:spcAft>
                <a:spcPts val="0"/>
              </a:spcAft>
              <a:buFont typeface="Wingdings" pitchFamily="2" charset="2"/>
              <a:buChar char="v"/>
            </a:pPr>
            <a:r>
              <a:rPr lang="en-US" sz="13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More than half of the CMIP5 models show the opposite trend of the SLP gradient when compared to the reanalysis dataset for IWC.</a:t>
            </a:r>
            <a:endParaRPr lang="en-KR" sz="1300" dirty="0">
              <a:solidFill>
                <a:srgbClr val="002060"/>
              </a:solidFill>
              <a:latin typeface="Calibri" panose="020F0502020204030204" pitchFamily="34" charset="0"/>
              <a:ea typeface="Malgun Gothic" panose="020B0503020000020004" pitchFamily="34" charset="-127"/>
              <a:cs typeface="Times New Roman" panose="02020603050405020304" pitchFamily="18" charset="0"/>
            </a:endParaRPr>
          </a:p>
          <a:p>
            <a:pPr marL="285750" lvl="0" indent="-285750" algn="just">
              <a:spcAft>
                <a:spcPts val="0"/>
              </a:spcAft>
              <a:buFont typeface="Wingdings" pitchFamily="2" charset="2"/>
              <a:buChar char="v"/>
            </a:pPr>
            <a:r>
              <a:rPr lang="en-US" sz="13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The MME for IWC is very small as compared to the reanalysis dataset and also shows the opposite trend. </a:t>
            </a:r>
          </a:p>
          <a:p>
            <a:pPr marL="285750" lvl="0" indent="-285750" algn="just">
              <a:spcAft>
                <a:spcPts val="0"/>
              </a:spcAft>
              <a:buFont typeface="Wingdings" pitchFamily="2" charset="2"/>
              <a:buChar char="v"/>
            </a:pPr>
            <a:r>
              <a:rPr lang="en-US" sz="1300" dirty="0">
                <a:solidFill>
                  <a:srgbClr val="002060"/>
                </a:solidFill>
                <a:latin typeface="Times New Roman" panose="02020603050405020304" pitchFamily="18" charset="0"/>
                <a:ea typeface="Malgun Gothic" panose="020B0503020000020004" pitchFamily="34" charset="-127"/>
                <a:cs typeface="Times New Roman" panose="02020603050405020304" pitchFamily="18" charset="0"/>
              </a:rPr>
              <a:t>It is also noted that in reanalysis ERA-5 show lowest trend as compared to the other reanalysis dataset.</a:t>
            </a:r>
            <a:endParaRPr lang="en-KR" sz="1300" dirty="0">
              <a:solidFill>
                <a:srgbClr val="002060"/>
              </a:solidFill>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06684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D1FCE6-643E-934F-B474-5E49FAB33CE9}"/>
              </a:ext>
            </a:extLst>
          </p:cNvPr>
          <p:cNvSpPr/>
          <p:nvPr/>
        </p:nvSpPr>
        <p:spPr>
          <a:xfrm>
            <a:off x="0" y="0"/>
            <a:ext cx="12192000" cy="553121"/>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rebuchet MS" panose="020B0603020202020204" pitchFamily="34" charset="0"/>
              </a:rPr>
              <a:t> Determination of Attribution changes in IWC using CMIP5 simulations</a:t>
            </a:r>
          </a:p>
        </p:txBody>
      </p:sp>
      <p:sp>
        <p:nvSpPr>
          <p:cNvPr id="15" name="Rectangle 14">
            <a:extLst>
              <a:ext uri="{FF2B5EF4-FFF2-40B4-BE49-F238E27FC236}">
                <a16:creationId xmlns:a16="http://schemas.microsoft.com/office/drawing/2014/main" id="{3FC2D04F-97E6-DF48-B330-7342AB4C6530}"/>
              </a:ext>
            </a:extLst>
          </p:cNvPr>
          <p:cNvSpPr/>
          <p:nvPr/>
        </p:nvSpPr>
        <p:spPr>
          <a:xfrm>
            <a:off x="0" y="6381345"/>
            <a:ext cx="12192000" cy="465571"/>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rebuchet MS" panose="020B0603020202020204" pitchFamily="34" charset="0"/>
              </a:rPr>
              <a:t> </a:t>
            </a:r>
          </a:p>
        </p:txBody>
      </p:sp>
      <p:pic>
        <p:nvPicPr>
          <p:cNvPr id="4" name="Picture 3">
            <a:extLst>
              <a:ext uri="{FF2B5EF4-FFF2-40B4-BE49-F238E27FC236}">
                <a16:creationId xmlns:a16="http://schemas.microsoft.com/office/drawing/2014/main" id="{AB7D9A91-9012-B14D-B720-9B6C930168EE}"/>
              </a:ext>
            </a:extLst>
          </p:cNvPr>
          <p:cNvPicPr>
            <a:picLocks noChangeAspect="1"/>
          </p:cNvPicPr>
          <p:nvPr/>
        </p:nvPicPr>
        <p:blipFill>
          <a:blip r:embed="rId2"/>
          <a:stretch>
            <a:fillRect/>
          </a:stretch>
        </p:blipFill>
        <p:spPr>
          <a:xfrm>
            <a:off x="719847" y="682252"/>
            <a:ext cx="10459945" cy="4252343"/>
          </a:xfrm>
          <a:prstGeom prst="rect">
            <a:avLst/>
          </a:prstGeom>
        </p:spPr>
      </p:pic>
      <p:sp>
        <p:nvSpPr>
          <p:cNvPr id="5" name="Rectangle 4">
            <a:extLst>
              <a:ext uri="{FF2B5EF4-FFF2-40B4-BE49-F238E27FC236}">
                <a16:creationId xmlns:a16="http://schemas.microsoft.com/office/drawing/2014/main" id="{13BF7D73-D7F0-B341-9CC5-B6FE2856454C}"/>
              </a:ext>
            </a:extLst>
          </p:cNvPr>
          <p:cNvSpPr/>
          <p:nvPr/>
        </p:nvSpPr>
        <p:spPr>
          <a:xfrm>
            <a:off x="409358" y="4867218"/>
            <a:ext cx="5307263" cy="1384995"/>
          </a:xfrm>
          <a:prstGeom prst="rect">
            <a:avLst/>
          </a:prstGeom>
        </p:spPr>
        <p:txBody>
          <a:bodyPr wrap="square">
            <a:spAutoFit/>
          </a:bodyPr>
          <a:lstStyle/>
          <a:p>
            <a:pPr algn="just"/>
            <a:r>
              <a:rPr lang="en-US" sz="1400" dirty="0">
                <a:solidFill>
                  <a:schemeClr val="bg1">
                    <a:lumMod val="50000"/>
                  </a:schemeClr>
                </a:solidFill>
                <a:latin typeface="Times New Roman" panose="02020603050405020304" pitchFamily="18" charset="0"/>
                <a:ea typeface="Times New Roman" panose="02020603050405020304" pitchFamily="18" charset="0"/>
              </a:rPr>
              <a:t>Figure:</a:t>
            </a:r>
          </a:p>
          <a:p>
            <a:pPr algn="just"/>
            <a:r>
              <a:rPr lang="en-US" sz="1400" dirty="0">
                <a:solidFill>
                  <a:schemeClr val="bg1">
                    <a:lumMod val="50000"/>
                  </a:schemeClr>
                </a:solidFill>
                <a:latin typeface="Times New Roman" panose="02020603050405020304" pitchFamily="18" charset="0"/>
                <a:ea typeface="Times New Roman" panose="02020603050405020304" pitchFamily="18" charset="0"/>
              </a:rPr>
              <a:t>The bars represents the linear trend zonal SLP gradient CMIP5 historical (1980-2017), </a:t>
            </a:r>
            <a:r>
              <a:rPr lang="en-US" sz="1400" dirty="0" err="1">
                <a:solidFill>
                  <a:schemeClr val="bg1">
                    <a:lumMod val="50000"/>
                  </a:schemeClr>
                </a:solidFill>
                <a:latin typeface="Times New Roman" panose="02020603050405020304" pitchFamily="18" charset="0"/>
                <a:ea typeface="Times New Roman" panose="02020603050405020304" pitchFamily="18" charset="0"/>
              </a:rPr>
              <a:t>historicalGHG</a:t>
            </a:r>
            <a:r>
              <a:rPr lang="en-US" sz="1400" dirty="0">
                <a:solidFill>
                  <a:schemeClr val="bg1">
                    <a:lumMod val="50000"/>
                  </a:schemeClr>
                </a:solidFill>
                <a:latin typeface="Times New Roman" panose="02020603050405020304" pitchFamily="18" charset="0"/>
                <a:ea typeface="Times New Roman" panose="02020603050405020304" pitchFamily="18" charset="0"/>
              </a:rPr>
              <a:t> (1980-2012), and </a:t>
            </a:r>
            <a:r>
              <a:rPr lang="en-US" sz="1400" dirty="0" err="1">
                <a:solidFill>
                  <a:schemeClr val="bg1">
                    <a:lumMod val="50000"/>
                  </a:schemeClr>
                </a:solidFill>
                <a:latin typeface="Times New Roman" panose="02020603050405020304" pitchFamily="18" charset="0"/>
                <a:ea typeface="Times New Roman" panose="02020603050405020304" pitchFamily="18" charset="0"/>
              </a:rPr>
              <a:t>historicalNat</a:t>
            </a:r>
            <a:r>
              <a:rPr lang="en-US" sz="1400" dirty="0">
                <a:solidFill>
                  <a:schemeClr val="bg1">
                    <a:lumMod val="50000"/>
                  </a:schemeClr>
                </a:solidFill>
                <a:latin typeface="Times New Roman" panose="02020603050405020304" pitchFamily="18" charset="0"/>
                <a:ea typeface="Times New Roman" panose="02020603050405020304" pitchFamily="18" charset="0"/>
              </a:rPr>
              <a:t> (1980-2012) experiments. The error bars represent the 95% confidence interval for each individual model. The blue dashed line represents the multi reanalysis mean trend. </a:t>
            </a:r>
            <a:endParaRPr lang="en-KR" sz="1400" dirty="0">
              <a:solidFill>
                <a:schemeClr val="bg1">
                  <a:lumMod val="50000"/>
                </a:schemeClr>
              </a:solidFill>
            </a:endParaRPr>
          </a:p>
        </p:txBody>
      </p:sp>
      <p:sp>
        <p:nvSpPr>
          <p:cNvPr id="6" name="Rectangle 5">
            <a:extLst>
              <a:ext uri="{FF2B5EF4-FFF2-40B4-BE49-F238E27FC236}">
                <a16:creationId xmlns:a16="http://schemas.microsoft.com/office/drawing/2014/main" id="{D0F01AF9-E3DC-3744-ABEE-0FCCA079FE69}"/>
              </a:ext>
            </a:extLst>
          </p:cNvPr>
          <p:cNvSpPr/>
          <p:nvPr/>
        </p:nvSpPr>
        <p:spPr>
          <a:xfrm>
            <a:off x="6215179" y="4867218"/>
            <a:ext cx="5567463" cy="1384995"/>
          </a:xfrm>
          <a:prstGeom prst="rect">
            <a:avLst/>
          </a:prstGeom>
        </p:spPr>
        <p:txBody>
          <a:bodyPr wrap="square">
            <a:spAutoFit/>
          </a:bodyPr>
          <a:lstStyle/>
          <a:p>
            <a:pPr lvl="0" algn="just"/>
            <a:r>
              <a:rPr lang="en-US" sz="1400" dirty="0">
                <a:solidFill>
                  <a:srgbClr val="002060"/>
                </a:solidFill>
                <a:latin typeface="Times New Roman" panose="02020603050405020304" pitchFamily="18" charset="0"/>
                <a:ea typeface="Times New Roman" panose="02020603050405020304" pitchFamily="18" charset="0"/>
              </a:rPr>
              <a:t>Key points:</a:t>
            </a:r>
          </a:p>
          <a:p>
            <a:pPr marL="285750" lvl="0" indent="-285750" algn="just">
              <a:buFont typeface="Wingdings" pitchFamily="2" charset="2"/>
              <a:buChar char="v"/>
            </a:pPr>
            <a:r>
              <a:rPr lang="en-US" sz="1400" dirty="0">
                <a:solidFill>
                  <a:srgbClr val="002060"/>
                </a:solidFill>
                <a:latin typeface="Times New Roman" panose="02020603050405020304" pitchFamily="18" charset="0"/>
                <a:ea typeface="Times New Roman" panose="02020603050405020304" pitchFamily="18" charset="0"/>
              </a:rPr>
              <a:t>Almost, all of the models show a large decreasing trend in the GHG scenario as compared to Natural forcing and historical scenarios for IWC.</a:t>
            </a:r>
            <a:endParaRPr lang="en-KR" sz="1400" dirty="0">
              <a:solidFill>
                <a:srgbClr val="002060"/>
              </a:solidFill>
              <a:latin typeface="Times New Roman" panose="02020603050405020304" pitchFamily="18" charset="0"/>
              <a:ea typeface="Times New Roman" panose="02020603050405020304" pitchFamily="18" charset="0"/>
            </a:endParaRPr>
          </a:p>
          <a:p>
            <a:pPr marL="285750" lvl="0" indent="-285750" algn="just">
              <a:buFont typeface="Wingdings" pitchFamily="2" charset="2"/>
              <a:buChar char="v"/>
            </a:pPr>
            <a:r>
              <a:rPr lang="en-US" sz="1400" dirty="0">
                <a:solidFill>
                  <a:srgbClr val="002060"/>
                </a:solidFill>
                <a:latin typeface="Times New Roman" panose="02020603050405020304" pitchFamily="18" charset="0"/>
                <a:ea typeface="Times New Roman" panose="02020603050405020304" pitchFamily="18" charset="0"/>
              </a:rPr>
              <a:t>None of the models for IWC  in each scenario show a large increasing trend as seen in the multi reanalysis mean trend</a:t>
            </a:r>
            <a:endParaRPr lang="en-KR" sz="1400"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302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D1FCE6-643E-934F-B474-5E49FAB33CE9}"/>
              </a:ext>
            </a:extLst>
          </p:cNvPr>
          <p:cNvSpPr/>
          <p:nvPr/>
        </p:nvSpPr>
        <p:spPr>
          <a:xfrm>
            <a:off x="0" y="0"/>
            <a:ext cx="12192000" cy="58366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rebuchet MS" panose="020B0603020202020204" pitchFamily="34" charset="0"/>
              </a:rPr>
              <a:t> Zonal SLP gradient in different scenario</a:t>
            </a:r>
          </a:p>
        </p:txBody>
      </p:sp>
      <p:sp>
        <p:nvSpPr>
          <p:cNvPr id="15" name="Rectangle 14">
            <a:extLst>
              <a:ext uri="{FF2B5EF4-FFF2-40B4-BE49-F238E27FC236}">
                <a16:creationId xmlns:a16="http://schemas.microsoft.com/office/drawing/2014/main" id="{3FC2D04F-97E6-DF48-B330-7342AB4C6530}"/>
              </a:ext>
            </a:extLst>
          </p:cNvPr>
          <p:cNvSpPr/>
          <p:nvPr/>
        </p:nvSpPr>
        <p:spPr>
          <a:xfrm>
            <a:off x="0" y="6138669"/>
            <a:ext cx="12192000" cy="708248"/>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rebuchet MS" panose="020B0603020202020204" pitchFamily="34" charset="0"/>
              </a:rPr>
              <a:t> </a:t>
            </a:r>
          </a:p>
        </p:txBody>
      </p:sp>
      <p:pic>
        <p:nvPicPr>
          <p:cNvPr id="4" name="Picture 3">
            <a:extLst>
              <a:ext uri="{FF2B5EF4-FFF2-40B4-BE49-F238E27FC236}">
                <a16:creationId xmlns:a16="http://schemas.microsoft.com/office/drawing/2014/main" id="{67EB1BEC-069C-7348-A1B0-8AD569F44445}"/>
              </a:ext>
            </a:extLst>
          </p:cNvPr>
          <p:cNvPicPr>
            <a:picLocks noChangeAspect="1"/>
          </p:cNvPicPr>
          <p:nvPr/>
        </p:nvPicPr>
        <p:blipFill>
          <a:blip r:embed="rId2"/>
          <a:stretch>
            <a:fillRect/>
          </a:stretch>
        </p:blipFill>
        <p:spPr>
          <a:xfrm>
            <a:off x="1480121" y="799011"/>
            <a:ext cx="8414634" cy="4000642"/>
          </a:xfrm>
          <a:prstGeom prst="rect">
            <a:avLst/>
          </a:prstGeom>
        </p:spPr>
      </p:pic>
      <p:sp>
        <p:nvSpPr>
          <p:cNvPr id="6" name="Rectangle 5">
            <a:extLst>
              <a:ext uri="{FF2B5EF4-FFF2-40B4-BE49-F238E27FC236}">
                <a16:creationId xmlns:a16="http://schemas.microsoft.com/office/drawing/2014/main" id="{D05F2CA6-37C8-044D-A031-5CC313C26F5F}"/>
              </a:ext>
            </a:extLst>
          </p:cNvPr>
          <p:cNvSpPr/>
          <p:nvPr/>
        </p:nvSpPr>
        <p:spPr>
          <a:xfrm>
            <a:off x="538264" y="4812270"/>
            <a:ext cx="6096000" cy="954107"/>
          </a:xfrm>
          <a:prstGeom prst="rect">
            <a:avLst/>
          </a:prstGeom>
        </p:spPr>
        <p:txBody>
          <a:bodyPr>
            <a:spAutoFit/>
          </a:bodyPr>
          <a:lstStyle/>
          <a:p>
            <a:pPr algn="just">
              <a:spcAft>
                <a:spcPts val="0"/>
              </a:spcAft>
            </a:pPr>
            <a:r>
              <a:rPr lang="en-US" sz="1400" b="1" dirty="0">
                <a:solidFill>
                  <a:schemeClr val="bg1">
                    <a:lumMod val="50000"/>
                  </a:schemeClr>
                </a:solidFill>
                <a:latin typeface="Times New Roman" panose="02020603050405020304" pitchFamily="18" charset="0"/>
                <a:ea typeface="Times New Roman" panose="02020603050405020304" pitchFamily="18" charset="0"/>
              </a:rPr>
              <a:t>Figure:</a:t>
            </a:r>
          </a:p>
          <a:p>
            <a:pPr algn="just">
              <a:spcAft>
                <a:spcPts val="0"/>
              </a:spcAft>
            </a:pPr>
            <a:r>
              <a:rPr lang="en-US" sz="1400" dirty="0">
                <a:solidFill>
                  <a:schemeClr val="bg1">
                    <a:lumMod val="50000"/>
                  </a:schemeClr>
                </a:solidFill>
                <a:latin typeface="Times New Roman" panose="02020603050405020304" pitchFamily="18" charset="0"/>
                <a:ea typeface="Times New Roman" panose="02020603050405020304" pitchFamily="18" charset="0"/>
              </a:rPr>
              <a:t>Time series of zonal SLP gradient anomalies for CMIP5 historical (1980-2017), </a:t>
            </a:r>
            <a:r>
              <a:rPr lang="en-US" sz="1400" dirty="0" err="1">
                <a:solidFill>
                  <a:schemeClr val="bg1">
                    <a:lumMod val="50000"/>
                  </a:schemeClr>
                </a:solidFill>
                <a:latin typeface="Times New Roman" panose="02020603050405020304" pitchFamily="18" charset="0"/>
                <a:ea typeface="Times New Roman" panose="02020603050405020304" pitchFamily="18" charset="0"/>
              </a:rPr>
              <a:t>historicalGHG</a:t>
            </a:r>
            <a:r>
              <a:rPr lang="en-US" sz="1400" dirty="0">
                <a:solidFill>
                  <a:schemeClr val="bg1">
                    <a:lumMod val="50000"/>
                  </a:schemeClr>
                </a:solidFill>
                <a:latin typeface="Times New Roman" panose="02020603050405020304" pitchFamily="18" charset="0"/>
                <a:ea typeface="Times New Roman" panose="02020603050405020304" pitchFamily="18" charset="0"/>
              </a:rPr>
              <a:t> (1980-2012), and </a:t>
            </a:r>
            <a:r>
              <a:rPr lang="en-US" sz="1400" dirty="0" err="1">
                <a:solidFill>
                  <a:schemeClr val="bg1">
                    <a:lumMod val="50000"/>
                  </a:schemeClr>
                </a:solidFill>
                <a:latin typeface="Times New Roman" panose="02020603050405020304" pitchFamily="18" charset="0"/>
                <a:ea typeface="Times New Roman" panose="02020603050405020304" pitchFamily="18" charset="0"/>
              </a:rPr>
              <a:t>historicalNat</a:t>
            </a:r>
            <a:r>
              <a:rPr lang="en-US" sz="1400" dirty="0">
                <a:solidFill>
                  <a:schemeClr val="bg1">
                    <a:lumMod val="50000"/>
                  </a:schemeClr>
                </a:solidFill>
                <a:latin typeface="Times New Roman" panose="02020603050405020304" pitchFamily="18" charset="0"/>
                <a:ea typeface="Times New Roman" panose="02020603050405020304" pitchFamily="18" charset="0"/>
              </a:rPr>
              <a:t> (1980-2012) experiments. Shading area represents the 1 standard deviation for each individual scenario.</a:t>
            </a:r>
            <a:r>
              <a:rPr lang="en-US" sz="1400" b="1" dirty="0">
                <a:solidFill>
                  <a:schemeClr val="bg1">
                    <a:lumMod val="50000"/>
                  </a:schemeClr>
                </a:solidFill>
                <a:latin typeface="Times New Roman" panose="02020603050405020304" pitchFamily="18" charset="0"/>
                <a:ea typeface="Times New Roman" panose="02020603050405020304" pitchFamily="18" charset="0"/>
              </a:rPr>
              <a:t> </a:t>
            </a:r>
            <a:endParaRPr lang="en-KR" sz="1400" dirty="0">
              <a:solidFill>
                <a:schemeClr val="bg1">
                  <a:lumMod val="50000"/>
                </a:schemeClr>
              </a:solidFill>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58D9E81C-5C34-F54D-A12C-2B51F8ABCFE6}"/>
              </a:ext>
            </a:extLst>
          </p:cNvPr>
          <p:cNvGraphicFramePr>
            <a:graphicFrameLocks noGrp="1"/>
          </p:cNvGraphicFramePr>
          <p:nvPr>
            <p:extLst>
              <p:ext uri="{D42A27DB-BD31-4B8C-83A1-F6EECF244321}">
                <p14:modId xmlns:p14="http://schemas.microsoft.com/office/powerpoint/2010/main" val="3013269652"/>
              </p:ext>
            </p:extLst>
          </p:nvPr>
        </p:nvGraphicFramePr>
        <p:xfrm>
          <a:off x="7149829" y="5015004"/>
          <a:ext cx="4935166" cy="548640"/>
        </p:xfrm>
        <a:graphic>
          <a:graphicData uri="http://schemas.openxmlformats.org/drawingml/2006/table">
            <a:tbl>
              <a:tblPr firstRow="1" firstCol="1" bandRow="1">
                <a:tableStyleId>{5C22544A-7EE6-4342-B048-85BDC9FD1C3A}</a:tableStyleId>
              </a:tblPr>
              <a:tblGrid>
                <a:gridCol w="1233518">
                  <a:extLst>
                    <a:ext uri="{9D8B030D-6E8A-4147-A177-3AD203B41FA5}">
                      <a16:colId xmlns:a16="http://schemas.microsoft.com/office/drawing/2014/main" val="1420181"/>
                    </a:ext>
                  </a:extLst>
                </a:gridCol>
                <a:gridCol w="1093295">
                  <a:extLst>
                    <a:ext uri="{9D8B030D-6E8A-4147-A177-3AD203B41FA5}">
                      <a16:colId xmlns:a16="http://schemas.microsoft.com/office/drawing/2014/main" val="2558069009"/>
                    </a:ext>
                  </a:extLst>
                </a:gridCol>
                <a:gridCol w="1374288">
                  <a:extLst>
                    <a:ext uri="{9D8B030D-6E8A-4147-A177-3AD203B41FA5}">
                      <a16:colId xmlns:a16="http://schemas.microsoft.com/office/drawing/2014/main" val="3588608798"/>
                    </a:ext>
                  </a:extLst>
                </a:gridCol>
                <a:gridCol w="1234065">
                  <a:extLst>
                    <a:ext uri="{9D8B030D-6E8A-4147-A177-3AD203B41FA5}">
                      <a16:colId xmlns:a16="http://schemas.microsoft.com/office/drawing/2014/main" val="3178697527"/>
                    </a:ext>
                  </a:extLst>
                </a:gridCol>
              </a:tblGrid>
              <a:tr h="262255">
                <a:tc>
                  <a:txBody>
                    <a:bodyPr/>
                    <a:lstStyle/>
                    <a:p>
                      <a:pPr algn="ctr">
                        <a:spcAft>
                          <a:spcPts val="0"/>
                        </a:spcAft>
                      </a:pPr>
                      <a:r>
                        <a:rPr lang="en-US" sz="1200" dirty="0">
                          <a:effectLst/>
                        </a:rPr>
                        <a:t>Trend (hpa/decade)</a:t>
                      </a:r>
                      <a:endParaRPr lang="en-K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200">
                          <a:effectLst/>
                        </a:rPr>
                        <a:t>GHG</a:t>
                      </a:r>
                      <a:endParaRPr lang="en-K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200" dirty="0">
                          <a:effectLst/>
                        </a:rPr>
                        <a:t>NAT</a:t>
                      </a:r>
                      <a:endParaRPr lang="en-K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200">
                          <a:effectLst/>
                        </a:rPr>
                        <a:t>ALL</a:t>
                      </a:r>
                      <a:endParaRPr lang="en-K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4613323"/>
                  </a:ext>
                </a:extLst>
              </a:tr>
              <a:tr h="173990">
                <a:tc>
                  <a:txBody>
                    <a:bodyPr/>
                    <a:lstStyle/>
                    <a:p>
                      <a:pPr algn="ctr">
                        <a:spcAft>
                          <a:spcPts val="0"/>
                        </a:spcAft>
                      </a:pPr>
                      <a:r>
                        <a:rPr lang="en-US" sz="1200">
                          <a:effectLst/>
                        </a:rPr>
                        <a:t>IWC</a:t>
                      </a:r>
                      <a:endParaRPr lang="en-K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050">
                          <a:effectLst/>
                          <a:sym typeface="Symbol" pitchFamily="2" charset="2"/>
                        </a:rPr>
                        <a:t></a:t>
                      </a:r>
                      <a:r>
                        <a:rPr lang="en-US" sz="1050">
                          <a:effectLst/>
                        </a:rPr>
                        <a:t> 0.035</a:t>
                      </a:r>
                      <a:r>
                        <a:rPr lang="en-KR" sz="1200">
                          <a:effectLst/>
                        </a:rPr>
                        <a:t> </a:t>
                      </a:r>
                      <a:r>
                        <a:rPr lang="en-US" sz="1200">
                          <a:effectLst/>
                        </a:rPr>
                        <a:t> </a:t>
                      </a:r>
                      <a:endParaRPr lang="en-K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050">
                          <a:effectLst/>
                        </a:rPr>
                        <a:t> 0.003</a:t>
                      </a:r>
                      <a:r>
                        <a:rPr lang="en-KR" sz="1200">
                          <a:effectLst/>
                        </a:rPr>
                        <a:t> </a:t>
                      </a:r>
                      <a:r>
                        <a:rPr lang="en-US" sz="1200">
                          <a:effectLst/>
                        </a:rPr>
                        <a:t> </a:t>
                      </a:r>
                      <a:endParaRPr lang="en-K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050" dirty="0">
                          <a:effectLst/>
                          <a:sym typeface="Symbol" pitchFamily="2" charset="2"/>
                        </a:rPr>
                        <a:t></a:t>
                      </a:r>
                      <a:r>
                        <a:rPr lang="en-US" sz="1050" dirty="0">
                          <a:effectLst/>
                        </a:rPr>
                        <a:t>  0.015</a:t>
                      </a:r>
                      <a:r>
                        <a:rPr lang="en-KR" sz="1200" dirty="0">
                          <a:effectLst/>
                        </a:rPr>
                        <a:t> </a:t>
                      </a:r>
                      <a:r>
                        <a:rPr lang="en-US" sz="1200" dirty="0">
                          <a:effectLst/>
                        </a:rPr>
                        <a:t> </a:t>
                      </a:r>
                      <a:endParaRPr lang="en-K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4899969"/>
                  </a:ext>
                </a:extLst>
              </a:tr>
            </a:tbl>
          </a:graphicData>
        </a:graphic>
      </p:graphicFrame>
    </p:spTree>
    <p:extLst>
      <p:ext uri="{BB962C8B-B14F-4D97-AF65-F5344CB8AC3E}">
        <p14:creationId xmlns:p14="http://schemas.microsoft.com/office/powerpoint/2010/main" val="636519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8126</TotalTime>
  <Words>2069</Words>
  <Application>Microsoft Macintosh PowerPoint</Application>
  <PresentationFormat>Widescreen</PresentationFormat>
  <Paragraphs>115</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Calibri Light</vt:lpstr>
      <vt:lpstr>Cambria Math</vt:lpstr>
      <vt:lpstr>OpenSans</vt:lpstr>
      <vt:lpstr>Symbol</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sahil sharma</dc:creator>
  <cp:lastModifiedBy>sahil sharma</cp:lastModifiedBy>
  <cp:revision>66</cp:revision>
  <dcterms:created xsi:type="dcterms:W3CDTF">2020-04-17T01:52:33Z</dcterms:created>
  <dcterms:modified xsi:type="dcterms:W3CDTF">2020-05-04T04:30:30Z</dcterms:modified>
</cp:coreProperties>
</file>