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47" autoAdjust="0"/>
  </p:normalViewPr>
  <p:slideViewPr>
    <p:cSldViewPr snapToGrid="0">
      <p:cViewPr varScale="1">
        <p:scale>
          <a:sx n="97" d="100"/>
          <a:sy n="97" d="100"/>
        </p:scale>
        <p:origin x="10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33B77-0306-4282-AD5F-242BC6A02D18}" type="datetimeFigureOut">
              <a:rPr lang="zh-CN" altLang="en-US" smtClean="0"/>
              <a:t>2020/4/27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ED3AF-D384-4816-98C7-37E42CD21DFE}" type="slidenum">
              <a:rPr lang="zh-CN" altLang="en-US" smtClean="0"/>
              <a:t>‹#›</a:t>
            </a:fld>
            <a:endParaRPr lang="zh-CN" altLang="en-US"/>
          </a:p>
        </p:txBody>
      </p:sp>
    </p:spTree>
    <p:extLst>
      <p:ext uri="{BB962C8B-B14F-4D97-AF65-F5344CB8AC3E}">
        <p14:creationId xmlns:p14="http://schemas.microsoft.com/office/powerpoint/2010/main" val="37382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blue triangle represents the station used to constrain the velocity of the upper crust, while the yellow triangles represent the stations used to constrain the velocity of the lower crust and the depth of the Conrad discontinuity, and red triangles represent the stations used to constrain the velocity of the upper mantle and the depth of the Moho discontinuity. Tectonic blocks and sutures refer to Zhang et al. (2005).</a:t>
            </a:r>
            <a:endParaRPr lang="zh-CN" altLang="en-US" dirty="0"/>
          </a:p>
        </p:txBody>
      </p:sp>
      <p:sp>
        <p:nvSpPr>
          <p:cNvPr id="4" name="灯片编号占位符 3"/>
          <p:cNvSpPr>
            <a:spLocks noGrp="1"/>
          </p:cNvSpPr>
          <p:nvPr>
            <p:ph type="sldNum" sz="quarter" idx="10"/>
          </p:nvPr>
        </p:nvSpPr>
        <p:spPr/>
        <p:txBody>
          <a:bodyPr/>
          <a:lstStyle/>
          <a:p>
            <a:fld id="{D5CED3AF-D384-4816-98C7-37E42CD21DFE}" type="slidenum">
              <a:rPr lang="zh-CN" altLang="en-US" smtClean="0"/>
              <a:t>2</a:t>
            </a:fld>
            <a:endParaRPr lang="zh-CN" altLang="en-US"/>
          </a:p>
        </p:txBody>
      </p:sp>
    </p:spTree>
    <p:extLst>
      <p:ext uri="{BB962C8B-B14F-4D97-AF65-F5344CB8AC3E}">
        <p14:creationId xmlns:p14="http://schemas.microsoft.com/office/powerpoint/2010/main" val="382806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On November 10, 2008, there was an earthquake of magnitude Mw6.3 occurred in the northern margin of the </a:t>
            </a:r>
            <a:r>
              <a:rPr lang="en-US" altLang="zh-CN" dirty="0" err="1" smtClean="0"/>
              <a:t>Qaidam</a:t>
            </a:r>
            <a:r>
              <a:rPr lang="en-US" altLang="zh-CN" dirty="0" smtClean="0"/>
              <a:t> Basin. The earthquake, together with two moderate aftershocks were recorded by the broadband seismic network deployed by the INDEPTH IV Project since 2007 (Zhao et al., 2008). We use the broadband records of these earthquakes in this study. Table 1 Provides the information of the three earthquakes with focal mechanism solutions from the GCMT catalog (https://www.globalcmt.org, last accessed March 10, 2020). Due to favorable </a:t>
            </a:r>
            <a:r>
              <a:rPr lang="en-US" altLang="zh-CN" dirty="0" err="1" smtClean="0"/>
              <a:t>epicentral</a:t>
            </a:r>
            <a:r>
              <a:rPr lang="en-US" altLang="zh-CN" dirty="0" smtClean="0"/>
              <a:t> distances, Conrad phases can easily be identified on most of the records.</a:t>
            </a:r>
            <a:endParaRPr lang="zh-CN" altLang="en-US" dirty="0"/>
          </a:p>
        </p:txBody>
      </p:sp>
      <p:sp>
        <p:nvSpPr>
          <p:cNvPr id="4" name="灯片编号占位符 3"/>
          <p:cNvSpPr>
            <a:spLocks noGrp="1"/>
          </p:cNvSpPr>
          <p:nvPr>
            <p:ph type="sldNum" sz="quarter" idx="10"/>
          </p:nvPr>
        </p:nvSpPr>
        <p:spPr/>
        <p:txBody>
          <a:bodyPr/>
          <a:lstStyle/>
          <a:p>
            <a:fld id="{D5CED3AF-D384-4816-98C7-37E42CD21DFE}" type="slidenum">
              <a:rPr lang="zh-CN" altLang="en-US" smtClean="0"/>
              <a:t>3</a:t>
            </a:fld>
            <a:endParaRPr lang="zh-CN" altLang="en-US"/>
          </a:p>
        </p:txBody>
      </p:sp>
    </p:spTree>
    <p:extLst>
      <p:ext uri="{BB962C8B-B14F-4D97-AF65-F5344CB8AC3E}">
        <p14:creationId xmlns:p14="http://schemas.microsoft.com/office/powerpoint/2010/main" val="124001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By fitting the travel-time curves of P* and </a:t>
            </a:r>
            <a:r>
              <a:rPr lang="en-US" altLang="zh-CN" dirty="0" err="1" smtClean="0"/>
              <a:t>Pn</a:t>
            </a:r>
            <a:r>
              <a:rPr lang="en-US" altLang="zh-CN" dirty="0" smtClean="0"/>
              <a:t> with the least-squares criterion, we obtain the average velocities of the lower crust and the upper mantle. Then, based on the average velocities, we can calculate the refraction angles of P* and </a:t>
            </a:r>
            <a:r>
              <a:rPr lang="en-US" altLang="zh-CN" dirty="0" err="1" smtClean="0"/>
              <a:t>Pn</a:t>
            </a:r>
            <a:r>
              <a:rPr lang="en-US" altLang="zh-CN" dirty="0" smtClean="0"/>
              <a:t> at the Conrad and Moho, respectively, and estimate the depths of the discontinuities.</a:t>
            </a:r>
            <a:endParaRPr lang="zh-CN" altLang="en-US" dirty="0"/>
          </a:p>
        </p:txBody>
      </p:sp>
      <p:sp>
        <p:nvSpPr>
          <p:cNvPr id="4" name="灯片编号占位符 3"/>
          <p:cNvSpPr>
            <a:spLocks noGrp="1"/>
          </p:cNvSpPr>
          <p:nvPr>
            <p:ph type="sldNum" sz="quarter" idx="10"/>
          </p:nvPr>
        </p:nvSpPr>
        <p:spPr/>
        <p:txBody>
          <a:bodyPr/>
          <a:lstStyle/>
          <a:p>
            <a:fld id="{D5CED3AF-D384-4816-98C7-37E42CD21DFE}" type="slidenum">
              <a:rPr lang="zh-CN" altLang="en-US" smtClean="0"/>
              <a:t>4</a:t>
            </a:fld>
            <a:endParaRPr lang="zh-CN" altLang="en-US"/>
          </a:p>
        </p:txBody>
      </p:sp>
    </p:spTree>
    <p:extLst>
      <p:ext uri="{BB962C8B-B14F-4D97-AF65-F5344CB8AC3E}">
        <p14:creationId xmlns:p14="http://schemas.microsoft.com/office/powerpoint/2010/main" val="20278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Figures 6, we compare the recorded and synthetic waveforms in a time window from 2 s before and 8 s after the arrival time corresponding to a wave speed of 6 km/s. </a:t>
            </a:r>
          </a:p>
          <a:p>
            <a:r>
              <a:rPr lang="en-US" altLang="zh-CN" dirty="0" smtClean="0"/>
              <a:t>On the whole, the theoretical and observed waveforms fit well. The discrepancies between the arrival times in theoretical and recorded waveforms at some stations reflect the inhomogeneity of the internal structure of the crust. The synthetic waveforms show that the amplitudes of the refracted phases P* and </a:t>
            </a:r>
            <a:r>
              <a:rPr lang="en-US" altLang="zh-CN" dirty="0" err="1" smtClean="0"/>
              <a:t>Pn</a:t>
            </a:r>
            <a:r>
              <a:rPr lang="en-US" altLang="zh-CN" dirty="0" smtClean="0"/>
              <a:t> are smaller and the frequencies are lower than those of the reflected phases, </a:t>
            </a:r>
            <a:r>
              <a:rPr lang="en-US" altLang="zh-CN" dirty="0" err="1" smtClean="0"/>
              <a:t>PmP</a:t>
            </a:r>
            <a:r>
              <a:rPr lang="en-US" altLang="zh-CN" dirty="0" smtClean="0"/>
              <a:t> and </a:t>
            </a:r>
            <a:r>
              <a:rPr lang="en-US" altLang="zh-CN" dirty="0" err="1" smtClean="0"/>
              <a:t>PdP</a:t>
            </a:r>
            <a:r>
              <a:rPr lang="en-US" altLang="zh-CN" dirty="0" smtClean="0"/>
              <a:t>, while the amplitude and frequency of </a:t>
            </a:r>
            <a:r>
              <a:rPr lang="en-US" altLang="zh-CN" dirty="0" err="1" smtClean="0"/>
              <a:t>Pg</a:t>
            </a:r>
            <a:r>
              <a:rPr lang="en-US" altLang="zh-CN" dirty="0" smtClean="0"/>
              <a:t> are in the between. Because the focal depth of the </a:t>
            </a:r>
            <a:r>
              <a:rPr lang="en-US" altLang="zh-CN" dirty="0" err="1" smtClean="0"/>
              <a:t>mainshock</a:t>
            </a:r>
            <a:r>
              <a:rPr lang="en-US" altLang="zh-CN" dirty="0" smtClean="0"/>
              <a:t> is close to the Conrad discontinuity, it is difficult to distinguish the Conrad-reflected phase </a:t>
            </a:r>
            <a:r>
              <a:rPr lang="en-US" altLang="zh-CN" dirty="0" err="1" smtClean="0"/>
              <a:t>PdP</a:t>
            </a:r>
            <a:r>
              <a:rPr lang="en-US" altLang="zh-CN" dirty="0" smtClean="0"/>
              <a:t> from the direct arrival Pg. However, these two arrivals can be distinguished in the synthetics for the aftershocks, in which the amplitudes of the reflected phase </a:t>
            </a:r>
            <a:r>
              <a:rPr lang="en-US" altLang="zh-CN" dirty="0" err="1" smtClean="0"/>
              <a:t>PdP</a:t>
            </a:r>
            <a:r>
              <a:rPr lang="en-US" altLang="zh-CN" dirty="0" smtClean="0"/>
              <a:t> are larger than those of the direct arrival Pg.</a:t>
            </a:r>
          </a:p>
          <a:p>
            <a:r>
              <a:rPr lang="en-US" altLang="zh-CN" dirty="0" smtClean="0"/>
              <a:t>Another factor that we need to consider is the source radiation pattern, since the stations are located in a wide range of azimuth. The effect of radiation pattern can be seen clearly in the synthetics. The amplitudes of P* in the synthetic seismograms at stations H12, H13, H18, H20 and H23 are too small to be seen clearly because those stations are in the nodal direction of the radiation pattern. Likewise, no signal can be seen near the theoretical P* arrival time. On the other hand, the arrival times of </a:t>
            </a:r>
            <a:r>
              <a:rPr lang="en-US" altLang="zh-CN" dirty="0" err="1" smtClean="0"/>
              <a:t>PdP</a:t>
            </a:r>
            <a:r>
              <a:rPr lang="en-US" altLang="zh-CN" dirty="0" smtClean="0"/>
              <a:t> are in good agreement with the travel-time curve, indicating a good performance by the two-layer crustal model.</a:t>
            </a:r>
          </a:p>
          <a:p>
            <a:r>
              <a:rPr lang="en-US" altLang="zh-CN" dirty="0" smtClean="0"/>
              <a:t>The earlier arrivals of P* in the records at stations H01, H02 and H04 indicate that the depth of Conrad discontinuity along those source-station paths is shallower than the model. The deviations in the first-arrival times at stations H23 and H20 may be due to the variation of the depth of Moho discontinuity and/or the P wave velocity under Qilian mountain.</a:t>
            </a:r>
          </a:p>
          <a:p>
            <a:r>
              <a:rPr lang="en-US" altLang="zh-CN" dirty="0" smtClean="0"/>
              <a:t>The first arrivals from the main shock at stations H18 and H10 show large time delays (&gt;2 s) with respect to the travel-time curve. However, the same is not true for the aftershocks at station H10, which may be interpreted as the error in measurement of epicenter distance. The delay at station H18 may be interpreted by the effect of sediments because the arrival times of </a:t>
            </a:r>
            <a:r>
              <a:rPr lang="en-US" altLang="zh-CN" dirty="0" err="1" smtClean="0"/>
              <a:t>Pg</a:t>
            </a:r>
            <a:r>
              <a:rPr lang="en-US" altLang="zh-CN" dirty="0" smtClean="0"/>
              <a:t> phase are in good agreement with the travel-time curve. </a:t>
            </a:r>
          </a:p>
          <a:p>
            <a:endParaRPr lang="zh-CN" altLang="en-US" dirty="0"/>
          </a:p>
        </p:txBody>
      </p:sp>
      <p:sp>
        <p:nvSpPr>
          <p:cNvPr id="4" name="灯片编号占位符 3"/>
          <p:cNvSpPr>
            <a:spLocks noGrp="1"/>
          </p:cNvSpPr>
          <p:nvPr>
            <p:ph type="sldNum" sz="quarter" idx="10"/>
          </p:nvPr>
        </p:nvSpPr>
        <p:spPr/>
        <p:txBody>
          <a:bodyPr/>
          <a:lstStyle/>
          <a:p>
            <a:fld id="{D5CED3AF-D384-4816-98C7-37E42CD21DFE}" type="slidenum">
              <a:rPr lang="zh-CN" altLang="en-US" smtClean="0"/>
              <a:t>5</a:t>
            </a:fld>
            <a:endParaRPr lang="zh-CN" altLang="en-US"/>
          </a:p>
        </p:txBody>
      </p:sp>
    </p:spTree>
    <p:extLst>
      <p:ext uri="{BB962C8B-B14F-4D97-AF65-F5344CB8AC3E}">
        <p14:creationId xmlns:p14="http://schemas.microsoft.com/office/powerpoint/2010/main" val="389952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variations in the depth of the Conrad discontinuity shown in Figure 7 have clear regional pattern. The depths of Conrad discontinuity from the earthquakes to the southeast part of the basin stations (H01, H02, H04 and H06) are ~30km which is obviously shallower than the other areas, while the overall depth is ~33km.</a:t>
            </a:r>
            <a:endParaRPr lang="zh-CN" altLang="en-US" dirty="0"/>
          </a:p>
        </p:txBody>
      </p:sp>
      <p:sp>
        <p:nvSpPr>
          <p:cNvPr id="4" name="灯片编号占位符 3"/>
          <p:cNvSpPr>
            <a:spLocks noGrp="1"/>
          </p:cNvSpPr>
          <p:nvPr>
            <p:ph type="sldNum" sz="quarter" idx="10"/>
          </p:nvPr>
        </p:nvSpPr>
        <p:spPr/>
        <p:txBody>
          <a:bodyPr/>
          <a:lstStyle/>
          <a:p>
            <a:fld id="{D5CED3AF-D384-4816-98C7-37E42CD21DFE}" type="slidenum">
              <a:rPr lang="zh-CN" altLang="en-US" smtClean="0"/>
              <a:t>6</a:t>
            </a:fld>
            <a:endParaRPr lang="zh-CN" altLang="en-US"/>
          </a:p>
        </p:txBody>
      </p:sp>
    </p:spTree>
    <p:extLst>
      <p:ext uri="{BB962C8B-B14F-4D97-AF65-F5344CB8AC3E}">
        <p14:creationId xmlns:p14="http://schemas.microsoft.com/office/powerpoint/2010/main" val="192402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Several previous studies focusing on different regions of the </a:t>
            </a:r>
            <a:r>
              <a:rPr lang="en-US" altLang="zh-CN" dirty="0" err="1" smtClean="0"/>
              <a:t>Qaidam</a:t>
            </a:r>
            <a:r>
              <a:rPr lang="en-US" altLang="zh-CN" dirty="0" smtClean="0"/>
              <a:t> Basin (Cui et al., 1995; Xia et al., 2001; Wang et al., 2005) have shown that the depth of Conrad discontinuity ranges between 30 km and 36 km, and that there exists a low-velocity layer above the discontinuity. The propagation paths for stations H13, H17, H20 and H23 are close to the study area of Wang et al. (2005), the paths for stations A01 and A04 are close to the study areas of Cui et al. (1995) and the paths for stations H01 and H02 stations are close to the study area of Xia et al. (2001). The comparison in Table 2 shows a good agreement between our results and those from previous studies.</a:t>
            </a:r>
            <a:endParaRPr lang="zh-CN" altLang="en-US" dirty="0"/>
          </a:p>
        </p:txBody>
      </p:sp>
      <p:sp>
        <p:nvSpPr>
          <p:cNvPr id="4" name="灯片编号占位符 3"/>
          <p:cNvSpPr>
            <a:spLocks noGrp="1"/>
          </p:cNvSpPr>
          <p:nvPr>
            <p:ph type="sldNum" sz="quarter" idx="10"/>
          </p:nvPr>
        </p:nvSpPr>
        <p:spPr/>
        <p:txBody>
          <a:bodyPr/>
          <a:lstStyle/>
          <a:p>
            <a:fld id="{D5CED3AF-D384-4816-98C7-37E42CD21DFE}" type="slidenum">
              <a:rPr lang="zh-CN" altLang="en-US" smtClean="0"/>
              <a:t>7</a:t>
            </a:fld>
            <a:endParaRPr lang="zh-CN" altLang="en-US"/>
          </a:p>
        </p:txBody>
      </p:sp>
    </p:spTree>
    <p:extLst>
      <p:ext uri="{BB962C8B-B14F-4D97-AF65-F5344CB8AC3E}">
        <p14:creationId xmlns:p14="http://schemas.microsoft.com/office/powerpoint/2010/main" val="3739048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Figure 8(a) shows the distribution of earthquake within 60 km of the central dividing line of the </a:t>
            </a:r>
            <a:r>
              <a:rPr lang="en-US" altLang="zh-CN" dirty="0" err="1" smtClean="0"/>
              <a:t>Qaidam</a:t>
            </a:r>
            <a:r>
              <a:rPr lang="en-US" altLang="zh-CN" dirty="0" smtClean="0"/>
              <a:t> Basin. All of the earthquakes occurred in the brittle upper crust, as shown in Figure 8(b). There are few earthquakes around the depth of 20km and none under the Conrad discontinuity, indicating that the strength of the crust is drastically weakened below 20-km depth. Figure 8(b) shows the histogram of the focal depths of earthquakes in the eastern and western parts of the basin.  There seems to be a difference in the depth distributions in the two parts of the basin. Earthquakes in the western part of the basin reach a greater depth than in the eastern part.</a:t>
            </a:r>
            <a:endParaRPr lang="zh-CN" altLang="en-US" dirty="0"/>
          </a:p>
        </p:txBody>
      </p:sp>
      <p:sp>
        <p:nvSpPr>
          <p:cNvPr id="4" name="灯片编号占位符 3"/>
          <p:cNvSpPr>
            <a:spLocks noGrp="1"/>
          </p:cNvSpPr>
          <p:nvPr>
            <p:ph type="sldNum" sz="quarter" idx="10"/>
          </p:nvPr>
        </p:nvSpPr>
        <p:spPr/>
        <p:txBody>
          <a:bodyPr/>
          <a:lstStyle/>
          <a:p>
            <a:fld id="{D5CED3AF-D384-4816-98C7-37E42CD21DFE}" type="slidenum">
              <a:rPr lang="zh-CN" altLang="en-US" smtClean="0"/>
              <a:t>8</a:t>
            </a:fld>
            <a:endParaRPr lang="zh-CN" altLang="en-US"/>
          </a:p>
        </p:txBody>
      </p:sp>
    </p:spTree>
    <p:extLst>
      <p:ext uri="{BB962C8B-B14F-4D97-AF65-F5344CB8AC3E}">
        <p14:creationId xmlns:p14="http://schemas.microsoft.com/office/powerpoint/2010/main" val="118525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Across the </a:t>
            </a:r>
            <a:r>
              <a:rPr lang="en-US" altLang="zh-CN" dirty="0" err="1" smtClean="0"/>
              <a:t>Qaidam</a:t>
            </a:r>
            <a:r>
              <a:rPr lang="en-US" altLang="zh-CN" dirty="0" smtClean="0"/>
              <a:t> Basin, the relative shortening of the upper crust decreases from more than 48% in the west to less than 1% in the east, which suggests a shift of crustal shortening from the upper crust to the lower crust (Yin et al., 2007). Because the materials at the depths of lower crust and upper mantle under the </a:t>
            </a:r>
            <a:r>
              <a:rPr lang="en-US" altLang="zh-CN" dirty="0" err="1" smtClean="0"/>
              <a:t>Qaidam</a:t>
            </a:r>
            <a:r>
              <a:rPr lang="en-US" altLang="zh-CN" dirty="0" smtClean="0"/>
              <a:t> Basin are relatively rigid, as indicated by relatively high velocity and Q value (</a:t>
            </a:r>
            <a:r>
              <a:rPr lang="en-US" altLang="zh-CN" dirty="0" err="1" smtClean="0"/>
              <a:t>Teng</a:t>
            </a:r>
            <a:r>
              <a:rPr lang="en-US" altLang="zh-CN" dirty="0" smtClean="0"/>
              <a:t> et al., 2012), so the crustal thickening in eastern </a:t>
            </a:r>
            <a:r>
              <a:rPr lang="en-US" altLang="zh-CN" dirty="0" err="1" smtClean="0"/>
              <a:t>Qaidam</a:t>
            </a:r>
            <a:r>
              <a:rPr lang="en-US" altLang="zh-CN" dirty="0" smtClean="0"/>
              <a:t> Basin is probably the result of repeated thrusting in the lower crust (Yin et al., 2007).</a:t>
            </a:r>
            <a:endParaRPr lang="zh-CN" altLang="en-US" dirty="0"/>
          </a:p>
        </p:txBody>
      </p:sp>
      <p:sp>
        <p:nvSpPr>
          <p:cNvPr id="4" name="灯片编号占位符 3"/>
          <p:cNvSpPr>
            <a:spLocks noGrp="1"/>
          </p:cNvSpPr>
          <p:nvPr>
            <p:ph type="sldNum" sz="quarter" idx="10"/>
          </p:nvPr>
        </p:nvSpPr>
        <p:spPr/>
        <p:txBody>
          <a:bodyPr/>
          <a:lstStyle/>
          <a:p>
            <a:fld id="{D5CED3AF-D384-4816-98C7-37E42CD21DFE}" type="slidenum">
              <a:rPr lang="zh-CN" altLang="en-US" smtClean="0"/>
              <a:t>9</a:t>
            </a:fld>
            <a:endParaRPr lang="zh-CN" altLang="en-US"/>
          </a:p>
        </p:txBody>
      </p:sp>
    </p:spTree>
    <p:extLst>
      <p:ext uri="{BB962C8B-B14F-4D97-AF65-F5344CB8AC3E}">
        <p14:creationId xmlns:p14="http://schemas.microsoft.com/office/powerpoint/2010/main" val="427108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102783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111124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843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13316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15996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356666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105741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363148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166779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417764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89F7392-5BD7-44D7-B975-36CC7C134D52}" type="datetimeFigureOut">
              <a:rPr lang="zh-CN" altLang="en-US" smtClean="0"/>
              <a:t>2020/4/27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24074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F7392-5BD7-44D7-B975-36CC7C134D52}" type="datetimeFigureOut">
              <a:rPr lang="zh-CN" altLang="en-US" smtClean="0"/>
              <a:t>2020/4/27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B6B40-66DF-48F4-80B7-CDC8E9A69ECA}" type="slidenum">
              <a:rPr lang="zh-CN" altLang="en-US" smtClean="0"/>
              <a:t>‹#›</a:t>
            </a:fld>
            <a:endParaRPr lang="zh-CN" altLang="en-US"/>
          </a:p>
        </p:txBody>
      </p:sp>
    </p:spTree>
    <p:extLst>
      <p:ext uri="{BB962C8B-B14F-4D97-AF65-F5344CB8AC3E}">
        <p14:creationId xmlns:p14="http://schemas.microsoft.com/office/powerpoint/2010/main" val="239817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altLang="zh-CN" sz="4000" dirty="0" smtClean="0"/>
              <a:t>Characteristics of Conrad Discontinuity in the Northern Margin of Tibet Plateau Using Regional Seismic Data</a:t>
            </a:r>
            <a:endParaRPr lang="zh-CN" altLang="en-US" sz="4000" dirty="0"/>
          </a:p>
        </p:txBody>
      </p:sp>
      <p:sp>
        <p:nvSpPr>
          <p:cNvPr id="3" name="副标题 2"/>
          <p:cNvSpPr>
            <a:spLocks noGrp="1"/>
          </p:cNvSpPr>
          <p:nvPr>
            <p:ph type="subTitle" idx="1"/>
          </p:nvPr>
        </p:nvSpPr>
        <p:spPr>
          <a:xfrm>
            <a:off x="1524000" y="3806224"/>
            <a:ext cx="9144000" cy="1655762"/>
          </a:xfrm>
        </p:spPr>
        <p:txBody>
          <a:bodyPr/>
          <a:lstStyle/>
          <a:p>
            <a:r>
              <a:rPr lang="en-US" altLang="zh-CN" dirty="0" smtClean="0"/>
              <a:t>Biao Yang, </a:t>
            </a:r>
            <a:r>
              <a:rPr lang="en-US" altLang="zh-CN" dirty="0" err="1" smtClean="0"/>
              <a:t>Yanbin</a:t>
            </a:r>
            <a:r>
              <a:rPr lang="en-US" altLang="zh-CN" dirty="0" smtClean="0"/>
              <a:t> Wang</a:t>
            </a:r>
          </a:p>
          <a:p>
            <a:r>
              <a:rPr lang="en-US" altLang="zh-CN" dirty="0" smtClean="0"/>
              <a:t>Department of Geophysics, School of Earth and Space Sciences, Peking University, Beijing, 100871 China</a:t>
            </a:r>
          </a:p>
          <a:p>
            <a:endParaRPr lang="zh-CN" altLang="en-US" dirty="0"/>
          </a:p>
        </p:txBody>
      </p:sp>
    </p:spTree>
    <p:extLst>
      <p:ext uri="{BB962C8B-B14F-4D97-AF65-F5344CB8AC3E}">
        <p14:creationId xmlns:p14="http://schemas.microsoft.com/office/powerpoint/2010/main" val="2756216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en-US" altLang="zh-CN" dirty="0" smtClean="0"/>
              <a:t>                                             Thank </a:t>
            </a:r>
            <a:r>
              <a:rPr lang="en-US" altLang="zh-CN" dirty="0"/>
              <a:t>You</a:t>
            </a:r>
            <a:endParaRPr lang="zh-CN" altLang="en-US" dirty="0"/>
          </a:p>
        </p:txBody>
      </p:sp>
    </p:spTree>
    <p:extLst>
      <p:ext uri="{BB962C8B-B14F-4D97-AF65-F5344CB8AC3E}">
        <p14:creationId xmlns:p14="http://schemas.microsoft.com/office/powerpoint/2010/main" val="1932772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7835283" cy="575908"/>
          </a:xfrm>
        </p:spPr>
        <p:txBody>
          <a:bodyPr>
            <a:normAutofit fontScale="90000"/>
          </a:bodyPr>
          <a:lstStyle/>
          <a:p>
            <a:r>
              <a:rPr lang="en-US" altLang="zh-CN" dirty="0" smtClean="0"/>
              <a:t>introduction</a:t>
            </a:r>
            <a:endParaRPr lang="zh-CN" altLang="en-US" dirty="0"/>
          </a:p>
        </p:txBody>
      </p:sp>
      <p:pic>
        <p:nvPicPr>
          <p:cNvPr id="4" name="内容占位符 3"/>
          <p:cNvPicPr>
            <a:picLocks noGrp="1" noChangeAspect="1"/>
          </p:cNvPicPr>
          <p:nvPr>
            <p:ph idx="1"/>
          </p:nvPr>
        </p:nvPicPr>
        <p:blipFill>
          <a:blip r:embed="rId3"/>
          <a:stretch>
            <a:fillRect/>
          </a:stretch>
        </p:blipFill>
        <p:spPr>
          <a:xfrm>
            <a:off x="4444023" y="116550"/>
            <a:ext cx="7446966" cy="6071185"/>
          </a:xfrm>
          <a:prstGeom prst="rect">
            <a:avLst/>
          </a:prstGeom>
        </p:spPr>
      </p:pic>
      <p:sp>
        <p:nvSpPr>
          <p:cNvPr id="5" name="矩形 4"/>
          <p:cNvSpPr/>
          <p:nvPr/>
        </p:nvSpPr>
        <p:spPr>
          <a:xfrm>
            <a:off x="5294051" y="6211669"/>
            <a:ext cx="6096000" cy="646331"/>
          </a:xfrm>
          <a:prstGeom prst="rect">
            <a:avLst/>
          </a:prstGeom>
        </p:spPr>
        <p:txBody>
          <a:bodyPr>
            <a:spAutoFit/>
          </a:bodyPr>
          <a:lstStyle/>
          <a:p>
            <a:r>
              <a:rPr lang="en-US" altLang="zh-CN" dirty="0" smtClean="0"/>
              <a:t>Figure 1. Tectonic setting and distributions of earthquakes and stations in the </a:t>
            </a:r>
            <a:r>
              <a:rPr lang="en-US" altLang="zh-CN" dirty="0" err="1" smtClean="0"/>
              <a:t>Qaidam</a:t>
            </a:r>
            <a:r>
              <a:rPr lang="en-US" altLang="zh-CN" dirty="0" smtClean="0"/>
              <a:t> Basin region</a:t>
            </a:r>
            <a:endParaRPr lang="zh-CN" altLang="en-US" dirty="0"/>
          </a:p>
        </p:txBody>
      </p:sp>
      <p:sp>
        <p:nvSpPr>
          <p:cNvPr id="6" name="矩形 5"/>
          <p:cNvSpPr/>
          <p:nvPr/>
        </p:nvSpPr>
        <p:spPr>
          <a:xfrm>
            <a:off x="309988" y="1669004"/>
            <a:ext cx="4134035" cy="3693319"/>
          </a:xfrm>
          <a:prstGeom prst="rect">
            <a:avLst/>
          </a:prstGeom>
        </p:spPr>
        <p:txBody>
          <a:bodyPr wrap="square">
            <a:spAutoFit/>
          </a:bodyPr>
          <a:lstStyle/>
          <a:p>
            <a:r>
              <a:rPr lang="en-US" altLang="zh-CN" b="1" dirty="0" smtClean="0"/>
              <a:t>Location:</a:t>
            </a:r>
          </a:p>
          <a:p>
            <a:r>
              <a:rPr lang="en-US" altLang="zh-CN" dirty="0" smtClean="0"/>
              <a:t>   the northern margin of the Tibetan Plateau in northwestern China. </a:t>
            </a:r>
          </a:p>
          <a:p>
            <a:endParaRPr lang="en-US" altLang="zh-CN" dirty="0" smtClean="0"/>
          </a:p>
          <a:p>
            <a:r>
              <a:rPr lang="en-US" altLang="zh-CN" b="1" dirty="0" smtClean="0"/>
              <a:t>Surrounding blocks:</a:t>
            </a:r>
          </a:p>
          <a:p>
            <a:r>
              <a:rPr lang="en-US" altLang="zh-CN" dirty="0"/>
              <a:t> </a:t>
            </a:r>
            <a:r>
              <a:rPr lang="en-US" altLang="zh-CN" dirty="0" smtClean="0"/>
              <a:t>  </a:t>
            </a:r>
            <a:r>
              <a:rPr lang="en-US" altLang="zh-CN" dirty="0" err="1" smtClean="0"/>
              <a:t>Tarim</a:t>
            </a:r>
            <a:r>
              <a:rPr lang="en-US" altLang="zh-CN" dirty="0" smtClean="0"/>
              <a:t> block , Qilian block and Bayan </a:t>
            </a:r>
            <a:r>
              <a:rPr lang="en-US" altLang="zh-CN" dirty="0" err="1" smtClean="0"/>
              <a:t>Har</a:t>
            </a:r>
            <a:r>
              <a:rPr lang="en-US" altLang="zh-CN" dirty="0" smtClean="0"/>
              <a:t> block.</a:t>
            </a:r>
          </a:p>
          <a:p>
            <a:endParaRPr lang="en-US" altLang="zh-CN" dirty="0"/>
          </a:p>
          <a:p>
            <a:r>
              <a:rPr lang="en-US" altLang="zh-CN" b="1" dirty="0" smtClean="0"/>
              <a:t>Boundaries:</a:t>
            </a:r>
          </a:p>
          <a:p>
            <a:r>
              <a:rPr lang="en-US" altLang="zh-CN" dirty="0"/>
              <a:t> </a:t>
            </a:r>
            <a:r>
              <a:rPr lang="en-US" altLang="zh-CN" dirty="0" smtClean="0"/>
              <a:t>  </a:t>
            </a:r>
            <a:r>
              <a:rPr lang="en-US" altLang="zh-CN" dirty="0" err="1" smtClean="0"/>
              <a:t>Altyn</a:t>
            </a:r>
            <a:r>
              <a:rPr lang="en-US" altLang="zh-CN" dirty="0" smtClean="0"/>
              <a:t> </a:t>
            </a:r>
            <a:r>
              <a:rPr lang="en-US" altLang="zh-CN" dirty="0" err="1" smtClean="0"/>
              <a:t>Tagh</a:t>
            </a:r>
            <a:r>
              <a:rPr lang="en-US" altLang="zh-CN" dirty="0" smtClean="0"/>
              <a:t> Range , </a:t>
            </a:r>
            <a:r>
              <a:rPr lang="en-US" altLang="zh-CN" dirty="0" err="1" smtClean="0"/>
              <a:t>Qiman</a:t>
            </a:r>
            <a:r>
              <a:rPr lang="en-US" altLang="zh-CN" dirty="0" smtClean="0"/>
              <a:t> </a:t>
            </a:r>
            <a:r>
              <a:rPr lang="en-US" altLang="zh-CN" dirty="0" err="1" smtClean="0"/>
              <a:t>Tagh</a:t>
            </a:r>
            <a:r>
              <a:rPr lang="en-US" altLang="zh-CN" dirty="0" smtClean="0"/>
              <a:t> Thrust, North Kunlun Thrust and Qilian Mountains. </a:t>
            </a:r>
          </a:p>
          <a:p>
            <a:endParaRPr lang="en-US" altLang="zh-CN" dirty="0"/>
          </a:p>
        </p:txBody>
      </p:sp>
    </p:spTree>
    <p:extLst>
      <p:ext uri="{BB962C8B-B14F-4D97-AF65-F5344CB8AC3E}">
        <p14:creationId xmlns:p14="http://schemas.microsoft.com/office/powerpoint/2010/main" val="2963537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806490678"/>
              </p:ext>
            </p:extLst>
          </p:nvPr>
        </p:nvGraphicFramePr>
        <p:xfrm>
          <a:off x="280656" y="1738265"/>
          <a:ext cx="11778564" cy="3521799"/>
        </p:xfrm>
        <a:graphic>
          <a:graphicData uri="http://schemas.openxmlformats.org/drawingml/2006/table">
            <a:tbl>
              <a:tblPr firstRow="1" firstCol="1" bandRow="1">
                <a:tableStyleId>{5C22544A-7EE6-4342-B048-85BDC9FD1C3A}</a:tableStyleId>
              </a:tblPr>
              <a:tblGrid>
                <a:gridCol w="1238295">
                  <a:extLst>
                    <a:ext uri="{9D8B030D-6E8A-4147-A177-3AD203B41FA5}">
                      <a16:colId xmlns:a16="http://schemas.microsoft.com/office/drawing/2014/main" val="4138922773"/>
                    </a:ext>
                  </a:extLst>
                </a:gridCol>
                <a:gridCol w="1235617">
                  <a:extLst>
                    <a:ext uri="{9D8B030D-6E8A-4147-A177-3AD203B41FA5}">
                      <a16:colId xmlns:a16="http://schemas.microsoft.com/office/drawing/2014/main" val="4052444072"/>
                    </a:ext>
                  </a:extLst>
                </a:gridCol>
                <a:gridCol w="1136446">
                  <a:extLst>
                    <a:ext uri="{9D8B030D-6E8A-4147-A177-3AD203B41FA5}">
                      <a16:colId xmlns:a16="http://schemas.microsoft.com/office/drawing/2014/main" val="3354012148"/>
                    </a:ext>
                  </a:extLst>
                </a:gridCol>
                <a:gridCol w="1243657">
                  <a:extLst>
                    <a:ext uri="{9D8B030D-6E8A-4147-A177-3AD203B41FA5}">
                      <a16:colId xmlns:a16="http://schemas.microsoft.com/office/drawing/2014/main" val="4100762656"/>
                    </a:ext>
                  </a:extLst>
                </a:gridCol>
                <a:gridCol w="1243657">
                  <a:extLst>
                    <a:ext uri="{9D8B030D-6E8A-4147-A177-3AD203B41FA5}">
                      <a16:colId xmlns:a16="http://schemas.microsoft.com/office/drawing/2014/main" val="809548209"/>
                    </a:ext>
                  </a:extLst>
                </a:gridCol>
                <a:gridCol w="844294">
                  <a:extLst>
                    <a:ext uri="{9D8B030D-6E8A-4147-A177-3AD203B41FA5}">
                      <a16:colId xmlns:a16="http://schemas.microsoft.com/office/drawing/2014/main" val="2600925736"/>
                    </a:ext>
                  </a:extLst>
                </a:gridCol>
                <a:gridCol w="844294">
                  <a:extLst>
                    <a:ext uri="{9D8B030D-6E8A-4147-A177-3AD203B41FA5}">
                      <a16:colId xmlns:a16="http://schemas.microsoft.com/office/drawing/2014/main" val="4093521079"/>
                    </a:ext>
                  </a:extLst>
                </a:gridCol>
                <a:gridCol w="844294">
                  <a:extLst>
                    <a:ext uri="{9D8B030D-6E8A-4147-A177-3AD203B41FA5}">
                      <a16:colId xmlns:a16="http://schemas.microsoft.com/office/drawing/2014/main" val="530316656"/>
                    </a:ext>
                  </a:extLst>
                </a:gridCol>
                <a:gridCol w="844294">
                  <a:extLst>
                    <a:ext uri="{9D8B030D-6E8A-4147-A177-3AD203B41FA5}">
                      <a16:colId xmlns:a16="http://schemas.microsoft.com/office/drawing/2014/main" val="2053216228"/>
                    </a:ext>
                  </a:extLst>
                </a:gridCol>
                <a:gridCol w="844294">
                  <a:extLst>
                    <a:ext uri="{9D8B030D-6E8A-4147-A177-3AD203B41FA5}">
                      <a16:colId xmlns:a16="http://schemas.microsoft.com/office/drawing/2014/main" val="381247018"/>
                    </a:ext>
                  </a:extLst>
                </a:gridCol>
                <a:gridCol w="778628">
                  <a:extLst>
                    <a:ext uri="{9D8B030D-6E8A-4147-A177-3AD203B41FA5}">
                      <a16:colId xmlns:a16="http://schemas.microsoft.com/office/drawing/2014/main" val="2581575600"/>
                    </a:ext>
                  </a:extLst>
                </a:gridCol>
                <a:gridCol w="680794">
                  <a:extLst>
                    <a:ext uri="{9D8B030D-6E8A-4147-A177-3AD203B41FA5}">
                      <a16:colId xmlns:a16="http://schemas.microsoft.com/office/drawing/2014/main" val="1280950952"/>
                    </a:ext>
                  </a:extLst>
                </a:gridCol>
              </a:tblGrid>
              <a:tr h="574477">
                <a:tc rowSpan="2">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Origin Time</a:t>
                      </a:r>
                      <a:endParaRPr lang="zh-CN" sz="1200" kern="0" dirty="0">
                        <a:solidFill>
                          <a:schemeClr val="dk1"/>
                        </a:solidFill>
                        <a:effectLst/>
                        <a:latin typeface="+mn-lt"/>
                        <a:ea typeface="+mn-ea"/>
                        <a:cs typeface="+mn-cs"/>
                      </a:endParaRPr>
                    </a:p>
                  </a:txBody>
                  <a:tcPr marL="68580" marR="68580" marT="0" marB="0"/>
                </a:tc>
                <a:tc rowSpan="2">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  Lon.°</a:t>
                      </a:r>
                      <a:endParaRPr lang="zh-CN" sz="1200" kern="0" dirty="0">
                        <a:solidFill>
                          <a:schemeClr val="dk1"/>
                        </a:solidFill>
                        <a:effectLst/>
                        <a:latin typeface="+mn-lt"/>
                        <a:ea typeface="+mn-ea"/>
                        <a:cs typeface="+mn-cs"/>
                      </a:endParaRPr>
                    </a:p>
                  </a:txBody>
                  <a:tcPr marL="68580" marR="68580" marT="0" marB="0"/>
                </a:tc>
                <a:tc rowSpan="2">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Lat.°</a:t>
                      </a:r>
                      <a:endParaRPr lang="zh-CN" sz="1200" kern="0">
                        <a:solidFill>
                          <a:schemeClr val="dk1"/>
                        </a:solidFill>
                        <a:effectLst/>
                        <a:latin typeface="+mn-lt"/>
                        <a:ea typeface="+mn-ea"/>
                        <a:cs typeface="+mn-cs"/>
                      </a:endParaRPr>
                    </a:p>
                  </a:txBody>
                  <a:tcPr marL="68580" marR="68580" marT="0" marB="0"/>
                </a:tc>
                <a:tc rowSpan="2">
                  <a:txBody>
                    <a:bodyPr/>
                    <a:lstStyle/>
                    <a:p>
                      <a:pPr marL="0" indent="-5080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Magnitude (Mw</a:t>
                      </a:r>
                      <a:r>
                        <a:rPr lang="en-US" sz="1200" kern="0" dirty="0" smtClean="0">
                          <a:solidFill>
                            <a:schemeClr val="dk1"/>
                          </a:solidFill>
                          <a:effectLst/>
                          <a:latin typeface="+mn-lt"/>
                          <a:ea typeface="+mn-ea"/>
                          <a:cs typeface="+mn-cs"/>
                        </a:rPr>
                        <a:t>)</a:t>
                      </a:r>
                      <a:endParaRPr lang="zh-CN" sz="1200" kern="0" dirty="0">
                        <a:solidFill>
                          <a:schemeClr val="dk1"/>
                        </a:solidFill>
                        <a:effectLst/>
                        <a:latin typeface="+mn-lt"/>
                        <a:ea typeface="+mn-ea"/>
                        <a:cs typeface="+mn-cs"/>
                      </a:endParaRPr>
                    </a:p>
                  </a:txBody>
                  <a:tcPr marL="68580" marR="68580" marT="0" marB="0"/>
                </a:tc>
                <a:tc rowSpan="2">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Depth(km)</a:t>
                      </a:r>
                      <a:endParaRPr lang="zh-CN" sz="1200" kern="0" dirty="0">
                        <a:solidFill>
                          <a:schemeClr val="dk1"/>
                        </a:solidFill>
                        <a:effectLst/>
                        <a:latin typeface="+mn-lt"/>
                        <a:ea typeface="+mn-ea"/>
                        <a:cs typeface="+mn-cs"/>
                      </a:endParaRPr>
                    </a:p>
                  </a:txBody>
                  <a:tcPr marL="68580" marR="68580" marT="0" marB="0"/>
                </a:tc>
                <a:tc gridSpan="7">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                   Focal Mechanism (GCMT)</a:t>
                      </a:r>
                      <a:endParaRPr lang="zh-CN" sz="1200" kern="0" dirty="0">
                        <a:solidFill>
                          <a:schemeClr val="dk1"/>
                        </a:solidFill>
                        <a:effectLst/>
                        <a:latin typeface="+mn-lt"/>
                        <a:ea typeface="+mn-ea"/>
                        <a:cs typeface="+mn-cs"/>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94563810"/>
                  </a:ext>
                </a:extLst>
              </a:tr>
              <a:tr h="36406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Mrr</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Mtt</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Mff</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Mrt</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Mrf</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Mtf</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exp</a:t>
                      </a:r>
                      <a:endParaRPr lang="zh-CN" sz="1200" ker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447018244"/>
                  </a:ext>
                </a:extLst>
              </a:tr>
              <a:tr h="840157">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2008.11.10</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 95.8853</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37.6199</a:t>
                      </a:r>
                      <a:endParaRPr lang="zh-CN" sz="1200" kern="0">
                        <a:solidFill>
                          <a:schemeClr val="dk1"/>
                        </a:solidFill>
                        <a:effectLst/>
                        <a:latin typeface="+mn-lt"/>
                        <a:ea typeface="+mn-ea"/>
                        <a:cs typeface="+mn-cs"/>
                      </a:endParaRPr>
                    </a:p>
                  </a:txBody>
                  <a:tcPr marL="68580" marR="68580" marT="0" marB="0"/>
                </a:tc>
                <a:tc>
                  <a:txBody>
                    <a:bodyPr/>
                    <a:lstStyle/>
                    <a:p>
                      <a:pPr marL="0" indent="47625"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6.3</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27.2</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2.510 </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-3.480</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0.974</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2.490</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-0.993</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0.201</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25</a:t>
                      </a:r>
                      <a:endParaRPr lang="zh-CN" sz="1200" ker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06555878"/>
                  </a:ext>
                </a:extLst>
              </a:tr>
              <a:tr h="902940">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2008.11.11</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 95.8587</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37.5426</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5.1</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 23.9</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2.070 </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-0.955 </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-1.120 </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3.330</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-1.260 </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4.030 </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23</a:t>
                      </a:r>
                      <a:endParaRPr lang="zh-CN" sz="1200" ker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457112183"/>
                  </a:ext>
                </a:extLst>
              </a:tr>
              <a:tr h="840157">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a:solidFill>
                            <a:schemeClr val="dk1"/>
                          </a:solidFill>
                          <a:effectLst/>
                          <a:latin typeface="+mn-lt"/>
                          <a:ea typeface="+mn-ea"/>
                          <a:cs typeface="+mn-cs"/>
                        </a:rPr>
                        <a:t>2008.11.12</a:t>
                      </a:r>
                      <a:endParaRPr lang="zh-CN" sz="1200" kern="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 95.933</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 37.544</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  4.9</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 21.6</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2.420</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-1.550</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-0.869</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0.541</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-0.477</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1.430</a:t>
                      </a:r>
                      <a:endParaRPr lang="zh-CN" sz="1200" kern="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kern="0" dirty="0">
                          <a:solidFill>
                            <a:schemeClr val="dk1"/>
                          </a:solidFill>
                          <a:effectLst/>
                          <a:latin typeface="+mn-lt"/>
                          <a:ea typeface="+mn-ea"/>
                          <a:cs typeface="+mn-cs"/>
                        </a:rPr>
                        <a:t>23</a:t>
                      </a:r>
                      <a:endParaRPr lang="zh-CN" sz="1200" kern="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94508168"/>
                  </a:ext>
                </a:extLst>
              </a:tr>
            </a:tbl>
          </a:graphicData>
        </a:graphic>
      </p:graphicFrame>
      <p:sp>
        <p:nvSpPr>
          <p:cNvPr id="5" name="Rectangle 1"/>
          <p:cNvSpPr>
            <a:spLocks noChangeArrowheads="1"/>
          </p:cNvSpPr>
          <p:nvPr/>
        </p:nvSpPr>
        <p:spPr bwMode="auto">
          <a:xfrm>
            <a:off x="2308633" y="847837"/>
            <a:ext cx="150882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7625"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4762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Table1.</a:t>
            </a:r>
            <a:r>
              <a:rPr kumimoji="0" lang="en-US" altLang="zh-CN" sz="1400" b="0" i="0" u="none" strike="noStrike" cap="none" normalizeH="0" baseline="0" dirty="0" smtClean="0">
                <a:ln>
                  <a:noFill/>
                </a:ln>
                <a:solidFill>
                  <a:srgbClr val="000000"/>
                </a:solidFill>
                <a:effectLst/>
                <a:latin typeface="Segoe UI" panose="020B0502040204020203" pitchFamily="34" charset="0"/>
                <a:ea typeface="等线" panose="02010600030101010101" pitchFamily="2" charset="-122"/>
                <a:cs typeface="Segoe UI" panose="020B0502040204020203" pitchFamily="34" charset="0"/>
              </a:rPr>
              <a:t> </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Information of earthquakes used in this study</a:t>
            </a:r>
            <a:r>
              <a:rPr kumimoji="0" lang="en-US" altLang="zh-CN" sz="1200" b="0" i="0" u="none" strike="noStrike" cap="none" normalizeH="0" baseline="0" dirty="0" smtClean="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a:t>
            </a:r>
            <a:endParaRPr kumimoji="0" lang="en-US"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675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Two-layered model</a:t>
            </a:r>
            <a:endParaRPr lang="zh-CN" altLang="en-US" dirty="0"/>
          </a:p>
        </p:txBody>
      </p:sp>
      <p:pic>
        <p:nvPicPr>
          <p:cNvPr id="4" name="内容占位符 3"/>
          <p:cNvPicPr>
            <a:picLocks noGrp="1" noChangeAspect="1"/>
          </p:cNvPicPr>
          <p:nvPr>
            <p:ph idx="1"/>
          </p:nvPr>
        </p:nvPicPr>
        <p:blipFill>
          <a:blip r:embed="rId3"/>
          <a:stretch>
            <a:fillRect/>
          </a:stretch>
        </p:blipFill>
        <p:spPr>
          <a:xfrm>
            <a:off x="992501" y="1882940"/>
            <a:ext cx="4742474" cy="4833024"/>
          </a:xfrm>
          <a:prstGeom prst="rect">
            <a:avLst/>
          </a:prstGeom>
        </p:spPr>
      </p:pic>
      <p:pic>
        <p:nvPicPr>
          <p:cNvPr id="5" name="图片 4"/>
          <p:cNvPicPr>
            <a:picLocks noChangeAspect="1"/>
          </p:cNvPicPr>
          <p:nvPr/>
        </p:nvPicPr>
        <p:blipFill>
          <a:blip r:embed="rId4"/>
          <a:stretch>
            <a:fillRect/>
          </a:stretch>
        </p:blipFill>
        <p:spPr>
          <a:xfrm>
            <a:off x="5999507" y="1811918"/>
            <a:ext cx="4789731" cy="4904046"/>
          </a:xfrm>
          <a:prstGeom prst="rect">
            <a:avLst/>
          </a:prstGeom>
        </p:spPr>
      </p:pic>
    </p:spTree>
    <p:extLst>
      <p:ext uri="{BB962C8B-B14F-4D97-AF65-F5344CB8AC3E}">
        <p14:creationId xmlns:p14="http://schemas.microsoft.com/office/powerpoint/2010/main" val="781965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4673236" y="168676"/>
            <a:ext cx="7357476" cy="6560598"/>
          </a:xfrm>
          <a:prstGeom prst="rect">
            <a:avLst/>
          </a:prstGeom>
        </p:spPr>
      </p:pic>
      <p:sp>
        <p:nvSpPr>
          <p:cNvPr id="5" name="矩形 4"/>
          <p:cNvSpPr/>
          <p:nvPr/>
        </p:nvSpPr>
        <p:spPr>
          <a:xfrm>
            <a:off x="250865" y="571264"/>
            <a:ext cx="4324048" cy="5755422"/>
          </a:xfrm>
          <a:prstGeom prst="rect">
            <a:avLst/>
          </a:prstGeom>
        </p:spPr>
        <p:txBody>
          <a:bodyPr wrap="square">
            <a:spAutoFit/>
          </a:bodyPr>
          <a:lstStyle/>
          <a:p>
            <a:r>
              <a:rPr lang="en-US" altLang="zh-CN" sz="1600" dirty="0" smtClean="0"/>
              <a:t>Figure 6. Comparison between vertical records (black solid lines) and corresponding synthetics (black dashed lines). </a:t>
            </a:r>
          </a:p>
          <a:p>
            <a:endParaRPr lang="en-US" altLang="zh-CN" sz="1600" dirty="0" smtClean="0"/>
          </a:p>
          <a:p>
            <a:r>
              <a:rPr lang="en-US" altLang="zh-CN" sz="1600" dirty="0" smtClean="0"/>
              <a:t>Straight color lines are travel-time curves for crustal phases </a:t>
            </a:r>
            <a:r>
              <a:rPr lang="en-US" altLang="zh-CN" sz="1600" dirty="0" err="1" smtClean="0"/>
              <a:t>Pg</a:t>
            </a:r>
            <a:r>
              <a:rPr lang="en-US" altLang="zh-CN" sz="1600" dirty="0" smtClean="0"/>
              <a:t> (red), P* (yellow), </a:t>
            </a:r>
            <a:r>
              <a:rPr lang="en-US" altLang="zh-CN" sz="1600" dirty="0" err="1" smtClean="0"/>
              <a:t>PdP</a:t>
            </a:r>
            <a:r>
              <a:rPr lang="en-US" altLang="zh-CN" sz="1600" dirty="0" smtClean="0"/>
              <a:t> (green), </a:t>
            </a:r>
            <a:r>
              <a:rPr lang="en-US" altLang="zh-CN" sz="1600" dirty="0" err="1" smtClean="0"/>
              <a:t>Pn</a:t>
            </a:r>
            <a:r>
              <a:rPr lang="en-US" altLang="zh-CN" sz="1600" dirty="0" smtClean="0"/>
              <a:t> (blue) and </a:t>
            </a:r>
            <a:r>
              <a:rPr lang="en-US" altLang="zh-CN" sz="1600" dirty="0" err="1" smtClean="0"/>
              <a:t>PmP</a:t>
            </a:r>
            <a:r>
              <a:rPr lang="en-US" altLang="zh-CN" sz="1600" dirty="0" smtClean="0"/>
              <a:t> (purple), calculated by the </a:t>
            </a:r>
            <a:r>
              <a:rPr lang="en-US" altLang="zh-CN" sz="1600" dirty="0" err="1" smtClean="0"/>
              <a:t>TauP</a:t>
            </a:r>
            <a:r>
              <a:rPr lang="en-US" altLang="zh-CN" sz="1600" dirty="0" smtClean="0"/>
              <a:t> Toolkit. </a:t>
            </a:r>
          </a:p>
          <a:p>
            <a:endParaRPr lang="en-US" altLang="zh-CN" sz="1600" dirty="0" smtClean="0"/>
          </a:p>
          <a:p>
            <a:r>
              <a:rPr lang="en-US" altLang="zh-CN" sz="1600" dirty="0" smtClean="0"/>
              <a:t>The time axis is the reduced time with t=0 aligned by the arrival time corresponding to a wave speed of 6 km/s. </a:t>
            </a:r>
          </a:p>
          <a:p>
            <a:endParaRPr lang="en-US" altLang="zh-CN" sz="1600" dirty="0" smtClean="0"/>
          </a:p>
          <a:p>
            <a:r>
              <a:rPr lang="en-US" altLang="zh-CN" sz="1600" dirty="0" smtClean="0"/>
              <a:t>The record and synthetic at each station are normalized by the maximum amplitude (cm/s) of the record, whose value is given in the beginning of the waveform</a:t>
            </a:r>
          </a:p>
          <a:p>
            <a:endParaRPr lang="en-US" altLang="zh-CN" sz="1600" dirty="0" smtClean="0"/>
          </a:p>
          <a:p>
            <a:pPr marL="342900" indent="-342900">
              <a:buAutoNum type="alphaLcParenBoth"/>
            </a:pPr>
            <a:r>
              <a:rPr lang="en-US" altLang="zh-CN" sz="1600" dirty="0" smtClean="0"/>
              <a:t>Comparison for stations H06, H23, H12, H20, H13, A01, H17 and H16 of the main shock. </a:t>
            </a:r>
          </a:p>
          <a:p>
            <a:pPr marL="342900" indent="-342900">
              <a:buAutoNum type="alphaLcParenBoth"/>
            </a:pPr>
            <a:r>
              <a:rPr lang="en-US" altLang="zh-CN" sz="1600" dirty="0" smtClean="0"/>
              <a:t>(b) Comparison for stations H10, H04, A04, H18, H02 and H01 of the main shock. </a:t>
            </a:r>
            <a:endParaRPr lang="zh-CN" altLang="en-US" sz="1600" dirty="0"/>
          </a:p>
        </p:txBody>
      </p:sp>
    </p:spTree>
    <p:extLst>
      <p:ext uri="{BB962C8B-B14F-4D97-AF65-F5344CB8AC3E}">
        <p14:creationId xmlns:p14="http://schemas.microsoft.com/office/powerpoint/2010/main" val="1661612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2862" y="365126"/>
            <a:ext cx="5042517" cy="567030"/>
          </a:xfrm>
        </p:spPr>
        <p:txBody>
          <a:bodyPr>
            <a:noAutofit/>
          </a:bodyPr>
          <a:lstStyle/>
          <a:p>
            <a:r>
              <a:rPr lang="en-US" altLang="zh-CN" sz="2000" dirty="0" smtClean="0"/>
              <a:t>Depth variation of Conrad Discontinuity</a:t>
            </a:r>
            <a:endParaRPr lang="zh-CN" altLang="en-US" sz="2000" dirty="0"/>
          </a:p>
        </p:txBody>
      </p:sp>
      <p:pic>
        <p:nvPicPr>
          <p:cNvPr id="4" name="内容占位符 3"/>
          <p:cNvPicPr>
            <a:picLocks noGrp="1" noChangeAspect="1"/>
          </p:cNvPicPr>
          <p:nvPr>
            <p:ph idx="1"/>
          </p:nvPr>
        </p:nvPicPr>
        <p:blipFill rotWithShape="1">
          <a:blip r:embed="rId3"/>
          <a:srcRect l="-728" t="10886" r="728" b="-816"/>
          <a:stretch/>
        </p:blipFill>
        <p:spPr>
          <a:xfrm>
            <a:off x="5005470" y="0"/>
            <a:ext cx="7085917" cy="5682181"/>
          </a:xfrm>
          <a:prstGeom prst="rect">
            <a:avLst/>
          </a:prstGeom>
        </p:spPr>
      </p:pic>
      <p:sp>
        <p:nvSpPr>
          <p:cNvPr id="5" name="矩形 4"/>
          <p:cNvSpPr/>
          <p:nvPr/>
        </p:nvSpPr>
        <p:spPr>
          <a:xfrm>
            <a:off x="5711301" y="5682181"/>
            <a:ext cx="6096000" cy="923330"/>
          </a:xfrm>
          <a:prstGeom prst="rect">
            <a:avLst/>
          </a:prstGeom>
        </p:spPr>
        <p:txBody>
          <a:bodyPr>
            <a:spAutoFit/>
          </a:bodyPr>
          <a:lstStyle/>
          <a:p>
            <a:r>
              <a:rPr lang="en-US" altLang="zh-CN" dirty="0" smtClean="0"/>
              <a:t>Figure 7. (a), (b) and (c) Estimated Conrad discontinuity depths at individual stations obtained from the Mw 6.3 main shock and the Mw 5.1 and Mw 4.9 aftershocks, respectively. </a:t>
            </a:r>
            <a:endParaRPr lang="zh-CN" altLang="en-US" dirty="0"/>
          </a:p>
        </p:txBody>
      </p:sp>
      <p:pic>
        <p:nvPicPr>
          <p:cNvPr id="6" name="图片 5"/>
          <p:cNvPicPr>
            <a:picLocks noChangeAspect="1"/>
          </p:cNvPicPr>
          <p:nvPr/>
        </p:nvPicPr>
        <p:blipFill rotWithShape="1">
          <a:blip r:embed="rId4"/>
          <a:srcRect l="24129" t="20553" r="10515" b="19351"/>
          <a:stretch/>
        </p:blipFill>
        <p:spPr>
          <a:xfrm>
            <a:off x="285134" y="1504335"/>
            <a:ext cx="4442743" cy="3569109"/>
          </a:xfrm>
          <a:prstGeom prst="rect">
            <a:avLst/>
          </a:prstGeom>
        </p:spPr>
      </p:pic>
      <p:sp>
        <p:nvSpPr>
          <p:cNvPr id="7" name="矩形 6"/>
          <p:cNvSpPr/>
          <p:nvPr/>
        </p:nvSpPr>
        <p:spPr>
          <a:xfrm>
            <a:off x="1171269" y="5276291"/>
            <a:ext cx="2226892" cy="369332"/>
          </a:xfrm>
          <a:prstGeom prst="rect">
            <a:avLst/>
          </a:prstGeom>
        </p:spPr>
        <p:txBody>
          <a:bodyPr wrap="none">
            <a:spAutoFit/>
          </a:bodyPr>
          <a:lstStyle/>
          <a:p>
            <a:r>
              <a:rPr lang="en-US" altLang="zh-CN" dirty="0" smtClean="0"/>
              <a:t>The station locations</a:t>
            </a:r>
            <a:endParaRPr lang="zh-CN" altLang="en-US" dirty="0"/>
          </a:p>
        </p:txBody>
      </p:sp>
    </p:spTree>
    <p:extLst>
      <p:ext uri="{BB962C8B-B14F-4D97-AF65-F5344CB8AC3E}">
        <p14:creationId xmlns:p14="http://schemas.microsoft.com/office/powerpoint/2010/main" val="2968951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793345467"/>
              </p:ext>
            </p:extLst>
          </p:nvPr>
        </p:nvGraphicFramePr>
        <p:xfrm>
          <a:off x="2175031" y="2201662"/>
          <a:ext cx="7548844" cy="2936756"/>
        </p:xfrm>
        <a:graphic>
          <a:graphicData uri="http://schemas.openxmlformats.org/drawingml/2006/table">
            <a:tbl>
              <a:tblPr firstRow="1" firstCol="1" bandRow="1">
                <a:tableStyleId>{5C22544A-7EE6-4342-B048-85BDC9FD1C3A}</a:tableStyleId>
              </a:tblPr>
              <a:tblGrid>
                <a:gridCol w="1473691">
                  <a:extLst>
                    <a:ext uri="{9D8B030D-6E8A-4147-A177-3AD203B41FA5}">
                      <a16:colId xmlns:a16="http://schemas.microsoft.com/office/drawing/2014/main" val="186222788"/>
                    </a:ext>
                  </a:extLst>
                </a:gridCol>
                <a:gridCol w="736846">
                  <a:extLst>
                    <a:ext uri="{9D8B030D-6E8A-4147-A177-3AD203B41FA5}">
                      <a16:colId xmlns:a16="http://schemas.microsoft.com/office/drawing/2014/main" val="3779769504"/>
                    </a:ext>
                  </a:extLst>
                </a:gridCol>
                <a:gridCol w="719092">
                  <a:extLst>
                    <a:ext uri="{9D8B030D-6E8A-4147-A177-3AD203B41FA5}">
                      <a16:colId xmlns:a16="http://schemas.microsoft.com/office/drawing/2014/main" val="3804276118"/>
                    </a:ext>
                  </a:extLst>
                </a:gridCol>
                <a:gridCol w="754601">
                  <a:extLst>
                    <a:ext uri="{9D8B030D-6E8A-4147-A177-3AD203B41FA5}">
                      <a16:colId xmlns:a16="http://schemas.microsoft.com/office/drawing/2014/main" val="31232569"/>
                    </a:ext>
                  </a:extLst>
                </a:gridCol>
                <a:gridCol w="781235">
                  <a:extLst>
                    <a:ext uri="{9D8B030D-6E8A-4147-A177-3AD203B41FA5}">
                      <a16:colId xmlns:a16="http://schemas.microsoft.com/office/drawing/2014/main" val="2025481978"/>
                    </a:ext>
                  </a:extLst>
                </a:gridCol>
                <a:gridCol w="743585">
                  <a:extLst>
                    <a:ext uri="{9D8B030D-6E8A-4147-A177-3AD203B41FA5}">
                      <a16:colId xmlns:a16="http://schemas.microsoft.com/office/drawing/2014/main" val="1224599288"/>
                    </a:ext>
                  </a:extLst>
                </a:gridCol>
                <a:gridCol w="780240">
                  <a:extLst>
                    <a:ext uri="{9D8B030D-6E8A-4147-A177-3AD203B41FA5}">
                      <a16:colId xmlns:a16="http://schemas.microsoft.com/office/drawing/2014/main" val="3594732844"/>
                    </a:ext>
                  </a:extLst>
                </a:gridCol>
                <a:gridCol w="779314">
                  <a:extLst>
                    <a:ext uri="{9D8B030D-6E8A-4147-A177-3AD203B41FA5}">
                      <a16:colId xmlns:a16="http://schemas.microsoft.com/office/drawing/2014/main" val="4104531828"/>
                    </a:ext>
                  </a:extLst>
                </a:gridCol>
                <a:gridCol w="780240">
                  <a:extLst>
                    <a:ext uri="{9D8B030D-6E8A-4147-A177-3AD203B41FA5}">
                      <a16:colId xmlns:a16="http://schemas.microsoft.com/office/drawing/2014/main" val="668551032"/>
                    </a:ext>
                  </a:extLst>
                </a:gridCol>
              </a:tblGrid>
              <a:tr h="549540">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Station</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dirty="0">
                          <a:solidFill>
                            <a:schemeClr val="dk1"/>
                          </a:solidFill>
                          <a:effectLst/>
                          <a:latin typeface="+mn-lt"/>
                          <a:ea typeface="+mn-ea"/>
                          <a:cs typeface="+mn-cs"/>
                        </a:rPr>
                        <a:t>H01</a:t>
                      </a:r>
                      <a:endParaRPr lang="zh-CN" sz="2000" kern="0" dirty="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H02</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A01</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A04</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H13</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dirty="0">
                          <a:solidFill>
                            <a:schemeClr val="dk1"/>
                          </a:solidFill>
                          <a:effectLst/>
                          <a:latin typeface="+mn-lt"/>
                          <a:ea typeface="+mn-ea"/>
                          <a:cs typeface="+mn-cs"/>
                        </a:rPr>
                        <a:t>H17</a:t>
                      </a:r>
                      <a:endParaRPr lang="zh-CN" sz="2000" kern="0" dirty="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H20</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H23</a:t>
                      </a:r>
                      <a:endParaRPr lang="zh-CN" sz="2000" ker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122251729"/>
                  </a:ext>
                </a:extLst>
              </a:tr>
              <a:tr h="558416">
                <a:tc>
                  <a:txBody>
                    <a:bodyPr/>
                    <a:lstStyle/>
                    <a:p>
                      <a:pPr marL="0" indent="66675" algn="l" defTabSz="914400" rtl="0" eaLnBrk="1" latinLnBrk="0" hangingPunct="1">
                        <a:spcAft>
                          <a:spcPts val="0"/>
                        </a:spcAft>
                      </a:pPr>
                      <a:r>
                        <a:rPr lang="en-US" sz="2000" kern="0" dirty="0">
                          <a:solidFill>
                            <a:schemeClr val="dk1"/>
                          </a:solidFill>
                          <a:effectLst/>
                          <a:latin typeface="+mn-lt"/>
                          <a:ea typeface="+mn-ea"/>
                          <a:cs typeface="+mn-cs"/>
                        </a:rPr>
                        <a:t>This study</a:t>
                      </a:r>
                      <a:endParaRPr lang="zh-CN" sz="2000" kern="0" dirty="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29.0</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31.8</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33.2</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36.0</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35.3</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35.1</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dirty="0">
                          <a:solidFill>
                            <a:schemeClr val="dk1"/>
                          </a:solidFill>
                          <a:effectLst/>
                          <a:latin typeface="+mn-lt"/>
                          <a:ea typeface="+mn-ea"/>
                          <a:cs typeface="+mn-cs"/>
                        </a:rPr>
                        <a:t>35.8</a:t>
                      </a:r>
                      <a:endParaRPr lang="zh-CN" sz="2000" kern="0" dirty="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34.6</a:t>
                      </a:r>
                      <a:endParaRPr lang="zh-CN" sz="2000" ker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694672545"/>
                  </a:ext>
                </a:extLst>
              </a:tr>
              <a:tr h="558416">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Wang et al.</a:t>
                      </a:r>
                      <a:r>
                        <a:rPr lang="zh-CN" sz="2000" kern="0">
                          <a:solidFill>
                            <a:schemeClr val="dk1"/>
                          </a:solidFill>
                          <a:effectLst/>
                          <a:latin typeface="+mn-lt"/>
                          <a:ea typeface="+mn-ea"/>
                          <a:cs typeface="+mn-cs"/>
                        </a:rPr>
                        <a:t>（</a:t>
                      </a:r>
                      <a:r>
                        <a:rPr lang="en-US" sz="2000" kern="0">
                          <a:solidFill>
                            <a:schemeClr val="dk1"/>
                          </a:solidFill>
                          <a:effectLst/>
                          <a:latin typeface="+mn-lt"/>
                          <a:ea typeface="+mn-ea"/>
                          <a:cs typeface="+mn-cs"/>
                        </a:rPr>
                        <a:t>2005</a:t>
                      </a:r>
                      <a:r>
                        <a:rPr lang="zh-CN" sz="2000" kern="0">
                          <a:solidFill>
                            <a:schemeClr val="dk1"/>
                          </a:solidFill>
                          <a:effectLst/>
                          <a:latin typeface="+mn-lt"/>
                          <a:ea typeface="+mn-ea"/>
                          <a:cs typeface="+mn-cs"/>
                        </a:rPr>
                        <a:t>）</a:t>
                      </a: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dirty="0">
                          <a:solidFill>
                            <a:schemeClr val="dk1"/>
                          </a:solidFill>
                          <a:effectLst/>
                          <a:latin typeface="+mn-lt"/>
                          <a:ea typeface="+mn-ea"/>
                          <a:cs typeface="+mn-cs"/>
                        </a:rPr>
                        <a:t> </a:t>
                      </a:r>
                      <a:endParaRPr lang="zh-CN" sz="2000" kern="0" dirty="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36</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36</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36</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36</a:t>
                      </a:r>
                      <a:endParaRPr lang="zh-CN" sz="2000" ker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908817839"/>
                  </a:ext>
                </a:extLst>
              </a:tr>
              <a:tr h="558416">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Cui et al.</a:t>
                      </a:r>
                      <a:r>
                        <a:rPr lang="zh-CN" sz="2000" kern="0">
                          <a:solidFill>
                            <a:schemeClr val="dk1"/>
                          </a:solidFill>
                          <a:effectLst/>
                          <a:latin typeface="+mn-lt"/>
                          <a:ea typeface="+mn-ea"/>
                          <a:cs typeface="+mn-cs"/>
                        </a:rPr>
                        <a:t>（</a:t>
                      </a:r>
                      <a:r>
                        <a:rPr lang="en-US" sz="2000" kern="0">
                          <a:solidFill>
                            <a:schemeClr val="dk1"/>
                          </a:solidFill>
                          <a:effectLst/>
                          <a:latin typeface="+mn-lt"/>
                          <a:ea typeface="+mn-ea"/>
                          <a:cs typeface="+mn-cs"/>
                        </a:rPr>
                        <a:t>1997</a:t>
                      </a:r>
                      <a:r>
                        <a:rPr lang="zh-CN" sz="2000" kern="0">
                          <a:solidFill>
                            <a:schemeClr val="dk1"/>
                          </a:solidFill>
                          <a:effectLst/>
                          <a:latin typeface="+mn-lt"/>
                          <a:ea typeface="+mn-ea"/>
                          <a:cs typeface="+mn-cs"/>
                        </a:rPr>
                        <a:t>）</a:t>
                      </a: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dirty="0">
                          <a:solidFill>
                            <a:schemeClr val="dk1"/>
                          </a:solidFill>
                          <a:effectLst/>
                          <a:latin typeface="+mn-lt"/>
                          <a:ea typeface="+mn-ea"/>
                          <a:cs typeface="+mn-cs"/>
                        </a:rPr>
                        <a:t>34</a:t>
                      </a:r>
                      <a:endParaRPr lang="zh-CN" sz="2000" kern="0" dirty="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34</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 </a:t>
                      </a:r>
                      <a:endParaRPr lang="zh-CN" sz="2000" kern="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dirty="0">
                          <a:solidFill>
                            <a:schemeClr val="dk1"/>
                          </a:solidFill>
                          <a:effectLst/>
                          <a:latin typeface="+mn-lt"/>
                          <a:ea typeface="+mn-ea"/>
                          <a:cs typeface="+mn-cs"/>
                        </a:rPr>
                        <a:t> </a:t>
                      </a:r>
                      <a:endParaRPr lang="zh-CN" sz="2000" kern="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345379218"/>
                  </a:ext>
                </a:extLst>
              </a:tr>
              <a:tr h="558416">
                <a:tc>
                  <a:txBody>
                    <a:bodyPr/>
                    <a:lstStyle/>
                    <a:p>
                      <a:pPr marL="0" indent="66675" algn="l" defTabSz="914400" rtl="0" eaLnBrk="1" latinLnBrk="0" hangingPunct="1">
                        <a:spcAft>
                          <a:spcPts val="0"/>
                        </a:spcAft>
                      </a:pPr>
                      <a:r>
                        <a:rPr lang="en-US" sz="2000" kern="0">
                          <a:solidFill>
                            <a:schemeClr val="dk1"/>
                          </a:solidFill>
                          <a:effectLst/>
                          <a:latin typeface="+mn-lt"/>
                          <a:ea typeface="+mn-ea"/>
                          <a:cs typeface="+mn-cs"/>
                        </a:rPr>
                        <a:t>Xia et al.</a:t>
                      </a:r>
                      <a:r>
                        <a:rPr lang="zh-CN" sz="2000" kern="0">
                          <a:solidFill>
                            <a:schemeClr val="dk1"/>
                          </a:solidFill>
                          <a:effectLst/>
                          <a:latin typeface="+mn-lt"/>
                          <a:ea typeface="+mn-ea"/>
                          <a:cs typeface="+mn-cs"/>
                        </a:rPr>
                        <a:t>（</a:t>
                      </a:r>
                      <a:r>
                        <a:rPr lang="en-US" sz="2000" kern="0">
                          <a:solidFill>
                            <a:schemeClr val="dk1"/>
                          </a:solidFill>
                          <a:effectLst/>
                          <a:latin typeface="+mn-lt"/>
                          <a:ea typeface="+mn-ea"/>
                          <a:cs typeface="+mn-cs"/>
                        </a:rPr>
                        <a:t>2001</a:t>
                      </a:r>
                      <a:r>
                        <a:rPr lang="zh-CN" sz="2000" kern="0">
                          <a:solidFill>
                            <a:schemeClr val="dk1"/>
                          </a:solidFill>
                          <a:effectLst/>
                          <a:latin typeface="+mn-lt"/>
                          <a:ea typeface="+mn-ea"/>
                          <a:cs typeface="+mn-cs"/>
                        </a:rPr>
                        <a:t>）</a:t>
                      </a:r>
                    </a:p>
                  </a:txBody>
                  <a:tcPr marL="68580" marR="68580" marT="0" marB="0"/>
                </a:tc>
                <a:tc>
                  <a:txBody>
                    <a:bodyPr/>
                    <a:lstStyle/>
                    <a:p>
                      <a:pPr marL="0" indent="66675" algn="l" defTabSz="914400" rtl="0" eaLnBrk="1" latinLnBrk="0" hangingPunct="1">
                        <a:spcAft>
                          <a:spcPts val="0"/>
                        </a:spcAft>
                      </a:pPr>
                      <a:r>
                        <a:rPr lang="en-US" sz="2000" kern="0" dirty="0">
                          <a:solidFill>
                            <a:schemeClr val="dk1"/>
                          </a:solidFill>
                          <a:effectLst/>
                          <a:latin typeface="+mn-lt"/>
                          <a:ea typeface="+mn-ea"/>
                          <a:cs typeface="+mn-cs"/>
                        </a:rPr>
                        <a:t>30</a:t>
                      </a:r>
                      <a:endParaRPr lang="zh-CN" sz="2000" kern="0" dirty="0">
                        <a:solidFill>
                          <a:schemeClr val="dk1"/>
                        </a:solidFill>
                        <a:effectLst/>
                        <a:latin typeface="+mn-lt"/>
                        <a:ea typeface="+mn-ea"/>
                        <a:cs typeface="+mn-cs"/>
                      </a:endParaRPr>
                    </a:p>
                  </a:txBody>
                  <a:tcPr marL="68580" marR="68580" marT="0" marB="0"/>
                </a:tc>
                <a:tc>
                  <a:txBody>
                    <a:bodyPr/>
                    <a:lstStyle/>
                    <a:p>
                      <a:pPr marL="0" indent="66675" algn="l" defTabSz="914400" rtl="0" eaLnBrk="1" latinLnBrk="0" hangingPunct="1">
                        <a:spcAft>
                          <a:spcPts val="0"/>
                        </a:spcAft>
                      </a:pPr>
                      <a:r>
                        <a:rPr lang="en-US" sz="2000" kern="0" dirty="0">
                          <a:solidFill>
                            <a:schemeClr val="dk1"/>
                          </a:solidFill>
                          <a:effectLst/>
                          <a:latin typeface="+mn-lt"/>
                          <a:ea typeface="+mn-ea"/>
                          <a:cs typeface="+mn-cs"/>
                        </a:rPr>
                        <a:t> 30</a:t>
                      </a:r>
                      <a:endParaRPr lang="zh-CN" sz="2000" kern="0" dirty="0">
                        <a:solidFill>
                          <a:schemeClr val="dk1"/>
                        </a:solidFill>
                        <a:effectLst/>
                        <a:latin typeface="+mn-lt"/>
                        <a:ea typeface="+mn-ea"/>
                        <a:cs typeface="+mn-cs"/>
                      </a:endParaRPr>
                    </a:p>
                  </a:txBody>
                  <a:tcPr marL="68580" marR="68580" marT="0" marB="0"/>
                </a:tc>
                <a:tc>
                  <a:txBody>
                    <a:bodyPr/>
                    <a:lstStyle/>
                    <a:p>
                      <a:pPr algn="l">
                        <a:spcAft>
                          <a:spcPts val="0"/>
                        </a:spcAft>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000" kern="0" dirty="0">
                          <a:effectLst/>
                        </a:rPr>
                        <a:t>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000" kern="0" dirty="0">
                          <a:effectLst/>
                        </a:rPr>
                        <a:t>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19135984"/>
                  </a:ext>
                </a:extLst>
              </a:tr>
            </a:tbl>
          </a:graphicData>
        </a:graphic>
      </p:graphicFrame>
      <p:sp>
        <p:nvSpPr>
          <p:cNvPr id="5" name="Rectangle 1"/>
          <p:cNvSpPr>
            <a:spLocks noChangeArrowheads="1"/>
          </p:cNvSpPr>
          <p:nvPr/>
        </p:nvSpPr>
        <p:spPr bwMode="auto">
          <a:xfrm>
            <a:off x="807868" y="516817"/>
            <a:ext cx="108988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6675"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Table 2. Comparison of Conrad discontinuity depths (in km) obtained in this study with previous results</a:t>
            </a:r>
            <a:endParaRPr kumimoji="0" lang="en-US" altLang="zh-CN"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0832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920" y="365125"/>
            <a:ext cx="11202880" cy="1325563"/>
          </a:xfrm>
        </p:spPr>
        <p:txBody>
          <a:bodyPr>
            <a:normAutofit/>
          </a:bodyPr>
          <a:lstStyle/>
          <a:p>
            <a:r>
              <a:rPr lang="en-US" altLang="zh-CN" sz="3200" dirty="0" smtClean="0"/>
              <a:t>Vertical profile of hypocenters </a:t>
            </a:r>
            <a:br>
              <a:rPr lang="en-US" altLang="zh-CN" sz="3200" dirty="0" smtClean="0"/>
            </a:br>
            <a:endParaRPr lang="zh-CN" altLang="en-US" sz="3200" dirty="0"/>
          </a:p>
        </p:txBody>
      </p:sp>
      <p:pic>
        <p:nvPicPr>
          <p:cNvPr id="4" name="内容占位符 3"/>
          <p:cNvPicPr>
            <a:picLocks noGrp="1" noChangeAspect="1"/>
          </p:cNvPicPr>
          <p:nvPr>
            <p:ph idx="1"/>
          </p:nvPr>
        </p:nvPicPr>
        <p:blipFill>
          <a:blip r:embed="rId3"/>
          <a:stretch>
            <a:fillRect/>
          </a:stretch>
        </p:blipFill>
        <p:spPr>
          <a:xfrm>
            <a:off x="5681709" y="97653"/>
            <a:ext cx="6275386" cy="5482548"/>
          </a:xfrm>
          <a:prstGeom prst="rect">
            <a:avLst/>
          </a:prstGeom>
        </p:spPr>
      </p:pic>
      <p:pic>
        <p:nvPicPr>
          <p:cNvPr id="5" name="图片 4"/>
          <p:cNvPicPr>
            <a:picLocks noChangeAspect="1"/>
          </p:cNvPicPr>
          <p:nvPr/>
        </p:nvPicPr>
        <p:blipFill>
          <a:blip r:embed="rId4"/>
          <a:stretch>
            <a:fillRect/>
          </a:stretch>
        </p:blipFill>
        <p:spPr>
          <a:xfrm>
            <a:off x="218243" y="2458679"/>
            <a:ext cx="5278354" cy="3121522"/>
          </a:xfrm>
          <a:prstGeom prst="rect">
            <a:avLst/>
          </a:prstGeom>
        </p:spPr>
      </p:pic>
      <p:sp>
        <p:nvSpPr>
          <p:cNvPr id="6" name="矩形 5"/>
          <p:cNvSpPr/>
          <p:nvPr/>
        </p:nvSpPr>
        <p:spPr>
          <a:xfrm>
            <a:off x="482353" y="5580201"/>
            <a:ext cx="11822098" cy="1200329"/>
          </a:xfrm>
          <a:prstGeom prst="rect">
            <a:avLst/>
          </a:prstGeom>
        </p:spPr>
        <p:txBody>
          <a:bodyPr wrap="square">
            <a:spAutoFit/>
          </a:bodyPr>
          <a:lstStyle/>
          <a:p>
            <a:r>
              <a:rPr lang="en-US" altLang="zh-CN" dirty="0" smtClean="0"/>
              <a:t>Figure 8. (a) Topography map of the region around the </a:t>
            </a:r>
            <a:r>
              <a:rPr lang="en-US" altLang="zh-CN" dirty="0" err="1" smtClean="0"/>
              <a:t>Qaidam</a:t>
            </a:r>
            <a:r>
              <a:rPr lang="en-US" altLang="zh-CN" dirty="0" smtClean="0"/>
              <a:t> Basin. The white line AA' shows the central dividing line of the basin. Red dots are 66 epicenters of earthquakes occurred between May 2012 and November 2019 within 60 km from the dividing line. The size of the circles is proportional to the earthquake magnitude. (b) Vertical profile along AA' showing the projections of hypocenters </a:t>
            </a:r>
            <a:endParaRPr lang="zh-CN" altLang="en-US" dirty="0"/>
          </a:p>
        </p:txBody>
      </p:sp>
    </p:spTree>
    <p:extLst>
      <p:ext uri="{BB962C8B-B14F-4D97-AF65-F5344CB8AC3E}">
        <p14:creationId xmlns:p14="http://schemas.microsoft.com/office/powerpoint/2010/main" val="1827507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0942" y="99654"/>
            <a:ext cx="10515600" cy="765776"/>
          </a:xfrm>
        </p:spPr>
        <p:txBody>
          <a:bodyPr/>
          <a:lstStyle/>
          <a:p>
            <a:r>
              <a:rPr lang="en-US" altLang="zh-CN" dirty="0" smtClean="0"/>
              <a:t>Discussion</a:t>
            </a:r>
            <a:endParaRPr lang="zh-CN" altLang="en-US" dirty="0"/>
          </a:p>
        </p:txBody>
      </p:sp>
      <p:pic>
        <p:nvPicPr>
          <p:cNvPr id="4" name="内容占位符 3"/>
          <p:cNvPicPr>
            <a:picLocks noGrp="1" noChangeAspect="1"/>
          </p:cNvPicPr>
          <p:nvPr>
            <p:ph idx="1"/>
          </p:nvPr>
        </p:nvPicPr>
        <p:blipFill rotWithShape="1">
          <a:blip r:embed="rId3"/>
          <a:srcRect l="797" t="33575" r="-797" b="-2088"/>
          <a:stretch/>
        </p:blipFill>
        <p:spPr>
          <a:xfrm>
            <a:off x="4232036" y="99653"/>
            <a:ext cx="7810023" cy="5762495"/>
          </a:xfrm>
          <a:prstGeom prst="rect">
            <a:avLst/>
          </a:prstGeom>
        </p:spPr>
      </p:pic>
      <p:sp>
        <p:nvSpPr>
          <p:cNvPr id="5" name="矩形 4"/>
          <p:cNvSpPr/>
          <p:nvPr/>
        </p:nvSpPr>
        <p:spPr>
          <a:xfrm>
            <a:off x="530942" y="5862148"/>
            <a:ext cx="11661059" cy="707886"/>
          </a:xfrm>
          <a:prstGeom prst="rect">
            <a:avLst/>
          </a:prstGeom>
        </p:spPr>
        <p:txBody>
          <a:bodyPr wrap="square">
            <a:spAutoFit/>
          </a:bodyPr>
          <a:lstStyle/>
          <a:p>
            <a:r>
              <a:rPr lang="en-US" altLang="zh-CN" sz="2000" dirty="0" smtClean="0"/>
              <a:t>Yin An, Dang Y.Q., Chen X.H., et al., 2007.Cenozoic Evolution and Tectonic Reconstruction of the </a:t>
            </a:r>
            <a:r>
              <a:rPr lang="en-US" altLang="zh-CN" sz="2000" dirty="0" err="1" smtClean="0"/>
              <a:t>Qaidam</a:t>
            </a:r>
            <a:r>
              <a:rPr lang="en-US" altLang="zh-CN" sz="2000" dirty="0" smtClean="0"/>
              <a:t> </a:t>
            </a:r>
            <a:r>
              <a:rPr lang="en-US" altLang="zh-CN" sz="2000" dirty="0" err="1" smtClean="0"/>
              <a:t>Basin:Evidence</a:t>
            </a:r>
            <a:r>
              <a:rPr lang="en-US" altLang="zh-CN" sz="2000" dirty="0" smtClean="0"/>
              <a:t> from </a:t>
            </a:r>
            <a:r>
              <a:rPr lang="en-US" altLang="zh-CN" sz="2000" dirty="0" err="1" smtClean="0"/>
              <a:t>Seimic</a:t>
            </a:r>
            <a:r>
              <a:rPr lang="en-US" altLang="zh-CN" sz="2000" dirty="0" smtClean="0"/>
              <a:t> Profiles (in Chinese)[J]. Journal of </a:t>
            </a:r>
            <a:r>
              <a:rPr lang="en-US" altLang="zh-CN" sz="2000" dirty="0" err="1" smtClean="0"/>
              <a:t>Geomechanics</a:t>
            </a:r>
            <a:r>
              <a:rPr lang="en-US" altLang="zh-CN" sz="2000" dirty="0" smtClean="0"/>
              <a:t>, 2007,13(3):193-210</a:t>
            </a:r>
            <a:endParaRPr lang="zh-CN" altLang="en-US" sz="2000" dirty="0"/>
          </a:p>
        </p:txBody>
      </p:sp>
      <p:pic>
        <p:nvPicPr>
          <p:cNvPr id="6" name="图片 5"/>
          <p:cNvPicPr>
            <a:picLocks noChangeAspect="1"/>
          </p:cNvPicPr>
          <p:nvPr/>
        </p:nvPicPr>
        <p:blipFill rotWithShape="1">
          <a:blip r:embed="rId4"/>
          <a:srcRect l="-364" t="533" r="51875" b="53798"/>
          <a:stretch/>
        </p:blipFill>
        <p:spPr>
          <a:xfrm>
            <a:off x="264102" y="820571"/>
            <a:ext cx="3933521" cy="3373164"/>
          </a:xfrm>
          <a:prstGeom prst="rect">
            <a:avLst/>
          </a:prstGeom>
        </p:spPr>
      </p:pic>
      <p:sp>
        <p:nvSpPr>
          <p:cNvPr id="3" name="矩形 2"/>
          <p:cNvSpPr/>
          <p:nvPr/>
        </p:nvSpPr>
        <p:spPr>
          <a:xfrm>
            <a:off x="425246" y="3830823"/>
            <a:ext cx="3789584" cy="2031325"/>
          </a:xfrm>
          <a:prstGeom prst="rect">
            <a:avLst/>
          </a:prstGeom>
        </p:spPr>
        <p:txBody>
          <a:bodyPr wrap="square">
            <a:spAutoFit/>
          </a:bodyPr>
          <a:lstStyle/>
          <a:p>
            <a:pPr lvl="0"/>
            <a:r>
              <a:rPr lang="en-US" altLang="zh-CN" dirty="0">
                <a:solidFill>
                  <a:prstClr val="black"/>
                </a:solidFill>
              </a:rPr>
              <a:t>Figure </a:t>
            </a:r>
            <a:r>
              <a:rPr lang="en-US" altLang="zh-CN" dirty="0" smtClean="0">
                <a:solidFill>
                  <a:prstClr val="black"/>
                </a:solidFill>
              </a:rPr>
              <a:t>9. </a:t>
            </a:r>
          </a:p>
          <a:p>
            <a:pPr lvl="0"/>
            <a:r>
              <a:rPr lang="en-US" altLang="zh-CN" dirty="0" smtClean="0">
                <a:solidFill>
                  <a:prstClr val="black"/>
                </a:solidFill>
              </a:rPr>
              <a:t>(</a:t>
            </a:r>
            <a:r>
              <a:rPr lang="en-US" altLang="zh-CN" dirty="0">
                <a:solidFill>
                  <a:prstClr val="black"/>
                </a:solidFill>
              </a:rPr>
              <a:t>A</a:t>
            </a:r>
            <a:r>
              <a:rPr lang="en-US" altLang="zh-CN" dirty="0" smtClean="0">
                <a:solidFill>
                  <a:prstClr val="black"/>
                </a:solidFill>
              </a:rPr>
              <a:t>)shortening of upper crust led to the crustal thickening, which resulted in the deeper Conrad Discontinuity</a:t>
            </a:r>
          </a:p>
          <a:p>
            <a:pPr lvl="0"/>
            <a:r>
              <a:rPr lang="en-US" altLang="zh-CN" dirty="0" smtClean="0">
                <a:solidFill>
                  <a:prstClr val="black"/>
                </a:solidFill>
              </a:rPr>
              <a:t>(B)Shortening of lower curst in the Eastern Basin</a:t>
            </a:r>
            <a:endParaRPr lang="zh-CN" altLang="en-US" dirty="0">
              <a:solidFill>
                <a:prstClr val="black"/>
              </a:solidFill>
            </a:endParaRPr>
          </a:p>
        </p:txBody>
      </p:sp>
    </p:spTree>
    <p:extLst>
      <p:ext uri="{BB962C8B-B14F-4D97-AF65-F5344CB8AC3E}">
        <p14:creationId xmlns:p14="http://schemas.microsoft.com/office/powerpoint/2010/main" val="204455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1787</Words>
  <Application>Microsoft Office PowerPoint</Application>
  <PresentationFormat>宽屏</PresentationFormat>
  <Paragraphs>151</Paragraphs>
  <Slides>10</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等线</vt:lpstr>
      <vt:lpstr>等线 Light</vt:lpstr>
      <vt:lpstr>Arial</vt:lpstr>
      <vt:lpstr>Segoe UI</vt:lpstr>
      <vt:lpstr>Times New Roman</vt:lpstr>
      <vt:lpstr>Office 主题​​</vt:lpstr>
      <vt:lpstr>Characteristics of Conrad Discontinuity in the Northern Margin of Tibet Plateau Using Regional Seismic Data</vt:lpstr>
      <vt:lpstr>introduction</vt:lpstr>
      <vt:lpstr>PowerPoint 演示文稿</vt:lpstr>
      <vt:lpstr>Two-layered model</vt:lpstr>
      <vt:lpstr>PowerPoint 演示文稿</vt:lpstr>
      <vt:lpstr>Depth variation of Conrad Discontinuity</vt:lpstr>
      <vt:lpstr>PowerPoint 演示文稿</vt:lpstr>
      <vt:lpstr>Vertical profile of hypocenters  </vt:lpstr>
      <vt:lpstr>Discussion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Conrad Discontinuity in the Northern Margin of Tibet Plateau Using Regional Seismic Data</dc:title>
  <dc:creator>yang</dc:creator>
  <cp:lastModifiedBy>yang</cp:lastModifiedBy>
  <cp:revision>8</cp:revision>
  <dcterms:created xsi:type="dcterms:W3CDTF">2020-04-26T05:55:12Z</dcterms:created>
  <dcterms:modified xsi:type="dcterms:W3CDTF">2020-04-27T12:20:18Z</dcterms:modified>
</cp:coreProperties>
</file>