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9" r:id="rId4"/>
    <p:sldId id="260" r:id="rId5"/>
    <p:sldId id="258" r:id="rId6"/>
  </p:sldIdLst>
  <p:sldSz cx="13166725" cy="186531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5" d="100"/>
          <a:sy n="75" d="100"/>
        </p:scale>
        <p:origin x="948" y="-18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87505" y="3052723"/>
            <a:ext cx="11191716" cy="6494051"/>
          </a:xfrm>
        </p:spPr>
        <p:txBody>
          <a:bodyPr anchor="b"/>
          <a:lstStyle>
            <a:lvl1pPr algn="ctr">
              <a:defRPr sz="8639"/>
            </a:lvl1pPr>
          </a:lstStyle>
          <a:p>
            <a:r>
              <a:rPr lang="en-US" smtClean="0"/>
              <a:t>Click to edit Master title style</a:t>
            </a:r>
            <a:endParaRPr lang="en-US" dirty="0"/>
          </a:p>
        </p:txBody>
      </p:sp>
      <p:sp>
        <p:nvSpPr>
          <p:cNvPr id="3" name="Subtitle 2"/>
          <p:cNvSpPr>
            <a:spLocks noGrp="1"/>
          </p:cNvSpPr>
          <p:nvPr>
            <p:ph type="subTitle" idx="1"/>
          </p:nvPr>
        </p:nvSpPr>
        <p:spPr>
          <a:xfrm>
            <a:off x="1645841" y="9797210"/>
            <a:ext cx="9875044" cy="4503519"/>
          </a:xfrm>
        </p:spPr>
        <p:txBody>
          <a:bodyPr/>
          <a:lstStyle>
            <a:lvl1pPr marL="0" indent="0" algn="ctr">
              <a:buNone/>
              <a:defRPr sz="3456"/>
            </a:lvl1pPr>
            <a:lvl2pPr marL="658322" indent="0" algn="ctr">
              <a:buNone/>
              <a:defRPr sz="2880"/>
            </a:lvl2pPr>
            <a:lvl3pPr marL="1316645" indent="0" algn="ctr">
              <a:buNone/>
              <a:defRPr sz="2592"/>
            </a:lvl3pPr>
            <a:lvl4pPr marL="1974967" indent="0" algn="ctr">
              <a:buNone/>
              <a:defRPr sz="2304"/>
            </a:lvl4pPr>
            <a:lvl5pPr marL="2633289" indent="0" algn="ctr">
              <a:buNone/>
              <a:defRPr sz="2304"/>
            </a:lvl5pPr>
            <a:lvl6pPr marL="3291611" indent="0" algn="ctr">
              <a:buNone/>
              <a:defRPr sz="2304"/>
            </a:lvl6pPr>
            <a:lvl7pPr marL="3949934" indent="0" algn="ctr">
              <a:buNone/>
              <a:defRPr sz="2304"/>
            </a:lvl7pPr>
            <a:lvl8pPr marL="4608256" indent="0" algn="ctr">
              <a:buNone/>
              <a:defRPr sz="2304"/>
            </a:lvl8pPr>
            <a:lvl9pPr marL="5266578" indent="0" algn="ctr">
              <a:buNone/>
              <a:defRPr sz="2304"/>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DAE8FB0-9413-4D3E-87D7-FF69C83DFD62}"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23F71-DFF0-45FA-8997-D8B54BEC6FB9}" type="slidenum">
              <a:rPr lang="en-US" smtClean="0"/>
              <a:t>‹#›</a:t>
            </a:fld>
            <a:endParaRPr lang="en-US"/>
          </a:p>
        </p:txBody>
      </p:sp>
    </p:spTree>
    <p:extLst>
      <p:ext uri="{BB962C8B-B14F-4D97-AF65-F5344CB8AC3E}">
        <p14:creationId xmlns:p14="http://schemas.microsoft.com/office/powerpoint/2010/main" val="159924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DAE8FB0-9413-4D3E-87D7-FF69C83DFD62}"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23F71-DFF0-45FA-8997-D8B54BEC6FB9}" type="slidenum">
              <a:rPr lang="en-US" smtClean="0"/>
              <a:t>‹#›</a:t>
            </a:fld>
            <a:endParaRPr lang="en-US"/>
          </a:p>
        </p:txBody>
      </p:sp>
    </p:spTree>
    <p:extLst>
      <p:ext uri="{BB962C8B-B14F-4D97-AF65-F5344CB8AC3E}">
        <p14:creationId xmlns:p14="http://schemas.microsoft.com/office/powerpoint/2010/main" val="3572758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2438" y="993106"/>
            <a:ext cx="2839075" cy="1580766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05213" y="993106"/>
            <a:ext cx="8352641" cy="1580766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DAE8FB0-9413-4D3E-87D7-FF69C83DFD62}"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23F71-DFF0-45FA-8997-D8B54BEC6FB9}" type="slidenum">
              <a:rPr lang="en-US" smtClean="0"/>
              <a:t>‹#›</a:t>
            </a:fld>
            <a:endParaRPr lang="en-US"/>
          </a:p>
        </p:txBody>
      </p:sp>
    </p:spTree>
    <p:extLst>
      <p:ext uri="{BB962C8B-B14F-4D97-AF65-F5344CB8AC3E}">
        <p14:creationId xmlns:p14="http://schemas.microsoft.com/office/powerpoint/2010/main" val="198821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DAE8FB0-9413-4D3E-87D7-FF69C83DFD62}"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23F71-DFF0-45FA-8997-D8B54BEC6FB9}" type="slidenum">
              <a:rPr lang="en-US" smtClean="0"/>
              <a:t>‹#›</a:t>
            </a:fld>
            <a:endParaRPr lang="en-US"/>
          </a:p>
        </p:txBody>
      </p:sp>
    </p:spTree>
    <p:extLst>
      <p:ext uri="{BB962C8B-B14F-4D97-AF65-F5344CB8AC3E}">
        <p14:creationId xmlns:p14="http://schemas.microsoft.com/office/powerpoint/2010/main" val="2723860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98356" y="4650333"/>
            <a:ext cx="11356300" cy="7759180"/>
          </a:xfrm>
        </p:spPr>
        <p:txBody>
          <a:bodyPr anchor="b"/>
          <a:lstStyle>
            <a:lvl1pPr>
              <a:defRPr sz="8639"/>
            </a:lvl1pPr>
          </a:lstStyle>
          <a:p>
            <a:r>
              <a:rPr lang="en-US" smtClean="0"/>
              <a:t>Click to edit Master title style</a:t>
            </a:r>
            <a:endParaRPr lang="en-US" dirty="0"/>
          </a:p>
        </p:txBody>
      </p:sp>
      <p:sp>
        <p:nvSpPr>
          <p:cNvPr id="3" name="Text Placeholder 2"/>
          <p:cNvSpPr>
            <a:spLocks noGrp="1"/>
          </p:cNvSpPr>
          <p:nvPr>
            <p:ph type="body" idx="1"/>
          </p:nvPr>
        </p:nvSpPr>
        <p:spPr>
          <a:xfrm>
            <a:off x="898356" y="12482918"/>
            <a:ext cx="11356300" cy="4080370"/>
          </a:xfrm>
        </p:spPr>
        <p:txBody>
          <a:bodyPr/>
          <a:lstStyle>
            <a:lvl1pPr marL="0" indent="0">
              <a:buNone/>
              <a:defRPr sz="3456">
                <a:solidFill>
                  <a:schemeClr val="tx1"/>
                </a:solidFill>
              </a:defRPr>
            </a:lvl1pPr>
            <a:lvl2pPr marL="658322" indent="0">
              <a:buNone/>
              <a:defRPr sz="2880">
                <a:solidFill>
                  <a:schemeClr val="tx1">
                    <a:tint val="75000"/>
                  </a:schemeClr>
                </a:solidFill>
              </a:defRPr>
            </a:lvl2pPr>
            <a:lvl3pPr marL="1316645" indent="0">
              <a:buNone/>
              <a:defRPr sz="2592">
                <a:solidFill>
                  <a:schemeClr val="tx1">
                    <a:tint val="75000"/>
                  </a:schemeClr>
                </a:solidFill>
              </a:defRPr>
            </a:lvl3pPr>
            <a:lvl4pPr marL="1974967" indent="0">
              <a:buNone/>
              <a:defRPr sz="2304">
                <a:solidFill>
                  <a:schemeClr val="tx1">
                    <a:tint val="75000"/>
                  </a:schemeClr>
                </a:solidFill>
              </a:defRPr>
            </a:lvl4pPr>
            <a:lvl5pPr marL="2633289" indent="0">
              <a:buNone/>
              <a:defRPr sz="2304">
                <a:solidFill>
                  <a:schemeClr val="tx1">
                    <a:tint val="75000"/>
                  </a:schemeClr>
                </a:solidFill>
              </a:defRPr>
            </a:lvl5pPr>
            <a:lvl6pPr marL="3291611" indent="0">
              <a:buNone/>
              <a:defRPr sz="2304">
                <a:solidFill>
                  <a:schemeClr val="tx1">
                    <a:tint val="75000"/>
                  </a:schemeClr>
                </a:solidFill>
              </a:defRPr>
            </a:lvl6pPr>
            <a:lvl7pPr marL="3949934" indent="0">
              <a:buNone/>
              <a:defRPr sz="2304">
                <a:solidFill>
                  <a:schemeClr val="tx1">
                    <a:tint val="75000"/>
                  </a:schemeClr>
                </a:solidFill>
              </a:defRPr>
            </a:lvl7pPr>
            <a:lvl8pPr marL="4608256" indent="0">
              <a:buNone/>
              <a:defRPr sz="2304">
                <a:solidFill>
                  <a:schemeClr val="tx1">
                    <a:tint val="75000"/>
                  </a:schemeClr>
                </a:solidFill>
              </a:defRPr>
            </a:lvl8pPr>
            <a:lvl9pPr marL="5266578" indent="0">
              <a:buNone/>
              <a:defRPr sz="2304">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DAE8FB0-9413-4D3E-87D7-FF69C83DFD62}"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23F71-DFF0-45FA-8997-D8B54BEC6FB9}" type="slidenum">
              <a:rPr lang="en-US" smtClean="0"/>
              <a:t>‹#›</a:t>
            </a:fld>
            <a:endParaRPr lang="en-US"/>
          </a:p>
        </p:txBody>
      </p:sp>
    </p:spTree>
    <p:extLst>
      <p:ext uri="{BB962C8B-B14F-4D97-AF65-F5344CB8AC3E}">
        <p14:creationId xmlns:p14="http://schemas.microsoft.com/office/powerpoint/2010/main" val="198402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05212" y="4965531"/>
            <a:ext cx="5595858" cy="1183523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65655" y="4965531"/>
            <a:ext cx="5595858" cy="1183523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DAE8FB0-9413-4D3E-87D7-FF69C83DFD62}"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623F71-DFF0-45FA-8997-D8B54BEC6FB9}" type="slidenum">
              <a:rPr lang="en-US" smtClean="0"/>
              <a:t>‹#›</a:t>
            </a:fld>
            <a:endParaRPr lang="en-US"/>
          </a:p>
        </p:txBody>
      </p:sp>
    </p:spTree>
    <p:extLst>
      <p:ext uri="{BB962C8B-B14F-4D97-AF65-F5344CB8AC3E}">
        <p14:creationId xmlns:p14="http://schemas.microsoft.com/office/powerpoint/2010/main" val="77731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6927" y="993110"/>
            <a:ext cx="11356300" cy="360540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929" y="4572608"/>
            <a:ext cx="5570141" cy="2240964"/>
          </a:xfrm>
        </p:spPr>
        <p:txBody>
          <a:bodyPr anchor="b"/>
          <a:lstStyle>
            <a:lvl1pPr marL="0" indent="0">
              <a:buNone/>
              <a:defRPr sz="3456" b="1"/>
            </a:lvl1pPr>
            <a:lvl2pPr marL="658322" indent="0">
              <a:buNone/>
              <a:defRPr sz="2880" b="1"/>
            </a:lvl2pPr>
            <a:lvl3pPr marL="1316645" indent="0">
              <a:buNone/>
              <a:defRPr sz="2592" b="1"/>
            </a:lvl3pPr>
            <a:lvl4pPr marL="1974967" indent="0">
              <a:buNone/>
              <a:defRPr sz="2304" b="1"/>
            </a:lvl4pPr>
            <a:lvl5pPr marL="2633289" indent="0">
              <a:buNone/>
              <a:defRPr sz="2304" b="1"/>
            </a:lvl5pPr>
            <a:lvl6pPr marL="3291611" indent="0">
              <a:buNone/>
              <a:defRPr sz="2304" b="1"/>
            </a:lvl6pPr>
            <a:lvl7pPr marL="3949934" indent="0">
              <a:buNone/>
              <a:defRPr sz="2304" b="1"/>
            </a:lvl7pPr>
            <a:lvl8pPr marL="4608256" indent="0">
              <a:buNone/>
              <a:defRPr sz="2304" b="1"/>
            </a:lvl8pPr>
            <a:lvl9pPr marL="5266578" indent="0">
              <a:buNone/>
              <a:defRPr sz="2304" b="1"/>
            </a:lvl9pPr>
          </a:lstStyle>
          <a:p>
            <a:pPr lvl="0"/>
            <a:r>
              <a:rPr lang="en-US" smtClean="0"/>
              <a:t>Edit Master text styles</a:t>
            </a:r>
          </a:p>
        </p:txBody>
      </p:sp>
      <p:sp>
        <p:nvSpPr>
          <p:cNvPr id="4" name="Content Placeholder 3"/>
          <p:cNvSpPr>
            <a:spLocks noGrp="1"/>
          </p:cNvSpPr>
          <p:nvPr>
            <p:ph sz="half" idx="2"/>
          </p:nvPr>
        </p:nvSpPr>
        <p:spPr>
          <a:xfrm>
            <a:off x="906929" y="6813572"/>
            <a:ext cx="5570141" cy="100217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65655" y="4572608"/>
            <a:ext cx="5597573" cy="2240964"/>
          </a:xfrm>
        </p:spPr>
        <p:txBody>
          <a:bodyPr anchor="b"/>
          <a:lstStyle>
            <a:lvl1pPr marL="0" indent="0">
              <a:buNone/>
              <a:defRPr sz="3456" b="1"/>
            </a:lvl1pPr>
            <a:lvl2pPr marL="658322" indent="0">
              <a:buNone/>
              <a:defRPr sz="2880" b="1"/>
            </a:lvl2pPr>
            <a:lvl3pPr marL="1316645" indent="0">
              <a:buNone/>
              <a:defRPr sz="2592" b="1"/>
            </a:lvl3pPr>
            <a:lvl4pPr marL="1974967" indent="0">
              <a:buNone/>
              <a:defRPr sz="2304" b="1"/>
            </a:lvl4pPr>
            <a:lvl5pPr marL="2633289" indent="0">
              <a:buNone/>
              <a:defRPr sz="2304" b="1"/>
            </a:lvl5pPr>
            <a:lvl6pPr marL="3291611" indent="0">
              <a:buNone/>
              <a:defRPr sz="2304" b="1"/>
            </a:lvl6pPr>
            <a:lvl7pPr marL="3949934" indent="0">
              <a:buNone/>
              <a:defRPr sz="2304" b="1"/>
            </a:lvl7pPr>
            <a:lvl8pPr marL="4608256" indent="0">
              <a:buNone/>
              <a:defRPr sz="2304" b="1"/>
            </a:lvl8pPr>
            <a:lvl9pPr marL="5266578" indent="0">
              <a:buNone/>
              <a:defRPr sz="2304" b="1"/>
            </a:lvl9pPr>
          </a:lstStyle>
          <a:p>
            <a:pPr lvl="0"/>
            <a:r>
              <a:rPr lang="en-US" smtClean="0"/>
              <a:t>Edit Master text styles</a:t>
            </a:r>
          </a:p>
        </p:txBody>
      </p:sp>
      <p:sp>
        <p:nvSpPr>
          <p:cNvPr id="6" name="Content Placeholder 5"/>
          <p:cNvSpPr>
            <a:spLocks noGrp="1"/>
          </p:cNvSpPr>
          <p:nvPr>
            <p:ph sz="quarter" idx="4"/>
          </p:nvPr>
        </p:nvSpPr>
        <p:spPr>
          <a:xfrm>
            <a:off x="6665655" y="6813572"/>
            <a:ext cx="5597573" cy="100217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DAE8FB0-9413-4D3E-87D7-FF69C83DFD62}" type="datetimeFigureOut">
              <a:rPr lang="en-US" smtClean="0"/>
              <a:t>4/30/2020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623F71-DFF0-45FA-8997-D8B54BEC6FB9}" type="slidenum">
              <a:rPr lang="en-US" smtClean="0"/>
              <a:t>‹#›</a:t>
            </a:fld>
            <a:endParaRPr lang="en-US"/>
          </a:p>
        </p:txBody>
      </p:sp>
    </p:spTree>
    <p:extLst>
      <p:ext uri="{BB962C8B-B14F-4D97-AF65-F5344CB8AC3E}">
        <p14:creationId xmlns:p14="http://schemas.microsoft.com/office/powerpoint/2010/main" val="3006023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DAE8FB0-9413-4D3E-87D7-FF69C83DFD62}" type="datetimeFigureOut">
              <a:rPr lang="en-US" smtClean="0"/>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623F71-DFF0-45FA-8997-D8B54BEC6FB9}" type="slidenum">
              <a:rPr lang="en-US" smtClean="0"/>
              <a:t>‹#›</a:t>
            </a:fld>
            <a:endParaRPr lang="en-US"/>
          </a:p>
        </p:txBody>
      </p:sp>
    </p:spTree>
    <p:extLst>
      <p:ext uri="{BB962C8B-B14F-4D97-AF65-F5344CB8AC3E}">
        <p14:creationId xmlns:p14="http://schemas.microsoft.com/office/powerpoint/2010/main" val="3045019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AE8FB0-9413-4D3E-87D7-FF69C83DFD62}" type="datetimeFigureOut">
              <a:rPr lang="en-US" smtClean="0"/>
              <a:t>4/30/2020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623F71-DFF0-45FA-8997-D8B54BEC6FB9}" type="slidenum">
              <a:rPr lang="en-US" smtClean="0"/>
              <a:t>‹#›</a:t>
            </a:fld>
            <a:endParaRPr lang="en-US"/>
          </a:p>
        </p:txBody>
      </p:sp>
    </p:spTree>
    <p:extLst>
      <p:ext uri="{BB962C8B-B14F-4D97-AF65-F5344CB8AC3E}">
        <p14:creationId xmlns:p14="http://schemas.microsoft.com/office/powerpoint/2010/main" val="185949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927" y="1243542"/>
            <a:ext cx="4246612" cy="4352396"/>
          </a:xfrm>
        </p:spPr>
        <p:txBody>
          <a:bodyPr anchor="b"/>
          <a:lstStyle>
            <a:lvl1pPr>
              <a:defRPr sz="4608"/>
            </a:lvl1pPr>
          </a:lstStyle>
          <a:p>
            <a:r>
              <a:rPr lang="en-US" smtClean="0"/>
              <a:t>Click to edit Master title style</a:t>
            </a:r>
            <a:endParaRPr lang="en-US" dirty="0"/>
          </a:p>
        </p:txBody>
      </p:sp>
      <p:sp>
        <p:nvSpPr>
          <p:cNvPr id="3" name="Content Placeholder 2"/>
          <p:cNvSpPr>
            <a:spLocks noGrp="1"/>
          </p:cNvSpPr>
          <p:nvPr>
            <p:ph idx="1"/>
          </p:nvPr>
        </p:nvSpPr>
        <p:spPr>
          <a:xfrm>
            <a:off x="5597573" y="2685709"/>
            <a:ext cx="6665655" cy="13255809"/>
          </a:xfrm>
        </p:spPr>
        <p:txBody>
          <a:bodyPr/>
          <a:lstStyle>
            <a:lvl1pPr>
              <a:defRPr sz="4608"/>
            </a:lvl1pPr>
            <a:lvl2pPr>
              <a:defRPr sz="4032"/>
            </a:lvl2pPr>
            <a:lvl3pPr>
              <a:defRPr sz="3456"/>
            </a:lvl3pPr>
            <a:lvl4pPr>
              <a:defRPr sz="2880"/>
            </a:lvl4pPr>
            <a:lvl5pPr>
              <a:defRPr sz="2880"/>
            </a:lvl5pPr>
            <a:lvl6pPr>
              <a:defRPr sz="2880"/>
            </a:lvl6pPr>
            <a:lvl7pPr>
              <a:defRPr sz="2880"/>
            </a:lvl7pPr>
            <a:lvl8pPr>
              <a:defRPr sz="2880"/>
            </a:lvl8pPr>
            <a:lvl9pPr>
              <a:defRPr sz="288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06927" y="5595938"/>
            <a:ext cx="4246612" cy="10367166"/>
          </a:xfrm>
        </p:spPr>
        <p:txBody>
          <a:bodyPr/>
          <a:lstStyle>
            <a:lvl1pPr marL="0" indent="0">
              <a:buNone/>
              <a:defRPr sz="2304"/>
            </a:lvl1pPr>
            <a:lvl2pPr marL="658322" indent="0">
              <a:buNone/>
              <a:defRPr sz="2016"/>
            </a:lvl2pPr>
            <a:lvl3pPr marL="1316645" indent="0">
              <a:buNone/>
              <a:defRPr sz="1728"/>
            </a:lvl3pPr>
            <a:lvl4pPr marL="1974967" indent="0">
              <a:buNone/>
              <a:defRPr sz="1440"/>
            </a:lvl4pPr>
            <a:lvl5pPr marL="2633289" indent="0">
              <a:buNone/>
              <a:defRPr sz="1440"/>
            </a:lvl5pPr>
            <a:lvl6pPr marL="3291611" indent="0">
              <a:buNone/>
              <a:defRPr sz="1440"/>
            </a:lvl6pPr>
            <a:lvl7pPr marL="3949934" indent="0">
              <a:buNone/>
              <a:defRPr sz="1440"/>
            </a:lvl7pPr>
            <a:lvl8pPr marL="4608256" indent="0">
              <a:buNone/>
              <a:defRPr sz="1440"/>
            </a:lvl8pPr>
            <a:lvl9pPr marL="5266578" indent="0">
              <a:buNone/>
              <a:defRPr sz="1440"/>
            </a:lvl9pPr>
          </a:lstStyle>
          <a:p>
            <a:pPr lvl="0"/>
            <a:r>
              <a:rPr lang="en-US" smtClean="0"/>
              <a:t>Edit Master text styles</a:t>
            </a:r>
          </a:p>
        </p:txBody>
      </p:sp>
      <p:sp>
        <p:nvSpPr>
          <p:cNvPr id="5" name="Date Placeholder 4"/>
          <p:cNvSpPr>
            <a:spLocks noGrp="1"/>
          </p:cNvSpPr>
          <p:nvPr>
            <p:ph type="dt" sz="half" idx="10"/>
          </p:nvPr>
        </p:nvSpPr>
        <p:spPr/>
        <p:txBody>
          <a:bodyPr/>
          <a:lstStyle/>
          <a:p>
            <a:fld id="{ADAE8FB0-9413-4D3E-87D7-FF69C83DFD62}"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623F71-DFF0-45FA-8997-D8B54BEC6FB9}" type="slidenum">
              <a:rPr lang="en-US" smtClean="0"/>
              <a:t>‹#›</a:t>
            </a:fld>
            <a:endParaRPr lang="en-US"/>
          </a:p>
        </p:txBody>
      </p:sp>
    </p:spTree>
    <p:extLst>
      <p:ext uri="{BB962C8B-B14F-4D97-AF65-F5344CB8AC3E}">
        <p14:creationId xmlns:p14="http://schemas.microsoft.com/office/powerpoint/2010/main" val="536308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927" y="1243542"/>
            <a:ext cx="4246612" cy="4352396"/>
          </a:xfrm>
        </p:spPr>
        <p:txBody>
          <a:bodyPr anchor="b"/>
          <a:lstStyle>
            <a:lvl1pPr>
              <a:defRPr sz="4608"/>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97573" y="2685709"/>
            <a:ext cx="6665655" cy="13255809"/>
          </a:xfrm>
        </p:spPr>
        <p:txBody>
          <a:bodyPr anchor="t"/>
          <a:lstStyle>
            <a:lvl1pPr marL="0" indent="0">
              <a:buNone/>
              <a:defRPr sz="4608"/>
            </a:lvl1pPr>
            <a:lvl2pPr marL="658322" indent="0">
              <a:buNone/>
              <a:defRPr sz="4032"/>
            </a:lvl2pPr>
            <a:lvl3pPr marL="1316645" indent="0">
              <a:buNone/>
              <a:defRPr sz="3456"/>
            </a:lvl3pPr>
            <a:lvl4pPr marL="1974967" indent="0">
              <a:buNone/>
              <a:defRPr sz="2880"/>
            </a:lvl4pPr>
            <a:lvl5pPr marL="2633289" indent="0">
              <a:buNone/>
              <a:defRPr sz="2880"/>
            </a:lvl5pPr>
            <a:lvl6pPr marL="3291611" indent="0">
              <a:buNone/>
              <a:defRPr sz="2880"/>
            </a:lvl6pPr>
            <a:lvl7pPr marL="3949934" indent="0">
              <a:buNone/>
              <a:defRPr sz="2880"/>
            </a:lvl7pPr>
            <a:lvl8pPr marL="4608256" indent="0">
              <a:buNone/>
              <a:defRPr sz="2880"/>
            </a:lvl8pPr>
            <a:lvl9pPr marL="5266578" indent="0">
              <a:buNone/>
              <a:defRPr sz="2880"/>
            </a:lvl9pPr>
          </a:lstStyle>
          <a:p>
            <a:r>
              <a:rPr lang="en-US" smtClean="0"/>
              <a:t>Click icon to add picture</a:t>
            </a:r>
            <a:endParaRPr lang="en-US" dirty="0"/>
          </a:p>
        </p:txBody>
      </p:sp>
      <p:sp>
        <p:nvSpPr>
          <p:cNvPr id="4" name="Text Placeholder 3"/>
          <p:cNvSpPr>
            <a:spLocks noGrp="1"/>
          </p:cNvSpPr>
          <p:nvPr>
            <p:ph type="body" sz="half" idx="2"/>
          </p:nvPr>
        </p:nvSpPr>
        <p:spPr>
          <a:xfrm>
            <a:off x="906927" y="5595938"/>
            <a:ext cx="4246612" cy="10367166"/>
          </a:xfrm>
        </p:spPr>
        <p:txBody>
          <a:bodyPr/>
          <a:lstStyle>
            <a:lvl1pPr marL="0" indent="0">
              <a:buNone/>
              <a:defRPr sz="2304"/>
            </a:lvl1pPr>
            <a:lvl2pPr marL="658322" indent="0">
              <a:buNone/>
              <a:defRPr sz="2016"/>
            </a:lvl2pPr>
            <a:lvl3pPr marL="1316645" indent="0">
              <a:buNone/>
              <a:defRPr sz="1728"/>
            </a:lvl3pPr>
            <a:lvl4pPr marL="1974967" indent="0">
              <a:buNone/>
              <a:defRPr sz="1440"/>
            </a:lvl4pPr>
            <a:lvl5pPr marL="2633289" indent="0">
              <a:buNone/>
              <a:defRPr sz="1440"/>
            </a:lvl5pPr>
            <a:lvl6pPr marL="3291611" indent="0">
              <a:buNone/>
              <a:defRPr sz="1440"/>
            </a:lvl6pPr>
            <a:lvl7pPr marL="3949934" indent="0">
              <a:buNone/>
              <a:defRPr sz="1440"/>
            </a:lvl7pPr>
            <a:lvl8pPr marL="4608256" indent="0">
              <a:buNone/>
              <a:defRPr sz="1440"/>
            </a:lvl8pPr>
            <a:lvl9pPr marL="5266578" indent="0">
              <a:buNone/>
              <a:defRPr sz="1440"/>
            </a:lvl9pPr>
          </a:lstStyle>
          <a:p>
            <a:pPr lvl="0"/>
            <a:r>
              <a:rPr lang="en-US" smtClean="0"/>
              <a:t>Edit Master text styles</a:t>
            </a:r>
          </a:p>
        </p:txBody>
      </p:sp>
      <p:sp>
        <p:nvSpPr>
          <p:cNvPr id="5" name="Date Placeholder 4"/>
          <p:cNvSpPr>
            <a:spLocks noGrp="1"/>
          </p:cNvSpPr>
          <p:nvPr>
            <p:ph type="dt" sz="half" idx="10"/>
          </p:nvPr>
        </p:nvSpPr>
        <p:spPr/>
        <p:txBody>
          <a:bodyPr/>
          <a:lstStyle/>
          <a:p>
            <a:fld id="{ADAE8FB0-9413-4D3E-87D7-FF69C83DFD62}"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623F71-DFF0-45FA-8997-D8B54BEC6FB9}" type="slidenum">
              <a:rPr lang="en-US" smtClean="0"/>
              <a:t>‹#›</a:t>
            </a:fld>
            <a:endParaRPr lang="en-US"/>
          </a:p>
        </p:txBody>
      </p:sp>
    </p:spTree>
    <p:extLst>
      <p:ext uri="{BB962C8B-B14F-4D97-AF65-F5344CB8AC3E}">
        <p14:creationId xmlns:p14="http://schemas.microsoft.com/office/powerpoint/2010/main" val="1574330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5213" y="993110"/>
            <a:ext cx="11356300" cy="360540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05213" y="4965531"/>
            <a:ext cx="11356300" cy="1183523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05212" y="17288688"/>
            <a:ext cx="2962513" cy="993106"/>
          </a:xfrm>
          <a:prstGeom prst="rect">
            <a:avLst/>
          </a:prstGeom>
        </p:spPr>
        <p:txBody>
          <a:bodyPr vert="horz" lIns="91440" tIns="45720" rIns="91440" bIns="45720" rtlCol="0" anchor="ctr"/>
          <a:lstStyle>
            <a:lvl1pPr algn="l">
              <a:defRPr sz="1728">
                <a:solidFill>
                  <a:schemeClr val="tx1">
                    <a:tint val="75000"/>
                  </a:schemeClr>
                </a:solidFill>
              </a:defRPr>
            </a:lvl1pPr>
          </a:lstStyle>
          <a:p>
            <a:fld id="{ADAE8FB0-9413-4D3E-87D7-FF69C83DFD62}" type="datetimeFigureOut">
              <a:rPr lang="en-US" smtClean="0"/>
              <a:t>4/30/2020</a:t>
            </a:fld>
            <a:endParaRPr lang="en-US"/>
          </a:p>
        </p:txBody>
      </p:sp>
      <p:sp>
        <p:nvSpPr>
          <p:cNvPr id="5" name="Footer Placeholder 4"/>
          <p:cNvSpPr>
            <a:spLocks noGrp="1"/>
          </p:cNvSpPr>
          <p:nvPr>
            <p:ph type="ftr" sz="quarter" idx="3"/>
          </p:nvPr>
        </p:nvSpPr>
        <p:spPr>
          <a:xfrm>
            <a:off x="4361478" y="17288688"/>
            <a:ext cx="4443770" cy="993106"/>
          </a:xfrm>
          <a:prstGeom prst="rect">
            <a:avLst/>
          </a:prstGeom>
        </p:spPr>
        <p:txBody>
          <a:bodyPr vert="horz" lIns="91440" tIns="45720" rIns="91440" bIns="45720" rtlCol="0" anchor="ctr"/>
          <a:lstStyle>
            <a:lvl1pPr algn="ctr">
              <a:defRPr sz="172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99000" y="17288688"/>
            <a:ext cx="2962513" cy="993106"/>
          </a:xfrm>
          <a:prstGeom prst="rect">
            <a:avLst/>
          </a:prstGeom>
        </p:spPr>
        <p:txBody>
          <a:bodyPr vert="horz" lIns="91440" tIns="45720" rIns="91440" bIns="45720" rtlCol="0" anchor="ctr"/>
          <a:lstStyle>
            <a:lvl1pPr algn="r">
              <a:defRPr sz="1728">
                <a:solidFill>
                  <a:schemeClr val="tx1">
                    <a:tint val="75000"/>
                  </a:schemeClr>
                </a:solidFill>
              </a:defRPr>
            </a:lvl1pPr>
          </a:lstStyle>
          <a:p>
            <a:fld id="{96623F71-DFF0-45FA-8997-D8B54BEC6FB9}" type="slidenum">
              <a:rPr lang="en-US" smtClean="0"/>
              <a:t>‹#›</a:t>
            </a:fld>
            <a:endParaRPr lang="en-US"/>
          </a:p>
        </p:txBody>
      </p:sp>
    </p:spTree>
    <p:extLst>
      <p:ext uri="{BB962C8B-B14F-4D97-AF65-F5344CB8AC3E}">
        <p14:creationId xmlns:p14="http://schemas.microsoft.com/office/powerpoint/2010/main" val="25597705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16645" rtl="0" eaLnBrk="1" latinLnBrk="0" hangingPunct="1">
        <a:lnSpc>
          <a:spcPct val="90000"/>
        </a:lnSpc>
        <a:spcBef>
          <a:spcPct val="0"/>
        </a:spcBef>
        <a:buNone/>
        <a:defRPr sz="6336" kern="1200">
          <a:solidFill>
            <a:schemeClr val="tx1"/>
          </a:solidFill>
          <a:latin typeface="+mj-lt"/>
          <a:ea typeface="+mj-ea"/>
          <a:cs typeface="+mj-cs"/>
        </a:defRPr>
      </a:lvl1pPr>
    </p:titleStyle>
    <p:bodyStyle>
      <a:lvl1pPr marL="329161" indent="-329161" algn="l" defTabSz="1316645" rtl="0" eaLnBrk="1" latinLnBrk="0" hangingPunct="1">
        <a:lnSpc>
          <a:spcPct val="90000"/>
        </a:lnSpc>
        <a:spcBef>
          <a:spcPts val="1440"/>
        </a:spcBef>
        <a:buFont typeface="Arial" panose="020B0604020202020204" pitchFamily="34" charset="0"/>
        <a:buChar char="•"/>
        <a:defRPr sz="4032" kern="1200">
          <a:solidFill>
            <a:schemeClr val="tx1"/>
          </a:solidFill>
          <a:latin typeface="+mn-lt"/>
          <a:ea typeface="+mn-ea"/>
          <a:cs typeface="+mn-cs"/>
        </a:defRPr>
      </a:lvl1pPr>
      <a:lvl2pPr marL="987483" indent="-329161" algn="l" defTabSz="1316645" rtl="0" eaLnBrk="1" latinLnBrk="0" hangingPunct="1">
        <a:lnSpc>
          <a:spcPct val="90000"/>
        </a:lnSpc>
        <a:spcBef>
          <a:spcPts val="720"/>
        </a:spcBef>
        <a:buFont typeface="Arial" panose="020B0604020202020204" pitchFamily="34" charset="0"/>
        <a:buChar char="•"/>
        <a:defRPr sz="3456" kern="1200">
          <a:solidFill>
            <a:schemeClr val="tx1"/>
          </a:solidFill>
          <a:latin typeface="+mn-lt"/>
          <a:ea typeface="+mn-ea"/>
          <a:cs typeface="+mn-cs"/>
        </a:defRPr>
      </a:lvl2pPr>
      <a:lvl3pPr marL="1645806" indent="-329161" algn="l" defTabSz="1316645" rtl="0" eaLnBrk="1" latinLnBrk="0" hangingPunct="1">
        <a:lnSpc>
          <a:spcPct val="90000"/>
        </a:lnSpc>
        <a:spcBef>
          <a:spcPts val="720"/>
        </a:spcBef>
        <a:buFont typeface="Arial" panose="020B0604020202020204" pitchFamily="34" charset="0"/>
        <a:buChar char="•"/>
        <a:defRPr sz="2880" kern="1200">
          <a:solidFill>
            <a:schemeClr val="tx1"/>
          </a:solidFill>
          <a:latin typeface="+mn-lt"/>
          <a:ea typeface="+mn-ea"/>
          <a:cs typeface="+mn-cs"/>
        </a:defRPr>
      </a:lvl3pPr>
      <a:lvl4pPr marL="2304128" indent="-329161" algn="l" defTabSz="1316645"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4pPr>
      <a:lvl5pPr marL="2962450" indent="-329161" algn="l" defTabSz="1316645"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5pPr>
      <a:lvl6pPr marL="3620773" indent="-329161" algn="l" defTabSz="1316645"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6pPr>
      <a:lvl7pPr marL="4279095" indent="-329161" algn="l" defTabSz="1316645"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7pPr>
      <a:lvl8pPr marL="4937417" indent="-329161" algn="l" defTabSz="1316645"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8pPr>
      <a:lvl9pPr marL="5595739" indent="-329161" algn="l" defTabSz="1316645"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9pPr>
    </p:bodyStyle>
    <p:otherStyle>
      <a:defPPr>
        <a:defRPr lang="en-US"/>
      </a:defPPr>
      <a:lvl1pPr marL="0" algn="l" defTabSz="1316645" rtl="0" eaLnBrk="1" latinLnBrk="0" hangingPunct="1">
        <a:defRPr sz="2592" kern="1200">
          <a:solidFill>
            <a:schemeClr val="tx1"/>
          </a:solidFill>
          <a:latin typeface="+mn-lt"/>
          <a:ea typeface="+mn-ea"/>
          <a:cs typeface="+mn-cs"/>
        </a:defRPr>
      </a:lvl1pPr>
      <a:lvl2pPr marL="658322" algn="l" defTabSz="1316645" rtl="0" eaLnBrk="1" latinLnBrk="0" hangingPunct="1">
        <a:defRPr sz="2592" kern="1200">
          <a:solidFill>
            <a:schemeClr val="tx1"/>
          </a:solidFill>
          <a:latin typeface="+mn-lt"/>
          <a:ea typeface="+mn-ea"/>
          <a:cs typeface="+mn-cs"/>
        </a:defRPr>
      </a:lvl2pPr>
      <a:lvl3pPr marL="1316645" algn="l" defTabSz="1316645" rtl="0" eaLnBrk="1" latinLnBrk="0" hangingPunct="1">
        <a:defRPr sz="2592" kern="1200">
          <a:solidFill>
            <a:schemeClr val="tx1"/>
          </a:solidFill>
          <a:latin typeface="+mn-lt"/>
          <a:ea typeface="+mn-ea"/>
          <a:cs typeface="+mn-cs"/>
        </a:defRPr>
      </a:lvl3pPr>
      <a:lvl4pPr marL="1974967" algn="l" defTabSz="1316645" rtl="0" eaLnBrk="1" latinLnBrk="0" hangingPunct="1">
        <a:defRPr sz="2592" kern="1200">
          <a:solidFill>
            <a:schemeClr val="tx1"/>
          </a:solidFill>
          <a:latin typeface="+mn-lt"/>
          <a:ea typeface="+mn-ea"/>
          <a:cs typeface="+mn-cs"/>
        </a:defRPr>
      </a:lvl4pPr>
      <a:lvl5pPr marL="2633289" algn="l" defTabSz="1316645" rtl="0" eaLnBrk="1" latinLnBrk="0" hangingPunct="1">
        <a:defRPr sz="2592" kern="1200">
          <a:solidFill>
            <a:schemeClr val="tx1"/>
          </a:solidFill>
          <a:latin typeface="+mn-lt"/>
          <a:ea typeface="+mn-ea"/>
          <a:cs typeface="+mn-cs"/>
        </a:defRPr>
      </a:lvl5pPr>
      <a:lvl6pPr marL="3291611" algn="l" defTabSz="1316645" rtl="0" eaLnBrk="1" latinLnBrk="0" hangingPunct="1">
        <a:defRPr sz="2592" kern="1200">
          <a:solidFill>
            <a:schemeClr val="tx1"/>
          </a:solidFill>
          <a:latin typeface="+mn-lt"/>
          <a:ea typeface="+mn-ea"/>
          <a:cs typeface="+mn-cs"/>
        </a:defRPr>
      </a:lvl6pPr>
      <a:lvl7pPr marL="3949934" algn="l" defTabSz="1316645" rtl="0" eaLnBrk="1" latinLnBrk="0" hangingPunct="1">
        <a:defRPr sz="2592" kern="1200">
          <a:solidFill>
            <a:schemeClr val="tx1"/>
          </a:solidFill>
          <a:latin typeface="+mn-lt"/>
          <a:ea typeface="+mn-ea"/>
          <a:cs typeface="+mn-cs"/>
        </a:defRPr>
      </a:lvl7pPr>
      <a:lvl8pPr marL="4608256" algn="l" defTabSz="1316645" rtl="0" eaLnBrk="1" latinLnBrk="0" hangingPunct="1">
        <a:defRPr sz="2592" kern="1200">
          <a:solidFill>
            <a:schemeClr val="tx1"/>
          </a:solidFill>
          <a:latin typeface="+mn-lt"/>
          <a:ea typeface="+mn-ea"/>
          <a:cs typeface="+mn-cs"/>
        </a:defRPr>
      </a:lvl8pPr>
      <a:lvl9pPr marL="5266578" algn="l" defTabSz="1316645" rtl="0" eaLnBrk="1" latinLnBrk="0" hangingPunct="1">
        <a:defRPr sz="25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2.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6346758" y="3121663"/>
            <a:ext cx="6809199" cy="1251022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1"/>
            <a:ext cx="13166725" cy="118646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238250"/>
            <a:ext cx="13166725" cy="483802"/>
          </a:xfrm>
          <a:solidFill>
            <a:schemeClr val="accent1">
              <a:lumMod val="20000"/>
              <a:lumOff val="80000"/>
            </a:schemeClr>
          </a:solidFill>
        </p:spPr>
        <p:txBody>
          <a:bodyPr>
            <a:noAutofit/>
          </a:bodyPr>
          <a:lstStyle/>
          <a:p>
            <a:r>
              <a:rPr lang="en-US" sz="2800" b="1" dirty="0"/>
              <a:t>Sensitivity study of different land cover data sets in regional climate simulations over Europe</a:t>
            </a:r>
          </a:p>
        </p:txBody>
      </p:sp>
      <p:sp>
        <p:nvSpPr>
          <p:cNvPr id="10" name="Text Placeholder 9"/>
          <p:cNvSpPr>
            <a:spLocks noGrp="1"/>
          </p:cNvSpPr>
          <p:nvPr>
            <p:ph type="body" idx="1"/>
          </p:nvPr>
        </p:nvSpPr>
        <p:spPr>
          <a:xfrm>
            <a:off x="-5384" y="3133199"/>
            <a:ext cx="6252197" cy="5842741"/>
          </a:xfrm>
          <a:solidFill>
            <a:schemeClr val="accent1">
              <a:lumMod val="20000"/>
              <a:lumOff val="80000"/>
            </a:schemeClr>
          </a:solidFill>
          <a:ln>
            <a:solidFill>
              <a:schemeClr val="accent1">
                <a:lumMod val="20000"/>
                <a:lumOff val="80000"/>
              </a:schemeClr>
            </a:solidFill>
          </a:ln>
        </p:spPr>
        <p:txBody>
          <a:bodyPr>
            <a:noAutofit/>
          </a:bodyPr>
          <a:lstStyle/>
          <a:p>
            <a:pPr>
              <a:spcBef>
                <a:spcPts val="0"/>
              </a:spcBef>
            </a:pPr>
            <a:r>
              <a:rPr lang="en-US" altLang="zh-CN" sz="2000" dirty="0" smtClean="0"/>
              <a:t>A</a:t>
            </a:r>
            <a:r>
              <a:rPr lang="en-US" altLang="zh-CN" sz="2000" dirty="0" smtClean="0"/>
              <a:t>bstract</a:t>
            </a:r>
            <a:endParaRPr lang="en-US" altLang="zh-CN" sz="2000" dirty="0" smtClean="0"/>
          </a:p>
          <a:p>
            <a:pPr algn="just">
              <a:spcBef>
                <a:spcPts val="0"/>
              </a:spcBef>
            </a:pPr>
            <a:r>
              <a:rPr lang="en-US" sz="1800" b="0" dirty="0" smtClean="0">
                <a:cs typeface="Times New Roman" panose="02020603050405020304" pitchFamily="18" charset="0"/>
              </a:rPr>
              <a:t>Land </a:t>
            </a:r>
            <a:r>
              <a:rPr lang="en-US" sz="1800" b="0" dirty="0">
                <a:cs typeface="Times New Roman" panose="02020603050405020304" pitchFamily="18" charset="0"/>
              </a:rPr>
              <a:t>cover plays an important role in regional climate via influencing the heat, moisture, and momentum transfer, chemical composition of the atmosphere. But how different land cover fractions and distributions contribute to the earth’s water and energy cycles, further on regional climate is still under research. In this study, we used three different land cover data sets which are </a:t>
            </a:r>
            <a:r>
              <a:rPr lang="en-US" sz="1800" b="0" dirty="0" err="1">
                <a:cs typeface="Times New Roman" panose="02020603050405020304" pitchFamily="18" charset="0"/>
              </a:rPr>
              <a:t>GlobCover</a:t>
            </a:r>
            <a:r>
              <a:rPr lang="en-US" sz="1800" b="0" dirty="0">
                <a:cs typeface="Times New Roman" panose="02020603050405020304" pitchFamily="18" charset="0"/>
              </a:rPr>
              <a:t> 2009, GLC2000 and ESACCI-LC to generate external parameter sets for regional climate </a:t>
            </a:r>
            <a:r>
              <a:rPr lang="en-US" sz="1800" b="0" dirty="0" err="1">
                <a:cs typeface="Times New Roman" panose="02020603050405020304" pitchFamily="18" charset="0"/>
              </a:rPr>
              <a:t>modelling.And</a:t>
            </a:r>
            <a:r>
              <a:rPr lang="en-US" sz="1800" b="0" dirty="0">
                <a:cs typeface="Times New Roman" panose="02020603050405020304" pitchFamily="18" charset="0"/>
              </a:rPr>
              <a:t> incorporate this three difference external parameter sets into the regional climate model COSMO-CLM(v5.0) to perform simulations over CORDEX-EURO area. Convection-permitting simulations with the three different land cover data sets are performed at 0.0275-degree horizontal resolution over Europe for the time period from 1999 to 2000. Further, the impacts on the regional and local climate addressed by different land cover fractions and distributions are compared between three simulations. For validate the simulation results, it is also compared with the observational data.  Overall, the simulation results show comparable agreement to observations.  Even though the land cover is classified into the same types, the difference in LC distribution and fraction leads to variations in climate simulation results. </a:t>
            </a:r>
            <a:endParaRPr lang="en-US" sz="1800" b="0" dirty="0">
              <a:cs typeface="Times New Roman" panose="02020603050405020304" pitchFamily="18" charset="0"/>
            </a:endParaRPr>
          </a:p>
        </p:txBody>
      </p:sp>
      <p:sp>
        <p:nvSpPr>
          <p:cNvPr id="12" name="Text Placeholder 11"/>
          <p:cNvSpPr>
            <a:spLocks noGrp="1"/>
          </p:cNvSpPr>
          <p:nvPr>
            <p:ph type="body" sz="quarter" idx="3"/>
          </p:nvPr>
        </p:nvSpPr>
        <p:spPr>
          <a:xfrm>
            <a:off x="6399422" y="3133199"/>
            <a:ext cx="6767303" cy="1087953"/>
          </a:xfrm>
        </p:spPr>
        <p:txBody>
          <a:bodyPr/>
          <a:lstStyle/>
          <a:p>
            <a:pPr>
              <a:lnSpc>
                <a:spcPct val="100000"/>
              </a:lnSpc>
              <a:spcBef>
                <a:spcPts val="0"/>
              </a:spcBef>
            </a:pPr>
            <a:r>
              <a:rPr lang="en-US" sz="2000" dirty="0" smtClean="0"/>
              <a:t>Data</a:t>
            </a:r>
            <a:endParaRPr lang="en-US" sz="2000" dirty="0"/>
          </a:p>
          <a:p>
            <a:endParaRPr lang="en-US" dirty="0"/>
          </a:p>
        </p:txBody>
      </p:sp>
      <p:pic>
        <p:nvPicPr>
          <p:cNvPr id="18" name="Content Placeholder 1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0938888" y="3778319"/>
            <a:ext cx="2122508" cy="2034730"/>
          </a:xfrm>
        </p:spPr>
      </p:pic>
      <p:pic>
        <p:nvPicPr>
          <p:cNvPr id="4" name="Picture 3"/>
          <p:cNvPicPr>
            <a:picLocks noChangeAspect="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b="16718"/>
          <a:stretch/>
        </p:blipFill>
        <p:spPr>
          <a:xfrm>
            <a:off x="2873845" y="173741"/>
            <a:ext cx="2222105" cy="907371"/>
          </a:xfrm>
          <a:prstGeom prst="rect">
            <a:avLst/>
          </a:prstGeom>
        </p:spPr>
      </p:pic>
      <p:sp>
        <p:nvSpPr>
          <p:cNvPr id="9" name="Rectangle 8"/>
          <p:cNvSpPr/>
          <p:nvPr/>
        </p:nvSpPr>
        <p:spPr>
          <a:xfrm>
            <a:off x="0" y="1722052"/>
            <a:ext cx="13166725" cy="1354217"/>
          </a:xfrm>
          <a:prstGeom prst="rect">
            <a:avLst/>
          </a:prstGeom>
          <a:solidFill>
            <a:schemeClr val="accent1">
              <a:lumMod val="20000"/>
              <a:lumOff val="80000"/>
            </a:schemeClr>
          </a:solidFill>
        </p:spPr>
        <p:txBody>
          <a:bodyPr wrap="square">
            <a:spAutoFit/>
          </a:bodyPr>
          <a:lstStyle/>
          <a:p>
            <a:r>
              <a:rPr lang="en-US" dirty="0"/>
              <a:t>Mingyue Zhang</a:t>
            </a:r>
            <a:r>
              <a:rPr lang="en-US" baseline="30000" dirty="0"/>
              <a:t>1</a:t>
            </a:r>
            <a:r>
              <a:rPr lang="en-US" dirty="0"/>
              <a:t>, Jürgen Helmert</a:t>
            </a:r>
            <a:r>
              <a:rPr lang="en-US" baseline="30000" dirty="0"/>
              <a:t>2</a:t>
            </a:r>
            <a:r>
              <a:rPr lang="en-US" dirty="0"/>
              <a:t>, Eva Nowatzki</a:t>
            </a:r>
            <a:r>
              <a:rPr lang="en-US" baseline="30000" dirty="0"/>
              <a:t>1</a:t>
            </a:r>
            <a:r>
              <a:rPr lang="en-US" dirty="0"/>
              <a:t>, Elena Xoplaki</a:t>
            </a:r>
            <a:r>
              <a:rPr lang="en-US" baseline="30000" dirty="0"/>
              <a:t>1,4</a:t>
            </a:r>
            <a:r>
              <a:rPr lang="en-US" dirty="0"/>
              <a:t>, </a:t>
            </a:r>
            <a:r>
              <a:rPr lang="en-US" dirty="0" err="1"/>
              <a:t>Merja</a:t>
            </a:r>
            <a:r>
              <a:rPr lang="en-US" dirty="0"/>
              <a:t> Tölle</a:t>
            </a:r>
            <a:r>
              <a:rPr lang="en-US" baseline="30000" dirty="0"/>
              <a:t>1</a:t>
            </a:r>
            <a:r>
              <a:rPr lang="en-US" dirty="0"/>
              <a:t> and </a:t>
            </a:r>
            <a:r>
              <a:rPr lang="en-US" dirty="0" err="1"/>
              <a:t>Jürg</a:t>
            </a:r>
            <a:r>
              <a:rPr lang="en-US" dirty="0"/>
              <a:t> Luterbacher</a:t>
            </a:r>
            <a:r>
              <a:rPr lang="en-US" baseline="30000" dirty="0"/>
              <a:t>1,3,4</a:t>
            </a:r>
          </a:p>
          <a:p>
            <a:r>
              <a:rPr lang="en-US" sz="1600" baseline="30000" dirty="0" smtClean="0"/>
              <a:t>1</a:t>
            </a:r>
            <a:r>
              <a:rPr lang="en-US" sz="1600" dirty="0" smtClean="0"/>
              <a:t>:Department </a:t>
            </a:r>
            <a:r>
              <a:rPr lang="en-US" sz="1600" dirty="0"/>
              <a:t>of Geography, Climatology, Climate Dynamics and Climate Change, Justus-Liebig University of </a:t>
            </a:r>
            <a:r>
              <a:rPr lang="en-US" sz="1600" dirty="0" err="1" smtClean="0"/>
              <a:t>Giessen,German</a:t>
            </a:r>
            <a:r>
              <a:rPr lang="de-DE" sz="1600" dirty="0" smtClean="0"/>
              <a:t>y</a:t>
            </a:r>
          </a:p>
          <a:p>
            <a:r>
              <a:rPr lang="en-US" sz="1600" baseline="30000" dirty="0" smtClean="0"/>
              <a:t>2</a:t>
            </a:r>
            <a:r>
              <a:rPr lang="en-US" sz="1600" dirty="0" smtClean="0"/>
              <a:t>:Deutscher </a:t>
            </a:r>
            <a:r>
              <a:rPr lang="en-US" sz="1600" dirty="0" err="1"/>
              <a:t>Wetterdienst</a:t>
            </a:r>
            <a:r>
              <a:rPr lang="en-US" sz="1600" dirty="0"/>
              <a:t>(</a:t>
            </a:r>
            <a:r>
              <a:rPr lang="en-US" sz="1600" dirty="0" err="1"/>
              <a:t>DWD,German</a:t>
            </a:r>
            <a:r>
              <a:rPr lang="en-US" sz="1600" dirty="0"/>
              <a:t> Meteorological Service), Offenbach, </a:t>
            </a:r>
            <a:r>
              <a:rPr lang="en-US" sz="1600" dirty="0" smtClean="0"/>
              <a:t>Germany</a:t>
            </a:r>
          </a:p>
          <a:p>
            <a:r>
              <a:rPr lang="en-US" sz="1600" baseline="30000" dirty="0" smtClean="0"/>
              <a:t>3</a:t>
            </a:r>
            <a:r>
              <a:rPr lang="en-US" sz="1600" dirty="0" smtClean="0"/>
              <a:t>:Science </a:t>
            </a:r>
            <a:r>
              <a:rPr lang="en-US" sz="1600" dirty="0"/>
              <a:t>and Innovation Department, World Meteorological Organization (WMO), Geneva, </a:t>
            </a:r>
            <a:r>
              <a:rPr lang="en-US" sz="1600" dirty="0" smtClean="0"/>
              <a:t>Switzerland</a:t>
            </a:r>
          </a:p>
          <a:p>
            <a:r>
              <a:rPr lang="en-US" sz="1600" baseline="30000" dirty="0" smtClean="0"/>
              <a:t>4</a:t>
            </a:r>
            <a:r>
              <a:rPr lang="en-US" sz="1600" dirty="0" smtClean="0"/>
              <a:t>:Centre </a:t>
            </a:r>
            <a:r>
              <a:rPr lang="en-US" sz="1600" dirty="0"/>
              <a:t>of International Development and Environmental Research, Justus Liebig University of Giessen, Germany}</a:t>
            </a:r>
            <a:endParaRPr lang="en-US" sz="1600" dirty="0" smtClean="0"/>
          </a:p>
        </p:txBody>
      </p:sp>
      <p:pic>
        <p:nvPicPr>
          <p:cNvPr id="17" name="Content Placeholder 1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95250" y="173741"/>
            <a:ext cx="2508861" cy="907371"/>
          </a:xfr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9155" y="3778318"/>
            <a:ext cx="2122508" cy="203473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9422" y="3778320"/>
            <a:ext cx="2122508" cy="2034728"/>
          </a:xfrm>
          <a:prstGeom prst="rect">
            <a:avLst/>
          </a:prstGeom>
        </p:spPr>
      </p:pic>
      <p:sp>
        <p:nvSpPr>
          <p:cNvPr id="22" name="TextBox 21"/>
          <p:cNvSpPr txBox="1"/>
          <p:nvPr/>
        </p:nvSpPr>
        <p:spPr>
          <a:xfrm>
            <a:off x="6371638" y="6178352"/>
            <a:ext cx="6661974" cy="6986528"/>
          </a:xfrm>
          <a:prstGeom prst="rect">
            <a:avLst/>
          </a:prstGeom>
          <a:noFill/>
        </p:spPr>
        <p:txBody>
          <a:bodyPr wrap="square" rtlCol="0">
            <a:spAutoFit/>
          </a:bodyPr>
          <a:lstStyle/>
          <a:p>
            <a:r>
              <a:rPr lang="de-DE" sz="1600" i="1" dirty="0" smtClean="0"/>
              <a:t>Figure 1: (a)GLobCover 2009, (b)ESACCI-LC, (c)GLC2000</a:t>
            </a:r>
          </a:p>
          <a:p>
            <a:pPr algn="just"/>
            <a:endParaRPr lang="en-US" b="1" dirty="0" smtClean="0"/>
          </a:p>
          <a:p>
            <a:pPr algn="just"/>
            <a:r>
              <a:rPr lang="en-US" b="1" dirty="0" err="1" smtClean="0"/>
              <a:t>GlobCover</a:t>
            </a:r>
            <a:r>
              <a:rPr lang="en-US" b="1" dirty="0" smtClean="0"/>
              <a:t> </a:t>
            </a:r>
            <a:r>
              <a:rPr lang="en-US" b="1" dirty="0"/>
              <a:t>2009 </a:t>
            </a:r>
            <a:r>
              <a:rPr lang="en-US" dirty="0"/>
              <a:t>land cover </a:t>
            </a:r>
            <a:r>
              <a:rPr lang="en-US" dirty="0" smtClean="0"/>
              <a:t>data. It is </a:t>
            </a:r>
            <a:r>
              <a:rPr lang="en-US" dirty="0"/>
              <a:t>a high horizontal resolution land surface product and it has been used in many different publications. For instance, it has been used to compare the affects of different land cover types in atmospheric </a:t>
            </a:r>
            <a:r>
              <a:rPr lang="en-US" dirty="0" smtClean="0"/>
              <a:t>circulation. </a:t>
            </a:r>
            <a:r>
              <a:rPr lang="en-US" dirty="0"/>
              <a:t>It is also the reference input land cover data of the German weather service center to do climate simulation and serve for the weather prediction system. </a:t>
            </a:r>
            <a:endParaRPr lang="en-US" dirty="0" smtClean="0"/>
          </a:p>
          <a:p>
            <a:pPr algn="just"/>
            <a:endParaRPr lang="de-DE" dirty="0"/>
          </a:p>
          <a:p>
            <a:pPr algn="just"/>
            <a:r>
              <a:rPr lang="de-DE" b="1" dirty="0" smtClean="0"/>
              <a:t>GLC2000</a:t>
            </a:r>
            <a:r>
              <a:rPr lang="de-DE" dirty="0" smtClean="0"/>
              <a:t> </a:t>
            </a:r>
            <a:r>
              <a:rPr lang="de-DE" dirty="0"/>
              <a:t>land cover </a:t>
            </a:r>
            <a:r>
              <a:rPr lang="de-DE" dirty="0" smtClean="0"/>
              <a:t>data. </a:t>
            </a:r>
            <a:r>
              <a:rPr lang="en-US" dirty="0"/>
              <a:t>It is produced through the  Global Land Cover 2000 Project(GLC2000) which aims at providing information to the International  Conventions on Climate Change. The daily SPOT4 Vegetation sensor data is the basic input data of this land cover </a:t>
            </a:r>
            <a:r>
              <a:rPr lang="en-US" dirty="0" smtClean="0"/>
              <a:t>product. </a:t>
            </a:r>
            <a:r>
              <a:rPr lang="en-US" dirty="0"/>
              <a:t>PFTs are created based on physical, phylogenetic and phonological characteristics such as the Leaf Area Index (LAI), roughness length (z0), root depth, and </a:t>
            </a:r>
            <a:r>
              <a:rPr lang="en-US" dirty="0" smtClean="0"/>
              <a:t>others. </a:t>
            </a:r>
            <a:r>
              <a:rPr lang="en-US" dirty="0"/>
              <a:t>Leaf area index(LAI) as a dimensionless quantity which could characterizes plant canopies. </a:t>
            </a:r>
            <a:endParaRPr lang="en-US" dirty="0" smtClean="0"/>
          </a:p>
          <a:p>
            <a:pPr algn="just"/>
            <a:endParaRPr lang="de-DE" dirty="0" smtClean="0"/>
          </a:p>
          <a:p>
            <a:pPr algn="just"/>
            <a:r>
              <a:rPr lang="de-DE" b="1" dirty="0" smtClean="0"/>
              <a:t>ESACCI-LC</a:t>
            </a:r>
            <a:r>
              <a:rPr lang="de-DE" dirty="0" smtClean="0"/>
              <a:t> </a:t>
            </a:r>
            <a:r>
              <a:rPr lang="de-DE" dirty="0"/>
              <a:t>land cover </a:t>
            </a:r>
            <a:r>
              <a:rPr lang="de-DE" dirty="0" smtClean="0"/>
              <a:t>data, which is </a:t>
            </a:r>
            <a:r>
              <a:rPr lang="en-US" dirty="0" smtClean="0"/>
              <a:t>at </a:t>
            </a:r>
            <a:r>
              <a:rPr lang="en-US" dirty="0"/>
              <a:t>300 m spatial resolution on an annual basis from 1992 to </a:t>
            </a:r>
            <a:r>
              <a:rPr lang="en-US" dirty="0" smtClean="0"/>
              <a:t>2017. </a:t>
            </a:r>
            <a:r>
              <a:rPr lang="en-US" dirty="0" smtClean="0"/>
              <a:t>The </a:t>
            </a:r>
            <a:r>
              <a:rPr lang="en-US" dirty="0"/>
              <a:t>Coordinate Reference System used for the global land cover database is a geographic coordinate system (GCS) based on the World Geodetic System 84 (WGS84) reference ellipsoid. It contains 37 land cover types. It is produced based on the view of as much as possible compatible with GLC2000, </a:t>
            </a:r>
            <a:r>
              <a:rPr lang="en-US" dirty="0" err="1"/>
              <a:t>GlobCover</a:t>
            </a:r>
            <a:r>
              <a:rPr lang="en-US" dirty="0"/>
              <a:t> 2009 as well as PFTs</a:t>
            </a:r>
            <a:r>
              <a:rPr lang="en-US" dirty="0" smtClean="0"/>
              <a:t>.</a:t>
            </a:r>
            <a:endParaRPr lang="de-DE" dirty="0" smtClean="0"/>
          </a:p>
        </p:txBody>
      </p:sp>
      <p:sp>
        <p:nvSpPr>
          <p:cNvPr id="23" name="TextBox 22"/>
          <p:cNvSpPr txBox="1"/>
          <p:nvPr/>
        </p:nvSpPr>
        <p:spPr>
          <a:xfrm>
            <a:off x="6399422" y="5851897"/>
            <a:ext cx="2122508" cy="369332"/>
          </a:xfrm>
          <a:prstGeom prst="rect">
            <a:avLst/>
          </a:prstGeom>
          <a:noFill/>
        </p:spPr>
        <p:txBody>
          <a:bodyPr wrap="square" rtlCol="0">
            <a:spAutoFit/>
          </a:bodyPr>
          <a:lstStyle/>
          <a:p>
            <a:pPr algn="ctr"/>
            <a:r>
              <a:rPr lang="de-DE" dirty="0" smtClean="0"/>
              <a:t>(a)</a:t>
            </a:r>
            <a:endParaRPr lang="en-US" dirty="0"/>
          </a:p>
        </p:txBody>
      </p:sp>
      <p:sp>
        <p:nvSpPr>
          <p:cNvPr id="24" name="TextBox 23"/>
          <p:cNvSpPr txBox="1"/>
          <p:nvPr/>
        </p:nvSpPr>
        <p:spPr>
          <a:xfrm>
            <a:off x="11033449" y="5851897"/>
            <a:ext cx="2122508" cy="369332"/>
          </a:xfrm>
          <a:prstGeom prst="rect">
            <a:avLst/>
          </a:prstGeom>
          <a:noFill/>
        </p:spPr>
        <p:txBody>
          <a:bodyPr wrap="square" rtlCol="0">
            <a:spAutoFit/>
          </a:bodyPr>
          <a:lstStyle/>
          <a:p>
            <a:pPr algn="ctr"/>
            <a:r>
              <a:rPr lang="de-DE" dirty="0" smtClean="0"/>
              <a:t>(c)</a:t>
            </a:r>
            <a:endParaRPr lang="en-US" dirty="0"/>
          </a:p>
        </p:txBody>
      </p:sp>
      <p:sp>
        <p:nvSpPr>
          <p:cNvPr id="25" name="TextBox 24"/>
          <p:cNvSpPr txBox="1"/>
          <p:nvPr/>
        </p:nvSpPr>
        <p:spPr>
          <a:xfrm>
            <a:off x="8721819" y="5851897"/>
            <a:ext cx="2122508" cy="369332"/>
          </a:xfrm>
          <a:prstGeom prst="rect">
            <a:avLst/>
          </a:prstGeom>
          <a:noFill/>
        </p:spPr>
        <p:txBody>
          <a:bodyPr wrap="square" rtlCol="0">
            <a:spAutoFit/>
          </a:bodyPr>
          <a:lstStyle/>
          <a:p>
            <a:pPr algn="ctr"/>
            <a:r>
              <a:rPr lang="de-DE" dirty="0" smtClean="0"/>
              <a:t>(b)</a:t>
            </a:r>
            <a:endParaRPr lang="en-US" dirty="0"/>
          </a:p>
        </p:txBody>
      </p:sp>
      <p:sp>
        <p:nvSpPr>
          <p:cNvPr id="27" name="TextBox 26"/>
          <p:cNvSpPr txBox="1"/>
          <p:nvPr/>
        </p:nvSpPr>
        <p:spPr>
          <a:xfrm>
            <a:off x="-5385" y="9104919"/>
            <a:ext cx="6252197" cy="4136517"/>
          </a:xfrm>
          <a:prstGeom prst="rect">
            <a:avLst/>
          </a:prstGeom>
          <a:solidFill>
            <a:schemeClr val="accent1">
              <a:lumMod val="20000"/>
              <a:lumOff val="80000"/>
            </a:schemeClr>
          </a:solidFill>
        </p:spPr>
        <p:txBody>
          <a:bodyPr wrap="square" rtlCol="0">
            <a:spAutoFit/>
          </a:bodyPr>
          <a:lstStyle/>
          <a:p>
            <a:pPr defTabSz="1316645">
              <a:lnSpc>
                <a:spcPct val="90000"/>
              </a:lnSpc>
            </a:pPr>
            <a:r>
              <a:rPr lang="en-US" sz="2000" b="1" dirty="0"/>
              <a:t>Model </a:t>
            </a:r>
            <a:r>
              <a:rPr lang="en-US" sz="2000" b="1" dirty="0" smtClean="0"/>
              <a:t>description</a:t>
            </a:r>
            <a:endParaRPr lang="en-US" sz="2000" b="1" dirty="0" smtClean="0"/>
          </a:p>
          <a:p>
            <a:pPr marL="285750" indent="-285750" algn="just" defTabSz="1316645">
              <a:lnSpc>
                <a:spcPct val="90000"/>
              </a:lnSpc>
              <a:buFont typeface="Arial" panose="020B0604020202020204" pitchFamily="34" charset="0"/>
              <a:buChar char="•"/>
            </a:pPr>
            <a:r>
              <a:rPr lang="en-US" dirty="0" smtClean="0"/>
              <a:t>The </a:t>
            </a:r>
            <a:r>
              <a:rPr lang="en-US" dirty="0"/>
              <a:t>COSMO model version 5.0 </a:t>
            </a:r>
            <a:endParaRPr lang="en-US" dirty="0" smtClean="0"/>
          </a:p>
          <a:p>
            <a:pPr marL="285750" indent="-285750" algn="just" defTabSz="1316645">
              <a:lnSpc>
                <a:spcPct val="90000"/>
              </a:lnSpc>
              <a:buFont typeface="Arial" panose="020B0604020202020204" pitchFamily="34" charset="0"/>
              <a:buChar char="•"/>
            </a:pPr>
            <a:r>
              <a:rPr lang="en-US" dirty="0" smtClean="0"/>
              <a:t>CLM </a:t>
            </a:r>
            <a:r>
              <a:rPr lang="en-US" dirty="0"/>
              <a:t>version 15 (COSMO-CLM v5.0-clm15) </a:t>
            </a:r>
            <a:endParaRPr lang="en-US" dirty="0" smtClean="0"/>
          </a:p>
          <a:p>
            <a:pPr marL="285750" indent="-285750" algn="just" defTabSz="1316645">
              <a:lnSpc>
                <a:spcPct val="90000"/>
              </a:lnSpc>
              <a:buFont typeface="Arial" panose="020B0604020202020204" pitchFamily="34" charset="0"/>
              <a:buChar char="•"/>
            </a:pPr>
            <a:r>
              <a:rPr lang="en-US" dirty="0" smtClean="0"/>
              <a:t>The </a:t>
            </a:r>
            <a:r>
              <a:rPr lang="en-US" dirty="0"/>
              <a:t>Interpolation is done with INT2LM in version 2.05 with CLM version 1 (INT2LM-v2.05 clm1). </a:t>
            </a:r>
            <a:endParaRPr lang="en-US" dirty="0" smtClean="0"/>
          </a:p>
          <a:p>
            <a:pPr marL="285750" indent="-285750" algn="just" defTabSz="1316645">
              <a:lnSpc>
                <a:spcPct val="90000"/>
              </a:lnSpc>
              <a:buFont typeface="Arial" panose="020B0604020202020204" pitchFamily="34" charset="0"/>
              <a:buChar char="•"/>
            </a:pPr>
            <a:r>
              <a:rPr lang="en-US" dirty="0" smtClean="0"/>
              <a:t>The </a:t>
            </a:r>
            <a:r>
              <a:rPr lang="en-US" dirty="0"/>
              <a:t>time-integration is the two time-level </a:t>
            </a:r>
            <a:r>
              <a:rPr lang="en-US" dirty="0" err="1"/>
              <a:t>Runge-Kutta</a:t>
            </a:r>
            <a:r>
              <a:rPr lang="en-US" dirty="0"/>
              <a:t> </a:t>
            </a:r>
            <a:r>
              <a:rPr lang="en-US" dirty="0" smtClean="0"/>
              <a:t>scheme and </a:t>
            </a:r>
            <a:r>
              <a:rPr lang="en-US" dirty="0"/>
              <a:t>the model time step is 25 seconds. </a:t>
            </a:r>
            <a:endParaRPr lang="en-US" sz="600" dirty="0" smtClean="0"/>
          </a:p>
          <a:p>
            <a:pPr algn="just" defTabSz="1316645">
              <a:lnSpc>
                <a:spcPct val="90000"/>
              </a:lnSpc>
            </a:pPr>
            <a:r>
              <a:rPr lang="en-US" sz="2000" b="1" dirty="0"/>
              <a:t>simulation domain </a:t>
            </a:r>
            <a:endParaRPr lang="en-US" sz="2000" b="1" dirty="0"/>
          </a:p>
          <a:p>
            <a:pPr marL="285750" indent="-285750" algn="just" defTabSz="1316645">
              <a:lnSpc>
                <a:spcPct val="90000"/>
              </a:lnSpc>
              <a:buFont typeface="Arial" panose="020B0604020202020204" pitchFamily="34" charset="0"/>
              <a:buChar char="•"/>
            </a:pPr>
            <a:r>
              <a:rPr lang="en-US" dirty="0" smtClean="0"/>
              <a:t>According </a:t>
            </a:r>
            <a:r>
              <a:rPr lang="en-US" dirty="0"/>
              <a:t>to the setup of the WCRP Coordinated Regional Downscaling Experiment (CORDEX) in its European realization (EURO-CORDEX</a:t>
            </a:r>
            <a:r>
              <a:rPr lang="en-US" dirty="0" smtClean="0"/>
              <a:t>). </a:t>
            </a:r>
          </a:p>
          <a:p>
            <a:pPr marL="285750" indent="-285750" algn="just" defTabSz="1316645">
              <a:lnSpc>
                <a:spcPct val="90000"/>
              </a:lnSpc>
              <a:buFont typeface="Arial" panose="020B0604020202020204" pitchFamily="34" charset="0"/>
              <a:buChar char="•"/>
            </a:pPr>
            <a:r>
              <a:rPr lang="en-US" dirty="0" smtClean="0"/>
              <a:t>760 </a:t>
            </a:r>
            <a:r>
              <a:rPr lang="en-US" dirty="0"/>
              <a:t>x 600 grid cells </a:t>
            </a:r>
            <a:r>
              <a:rPr lang="en-US" dirty="0" smtClean="0"/>
              <a:t>computational domain </a:t>
            </a:r>
          </a:p>
          <a:p>
            <a:pPr marL="285750" indent="-285750" algn="just" defTabSz="1316645">
              <a:lnSpc>
                <a:spcPct val="90000"/>
              </a:lnSpc>
              <a:buFont typeface="Arial" panose="020B0604020202020204" pitchFamily="34" charset="0"/>
              <a:buChar char="•"/>
            </a:pPr>
            <a:r>
              <a:rPr lang="en-US" dirty="0" smtClean="0"/>
              <a:t>Horizontal </a:t>
            </a:r>
            <a:r>
              <a:rPr lang="en-US" dirty="0"/>
              <a:t>resolution of 0.0275-degree (about 300m) in a rotated grid, the left bottom point geographical coordinates is longitude: -7.6050973 degree and latitude: 34.4874324 degree</a:t>
            </a:r>
            <a:r>
              <a:rPr lang="en-US" dirty="0" smtClean="0"/>
              <a:t>.</a:t>
            </a:r>
            <a:endParaRPr lang="en-US" dirty="0"/>
          </a:p>
        </p:txBody>
      </p:sp>
      <p:sp>
        <p:nvSpPr>
          <p:cNvPr id="32" name="TextBox 31"/>
          <p:cNvSpPr txBox="1"/>
          <p:nvPr/>
        </p:nvSpPr>
        <p:spPr>
          <a:xfrm>
            <a:off x="6156947" y="16596987"/>
            <a:ext cx="7186182" cy="369332"/>
          </a:xfrm>
          <a:prstGeom prst="rect">
            <a:avLst/>
          </a:prstGeom>
          <a:noFill/>
        </p:spPr>
        <p:txBody>
          <a:bodyPr wrap="square" rtlCol="0">
            <a:spAutoFit/>
          </a:bodyPr>
          <a:lstStyle/>
          <a:p>
            <a:pPr algn="ctr"/>
            <a:r>
              <a:rPr lang="de-DE" dirty="0" smtClean="0"/>
              <a:t>Table 3: </a:t>
            </a:r>
            <a:r>
              <a:rPr lang="en-US" dirty="0"/>
              <a:t>Performed </a:t>
            </a:r>
            <a:r>
              <a:rPr lang="en-US" dirty="0" err="1"/>
              <a:t>simultions</a:t>
            </a:r>
            <a:endParaRPr lang="en-US" dirty="0"/>
          </a:p>
        </p:txBody>
      </p:sp>
      <p:sp>
        <p:nvSpPr>
          <p:cNvPr id="5" name="Freeform 4"/>
          <p:cNvSpPr/>
          <p:nvPr/>
        </p:nvSpPr>
        <p:spPr>
          <a:xfrm>
            <a:off x="14514" y="13263292"/>
            <a:ext cx="13144500" cy="5267325"/>
          </a:xfrm>
          <a:custGeom>
            <a:avLst/>
            <a:gdLst>
              <a:gd name="connsiteX0" fmla="*/ 0 w 13144500"/>
              <a:gd name="connsiteY0" fmla="*/ 0 h 5267325"/>
              <a:gd name="connsiteX1" fmla="*/ 6267450 w 13144500"/>
              <a:gd name="connsiteY1" fmla="*/ 19050 h 5267325"/>
              <a:gd name="connsiteX2" fmla="*/ 6276975 w 13144500"/>
              <a:gd name="connsiteY2" fmla="*/ 3238500 h 5267325"/>
              <a:gd name="connsiteX3" fmla="*/ 13144500 w 13144500"/>
              <a:gd name="connsiteY3" fmla="*/ 3190875 h 5267325"/>
              <a:gd name="connsiteX4" fmla="*/ 13144500 w 13144500"/>
              <a:gd name="connsiteY4" fmla="*/ 5267325 h 5267325"/>
              <a:gd name="connsiteX5" fmla="*/ 19050 w 13144500"/>
              <a:gd name="connsiteY5" fmla="*/ 5257800 h 5267325"/>
              <a:gd name="connsiteX6" fmla="*/ 0 w 13144500"/>
              <a:gd name="connsiteY6" fmla="*/ 0 h 5267325"/>
              <a:gd name="connsiteX0" fmla="*/ 0 w 13144500"/>
              <a:gd name="connsiteY0" fmla="*/ 0 h 5267325"/>
              <a:gd name="connsiteX1" fmla="*/ 6219825 w 13144500"/>
              <a:gd name="connsiteY1" fmla="*/ 19050 h 5267325"/>
              <a:gd name="connsiteX2" fmla="*/ 6276975 w 13144500"/>
              <a:gd name="connsiteY2" fmla="*/ 3238500 h 5267325"/>
              <a:gd name="connsiteX3" fmla="*/ 13144500 w 13144500"/>
              <a:gd name="connsiteY3" fmla="*/ 3190875 h 5267325"/>
              <a:gd name="connsiteX4" fmla="*/ 13144500 w 13144500"/>
              <a:gd name="connsiteY4" fmla="*/ 5267325 h 5267325"/>
              <a:gd name="connsiteX5" fmla="*/ 19050 w 13144500"/>
              <a:gd name="connsiteY5" fmla="*/ 5257800 h 5267325"/>
              <a:gd name="connsiteX6" fmla="*/ 0 w 13144500"/>
              <a:gd name="connsiteY6" fmla="*/ 0 h 5267325"/>
              <a:gd name="connsiteX0" fmla="*/ 0 w 13144500"/>
              <a:gd name="connsiteY0" fmla="*/ 0 h 5267325"/>
              <a:gd name="connsiteX1" fmla="*/ 6219825 w 13144500"/>
              <a:gd name="connsiteY1" fmla="*/ 19050 h 5267325"/>
              <a:gd name="connsiteX2" fmla="*/ 6219825 w 13144500"/>
              <a:gd name="connsiteY2" fmla="*/ 3267075 h 5267325"/>
              <a:gd name="connsiteX3" fmla="*/ 13144500 w 13144500"/>
              <a:gd name="connsiteY3" fmla="*/ 3190875 h 5267325"/>
              <a:gd name="connsiteX4" fmla="*/ 13144500 w 13144500"/>
              <a:gd name="connsiteY4" fmla="*/ 5267325 h 5267325"/>
              <a:gd name="connsiteX5" fmla="*/ 19050 w 13144500"/>
              <a:gd name="connsiteY5" fmla="*/ 5257800 h 5267325"/>
              <a:gd name="connsiteX6" fmla="*/ 0 w 13144500"/>
              <a:gd name="connsiteY6" fmla="*/ 0 h 5267325"/>
              <a:gd name="connsiteX0" fmla="*/ 0 w 13144500"/>
              <a:gd name="connsiteY0" fmla="*/ 0 h 5267325"/>
              <a:gd name="connsiteX1" fmla="*/ 6219825 w 13144500"/>
              <a:gd name="connsiteY1" fmla="*/ 19050 h 5267325"/>
              <a:gd name="connsiteX2" fmla="*/ 6219825 w 13144500"/>
              <a:gd name="connsiteY2" fmla="*/ 3267075 h 5267325"/>
              <a:gd name="connsiteX3" fmla="*/ 13144500 w 13144500"/>
              <a:gd name="connsiteY3" fmla="*/ 3238500 h 5267325"/>
              <a:gd name="connsiteX4" fmla="*/ 13144500 w 13144500"/>
              <a:gd name="connsiteY4" fmla="*/ 5267325 h 5267325"/>
              <a:gd name="connsiteX5" fmla="*/ 19050 w 13144500"/>
              <a:gd name="connsiteY5" fmla="*/ 5257800 h 5267325"/>
              <a:gd name="connsiteX6" fmla="*/ 0 w 13144500"/>
              <a:gd name="connsiteY6" fmla="*/ 0 h 5267325"/>
              <a:gd name="connsiteX0" fmla="*/ 0 w 13144500"/>
              <a:gd name="connsiteY0" fmla="*/ 0 h 5267325"/>
              <a:gd name="connsiteX1" fmla="*/ 6219825 w 13144500"/>
              <a:gd name="connsiteY1" fmla="*/ 19050 h 5267325"/>
              <a:gd name="connsiteX2" fmla="*/ 6219825 w 13144500"/>
              <a:gd name="connsiteY2" fmla="*/ 3267075 h 5267325"/>
              <a:gd name="connsiteX3" fmla="*/ 13115925 w 13144500"/>
              <a:gd name="connsiteY3" fmla="*/ 3314700 h 5267325"/>
              <a:gd name="connsiteX4" fmla="*/ 13144500 w 13144500"/>
              <a:gd name="connsiteY4" fmla="*/ 5267325 h 5267325"/>
              <a:gd name="connsiteX5" fmla="*/ 19050 w 13144500"/>
              <a:gd name="connsiteY5" fmla="*/ 5257800 h 5267325"/>
              <a:gd name="connsiteX6" fmla="*/ 0 w 13144500"/>
              <a:gd name="connsiteY6" fmla="*/ 0 h 5267325"/>
              <a:gd name="connsiteX0" fmla="*/ 0 w 13144500"/>
              <a:gd name="connsiteY0" fmla="*/ 0 h 5267325"/>
              <a:gd name="connsiteX1" fmla="*/ 6219825 w 13144500"/>
              <a:gd name="connsiteY1" fmla="*/ 19050 h 5267325"/>
              <a:gd name="connsiteX2" fmla="*/ 6219825 w 13144500"/>
              <a:gd name="connsiteY2" fmla="*/ 3267075 h 5267325"/>
              <a:gd name="connsiteX3" fmla="*/ 13144500 w 13144500"/>
              <a:gd name="connsiteY3" fmla="*/ 3219450 h 5267325"/>
              <a:gd name="connsiteX4" fmla="*/ 13144500 w 13144500"/>
              <a:gd name="connsiteY4" fmla="*/ 5267325 h 5267325"/>
              <a:gd name="connsiteX5" fmla="*/ 19050 w 13144500"/>
              <a:gd name="connsiteY5" fmla="*/ 5257800 h 5267325"/>
              <a:gd name="connsiteX6" fmla="*/ 0 w 13144500"/>
              <a:gd name="connsiteY6" fmla="*/ 0 h 5267325"/>
              <a:gd name="connsiteX0" fmla="*/ 0 w 13154025"/>
              <a:gd name="connsiteY0" fmla="*/ 0 h 5267325"/>
              <a:gd name="connsiteX1" fmla="*/ 6219825 w 13154025"/>
              <a:gd name="connsiteY1" fmla="*/ 19050 h 5267325"/>
              <a:gd name="connsiteX2" fmla="*/ 6219825 w 13154025"/>
              <a:gd name="connsiteY2" fmla="*/ 3267075 h 5267325"/>
              <a:gd name="connsiteX3" fmla="*/ 13154025 w 13154025"/>
              <a:gd name="connsiteY3" fmla="*/ 3228975 h 5267325"/>
              <a:gd name="connsiteX4" fmla="*/ 13144500 w 13154025"/>
              <a:gd name="connsiteY4" fmla="*/ 5267325 h 5267325"/>
              <a:gd name="connsiteX5" fmla="*/ 19050 w 13154025"/>
              <a:gd name="connsiteY5" fmla="*/ 5257800 h 5267325"/>
              <a:gd name="connsiteX6" fmla="*/ 0 w 13154025"/>
              <a:gd name="connsiteY6" fmla="*/ 0 h 5267325"/>
              <a:gd name="connsiteX0" fmla="*/ 0 w 13154025"/>
              <a:gd name="connsiteY0" fmla="*/ 0 h 5267325"/>
              <a:gd name="connsiteX1" fmla="*/ 6219825 w 13154025"/>
              <a:gd name="connsiteY1" fmla="*/ 19050 h 5267325"/>
              <a:gd name="connsiteX2" fmla="*/ 6219825 w 13154025"/>
              <a:gd name="connsiteY2" fmla="*/ 3267075 h 5267325"/>
              <a:gd name="connsiteX3" fmla="*/ 13154025 w 13154025"/>
              <a:gd name="connsiteY3" fmla="*/ 3257550 h 5267325"/>
              <a:gd name="connsiteX4" fmla="*/ 13144500 w 13154025"/>
              <a:gd name="connsiteY4" fmla="*/ 5267325 h 5267325"/>
              <a:gd name="connsiteX5" fmla="*/ 19050 w 13154025"/>
              <a:gd name="connsiteY5" fmla="*/ 5257800 h 5267325"/>
              <a:gd name="connsiteX6" fmla="*/ 0 w 13154025"/>
              <a:gd name="connsiteY6" fmla="*/ 0 h 5267325"/>
              <a:gd name="connsiteX0" fmla="*/ 0 w 13154025"/>
              <a:gd name="connsiteY0" fmla="*/ 0 h 5267325"/>
              <a:gd name="connsiteX1" fmla="*/ 6219825 w 13154025"/>
              <a:gd name="connsiteY1" fmla="*/ 19050 h 5267325"/>
              <a:gd name="connsiteX2" fmla="*/ 6210300 w 13154025"/>
              <a:gd name="connsiteY2" fmla="*/ 2562225 h 5267325"/>
              <a:gd name="connsiteX3" fmla="*/ 13154025 w 13154025"/>
              <a:gd name="connsiteY3" fmla="*/ 3257550 h 5267325"/>
              <a:gd name="connsiteX4" fmla="*/ 13144500 w 13154025"/>
              <a:gd name="connsiteY4" fmla="*/ 5267325 h 5267325"/>
              <a:gd name="connsiteX5" fmla="*/ 19050 w 13154025"/>
              <a:gd name="connsiteY5" fmla="*/ 5257800 h 5267325"/>
              <a:gd name="connsiteX6" fmla="*/ 0 w 13154025"/>
              <a:gd name="connsiteY6" fmla="*/ 0 h 5267325"/>
              <a:gd name="connsiteX0" fmla="*/ 0 w 13144500"/>
              <a:gd name="connsiteY0" fmla="*/ 0 h 5267325"/>
              <a:gd name="connsiteX1" fmla="*/ 6219825 w 13144500"/>
              <a:gd name="connsiteY1" fmla="*/ 19050 h 5267325"/>
              <a:gd name="connsiteX2" fmla="*/ 6210300 w 13144500"/>
              <a:gd name="connsiteY2" fmla="*/ 2562225 h 5267325"/>
              <a:gd name="connsiteX3" fmla="*/ 13144500 w 13144500"/>
              <a:gd name="connsiteY3" fmla="*/ 2571750 h 5267325"/>
              <a:gd name="connsiteX4" fmla="*/ 13144500 w 13144500"/>
              <a:gd name="connsiteY4" fmla="*/ 5267325 h 5267325"/>
              <a:gd name="connsiteX5" fmla="*/ 19050 w 13144500"/>
              <a:gd name="connsiteY5" fmla="*/ 5257800 h 5267325"/>
              <a:gd name="connsiteX6" fmla="*/ 0 w 13144500"/>
              <a:gd name="connsiteY6" fmla="*/ 0 h 5267325"/>
              <a:gd name="connsiteX0" fmla="*/ 0 w 13144500"/>
              <a:gd name="connsiteY0" fmla="*/ 0 h 5267325"/>
              <a:gd name="connsiteX1" fmla="*/ 6219825 w 13144500"/>
              <a:gd name="connsiteY1" fmla="*/ 19050 h 5267325"/>
              <a:gd name="connsiteX2" fmla="*/ 6210300 w 13144500"/>
              <a:gd name="connsiteY2" fmla="*/ 2562225 h 5267325"/>
              <a:gd name="connsiteX3" fmla="*/ 13144500 w 13144500"/>
              <a:gd name="connsiteY3" fmla="*/ 2562225 h 5267325"/>
              <a:gd name="connsiteX4" fmla="*/ 13144500 w 13144500"/>
              <a:gd name="connsiteY4" fmla="*/ 5267325 h 5267325"/>
              <a:gd name="connsiteX5" fmla="*/ 19050 w 13144500"/>
              <a:gd name="connsiteY5" fmla="*/ 5257800 h 5267325"/>
              <a:gd name="connsiteX6" fmla="*/ 0 w 13144500"/>
              <a:gd name="connsiteY6" fmla="*/ 0 h 526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500" h="5267325">
                <a:moveTo>
                  <a:pt x="0" y="0"/>
                </a:moveTo>
                <a:lnTo>
                  <a:pt x="6219825" y="19050"/>
                </a:lnTo>
                <a:lnTo>
                  <a:pt x="6210300" y="2562225"/>
                </a:lnTo>
                <a:lnTo>
                  <a:pt x="13144500" y="2562225"/>
                </a:lnTo>
                <a:lnTo>
                  <a:pt x="13144500" y="5267325"/>
                </a:lnTo>
                <a:lnTo>
                  <a:pt x="19050" y="5257800"/>
                </a:lnTo>
                <a:lnTo>
                  <a:pt x="0" y="0"/>
                </a:lnTo>
                <a:close/>
              </a:path>
            </a:pathLst>
          </a:cu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7"/>
          <a:stretch>
            <a:fillRect/>
          </a:stretch>
        </p:blipFill>
        <p:spPr>
          <a:xfrm>
            <a:off x="14514" y="17165902"/>
            <a:ext cx="6199153" cy="1340821"/>
          </a:xfrm>
          <a:prstGeom prst="rect">
            <a:avLst/>
          </a:prstGeom>
        </p:spPr>
      </p:pic>
      <p:sp>
        <p:nvSpPr>
          <p:cNvPr id="3" name="TextBox 2"/>
          <p:cNvSpPr txBox="1"/>
          <p:nvPr/>
        </p:nvSpPr>
        <p:spPr>
          <a:xfrm>
            <a:off x="0" y="13259859"/>
            <a:ext cx="6156947" cy="1477328"/>
          </a:xfrm>
          <a:prstGeom prst="rect">
            <a:avLst/>
          </a:prstGeom>
          <a:noFill/>
        </p:spPr>
        <p:txBody>
          <a:bodyPr wrap="square" rtlCol="0">
            <a:spAutoFit/>
          </a:bodyPr>
          <a:lstStyle/>
          <a:p>
            <a:r>
              <a:rPr lang="en-US" b="1" dirty="0" smtClean="0"/>
              <a:t>Experiment</a:t>
            </a:r>
          </a:p>
          <a:p>
            <a:pPr marL="285750" indent="-285750">
              <a:buFont typeface="Wingdings" panose="05000000000000000000" pitchFamily="2" charset="2"/>
              <a:buChar char="Ø"/>
            </a:pPr>
            <a:r>
              <a:rPr lang="en-US" b="1" dirty="0" smtClean="0"/>
              <a:t>Step 1</a:t>
            </a:r>
            <a:r>
              <a:rPr lang="de-DE" dirty="0" smtClean="0"/>
              <a:t>: </a:t>
            </a:r>
            <a:r>
              <a:rPr lang="en-US" dirty="0" smtClean="0"/>
              <a:t>External </a:t>
            </a:r>
            <a:r>
              <a:rPr lang="en-US" dirty="0" smtClean="0"/>
              <a:t>parameter generation(based on </a:t>
            </a:r>
            <a:r>
              <a:rPr lang="en-US" dirty="0" smtClean="0"/>
              <a:t>EXTPAR, </a:t>
            </a:r>
            <a:r>
              <a:rPr lang="en-US" dirty="0" smtClean="0"/>
              <a:t>Table 1)</a:t>
            </a:r>
            <a:endParaRPr lang="en-US" dirty="0" smtClean="0"/>
          </a:p>
          <a:p>
            <a:pPr marL="285750" indent="-285750">
              <a:buFont typeface="Wingdings" panose="05000000000000000000" pitchFamily="2" charset="2"/>
              <a:buChar char="Ø"/>
            </a:pPr>
            <a:r>
              <a:rPr lang="de-DE" b="1" dirty="0" smtClean="0"/>
              <a:t>Step 2</a:t>
            </a:r>
            <a:r>
              <a:rPr lang="de-DE" dirty="0" smtClean="0"/>
              <a:t>: Simulations </a:t>
            </a:r>
            <a:r>
              <a:rPr lang="de-DE" dirty="0" smtClean="0"/>
              <a:t>based on </a:t>
            </a:r>
            <a:r>
              <a:rPr lang="en-US" dirty="0"/>
              <a:t>COSMO-CLM </a:t>
            </a:r>
            <a:r>
              <a:rPr lang="en-US" dirty="0" smtClean="0"/>
              <a:t>v5.0-clm15</a:t>
            </a:r>
            <a:r>
              <a:rPr lang="de-DE" dirty="0" smtClean="0"/>
              <a:t> </a:t>
            </a:r>
            <a:r>
              <a:rPr lang="de-DE" dirty="0" smtClean="0"/>
              <a:t>(Table 2, 3)</a:t>
            </a:r>
            <a:endParaRPr lang="de-DE" dirty="0"/>
          </a:p>
        </p:txBody>
      </p:sp>
      <p:sp>
        <p:nvSpPr>
          <p:cNvPr id="31" name="TextBox 30"/>
          <p:cNvSpPr txBox="1"/>
          <p:nvPr/>
        </p:nvSpPr>
        <p:spPr>
          <a:xfrm>
            <a:off x="-28664" y="14545303"/>
            <a:ext cx="6874158" cy="369332"/>
          </a:xfrm>
          <a:prstGeom prst="rect">
            <a:avLst/>
          </a:prstGeom>
          <a:noFill/>
        </p:spPr>
        <p:txBody>
          <a:bodyPr wrap="square" rtlCol="0">
            <a:spAutoFit/>
          </a:bodyPr>
          <a:lstStyle/>
          <a:p>
            <a:pPr algn="ctr"/>
            <a:r>
              <a:rPr lang="de-DE" dirty="0" smtClean="0"/>
              <a:t>Table 1: </a:t>
            </a:r>
            <a:r>
              <a:rPr lang="en-US" dirty="0"/>
              <a:t>Input parameters for start EXTPAR software</a:t>
            </a:r>
            <a:r>
              <a:rPr lang="de-DE" dirty="0" smtClean="0"/>
              <a:t> </a:t>
            </a:r>
            <a:endParaRPr lang="en-US" dirty="0"/>
          </a:p>
        </p:txBody>
      </p:sp>
      <p:pic>
        <p:nvPicPr>
          <p:cNvPr id="30" name="Picture 29"/>
          <p:cNvPicPr>
            <a:picLocks noChangeAspect="1"/>
          </p:cNvPicPr>
          <p:nvPr/>
        </p:nvPicPr>
        <p:blipFill>
          <a:blip r:embed="rId8"/>
          <a:stretch>
            <a:fillRect/>
          </a:stretch>
        </p:blipFill>
        <p:spPr>
          <a:xfrm>
            <a:off x="6247" y="14898867"/>
            <a:ext cx="6215685" cy="1939093"/>
          </a:xfrm>
          <a:prstGeom prst="rect">
            <a:avLst/>
          </a:prstGeom>
        </p:spPr>
      </p:pic>
      <p:pic>
        <p:nvPicPr>
          <p:cNvPr id="6" name="Picture 5"/>
          <p:cNvPicPr>
            <a:picLocks noChangeAspect="1"/>
          </p:cNvPicPr>
          <p:nvPr/>
        </p:nvPicPr>
        <p:blipFill>
          <a:blip r:embed="rId9"/>
          <a:stretch>
            <a:fillRect/>
          </a:stretch>
        </p:blipFill>
        <p:spPr>
          <a:xfrm>
            <a:off x="6483827" y="16381148"/>
            <a:ext cx="6577569" cy="1779651"/>
          </a:xfrm>
          <a:prstGeom prst="rect">
            <a:avLst/>
          </a:prstGeom>
        </p:spPr>
      </p:pic>
      <p:sp>
        <p:nvSpPr>
          <p:cNvPr id="28" name="TextBox 27"/>
          <p:cNvSpPr txBox="1"/>
          <p:nvPr/>
        </p:nvSpPr>
        <p:spPr>
          <a:xfrm>
            <a:off x="6395826" y="16025456"/>
            <a:ext cx="6809198" cy="369332"/>
          </a:xfrm>
          <a:prstGeom prst="rect">
            <a:avLst/>
          </a:prstGeom>
          <a:noFill/>
        </p:spPr>
        <p:txBody>
          <a:bodyPr wrap="square" rtlCol="0">
            <a:spAutoFit/>
          </a:bodyPr>
          <a:lstStyle/>
          <a:p>
            <a:pPr algn="ctr"/>
            <a:r>
              <a:rPr lang="de-DE" dirty="0" smtClean="0"/>
              <a:t>Table </a:t>
            </a:r>
            <a:r>
              <a:rPr lang="de-DE" dirty="0" smtClean="0"/>
              <a:t>3: </a:t>
            </a:r>
            <a:r>
              <a:rPr lang="en-US" dirty="0"/>
              <a:t>COSMO-CLM simulations set up</a:t>
            </a:r>
          </a:p>
        </p:txBody>
      </p:sp>
      <p:pic>
        <p:nvPicPr>
          <p:cNvPr id="7" name="Picture 6"/>
          <p:cNvPicPr>
            <a:picLocks noChangeAspect="1"/>
          </p:cNvPicPr>
          <p:nvPr/>
        </p:nvPicPr>
        <p:blipFill>
          <a:blip r:embed="rId10"/>
          <a:stretch>
            <a:fillRect/>
          </a:stretch>
        </p:blipFill>
        <p:spPr>
          <a:xfrm>
            <a:off x="6483827" y="13558787"/>
            <a:ext cx="6598492" cy="1893317"/>
          </a:xfrm>
          <a:prstGeom prst="rect">
            <a:avLst/>
          </a:prstGeom>
        </p:spPr>
      </p:pic>
      <p:sp>
        <p:nvSpPr>
          <p:cNvPr id="29" name="TextBox 28"/>
          <p:cNvSpPr txBox="1"/>
          <p:nvPr/>
        </p:nvSpPr>
        <p:spPr>
          <a:xfrm>
            <a:off x="6111784" y="13114465"/>
            <a:ext cx="6874158" cy="369332"/>
          </a:xfrm>
          <a:prstGeom prst="rect">
            <a:avLst/>
          </a:prstGeom>
          <a:noFill/>
        </p:spPr>
        <p:txBody>
          <a:bodyPr wrap="square" rtlCol="0">
            <a:spAutoFit/>
          </a:bodyPr>
          <a:lstStyle/>
          <a:p>
            <a:pPr algn="ctr"/>
            <a:r>
              <a:rPr lang="de-DE" dirty="0" smtClean="0"/>
              <a:t>Table </a:t>
            </a:r>
            <a:r>
              <a:rPr lang="de-DE" dirty="0" smtClean="0"/>
              <a:t>4: </a:t>
            </a:r>
            <a:r>
              <a:rPr lang="en-US" dirty="0"/>
              <a:t>Differences between different lands cover data sets</a:t>
            </a:r>
            <a:endParaRPr lang="en-US" dirty="0"/>
          </a:p>
        </p:txBody>
      </p:sp>
      <p:sp>
        <p:nvSpPr>
          <p:cNvPr id="34" name="TextBox 33"/>
          <p:cNvSpPr txBox="1"/>
          <p:nvPr/>
        </p:nvSpPr>
        <p:spPr>
          <a:xfrm>
            <a:off x="-660491" y="16797759"/>
            <a:ext cx="6809198" cy="369332"/>
          </a:xfrm>
          <a:prstGeom prst="rect">
            <a:avLst/>
          </a:prstGeom>
          <a:noFill/>
        </p:spPr>
        <p:txBody>
          <a:bodyPr wrap="square" rtlCol="0">
            <a:spAutoFit/>
          </a:bodyPr>
          <a:lstStyle/>
          <a:p>
            <a:pPr algn="ctr"/>
            <a:r>
              <a:rPr lang="de-DE" dirty="0" smtClean="0"/>
              <a:t>Table </a:t>
            </a:r>
            <a:r>
              <a:rPr lang="de-DE" dirty="0"/>
              <a:t>2</a:t>
            </a:r>
            <a:r>
              <a:rPr lang="de-DE" dirty="0" smtClean="0"/>
              <a:t>: Performed simulations</a:t>
            </a:r>
            <a:endParaRPr lang="en-US" dirty="0"/>
          </a:p>
        </p:txBody>
      </p:sp>
    </p:spTree>
    <p:extLst>
      <p:ext uri="{BB962C8B-B14F-4D97-AF65-F5344CB8AC3E}">
        <p14:creationId xmlns:p14="http://schemas.microsoft.com/office/powerpoint/2010/main" val="4246216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 y="1254852"/>
            <a:ext cx="13166724" cy="17558739"/>
          </a:xfrm>
          <a:solidFill>
            <a:schemeClr val="accent1">
              <a:lumMod val="20000"/>
              <a:lumOff val="80000"/>
            </a:schemeClr>
          </a:solidFill>
        </p:spPr>
        <p:txBody>
          <a:bodyPr>
            <a:normAutofit/>
          </a:bodyPr>
          <a:lstStyle/>
          <a:p>
            <a:r>
              <a:rPr lang="en-US" sz="2800" b="1" dirty="0" smtClean="0"/>
              <a:t>Results and Discussion</a:t>
            </a:r>
          </a:p>
          <a:p>
            <a:pPr>
              <a:buFont typeface="Wingdings" panose="05000000000000000000" pitchFamily="2" charset="2"/>
              <a:buChar char="ü"/>
            </a:pPr>
            <a:r>
              <a:rPr lang="en-US" sz="2400" b="1" dirty="0" smtClean="0"/>
              <a:t>Impacts of different land cover types in external parameters</a:t>
            </a:r>
          </a:p>
          <a:p>
            <a:pPr marL="0" indent="0">
              <a:buNone/>
            </a:pPr>
            <a:endParaRPr lang="de-DE" sz="2400" b="1" dirty="0" smtClean="0"/>
          </a:p>
          <a:p>
            <a:pPr marL="0" indent="0">
              <a:buNone/>
            </a:pPr>
            <a:endParaRPr lang="de-DE" sz="2400" b="1" dirty="0" smtClean="0"/>
          </a:p>
          <a:p>
            <a:pPr marL="0" indent="0">
              <a:buNone/>
            </a:pPr>
            <a:endParaRPr lang="de-DE" sz="2400" b="1" dirty="0" smtClean="0"/>
          </a:p>
          <a:p>
            <a:pPr marL="0" indent="0">
              <a:buNone/>
            </a:pPr>
            <a:endParaRPr lang="de-DE" sz="2400" b="1" dirty="0" smtClean="0"/>
          </a:p>
          <a:p>
            <a:pPr marL="0" indent="0">
              <a:buNone/>
            </a:pPr>
            <a:endParaRPr lang="de-DE" sz="2400" b="1" dirty="0" smtClean="0"/>
          </a:p>
          <a:p>
            <a:pPr marL="0" indent="0">
              <a:buNone/>
            </a:pPr>
            <a:endParaRPr lang="de-DE" sz="2400" b="1" dirty="0" smtClean="0"/>
          </a:p>
          <a:p>
            <a:pPr marL="0" indent="0">
              <a:buNone/>
            </a:pPr>
            <a:endParaRPr lang="de-DE" sz="2400" b="1" dirty="0" smtClean="0"/>
          </a:p>
          <a:p>
            <a:pPr marL="0" indent="0">
              <a:buNone/>
            </a:pPr>
            <a:endParaRPr lang="de-DE" sz="2400" b="1" dirty="0" smtClean="0"/>
          </a:p>
          <a:p>
            <a:pPr marL="0" indent="0">
              <a:buNone/>
            </a:pPr>
            <a:endParaRPr lang="de-DE" sz="2400" b="1" dirty="0" smtClean="0"/>
          </a:p>
          <a:p>
            <a:pPr marL="0" indent="0">
              <a:buNone/>
            </a:pPr>
            <a:endParaRPr lang="en-US" sz="2400" b="1" dirty="0" smtClean="0"/>
          </a:p>
          <a:p>
            <a:pPr>
              <a:buFont typeface="Wingdings" panose="05000000000000000000" pitchFamily="2" charset="2"/>
              <a:buChar char="ü"/>
            </a:pPr>
            <a:endParaRPr lang="en-US" sz="2400" b="1" dirty="0" smtClean="0"/>
          </a:p>
          <a:p>
            <a:pPr marL="0" indent="0">
              <a:buNone/>
            </a:pPr>
            <a:endParaRPr lang="de-DE" sz="2400" b="1" dirty="0" smtClean="0"/>
          </a:p>
          <a:p>
            <a:pPr marL="0" indent="0">
              <a:buNone/>
            </a:pPr>
            <a:endParaRPr lang="de-DE" sz="2400" b="1" dirty="0" smtClean="0"/>
          </a:p>
          <a:p>
            <a:pPr marL="0" indent="0">
              <a:buNone/>
            </a:pPr>
            <a:endParaRPr lang="de-DE" sz="2400" b="1" dirty="0" smtClean="0"/>
          </a:p>
          <a:p>
            <a:pPr marL="0" indent="0">
              <a:buNone/>
            </a:pPr>
            <a:endParaRPr lang="de-DE" sz="2400" b="1" dirty="0" smtClean="0"/>
          </a:p>
          <a:p>
            <a:pPr marL="0" indent="0">
              <a:buNone/>
            </a:pPr>
            <a:endParaRPr lang="de-DE" sz="2400" b="1" dirty="0" smtClean="0"/>
          </a:p>
          <a:p>
            <a:pPr marL="0" indent="0">
              <a:buNone/>
            </a:pPr>
            <a:endParaRPr lang="de-DE" sz="2400" b="1" dirty="0" smtClean="0"/>
          </a:p>
          <a:p>
            <a:pPr marL="0" indent="0">
              <a:buNone/>
            </a:pPr>
            <a:endParaRPr lang="de-DE" sz="2400" b="1" dirty="0" smtClean="0"/>
          </a:p>
          <a:p>
            <a:pPr marL="0" indent="0">
              <a:buNone/>
            </a:pPr>
            <a:endParaRPr lang="de-DE" sz="2400" b="1" dirty="0" smtClean="0"/>
          </a:p>
          <a:p>
            <a:pPr marL="0" indent="0">
              <a:buNone/>
            </a:pPr>
            <a:endParaRPr lang="en-US" sz="2400" b="1" dirty="0" smtClean="0"/>
          </a:p>
          <a:p>
            <a:pPr>
              <a:buFont typeface="Wingdings" panose="05000000000000000000" pitchFamily="2" charset="2"/>
              <a:buChar char="ü"/>
            </a:pPr>
            <a:endParaRPr lang="en-US" sz="2400" b="1" dirty="0" smtClean="0"/>
          </a:p>
          <a:p>
            <a:pPr>
              <a:buFont typeface="Wingdings" panose="05000000000000000000" pitchFamily="2" charset="2"/>
              <a:buChar char="ü"/>
            </a:pPr>
            <a:endParaRPr lang="en-US" sz="2400" b="1" dirty="0" smtClean="0"/>
          </a:p>
          <a:p>
            <a:pPr marL="0" indent="0">
              <a:buNone/>
            </a:pPr>
            <a:endParaRPr lang="de-DE" sz="2400" b="1" dirty="0" smtClean="0"/>
          </a:p>
          <a:p>
            <a:pPr marL="0" indent="0">
              <a:buNone/>
            </a:pPr>
            <a:endParaRPr lang="de-DE" sz="2400" b="1" dirty="0" smtClean="0"/>
          </a:p>
          <a:p>
            <a:pPr marL="0" indent="0">
              <a:buNone/>
            </a:pPr>
            <a:endParaRPr lang="en-US" sz="2400" b="1" dirty="0" smtClean="0"/>
          </a:p>
        </p:txBody>
      </p:sp>
      <p:pic>
        <p:nvPicPr>
          <p:cNvPr id="12" name="Content Placeholder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782049" y="6274409"/>
            <a:ext cx="3771273" cy="3674694"/>
          </a:xfrm>
        </p:spPr>
      </p:pic>
      <p:sp>
        <p:nvSpPr>
          <p:cNvPr id="5" name="Rectangle 4"/>
          <p:cNvSpPr/>
          <p:nvPr/>
        </p:nvSpPr>
        <p:spPr>
          <a:xfrm>
            <a:off x="0" y="1"/>
            <a:ext cx="13166725" cy="111695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b="16718"/>
          <a:stretch/>
        </p:blipFill>
        <p:spPr>
          <a:xfrm>
            <a:off x="2873845" y="173741"/>
            <a:ext cx="2222105" cy="90737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5320" y="6299654"/>
            <a:ext cx="3768612" cy="367469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303" y="6299654"/>
            <a:ext cx="3776620" cy="367469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2049" y="2347577"/>
            <a:ext cx="3771273" cy="3687717"/>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650" y="2367699"/>
            <a:ext cx="3771273" cy="367447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5320" y="2360298"/>
            <a:ext cx="3778414" cy="3687717"/>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2049" y="14164006"/>
            <a:ext cx="3771273" cy="3674694"/>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23087" y="14164006"/>
            <a:ext cx="3770845" cy="3674694"/>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3303" y="14164006"/>
            <a:ext cx="3659678" cy="3674694"/>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82049" y="10231830"/>
            <a:ext cx="3771273" cy="3674694"/>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23087" y="10231830"/>
            <a:ext cx="3770845" cy="3674694"/>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3303" y="10231830"/>
            <a:ext cx="3659678" cy="3674694"/>
          </a:xfrm>
          <a:prstGeom prst="rect">
            <a:avLst/>
          </a:prstGeom>
        </p:spPr>
      </p:pic>
      <p:pic>
        <p:nvPicPr>
          <p:cNvPr id="37" name="Content Placeholder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250" y="173741"/>
            <a:ext cx="2508861" cy="907371"/>
          </a:xfrm>
          <a:prstGeom prst="rect">
            <a:avLst/>
          </a:prstGeom>
        </p:spPr>
      </p:pic>
      <p:sp>
        <p:nvSpPr>
          <p:cNvPr id="38" name="Rectangle 37"/>
          <p:cNvSpPr/>
          <p:nvPr/>
        </p:nvSpPr>
        <p:spPr>
          <a:xfrm>
            <a:off x="623303" y="18090339"/>
            <a:ext cx="10419071" cy="338554"/>
          </a:xfrm>
          <a:prstGeom prst="rect">
            <a:avLst/>
          </a:prstGeom>
        </p:spPr>
        <p:txBody>
          <a:bodyPr wrap="none">
            <a:spAutoFit/>
          </a:bodyPr>
          <a:lstStyle/>
          <a:p>
            <a:pPr algn="ctr"/>
            <a:r>
              <a:rPr lang="de-DE" sz="1600" i="1" dirty="0"/>
              <a:t>Figure </a:t>
            </a:r>
            <a:r>
              <a:rPr lang="de-DE" sz="1600" i="1" dirty="0" smtClean="0"/>
              <a:t>2: External parameters, maximum and minimum plant coverage and LAI based on three different land cover product </a:t>
            </a:r>
            <a:endParaRPr lang="de-DE" sz="1600" i="1" dirty="0"/>
          </a:p>
        </p:txBody>
      </p:sp>
    </p:spTree>
    <p:extLst>
      <p:ext uri="{BB962C8B-B14F-4D97-AF65-F5344CB8AC3E}">
        <p14:creationId xmlns:p14="http://schemas.microsoft.com/office/powerpoint/2010/main" val="112710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 y="1290691"/>
            <a:ext cx="13166724" cy="17362434"/>
          </a:xfrm>
          <a:solidFill>
            <a:schemeClr val="accent1">
              <a:lumMod val="20000"/>
              <a:lumOff val="80000"/>
            </a:schemeClr>
          </a:solidFill>
          <a:ln>
            <a:solidFill>
              <a:schemeClr val="accent1">
                <a:lumMod val="20000"/>
                <a:lumOff val="80000"/>
              </a:schemeClr>
            </a:solidFill>
          </a:ln>
        </p:spPr>
        <p:txBody>
          <a:bodyPr/>
          <a:lstStyle/>
          <a:p>
            <a:pPr lvl="0">
              <a:buFont typeface="Wingdings" panose="05000000000000000000" pitchFamily="2" charset="2"/>
              <a:buChar char="ü"/>
            </a:pPr>
            <a:r>
              <a:rPr lang="en-US" sz="2400" b="1" dirty="0">
                <a:solidFill>
                  <a:prstClr val="black"/>
                </a:solidFill>
              </a:rPr>
              <a:t>Impacts of different land cover types in LAI and plant coverage</a:t>
            </a:r>
            <a:endParaRPr lang="de-DE" sz="2400" b="1" dirty="0">
              <a:solidFill>
                <a:prstClr val="black"/>
              </a:solidFill>
            </a:endParaRPr>
          </a:p>
          <a:p>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1012" y="13924243"/>
            <a:ext cx="3767328" cy="368771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1012" y="9908097"/>
            <a:ext cx="3767328" cy="3687717"/>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3758" y="13924243"/>
            <a:ext cx="3767328" cy="368771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3758" y="9908096"/>
            <a:ext cx="3767328" cy="368771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197" y="13924244"/>
            <a:ext cx="3767328" cy="368771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628" y="9908097"/>
            <a:ext cx="3767328" cy="368771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1012" y="5932340"/>
            <a:ext cx="3767328" cy="368771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758" y="1975632"/>
            <a:ext cx="3749898" cy="3687717"/>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53758" y="5932339"/>
            <a:ext cx="3767328" cy="3687717"/>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1012" y="1975633"/>
            <a:ext cx="3767328" cy="3687717"/>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2628" y="5932340"/>
            <a:ext cx="3766897" cy="3687717"/>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2628" y="1975633"/>
            <a:ext cx="3771273" cy="3687717"/>
          </a:xfrm>
          <a:prstGeom prst="rect">
            <a:avLst/>
          </a:prstGeom>
        </p:spPr>
      </p:pic>
      <p:sp>
        <p:nvSpPr>
          <p:cNvPr id="21" name="Rectangle 20"/>
          <p:cNvSpPr/>
          <p:nvPr/>
        </p:nvSpPr>
        <p:spPr>
          <a:xfrm>
            <a:off x="582197" y="17880950"/>
            <a:ext cx="9998763" cy="338554"/>
          </a:xfrm>
          <a:prstGeom prst="rect">
            <a:avLst/>
          </a:prstGeom>
        </p:spPr>
        <p:txBody>
          <a:bodyPr wrap="none">
            <a:spAutoFit/>
          </a:bodyPr>
          <a:lstStyle/>
          <a:p>
            <a:pPr algn="ctr"/>
            <a:r>
              <a:rPr lang="de-DE" sz="1600" i="1" dirty="0"/>
              <a:t>Figure 3</a:t>
            </a:r>
            <a:r>
              <a:rPr lang="de-DE" sz="1600" i="1" dirty="0" smtClean="0"/>
              <a:t>: Simulation results of  summer and winter, Plant coverage and LAI based on three different land cover product</a:t>
            </a:r>
            <a:endParaRPr lang="de-DE" sz="1600" i="1" dirty="0"/>
          </a:p>
        </p:txBody>
      </p:sp>
      <p:sp>
        <p:nvSpPr>
          <p:cNvPr id="22" name="Rectangle 21"/>
          <p:cNvSpPr/>
          <p:nvPr/>
        </p:nvSpPr>
        <p:spPr>
          <a:xfrm>
            <a:off x="0" y="1"/>
            <a:ext cx="13166725" cy="111695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14" cstate="print">
            <a:clrChange>
              <a:clrFrom>
                <a:srgbClr val="FDFDFD"/>
              </a:clrFrom>
              <a:clrTo>
                <a:srgbClr val="FDFDFD">
                  <a:alpha val="0"/>
                </a:srgbClr>
              </a:clrTo>
            </a:clrChange>
            <a:extLst>
              <a:ext uri="{28A0092B-C50C-407E-A947-70E740481C1C}">
                <a14:useLocalDpi xmlns:a14="http://schemas.microsoft.com/office/drawing/2010/main" val="0"/>
              </a:ext>
            </a:extLst>
          </a:blip>
          <a:srcRect b="16718"/>
          <a:stretch/>
        </p:blipFill>
        <p:spPr>
          <a:xfrm>
            <a:off x="2873845" y="173741"/>
            <a:ext cx="2222105" cy="907371"/>
          </a:xfrm>
          <a:prstGeom prst="rect">
            <a:avLst/>
          </a:prstGeom>
        </p:spPr>
      </p:pic>
      <p:pic>
        <p:nvPicPr>
          <p:cNvPr id="24" name="Content Placeholder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250" y="173741"/>
            <a:ext cx="2508861" cy="907371"/>
          </a:xfrm>
          <a:prstGeom prst="rect">
            <a:avLst/>
          </a:prstGeom>
        </p:spPr>
      </p:pic>
    </p:spTree>
    <p:extLst>
      <p:ext uri="{BB962C8B-B14F-4D97-AF65-F5344CB8AC3E}">
        <p14:creationId xmlns:p14="http://schemas.microsoft.com/office/powerpoint/2010/main" val="1541393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254851"/>
            <a:ext cx="13166724" cy="17398273"/>
          </a:xfrm>
          <a:solidFill>
            <a:schemeClr val="accent1">
              <a:lumMod val="20000"/>
              <a:lumOff val="80000"/>
            </a:schemeClr>
          </a:solidFill>
          <a:ln>
            <a:solidFill>
              <a:schemeClr val="accent1">
                <a:lumMod val="20000"/>
                <a:lumOff val="80000"/>
              </a:schemeClr>
            </a:solidFill>
          </a:ln>
        </p:spPr>
        <p:txBody>
          <a:bodyPr/>
          <a:lstStyle/>
          <a:p>
            <a:pPr lvl="0">
              <a:buFont typeface="Wingdings" panose="05000000000000000000" pitchFamily="2" charset="2"/>
              <a:buChar char="ü"/>
            </a:pPr>
            <a:endParaRPr lang="en-US" sz="2400" b="1" dirty="0" smtClean="0">
              <a:solidFill>
                <a:prstClr val="black"/>
              </a:solidFill>
            </a:endParaRPr>
          </a:p>
          <a:p>
            <a:pPr lvl="0">
              <a:buFont typeface="Wingdings" panose="05000000000000000000" pitchFamily="2" charset="2"/>
              <a:buChar char="ü"/>
            </a:pPr>
            <a:endParaRPr lang="en-US" sz="2400" b="1" dirty="0">
              <a:solidFill>
                <a:prstClr val="black"/>
              </a:solidFill>
            </a:endParaRPr>
          </a:p>
          <a:p>
            <a:pPr lvl="0">
              <a:buFont typeface="Wingdings" panose="05000000000000000000" pitchFamily="2" charset="2"/>
              <a:buChar char="ü"/>
            </a:pPr>
            <a:endParaRPr lang="en-US" sz="2400" b="1" dirty="0" smtClean="0">
              <a:solidFill>
                <a:prstClr val="black"/>
              </a:solidFill>
            </a:endParaRPr>
          </a:p>
          <a:p>
            <a:pPr lvl="0">
              <a:buFont typeface="Wingdings" panose="05000000000000000000" pitchFamily="2" charset="2"/>
              <a:buChar char="ü"/>
            </a:pPr>
            <a:endParaRPr lang="en-US" sz="2400" b="1" dirty="0">
              <a:solidFill>
                <a:prstClr val="black"/>
              </a:solidFill>
            </a:endParaRPr>
          </a:p>
          <a:p>
            <a:pPr lvl="0">
              <a:buFont typeface="Wingdings" panose="05000000000000000000" pitchFamily="2" charset="2"/>
              <a:buChar char="ü"/>
            </a:pPr>
            <a:endParaRPr lang="en-US" sz="2400" b="1" dirty="0" smtClean="0">
              <a:solidFill>
                <a:prstClr val="black"/>
              </a:solidFill>
            </a:endParaRPr>
          </a:p>
          <a:p>
            <a:pPr lvl="0">
              <a:buFont typeface="Wingdings" panose="05000000000000000000" pitchFamily="2" charset="2"/>
              <a:buChar char="ü"/>
            </a:pPr>
            <a:endParaRPr lang="en-US" sz="2400" b="1" dirty="0">
              <a:solidFill>
                <a:prstClr val="black"/>
              </a:solidFill>
            </a:endParaRPr>
          </a:p>
          <a:p>
            <a:pPr lvl="0">
              <a:buFont typeface="Wingdings" panose="05000000000000000000" pitchFamily="2" charset="2"/>
              <a:buChar char="ü"/>
            </a:pPr>
            <a:endParaRPr lang="en-US" sz="2400" b="1" dirty="0" smtClean="0">
              <a:solidFill>
                <a:prstClr val="black"/>
              </a:solidFill>
            </a:endParaRPr>
          </a:p>
          <a:p>
            <a:pPr lvl="0">
              <a:buFont typeface="Wingdings" panose="05000000000000000000" pitchFamily="2" charset="2"/>
              <a:buChar char="ü"/>
            </a:pPr>
            <a:endParaRPr lang="en-US" sz="2400" b="1" dirty="0" smtClean="0">
              <a:solidFill>
                <a:prstClr val="black"/>
              </a:solidFill>
            </a:endParaRPr>
          </a:p>
          <a:p>
            <a:pPr lvl="0">
              <a:buFont typeface="Wingdings" panose="05000000000000000000" pitchFamily="2" charset="2"/>
              <a:buChar char="ü"/>
            </a:pPr>
            <a:endParaRPr lang="en-US" sz="2400" b="1" dirty="0">
              <a:solidFill>
                <a:prstClr val="black"/>
              </a:solidFill>
            </a:endParaRPr>
          </a:p>
          <a:p>
            <a:pPr lvl="0">
              <a:buFont typeface="Wingdings" panose="05000000000000000000" pitchFamily="2" charset="2"/>
              <a:buChar char="ü"/>
            </a:pPr>
            <a:endParaRPr lang="en-US" sz="2400" b="1" dirty="0" smtClean="0">
              <a:solidFill>
                <a:prstClr val="black"/>
              </a:solidFill>
            </a:endParaRPr>
          </a:p>
          <a:p>
            <a:pPr marL="0" lvl="0" indent="0">
              <a:buNone/>
            </a:pPr>
            <a:endParaRPr lang="de-DE" sz="2400" b="1" dirty="0" smtClean="0">
              <a:solidFill>
                <a:prstClr val="black"/>
              </a:solidFill>
            </a:endParaRPr>
          </a:p>
          <a:p>
            <a:pPr marL="0" lvl="0" indent="0">
              <a:buNone/>
            </a:pPr>
            <a:endParaRPr lang="en-US" sz="2400" b="1" dirty="0">
              <a:solidFill>
                <a:prstClr val="black"/>
              </a:solidFill>
            </a:endParaRPr>
          </a:p>
          <a:p>
            <a:pPr lvl="0">
              <a:buFont typeface="Wingdings" panose="05000000000000000000" pitchFamily="2" charset="2"/>
              <a:buChar char="ü"/>
            </a:pPr>
            <a:endParaRPr lang="en-US" sz="2400" b="1" dirty="0" smtClean="0">
              <a:solidFill>
                <a:prstClr val="black"/>
              </a:solidFill>
            </a:endParaRPr>
          </a:p>
          <a:p>
            <a:pPr lvl="0">
              <a:buFont typeface="Wingdings" panose="05000000000000000000" pitchFamily="2" charset="2"/>
              <a:buChar char="ü"/>
            </a:pPr>
            <a:endParaRPr lang="en-US" sz="2400" b="1" dirty="0" smtClean="0">
              <a:solidFill>
                <a:prstClr val="black"/>
              </a:solidFill>
            </a:endParaRPr>
          </a:p>
          <a:p>
            <a:pPr lvl="0">
              <a:buFont typeface="Wingdings" panose="05000000000000000000" pitchFamily="2" charset="2"/>
              <a:buChar char="ü"/>
            </a:pPr>
            <a:r>
              <a:rPr lang="en-US" sz="2400" b="1" dirty="0" smtClean="0">
                <a:solidFill>
                  <a:prstClr val="black"/>
                </a:solidFill>
              </a:rPr>
              <a:t>Correlation </a:t>
            </a:r>
            <a:r>
              <a:rPr lang="en-US" sz="2400" b="1" dirty="0">
                <a:solidFill>
                  <a:prstClr val="black"/>
                </a:solidFill>
              </a:rPr>
              <a:t>between external parameter differences and simulation differences</a:t>
            </a:r>
          </a:p>
          <a:p>
            <a:endParaRPr lang="en-US" dirty="0"/>
          </a:p>
        </p:txBody>
      </p:sp>
      <p:sp>
        <p:nvSpPr>
          <p:cNvPr id="9" name="Rectangle 8"/>
          <p:cNvSpPr/>
          <p:nvPr/>
        </p:nvSpPr>
        <p:spPr>
          <a:xfrm>
            <a:off x="0" y="1"/>
            <a:ext cx="13166725" cy="111695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b="16718"/>
          <a:stretch/>
        </p:blipFill>
        <p:spPr>
          <a:xfrm>
            <a:off x="2873845" y="173741"/>
            <a:ext cx="2222105" cy="907371"/>
          </a:xfrm>
          <a:prstGeom prst="rect">
            <a:avLst/>
          </a:prstGeom>
        </p:spPr>
      </p:pic>
      <p:pic>
        <p:nvPicPr>
          <p:cNvPr id="11" name="Content Placeholder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 y="173741"/>
            <a:ext cx="2508861" cy="907371"/>
          </a:xfrm>
          <a:prstGeom prst="rect">
            <a:avLst/>
          </a:prstGeom>
        </p:spPr>
      </p:pic>
      <p:pic>
        <p:nvPicPr>
          <p:cNvPr id="12" name="Picture 11"/>
          <p:cNvPicPr>
            <a:picLocks noChangeAspect="1"/>
          </p:cNvPicPr>
          <p:nvPr/>
        </p:nvPicPr>
        <p:blipFill>
          <a:blip r:embed="rId4"/>
          <a:stretch>
            <a:fillRect/>
          </a:stretch>
        </p:blipFill>
        <p:spPr>
          <a:xfrm>
            <a:off x="257175" y="8931775"/>
            <a:ext cx="12331700" cy="5773723"/>
          </a:xfrm>
          <a:prstGeom prst="rect">
            <a:avLst/>
          </a:prstGeom>
        </p:spPr>
      </p:pic>
      <p:sp>
        <p:nvSpPr>
          <p:cNvPr id="13" name="TextBox 12"/>
          <p:cNvSpPr txBox="1"/>
          <p:nvPr/>
        </p:nvSpPr>
        <p:spPr>
          <a:xfrm>
            <a:off x="252412" y="14819084"/>
            <a:ext cx="12331700" cy="3785652"/>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smtClean="0"/>
              <a:t>The </a:t>
            </a:r>
            <a:r>
              <a:rPr lang="en-US" sz="2000" dirty="0"/>
              <a:t>simulated LAI is strongly related to external parameters: maximum and minimum </a:t>
            </a:r>
            <a:r>
              <a:rPr lang="en-US" sz="2000" dirty="0" smtClean="0"/>
              <a:t>LAI</a:t>
            </a:r>
          </a:p>
          <a:p>
            <a:pPr marL="285750" indent="-285750" algn="just">
              <a:buFont typeface="Arial" panose="020B0604020202020204" pitchFamily="34" charset="0"/>
              <a:buChar char="•"/>
            </a:pPr>
            <a:r>
              <a:rPr lang="en-US" sz="2000" dirty="0" smtClean="0"/>
              <a:t>Plant </a:t>
            </a:r>
            <a:r>
              <a:rPr lang="en-US" sz="2000" dirty="0"/>
              <a:t>coverage relies more on minimum plant coverage with the Pearson's value of 0.875. </a:t>
            </a:r>
            <a:endParaRPr lang="en-US" sz="2000" dirty="0" smtClean="0"/>
          </a:p>
          <a:p>
            <a:pPr marL="285750" indent="-285750" algn="just">
              <a:buFont typeface="Arial" panose="020B0604020202020204" pitchFamily="34" charset="0"/>
              <a:buChar char="•"/>
            </a:pPr>
            <a:r>
              <a:rPr lang="en-US" sz="2000" dirty="0" smtClean="0"/>
              <a:t>Simulated </a:t>
            </a:r>
            <a:r>
              <a:rPr lang="en-US" sz="2000" dirty="0"/>
              <a:t>temperature and precipitation is not heavily relied on the external LAI and plant coverage. </a:t>
            </a:r>
            <a:endParaRPr lang="en-US" sz="2000" dirty="0" smtClean="0"/>
          </a:p>
          <a:p>
            <a:pPr marL="285750" indent="-285750" algn="just">
              <a:buFont typeface="Arial" panose="020B0604020202020204" pitchFamily="34" charset="0"/>
              <a:buChar char="•"/>
            </a:pPr>
            <a:endParaRPr lang="en-US" sz="2000" dirty="0" smtClean="0"/>
          </a:p>
          <a:p>
            <a:pPr algn="just"/>
            <a:r>
              <a:rPr lang="en-US" sz="2000" dirty="0" smtClean="0"/>
              <a:t>In </a:t>
            </a:r>
            <a:r>
              <a:rPr lang="en-US" sz="2000" dirty="0"/>
              <a:t>Table </a:t>
            </a:r>
            <a:r>
              <a:rPr lang="en-US" sz="2000" dirty="0" smtClean="0"/>
              <a:t>6 </a:t>
            </a:r>
            <a:r>
              <a:rPr lang="en-US" sz="2000" dirty="0"/>
              <a:t>similar correlations are shown regarding ESACCI-LC and GlobCover2009. </a:t>
            </a:r>
            <a:endParaRPr lang="en-US" sz="2000" dirty="0" smtClean="0"/>
          </a:p>
          <a:p>
            <a:pPr marL="285750" indent="-285750" algn="just">
              <a:buFont typeface="Arial" panose="020B0604020202020204" pitchFamily="34" charset="0"/>
              <a:buChar char="•"/>
            </a:pPr>
            <a:r>
              <a:rPr lang="en-US" sz="2000" dirty="0" smtClean="0"/>
              <a:t>S</a:t>
            </a:r>
            <a:r>
              <a:rPr lang="en-US" sz="2000" dirty="0" smtClean="0"/>
              <a:t>imulated </a:t>
            </a:r>
            <a:r>
              <a:rPr lang="en-US" sz="2000" dirty="0"/>
              <a:t>LAI difference of ESACCI-LC and GlobCover2009 are strongly related to maximum external LAI difference of </a:t>
            </a:r>
            <a:r>
              <a:rPr lang="en-US" sz="2000" dirty="0" smtClean="0"/>
              <a:t>it</a:t>
            </a:r>
          </a:p>
          <a:p>
            <a:pPr marL="285750" indent="-285750" algn="just">
              <a:buFont typeface="Arial" panose="020B0604020202020204" pitchFamily="34" charset="0"/>
              <a:buChar char="•"/>
            </a:pPr>
            <a:r>
              <a:rPr lang="en-US" sz="2000" dirty="0"/>
              <a:t>T</a:t>
            </a:r>
            <a:r>
              <a:rPr lang="en-US" sz="2000" dirty="0" smtClean="0"/>
              <a:t>he </a:t>
            </a:r>
            <a:r>
              <a:rPr lang="en-US" sz="2000" dirty="0"/>
              <a:t>minimum LAI doesn't have a strong effect on </a:t>
            </a:r>
            <a:r>
              <a:rPr lang="en-US" sz="2000" dirty="0" smtClean="0"/>
              <a:t>simulated LAI. </a:t>
            </a:r>
          </a:p>
          <a:p>
            <a:pPr marL="285750" indent="-285750" algn="just">
              <a:buFont typeface="Arial" panose="020B0604020202020204" pitchFamily="34" charset="0"/>
              <a:buChar char="•"/>
            </a:pPr>
            <a:r>
              <a:rPr lang="en-US" sz="2000" dirty="0" smtClean="0"/>
              <a:t>The </a:t>
            </a:r>
            <a:r>
              <a:rPr lang="en-US" sz="2000" dirty="0"/>
              <a:t>difference in external parameter-LAI will effect the simulated LAI</a:t>
            </a:r>
            <a:r>
              <a:rPr lang="en-US" sz="2000" dirty="0" smtClean="0"/>
              <a:t>.</a:t>
            </a:r>
          </a:p>
          <a:p>
            <a:pPr marL="285750" indent="-285750" algn="just">
              <a:buFont typeface="Arial" panose="020B0604020202020204" pitchFamily="34" charset="0"/>
              <a:buChar char="•"/>
            </a:pPr>
            <a:r>
              <a:rPr lang="en-US" sz="2000" dirty="0" smtClean="0"/>
              <a:t> </a:t>
            </a:r>
            <a:r>
              <a:rPr lang="en-US" sz="2000" dirty="0"/>
              <a:t>Similarly, the differences in external parameter-plant coverage will affect the simulated plant coverage. </a:t>
            </a:r>
            <a:endParaRPr lang="en-US" sz="2000" dirty="0" smtClean="0"/>
          </a:p>
          <a:p>
            <a:pPr marL="285750" indent="-285750" algn="just">
              <a:buFont typeface="Arial" panose="020B0604020202020204" pitchFamily="34" charset="0"/>
              <a:buChar char="•"/>
            </a:pPr>
            <a:r>
              <a:rPr lang="en-US" sz="2000" dirty="0" smtClean="0"/>
              <a:t>T</a:t>
            </a:r>
            <a:r>
              <a:rPr lang="en-US" sz="2000" dirty="0" smtClean="0"/>
              <a:t>he </a:t>
            </a:r>
            <a:r>
              <a:rPr lang="en-US" sz="2000" dirty="0"/>
              <a:t>differences in external parameter-LAI and plant coverage do not have many effects in simulated temperature and precipitation. </a:t>
            </a:r>
          </a:p>
        </p:txBody>
      </p:sp>
      <p:sp>
        <p:nvSpPr>
          <p:cNvPr id="14" name="Rectangle 13"/>
          <p:cNvSpPr/>
          <p:nvPr/>
        </p:nvSpPr>
        <p:spPr>
          <a:xfrm>
            <a:off x="93662" y="1290691"/>
            <a:ext cx="12655550" cy="6801862"/>
          </a:xfrm>
          <a:prstGeom prst="rect">
            <a:avLst/>
          </a:prstGeom>
        </p:spPr>
        <p:txBody>
          <a:bodyPr wrap="square">
            <a:spAutoFit/>
          </a:bodyPr>
          <a:lstStyle/>
          <a:p>
            <a:r>
              <a:rPr lang="en-US" b="1" dirty="0" smtClean="0"/>
              <a:t>In Figure 2 and Figure 3 we showed the comparison </a:t>
            </a:r>
            <a:r>
              <a:rPr lang="en-US" b="1" dirty="0"/>
              <a:t>of the simulation results between three land cover </a:t>
            </a:r>
            <a:r>
              <a:rPr lang="en-US" b="1" dirty="0" smtClean="0"/>
              <a:t>sets</a:t>
            </a:r>
          </a:p>
          <a:p>
            <a:endParaRPr lang="en-US" b="1" dirty="0" smtClean="0"/>
          </a:p>
          <a:p>
            <a:pPr marL="342900" indent="-342900" algn="just">
              <a:buFont typeface="Arial" panose="020B0604020202020204" pitchFamily="34" charset="0"/>
              <a:buChar char="•"/>
            </a:pPr>
            <a:r>
              <a:rPr lang="en-US" sz="2000" dirty="0" smtClean="0"/>
              <a:t>The </a:t>
            </a:r>
            <a:r>
              <a:rPr lang="en-US" sz="2000" dirty="0"/>
              <a:t>simulated plant coverage based on three different external parameters(three difference land cover sets) is shown for summer(</a:t>
            </a:r>
            <a:r>
              <a:rPr lang="en-US" sz="2000" dirty="0" err="1"/>
              <a:t>June,July</a:t>
            </a:r>
            <a:r>
              <a:rPr lang="en-US" sz="2000" dirty="0"/>
              <a:t> and August in 1999) and winter(December in 1999 and January, </a:t>
            </a:r>
            <a:r>
              <a:rPr lang="en-US" sz="2000" dirty="0" err="1"/>
              <a:t>Feberary</a:t>
            </a:r>
            <a:r>
              <a:rPr lang="en-US" sz="2000" dirty="0"/>
              <a:t> in 2000) separately.  </a:t>
            </a:r>
            <a:endParaRPr lang="en-US" sz="2000" dirty="0" smtClean="0"/>
          </a:p>
          <a:p>
            <a:pPr marL="342900" indent="-342900" algn="just">
              <a:buFont typeface="Arial" panose="020B0604020202020204" pitchFamily="34" charset="0"/>
              <a:buChar char="•"/>
            </a:pPr>
            <a:r>
              <a:rPr lang="en-US" sz="2000" dirty="0" smtClean="0"/>
              <a:t>In </a:t>
            </a:r>
            <a:r>
              <a:rPr lang="en-US" sz="2000" dirty="0"/>
              <a:t>summer, generally all three simulations show similar plant coverage, while in the area of Spain and the Alps area shows slight differences. In Spain, with the simulation based on </a:t>
            </a:r>
            <a:r>
              <a:rPr lang="en-US" sz="2000" dirty="0" err="1"/>
              <a:t>GlobCover</a:t>
            </a:r>
            <a:r>
              <a:rPr lang="en-US" sz="2000" dirty="0"/>
              <a:t> 2009, plant coverage is lower compare to the other two simulations. Comparing the land cover types and fractions of different land cover data sets, which might be related to "close to open shrub land" or "Mosaic Grassland, Forest </a:t>
            </a:r>
            <a:r>
              <a:rPr lang="en-US" sz="2000" dirty="0" err="1"/>
              <a:t>shrubland</a:t>
            </a:r>
            <a:r>
              <a:rPr lang="en-US" sz="2000" dirty="0"/>
              <a:t>". </a:t>
            </a:r>
            <a:endParaRPr lang="en-US" sz="2000" dirty="0" smtClean="0"/>
          </a:p>
          <a:p>
            <a:pPr marL="342900" indent="-342900" algn="just">
              <a:buFont typeface="Arial" panose="020B0604020202020204" pitchFamily="34" charset="0"/>
              <a:buChar char="•"/>
            </a:pPr>
            <a:r>
              <a:rPr lang="en-US" sz="2000" dirty="0" smtClean="0"/>
              <a:t>While </a:t>
            </a:r>
            <a:r>
              <a:rPr lang="en-US" sz="2000" dirty="0"/>
              <a:t>in ESACCI-LC, the area in Spain is classified as tree cover in a different fraction. In the GLC2000 land cover product, this area is covered by "sparse herbaceous or sparse shrub cover" and "tree cover with different types".  But the agreement is well across the three models and the other European regions, this might because that in the whole Europe at 300m horizontal resolution, these three land cover data sets do not have crucial differences. In some part, the land cover shows differences in land cover type, fractions and distributions, but the land cover is still in a frame of same big class</a:t>
            </a:r>
            <a:r>
              <a:rPr lang="en-US" sz="2000" dirty="0" smtClean="0"/>
              <a:t>.</a:t>
            </a:r>
          </a:p>
          <a:p>
            <a:pPr marL="342900" indent="-342900" algn="just">
              <a:buFont typeface="Arial" panose="020B0604020202020204" pitchFamily="34" charset="0"/>
              <a:buChar char="•"/>
            </a:pPr>
            <a:r>
              <a:rPr lang="en-US" sz="2000" dirty="0" smtClean="0"/>
              <a:t>In </a:t>
            </a:r>
            <a:r>
              <a:rPr lang="en-US" sz="2000" dirty="0"/>
              <a:t>winter the plant coverage is more homogeneous in GlobCover2009 simulation result compared to GLC2000 and ESACCI-LC. A major difference can be found for the Alpine area, where the simulation results show dynamic variation, mainly due to the high range of elevation and forest type vegetation in this area. Because of the vegetation diversity in the forest and the land cover classification system varies from one land cover product to another, the area of Alps is covered by different sub-class vegetation in different land cover types. To validate this hypothesis, we studied the relationship between the simulation results and external parameters. The Pearson correlation index was calculate </a:t>
            </a:r>
            <a:r>
              <a:rPr lang="en-US" sz="2000" dirty="0" smtClean="0"/>
              <a:t>between </a:t>
            </a:r>
            <a:r>
              <a:rPr lang="en-US" sz="2000" dirty="0"/>
              <a:t>external parameters(maximum and minimum LAI, maximum and minimum plant </a:t>
            </a:r>
            <a:r>
              <a:rPr lang="en-US" sz="2000" dirty="0" smtClean="0"/>
              <a:t>coverage</a:t>
            </a:r>
            <a:r>
              <a:rPr lang="en-US" sz="2000" dirty="0"/>
              <a:t>) and simulation results(LAI, plant coverage, Precipitation and temperature). </a:t>
            </a:r>
            <a:endParaRPr lang="en-US" dirty="0"/>
          </a:p>
        </p:txBody>
      </p:sp>
    </p:spTree>
    <p:extLst>
      <p:ext uri="{BB962C8B-B14F-4D97-AF65-F5344CB8AC3E}">
        <p14:creationId xmlns:p14="http://schemas.microsoft.com/office/powerpoint/2010/main" val="268927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 y="1254851"/>
            <a:ext cx="13166725" cy="11542999"/>
          </a:xfrm>
          <a:solidFill>
            <a:schemeClr val="accent1">
              <a:lumMod val="20000"/>
              <a:lumOff val="80000"/>
            </a:schemeClr>
          </a:solidFill>
        </p:spPr>
        <p:txBody>
          <a:bodyPr>
            <a:normAutofit/>
          </a:bodyPr>
          <a:lstStyle/>
          <a:p>
            <a:pPr>
              <a:buFont typeface="Wingdings" panose="05000000000000000000" pitchFamily="2" charset="2"/>
              <a:buChar char="ü"/>
            </a:pPr>
            <a:r>
              <a:rPr lang="en-US" sz="2400" b="1" dirty="0" smtClean="0"/>
              <a:t>Validation </a:t>
            </a:r>
            <a:r>
              <a:rPr lang="en-US" sz="2400" b="1" dirty="0"/>
              <a:t>of </a:t>
            </a:r>
            <a:r>
              <a:rPr lang="en-US" sz="2400" b="1" dirty="0" smtClean="0"/>
              <a:t>Observations</a:t>
            </a:r>
          </a:p>
          <a:p>
            <a:pPr marL="0" indent="0">
              <a:buNone/>
            </a:pPr>
            <a:endParaRPr lang="en-US" sz="2400" b="1" dirty="0"/>
          </a:p>
          <a:p>
            <a:pPr>
              <a:buFont typeface="Wingdings" panose="05000000000000000000" pitchFamily="2" charset="2"/>
              <a:buChar char="ü"/>
            </a:pPr>
            <a:endParaRPr lang="en-US" sz="2400" dirty="0"/>
          </a:p>
        </p:txBody>
      </p:sp>
      <p:sp>
        <p:nvSpPr>
          <p:cNvPr id="4" name="Content Placeholder 3"/>
          <p:cNvSpPr>
            <a:spLocks noGrp="1"/>
          </p:cNvSpPr>
          <p:nvPr>
            <p:ph sz="half" idx="2"/>
          </p:nvPr>
        </p:nvSpPr>
        <p:spPr>
          <a:xfrm>
            <a:off x="0" y="12866240"/>
            <a:ext cx="13166725" cy="6056760"/>
          </a:xfrm>
          <a:solidFill>
            <a:schemeClr val="accent1">
              <a:lumMod val="20000"/>
              <a:lumOff val="80000"/>
            </a:schemeClr>
          </a:solidFill>
        </p:spPr>
        <p:txBody>
          <a:bodyPr>
            <a:noAutofit/>
          </a:bodyPr>
          <a:lstStyle/>
          <a:p>
            <a:pPr algn="just"/>
            <a:r>
              <a:rPr lang="de-DE" sz="2800" b="1" dirty="0" smtClean="0"/>
              <a:t>Discussion</a:t>
            </a:r>
            <a:endParaRPr lang="de-DE" sz="2400" b="1" dirty="0" smtClean="0"/>
          </a:p>
          <a:p>
            <a:pPr algn="just">
              <a:buFont typeface="Wingdings" panose="05000000000000000000" pitchFamily="2" charset="2"/>
              <a:buChar char="ü"/>
            </a:pPr>
            <a:r>
              <a:rPr lang="en-US" sz="1800" dirty="0" smtClean="0"/>
              <a:t>The </a:t>
            </a:r>
            <a:r>
              <a:rPr lang="en-US" sz="1800" dirty="0"/>
              <a:t>simulation results like LAI, temperature, latent and sensible heat flux are strongly related to land cover types. Furthermore, it will affect the accuracy of the climate prediction system. The external parameters will change based on different land cover data sets. Different land cover fractions and distributions will affect the maximum and minimum LAI as well as plant coverage. </a:t>
            </a:r>
            <a:endParaRPr lang="en-US" sz="1800" dirty="0" smtClean="0"/>
          </a:p>
          <a:p>
            <a:pPr algn="just">
              <a:buFont typeface="Wingdings" panose="05000000000000000000" pitchFamily="2" charset="2"/>
              <a:buChar char="ü"/>
            </a:pPr>
            <a:r>
              <a:rPr lang="en-US" sz="1800" dirty="0" smtClean="0"/>
              <a:t>From </a:t>
            </a:r>
            <a:r>
              <a:rPr lang="en-US" sz="1800" dirty="0"/>
              <a:t>the </a:t>
            </a:r>
            <a:r>
              <a:rPr lang="en-US" sz="1800" dirty="0" smtClean="0"/>
              <a:t>analyzing </a:t>
            </a:r>
            <a:r>
              <a:rPr lang="en-US" sz="1800" dirty="0"/>
              <a:t>of the simulation result, we can get a conclusion that the differences in external parameters will affect the simulation result, as the external parameter is based on different land cover data set. We could also say that the simulation result is effected by the land cover fraction and distribution. </a:t>
            </a:r>
            <a:endParaRPr lang="en-US" sz="1800" dirty="0" smtClean="0"/>
          </a:p>
          <a:p>
            <a:pPr algn="just">
              <a:buFont typeface="Wingdings" panose="05000000000000000000" pitchFamily="2" charset="2"/>
              <a:buChar char="ü"/>
            </a:pPr>
            <a:r>
              <a:rPr lang="en-US" sz="1800" dirty="0" smtClean="0"/>
              <a:t>The </a:t>
            </a:r>
            <a:r>
              <a:rPr lang="en-US" sz="1800" dirty="0"/>
              <a:t>result shows that all the simulations show reliable results compare to the observational data. But it shows differences with different land cover data sets. Generally, the ESACCI-LC simulation result shows higher accordance with the observational data</a:t>
            </a:r>
            <a:r>
              <a:rPr lang="en-US" sz="1800" dirty="0" smtClean="0"/>
              <a:t>. Area </a:t>
            </a:r>
            <a:r>
              <a:rPr lang="en-US" sz="1800" dirty="0"/>
              <a:t>which is covered by forest with complex land cover combination shows highly sensitivities related to different land cover fractions and distributions. </a:t>
            </a:r>
            <a:endParaRPr lang="en-US" sz="1800" dirty="0" smtClean="0"/>
          </a:p>
          <a:p>
            <a:pPr algn="just"/>
            <a:r>
              <a:rPr lang="de-DE" sz="2800" b="1" dirty="0" smtClean="0"/>
              <a:t>Reference</a:t>
            </a:r>
          </a:p>
          <a:p>
            <a:pPr algn="just"/>
            <a:r>
              <a:rPr lang="en-US" sz="1600" dirty="0" err="1"/>
              <a:t>Pielke</a:t>
            </a:r>
            <a:r>
              <a:rPr lang="en-US" sz="1600" dirty="0"/>
              <a:t>, Roger A., et al. "Interactions between the atmosphere and terrestrial ecosystems: influence on weather and climate." </a:t>
            </a:r>
            <a:r>
              <a:rPr lang="en-US" sz="1600" i="1" dirty="0"/>
              <a:t>Global change biology</a:t>
            </a:r>
            <a:r>
              <a:rPr lang="en-US" sz="1600" dirty="0"/>
              <a:t> 4.5 (1998): 461-475</a:t>
            </a:r>
            <a:r>
              <a:rPr lang="en-US" sz="1600" dirty="0" smtClean="0"/>
              <a:t>.</a:t>
            </a:r>
          </a:p>
          <a:p>
            <a:pPr algn="just"/>
            <a:r>
              <a:rPr lang="en-US" sz="1600" dirty="0"/>
              <a:t>Wang, </a:t>
            </a:r>
            <a:r>
              <a:rPr lang="en-US" sz="1600" dirty="0" err="1"/>
              <a:t>Sufen</a:t>
            </a:r>
            <a:r>
              <a:rPr lang="en-US" sz="1600" dirty="0"/>
              <a:t>, et al. "Modelling hydrological response to different land‐use and climate change scenarios in the </a:t>
            </a:r>
            <a:r>
              <a:rPr lang="en-US" sz="1600" dirty="0" err="1"/>
              <a:t>Zamu</a:t>
            </a:r>
            <a:r>
              <a:rPr lang="en-US" sz="1600" dirty="0"/>
              <a:t> River basin of northwest China." </a:t>
            </a:r>
            <a:r>
              <a:rPr lang="en-US" sz="1600" i="1" dirty="0"/>
              <a:t>Hydrological Processes: An International Journal</a:t>
            </a:r>
            <a:r>
              <a:rPr lang="en-US" sz="1600" dirty="0"/>
              <a:t> 22.14 (2008): 2502-2510</a:t>
            </a:r>
            <a:r>
              <a:rPr lang="en-US" sz="1600" dirty="0" smtClean="0"/>
              <a:t>.</a:t>
            </a:r>
          </a:p>
          <a:p>
            <a:pPr algn="just"/>
            <a:r>
              <a:rPr lang="en-US" sz="1600" dirty="0" err="1"/>
              <a:t>Tölle</a:t>
            </a:r>
            <a:r>
              <a:rPr lang="en-US" sz="1600" dirty="0"/>
              <a:t>, </a:t>
            </a:r>
            <a:r>
              <a:rPr lang="en-US" sz="1600" dirty="0" err="1"/>
              <a:t>Merja</a:t>
            </a:r>
            <a:r>
              <a:rPr lang="en-US" sz="1600" dirty="0"/>
              <a:t> H., Lukas </a:t>
            </a:r>
            <a:r>
              <a:rPr lang="en-US" sz="1600" dirty="0" err="1"/>
              <a:t>Schefczyk</a:t>
            </a:r>
            <a:r>
              <a:rPr lang="en-US" sz="1600" dirty="0"/>
              <a:t>, and Oliver </a:t>
            </a:r>
            <a:r>
              <a:rPr lang="en-US" sz="1600" dirty="0" err="1"/>
              <a:t>Gutjahr</a:t>
            </a:r>
            <a:r>
              <a:rPr lang="en-US" sz="1600" dirty="0"/>
              <a:t>. "Scale dependency of regional climate modeling of current and future climate extremes in Germany." </a:t>
            </a:r>
            <a:r>
              <a:rPr lang="en-US" sz="1600" i="1" dirty="0"/>
              <a:t>Theoretical and applied climatology</a:t>
            </a:r>
            <a:r>
              <a:rPr lang="en-US" sz="1600" dirty="0"/>
              <a:t> 134.3-4 (2018): 829-848.</a:t>
            </a:r>
            <a:endParaRPr lang="de-DE" sz="1600" b="1" dirty="0" smtClean="0"/>
          </a:p>
          <a:p>
            <a:pPr marL="0" indent="0" algn="just">
              <a:buNone/>
            </a:pPr>
            <a:endParaRPr lang="en-US" sz="1800" dirty="0"/>
          </a:p>
        </p:txBody>
      </p:sp>
      <p:sp>
        <p:nvSpPr>
          <p:cNvPr id="5" name="Rectangle 4"/>
          <p:cNvSpPr/>
          <p:nvPr/>
        </p:nvSpPr>
        <p:spPr>
          <a:xfrm>
            <a:off x="0" y="1"/>
            <a:ext cx="13166725" cy="118646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b="16718"/>
          <a:stretch/>
        </p:blipFill>
        <p:spPr>
          <a:xfrm>
            <a:off x="2873845" y="173741"/>
            <a:ext cx="2222105" cy="907371"/>
          </a:xfrm>
          <a:prstGeom prst="rect">
            <a:avLst/>
          </a:prstGeom>
        </p:spPr>
      </p:pic>
      <p:pic>
        <p:nvPicPr>
          <p:cNvPr id="7" name="Content Placeholder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 y="173741"/>
            <a:ext cx="2508861" cy="90737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8304" y="4341307"/>
            <a:ext cx="4133699" cy="258356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304" y="1682098"/>
            <a:ext cx="4133699" cy="2583562"/>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1617" y="4341307"/>
            <a:ext cx="4133699" cy="2583562"/>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1617" y="1689355"/>
            <a:ext cx="4133699" cy="2583562"/>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992" y="4341307"/>
            <a:ext cx="4133699" cy="2583562"/>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991" y="1682098"/>
            <a:ext cx="4133699" cy="2583562"/>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28304" y="9868232"/>
            <a:ext cx="4133699" cy="2583562"/>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28304" y="7000516"/>
            <a:ext cx="4133699" cy="2777329"/>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53408" y="9853492"/>
            <a:ext cx="4157283" cy="2598302"/>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3408" y="7000516"/>
            <a:ext cx="4133699" cy="2777329"/>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3194" y="9868232"/>
            <a:ext cx="4133699" cy="2583562"/>
          </a:xfrm>
          <a:prstGeom prst="rect">
            <a:avLst/>
          </a:prstGeom>
        </p:spPr>
      </p:pic>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195" y="7000516"/>
            <a:ext cx="4133699" cy="2777329"/>
          </a:xfrm>
          <a:prstGeom prst="rect">
            <a:avLst/>
          </a:prstGeom>
        </p:spPr>
      </p:pic>
      <p:sp>
        <p:nvSpPr>
          <p:cNvPr id="28" name="Rectangle 27"/>
          <p:cNvSpPr/>
          <p:nvPr/>
        </p:nvSpPr>
        <p:spPr>
          <a:xfrm>
            <a:off x="95250" y="12451794"/>
            <a:ext cx="9004132" cy="338554"/>
          </a:xfrm>
          <a:prstGeom prst="rect">
            <a:avLst/>
          </a:prstGeom>
        </p:spPr>
        <p:txBody>
          <a:bodyPr wrap="none">
            <a:spAutoFit/>
          </a:bodyPr>
          <a:lstStyle/>
          <a:p>
            <a:pPr algn="ctr"/>
            <a:r>
              <a:rPr lang="de-DE" sz="1600" i="1"/>
              <a:t>Figure </a:t>
            </a:r>
            <a:r>
              <a:rPr lang="de-DE" sz="1600" i="1" smtClean="0"/>
              <a:t>4: </a:t>
            </a:r>
            <a:r>
              <a:rPr lang="de-DE" sz="1600" i="1" dirty="0" smtClean="0"/>
              <a:t>Comparison with observational data, maximum and minimum temperature in summer and winter</a:t>
            </a:r>
            <a:endParaRPr lang="de-DE" sz="1600" i="1" dirty="0"/>
          </a:p>
        </p:txBody>
      </p:sp>
    </p:spTree>
    <p:extLst>
      <p:ext uri="{BB962C8B-B14F-4D97-AF65-F5344CB8AC3E}">
        <p14:creationId xmlns:p14="http://schemas.microsoft.com/office/powerpoint/2010/main" val="26062018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1648</Words>
  <Application>Microsoft Office PowerPoint</Application>
  <PresentationFormat>Custom</PresentationFormat>
  <Paragraphs>105</Paragraphs>
  <Slides>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等线</vt:lpstr>
      <vt:lpstr>Arial</vt:lpstr>
      <vt:lpstr>Calibri</vt:lpstr>
      <vt:lpstr>Calibri Light</vt:lpstr>
      <vt:lpstr>Times New Roman</vt:lpstr>
      <vt:lpstr>Wingdings</vt:lpstr>
      <vt:lpstr>Office Theme</vt:lpstr>
      <vt:lpstr>Sensitivity study of different land cover data sets in regional climate simulations over Europe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gg1311@uni-giessen.de</dc:creator>
  <cp:lastModifiedBy>gg1311@uni-giessen.de</cp:lastModifiedBy>
  <cp:revision>40</cp:revision>
  <dcterms:created xsi:type="dcterms:W3CDTF">2020-04-27T11:54:44Z</dcterms:created>
  <dcterms:modified xsi:type="dcterms:W3CDTF">2020-04-30T10:25:35Z</dcterms:modified>
</cp:coreProperties>
</file>