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2"/>
  </p:notesMasterIdLst>
  <p:sldIdLst>
    <p:sldId id="311" r:id="rId4"/>
    <p:sldId id="307" r:id="rId5"/>
    <p:sldId id="312" r:id="rId6"/>
    <p:sldId id="313" r:id="rId7"/>
    <p:sldId id="261" r:id="rId8"/>
    <p:sldId id="263" r:id="rId9"/>
    <p:sldId id="294" r:id="rId10"/>
    <p:sldId id="268" r:id="rId11"/>
    <p:sldId id="269" r:id="rId12"/>
    <p:sldId id="271" r:id="rId13"/>
    <p:sldId id="272" r:id="rId14"/>
    <p:sldId id="273" r:id="rId15"/>
    <p:sldId id="274" r:id="rId16"/>
    <p:sldId id="276" r:id="rId17"/>
    <p:sldId id="299" r:id="rId18"/>
    <p:sldId id="300" r:id="rId19"/>
    <p:sldId id="309" r:id="rId20"/>
    <p:sldId id="296" r:id="rId21"/>
    <p:sldId id="285" r:id="rId22"/>
    <p:sldId id="287" r:id="rId23"/>
    <p:sldId id="288" r:id="rId24"/>
    <p:sldId id="292" r:id="rId25"/>
    <p:sldId id="310" r:id="rId26"/>
    <p:sldId id="289" r:id="rId27"/>
    <p:sldId id="297" r:id="rId28"/>
    <p:sldId id="262" r:id="rId29"/>
    <p:sldId id="286" r:id="rId30"/>
    <p:sldId id="264" r:id="rId3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84077" autoAdjust="0"/>
  </p:normalViewPr>
  <p:slideViewPr>
    <p:cSldViewPr snapToGrid="0">
      <p:cViewPr>
        <p:scale>
          <a:sx n="110" d="100"/>
          <a:sy n="110" d="100"/>
        </p:scale>
        <p:origin x="-696" y="-120"/>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E5DA74-168C-4059-8A7D-AEFA02012DA1}" type="datetimeFigureOut">
              <a:rPr lang="en-US" smtClean="0"/>
              <a:t>5/4/2020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22A72B-C413-4CE8-A648-0E2652189AB5}" type="slidenum">
              <a:rPr lang="en-US" smtClean="0"/>
              <a:t>‹#›</a:t>
            </a:fld>
            <a:endParaRPr lang="en-US"/>
          </a:p>
        </p:txBody>
      </p:sp>
    </p:spTree>
    <p:extLst>
      <p:ext uri="{BB962C8B-B14F-4D97-AF65-F5344CB8AC3E}">
        <p14:creationId xmlns:p14="http://schemas.microsoft.com/office/powerpoint/2010/main" val="1221238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last several talks showcased the rich array of plasma processes occurring in the Mars magnetosphere, and form a great motivation for my talk.  </a:t>
            </a:r>
            <a:r>
              <a:rPr lang="en-US" dirty="0" smtClean="0"/>
              <a:t>I’ll </a:t>
            </a:r>
            <a:r>
              <a:rPr lang="en-US" dirty="0"/>
              <a:t>talk about the</a:t>
            </a:r>
            <a:r>
              <a:rPr lang="en-US" baseline="0" dirty="0"/>
              <a:t> science case for </a:t>
            </a:r>
            <a:r>
              <a:rPr lang="en-US" baseline="0" dirty="0" smtClean="0"/>
              <a:t>ESCAPADE, as well as our </a:t>
            </a:r>
            <a:r>
              <a:rPr lang="en-US" baseline="0"/>
              <a:t>mission </a:t>
            </a:r>
            <a:r>
              <a:rPr lang="en-US" baseline="0" smtClean="0"/>
              <a:t>for </a:t>
            </a:r>
            <a:r>
              <a:rPr lang="en-US" baseline="0" dirty="0"/>
              <a:t>the mission </a:t>
            </a:r>
            <a:r>
              <a:rPr lang="en-US" baseline="0" dirty="0" smtClean="0"/>
              <a:t>including </a:t>
            </a:r>
            <a:r>
              <a:rPr lang="en-US" baseline="0" dirty="0"/>
              <a:t>instruments, spacecraft, and mission design</a:t>
            </a:r>
            <a:endParaRPr lang="en-US" dirty="0"/>
          </a:p>
        </p:txBody>
      </p:sp>
      <p:sp>
        <p:nvSpPr>
          <p:cNvPr id="4" name="Slide Number Placeholder 3"/>
          <p:cNvSpPr>
            <a:spLocks noGrp="1"/>
          </p:cNvSpPr>
          <p:nvPr>
            <p:ph type="sldNum" sz="quarter" idx="10"/>
          </p:nvPr>
        </p:nvSpPr>
        <p:spPr/>
        <p:txBody>
          <a:bodyPr/>
          <a:lstStyle/>
          <a:p>
            <a:fld id="{3A7E338C-4008-48D2-BB1D-140558A080C0}"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565331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figure on the bottom shows the evolving orbit of MAVEN in MSO coordinates, or with respect to the sun, showing the nominal location of the various plasma</a:t>
            </a:r>
            <a:r>
              <a:rPr lang="en-US" baseline="0" dirty="0" smtClean="0"/>
              <a:t> regions and boundaries.  Black is the undisturbed solar wind, behind which is the bow shock and the magnetosheath region where the solar wind plasma slows down, heats up, becomes turbulent and diverts around the conducting obstacle of the ionosphere.  The yellow region is where the interplanetary magnetic field piles up and drapes around the planet. The blue region is the wake where the double-lobed magnetotail trips behind the planet.  This is a highly simplistic representation of a very complex picture that displays enormous variability as the properties of the solar wind change: density, velocity, IMF magnitude and IMF cone and clock angle.</a:t>
            </a:r>
            <a:endParaRPr lang="en-US" dirty="0"/>
          </a:p>
        </p:txBody>
      </p:sp>
      <p:sp>
        <p:nvSpPr>
          <p:cNvPr id="4" name="Slide Number Placeholder 3"/>
          <p:cNvSpPr>
            <a:spLocks noGrp="1"/>
          </p:cNvSpPr>
          <p:nvPr>
            <p:ph type="sldNum" sz="quarter" idx="10"/>
          </p:nvPr>
        </p:nvSpPr>
        <p:spPr/>
        <p:txBody>
          <a:bodyPr/>
          <a:lstStyle/>
          <a:p>
            <a:fld id="{DF5FEA63-8265-4AFA-BCC2-459B97A37F87}"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319590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interaction</a:t>
            </a:r>
            <a:r>
              <a:rPr lang="en-US" baseline="0" dirty="0"/>
              <a:t> of unmagnetized planetary heavy ions with magnetized sheath protons results in polarization electric fields at the edges of the unmagnetized bubble as ions try to freely propagate, and resulting shielding currents which pile up the magnetic field in a snowplow effect. The structure is likely dynamic in space and time , and ions are accelerated to different energies, resulting in energy dispersion</a:t>
            </a:r>
            <a:r>
              <a:rPr lang="en-US" baseline="0" dirty="0" smtClean="0"/>
              <a:t>. </a:t>
            </a:r>
          </a:p>
          <a:p>
            <a:r>
              <a:rPr lang="en-US" b="1" baseline="0" dirty="0" smtClean="0"/>
              <a:t>All these features of the Mars-SW interaction are likely dynamic in space and time. Multi-point observations will untangle space &amp; time and elucidate these processes.</a:t>
            </a:r>
            <a:endParaRPr lang="en-US" b="1" dirty="0"/>
          </a:p>
        </p:txBody>
      </p:sp>
      <p:sp>
        <p:nvSpPr>
          <p:cNvPr id="4" name="Slide Number Placeholder 3"/>
          <p:cNvSpPr>
            <a:spLocks noGrp="1"/>
          </p:cNvSpPr>
          <p:nvPr>
            <p:ph type="sldNum" sz="quarter" idx="10"/>
          </p:nvPr>
        </p:nvSpPr>
        <p:spPr/>
        <p:txBody>
          <a:bodyPr/>
          <a:lstStyle/>
          <a:p>
            <a:fld id="{3A7E338C-4008-48D2-BB1D-140558A080C0}" type="slidenum">
              <a:rPr lang="en-US" smtClean="0"/>
              <a:t>5</a:t>
            </a:fld>
            <a:endParaRPr lang="en-US"/>
          </a:p>
        </p:txBody>
      </p:sp>
    </p:spTree>
    <p:extLst>
      <p:ext uri="{BB962C8B-B14F-4D97-AF65-F5344CB8AC3E}">
        <p14:creationId xmlns:p14="http://schemas.microsoft.com/office/powerpoint/2010/main" val="2748446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Instrument trades are underway</a:t>
            </a:r>
            <a:r>
              <a:rPr lang="en-US" baseline="0" dirty="0"/>
              <a:t> already.</a:t>
            </a:r>
            <a:endParaRPr lang="en-US" dirty="0"/>
          </a:p>
        </p:txBody>
      </p:sp>
      <p:sp>
        <p:nvSpPr>
          <p:cNvPr id="4" name="Slide Number Placeholder 3"/>
          <p:cNvSpPr>
            <a:spLocks noGrp="1"/>
          </p:cNvSpPr>
          <p:nvPr>
            <p:ph type="sldNum" sz="quarter" idx="10"/>
          </p:nvPr>
        </p:nvSpPr>
        <p:spPr/>
        <p:txBody>
          <a:bodyPr/>
          <a:lstStyle/>
          <a:p>
            <a:fld id="{3A7E338C-4008-48D2-BB1D-140558A080C0}" type="slidenum">
              <a:rPr lang="en-US" smtClean="0"/>
              <a:t>9</a:t>
            </a:fld>
            <a:endParaRPr lang="en-US"/>
          </a:p>
        </p:txBody>
      </p:sp>
    </p:spTree>
    <p:extLst>
      <p:ext uri="{BB962C8B-B14F-4D97-AF65-F5344CB8AC3E}">
        <p14:creationId xmlns:p14="http://schemas.microsoft.com/office/powerpoint/2010/main" val="2706711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Somewhat</a:t>
            </a:r>
            <a:r>
              <a:rPr lang="en-US" baseline="0" dirty="0"/>
              <a:t> related</a:t>
            </a:r>
            <a:endParaRPr lang="en-US" dirty="0"/>
          </a:p>
        </p:txBody>
      </p:sp>
      <p:sp>
        <p:nvSpPr>
          <p:cNvPr id="4" name="Slide Number Placeholder 3"/>
          <p:cNvSpPr>
            <a:spLocks noGrp="1"/>
          </p:cNvSpPr>
          <p:nvPr>
            <p:ph type="sldNum" sz="quarter" idx="10"/>
          </p:nvPr>
        </p:nvSpPr>
        <p:spPr/>
        <p:txBody>
          <a:bodyPr/>
          <a:lstStyle/>
          <a:p>
            <a:fld id="{3A7E338C-4008-48D2-BB1D-140558A080C0}" type="slidenum">
              <a:rPr lang="en-US" smtClean="0"/>
              <a:t>28</a:t>
            </a:fld>
            <a:endParaRPr lang="en-US"/>
          </a:p>
        </p:txBody>
      </p:sp>
    </p:spTree>
    <p:extLst>
      <p:ext uri="{BB962C8B-B14F-4D97-AF65-F5344CB8AC3E}">
        <p14:creationId xmlns:p14="http://schemas.microsoft.com/office/powerpoint/2010/main" val="1141050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26FF167-032E-43E4-9ACC-E276E3B5D3EC}" type="datetime1">
              <a:rPr lang="en-US" smtClean="0"/>
              <a:t>5/4/2020</a:t>
            </a:fld>
            <a:endParaRPr lang="en-US"/>
          </a:p>
        </p:txBody>
      </p:sp>
      <p:sp>
        <p:nvSpPr>
          <p:cNvPr id="6" name="Slide Number Placeholder 5"/>
          <p:cNvSpPr>
            <a:spLocks noGrp="1"/>
          </p:cNvSpPr>
          <p:nvPr>
            <p:ph type="sldNum" sz="quarter" idx="12"/>
          </p:nvPr>
        </p:nvSpPr>
        <p:spPr>
          <a:xfrm>
            <a:off x="8065477" y="4767263"/>
            <a:ext cx="621323" cy="273844"/>
          </a:xfrm>
        </p:spPr>
        <p:txBody>
          <a:bodyPr/>
          <a:lstStyle/>
          <a:p>
            <a:fld id="{2403621E-5B0C-4FD0-9686-51BC38A2A5AD}" type="slidenum">
              <a:rPr lang="en-US" smtClean="0"/>
              <a:t>‹#›</a:t>
            </a:fld>
            <a:endParaRPr lang="en-US" dirty="0"/>
          </a:p>
        </p:txBody>
      </p:sp>
    </p:spTree>
    <p:extLst>
      <p:ext uri="{BB962C8B-B14F-4D97-AF65-F5344CB8AC3E}">
        <p14:creationId xmlns:p14="http://schemas.microsoft.com/office/powerpoint/2010/main" val="2795261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DDC9E4-B5C3-491B-B66A-3B870AF7BAFE}" type="datetime1">
              <a:rPr lang="en-US" smtClean="0"/>
              <a:t>5/4/2020</a:t>
            </a:fld>
            <a:endParaRPr lang="en-US"/>
          </a:p>
        </p:txBody>
      </p:sp>
      <p:sp>
        <p:nvSpPr>
          <p:cNvPr id="5" name="Footer Placeholder 4"/>
          <p:cNvSpPr>
            <a:spLocks noGrp="1"/>
          </p:cNvSpPr>
          <p:nvPr>
            <p:ph type="ftr" sz="quarter" idx="11"/>
          </p:nvPr>
        </p:nvSpPr>
        <p:spPr>
          <a:xfrm>
            <a:off x="2549770" y="4771659"/>
            <a:ext cx="4372708" cy="273844"/>
          </a:xfrm>
          <a:prstGeom prst="rect">
            <a:avLst/>
          </a:prstGeom>
        </p:spPr>
        <p:txBody>
          <a:bodyPr/>
          <a:lstStyle/>
          <a:p>
            <a:r>
              <a:rPr lang="en-US"/>
              <a:t>All material herein is proprietary</a:t>
            </a:r>
          </a:p>
        </p:txBody>
      </p:sp>
      <p:sp>
        <p:nvSpPr>
          <p:cNvPr id="6" name="Slide Number Placeholder 5"/>
          <p:cNvSpPr>
            <a:spLocks noGrp="1"/>
          </p:cNvSpPr>
          <p:nvPr>
            <p:ph type="sldNum" sz="quarter" idx="12"/>
          </p:nvPr>
        </p:nvSpPr>
        <p:spPr/>
        <p:txBody>
          <a:bodyPr/>
          <a:lstStyle/>
          <a:p>
            <a:fld id="{2403621E-5B0C-4FD0-9686-51BC38A2A5AD}" type="slidenum">
              <a:rPr lang="en-US" smtClean="0"/>
              <a:t>‹#›</a:t>
            </a:fld>
            <a:endParaRPr lang="en-US"/>
          </a:p>
        </p:txBody>
      </p:sp>
    </p:spTree>
    <p:extLst>
      <p:ext uri="{BB962C8B-B14F-4D97-AF65-F5344CB8AC3E}">
        <p14:creationId xmlns:p14="http://schemas.microsoft.com/office/powerpoint/2010/main" val="59349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ABF08C-F6D8-4ECF-9814-3B0D70F32D56}" type="datetime1">
              <a:rPr lang="en-US" smtClean="0"/>
              <a:t>5/4/2020</a:t>
            </a:fld>
            <a:endParaRPr lang="en-US"/>
          </a:p>
        </p:txBody>
      </p:sp>
      <p:sp>
        <p:nvSpPr>
          <p:cNvPr id="5" name="Footer Placeholder 4"/>
          <p:cNvSpPr>
            <a:spLocks noGrp="1"/>
          </p:cNvSpPr>
          <p:nvPr>
            <p:ph type="ftr" sz="quarter" idx="11"/>
          </p:nvPr>
        </p:nvSpPr>
        <p:spPr>
          <a:xfrm>
            <a:off x="2549770" y="4771659"/>
            <a:ext cx="4372708" cy="273844"/>
          </a:xfrm>
          <a:prstGeom prst="rect">
            <a:avLst/>
          </a:prstGeom>
        </p:spPr>
        <p:txBody>
          <a:bodyPr/>
          <a:lstStyle/>
          <a:p>
            <a:r>
              <a:rPr lang="en-US"/>
              <a:t>All material herein is proprietary</a:t>
            </a:r>
          </a:p>
        </p:txBody>
      </p:sp>
      <p:sp>
        <p:nvSpPr>
          <p:cNvPr id="6" name="Slide Number Placeholder 5"/>
          <p:cNvSpPr>
            <a:spLocks noGrp="1"/>
          </p:cNvSpPr>
          <p:nvPr>
            <p:ph type="sldNum" sz="quarter" idx="12"/>
          </p:nvPr>
        </p:nvSpPr>
        <p:spPr/>
        <p:txBody>
          <a:bodyPr/>
          <a:lstStyle/>
          <a:p>
            <a:fld id="{2403621E-5B0C-4FD0-9686-51BC38A2A5AD}" type="slidenum">
              <a:rPr lang="en-US" smtClean="0"/>
              <a:t>‹#›</a:t>
            </a:fld>
            <a:endParaRPr lang="en-US"/>
          </a:p>
        </p:txBody>
      </p:sp>
    </p:spTree>
    <p:extLst>
      <p:ext uri="{BB962C8B-B14F-4D97-AF65-F5344CB8AC3E}">
        <p14:creationId xmlns:p14="http://schemas.microsoft.com/office/powerpoint/2010/main" val="2703808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504180-2328-4481-8449-862DA8790B47}" type="datetimeFigureOut">
              <a:rPr lang="en-US" smtClean="0">
                <a:solidFill>
                  <a:prstClr val="black">
                    <a:tint val="75000"/>
                  </a:prstClr>
                </a:solidFill>
              </a:rPr>
              <a:pPr/>
              <a:t>5/4/2020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CD0182-3DAB-4A8D-9B01-12285AB80B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3716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504180-2328-4481-8449-862DA8790B47}" type="datetimeFigureOut">
              <a:rPr lang="en-US" smtClean="0">
                <a:solidFill>
                  <a:prstClr val="black">
                    <a:tint val="75000"/>
                  </a:prstClr>
                </a:solidFill>
              </a:rPr>
              <a:pPr/>
              <a:t>5/4/2020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CD0182-3DAB-4A8D-9B01-12285AB80B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640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80"/>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504180-2328-4481-8449-862DA8790B47}" type="datetimeFigureOut">
              <a:rPr lang="en-US" smtClean="0">
                <a:solidFill>
                  <a:prstClr val="black">
                    <a:tint val="75000"/>
                  </a:prstClr>
                </a:solidFill>
              </a:rPr>
              <a:pPr/>
              <a:t>5/4/2020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CD0182-3DAB-4A8D-9B01-12285AB80B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4854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504180-2328-4481-8449-862DA8790B47}" type="datetimeFigureOut">
              <a:rPr lang="en-US" smtClean="0">
                <a:solidFill>
                  <a:prstClr val="black">
                    <a:tint val="75000"/>
                  </a:prstClr>
                </a:solidFill>
              </a:rPr>
              <a:pPr/>
              <a:t>5/4/2020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ECD0182-3DAB-4A8D-9B01-12285AB80B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622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504180-2328-4481-8449-862DA8790B47}" type="datetimeFigureOut">
              <a:rPr lang="en-US" smtClean="0">
                <a:solidFill>
                  <a:prstClr val="black">
                    <a:tint val="75000"/>
                  </a:prstClr>
                </a:solidFill>
              </a:rPr>
              <a:pPr/>
              <a:t>5/4/2020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ECD0182-3DAB-4A8D-9B01-12285AB80B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4454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504180-2328-4481-8449-862DA8790B47}" type="datetimeFigureOut">
              <a:rPr lang="en-US" smtClean="0">
                <a:solidFill>
                  <a:prstClr val="black">
                    <a:tint val="75000"/>
                  </a:prstClr>
                </a:solidFill>
              </a:rPr>
              <a:pPr/>
              <a:t>5/4/2020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ECD0182-3DAB-4A8D-9B01-12285AB80B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1745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504180-2328-4481-8449-862DA8790B47}" type="datetimeFigureOut">
              <a:rPr lang="en-US" smtClean="0">
                <a:solidFill>
                  <a:prstClr val="black">
                    <a:tint val="75000"/>
                  </a:prstClr>
                </a:solidFill>
              </a:rPr>
              <a:pPr/>
              <a:t>5/4/2020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ECD0182-3DAB-4A8D-9B01-12285AB80B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02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504180-2328-4481-8449-862DA8790B47}" type="datetimeFigureOut">
              <a:rPr lang="en-US" smtClean="0">
                <a:solidFill>
                  <a:prstClr val="black">
                    <a:tint val="75000"/>
                  </a:prstClr>
                </a:solidFill>
              </a:rPr>
              <a:pPr/>
              <a:t>5/4/2020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ECD0182-3DAB-4A8D-9B01-12285AB80B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4378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BD13DD-7C4C-4030-8C99-923D5AF0C00A}" type="datetime1">
              <a:rPr lang="en-US" smtClean="0"/>
              <a:t>5/4/2020</a:t>
            </a:fld>
            <a:endParaRPr lang="en-US"/>
          </a:p>
        </p:txBody>
      </p:sp>
      <p:sp>
        <p:nvSpPr>
          <p:cNvPr id="6" name="Slide Number Placeholder 5"/>
          <p:cNvSpPr>
            <a:spLocks noGrp="1"/>
          </p:cNvSpPr>
          <p:nvPr>
            <p:ph type="sldNum" sz="quarter" idx="12"/>
          </p:nvPr>
        </p:nvSpPr>
        <p:spPr/>
        <p:txBody>
          <a:bodyPr/>
          <a:lstStyle/>
          <a:p>
            <a:fld id="{2403621E-5B0C-4FD0-9686-51BC38A2A5AD}" type="slidenum">
              <a:rPr lang="en-US" smtClean="0"/>
              <a:t>‹#›</a:t>
            </a:fld>
            <a:endParaRPr lang="en-US"/>
          </a:p>
        </p:txBody>
      </p:sp>
    </p:spTree>
    <p:extLst>
      <p:ext uri="{BB962C8B-B14F-4D97-AF65-F5344CB8AC3E}">
        <p14:creationId xmlns:p14="http://schemas.microsoft.com/office/powerpoint/2010/main" val="2388266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504180-2328-4481-8449-862DA8790B47}" type="datetimeFigureOut">
              <a:rPr lang="en-US" smtClean="0">
                <a:solidFill>
                  <a:prstClr val="black">
                    <a:tint val="75000"/>
                  </a:prstClr>
                </a:solidFill>
              </a:rPr>
              <a:pPr/>
              <a:t>5/4/2020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ECD0182-3DAB-4A8D-9B01-12285AB80B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08510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504180-2328-4481-8449-862DA8790B47}" type="datetimeFigureOut">
              <a:rPr lang="en-US" smtClean="0">
                <a:solidFill>
                  <a:prstClr val="black">
                    <a:tint val="75000"/>
                  </a:prstClr>
                </a:solidFill>
              </a:rPr>
              <a:pPr/>
              <a:t>5/4/2020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CD0182-3DAB-4A8D-9B01-12285AB80B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8083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3"/>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3"/>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504180-2328-4481-8449-862DA8790B47}" type="datetimeFigureOut">
              <a:rPr lang="en-US" smtClean="0">
                <a:solidFill>
                  <a:prstClr val="black">
                    <a:tint val="75000"/>
                  </a:prstClr>
                </a:solidFill>
              </a:rPr>
              <a:pPr/>
              <a:t>5/4/2020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CD0182-3DAB-4A8D-9B01-12285AB80B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79673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6FF167-032E-43E4-9ACC-E276E3B5D3EC}" type="datetime1">
              <a:rPr lang="en-US" smtClean="0">
                <a:solidFill>
                  <a:prstClr val="black">
                    <a:tint val="75000"/>
                  </a:prstClr>
                </a:solidFill>
              </a:rPr>
              <a:pPr/>
              <a:t>5/4/2020</a:t>
            </a:fld>
            <a:endParaRPr lang="en-US">
              <a:solidFill>
                <a:prstClr val="black">
                  <a:tint val="75000"/>
                </a:prstClr>
              </a:solidFill>
            </a:endParaRPr>
          </a:p>
        </p:txBody>
      </p:sp>
      <p:sp>
        <p:nvSpPr>
          <p:cNvPr id="5" name="Footer Placeholder 4"/>
          <p:cNvSpPr>
            <a:spLocks noGrp="1"/>
          </p:cNvSpPr>
          <p:nvPr>
            <p:ph type="ftr" sz="quarter" idx="11"/>
          </p:nvPr>
        </p:nvSpPr>
        <p:spPr>
          <a:xfrm>
            <a:off x="2502878" y="4776054"/>
            <a:ext cx="4466492" cy="273844"/>
          </a:xfrm>
        </p:spPr>
        <p:txBody>
          <a:bodyPr/>
          <a:lstStyle>
            <a:lvl1pPr>
              <a:defRPr/>
            </a:lvl1pPr>
          </a:lstStyle>
          <a:p>
            <a:r>
              <a:rPr lang="en-US" dirty="0" smtClean="0">
                <a:solidFill>
                  <a:srgbClr val="4F81BD">
                    <a:lumMod val="75000"/>
                  </a:srgbClr>
                </a:solidFill>
              </a:rPr>
              <a:t>Do not distribute without ESCAPADE project approval</a:t>
            </a:r>
            <a:endParaRPr lang="en-US" dirty="0">
              <a:solidFill>
                <a:srgbClr val="4F81BD">
                  <a:lumMod val="75000"/>
                </a:srgbClr>
              </a:solidFill>
            </a:endParaRPr>
          </a:p>
        </p:txBody>
      </p:sp>
      <p:sp>
        <p:nvSpPr>
          <p:cNvPr id="6" name="Slide Number Placeholder 5"/>
          <p:cNvSpPr>
            <a:spLocks noGrp="1"/>
          </p:cNvSpPr>
          <p:nvPr>
            <p:ph type="sldNum" sz="quarter" idx="12"/>
          </p:nvPr>
        </p:nvSpPr>
        <p:spPr>
          <a:xfrm>
            <a:off x="8065477" y="4767263"/>
            <a:ext cx="621323" cy="273844"/>
          </a:xfrm>
        </p:spPr>
        <p:txBody>
          <a:bodyPr/>
          <a:lstStyle/>
          <a:p>
            <a:fld id="{2403621E-5B0C-4FD0-9686-51BC38A2A5A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960276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BD13DD-7C4C-4030-8C99-923D5AF0C00A}" type="datetime1">
              <a:rPr lang="en-US" smtClean="0">
                <a:solidFill>
                  <a:prstClr val="black">
                    <a:tint val="75000"/>
                  </a:prstClr>
                </a:solidFill>
              </a:rPr>
              <a:pPr/>
              <a:t>5/4/2020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srgbClr val="4F81BD">
                    <a:lumMod val="75000"/>
                  </a:srgbClr>
                </a:solidFill>
              </a:rPr>
              <a:t>Proprietary: do not distribute without ESCAPADE project approval</a:t>
            </a:r>
            <a:endParaRPr lang="en-US" dirty="0">
              <a:solidFill>
                <a:srgbClr val="4F81BD">
                  <a:lumMod val="75000"/>
                </a:srgbClr>
              </a:solidFill>
            </a:endParaRPr>
          </a:p>
        </p:txBody>
      </p:sp>
      <p:sp>
        <p:nvSpPr>
          <p:cNvPr id="6" name="Slide Number Placeholder 5"/>
          <p:cNvSpPr>
            <a:spLocks noGrp="1"/>
          </p:cNvSpPr>
          <p:nvPr>
            <p:ph type="sldNum" sz="quarter" idx="12"/>
          </p:nvPr>
        </p:nvSpPr>
        <p:spPr/>
        <p:txBody>
          <a:bodyPr/>
          <a:lstStyle/>
          <a:p>
            <a:fld id="{2403621E-5B0C-4FD0-9686-51BC38A2A5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20891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9E16F0-86E5-4005-8839-A6CF7D4BDE65}" type="datetime1">
              <a:rPr lang="en-US" smtClean="0">
                <a:solidFill>
                  <a:prstClr val="black">
                    <a:tint val="75000"/>
                  </a:prstClr>
                </a:solidFill>
              </a:rPr>
              <a:pPr/>
              <a:t>5/4/2020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srgbClr val="4F81BD">
                    <a:lumMod val="75000"/>
                  </a:srgbClr>
                </a:solidFill>
              </a:rPr>
              <a:t>All material herein is proprietary</a:t>
            </a:r>
            <a:endParaRPr lang="en-US">
              <a:solidFill>
                <a:srgbClr val="4F81BD">
                  <a:lumMod val="75000"/>
                </a:srgbClr>
              </a:solidFill>
            </a:endParaRPr>
          </a:p>
        </p:txBody>
      </p:sp>
      <p:sp>
        <p:nvSpPr>
          <p:cNvPr id="6" name="Slide Number Placeholder 5"/>
          <p:cNvSpPr>
            <a:spLocks noGrp="1"/>
          </p:cNvSpPr>
          <p:nvPr>
            <p:ph type="sldNum" sz="quarter" idx="12"/>
          </p:nvPr>
        </p:nvSpPr>
        <p:spPr/>
        <p:txBody>
          <a:bodyPr/>
          <a:lstStyle/>
          <a:p>
            <a:fld id="{2403621E-5B0C-4FD0-9686-51BC38A2A5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42822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F5E2AD-9A8C-4C3B-8EC4-E67D94C9F36A}" type="datetime1">
              <a:rPr lang="en-US" smtClean="0">
                <a:solidFill>
                  <a:prstClr val="black">
                    <a:tint val="75000"/>
                  </a:prstClr>
                </a:solidFill>
              </a:rPr>
              <a:pPr/>
              <a:t>5/4/2020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srgbClr val="4F81BD">
                    <a:lumMod val="75000"/>
                  </a:srgbClr>
                </a:solidFill>
              </a:rPr>
              <a:t>All material herein is proprietary</a:t>
            </a:r>
            <a:endParaRPr lang="en-US">
              <a:solidFill>
                <a:srgbClr val="4F81BD">
                  <a:lumMod val="75000"/>
                </a:srgbClr>
              </a:solidFill>
            </a:endParaRPr>
          </a:p>
        </p:txBody>
      </p:sp>
      <p:sp>
        <p:nvSpPr>
          <p:cNvPr id="7" name="Slide Number Placeholder 6"/>
          <p:cNvSpPr>
            <a:spLocks noGrp="1"/>
          </p:cNvSpPr>
          <p:nvPr>
            <p:ph type="sldNum" sz="quarter" idx="12"/>
          </p:nvPr>
        </p:nvSpPr>
        <p:spPr/>
        <p:txBody>
          <a:bodyPr/>
          <a:lstStyle/>
          <a:p>
            <a:fld id="{2403621E-5B0C-4FD0-9686-51BC38A2A5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91326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BF3F9C-BDC8-4D86-84F2-5E4E7A5006C2}" type="datetime1">
              <a:rPr lang="en-US" smtClean="0">
                <a:solidFill>
                  <a:prstClr val="black">
                    <a:tint val="75000"/>
                  </a:prstClr>
                </a:solidFill>
              </a:rPr>
              <a:pPr/>
              <a:t>5/4/2020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srgbClr val="4F81BD">
                    <a:lumMod val="75000"/>
                  </a:srgbClr>
                </a:solidFill>
              </a:rPr>
              <a:t>All material herein is proprietary</a:t>
            </a:r>
            <a:endParaRPr lang="en-US">
              <a:solidFill>
                <a:srgbClr val="4F81BD">
                  <a:lumMod val="75000"/>
                </a:srgbClr>
              </a:solidFill>
            </a:endParaRPr>
          </a:p>
        </p:txBody>
      </p:sp>
      <p:sp>
        <p:nvSpPr>
          <p:cNvPr id="9" name="Slide Number Placeholder 8"/>
          <p:cNvSpPr>
            <a:spLocks noGrp="1"/>
          </p:cNvSpPr>
          <p:nvPr>
            <p:ph type="sldNum" sz="quarter" idx="12"/>
          </p:nvPr>
        </p:nvSpPr>
        <p:spPr/>
        <p:txBody>
          <a:bodyPr/>
          <a:lstStyle/>
          <a:p>
            <a:fld id="{2403621E-5B0C-4FD0-9686-51BC38A2A5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43944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085F73-030B-45EC-9B01-8FB86CBC9475}" type="datetime1">
              <a:rPr lang="en-US" smtClean="0">
                <a:solidFill>
                  <a:prstClr val="black">
                    <a:tint val="75000"/>
                  </a:prstClr>
                </a:solidFill>
              </a:rPr>
              <a:pPr/>
              <a:t>5/4/2020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srgbClr val="4F81BD">
                    <a:lumMod val="75000"/>
                  </a:srgbClr>
                </a:solidFill>
              </a:rPr>
              <a:t>All material herein is proprietary</a:t>
            </a:r>
            <a:endParaRPr lang="en-US">
              <a:solidFill>
                <a:srgbClr val="4F81BD">
                  <a:lumMod val="75000"/>
                </a:srgbClr>
              </a:solidFill>
            </a:endParaRPr>
          </a:p>
        </p:txBody>
      </p:sp>
      <p:sp>
        <p:nvSpPr>
          <p:cNvPr id="5" name="Slide Number Placeholder 4"/>
          <p:cNvSpPr>
            <a:spLocks noGrp="1"/>
          </p:cNvSpPr>
          <p:nvPr>
            <p:ph type="sldNum" sz="quarter" idx="12"/>
          </p:nvPr>
        </p:nvSpPr>
        <p:spPr/>
        <p:txBody>
          <a:bodyPr/>
          <a:lstStyle/>
          <a:p>
            <a:fld id="{2403621E-5B0C-4FD0-9686-51BC38A2A5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584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E4FF1C-05E5-4FB0-8FA9-AF82816E5324}" type="datetime1">
              <a:rPr lang="en-US" smtClean="0">
                <a:solidFill>
                  <a:prstClr val="black">
                    <a:tint val="75000"/>
                  </a:prstClr>
                </a:solidFill>
              </a:rPr>
              <a:pPr/>
              <a:t>5/4/2020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srgbClr val="4F81BD">
                    <a:lumMod val="75000"/>
                  </a:srgbClr>
                </a:solidFill>
              </a:rPr>
              <a:t>All material herein is proprietary</a:t>
            </a:r>
            <a:endParaRPr lang="en-US">
              <a:solidFill>
                <a:srgbClr val="4F81BD">
                  <a:lumMod val="75000"/>
                </a:srgbClr>
              </a:solidFill>
            </a:endParaRPr>
          </a:p>
        </p:txBody>
      </p:sp>
      <p:sp>
        <p:nvSpPr>
          <p:cNvPr id="4" name="Slide Number Placeholder 3"/>
          <p:cNvSpPr>
            <a:spLocks noGrp="1"/>
          </p:cNvSpPr>
          <p:nvPr>
            <p:ph type="sldNum" sz="quarter" idx="12"/>
          </p:nvPr>
        </p:nvSpPr>
        <p:spPr/>
        <p:txBody>
          <a:bodyPr/>
          <a:lstStyle/>
          <a:p>
            <a:fld id="{2403621E-5B0C-4FD0-9686-51BC38A2A5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6438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9E16F0-86E5-4005-8839-A6CF7D4BDE65}" type="datetime1">
              <a:rPr lang="en-US" smtClean="0"/>
              <a:t>5/4/2020</a:t>
            </a:fld>
            <a:endParaRPr lang="en-US"/>
          </a:p>
        </p:txBody>
      </p:sp>
      <p:sp>
        <p:nvSpPr>
          <p:cNvPr id="6" name="Slide Number Placeholder 5"/>
          <p:cNvSpPr>
            <a:spLocks noGrp="1"/>
          </p:cNvSpPr>
          <p:nvPr>
            <p:ph type="sldNum" sz="quarter" idx="12"/>
          </p:nvPr>
        </p:nvSpPr>
        <p:spPr/>
        <p:txBody>
          <a:bodyPr/>
          <a:lstStyle/>
          <a:p>
            <a:fld id="{2403621E-5B0C-4FD0-9686-51BC38A2A5AD}" type="slidenum">
              <a:rPr lang="en-US" smtClean="0"/>
              <a:t>‹#›</a:t>
            </a:fld>
            <a:endParaRPr lang="en-US"/>
          </a:p>
        </p:txBody>
      </p:sp>
    </p:spTree>
    <p:extLst>
      <p:ext uri="{BB962C8B-B14F-4D97-AF65-F5344CB8AC3E}">
        <p14:creationId xmlns:p14="http://schemas.microsoft.com/office/powerpoint/2010/main" val="1467320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882B4E-CF8D-45B6-A9F2-E9CB8782B941}" type="datetime1">
              <a:rPr lang="en-US" smtClean="0">
                <a:solidFill>
                  <a:prstClr val="black">
                    <a:tint val="75000"/>
                  </a:prstClr>
                </a:solidFill>
              </a:rPr>
              <a:pPr/>
              <a:t>5/4/2020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srgbClr val="4F81BD">
                    <a:lumMod val="75000"/>
                  </a:srgbClr>
                </a:solidFill>
              </a:rPr>
              <a:t>All material herein is proprietary</a:t>
            </a:r>
            <a:endParaRPr lang="en-US">
              <a:solidFill>
                <a:srgbClr val="4F81BD">
                  <a:lumMod val="75000"/>
                </a:srgbClr>
              </a:solidFill>
            </a:endParaRPr>
          </a:p>
        </p:txBody>
      </p:sp>
      <p:sp>
        <p:nvSpPr>
          <p:cNvPr id="7" name="Slide Number Placeholder 6"/>
          <p:cNvSpPr>
            <a:spLocks noGrp="1"/>
          </p:cNvSpPr>
          <p:nvPr>
            <p:ph type="sldNum" sz="quarter" idx="12"/>
          </p:nvPr>
        </p:nvSpPr>
        <p:spPr/>
        <p:txBody>
          <a:bodyPr/>
          <a:lstStyle/>
          <a:p>
            <a:fld id="{2403621E-5B0C-4FD0-9686-51BC38A2A5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59249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097F27-53D3-4C42-9672-08CBF1077032}" type="datetime1">
              <a:rPr lang="en-US" smtClean="0">
                <a:solidFill>
                  <a:prstClr val="black">
                    <a:tint val="75000"/>
                  </a:prstClr>
                </a:solidFill>
              </a:rPr>
              <a:pPr/>
              <a:t>5/4/2020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srgbClr val="4F81BD">
                    <a:lumMod val="75000"/>
                  </a:srgbClr>
                </a:solidFill>
              </a:rPr>
              <a:t>All material herein is proprietary</a:t>
            </a:r>
            <a:endParaRPr lang="en-US">
              <a:solidFill>
                <a:srgbClr val="4F81BD">
                  <a:lumMod val="75000"/>
                </a:srgbClr>
              </a:solidFill>
            </a:endParaRPr>
          </a:p>
        </p:txBody>
      </p:sp>
      <p:sp>
        <p:nvSpPr>
          <p:cNvPr id="7" name="Slide Number Placeholder 6"/>
          <p:cNvSpPr>
            <a:spLocks noGrp="1"/>
          </p:cNvSpPr>
          <p:nvPr>
            <p:ph type="sldNum" sz="quarter" idx="12"/>
          </p:nvPr>
        </p:nvSpPr>
        <p:spPr/>
        <p:txBody>
          <a:bodyPr/>
          <a:lstStyle/>
          <a:p>
            <a:fld id="{2403621E-5B0C-4FD0-9686-51BC38A2A5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6271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DDC9E4-B5C3-491B-B66A-3B870AF7BAFE}" type="datetime1">
              <a:rPr lang="en-US" smtClean="0">
                <a:solidFill>
                  <a:prstClr val="black">
                    <a:tint val="75000"/>
                  </a:prstClr>
                </a:solidFill>
              </a:rPr>
              <a:pPr/>
              <a:t>5/4/2020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srgbClr val="4F81BD">
                    <a:lumMod val="75000"/>
                  </a:srgbClr>
                </a:solidFill>
              </a:rPr>
              <a:t>All material herein is proprietary</a:t>
            </a:r>
            <a:endParaRPr lang="en-US">
              <a:solidFill>
                <a:srgbClr val="4F81BD">
                  <a:lumMod val="75000"/>
                </a:srgbClr>
              </a:solidFill>
            </a:endParaRPr>
          </a:p>
        </p:txBody>
      </p:sp>
      <p:sp>
        <p:nvSpPr>
          <p:cNvPr id="6" name="Slide Number Placeholder 5"/>
          <p:cNvSpPr>
            <a:spLocks noGrp="1"/>
          </p:cNvSpPr>
          <p:nvPr>
            <p:ph type="sldNum" sz="quarter" idx="12"/>
          </p:nvPr>
        </p:nvSpPr>
        <p:spPr/>
        <p:txBody>
          <a:bodyPr/>
          <a:lstStyle/>
          <a:p>
            <a:fld id="{2403621E-5B0C-4FD0-9686-51BC38A2A5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40970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ABF08C-F6D8-4ECF-9814-3B0D70F32D56}" type="datetime1">
              <a:rPr lang="en-US" smtClean="0">
                <a:solidFill>
                  <a:prstClr val="black">
                    <a:tint val="75000"/>
                  </a:prstClr>
                </a:solidFill>
              </a:rPr>
              <a:pPr/>
              <a:t>5/4/2020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srgbClr val="4F81BD">
                    <a:lumMod val="75000"/>
                  </a:srgbClr>
                </a:solidFill>
              </a:rPr>
              <a:t>All material herein is proprietary</a:t>
            </a:r>
            <a:endParaRPr lang="en-US">
              <a:solidFill>
                <a:srgbClr val="4F81BD">
                  <a:lumMod val="75000"/>
                </a:srgbClr>
              </a:solidFill>
            </a:endParaRPr>
          </a:p>
        </p:txBody>
      </p:sp>
      <p:sp>
        <p:nvSpPr>
          <p:cNvPr id="6" name="Slide Number Placeholder 5"/>
          <p:cNvSpPr>
            <a:spLocks noGrp="1"/>
          </p:cNvSpPr>
          <p:nvPr>
            <p:ph type="sldNum" sz="quarter" idx="12"/>
          </p:nvPr>
        </p:nvSpPr>
        <p:spPr/>
        <p:txBody>
          <a:bodyPr/>
          <a:lstStyle/>
          <a:p>
            <a:fld id="{2403621E-5B0C-4FD0-9686-51BC38A2A5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1465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F5E2AD-9A8C-4C3B-8EC4-E67D94C9F36A}" type="datetime1">
              <a:rPr lang="en-US" smtClean="0"/>
              <a:t>5/4/2020</a:t>
            </a:fld>
            <a:endParaRPr lang="en-US"/>
          </a:p>
        </p:txBody>
      </p:sp>
      <p:sp>
        <p:nvSpPr>
          <p:cNvPr id="7" name="Slide Number Placeholder 6"/>
          <p:cNvSpPr>
            <a:spLocks noGrp="1"/>
          </p:cNvSpPr>
          <p:nvPr>
            <p:ph type="sldNum" sz="quarter" idx="12"/>
          </p:nvPr>
        </p:nvSpPr>
        <p:spPr/>
        <p:txBody>
          <a:bodyPr/>
          <a:lstStyle/>
          <a:p>
            <a:fld id="{2403621E-5B0C-4FD0-9686-51BC38A2A5AD}" type="slidenum">
              <a:rPr lang="en-US" smtClean="0"/>
              <a:t>‹#›</a:t>
            </a:fld>
            <a:endParaRPr lang="en-US"/>
          </a:p>
        </p:txBody>
      </p:sp>
    </p:spTree>
    <p:extLst>
      <p:ext uri="{BB962C8B-B14F-4D97-AF65-F5344CB8AC3E}">
        <p14:creationId xmlns:p14="http://schemas.microsoft.com/office/powerpoint/2010/main" val="2714508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BF3F9C-BDC8-4D86-84F2-5E4E7A5006C2}" type="datetime1">
              <a:rPr lang="en-US" smtClean="0"/>
              <a:t>5/4/2020</a:t>
            </a:fld>
            <a:endParaRPr lang="en-US"/>
          </a:p>
        </p:txBody>
      </p:sp>
      <p:sp>
        <p:nvSpPr>
          <p:cNvPr id="9" name="Slide Number Placeholder 8"/>
          <p:cNvSpPr>
            <a:spLocks noGrp="1"/>
          </p:cNvSpPr>
          <p:nvPr>
            <p:ph type="sldNum" sz="quarter" idx="12"/>
          </p:nvPr>
        </p:nvSpPr>
        <p:spPr/>
        <p:txBody>
          <a:bodyPr/>
          <a:lstStyle/>
          <a:p>
            <a:fld id="{2403621E-5B0C-4FD0-9686-51BC38A2A5AD}" type="slidenum">
              <a:rPr lang="en-US" smtClean="0"/>
              <a:t>‹#›</a:t>
            </a:fld>
            <a:endParaRPr lang="en-US"/>
          </a:p>
        </p:txBody>
      </p:sp>
    </p:spTree>
    <p:extLst>
      <p:ext uri="{BB962C8B-B14F-4D97-AF65-F5344CB8AC3E}">
        <p14:creationId xmlns:p14="http://schemas.microsoft.com/office/powerpoint/2010/main" val="323029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085F73-030B-45EC-9B01-8FB86CBC9475}" type="datetime1">
              <a:rPr lang="en-US" smtClean="0"/>
              <a:t>5/4/2020</a:t>
            </a:fld>
            <a:endParaRPr lang="en-US"/>
          </a:p>
        </p:txBody>
      </p:sp>
      <p:sp>
        <p:nvSpPr>
          <p:cNvPr id="4" name="Footer Placeholder 3"/>
          <p:cNvSpPr>
            <a:spLocks noGrp="1"/>
          </p:cNvSpPr>
          <p:nvPr>
            <p:ph type="ftr" sz="quarter" idx="11"/>
          </p:nvPr>
        </p:nvSpPr>
        <p:spPr>
          <a:xfrm>
            <a:off x="2549770" y="4771659"/>
            <a:ext cx="4372708" cy="273844"/>
          </a:xfrm>
          <a:prstGeom prst="rect">
            <a:avLst/>
          </a:prstGeom>
        </p:spPr>
        <p:txBody>
          <a:bodyPr/>
          <a:lstStyle/>
          <a:p>
            <a:r>
              <a:rPr lang="en-US"/>
              <a:t>All material herein is proprietary</a:t>
            </a:r>
          </a:p>
        </p:txBody>
      </p:sp>
      <p:sp>
        <p:nvSpPr>
          <p:cNvPr id="5" name="Slide Number Placeholder 4"/>
          <p:cNvSpPr>
            <a:spLocks noGrp="1"/>
          </p:cNvSpPr>
          <p:nvPr>
            <p:ph type="sldNum" sz="quarter" idx="12"/>
          </p:nvPr>
        </p:nvSpPr>
        <p:spPr/>
        <p:txBody>
          <a:bodyPr/>
          <a:lstStyle/>
          <a:p>
            <a:fld id="{2403621E-5B0C-4FD0-9686-51BC38A2A5AD}" type="slidenum">
              <a:rPr lang="en-US" smtClean="0"/>
              <a:t>‹#›</a:t>
            </a:fld>
            <a:endParaRPr lang="en-US"/>
          </a:p>
        </p:txBody>
      </p:sp>
    </p:spTree>
    <p:extLst>
      <p:ext uri="{BB962C8B-B14F-4D97-AF65-F5344CB8AC3E}">
        <p14:creationId xmlns:p14="http://schemas.microsoft.com/office/powerpoint/2010/main" val="3920219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E4FF1C-05E5-4FB0-8FA9-AF82816E5324}" type="datetime1">
              <a:rPr lang="en-US" smtClean="0"/>
              <a:t>5/4/2020</a:t>
            </a:fld>
            <a:endParaRPr lang="en-US"/>
          </a:p>
        </p:txBody>
      </p:sp>
      <p:sp>
        <p:nvSpPr>
          <p:cNvPr id="3" name="Footer Placeholder 2"/>
          <p:cNvSpPr>
            <a:spLocks noGrp="1"/>
          </p:cNvSpPr>
          <p:nvPr>
            <p:ph type="ftr" sz="quarter" idx="11"/>
          </p:nvPr>
        </p:nvSpPr>
        <p:spPr>
          <a:xfrm>
            <a:off x="2549770" y="4771659"/>
            <a:ext cx="4372708" cy="273844"/>
          </a:xfrm>
          <a:prstGeom prst="rect">
            <a:avLst/>
          </a:prstGeom>
        </p:spPr>
        <p:txBody>
          <a:bodyPr/>
          <a:lstStyle/>
          <a:p>
            <a:r>
              <a:rPr lang="en-US"/>
              <a:t>All material herein is proprietary</a:t>
            </a:r>
          </a:p>
        </p:txBody>
      </p:sp>
      <p:sp>
        <p:nvSpPr>
          <p:cNvPr id="4" name="Slide Number Placeholder 3"/>
          <p:cNvSpPr>
            <a:spLocks noGrp="1"/>
          </p:cNvSpPr>
          <p:nvPr>
            <p:ph type="sldNum" sz="quarter" idx="12"/>
          </p:nvPr>
        </p:nvSpPr>
        <p:spPr/>
        <p:txBody>
          <a:bodyPr/>
          <a:lstStyle/>
          <a:p>
            <a:fld id="{2403621E-5B0C-4FD0-9686-51BC38A2A5AD}" type="slidenum">
              <a:rPr lang="en-US" smtClean="0"/>
              <a:t>‹#›</a:t>
            </a:fld>
            <a:endParaRPr lang="en-US"/>
          </a:p>
        </p:txBody>
      </p:sp>
    </p:spTree>
    <p:extLst>
      <p:ext uri="{BB962C8B-B14F-4D97-AF65-F5344CB8AC3E}">
        <p14:creationId xmlns:p14="http://schemas.microsoft.com/office/powerpoint/2010/main" val="3578362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882B4E-CF8D-45B6-A9F2-E9CB8782B941}" type="datetime1">
              <a:rPr lang="en-US" smtClean="0"/>
              <a:t>5/4/2020</a:t>
            </a:fld>
            <a:endParaRPr lang="en-US"/>
          </a:p>
        </p:txBody>
      </p:sp>
      <p:sp>
        <p:nvSpPr>
          <p:cNvPr id="6" name="Footer Placeholder 5"/>
          <p:cNvSpPr>
            <a:spLocks noGrp="1"/>
          </p:cNvSpPr>
          <p:nvPr>
            <p:ph type="ftr" sz="quarter" idx="11"/>
          </p:nvPr>
        </p:nvSpPr>
        <p:spPr>
          <a:xfrm>
            <a:off x="2549770" y="4771659"/>
            <a:ext cx="4372708" cy="273844"/>
          </a:xfrm>
          <a:prstGeom prst="rect">
            <a:avLst/>
          </a:prstGeom>
        </p:spPr>
        <p:txBody>
          <a:bodyPr/>
          <a:lstStyle/>
          <a:p>
            <a:r>
              <a:rPr lang="en-US"/>
              <a:t>All material herein is proprietary</a:t>
            </a:r>
          </a:p>
        </p:txBody>
      </p:sp>
      <p:sp>
        <p:nvSpPr>
          <p:cNvPr id="7" name="Slide Number Placeholder 6"/>
          <p:cNvSpPr>
            <a:spLocks noGrp="1"/>
          </p:cNvSpPr>
          <p:nvPr>
            <p:ph type="sldNum" sz="quarter" idx="12"/>
          </p:nvPr>
        </p:nvSpPr>
        <p:spPr/>
        <p:txBody>
          <a:bodyPr/>
          <a:lstStyle/>
          <a:p>
            <a:fld id="{2403621E-5B0C-4FD0-9686-51BC38A2A5AD}" type="slidenum">
              <a:rPr lang="en-US" smtClean="0"/>
              <a:t>‹#›</a:t>
            </a:fld>
            <a:endParaRPr lang="en-US"/>
          </a:p>
        </p:txBody>
      </p:sp>
    </p:spTree>
    <p:extLst>
      <p:ext uri="{BB962C8B-B14F-4D97-AF65-F5344CB8AC3E}">
        <p14:creationId xmlns:p14="http://schemas.microsoft.com/office/powerpoint/2010/main" val="110754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097F27-53D3-4C42-9672-08CBF1077032}" type="datetime1">
              <a:rPr lang="en-US" smtClean="0"/>
              <a:t>5/4/2020</a:t>
            </a:fld>
            <a:endParaRPr lang="en-US"/>
          </a:p>
        </p:txBody>
      </p:sp>
      <p:sp>
        <p:nvSpPr>
          <p:cNvPr id="6" name="Footer Placeholder 5"/>
          <p:cNvSpPr>
            <a:spLocks noGrp="1"/>
          </p:cNvSpPr>
          <p:nvPr>
            <p:ph type="ftr" sz="quarter" idx="11"/>
          </p:nvPr>
        </p:nvSpPr>
        <p:spPr>
          <a:xfrm>
            <a:off x="2549770" y="4771659"/>
            <a:ext cx="4372708" cy="273844"/>
          </a:xfrm>
          <a:prstGeom prst="rect">
            <a:avLst/>
          </a:prstGeom>
        </p:spPr>
        <p:txBody>
          <a:bodyPr/>
          <a:lstStyle/>
          <a:p>
            <a:r>
              <a:rPr lang="en-US"/>
              <a:t>All material herein is proprietary</a:t>
            </a:r>
          </a:p>
        </p:txBody>
      </p:sp>
      <p:sp>
        <p:nvSpPr>
          <p:cNvPr id="7" name="Slide Number Placeholder 6"/>
          <p:cNvSpPr>
            <a:spLocks noGrp="1"/>
          </p:cNvSpPr>
          <p:nvPr>
            <p:ph type="sldNum" sz="quarter" idx="12"/>
          </p:nvPr>
        </p:nvSpPr>
        <p:spPr/>
        <p:txBody>
          <a:bodyPr/>
          <a:lstStyle/>
          <a:p>
            <a:fld id="{2403621E-5B0C-4FD0-9686-51BC38A2A5AD}" type="slidenum">
              <a:rPr lang="en-US" smtClean="0"/>
              <a:t>‹#›</a:t>
            </a:fld>
            <a:endParaRPr lang="en-US"/>
          </a:p>
        </p:txBody>
      </p:sp>
    </p:spTree>
    <p:extLst>
      <p:ext uri="{BB962C8B-B14F-4D97-AF65-F5344CB8AC3E}">
        <p14:creationId xmlns:p14="http://schemas.microsoft.com/office/powerpoint/2010/main" val="2389024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7150"/>
            <a:ext cx="6705600" cy="42267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457200" y="800101"/>
            <a:ext cx="8229600" cy="37945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3"/>
            <a:ext cx="1049866"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74F6A90-C9C0-4E3A-8DCA-BAA853894548}" type="datetime1">
              <a:rPr lang="en-US" smtClean="0"/>
              <a:t>5/4/2020</a:t>
            </a:fld>
            <a:endParaRPr lang="en-US"/>
          </a:p>
        </p:txBody>
      </p:sp>
      <p:sp>
        <p:nvSpPr>
          <p:cNvPr id="6" name="Slide Number Placeholder 5"/>
          <p:cNvSpPr>
            <a:spLocks noGrp="1"/>
          </p:cNvSpPr>
          <p:nvPr>
            <p:ph type="sldNum" sz="quarter" idx="4"/>
          </p:nvPr>
        </p:nvSpPr>
        <p:spPr>
          <a:xfrm>
            <a:off x="8153400" y="4767263"/>
            <a:ext cx="533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403621E-5B0C-4FD0-9686-51BC38A2A5AD}" type="slidenum">
              <a:rPr lang="en-US" smtClean="0"/>
              <a:t>‹#›</a:t>
            </a:fld>
            <a:endParaRPr lang="en-US"/>
          </a:p>
        </p:txBody>
      </p:sp>
      <p:sp>
        <p:nvSpPr>
          <p:cNvPr id="7" name="Rectangle 6"/>
          <p:cNvSpPr/>
          <p:nvPr userDrawn="1"/>
        </p:nvSpPr>
        <p:spPr>
          <a:xfrm>
            <a:off x="609600" y="514351"/>
            <a:ext cx="7543800" cy="34289"/>
          </a:xfrm>
          <a:prstGeom prst="rect">
            <a:avLst/>
          </a:prstGeom>
          <a:solidFill>
            <a:schemeClr val="bg1">
              <a:lumMod val="75000"/>
            </a:schemeClr>
          </a:solidFill>
          <a:ln w="12700">
            <a:solidFill>
              <a:srgbClr val="C00000"/>
            </a:solidFill>
          </a:ln>
          <a:effectLst>
            <a:outerShdw blurRad="50800" dist="25400" dir="16200000" sx="101000" sy="101000" algn="ctr" rotWithShape="0">
              <a:srgbClr val="C0000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288867" y="0"/>
            <a:ext cx="855133" cy="867433"/>
          </a:xfrm>
          <a:prstGeom prst="rect">
            <a:avLst/>
          </a:prstGeom>
        </p:spPr>
      </p:pic>
    </p:spTree>
    <p:extLst>
      <p:ext uri="{BB962C8B-B14F-4D97-AF65-F5344CB8AC3E}">
        <p14:creationId xmlns:p14="http://schemas.microsoft.com/office/powerpoint/2010/main" val="4274317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5"/>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7"/>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1504180-2328-4481-8449-862DA8790B47}" type="datetimeFigureOut">
              <a:rPr lang="en-US" smtClean="0">
                <a:solidFill>
                  <a:prstClr val="black">
                    <a:tint val="75000"/>
                  </a:prstClr>
                </a:solidFill>
              </a:rPr>
              <a:pPr/>
              <a:t>5/4/2020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7"/>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7"/>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ECD0182-3DAB-4A8D-9B01-12285AB80B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2232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7150"/>
            <a:ext cx="6705600" cy="422672"/>
          </a:xfrm>
          <a:prstGeom prst="rect">
            <a:avLst/>
          </a:prstGeom>
        </p:spPr>
        <p:txBody>
          <a:bodyPr vert="horz" lIns="91440" tIns="45720" rIns="91440" bIns="45720" rtlCol="0" anchor="ctr">
            <a:noAutofit/>
          </a:bodyPr>
          <a:lstStyle/>
          <a:p>
            <a:r>
              <a:rPr lang="en-US" smtClean="0"/>
              <a:t>Click to edit Master title style</a:t>
            </a:r>
            <a:endParaRPr lang="en-US"/>
          </a:p>
        </p:txBody>
      </p:sp>
      <p:sp>
        <p:nvSpPr>
          <p:cNvPr id="3" name="Text Placeholder 2"/>
          <p:cNvSpPr>
            <a:spLocks noGrp="1"/>
          </p:cNvSpPr>
          <p:nvPr>
            <p:ph type="body" idx="1"/>
          </p:nvPr>
        </p:nvSpPr>
        <p:spPr>
          <a:xfrm>
            <a:off x="457200" y="800101"/>
            <a:ext cx="8229600" cy="379452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4767263"/>
            <a:ext cx="896815"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74F6A90-C9C0-4E3A-8DCA-BAA853894548}" type="datetime1">
              <a:rPr lang="en-US" smtClean="0">
                <a:solidFill>
                  <a:prstClr val="black">
                    <a:tint val="75000"/>
                  </a:prstClr>
                </a:solidFill>
              </a:rPr>
              <a:pPr/>
              <a:t>5/4/2020</a:t>
            </a:fld>
            <a:endParaRPr lang="en-US">
              <a:solidFill>
                <a:prstClr val="black">
                  <a:tint val="75000"/>
                </a:prstClr>
              </a:solidFill>
            </a:endParaRPr>
          </a:p>
        </p:txBody>
      </p:sp>
      <p:sp>
        <p:nvSpPr>
          <p:cNvPr id="5" name="Footer Placeholder 4"/>
          <p:cNvSpPr>
            <a:spLocks noGrp="1"/>
          </p:cNvSpPr>
          <p:nvPr>
            <p:ph type="ftr" sz="quarter" idx="3"/>
          </p:nvPr>
        </p:nvSpPr>
        <p:spPr>
          <a:xfrm>
            <a:off x="2549770" y="4771659"/>
            <a:ext cx="4372708" cy="273844"/>
          </a:xfrm>
          <a:prstGeom prst="rect">
            <a:avLst/>
          </a:prstGeom>
        </p:spPr>
        <p:txBody>
          <a:bodyPr vert="horz" lIns="91440" tIns="45720" rIns="91440" bIns="45720" rtlCol="0" anchor="ctr"/>
          <a:lstStyle>
            <a:lvl1pPr algn="ctr">
              <a:defRPr sz="1200">
                <a:solidFill>
                  <a:schemeClr val="accent1">
                    <a:lumMod val="75000"/>
                  </a:schemeClr>
                </a:solidFill>
              </a:defRPr>
            </a:lvl1pPr>
          </a:lstStyle>
          <a:p>
            <a:r>
              <a:rPr lang="en-US" dirty="0" smtClean="0">
                <a:solidFill>
                  <a:srgbClr val="4F81BD">
                    <a:lumMod val="75000"/>
                  </a:srgbClr>
                </a:solidFill>
              </a:rPr>
              <a:t>Proprietary: do not distribute without ESCAPADE project approval</a:t>
            </a:r>
            <a:endParaRPr lang="en-US" dirty="0">
              <a:solidFill>
                <a:srgbClr val="4F81BD">
                  <a:lumMod val="75000"/>
                </a:srgbClr>
              </a:solidFill>
            </a:endParaRPr>
          </a:p>
        </p:txBody>
      </p:sp>
      <p:sp>
        <p:nvSpPr>
          <p:cNvPr id="6" name="Slide Number Placeholder 5"/>
          <p:cNvSpPr>
            <a:spLocks noGrp="1"/>
          </p:cNvSpPr>
          <p:nvPr>
            <p:ph type="sldNum" sz="quarter" idx="4"/>
          </p:nvPr>
        </p:nvSpPr>
        <p:spPr>
          <a:xfrm>
            <a:off x="8153400" y="4767263"/>
            <a:ext cx="533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403621E-5B0C-4FD0-9686-51BC38A2A5AD}"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609600" y="514351"/>
            <a:ext cx="7543800" cy="34289"/>
          </a:xfrm>
          <a:prstGeom prst="rect">
            <a:avLst/>
          </a:prstGeom>
          <a:solidFill>
            <a:schemeClr val="bg1">
              <a:lumMod val="75000"/>
            </a:schemeClr>
          </a:solidFill>
          <a:ln w="12700">
            <a:solidFill>
              <a:srgbClr val="C00000"/>
            </a:solidFill>
          </a:ln>
          <a:effectLst>
            <a:outerShdw blurRad="50800" dist="25400" dir="16200000" sx="101000" sy="101000" algn="ctr" rotWithShape="0">
              <a:srgbClr val="C0000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257311" y="41562"/>
            <a:ext cx="845127" cy="857283"/>
          </a:xfrm>
          <a:prstGeom prst="rect">
            <a:avLst/>
          </a:prstGeom>
        </p:spPr>
      </p:pic>
    </p:spTree>
    <p:extLst>
      <p:ext uri="{BB962C8B-B14F-4D97-AF65-F5344CB8AC3E}">
        <p14:creationId xmlns:p14="http://schemas.microsoft.com/office/powerpoint/2010/main" val="13426765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7.png"/><Relationship Id="rId4" Type="http://schemas.microsoft.com/office/2007/relationships/hdphoto" Target="../media/hdphoto1.wdp"/><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1.wdp"/><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7.png"/><Relationship Id="rId4" Type="http://schemas.microsoft.com/office/2007/relationships/hdphoto" Target="../media/hdphoto1.wdp"/><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7.png"/><Relationship Id="rId4" Type="http://schemas.microsoft.com/office/2007/relationships/hdphoto" Target="../media/hdphoto1.wdp"/><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5" name="Group 24"/>
          <p:cNvGrpSpPr>
            <a:grpSpLocks noChangeAspect="1"/>
          </p:cNvGrpSpPr>
          <p:nvPr/>
        </p:nvGrpSpPr>
        <p:grpSpPr>
          <a:xfrm>
            <a:off x="3777647" y="533694"/>
            <a:ext cx="4684048" cy="3637279"/>
            <a:chOff x="0" y="1447800"/>
            <a:chExt cx="6858000" cy="5540644"/>
          </a:xfrm>
        </p:grpSpPr>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47800"/>
              <a:ext cx="6858000" cy="5540644"/>
            </a:xfrm>
            <a:prstGeom prst="rect">
              <a:avLst/>
            </a:prstGeom>
          </p:spPr>
        </p:pic>
        <p:pic>
          <p:nvPicPr>
            <p:cNvPr id="27" name="Picture 2" descr="C:\Users\rlillis\Dropbox\2018 SIMPLEx EscaPADE\Spacecraft and Subsystems\SC Configuration\20180710\ESCAPADE_10_nob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73154">
              <a:off x="906560" y="3168504"/>
              <a:ext cx="1368940" cy="6286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Users\rlillis\Dropbox\2018 SIMPLEx EscaPADE\Spacecraft and Subsystems\SC Configuration\20180710\ESCAPADE_10_nob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73154">
              <a:off x="4411760" y="4508645"/>
              <a:ext cx="1368940" cy="62865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315782" y="694551"/>
            <a:ext cx="8507843" cy="523220"/>
          </a:xfrm>
          <a:prstGeom prst="rect">
            <a:avLst/>
          </a:prstGeom>
          <a:noFill/>
        </p:spPr>
        <p:txBody>
          <a:bodyPr wrap="square" rtlCol="0">
            <a:spAutoFit/>
          </a:bodyPr>
          <a:lstStyle/>
          <a:p>
            <a:pPr algn="ctr"/>
            <a:r>
              <a:rPr lang="en-US" sz="2800" dirty="0">
                <a:solidFill>
                  <a:prstClr val="white"/>
                </a:solidFill>
              </a:rPr>
              <a:t>Escape, Plasma and Acceleration Dynamics Explorers</a:t>
            </a:r>
          </a:p>
        </p:txBody>
      </p:sp>
      <p:sp>
        <p:nvSpPr>
          <p:cNvPr id="15" name="TextBox 14"/>
          <p:cNvSpPr txBox="1"/>
          <p:nvPr/>
        </p:nvSpPr>
        <p:spPr>
          <a:xfrm>
            <a:off x="1760406" y="62553"/>
            <a:ext cx="5619750" cy="830997"/>
          </a:xfrm>
          <a:prstGeom prst="rect">
            <a:avLst/>
          </a:prstGeom>
          <a:noFill/>
        </p:spPr>
        <p:txBody>
          <a:bodyPr wrap="square" rtlCol="0">
            <a:spAutoFit/>
          </a:bodyPr>
          <a:lstStyle/>
          <a:p>
            <a:pPr algn="ctr"/>
            <a:r>
              <a:rPr lang="en-US" sz="4800" dirty="0">
                <a:solidFill>
                  <a:prstClr val="white"/>
                </a:solidFill>
              </a:rPr>
              <a:t>ESCAPADE</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0824" y="0"/>
            <a:ext cx="843916" cy="856055"/>
          </a:xfrm>
          <a:prstGeom prst="rect">
            <a:avLst/>
          </a:prstGeom>
        </p:spPr>
      </p:pic>
      <p:pic>
        <p:nvPicPr>
          <p:cNvPr id="18" name="Picture 4" descr="C:\Users\rlillis\Dropbox\2018 SIMPLEx EscaPADE\SIMPLEX_Proposal\Proposal\Embry-Riddle_Aeronautical_University_Se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7215" y="4272479"/>
            <a:ext cx="653782" cy="65378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C:\Users\rlillis\Dropbox\2018 SIMPLEx EscaPADE\SIMPLEX_Proposal\Proposal\tyvak_log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36932" y="3913135"/>
            <a:ext cx="1354667" cy="1354667"/>
          </a:xfrm>
          <a:prstGeom prst="rect">
            <a:avLst/>
          </a:prstGeom>
          <a:noFill/>
          <a:extLst>
            <a:ext uri="{909E8E84-426E-40DD-AFC4-6F175D3DCCD1}">
              <a14:hiddenFill xmlns:a14="http://schemas.microsoft.com/office/drawing/2010/main">
                <a:solidFill>
                  <a:srgbClr val="FFFFFF"/>
                </a:solidFill>
              </a14:hiddenFill>
            </a:ext>
          </a:extLst>
        </p:spPr>
      </p:pic>
      <p:sp>
        <p:nvSpPr>
          <p:cNvPr id="20" name="AutoShape 8" descr="Advanced Space Logo"/>
          <p:cNvSpPr>
            <a:spLocks noChangeAspect="1" noChangeArrowheads="1"/>
          </p:cNvSpPr>
          <p:nvPr/>
        </p:nvSpPr>
        <p:spPr bwMode="auto">
          <a:xfrm>
            <a:off x="104702" y="4072131"/>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21" name="Picture 9" descr="C:\Users\rlillis\Dropbox\2018 SIMPLEx EscaPADE\SIMPLEX_Proposal\Proposal\advanced-space-logo-mainslid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7102" y="4285024"/>
            <a:ext cx="637524" cy="6026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UCLA logo png transpare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50636" y="4170973"/>
            <a:ext cx="729519" cy="72951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C:\Users\rlillis\Documents\Work\Admin\Logo\SSL-Berkeley-80blue_small.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51659" y="4259718"/>
            <a:ext cx="1435771" cy="6449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sers\rlillis\Documents\Work\Pictures\NASA_transparent_logo.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24249" y="4130082"/>
            <a:ext cx="912886" cy="75760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7102" y="1556087"/>
            <a:ext cx="3290431" cy="1384995"/>
          </a:xfrm>
          <a:prstGeom prst="rect">
            <a:avLst/>
          </a:prstGeom>
        </p:spPr>
        <p:txBody>
          <a:bodyPr wrap="square">
            <a:spAutoFit/>
          </a:bodyPr>
          <a:lstStyle/>
          <a:p>
            <a:r>
              <a:rPr lang="en-US" sz="1400" u="sng" dirty="0">
                <a:solidFill>
                  <a:schemeClr val="bg1"/>
                </a:solidFill>
              </a:rPr>
              <a:t>Rob </a:t>
            </a:r>
            <a:r>
              <a:rPr lang="en-US" sz="1400" u="sng" dirty="0" smtClean="0">
                <a:solidFill>
                  <a:schemeClr val="bg1"/>
                </a:solidFill>
              </a:rPr>
              <a:t>Lillis</a:t>
            </a:r>
            <a:r>
              <a:rPr lang="en-US" sz="1400" dirty="0" smtClean="0">
                <a:solidFill>
                  <a:schemeClr val="bg1"/>
                </a:solidFill>
              </a:rPr>
              <a:t>, </a:t>
            </a:r>
            <a:r>
              <a:rPr lang="en-US" sz="1400" dirty="0">
                <a:solidFill>
                  <a:schemeClr val="bg1"/>
                </a:solidFill>
              </a:rPr>
              <a:t>Shannon </a:t>
            </a:r>
            <a:r>
              <a:rPr lang="en-US" sz="1400" dirty="0" smtClean="0">
                <a:solidFill>
                  <a:schemeClr val="bg1"/>
                </a:solidFill>
              </a:rPr>
              <a:t>Curry, Janet Luhmann, </a:t>
            </a:r>
            <a:r>
              <a:rPr lang="en-US" sz="1400" dirty="0" err="1">
                <a:solidFill>
                  <a:schemeClr val="bg1"/>
                </a:solidFill>
              </a:rPr>
              <a:t>Aroh</a:t>
            </a:r>
            <a:r>
              <a:rPr lang="en-US" sz="1400" dirty="0">
                <a:solidFill>
                  <a:schemeClr val="bg1"/>
                </a:solidFill>
              </a:rPr>
              <a:t> </a:t>
            </a:r>
            <a:r>
              <a:rPr lang="en-US" sz="1400" dirty="0" err="1" smtClean="0">
                <a:solidFill>
                  <a:schemeClr val="bg1"/>
                </a:solidFill>
              </a:rPr>
              <a:t>Barjatya</a:t>
            </a:r>
            <a:r>
              <a:rPr lang="en-US" sz="1400" dirty="0" smtClean="0">
                <a:solidFill>
                  <a:schemeClr val="bg1"/>
                </a:solidFill>
              </a:rPr>
              <a:t>, </a:t>
            </a:r>
            <a:r>
              <a:rPr lang="en-US" sz="1400" dirty="0">
                <a:solidFill>
                  <a:schemeClr val="bg1"/>
                </a:solidFill>
              </a:rPr>
              <a:t>Davin </a:t>
            </a:r>
            <a:r>
              <a:rPr lang="en-US" sz="1400" dirty="0" smtClean="0">
                <a:solidFill>
                  <a:schemeClr val="bg1"/>
                </a:solidFill>
              </a:rPr>
              <a:t>Larson, </a:t>
            </a:r>
            <a:r>
              <a:rPr lang="en-US" sz="1400" dirty="0">
                <a:solidFill>
                  <a:schemeClr val="bg1"/>
                </a:solidFill>
              </a:rPr>
              <a:t>Christopher </a:t>
            </a:r>
            <a:r>
              <a:rPr lang="en-US" sz="1400" dirty="0" smtClean="0">
                <a:solidFill>
                  <a:schemeClr val="bg1"/>
                </a:solidFill>
              </a:rPr>
              <a:t>Russell, </a:t>
            </a:r>
            <a:r>
              <a:rPr lang="en-US" sz="1400" dirty="0">
                <a:solidFill>
                  <a:schemeClr val="bg1"/>
                </a:solidFill>
              </a:rPr>
              <a:t>Roberto </a:t>
            </a:r>
            <a:r>
              <a:rPr lang="en-US" sz="1400" dirty="0" err="1" smtClean="0">
                <a:solidFill>
                  <a:schemeClr val="bg1"/>
                </a:solidFill>
              </a:rPr>
              <a:t>Livi</a:t>
            </a:r>
            <a:r>
              <a:rPr lang="en-US" sz="1400" dirty="0" smtClean="0">
                <a:solidFill>
                  <a:schemeClr val="bg1"/>
                </a:solidFill>
              </a:rPr>
              <a:t>, </a:t>
            </a:r>
            <a:r>
              <a:rPr lang="en-US" sz="1400" dirty="0">
                <a:solidFill>
                  <a:schemeClr val="bg1"/>
                </a:solidFill>
              </a:rPr>
              <a:t>Phyllis </a:t>
            </a:r>
            <a:r>
              <a:rPr lang="en-US" sz="1400" dirty="0" smtClean="0">
                <a:solidFill>
                  <a:schemeClr val="bg1"/>
                </a:solidFill>
              </a:rPr>
              <a:t>Whittlesey, </a:t>
            </a:r>
            <a:r>
              <a:rPr lang="en-US" sz="1400" dirty="0">
                <a:solidFill>
                  <a:schemeClr val="bg1"/>
                </a:solidFill>
              </a:rPr>
              <a:t>Yingjuan </a:t>
            </a:r>
            <a:r>
              <a:rPr lang="en-US" sz="1400" dirty="0" smtClean="0">
                <a:solidFill>
                  <a:schemeClr val="bg1"/>
                </a:solidFill>
              </a:rPr>
              <a:t>Ma, </a:t>
            </a:r>
            <a:r>
              <a:rPr lang="en-US" sz="1400" dirty="0">
                <a:solidFill>
                  <a:schemeClr val="bg1"/>
                </a:solidFill>
              </a:rPr>
              <a:t>Ronan </a:t>
            </a:r>
            <a:r>
              <a:rPr lang="en-US" sz="1400" dirty="0" err="1" smtClean="0">
                <a:solidFill>
                  <a:schemeClr val="bg1"/>
                </a:solidFill>
              </a:rPr>
              <a:t>Modolo</a:t>
            </a:r>
            <a:r>
              <a:rPr lang="en-US" sz="1400" dirty="0" smtClean="0">
                <a:solidFill>
                  <a:schemeClr val="bg1"/>
                </a:solidFill>
              </a:rPr>
              <a:t>, </a:t>
            </a:r>
            <a:r>
              <a:rPr lang="en-US" sz="1400" dirty="0">
                <a:solidFill>
                  <a:schemeClr val="bg1"/>
                </a:solidFill>
              </a:rPr>
              <a:t>Yuki </a:t>
            </a:r>
            <a:r>
              <a:rPr lang="en-US" sz="1400" dirty="0" smtClean="0">
                <a:solidFill>
                  <a:schemeClr val="bg1"/>
                </a:solidFill>
              </a:rPr>
              <a:t>Harada, </a:t>
            </a:r>
            <a:r>
              <a:rPr lang="en-US" sz="1400" dirty="0">
                <a:solidFill>
                  <a:schemeClr val="bg1"/>
                </a:solidFill>
              </a:rPr>
              <a:t>David </a:t>
            </a:r>
            <a:r>
              <a:rPr lang="en-US" sz="1400" dirty="0" smtClean="0">
                <a:solidFill>
                  <a:schemeClr val="bg1"/>
                </a:solidFill>
              </a:rPr>
              <a:t>Brain, </a:t>
            </a:r>
            <a:r>
              <a:rPr lang="en-US" sz="1400" dirty="0">
                <a:solidFill>
                  <a:schemeClr val="bg1"/>
                </a:solidFill>
              </a:rPr>
              <a:t>Paul </a:t>
            </a:r>
            <a:r>
              <a:rPr lang="en-US" sz="1400" dirty="0" smtClean="0">
                <a:solidFill>
                  <a:schemeClr val="bg1"/>
                </a:solidFill>
              </a:rPr>
              <a:t>Withers, </a:t>
            </a:r>
            <a:r>
              <a:rPr lang="en-US" sz="1400" dirty="0">
                <a:solidFill>
                  <a:schemeClr val="bg1"/>
                </a:solidFill>
              </a:rPr>
              <a:t>Christopher </a:t>
            </a:r>
            <a:r>
              <a:rPr lang="en-US" sz="1400" dirty="0" smtClean="0">
                <a:solidFill>
                  <a:schemeClr val="bg1"/>
                </a:solidFill>
              </a:rPr>
              <a:t>Fowler, </a:t>
            </a:r>
            <a:r>
              <a:rPr lang="en-US" sz="1400" dirty="0" err="1">
                <a:solidFill>
                  <a:schemeClr val="bg1"/>
                </a:solidFill>
              </a:rPr>
              <a:t>Shaosui</a:t>
            </a:r>
            <a:r>
              <a:rPr lang="en-US" sz="1400" dirty="0">
                <a:solidFill>
                  <a:schemeClr val="bg1"/>
                </a:solidFill>
              </a:rPr>
              <a:t> </a:t>
            </a:r>
            <a:r>
              <a:rPr lang="en-US" sz="1400" dirty="0" smtClean="0">
                <a:solidFill>
                  <a:schemeClr val="bg1"/>
                </a:solidFill>
              </a:rPr>
              <a:t>Xu, </a:t>
            </a:r>
            <a:r>
              <a:rPr lang="en-US" sz="1400" dirty="0">
                <a:solidFill>
                  <a:schemeClr val="bg1"/>
                </a:solidFill>
              </a:rPr>
              <a:t>and Ed </a:t>
            </a:r>
            <a:r>
              <a:rPr lang="en-US" sz="1400" dirty="0" smtClean="0">
                <a:solidFill>
                  <a:schemeClr val="bg1"/>
                </a:solidFill>
              </a:rPr>
              <a:t>Thiemann</a:t>
            </a:r>
            <a:endParaRPr lang="en-US" sz="1400" dirty="0">
              <a:solidFill>
                <a:schemeClr val="bg1"/>
              </a:solidFill>
            </a:endParaRPr>
          </a:p>
        </p:txBody>
      </p:sp>
      <p:sp>
        <p:nvSpPr>
          <p:cNvPr id="9" name="TextBox 8"/>
          <p:cNvSpPr txBox="1"/>
          <p:nvPr/>
        </p:nvSpPr>
        <p:spPr>
          <a:xfrm>
            <a:off x="3245847" y="3931400"/>
            <a:ext cx="301686" cy="369332"/>
          </a:xfrm>
          <a:prstGeom prst="rect">
            <a:avLst/>
          </a:prstGeom>
          <a:noFill/>
        </p:spPr>
        <p:txBody>
          <a:bodyPr wrap="none" rtlCol="0">
            <a:spAutoFit/>
          </a:bodyPr>
          <a:lstStyle/>
          <a:p>
            <a:r>
              <a:rPr lang="en-US" dirty="0" smtClean="0"/>
              <a:t>1</a:t>
            </a:r>
            <a:endParaRPr lang="en-US" dirty="0"/>
          </a:p>
        </p:txBody>
      </p:sp>
      <p:sp>
        <p:nvSpPr>
          <p:cNvPr id="4" name="TextBox 3"/>
          <p:cNvSpPr txBox="1"/>
          <p:nvPr/>
        </p:nvSpPr>
        <p:spPr>
          <a:xfrm>
            <a:off x="257102" y="2972640"/>
            <a:ext cx="3364191" cy="369332"/>
          </a:xfrm>
          <a:prstGeom prst="rect">
            <a:avLst/>
          </a:prstGeom>
          <a:noFill/>
        </p:spPr>
        <p:txBody>
          <a:bodyPr wrap="none" rtlCol="0">
            <a:spAutoFit/>
          </a:bodyPr>
          <a:lstStyle/>
          <a:p>
            <a:r>
              <a:rPr lang="en-US" dirty="0" smtClean="0">
                <a:solidFill>
                  <a:schemeClr val="bg1"/>
                </a:solidFill>
              </a:rPr>
              <a:t>EGU Virtual meeting, May 5, 2020</a:t>
            </a:r>
            <a:endParaRPr lang="en-US" dirty="0">
              <a:solidFill>
                <a:schemeClr val="bg1"/>
              </a:solidFill>
            </a:endParaRPr>
          </a:p>
        </p:txBody>
      </p:sp>
      <p:sp>
        <p:nvSpPr>
          <p:cNvPr id="5" name="TextBox 4"/>
          <p:cNvSpPr txBox="1"/>
          <p:nvPr/>
        </p:nvSpPr>
        <p:spPr>
          <a:xfrm>
            <a:off x="104702" y="3628402"/>
            <a:ext cx="6812955" cy="307777"/>
          </a:xfrm>
          <a:prstGeom prst="rect">
            <a:avLst/>
          </a:prstGeom>
          <a:noFill/>
        </p:spPr>
        <p:txBody>
          <a:bodyPr wrap="none" rtlCol="0">
            <a:spAutoFit/>
          </a:bodyPr>
          <a:lstStyle/>
          <a:p>
            <a:r>
              <a:rPr lang="en-US" sz="1400" dirty="0" smtClean="0">
                <a:solidFill>
                  <a:srgbClr val="00B050"/>
                </a:solidFill>
              </a:rPr>
              <a:t>* I won’t be awake for </a:t>
            </a:r>
            <a:r>
              <a:rPr lang="en-US" sz="1400" smtClean="0">
                <a:solidFill>
                  <a:srgbClr val="00B050"/>
                </a:solidFill>
              </a:rPr>
              <a:t>the chat so </a:t>
            </a:r>
            <a:r>
              <a:rPr lang="en-US" sz="1400" dirty="0" smtClean="0">
                <a:solidFill>
                  <a:srgbClr val="00B050"/>
                </a:solidFill>
              </a:rPr>
              <a:t>please email me with any questions: rlillis@berkeley.edu</a:t>
            </a:r>
            <a:endParaRPr lang="en-US" sz="1400" dirty="0">
              <a:solidFill>
                <a:srgbClr val="00B050"/>
              </a:solidFill>
            </a:endParaRPr>
          </a:p>
        </p:txBody>
      </p:sp>
    </p:spTree>
    <p:extLst>
      <p:ext uri="{BB962C8B-B14F-4D97-AF65-F5344CB8AC3E}">
        <p14:creationId xmlns:p14="http://schemas.microsoft.com/office/powerpoint/2010/main" val="16132842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587" y="-133444"/>
            <a:ext cx="8229600" cy="752761"/>
          </a:xfrm>
        </p:spPr>
        <p:txBody>
          <a:bodyPr>
            <a:noAutofit/>
          </a:bodyPr>
          <a:lstStyle/>
          <a:p>
            <a:r>
              <a:rPr lang="en-US" sz="3200" dirty="0"/>
              <a:t>Science Drives Spatial/Temporal separation</a:t>
            </a:r>
          </a:p>
        </p:txBody>
      </p:sp>
      <p:pic>
        <p:nvPicPr>
          <p:cNvPr id="5" name="Picture 4">
            <a:extLst>
              <a:ext uri="{FF2B5EF4-FFF2-40B4-BE49-F238E27FC236}">
                <a16:creationId xmlns="" xmlns:a16="http://schemas.microsoft.com/office/drawing/2014/main" id="{06F26FCD-D0D3-D447-8514-3AC6F1346D8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039"/>
          <a:stretch/>
        </p:blipFill>
        <p:spPr>
          <a:xfrm>
            <a:off x="5426716" y="1084237"/>
            <a:ext cx="3762667" cy="3352834"/>
          </a:xfrm>
          <a:prstGeom prst="rect">
            <a:avLst/>
          </a:prstGeom>
        </p:spPr>
      </p:pic>
      <p:sp>
        <p:nvSpPr>
          <p:cNvPr id="6" name="Rectangle 5">
            <a:extLst>
              <a:ext uri="{FF2B5EF4-FFF2-40B4-BE49-F238E27FC236}">
                <a16:creationId xmlns="" xmlns:a16="http://schemas.microsoft.com/office/drawing/2014/main" id="{DFDCBAD9-49E4-3B48-946B-28CB48D583D5}"/>
              </a:ext>
            </a:extLst>
          </p:cNvPr>
          <p:cNvSpPr/>
          <p:nvPr/>
        </p:nvSpPr>
        <p:spPr>
          <a:xfrm rot="1894295">
            <a:off x="6868600" y="1299524"/>
            <a:ext cx="715319" cy="215921"/>
          </a:xfrm>
          <a:prstGeom prst="rect">
            <a:avLst/>
          </a:prstGeom>
        </p:spPr>
        <p:txBody>
          <a:bodyPr wrap="none">
            <a:spAutoFit/>
          </a:bodyPr>
          <a:lstStyle/>
          <a:p>
            <a:r>
              <a:rPr lang="en-US" sz="818" dirty="0">
                <a:solidFill>
                  <a:srgbClr val="19FFE0"/>
                </a:solidFill>
                <a:latin typeface="Helvetica Light"/>
                <a:cs typeface="Helvetica Light"/>
              </a:rPr>
              <a:t>Bow Shock </a:t>
            </a:r>
            <a:endParaRPr lang="en-US" sz="818" dirty="0">
              <a:solidFill>
                <a:srgbClr val="19FFE0"/>
              </a:solidFill>
            </a:endParaRPr>
          </a:p>
        </p:txBody>
      </p:sp>
      <p:sp>
        <p:nvSpPr>
          <p:cNvPr id="7" name="Rectangle 6">
            <a:extLst>
              <a:ext uri="{FF2B5EF4-FFF2-40B4-BE49-F238E27FC236}">
                <a16:creationId xmlns="" xmlns:a16="http://schemas.microsoft.com/office/drawing/2014/main" id="{F7299E29-21A4-2446-87CB-9C4EB4CCB2DA}"/>
              </a:ext>
            </a:extLst>
          </p:cNvPr>
          <p:cNvSpPr/>
          <p:nvPr/>
        </p:nvSpPr>
        <p:spPr>
          <a:xfrm>
            <a:off x="7766425" y="3691316"/>
            <a:ext cx="715320" cy="231593"/>
          </a:xfrm>
          <a:prstGeom prst="rect">
            <a:avLst/>
          </a:prstGeom>
        </p:spPr>
        <p:txBody>
          <a:bodyPr wrap="none">
            <a:spAutoFit/>
          </a:bodyPr>
          <a:lstStyle/>
          <a:p>
            <a:r>
              <a:rPr lang="en-US" sz="921" b="1" i="1" dirty="0">
                <a:solidFill>
                  <a:schemeClr val="accent5">
                    <a:lumMod val="60000"/>
                    <a:lumOff val="40000"/>
                  </a:schemeClr>
                </a:solidFill>
                <a:latin typeface="Helvetica Light"/>
                <a:cs typeface="Helvetica Light"/>
              </a:rPr>
              <a:t>Solar wind</a:t>
            </a:r>
            <a:endParaRPr lang="en-US" sz="921" b="1" i="1" dirty="0">
              <a:solidFill>
                <a:schemeClr val="accent5">
                  <a:lumMod val="60000"/>
                  <a:lumOff val="40000"/>
                </a:schemeClr>
              </a:solidFill>
            </a:endParaRPr>
          </a:p>
        </p:txBody>
      </p:sp>
      <p:sp>
        <p:nvSpPr>
          <p:cNvPr id="8" name="Rectangle 7">
            <a:extLst>
              <a:ext uri="{FF2B5EF4-FFF2-40B4-BE49-F238E27FC236}">
                <a16:creationId xmlns="" xmlns:a16="http://schemas.microsoft.com/office/drawing/2014/main" id="{D8053BBE-2CC5-524E-AE69-5D03AF02B011}"/>
              </a:ext>
            </a:extLst>
          </p:cNvPr>
          <p:cNvSpPr/>
          <p:nvPr/>
        </p:nvSpPr>
        <p:spPr>
          <a:xfrm rot="803491">
            <a:off x="5892368" y="1281536"/>
            <a:ext cx="978580" cy="231593"/>
          </a:xfrm>
          <a:prstGeom prst="rect">
            <a:avLst/>
          </a:prstGeom>
        </p:spPr>
        <p:txBody>
          <a:bodyPr wrap="none">
            <a:spAutoFit/>
          </a:bodyPr>
          <a:lstStyle/>
          <a:p>
            <a:r>
              <a:rPr lang="en-US" sz="921" b="1" i="1" dirty="0">
                <a:solidFill>
                  <a:schemeClr val="accent2">
                    <a:lumMod val="75000"/>
                  </a:schemeClr>
                </a:solidFill>
                <a:latin typeface="Helvetica Light"/>
                <a:cs typeface="Helvetica Light"/>
              </a:rPr>
              <a:t>Magnetosheath</a:t>
            </a:r>
            <a:endParaRPr lang="en-US" sz="921" b="1" i="1" dirty="0">
              <a:solidFill>
                <a:schemeClr val="accent2">
                  <a:lumMod val="75000"/>
                </a:schemeClr>
              </a:solidFill>
            </a:endParaRPr>
          </a:p>
        </p:txBody>
      </p:sp>
      <p:sp>
        <p:nvSpPr>
          <p:cNvPr id="9" name="Rectangle 8">
            <a:extLst>
              <a:ext uri="{FF2B5EF4-FFF2-40B4-BE49-F238E27FC236}">
                <a16:creationId xmlns="" xmlns:a16="http://schemas.microsoft.com/office/drawing/2014/main" id="{BC85B5B2-85AF-E748-955F-7DA6D2BD623B}"/>
              </a:ext>
            </a:extLst>
          </p:cNvPr>
          <p:cNvSpPr/>
          <p:nvPr/>
        </p:nvSpPr>
        <p:spPr>
          <a:xfrm rot="20743828">
            <a:off x="5922086" y="3281793"/>
            <a:ext cx="1383596" cy="215921"/>
          </a:xfrm>
          <a:prstGeom prst="rect">
            <a:avLst/>
          </a:prstGeom>
        </p:spPr>
        <p:txBody>
          <a:bodyPr wrap="none">
            <a:spAutoFit/>
          </a:bodyPr>
          <a:lstStyle/>
          <a:p>
            <a:r>
              <a:rPr lang="en-US" sz="818" dirty="0">
                <a:solidFill>
                  <a:schemeClr val="accent2">
                    <a:lumMod val="50000"/>
                  </a:schemeClr>
                </a:solidFill>
                <a:latin typeface="Helvetica Light"/>
                <a:cs typeface="Helvetica Light"/>
              </a:rPr>
              <a:t>Magnetic Pileup Boundary</a:t>
            </a:r>
            <a:endParaRPr lang="en-US" sz="818" dirty="0">
              <a:solidFill>
                <a:schemeClr val="accent2">
                  <a:lumMod val="50000"/>
                </a:schemeClr>
              </a:solidFill>
            </a:endParaRPr>
          </a:p>
        </p:txBody>
      </p:sp>
      <p:sp>
        <p:nvSpPr>
          <p:cNvPr id="10" name="Rectangle 9">
            <a:extLst>
              <a:ext uri="{FF2B5EF4-FFF2-40B4-BE49-F238E27FC236}">
                <a16:creationId xmlns="" xmlns:a16="http://schemas.microsoft.com/office/drawing/2014/main" id="{ADFFBDCD-7187-694D-B979-9243C95CF11A}"/>
              </a:ext>
            </a:extLst>
          </p:cNvPr>
          <p:cNvSpPr/>
          <p:nvPr/>
        </p:nvSpPr>
        <p:spPr>
          <a:xfrm>
            <a:off x="5897382" y="2216282"/>
            <a:ext cx="357037" cy="231593"/>
          </a:xfrm>
          <a:prstGeom prst="rect">
            <a:avLst/>
          </a:prstGeom>
        </p:spPr>
        <p:txBody>
          <a:bodyPr wrap="none">
            <a:spAutoFit/>
          </a:bodyPr>
          <a:lstStyle/>
          <a:p>
            <a:r>
              <a:rPr lang="en-US" sz="921" b="1" i="1" dirty="0">
                <a:solidFill>
                  <a:schemeClr val="accent3">
                    <a:lumMod val="50000"/>
                  </a:schemeClr>
                </a:solidFill>
                <a:latin typeface="Helvetica Light"/>
                <a:cs typeface="Helvetica Light"/>
              </a:rPr>
              <a:t>Tail</a:t>
            </a:r>
            <a:endParaRPr lang="en-US" sz="921" b="1" i="1" dirty="0">
              <a:solidFill>
                <a:schemeClr val="accent3">
                  <a:lumMod val="50000"/>
                </a:schemeClr>
              </a:solidFill>
            </a:endParaRPr>
          </a:p>
        </p:txBody>
      </p:sp>
      <p:grpSp>
        <p:nvGrpSpPr>
          <p:cNvPr id="11" name="Group 10">
            <a:extLst>
              <a:ext uri="{FF2B5EF4-FFF2-40B4-BE49-F238E27FC236}">
                <a16:creationId xmlns="" xmlns:a16="http://schemas.microsoft.com/office/drawing/2014/main" id="{E5C4A5B7-40DA-D84F-B055-B33D851AB719}"/>
              </a:ext>
            </a:extLst>
          </p:cNvPr>
          <p:cNvGrpSpPr>
            <a:grpSpLocks noChangeAspect="1"/>
          </p:cNvGrpSpPr>
          <p:nvPr/>
        </p:nvGrpSpPr>
        <p:grpSpPr>
          <a:xfrm>
            <a:off x="6949810" y="2197732"/>
            <a:ext cx="930018" cy="740328"/>
            <a:chOff x="10471660" y="4596221"/>
            <a:chExt cx="1754563" cy="1371600"/>
          </a:xfrm>
        </p:grpSpPr>
        <p:pic>
          <p:nvPicPr>
            <p:cNvPr id="20" name="Picture 19" descr="mars_surface.jpg">
              <a:extLst>
                <a:ext uri="{FF2B5EF4-FFF2-40B4-BE49-F238E27FC236}">
                  <a16:creationId xmlns="" xmlns:a16="http://schemas.microsoft.com/office/drawing/2014/main" id="{45919295-C020-BF42-AABD-0788578BA26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112" b="94580" l="9994" r="89976"/>
                      </a14:imgEffect>
                    </a14:imgLayer>
                  </a14:imgProps>
                </a:ext>
                <a:ext uri="{28A0092B-C50C-407E-A947-70E740481C1C}">
                  <a14:useLocalDpi xmlns:a14="http://schemas.microsoft.com/office/drawing/2010/main" val="0"/>
                </a:ext>
              </a:extLst>
            </a:blip>
            <a:stretch>
              <a:fillRect/>
            </a:stretch>
          </p:blipFill>
          <p:spPr>
            <a:xfrm>
              <a:off x="10471660" y="4632797"/>
              <a:ext cx="1754563" cy="1315924"/>
            </a:xfrm>
            <a:prstGeom prst="rect">
              <a:avLst/>
            </a:prstGeom>
          </p:spPr>
        </p:pic>
        <p:sp>
          <p:nvSpPr>
            <p:cNvPr id="21" name="Block Arc 20">
              <a:extLst>
                <a:ext uri="{FF2B5EF4-FFF2-40B4-BE49-F238E27FC236}">
                  <a16:creationId xmlns="" xmlns:a16="http://schemas.microsoft.com/office/drawing/2014/main" id="{1C8EF182-32BB-4841-A132-6545480F084D}"/>
                </a:ext>
              </a:extLst>
            </p:cNvPr>
            <p:cNvSpPr>
              <a:spLocks noChangeAspect="1"/>
            </p:cNvSpPr>
            <p:nvPr/>
          </p:nvSpPr>
          <p:spPr>
            <a:xfrm rot="5400000">
              <a:off x="10678924" y="4596221"/>
              <a:ext cx="1371600" cy="1371600"/>
            </a:xfrm>
            <a:prstGeom prst="blockArc">
              <a:avLst>
                <a:gd name="adj1" fmla="val 10800000"/>
                <a:gd name="adj2" fmla="val 188991"/>
                <a:gd name="adj3" fmla="val 9874"/>
              </a:avLst>
            </a:prstGeom>
            <a:solidFill>
              <a:srgbClr val="FFFF00"/>
            </a:solidFill>
            <a:ln>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21">
                <a:solidFill>
                  <a:schemeClr val="tx1"/>
                </a:solidFill>
              </a:endParaRPr>
            </a:p>
          </p:txBody>
        </p:sp>
        <p:sp>
          <p:nvSpPr>
            <p:cNvPr id="22" name="Chord 21">
              <a:extLst>
                <a:ext uri="{FF2B5EF4-FFF2-40B4-BE49-F238E27FC236}">
                  <a16:creationId xmlns="" xmlns:a16="http://schemas.microsoft.com/office/drawing/2014/main" id="{E6669BC5-E85E-8441-B1BE-F616BCA56837}"/>
                </a:ext>
              </a:extLst>
            </p:cNvPr>
            <p:cNvSpPr>
              <a:spLocks noChangeAspect="1"/>
            </p:cNvSpPr>
            <p:nvPr/>
          </p:nvSpPr>
          <p:spPr>
            <a:xfrm>
              <a:off x="10755124" y="4718141"/>
              <a:ext cx="1188720" cy="1132118"/>
            </a:xfrm>
            <a:prstGeom prst="chord">
              <a:avLst>
                <a:gd name="adj1" fmla="val 5343071"/>
                <a:gd name="adj2" fmla="val 16324994"/>
              </a:avLst>
            </a:prstGeom>
            <a:solidFill>
              <a:srgbClr val="002D5B">
                <a:alpha val="37000"/>
              </a:srgbClr>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21" b="1"/>
            </a:p>
          </p:txBody>
        </p:sp>
        <p:sp>
          <p:nvSpPr>
            <p:cNvPr id="23" name="Rectangle 22">
              <a:extLst>
                <a:ext uri="{FF2B5EF4-FFF2-40B4-BE49-F238E27FC236}">
                  <a16:creationId xmlns="" xmlns:a16="http://schemas.microsoft.com/office/drawing/2014/main" id="{790B55AE-3607-D54D-98BD-C1BEF5CCD09E}"/>
                </a:ext>
              </a:extLst>
            </p:cNvPr>
            <p:cNvSpPr/>
            <p:nvPr/>
          </p:nvSpPr>
          <p:spPr>
            <a:xfrm>
              <a:off x="10755125" y="5293986"/>
              <a:ext cx="1249595" cy="385695"/>
            </a:xfrm>
            <a:prstGeom prst="rect">
              <a:avLst/>
            </a:prstGeom>
          </p:spPr>
          <p:txBody>
            <a:bodyPr wrap="none">
              <a:spAutoFit/>
            </a:bodyPr>
            <a:lstStyle/>
            <a:p>
              <a:r>
                <a:rPr lang="en-US" sz="767" b="1" i="1" dirty="0">
                  <a:solidFill>
                    <a:schemeClr val="bg1"/>
                  </a:solidFill>
                  <a:latin typeface="Helvetica Light"/>
                  <a:cs typeface="Helvetica Light"/>
                </a:rPr>
                <a:t>Ionosphere</a:t>
              </a:r>
              <a:endParaRPr lang="en-US" sz="767" b="1" i="1" dirty="0">
                <a:solidFill>
                  <a:schemeClr val="bg1"/>
                </a:solidFill>
              </a:endParaRPr>
            </a:p>
          </p:txBody>
        </p:sp>
        <p:sp>
          <p:nvSpPr>
            <p:cNvPr id="24" name="Rectangle 23">
              <a:extLst>
                <a:ext uri="{FF2B5EF4-FFF2-40B4-BE49-F238E27FC236}">
                  <a16:creationId xmlns="" xmlns:a16="http://schemas.microsoft.com/office/drawing/2014/main" id="{ADE80F0A-8A0A-FE45-B591-162C0EBC1448}"/>
                </a:ext>
              </a:extLst>
            </p:cNvPr>
            <p:cNvSpPr/>
            <p:nvPr/>
          </p:nvSpPr>
          <p:spPr>
            <a:xfrm>
              <a:off x="11332441" y="4870541"/>
              <a:ext cx="658889" cy="385695"/>
            </a:xfrm>
            <a:prstGeom prst="rect">
              <a:avLst/>
            </a:prstGeom>
          </p:spPr>
          <p:txBody>
            <a:bodyPr wrap="none">
              <a:spAutoFit/>
            </a:bodyPr>
            <a:lstStyle/>
            <a:p>
              <a:r>
                <a:rPr lang="en-US" sz="767" b="1" i="1" dirty="0">
                  <a:solidFill>
                    <a:srgbClr val="FFFF00"/>
                  </a:solidFill>
                  <a:latin typeface="Helvetica Light"/>
                  <a:cs typeface="Helvetica Light"/>
                </a:rPr>
                <a:t>Day</a:t>
              </a:r>
              <a:endParaRPr lang="en-US" sz="767" b="1" i="1" dirty="0">
                <a:solidFill>
                  <a:srgbClr val="FFFF00"/>
                </a:solidFill>
              </a:endParaRPr>
            </a:p>
          </p:txBody>
        </p:sp>
        <p:sp>
          <p:nvSpPr>
            <p:cNvPr id="25" name="Rectangle 24">
              <a:extLst>
                <a:ext uri="{FF2B5EF4-FFF2-40B4-BE49-F238E27FC236}">
                  <a16:creationId xmlns="" xmlns:a16="http://schemas.microsoft.com/office/drawing/2014/main" id="{2DC36441-4628-7645-A29F-4F94133BE379}"/>
                </a:ext>
              </a:extLst>
            </p:cNvPr>
            <p:cNvSpPr/>
            <p:nvPr/>
          </p:nvSpPr>
          <p:spPr>
            <a:xfrm>
              <a:off x="10800547" y="4870541"/>
              <a:ext cx="770565" cy="385695"/>
            </a:xfrm>
            <a:prstGeom prst="rect">
              <a:avLst/>
            </a:prstGeom>
          </p:spPr>
          <p:txBody>
            <a:bodyPr wrap="none">
              <a:spAutoFit/>
            </a:bodyPr>
            <a:lstStyle/>
            <a:p>
              <a:r>
                <a:rPr lang="en-US" sz="767" b="1" i="1" dirty="0">
                  <a:solidFill>
                    <a:schemeClr val="bg2"/>
                  </a:solidFill>
                  <a:latin typeface="Helvetica Light"/>
                  <a:cs typeface="Helvetica Light"/>
                </a:rPr>
                <a:t>Night</a:t>
              </a:r>
              <a:endParaRPr lang="en-US" sz="767" b="1" i="1" dirty="0">
                <a:solidFill>
                  <a:schemeClr val="bg2"/>
                </a:solidFill>
              </a:endParaRPr>
            </a:p>
          </p:txBody>
        </p:sp>
        <p:sp>
          <p:nvSpPr>
            <p:cNvPr id="26" name="Block Arc 25">
              <a:extLst>
                <a:ext uri="{FF2B5EF4-FFF2-40B4-BE49-F238E27FC236}">
                  <a16:creationId xmlns="" xmlns:a16="http://schemas.microsoft.com/office/drawing/2014/main" id="{01920945-7481-F54C-A8AB-64881114E362}"/>
                </a:ext>
              </a:extLst>
            </p:cNvPr>
            <p:cNvSpPr>
              <a:spLocks/>
            </p:cNvSpPr>
            <p:nvPr/>
          </p:nvSpPr>
          <p:spPr>
            <a:xfrm rot="16140000">
              <a:off x="10660636" y="4577933"/>
              <a:ext cx="1371600" cy="1408176"/>
            </a:xfrm>
            <a:prstGeom prst="blockArc">
              <a:avLst>
                <a:gd name="adj1" fmla="val 10800080"/>
                <a:gd name="adj2" fmla="val 188991"/>
                <a:gd name="adj3" fmla="val 9874"/>
              </a:avLst>
            </a:pr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21">
                <a:solidFill>
                  <a:schemeClr val="tx1"/>
                </a:solidFill>
              </a:endParaRPr>
            </a:p>
          </p:txBody>
        </p:sp>
      </p:grpSp>
      <p:grpSp>
        <p:nvGrpSpPr>
          <p:cNvPr id="12" name="Group 11">
            <a:extLst>
              <a:ext uri="{FF2B5EF4-FFF2-40B4-BE49-F238E27FC236}">
                <a16:creationId xmlns="" xmlns:a16="http://schemas.microsoft.com/office/drawing/2014/main" id="{35E62B79-EABA-3E4C-8DE1-D89DABEA7B86}"/>
              </a:ext>
            </a:extLst>
          </p:cNvPr>
          <p:cNvGrpSpPr>
            <a:grpSpLocks noChangeAspect="1"/>
          </p:cNvGrpSpPr>
          <p:nvPr/>
        </p:nvGrpSpPr>
        <p:grpSpPr>
          <a:xfrm rot="11395892">
            <a:off x="7305489" y="1714230"/>
            <a:ext cx="420928" cy="371756"/>
            <a:chOff x="3276600" y="7788"/>
            <a:chExt cx="11344275" cy="5448300"/>
          </a:xfrm>
        </p:grpSpPr>
        <p:pic>
          <p:nvPicPr>
            <p:cNvPr id="17" name="Picture 16" descr="ESCAPADE_12.png">
              <a:extLst>
                <a:ext uri="{FF2B5EF4-FFF2-40B4-BE49-F238E27FC236}">
                  <a16:creationId xmlns="" xmlns:a16="http://schemas.microsoft.com/office/drawing/2014/main" id="{AD99EF03-86FA-7345-9CC5-1BC02D61476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878" b="89948" l="5668" r="95970"/>
                      </a14:imgEffect>
                    </a14:imgLayer>
                  </a14:imgProps>
                </a:ext>
                <a:ext uri="{28A0092B-C50C-407E-A947-70E740481C1C}">
                  <a14:useLocalDpi xmlns:a14="http://schemas.microsoft.com/office/drawing/2010/main" val="0"/>
                </a:ext>
              </a:extLst>
            </a:blip>
            <a:stretch>
              <a:fillRect/>
            </a:stretch>
          </p:blipFill>
          <p:spPr>
            <a:xfrm>
              <a:off x="3276600" y="7788"/>
              <a:ext cx="11344275" cy="5448300"/>
            </a:xfrm>
            <a:prstGeom prst="rect">
              <a:avLst/>
            </a:prstGeom>
          </p:spPr>
        </p:pic>
        <p:cxnSp>
          <p:nvCxnSpPr>
            <p:cNvPr id="18" name="Straight Connector 17">
              <a:extLst>
                <a:ext uri="{FF2B5EF4-FFF2-40B4-BE49-F238E27FC236}">
                  <a16:creationId xmlns="" xmlns:a16="http://schemas.microsoft.com/office/drawing/2014/main" id="{268F65E3-3E2F-2147-A549-E2BA8C139CA9}"/>
                </a:ext>
              </a:extLst>
            </p:cNvPr>
            <p:cNvCxnSpPr/>
            <p:nvPr/>
          </p:nvCxnSpPr>
          <p:spPr>
            <a:xfrm>
              <a:off x="8458200" y="3200400"/>
              <a:ext cx="685800" cy="152400"/>
            </a:xfrm>
            <a:prstGeom prst="line">
              <a:avLst/>
            </a:prstGeom>
            <a:ln>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 xmlns:a16="http://schemas.microsoft.com/office/drawing/2014/main" id="{09369AE0-3F51-0741-89F1-9E12DD7CEA69}"/>
                </a:ext>
              </a:extLst>
            </p:cNvPr>
            <p:cNvCxnSpPr/>
            <p:nvPr/>
          </p:nvCxnSpPr>
          <p:spPr>
            <a:xfrm flipH="1" flipV="1">
              <a:off x="8229600" y="2590800"/>
              <a:ext cx="76200" cy="533400"/>
            </a:xfrm>
            <a:prstGeom prst="line">
              <a:avLst/>
            </a:prstGeom>
            <a:ln>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 xmlns:a16="http://schemas.microsoft.com/office/drawing/2014/main" id="{47EBA06D-8199-074F-AAD9-161F4DC94187}"/>
              </a:ext>
            </a:extLst>
          </p:cNvPr>
          <p:cNvGrpSpPr>
            <a:grpSpLocks noChangeAspect="1"/>
          </p:cNvGrpSpPr>
          <p:nvPr/>
        </p:nvGrpSpPr>
        <p:grpSpPr>
          <a:xfrm rot="11467874">
            <a:off x="8042534" y="1733919"/>
            <a:ext cx="408247" cy="360556"/>
            <a:chOff x="3276607" y="7789"/>
            <a:chExt cx="11344273" cy="5448300"/>
          </a:xfrm>
        </p:grpSpPr>
        <p:pic>
          <p:nvPicPr>
            <p:cNvPr id="14" name="Picture 13" descr="ESCAPADE_12.png">
              <a:extLst>
                <a:ext uri="{FF2B5EF4-FFF2-40B4-BE49-F238E27FC236}">
                  <a16:creationId xmlns="" xmlns:a16="http://schemas.microsoft.com/office/drawing/2014/main" id="{82BE8423-FCF5-5440-BFD7-FA43211C7BEB}"/>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878" b="89948" l="5668" r="95970"/>
                      </a14:imgEffect>
                    </a14:imgLayer>
                  </a14:imgProps>
                </a:ext>
                <a:ext uri="{28A0092B-C50C-407E-A947-70E740481C1C}">
                  <a14:useLocalDpi xmlns:a14="http://schemas.microsoft.com/office/drawing/2010/main" val="0"/>
                </a:ext>
              </a:extLst>
            </a:blip>
            <a:stretch>
              <a:fillRect/>
            </a:stretch>
          </p:blipFill>
          <p:spPr>
            <a:xfrm>
              <a:off x="3276607" y="7789"/>
              <a:ext cx="11344273" cy="5448300"/>
            </a:xfrm>
            <a:prstGeom prst="rect">
              <a:avLst/>
            </a:prstGeom>
          </p:spPr>
        </p:pic>
        <p:cxnSp>
          <p:nvCxnSpPr>
            <p:cNvPr id="15" name="Straight Connector 14">
              <a:extLst>
                <a:ext uri="{FF2B5EF4-FFF2-40B4-BE49-F238E27FC236}">
                  <a16:creationId xmlns="" xmlns:a16="http://schemas.microsoft.com/office/drawing/2014/main" id="{20BD5D19-41EF-824D-88DF-38987CEDB8D4}"/>
                </a:ext>
              </a:extLst>
            </p:cNvPr>
            <p:cNvCxnSpPr/>
            <p:nvPr/>
          </p:nvCxnSpPr>
          <p:spPr>
            <a:xfrm>
              <a:off x="8458200" y="3200400"/>
              <a:ext cx="685800" cy="152400"/>
            </a:xfrm>
            <a:prstGeom prst="line">
              <a:avLst/>
            </a:prstGeom>
            <a:ln>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 xmlns:a16="http://schemas.microsoft.com/office/drawing/2014/main" id="{BBCD96FC-287C-DA4E-BF07-6CCCB74B573D}"/>
                </a:ext>
              </a:extLst>
            </p:cNvPr>
            <p:cNvCxnSpPr/>
            <p:nvPr/>
          </p:nvCxnSpPr>
          <p:spPr>
            <a:xfrm flipH="1" flipV="1">
              <a:off x="8229600" y="2590800"/>
              <a:ext cx="76200" cy="533400"/>
            </a:xfrm>
            <a:prstGeom prst="line">
              <a:avLst/>
            </a:prstGeom>
            <a:ln>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1566" y="946281"/>
            <a:ext cx="5195587" cy="3622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24260" y="2191274"/>
            <a:ext cx="5069460" cy="2377536"/>
          </a:xfrm>
          <a:prstGeom prst="rect">
            <a:avLst/>
          </a:prstGeom>
          <a:solidFill>
            <a:schemeClr val="tx1">
              <a:alpha val="4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547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0.21025 0.00772 L -0.14323 0.19635 C -0.12917 0.23834 -0.10816 0.26181 -0.08629 0.26181 C -0.06129 0.26181 -0.04132 0.23834 -0.02726 0.19635 L 0.03975 0.00772 " pathEditMode="relative" rAng="0" ptsTypes="FffFF">
                                      <p:cBhvr>
                                        <p:cTn id="6" dur="2000" fill="hold"/>
                                        <p:tgtEl>
                                          <p:spTgt spid="13"/>
                                        </p:tgtEl>
                                        <p:attrNameLst>
                                          <p:attrName>ppt_x</p:attrName>
                                          <p:attrName>ppt_y</p:attrName>
                                        </p:attrNameLst>
                                      </p:cBhvr>
                                      <p:rCtr x="12500" y="126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6F26FCD-D0D3-D447-8514-3AC6F1346D8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039"/>
          <a:stretch/>
        </p:blipFill>
        <p:spPr>
          <a:xfrm>
            <a:off x="5426716" y="1084237"/>
            <a:ext cx="3762667" cy="3352834"/>
          </a:xfrm>
          <a:prstGeom prst="rect">
            <a:avLst/>
          </a:prstGeom>
        </p:spPr>
      </p:pic>
      <p:sp>
        <p:nvSpPr>
          <p:cNvPr id="6" name="Rectangle 5">
            <a:extLst>
              <a:ext uri="{FF2B5EF4-FFF2-40B4-BE49-F238E27FC236}">
                <a16:creationId xmlns="" xmlns:a16="http://schemas.microsoft.com/office/drawing/2014/main" id="{DFDCBAD9-49E4-3B48-946B-28CB48D583D5}"/>
              </a:ext>
            </a:extLst>
          </p:cNvPr>
          <p:cNvSpPr/>
          <p:nvPr/>
        </p:nvSpPr>
        <p:spPr>
          <a:xfrm rot="1894295">
            <a:off x="6868600" y="1299524"/>
            <a:ext cx="715319" cy="215921"/>
          </a:xfrm>
          <a:prstGeom prst="rect">
            <a:avLst/>
          </a:prstGeom>
        </p:spPr>
        <p:txBody>
          <a:bodyPr wrap="none">
            <a:spAutoFit/>
          </a:bodyPr>
          <a:lstStyle/>
          <a:p>
            <a:r>
              <a:rPr lang="en-US" sz="818" dirty="0">
                <a:solidFill>
                  <a:srgbClr val="19FFE0"/>
                </a:solidFill>
                <a:latin typeface="Helvetica Light"/>
                <a:cs typeface="Helvetica Light"/>
              </a:rPr>
              <a:t>Bow Shock </a:t>
            </a:r>
            <a:endParaRPr lang="en-US" sz="818" dirty="0">
              <a:solidFill>
                <a:srgbClr val="19FFE0"/>
              </a:solidFill>
            </a:endParaRPr>
          </a:p>
        </p:txBody>
      </p:sp>
      <p:sp>
        <p:nvSpPr>
          <p:cNvPr id="7" name="Rectangle 6">
            <a:extLst>
              <a:ext uri="{FF2B5EF4-FFF2-40B4-BE49-F238E27FC236}">
                <a16:creationId xmlns="" xmlns:a16="http://schemas.microsoft.com/office/drawing/2014/main" id="{F7299E29-21A4-2446-87CB-9C4EB4CCB2DA}"/>
              </a:ext>
            </a:extLst>
          </p:cNvPr>
          <p:cNvSpPr/>
          <p:nvPr/>
        </p:nvSpPr>
        <p:spPr>
          <a:xfrm>
            <a:off x="7766425" y="3691316"/>
            <a:ext cx="715320" cy="231593"/>
          </a:xfrm>
          <a:prstGeom prst="rect">
            <a:avLst/>
          </a:prstGeom>
        </p:spPr>
        <p:txBody>
          <a:bodyPr wrap="none">
            <a:spAutoFit/>
          </a:bodyPr>
          <a:lstStyle/>
          <a:p>
            <a:r>
              <a:rPr lang="en-US" sz="921" b="1" i="1" dirty="0">
                <a:solidFill>
                  <a:schemeClr val="accent5">
                    <a:lumMod val="60000"/>
                    <a:lumOff val="40000"/>
                  </a:schemeClr>
                </a:solidFill>
                <a:latin typeface="Helvetica Light"/>
                <a:cs typeface="Helvetica Light"/>
              </a:rPr>
              <a:t>Solar wind</a:t>
            </a:r>
            <a:endParaRPr lang="en-US" sz="921" b="1" i="1" dirty="0">
              <a:solidFill>
                <a:schemeClr val="accent5">
                  <a:lumMod val="60000"/>
                  <a:lumOff val="40000"/>
                </a:schemeClr>
              </a:solidFill>
            </a:endParaRPr>
          </a:p>
        </p:txBody>
      </p:sp>
      <p:sp>
        <p:nvSpPr>
          <p:cNvPr id="8" name="Rectangle 7">
            <a:extLst>
              <a:ext uri="{FF2B5EF4-FFF2-40B4-BE49-F238E27FC236}">
                <a16:creationId xmlns="" xmlns:a16="http://schemas.microsoft.com/office/drawing/2014/main" id="{D8053BBE-2CC5-524E-AE69-5D03AF02B011}"/>
              </a:ext>
            </a:extLst>
          </p:cNvPr>
          <p:cNvSpPr/>
          <p:nvPr/>
        </p:nvSpPr>
        <p:spPr>
          <a:xfrm rot="803491">
            <a:off x="5892368" y="1281536"/>
            <a:ext cx="978580" cy="231593"/>
          </a:xfrm>
          <a:prstGeom prst="rect">
            <a:avLst/>
          </a:prstGeom>
        </p:spPr>
        <p:txBody>
          <a:bodyPr wrap="none">
            <a:spAutoFit/>
          </a:bodyPr>
          <a:lstStyle/>
          <a:p>
            <a:r>
              <a:rPr lang="en-US" sz="921" b="1" i="1" dirty="0">
                <a:solidFill>
                  <a:schemeClr val="accent2">
                    <a:lumMod val="75000"/>
                  </a:schemeClr>
                </a:solidFill>
                <a:latin typeface="Helvetica Light"/>
                <a:cs typeface="Helvetica Light"/>
              </a:rPr>
              <a:t>Magnetosheath</a:t>
            </a:r>
            <a:endParaRPr lang="en-US" sz="921" b="1" i="1" dirty="0">
              <a:solidFill>
                <a:schemeClr val="accent2">
                  <a:lumMod val="75000"/>
                </a:schemeClr>
              </a:solidFill>
            </a:endParaRPr>
          </a:p>
        </p:txBody>
      </p:sp>
      <p:sp>
        <p:nvSpPr>
          <p:cNvPr id="9" name="Rectangle 8">
            <a:extLst>
              <a:ext uri="{FF2B5EF4-FFF2-40B4-BE49-F238E27FC236}">
                <a16:creationId xmlns="" xmlns:a16="http://schemas.microsoft.com/office/drawing/2014/main" id="{BC85B5B2-85AF-E748-955F-7DA6D2BD623B}"/>
              </a:ext>
            </a:extLst>
          </p:cNvPr>
          <p:cNvSpPr/>
          <p:nvPr/>
        </p:nvSpPr>
        <p:spPr>
          <a:xfrm rot="20743828">
            <a:off x="5922086" y="3281793"/>
            <a:ext cx="1383596" cy="215921"/>
          </a:xfrm>
          <a:prstGeom prst="rect">
            <a:avLst/>
          </a:prstGeom>
        </p:spPr>
        <p:txBody>
          <a:bodyPr wrap="none">
            <a:spAutoFit/>
          </a:bodyPr>
          <a:lstStyle/>
          <a:p>
            <a:r>
              <a:rPr lang="en-US" sz="818" dirty="0">
                <a:solidFill>
                  <a:schemeClr val="accent2">
                    <a:lumMod val="50000"/>
                  </a:schemeClr>
                </a:solidFill>
                <a:latin typeface="Helvetica Light"/>
                <a:cs typeface="Helvetica Light"/>
              </a:rPr>
              <a:t>Magnetic Pileup Boundary</a:t>
            </a:r>
            <a:endParaRPr lang="en-US" sz="818" dirty="0">
              <a:solidFill>
                <a:schemeClr val="accent2">
                  <a:lumMod val="50000"/>
                </a:schemeClr>
              </a:solidFill>
            </a:endParaRPr>
          </a:p>
        </p:txBody>
      </p:sp>
      <p:sp>
        <p:nvSpPr>
          <p:cNvPr id="10" name="Rectangle 9">
            <a:extLst>
              <a:ext uri="{FF2B5EF4-FFF2-40B4-BE49-F238E27FC236}">
                <a16:creationId xmlns="" xmlns:a16="http://schemas.microsoft.com/office/drawing/2014/main" id="{ADFFBDCD-7187-694D-B979-9243C95CF11A}"/>
              </a:ext>
            </a:extLst>
          </p:cNvPr>
          <p:cNvSpPr/>
          <p:nvPr/>
        </p:nvSpPr>
        <p:spPr>
          <a:xfrm>
            <a:off x="5897382" y="2216282"/>
            <a:ext cx="357037" cy="231593"/>
          </a:xfrm>
          <a:prstGeom prst="rect">
            <a:avLst/>
          </a:prstGeom>
        </p:spPr>
        <p:txBody>
          <a:bodyPr wrap="none">
            <a:spAutoFit/>
          </a:bodyPr>
          <a:lstStyle/>
          <a:p>
            <a:r>
              <a:rPr lang="en-US" sz="921" b="1" i="1" dirty="0">
                <a:solidFill>
                  <a:schemeClr val="accent3">
                    <a:lumMod val="50000"/>
                  </a:schemeClr>
                </a:solidFill>
                <a:latin typeface="Helvetica Light"/>
                <a:cs typeface="Helvetica Light"/>
              </a:rPr>
              <a:t>Tail</a:t>
            </a:r>
            <a:endParaRPr lang="en-US" sz="921" b="1" i="1" dirty="0">
              <a:solidFill>
                <a:schemeClr val="accent3">
                  <a:lumMod val="50000"/>
                </a:schemeClr>
              </a:solidFill>
            </a:endParaRPr>
          </a:p>
        </p:txBody>
      </p:sp>
      <p:grpSp>
        <p:nvGrpSpPr>
          <p:cNvPr id="11" name="Group 10">
            <a:extLst>
              <a:ext uri="{FF2B5EF4-FFF2-40B4-BE49-F238E27FC236}">
                <a16:creationId xmlns="" xmlns:a16="http://schemas.microsoft.com/office/drawing/2014/main" id="{E5C4A5B7-40DA-D84F-B055-B33D851AB719}"/>
              </a:ext>
            </a:extLst>
          </p:cNvPr>
          <p:cNvGrpSpPr>
            <a:grpSpLocks noChangeAspect="1"/>
          </p:cNvGrpSpPr>
          <p:nvPr/>
        </p:nvGrpSpPr>
        <p:grpSpPr>
          <a:xfrm>
            <a:off x="6949810" y="2197732"/>
            <a:ext cx="930018" cy="740328"/>
            <a:chOff x="10471660" y="4596221"/>
            <a:chExt cx="1754563" cy="1371600"/>
          </a:xfrm>
        </p:grpSpPr>
        <p:pic>
          <p:nvPicPr>
            <p:cNvPr id="20" name="Picture 19" descr="mars_surface.jpg">
              <a:extLst>
                <a:ext uri="{FF2B5EF4-FFF2-40B4-BE49-F238E27FC236}">
                  <a16:creationId xmlns="" xmlns:a16="http://schemas.microsoft.com/office/drawing/2014/main" id="{45919295-C020-BF42-AABD-0788578BA26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112" b="94580" l="9994" r="89976"/>
                      </a14:imgEffect>
                    </a14:imgLayer>
                  </a14:imgProps>
                </a:ext>
                <a:ext uri="{28A0092B-C50C-407E-A947-70E740481C1C}">
                  <a14:useLocalDpi xmlns:a14="http://schemas.microsoft.com/office/drawing/2010/main" val="0"/>
                </a:ext>
              </a:extLst>
            </a:blip>
            <a:stretch>
              <a:fillRect/>
            </a:stretch>
          </p:blipFill>
          <p:spPr>
            <a:xfrm>
              <a:off x="10471660" y="4632797"/>
              <a:ext cx="1754563" cy="1315924"/>
            </a:xfrm>
            <a:prstGeom prst="rect">
              <a:avLst/>
            </a:prstGeom>
          </p:spPr>
        </p:pic>
        <p:sp>
          <p:nvSpPr>
            <p:cNvPr id="21" name="Block Arc 20">
              <a:extLst>
                <a:ext uri="{FF2B5EF4-FFF2-40B4-BE49-F238E27FC236}">
                  <a16:creationId xmlns="" xmlns:a16="http://schemas.microsoft.com/office/drawing/2014/main" id="{1C8EF182-32BB-4841-A132-6545480F084D}"/>
                </a:ext>
              </a:extLst>
            </p:cNvPr>
            <p:cNvSpPr>
              <a:spLocks noChangeAspect="1"/>
            </p:cNvSpPr>
            <p:nvPr/>
          </p:nvSpPr>
          <p:spPr>
            <a:xfrm rot="5400000">
              <a:off x="10678924" y="4596221"/>
              <a:ext cx="1371600" cy="1371600"/>
            </a:xfrm>
            <a:prstGeom prst="blockArc">
              <a:avLst>
                <a:gd name="adj1" fmla="val 10800000"/>
                <a:gd name="adj2" fmla="val 188991"/>
                <a:gd name="adj3" fmla="val 9874"/>
              </a:avLst>
            </a:prstGeom>
            <a:solidFill>
              <a:srgbClr val="FFFF00"/>
            </a:solidFill>
            <a:ln>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21">
                <a:solidFill>
                  <a:schemeClr val="tx1"/>
                </a:solidFill>
              </a:endParaRPr>
            </a:p>
          </p:txBody>
        </p:sp>
        <p:sp>
          <p:nvSpPr>
            <p:cNvPr id="22" name="Chord 21">
              <a:extLst>
                <a:ext uri="{FF2B5EF4-FFF2-40B4-BE49-F238E27FC236}">
                  <a16:creationId xmlns="" xmlns:a16="http://schemas.microsoft.com/office/drawing/2014/main" id="{E6669BC5-E85E-8441-B1BE-F616BCA56837}"/>
                </a:ext>
              </a:extLst>
            </p:cNvPr>
            <p:cNvSpPr>
              <a:spLocks noChangeAspect="1"/>
            </p:cNvSpPr>
            <p:nvPr/>
          </p:nvSpPr>
          <p:spPr>
            <a:xfrm>
              <a:off x="10755124" y="4718141"/>
              <a:ext cx="1188720" cy="1132118"/>
            </a:xfrm>
            <a:prstGeom prst="chord">
              <a:avLst>
                <a:gd name="adj1" fmla="val 5343071"/>
                <a:gd name="adj2" fmla="val 16324994"/>
              </a:avLst>
            </a:prstGeom>
            <a:solidFill>
              <a:srgbClr val="002D5B">
                <a:alpha val="37000"/>
              </a:srgbClr>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21" b="1"/>
            </a:p>
          </p:txBody>
        </p:sp>
        <p:sp>
          <p:nvSpPr>
            <p:cNvPr id="23" name="Rectangle 22">
              <a:extLst>
                <a:ext uri="{FF2B5EF4-FFF2-40B4-BE49-F238E27FC236}">
                  <a16:creationId xmlns="" xmlns:a16="http://schemas.microsoft.com/office/drawing/2014/main" id="{790B55AE-3607-D54D-98BD-C1BEF5CCD09E}"/>
                </a:ext>
              </a:extLst>
            </p:cNvPr>
            <p:cNvSpPr/>
            <p:nvPr/>
          </p:nvSpPr>
          <p:spPr>
            <a:xfrm>
              <a:off x="10755125" y="5293986"/>
              <a:ext cx="1249595" cy="385695"/>
            </a:xfrm>
            <a:prstGeom prst="rect">
              <a:avLst/>
            </a:prstGeom>
          </p:spPr>
          <p:txBody>
            <a:bodyPr wrap="none">
              <a:spAutoFit/>
            </a:bodyPr>
            <a:lstStyle/>
            <a:p>
              <a:r>
                <a:rPr lang="en-US" sz="767" b="1" i="1" dirty="0">
                  <a:solidFill>
                    <a:schemeClr val="bg1"/>
                  </a:solidFill>
                  <a:latin typeface="Helvetica Light"/>
                  <a:cs typeface="Helvetica Light"/>
                </a:rPr>
                <a:t>Ionosphere</a:t>
              </a:r>
              <a:endParaRPr lang="en-US" sz="767" b="1" i="1" dirty="0">
                <a:solidFill>
                  <a:schemeClr val="bg1"/>
                </a:solidFill>
              </a:endParaRPr>
            </a:p>
          </p:txBody>
        </p:sp>
        <p:sp>
          <p:nvSpPr>
            <p:cNvPr id="24" name="Rectangle 23">
              <a:extLst>
                <a:ext uri="{FF2B5EF4-FFF2-40B4-BE49-F238E27FC236}">
                  <a16:creationId xmlns="" xmlns:a16="http://schemas.microsoft.com/office/drawing/2014/main" id="{ADE80F0A-8A0A-FE45-B591-162C0EBC1448}"/>
                </a:ext>
              </a:extLst>
            </p:cNvPr>
            <p:cNvSpPr/>
            <p:nvPr/>
          </p:nvSpPr>
          <p:spPr>
            <a:xfrm>
              <a:off x="11332441" y="4870541"/>
              <a:ext cx="658889" cy="385695"/>
            </a:xfrm>
            <a:prstGeom prst="rect">
              <a:avLst/>
            </a:prstGeom>
          </p:spPr>
          <p:txBody>
            <a:bodyPr wrap="none">
              <a:spAutoFit/>
            </a:bodyPr>
            <a:lstStyle/>
            <a:p>
              <a:r>
                <a:rPr lang="en-US" sz="767" b="1" i="1" dirty="0">
                  <a:solidFill>
                    <a:srgbClr val="FFFF00"/>
                  </a:solidFill>
                  <a:latin typeface="Helvetica Light"/>
                  <a:cs typeface="Helvetica Light"/>
                </a:rPr>
                <a:t>Day</a:t>
              </a:r>
              <a:endParaRPr lang="en-US" sz="767" b="1" i="1" dirty="0">
                <a:solidFill>
                  <a:srgbClr val="FFFF00"/>
                </a:solidFill>
              </a:endParaRPr>
            </a:p>
          </p:txBody>
        </p:sp>
        <p:sp>
          <p:nvSpPr>
            <p:cNvPr id="25" name="Rectangle 24">
              <a:extLst>
                <a:ext uri="{FF2B5EF4-FFF2-40B4-BE49-F238E27FC236}">
                  <a16:creationId xmlns="" xmlns:a16="http://schemas.microsoft.com/office/drawing/2014/main" id="{2DC36441-4628-7645-A29F-4F94133BE379}"/>
                </a:ext>
              </a:extLst>
            </p:cNvPr>
            <p:cNvSpPr/>
            <p:nvPr/>
          </p:nvSpPr>
          <p:spPr>
            <a:xfrm>
              <a:off x="10800547" y="4870541"/>
              <a:ext cx="770565" cy="385695"/>
            </a:xfrm>
            <a:prstGeom prst="rect">
              <a:avLst/>
            </a:prstGeom>
          </p:spPr>
          <p:txBody>
            <a:bodyPr wrap="none">
              <a:spAutoFit/>
            </a:bodyPr>
            <a:lstStyle/>
            <a:p>
              <a:r>
                <a:rPr lang="en-US" sz="767" b="1" i="1" dirty="0">
                  <a:solidFill>
                    <a:schemeClr val="bg2"/>
                  </a:solidFill>
                  <a:latin typeface="Helvetica Light"/>
                  <a:cs typeface="Helvetica Light"/>
                </a:rPr>
                <a:t>Night</a:t>
              </a:r>
              <a:endParaRPr lang="en-US" sz="767" b="1" i="1" dirty="0">
                <a:solidFill>
                  <a:schemeClr val="bg2"/>
                </a:solidFill>
              </a:endParaRPr>
            </a:p>
          </p:txBody>
        </p:sp>
        <p:sp>
          <p:nvSpPr>
            <p:cNvPr id="26" name="Block Arc 25">
              <a:extLst>
                <a:ext uri="{FF2B5EF4-FFF2-40B4-BE49-F238E27FC236}">
                  <a16:creationId xmlns="" xmlns:a16="http://schemas.microsoft.com/office/drawing/2014/main" id="{01920945-7481-F54C-A8AB-64881114E362}"/>
                </a:ext>
              </a:extLst>
            </p:cNvPr>
            <p:cNvSpPr>
              <a:spLocks/>
            </p:cNvSpPr>
            <p:nvPr/>
          </p:nvSpPr>
          <p:spPr>
            <a:xfrm rot="16140000">
              <a:off x="10660636" y="4577933"/>
              <a:ext cx="1371600" cy="1408176"/>
            </a:xfrm>
            <a:prstGeom prst="blockArc">
              <a:avLst>
                <a:gd name="adj1" fmla="val 10800080"/>
                <a:gd name="adj2" fmla="val 188991"/>
                <a:gd name="adj3" fmla="val 9874"/>
              </a:avLst>
            </a:pr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21">
                <a:solidFill>
                  <a:schemeClr val="tx1"/>
                </a:solidFill>
              </a:endParaRPr>
            </a:p>
          </p:txBody>
        </p:sp>
      </p:gr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566" y="946281"/>
            <a:ext cx="5195587" cy="3622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424260" y="2944517"/>
            <a:ext cx="5069460" cy="1547484"/>
          </a:xfrm>
          <a:prstGeom prst="rect">
            <a:avLst/>
          </a:prstGeom>
          <a:solidFill>
            <a:schemeClr val="tx1">
              <a:alpha val="4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descr="ESCAPADE_12.png">
            <a:extLst>
              <a:ext uri="{FF2B5EF4-FFF2-40B4-BE49-F238E27FC236}">
                <a16:creationId xmlns="" xmlns:a16="http://schemas.microsoft.com/office/drawing/2014/main" id="{AD99EF03-86FA-7345-9CC5-1BC02D61476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878" b="89948" l="5668" r="95970"/>
                    </a14:imgEffect>
                  </a14:imgLayer>
                </a14:imgProps>
              </a:ext>
              <a:ext uri="{28A0092B-C50C-407E-A947-70E740481C1C}">
                <a14:useLocalDpi xmlns:a14="http://schemas.microsoft.com/office/drawing/2010/main" val="0"/>
              </a:ext>
            </a:extLst>
          </a:blip>
          <a:stretch>
            <a:fillRect/>
          </a:stretch>
        </p:blipFill>
        <p:spPr>
          <a:xfrm rot="11395892">
            <a:off x="6498223" y="2140052"/>
            <a:ext cx="341235" cy="299338"/>
          </a:xfrm>
          <a:prstGeom prst="rect">
            <a:avLst/>
          </a:prstGeom>
        </p:spPr>
      </p:pic>
      <p:cxnSp>
        <p:nvCxnSpPr>
          <p:cNvPr id="81" name="Straight Arrow Connector 80"/>
          <p:cNvCxnSpPr/>
          <p:nvPr/>
        </p:nvCxnSpPr>
        <p:spPr>
          <a:xfrm flipH="1">
            <a:off x="6512812" y="2735985"/>
            <a:ext cx="43422" cy="264888"/>
          </a:xfrm>
          <a:prstGeom prst="straightConnector1">
            <a:avLst/>
          </a:prstGeom>
          <a:ln w="19050">
            <a:tailEnd type="arrow"/>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flipH="1">
            <a:off x="6630752" y="2338819"/>
            <a:ext cx="23478" cy="181524"/>
          </a:xfrm>
          <a:prstGeom prst="straightConnector1">
            <a:avLst/>
          </a:prstGeom>
          <a:ln w="19050">
            <a:tailEnd type="arrow"/>
          </a:ln>
        </p:spPr>
        <p:style>
          <a:lnRef idx="2">
            <a:schemeClr val="accent1"/>
          </a:lnRef>
          <a:fillRef idx="0">
            <a:schemeClr val="accent1"/>
          </a:fillRef>
          <a:effectRef idx="1">
            <a:schemeClr val="accent1"/>
          </a:effectRef>
          <a:fontRef idx="minor">
            <a:schemeClr val="tx1"/>
          </a:fontRef>
        </p:style>
      </p:cxnSp>
      <p:sp>
        <p:nvSpPr>
          <p:cNvPr id="83" name="Can 82"/>
          <p:cNvSpPr/>
          <p:nvPr/>
        </p:nvSpPr>
        <p:spPr>
          <a:xfrm rot="720594">
            <a:off x="6446181" y="2215987"/>
            <a:ext cx="377454" cy="553307"/>
          </a:xfrm>
          <a:prstGeom prst="can">
            <a:avLst/>
          </a:prstGeom>
          <a:solidFill>
            <a:schemeClr val="accent1">
              <a:alpha val="1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 xmlns:a16="http://schemas.microsoft.com/office/drawing/2014/main" id="{47EBA06D-8199-074F-AAD9-161F4DC94187}"/>
              </a:ext>
            </a:extLst>
          </p:cNvPr>
          <p:cNvGrpSpPr>
            <a:grpSpLocks noChangeAspect="1"/>
          </p:cNvGrpSpPr>
          <p:nvPr/>
        </p:nvGrpSpPr>
        <p:grpSpPr>
          <a:xfrm rot="11467874">
            <a:off x="6408354" y="2478154"/>
            <a:ext cx="408247" cy="360556"/>
            <a:chOff x="3276607" y="7789"/>
            <a:chExt cx="11344273" cy="5448300"/>
          </a:xfrm>
        </p:grpSpPr>
        <p:pic>
          <p:nvPicPr>
            <p:cNvPr id="85" name="Picture 84" descr="ESCAPADE_12.png">
              <a:extLst>
                <a:ext uri="{FF2B5EF4-FFF2-40B4-BE49-F238E27FC236}">
                  <a16:creationId xmlns="" xmlns:a16="http://schemas.microsoft.com/office/drawing/2014/main" id="{82BE8423-FCF5-5440-BFD7-FA43211C7BEB}"/>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78" b="89948" l="5668" r="95970"/>
                      </a14:imgEffect>
                    </a14:imgLayer>
                  </a14:imgProps>
                </a:ext>
                <a:ext uri="{28A0092B-C50C-407E-A947-70E740481C1C}">
                  <a14:useLocalDpi xmlns:a14="http://schemas.microsoft.com/office/drawing/2010/main" val="0"/>
                </a:ext>
              </a:extLst>
            </a:blip>
            <a:stretch>
              <a:fillRect/>
            </a:stretch>
          </p:blipFill>
          <p:spPr>
            <a:xfrm>
              <a:off x="3276607" y="7789"/>
              <a:ext cx="11344273" cy="5448300"/>
            </a:xfrm>
            <a:prstGeom prst="rect">
              <a:avLst/>
            </a:prstGeom>
          </p:spPr>
        </p:pic>
        <p:cxnSp>
          <p:nvCxnSpPr>
            <p:cNvPr id="86" name="Straight Connector 85">
              <a:extLst>
                <a:ext uri="{FF2B5EF4-FFF2-40B4-BE49-F238E27FC236}">
                  <a16:creationId xmlns="" xmlns:a16="http://schemas.microsoft.com/office/drawing/2014/main" id="{20BD5D19-41EF-824D-88DF-38987CEDB8D4}"/>
                </a:ext>
              </a:extLst>
            </p:cNvPr>
            <p:cNvCxnSpPr/>
            <p:nvPr/>
          </p:nvCxnSpPr>
          <p:spPr>
            <a:xfrm>
              <a:off x="8458200" y="3200400"/>
              <a:ext cx="685800" cy="152400"/>
            </a:xfrm>
            <a:prstGeom prst="line">
              <a:avLst/>
            </a:prstGeom>
            <a:ln>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 xmlns:a16="http://schemas.microsoft.com/office/drawing/2014/main" id="{BBCD96FC-287C-DA4E-BF07-6CCCB74B573D}"/>
                </a:ext>
              </a:extLst>
            </p:cNvPr>
            <p:cNvCxnSpPr/>
            <p:nvPr/>
          </p:nvCxnSpPr>
          <p:spPr>
            <a:xfrm flipH="1" flipV="1">
              <a:off x="8229600" y="2590800"/>
              <a:ext cx="76200" cy="533400"/>
            </a:xfrm>
            <a:prstGeom prst="line">
              <a:avLst/>
            </a:prstGeom>
            <a:ln>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sp>
        <p:nvSpPr>
          <p:cNvPr id="88" name="Rectangle 87"/>
          <p:cNvSpPr/>
          <p:nvPr/>
        </p:nvSpPr>
        <p:spPr>
          <a:xfrm>
            <a:off x="434629" y="1408401"/>
            <a:ext cx="5069460" cy="774372"/>
          </a:xfrm>
          <a:prstGeom prst="rect">
            <a:avLst/>
          </a:prstGeom>
          <a:solidFill>
            <a:schemeClr val="tx1">
              <a:alpha val="4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p:cNvSpPr>
            <a:spLocks noGrp="1"/>
          </p:cNvSpPr>
          <p:nvPr>
            <p:ph type="title"/>
          </p:nvPr>
        </p:nvSpPr>
        <p:spPr>
          <a:xfrm>
            <a:off x="325587" y="-133444"/>
            <a:ext cx="8229600" cy="752761"/>
          </a:xfrm>
        </p:spPr>
        <p:txBody>
          <a:bodyPr>
            <a:noAutofit/>
          </a:bodyPr>
          <a:lstStyle/>
          <a:p>
            <a:r>
              <a:rPr lang="en-US" sz="3200" dirty="0"/>
              <a:t>Science Drives Spatial/Temporal separation</a:t>
            </a:r>
          </a:p>
        </p:txBody>
      </p:sp>
    </p:spTree>
    <p:extLst>
      <p:ext uri="{BB962C8B-B14F-4D97-AF65-F5344CB8AC3E}">
        <p14:creationId xmlns:p14="http://schemas.microsoft.com/office/powerpoint/2010/main" val="4903900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6F26FCD-D0D3-D447-8514-3AC6F1346D8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039"/>
          <a:stretch/>
        </p:blipFill>
        <p:spPr>
          <a:xfrm>
            <a:off x="5426716" y="1084237"/>
            <a:ext cx="3762667" cy="3352834"/>
          </a:xfrm>
          <a:prstGeom prst="rect">
            <a:avLst/>
          </a:prstGeom>
        </p:spPr>
      </p:pic>
      <p:sp>
        <p:nvSpPr>
          <p:cNvPr id="6" name="Rectangle 5">
            <a:extLst>
              <a:ext uri="{FF2B5EF4-FFF2-40B4-BE49-F238E27FC236}">
                <a16:creationId xmlns="" xmlns:a16="http://schemas.microsoft.com/office/drawing/2014/main" id="{DFDCBAD9-49E4-3B48-946B-28CB48D583D5}"/>
              </a:ext>
            </a:extLst>
          </p:cNvPr>
          <p:cNvSpPr/>
          <p:nvPr/>
        </p:nvSpPr>
        <p:spPr>
          <a:xfrm rot="1894295">
            <a:off x="6868600" y="1299524"/>
            <a:ext cx="715319" cy="215921"/>
          </a:xfrm>
          <a:prstGeom prst="rect">
            <a:avLst/>
          </a:prstGeom>
        </p:spPr>
        <p:txBody>
          <a:bodyPr wrap="none">
            <a:spAutoFit/>
          </a:bodyPr>
          <a:lstStyle/>
          <a:p>
            <a:r>
              <a:rPr lang="en-US" sz="818" dirty="0">
                <a:solidFill>
                  <a:srgbClr val="19FFE0"/>
                </a:solidFill>
                <a:latin typeface="Helvetica Light"/>
                <a:cs typeface="Helvetica Light"/>
              </a:rPr>
              <a:t>Bow Shock </a:t>
            </a:r>
            <a:endParaRPr lang="en-US" sz="818" dirty="0">
              <a:solidFill>
                <a:srgbClr val="19FFE0"/>
              </a:solidFill>
            </a:endParaRPr>
          </a:p>
        </p:txBody>
      </p:sp>
      <p:sp>
        <p:nvSpPr>
          <p:cNvPr id="7" name="Rectangle 6">
            <a:extLst>
              <a:ext uri="{FF2B5EF4-FFF2-40B4-BE49-F238E27FC236}">
                <a16:creationId xmlns="" xmlns:a16="http://schemas.microsoft.com/office/drawing/2014/main" id="{F7299E29-21A4-2446-87CB-9C4EB4CCB2DA}"/>
              </a:ext>
            </a:extLst>
          </p:cNvPr>
          <p:cNvSpPr/>
          <p:nvPr/>
        </p:nvSpPr>
        <p:spPr>
          <a:xfrm>
            <a:off x="7766425" y="3691316"/>
            <a:ext cx="715320" cy="231593"/>
          </a:xfrm>
          <a:prstGeom prst="rect">
            <a:avLst/>
          </a:prstGeom>
        </p:spPr>
        <p:txBody>
          <a:bodyPr wrap="none">
            <a:spAutoFit/>
          </a:bodyPr>
          <a:lstStyle/>
          <a:p>
            <a:r>
              <a:rPr lang="en-US" sz="921" b="1" i="1" dirty="0">
                <a:solidFill>
                  <a:schemeClr val="accent5">
                    <a:lumMod val="60000"/>
                    <a:lumOff val="40000"/>
                  </a:schemeClr>
                </a:solidFill>
                <a:latin typeface="Helvetica Light"/>
                <a:cs typeface="Helvetica Light"/>
              </a:rPr>
              <a:t>Solar wind</a:t>
            </a:r>
            <a:endParaRPr lang="en-US" sz="921" b="1" i="1" dirty="0">
              <a:solidFill>
                <a:schemeClr val="accent5">
                  <a:lumMod val="60000"/>
                  <a:lumOff val="40000"/>
                </a:schemeClr>
              </a:solidFill>
            </a:endParaRPr>
          </a:p>
        </p:txBody>
      </p:sp>
      <p:sp>
        <p:nvSpPr>
          <p:cNvPr id="8" name="Rectangle 7">
            <a:extLst>
              <a:ext uri="{FF2B5EF4-FFF2-40B4-BE49-F238E27FC236}">
                <a16:creationId xmlns="" xmlns:a16="http://schemas.microsoft.com/office/drawing/2014/main" id="{D8053BBE-2CC5-524E-AE69-5D03AF02B011}"/>
              </a:ext>
            </a:extLst>
          </p:cNvPr>
          <p:cNvSpPr/>
          <p:nvPr/>
        </p:nvSpPr>
        <p:spPr>
          <a:xfrm rot="803491">
            <a:off x="5892368" y="1281536"/>
            <a:ext cx="978580" cy="231593"/>
          </a:xfrm>
          <a:prstGeom prst="rect">
            <a:avLst/>
          </a:prstGeom>
        </p:spPr>
        <p:txBody>
          <a:bodyPr wrap="none">
            <a:spAutoFit/>
          </a:bodyPr>
          <a:lstStyle/>
          <a:p>
            <a:r>
              <a:rPr lang="en-US" sz="921" b="1" i="1" dirty="0">
                <a:solidFill>
                  <a:schemeClr val="accent2">
                    <a:lumMod val="75000"/>
                  </a:schemeClr>
                </a:solidFill>
                <a:latin typeface="Helvetica Light"/>
                <a:cs typeface="Helvetica Light"/>
              </a:rPr>
              <a:t>Magnetosheath</a:t>
            </a:r>
            <a:endParaRPr lang="en-US" sz="921" b="1" i="1" dirty="0">
              <a:solidFill>
                <a:schemeClr val="accent2">
                  <a:lumMod val="75000"/>
                </a:schemeClr>
              </a:solidFill>
            </a:endParaRPr>
          </a:p>
        </p:txBody>
      </p:sp>
      <p:sp>
        <p:nvSpPr>
          <p:cNvPr id="9" name="Rectangle 8">
            <a:extLst>
              <a:ext uri="{FF2B5EF4-FFF2-40B4-BE49-F238E27FC236}">
                <a16:creationId xmlns="" xmlns:a16="http://schemas.microsoft.com/office/drawing/2014/main" id="{BC85B5B2-85AF-E748-955F-7DA6D2BD623B}"/>
              </a:ext>
            </a:extLst>
          </p:cNvPr>
          <p:cNvSpPr/>
          <p:nvPr/>
        </p:nvSpPr>
        <p:spPr>
          <a:xfrm rot="20743828">
            <a:off x="5922086" y="3281793"/>
            <a:ext cx="1383596" cy="215921"/>
          </a:xfrm>
          <a:prstGeom prst="rect">
            <a:avLst/>
          </a:prstGeom>
        </p:spPr>
        <p:txBody>
          <a:bodyPr wrap="none">
            <a:spAutoFit/>
          </a:bodyPr>
          <a:lstStyle/>
          <a:p>
            <a:r>
              <a:rPr lang="en-US" sz="818" dirty="0">
                <a:solidFill>
                  <a:schemeClr val="accent2">
                    <a:lumMod val="50000"/>
                  </a:schemeClr>
                </a:solidFill>
                <a:latin typeface="Helvetica Light"/>
                <a:cs typeface="Helvetica Light"/>
              </a:rPr>
              <a:t>Magnetic Pileup Boundary</a:t>
            </a:r>
            <a:endParaRPr lang="en-US" sz="818" dirty="0">
              <a:solidFill>
                <a:schemeClr val="accent2">
                  <a:lumMod val="50000"/>
                </a:schemeClr>
              </a:solidFill>
            </a:endParaRPr>
          </a:p>
        </p:txBody>
      </p:sp>
      <p:sp>
        <p:nvSpPr>
          <p:cNvPr id="10" name="Rectangle 9">
            <a:extLst>
              <a:ext uri="{FF2B5EF4-FFF2-40B4-BE49-F238E27FC236}">
                <a16:creationId xmlns="" xmlns:a16="http://schemas.microsoft.com/office/drawing/2014/main" id="{ADFFBDCD-7187-694D-B979-9243C95CF11A}"/>
              </a:ext>
            </a:extLst>
          </p:cNvPr>
          <p:cNvSpPr/>
          <p:nvPr/>
        </p:nvSpPr>
        <p:spPr>
          <a:xfrm>
            <a:off x="5897382" y="2216282"/>
            <a:ext cx="357037" cy="231593"/>
          </a:xfrm>
          <a:prstGeom prst="rect">
            <a:avLst/>
          </a:prstGeom>
        </p:spPr>
        <p:txBody>
          <a:bodyPr wrap="none">
            <a:spAutoFit/>
          </a:bodyPr>
          <a:lstStyle/>
          <a:p>
            <a:r>
              <a:rPr lang="en-US" sz="921" b="1" i="1" dirty="0">
                <a:solidFill>
                  <a:schemeClr val="accent3">
                    <a:lumMod val="50000"/>
                  </a:schemeClr>
                </a:solidFill>
                <a:latin typeface="Helvetica Light"/>
                <a:cs typeface="Helvetica Light"/>
              </a:rPr>
              <a:t>Tail</a:t>
            </a:r>
            <a:endParaRPr lang="en-US" sz="921" b="1" i="1" dirty="0">
              <a:solidFill>
                <a:schemeClr val="accent3">
                  <a:lumMod val="50000"/>
                </a:schemeClr>
              </a:solidFill>
            </a:endParaRPr>
          </a:p>
        </p:txBody>
      </p:sp>
      <p:grpSp>
        <p:nvGrpSpPr>
          <p:cNvPr id="11" name="Group 10">
            <a:extLst>
              <a:ext uri="{FF2B5EF4-FFF2-40B4-BE49-F238E27FC236}">
                <a16:creationId xmlns="" xmlns:a16="http://schemas.microsoft.com/office/drawing/2014/main" id="{E5C4A5B7-40DA-D84F-B055-B33D851AB719}"/>
              </a:ext>
            </a:extLst>
          </p:cNvPr>
          <p:cNvGrpSpPr>
            <a:grpSpLocks noChangeAspect="1"/>
          </p:cNvGrpSpPr>
          <p:nvPr/>
        </p:nvGrpSpPr>
        <p:grpSpPr>
          <a:xfrm>
            <a:off x="6949810" y="2197732"/>
            <a:ext cx="930018" cy="740328"/>
            <a:chOff x="10471660" y="4596221"/>
            <a:chExt cx="1754563" cy="1371600"/>
          </a:xfrm>
        </p:grpSpPr>
        <p:pic>
          <p:nvPicPr>
            <p:cNvPr id="20" name="Picture 19" descr="mars_surface.jpg">
              <a:extLst>
                <a:ext uri="{FF2B5EF4-FFF2-40B4-BE49-F238E27FC236}">
                  <a16:creationId xmlns="" xmlns:a16="http://schemas.microsoft.com/office/drawing/2014/main" id="{45919295-C020-BF42-AABD-0788578BA26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112" b="94580" l="9994" r="89976"/>
                      </a14:imgEffect>
                    </a14:imgLayer>
                  </a14:imgProps>
                </a:ext>
                <a:ext uri="{28A0092B-C50C-407E-A947-70E740481C1C}">
                  <a14:useLocalDpi xmlns:a14="http://schemas.microsoft.com/office/drawing/2010/main" val="0"/>
                </a:ext>
              </a:extLst>
            </a:blip>
            <a:stretch>
              <a:fillRect/>
            </a:stretch>
          </p:blipFill>
          <p:spPr>
            <a:xfrm>
              <a:off x="10471660" y="4632797"/>
              <a:ext cx="1754563" cy="1315924"/>
            </a:xfrm>
            <a:prstGeom prst="rect">
              <a:avLst/>
            </a:prstGeom>
          </p:spPr>
        </p:pic>
        <p:sp>
          <p:nvSpPr>
            <p:cNvPr id="21" name="Block Arc 20">
              <a:extLst>
                <a:ext uri="{FF2B5EF4-FFF2-40B4-BE49-F238E27FC236}">
                  <a16:creationId xmlns="" xmlns:a16="http://schemas.microsoft.com/office/drawing/2014/main" id="{1C8EF182-32BB-4841-A132-6545480F084D}"/>
                </a:ext>
              </a:extLst>
            </p:cNvPr>
            <p:cNvSpPr>
              <a:spLocks noChangeAspect="1"/>
            </p:cNvSpPr>
            <p:nvPr/>
          </p:nvSpPr>
          <p:spPr>
            <a:xfrm rot="5400000">
              <a:off x="10678924" y="4596221"/>
              <a:ext cx="1371600" cy="1371600"/>
            </a:xfrm>
            <a:prstGeom prst="blockArc">
              <a:avLst>
                <a:gd name="adj1" fmla="val 10800000"/>
                <a:gd name="adj2" fmla="val 188991"/>
                <a:gd name="adj3" fmla="val 9874"/>
              </a:avLst>
            </a:prstGeom>
            <a:solidFill>
              <a:srgbClr val="FFFF00"/>
            </a:solidFill>
            <a:ln>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21">
                <a:solidFill>
                  <a:schemeClr val="tx1"/>
                </a:solidFill>
              </a:endParaRPr>
            </a:p>
          </p:txBody>
        </p:sp>
        <p:sp>
          <p:nvSpPr>
            <p:cNvPr id="22" name="Chord 21">
              <a:extLst>
                <a:ext uri="{FF2B5EF4-FFF2-40B4-BE49-F238E27FC236}">
                  <a16:creationId xmlns="" xmlns:a16="http://schemas.microsoft.com/office/drawing/2014/main" id="{E6669BC5-E85E-8441-B1BE-F616BCA56837}"/>
                </a:ext>
              </a:extLst>
            </p:cNvPr>
            <p:cNvSpPr>
              <a:spLocks noChangeAspect="1"/>
            </p:cNvSpPr>
            <p:nvPr/>
          </p:nvSpPr>
          <p:spPr>
            <a:xfrm>
              <a:off x="10755124" y="4718141"/>
              <a:ext cx="1188720" cy="1132118"/>
            </a:xfrm>
            <a:prstGeom prst="chord">
              <a:avLst>
                <a:gd name="adj1" fmla="val 5343071"/>
                <a:gd name="adj2" fmla="val 16324994"/>
              </a:avLst>
            </a:prstGeom>
            <a:solidFill>
              <a:srgbClr val="002D5B">
                <a:alpha val="37000"/>
              </a:srgbClr>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21" b="1"/>
            </a:p>
          </p:txBody>
        </p:sp>
        <p:sp>
          <p:nvSpPr>
            <p:cNvPr id="23" name="Rectangle 22">
              <a:extLst>
                <a:ext uri="{FF2B5EF4-FFF2-40B4-BE49-F238E27FC236}">
                  <a16:creationId xmlns="" xmlns:a16="http://schemas.microsoft.com/office/drawing/2014/main" id="{790B55AE-3607-D54D-98BD-C1BEF5CCD09E}"/>
                </a:ext>
              </a:extLst>
            </p:cNvPr>
            <p:cNvSpPr/>
            <p:nvPr/>
          </p:nvSpPr>
          <p:spPr>
            <a:xfrm>
              <a:off x="10755125" y="5293986"/>
              <a:ext cx="1249595" cy="385695"/>
            </a:xfrm>
            <a:prstGeom prst="rect">
              <a:avLst/>
            </a:prstGeom>
          </p:spPr>
          <p:txBody>
            <a:bodyPr wrap="none">
              <a:spAutoFit/>
            </a:bodyPr>
            <a:lstStyle/>
            <a:p>
              <a:r>
                <a:rPr lang="en-US" sz="767" b="1" i="1" dirty="0">
                  <a:solidFill>
                    <a:schemeClr val="bg1"/>
                  </a:solidFill>
                  <a:latin typeface="Helvetica Light"/>
                  <a:cs typeface="Helvetica Light"/>
                </a:rPr>
                <a:t>Ionosphere</a:t>
              </a:r>
              <a:endParaRPr lang="en-US" sz="767" b="1" i="1" dirty="0">
                <a:solidFill>
                  <a:schemeClr val="bg1"/>
                </a:solidFill>
              </a:endParaRPr>
            </a:p>
          </p:txBody>
        </p:sp>
        <p:sp>
          <p:nvSpPr>
            <p:cNvPr id="24" name="Rectangle 23">
              <a:extLst>
                <a:ext uri="{FF2B5EF4-FFF2-40B4-BE49-F238E27FC236}">
                  <a16:creationId xmlns="" xmlns:a16="http://schemas.microsoft.com/office/drawing/2014/main" id="{ADE80F0A-8A0A-FE45-B591-162C0EBC1448}"/>
                </a:ext>
              </a:extLst>
            </p:cNvPr>
            <p:cNvSpPr/>
            <p:nvPr/>
          </p:nvSpPr>
          <p:spPr>
            <a:xfrm>
              <a:off x="11332441" y="4870541"/>
              <a:ext cx="658889" cy="385695"/>
            </a:xfrm>
            <a:prstGeom prst="rect">
              <a:avLst/>
            </a:prstGeom>
          </p:spPr>
          <p:txBody>
            <a:bodyPr wrap="none">
              <a:spAutoFit/>
            </a:bodyPr>
            <a:lstStyle/>
            <a:p>
              <a:r>
                <a:rPr lang="en-US" sz="767" b="1" i="1" dirty="0">
                  <a:solidFill>
                    <a:srgbClr val="FFFF00"/>
                  </a:solidFill>
                  <a:latin typeface="Helvetica Light"/>
                  <a:cs typeface="Helvetica Light"/>
                </a:rPr>
                <a:t>Day</a:t>
              </a:r>
              <a:endParaRPr lang="en-US" sz="767" b="1" i="1" dirty="0">
                <a:solidFill>
                  <a:srgbClr val="FFFF00"/>
                </a:solidFill>
              </a:endParaRPr>
            </a:p>
          </p:txBody>
        </p:sp>
        <p:sp>
          <p:nvSpPr>
            <p:cNvPr id="25" name="Rectangle 24">
              <a:extLst>
                <a:ext uri="{FF2B5EF4-FFF2-40B4-BE49-F238E27FC236}">
                  <a16:creationId xmlns="" xmlns:a16="http://schemas.microsoft.com/office/drawing/2014/main" id="{2DC36441-4628-7645-A29F-4F94133BE379}"/>
                </a:ext>
              </a:extLst>
            </p:cNvPr>
            <p:cNvSpPr/>
            <p:nvPr/>
          </p:nvSpPr>
          <p:spPr>
            <a:xfrm>
              <a:off x="10800547" y="4870541"/>
              <a:ext cx="770565" cy="385695"/>
            </a:xfrm>
            <a:prstGeom prst="rect">
              <a:avLst/>
            </a:prstGeom>
          </p:spPr>
          <p:txBody>
            <a:bodyPr wrap="none">
              <a:spAutoFit/>
            </a:bodyPr>
            <a:lstStyle/>
            <a:p>
              <a:r>
                <a:rPr lang="en-US" sz="767" b="1" i="1" dirty="0">
                  <a:solidFill>
                    <a:schemeClr val="bg2"/>
                  </a:solidFill>
                  <a:latin typeface="Helvetica Light"/>
                  <a:cs typeface="Helvetica Light"/>
                </a:rPr>
                <a:t>Night</a:t>
              </a:r>
              <a:endParaRPr lang="en-US" sz="767" b="1" i="1" dirty="0">
                <a:solidFill>
                  <a:schemeClr val="bg2"/>
                </a:solidFill>
              </a:endParaRPr>
            </a:p>
          </p:txBody>
        </p:sp>
        <p:sp>
          <p:nvSpPr>
            <p:cNvPr id="26" name="Block Arc 25">
              <a:extLst>
                <a:ext uri="{FF2B5EF4-FFF2-40B4-BE49-F238E27FC236}">
                  <a16:creationId xmlns="" xmlns:a16="http://schemas.microsoft.com/office/drawing/2014/main" id="{01920945-7481-F54C-A8AB-64881114E362}"/>
                </a:ext>
              </a:extLst>
            </p:cNvPr>
            <p:cNvSpPr>
              <a:spLocks/>
            </p:cNvSpPr>
            <p:nvPr/>
          </p:nvSpPr>
          <p:spPr>
            <a:xfrm rot="16140000">
              <a:off x="10660636" y="4577933"/>
              <a:ext cx="1371600" cy="1408176"/>
            </a:xfrm>
            <a:prstGeom prst="blockArc">
              <a:avLst>
                <a:gd name="adj1" fmla="val 10800080"/>
                <a:gd name="adj2" fmla="val 188991"/>
                <a:gd name="adj3" fmla="val 9874"/>
              </a:avLst>
            </a:pr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21">
                <a:solidFill>
                  <a:schemeClr val="tx1"/>
                </a:solidFill>
              </a:endParaRPr>
            </a:p>
          </p:txBody>
        </p:sp>
      </p:grpSp>
      <p:grpSp>
        <p:nvGrpSpPr>
          <p:cNvPr id="12" name="Group 11">
            <a:extLst>
              <a:ext uri="{FF2B5EF4-FFF2-40B4-BE49-F238E27FC236}">
                <a16:creationId xmlns="" xmlns:a16="http://schemas.microsoft.com/office/drawing/2014/main" id="{35E62B79-EABA-3E4C-8DE1-D89DABEA7B86}"/>
              </a:ext>
            </a:extLst>
          </p:cNvPr>
          <p:cNvGrpSpPr>
            <a:grpSpLocks noChangeAspect="1"/>
          </p:cNvGrpSpPr>
          <p:nvPr/>
        </p:nvGrpSpPr>
        <p:grpSpPr>
          <a:xfrm rot="11395892">
            <a:off x="6579276" y="1940528"/>
            <a:ext cx="420928" cy="371756"/>
            <a:chOff x="3276600" y="7788"/>
            <a:chExt cx="11344275" cy="5448300"/>
          </a:xfrm>
        </p:grpSpPr>
        <p:pic>
          <p:nvPicPr>
            <p:cNvPr id="17" name="Picture 16" descr="ESCAPADE_12.png">
              <a:extLst>
                <a:ext uri="{FF2B5EF4-FFF2-40B4-BE49-F238E27FC236}">
                  <a16:creationId xmlns="" xmlns:a16="http://schemas.microsoft.com/office/drawing/2014/main" id="{AD99EF03-86FA-7345-9CC5-1BC02D61476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878" b="89948" l="5668" r="95970"/>
                      </a14:imgEffect>
                    </a14:imgLayer>
                  </a14:imgProps>
                </a:ext>
                <a:ext uri="{28A0092B-C50C-407E-A947-70E740481C1C}">
                  <a14:useLocalDpi xmlns:a14="http://schemas.microsoft.com/office/drawing/2010/main" val="0"/>
                </a:ext>
              </a:extLst>
            </a:blip>
            <a:stretch>
              <a:fillRect/>
            </a:stretch>
          </p:blipFill>
          <p:spPr>
            <a:xfrm>
              <a:off x="3276600" y="7788"/>
              <a:ext cx="11344275" cy="5448300"/>
            </a:xfrm>
            <a:prstGeom prst="rect">
              <a:avLst/>
            </a:prstGeom>
          </p:spPr>
        </p:pic>
        <p:cxnSp>
          <p:nvCxnSpPr>
            <p:cNvPr id="18" name="Straight Connector 17">
              <a:extLst>
                <a:ext uri="{FF2B5EF4-FFF2-40B4-BE49-F238E27FC236}">
                  <a16:creationId xmlns="" xmlns:a16="http://schemas.microsoft.com/office/drawing/2014/main" id="{268F65E3-3E2F-2147-A549-E2BA8C139CA9}"/>
                </a:ext>
              </a:extLst>
            </p:cNvPr>
            <p:cNvCxnSpPr/>
            <p:nvPr/>
          </p:nvCxnSpPr>
          <p:spPr>
            <a:xfrm>
              <a:off x="8458200" y="3200400"/>
              <a:ext cx="685800" cy="152400"/>
            </a:xfrm>
            <a:prstGeom prst="line">
              <a:avLst/>
            </a:prstGeom>
            <a:ln>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 xmlns:a16="http://schemas.microsoft.com/office/drawing/2014/main" id="{09369AE0-3F51-0741-89F1-9E12DD7CEA69}"/>
                </a:ext>
              </a:extLst>
            </p:cNvPr>
            <p:cNvCxnSpPr/>
            <p:nvPr/>
          </p:nvCxnSpPr>
          <p:spPr>
            <a:xfrm flipH="1" flipV="1">
              <a:off x="8229600" y="2590800"/>
              <a:ext cx="76200" cy="533400"/>
            </a:xfrm>
            <a:prstGeom prst="line">
              <a:avLst/>
            </a:prstGeom>
            <a:ln>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 xmlns:a16="http://schemas.microsoft.com/office/drawing/2014/main" id="{47EBA06D-8199-074F-AAD9-161F4DC94187}"/>
              </a:ext>
            </a:extLst>
          </p:cNvPr>
          <p:cNvGrpSpPr>
            <a:grpSpLocks noChangeAspect="1"/>
          </p:cNvGrpSpPr>
          <p:nvPr/>
        </p:nvGrpSpPr>
        <p:grpSpPr>
          <a:xfrm rot="11467874">
            <a:off x="6109074" y="1772856"/>
            <a:ext cx="437384" cy="386290"/>
            <a:chOff x="3276607" y="7789"/>
            <a:chExt cx="11344273" cy="5448300"/>
          </a:xfrm>
        </p:grpSpPr>
        <p:pic>
          <p:nvPicPr>
            <p:cNvPr id="14" name="Picture 13" descr="ESCAPADE_12.png">
              <a:extLst>
                <a:ext uri="{FF2B5EF4-FFF2-40B4-BE49-F238E27FC236}">
                  <a16:creationId xmlns="" xmlns:a16="http://schemas.microsoft.com/office/drawing/2014/main" id="{82BE8423-FCF5-5440-BFD7-FA43211C7BEB}"/>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878" b="89948" l="5668" r="95970"/>
                      </a14:imgEffect>
                    </a14:imgLayer>
                  </a14:imgProps>
                </a:ext>
                <a:ext uri="{28A0092B-C50C-407E-A947-70E740481C1C}">
                  <a14:useLocalDpi xmlns:a14="http://schemas.microsoft.com/office/drawing/2010/main" val="0"/>
                </a:ext>
              </a:extLst>
            </a:blip>
            <a:stretch>
              <a:fillRect/>
            </a:stretch>
          </p:blipFill>
          <p:spPr>
            <a:xfrm>
              <a:off x="3276607" y="7789"/>
              <a:ext cx="11344273" cy="5448300"/>
            </a:xfrm>
            <a:prstGeom prst="rect">
              <a:avLst/>
            </a:prstGeom>
          </p:spPr>
        </p:pic>
        <p:cxnSp>
          <p:nvCxnSpPr>
            <p:cNvPr id="15" name="Straight Connector 14">
              <a:extLst>
                <a:ext uri="{FF2B5EF4-FFF2-40B4-BE49-F238E27FC236}">
                  <a16:creationId xmlns="" xmlns:a16="http://schemas.microsoft.com/office/drawing/2014/main" id="{20BD5D19-41EF-824D-88DF-38987CEDB8D4}"/>
                </a:ext>
              </a:extLst>
            </p:cNvPr>
            <p:cNvCxnSpPr/>
            <p:nvPr/>
          </p:nvCxnSpPr>
          <p:spPr>
            <a:xfrm>
              <a:off x="8458200" y="3200400"/>
              <a:ext cx="685800" cy="152400"/>
            </a:xfrm>
            <a:prstGeom prst="line">
              <a:avLst/>
            </a:prstGeom>
            <a:ln>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 xmlns:a16="http://schemas.microsoft.com/office/drawing/2014/main" id="{BBCD96FC-287C-DA4E-BF07-6CCCB74B573D}"/>
                </a:ext>
              </a:extLst>
            </p:cNvPr>
            <p:cNvCxnSpPr/>
            <p:nvPr/>
          </p:nvCxnSpPr>
          <p:spPr>
            <a:xfrm flipH="1" flipV="1">
              <a:off x="8229600" y="2590800"/>
              <a:ext cx="76200" cy="533400"/>
            </a:xfrm>
            <a:prstGeom prst="line">
              <a:avLst/>
            </a:prstGeom>
            <a:ln>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1566" y="946281"/>
            <a:ext cx="5195587" cy="3622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434629" y="1442540"/>
            <a:ext cx="5069460" cy="1501977"/>
          </a:xfrm>
          <a:prstGeom prst="rect">
            <a:avLst/>
          </a:prstGeom>
          <a:solidFill>
            <a:schemeClr val="tx1">
              <a:alpha val="4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35496" y="3702553"/>
            <a:ext cx="5069460" cy="774372"/>
          </a:xfrm>
          <a:prstGeom prst="rect">
            <a:avLst/>
          </a:prstGeom>
          <a:solidFill>
            <a:schemeClr val="tx1">
              <a:alpha val="4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p:cNvSpPr txBox="1">
            <a:spLocks/>
          </p:cNvSpPr>
          <p:nvPr/>
        </p:nvSpPr>
        <p:spPr>
          <a:xfrm>
            <a:off x="325587" y="-133444"/>
            <a:ext cx="8229600" cy="7527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kern="1200">
                <a:solidFill>
                  <a:schemeClr val="tx1"/>
                </a:solidFill>
                <a:latin typeface="+mj-lt"/>
                <a:ea typeface="+mj-ea"/>
                <a:cs typeface="+mj-cs"/>
              </a:defRPr>
            </a:lvl1pPr>
          </a:lstStyle>
          <a:p>
            <a:r>
              <a:rPr lang="en-US" sz="3200" dirty="0"/>
              <a:t>Science Drives Spatial/Temporal separation</a:t>
            </a:r>
          </a:p>
        </p:txBody>
      </p:sp>
    </p:spTree>
    <p:extLst>
      <p:ext uri="{BB962C8B-B14F-4D97-AF65-F5344CB8AC3E}">
        <p14:creationId xmlns:p14="http://schemas.microsoft.com/office/powerpoint/2010/main" val="19661736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6F26FCD-D0D3-D447-8514-3AC6F1346D8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039"/>
          <a:stretch/>
        </p:blipFill>
        <p:spPr>
          <a:xfrm>
            <a:off x="5426716" y="1084237"/>
            <a:ext cx="3762667" cy="3352834"/>
          </a:xfrm>
          <a:prstGeom prst="rect">
            <a:avLst/>
          </a:prstGeom>
        </p:spPr>
      </p:pic>
      <p:sp>
        <p:nvSpPr>
          <p:cNvPr id="6" name="Rectangle 5">
            <a:extLst>
              <a:ext uri="{FF2B5EF4-FFF2-40B4-BE49-F238E27FC236}">
                <a16:creationId xmlns="" xmlns:a16="http://schemas.microsoft.com/office/drawing/2014/main" id="{DFDCBAD9-49E4-3B48-946B-28CB48D583D5}"/>
              </a:ext>
            </a:extLst>
          </p:cNvPr>
          <p:cNvSpPr/>
          <p:nvPr/>
        </p:nvSpPr>
        <p:spPr>
          <a:xfrm rot="1894295">
            <a:off x="6868600" y="1299524"/>
            <a:ext cx="715319" cy="215921"/>
          </a:xfrm>
          <a:prstGeom prst="rect">
            <a:avLst/>
          </a:prstGeom>
        </p:spPr>
        <p:txBody>
          <a:bodyPr wrap="none">
            <a:spAutoFit/>
          </a:bodyPr>
          <a:lstStyle/>
          <a:p>
            <a:r>
              <a:rPr lang="en-US" sz="818" dirty="0">
                <a:solidFill>
                  <a:srgbClr val="19FFE0"/>
                </a:solidFill>
                <a:latin typeface="Helvetica Light"/>
                <a:cs typeface="Helvetica Light"/>
              </a:rPr>
              <a:t>Bow Shock </a:t>
            </a:r>
            <a:endParaRPr lang="en-US" sz="818" dirty="0">
              <a:solidFill>
                <a:srgbClr val="19FFE0"/>
              </a:solidFill>
            </a:endParaRPr>
          </a:p>
        </p:txBody>
      </p:sp>
      <p:sp>
        <p:nvSpPr>
          <p:cNvPr id="7" name="Rectangle 6">
            <a:extLst>
              <a:ext uri="{FF2B5EF4-FFF2-40B4-BE49-F238E27FC236}">
                <a16:creationId xmlns="" xmlns:a16="http://schemas.microsoft.com/office/drawing/2014/main" id="{F7299E29-21A4-2446-87CB-9C4EB4CCB2DA}"/>
              </a:ext>
            </a:extLst>
          </p:cNvPr>
          <p:cNvSpPr/>
          <p:nvPr/>
        </p:nvSpPr>
        <p:spPr>
          <a:xfrm>
            <a:off x="7766425" y="3691316"/>
            <a:ext cx="715320" cy="231593"/>
          </a:xfrm>
          <a:prstGeom prst="rect">
            <a:avLst/>
          </a:prstGeom>
        </p:spPr>
        <p:txBody>
          <a:bodyPr wrap="none">
            <a:spAutoFit/>
          </a:bodyPr>
          <a:lstStyle/>
          <a:p>
            <a:r>
              <a:rPr lang="en-US" sz="921" b="1" i="1" dirty="0">
                <a:solidFill>
                  <a:schemeClr val="accent5">
                    <a:lumMod val="60000"/>
                    <a:lumOff val="40000"/>
                  </a:schemeClr>
                </a:solidFill>
                <a:latin typeface="Helvetica Light"/>
                <a:cs typeface="Helvetica Light"/>
              </a:rPr>
              <a:t>Solar wind</a:t>
            </a:r>
            <a:endParaRPr lang="en-US" sz="921" b="1" i="1" dirty="0">
              <a:solidFill>
                <a:schemeClr val="accent5">
                  <a:lumMod val="60000"/>
                  <a:lumOff val="40000"/>
                </a:schemeClr>
              </a:solidFill>
            </a:endParaRPr>
          </a:p>
        </p:txBody>
      </p:sp>
      <p:sp>
        <p:nvSpPr>
          <p:cNvPr id="8" name="Rectangle 7">
            <a:extLst>
              <a:ext uri="{FF2B5EF4-FFF2-40B4-BE49-F238E27FC236}">
                <a16:creationId xmlns="" xmlns:a16="http://schemas.microsoft.com/office/drawing/2014/main" id="{D8053BBE-2CC5-524E-AE69-5D03AF02B011}"/>
              </a:ext>
            </a:extLst>
          </p:cNvPr>
          <p:cNvSpPr/>
          <p:nvPr/>
        </p:nvSpPr>
        <p:spPr>
          <a:xfrm rot="803491">
            <a:off x="5892368" y="1281536"/>
            <a:ext cx="978580" cy="231593"/>
          </a:xfrm>
          <a:prstGeom prst="rect">
            <a:avLst/>
          </a:prstGeom>
        </p:spPr>
        <p:txBody>
          <a:bodyPr wrap="none">
            <a:spAutoFit/>
          </a:bodyPr>
          <a:lstStyle/>
          <a:p>
            <a:r>
              <a:rPr lang="en-US" sz="921" b="1" i="1" dirty="0">
                <a:solidFill>
                  <a:schemeClr val="accent2">
                    <a:lumMod val="75000"/>
                  </a:schemeClr>
                </a:solidFill>
                <a:latin typeface="Helvetica Light"/>
                <a:cs typeface="Helvetica Light"/>
              </a:rPr>
              <a:t>Magnetosheath</a:t>
            </a:r>
            <a:endParaRPr lang="en-US" sz="921" b="1" i="1" dirty="0">
              <a:solidFill>
                <a:schemeClr val="accent2">
                  <a:lumMod val="75000"/>
                </a:schemeClr>
              </a:solidFill>
            </a:endParaRPr>
          </a:p>
        </p:txBody>
      </p:sp>
      <p:sp>
        <p:nvSpPr>
          <p:cNvPr id="9" name="Rectangle 8">
            <a:extLst>
              <a:ext uri="{FF2B5EF4-FFF2-40B4-BE49-F238E27FC236}">
                <a16:creationId xmlns="" xmlns:a16="http://schemas.microsoft.com/office/drawing/2014/main" id="{BC85B5B2-85AF-E748-955F-7DA6D2BD623B}"/>
              </a:ext>
            </a:extLst>
          </p:cNvPr>
          <p:cNvSpPr/>
          <p:nvPr/>
        </p:nvSpPr>
        <p:spPr>
          <a:xfrm rot="20743828">
            <a:off x="5922086" y="3281793"/>
            <a:ext cx="1383596" cy="215921"/>
          </a:xfrm>
          <a:prstGeom prst="rect">
            <a:avLst/>
          </a:prstGeom>
        </p:spPr>
        <p:txBody>
          <a:bodyPr wrap="none">
            <a:spAutoFit/>
          </a:bodyPr>
          <a:lstStyle/>
          <a:p>
            <a:r>
              <a:rPr lang="en-US" sz="818" dirty="0">
                <a:solidFill>
                  <a:schemeClr val="accent2">
                    <a:lumMod val="50000"/>
                  </a:schemeClr>
                </a:solidFill>
                <a:latin typeface="Helvetica Light"/>
                <a:cs typeface="Helvetica Light"/>
              </a:rPr>
              <a:t>Magnetic Pileup Boundary</a:t>
            </a:r>
            <a:endParaRPr lang="en-US" sz="818" dirty="0">
              <a:solidFill>
                <a:schemeClr val="accent2">
                  <a:lumMod val="50000"/>
                </a:schemeClr>
              </a:solidFill>
            </a:endParaRPr>
          </a:p>
        </p:txBody>
      </p:sp>
      <p:sp>
        <p:nvSpPr>
          <p:cNvPr id="10" name="Rectangle 9">
            <a:extLst>
              <a:ext uri="{FF2B5EF4-FFF2-40B4-BE49-F238E27FC236}">
                <a16:creationId xmlns="" xmlns:a16="http://schemas.microsoft.com/office/drawing/2014/main" id="{ADFFBDCD-7187-694D-B979-9243C95CF11A}"/>
              </a:ext>
            </a:extLst>
          </p:cNvPr>
          <p:cNvSpPr/>
          <p:nvPr/>
        </p:nvSpPr>
        <p:spPr>
          <a:xfrm>
            <a:off x="5897382" y="2216282"/>
            <a:ext cx="357037" cy="231593"/>
          </a:xfrm>
          <a:prstGeom prst="rect">
            <a:avLst/>
          </a:prstGeom>
        </p:spPr>
        <p:txBody>
          <a:bodyPr wrap="none">
            <a:spAutoFit/>
          </a:bodyPr>
          <a:lstStyle/>
          <a:p>
            <a:r>
              <a:rPr lang="en-US" sz="921" b="1" i="1" dirty="0">
                <a:solidFill>
                  <a:schemeClr val="accent3">
                    <a:lumMod val="50000"/>
                  </a:schemeClr>
                </a:solidFill>
                <a:latin typeface="Helvetica Light"/>
                <a:cs typeface="Helvetica Light"/>
              </a:rPr>
              <a:t>Tail</a:t>
            </a:r>
            <a:endParaRPr lang="en-US" sz="921" b="1" i="1" dirty="0">
              <a:solidFill>
                <a:schemeClr val="accent3">
                  <a:lumMod val="50000"/>
                </a:schemeClr>
              </a:solidFill>
            </a:endParaRPr>
          </a:p>
        </p:txBody>
      </p:sp>
      <p:grpSp>
        <p:nvGrpSpPr>
          <p:cNvPr id="11" name="Group 10">
            <a:extLst>
              <a:ext uri="{FF2B5EF4-FFF2-40B4-BE49-F238E27FC236}">
                <a16:creationId xmlns="" xmlns:a16="http://schemas.microsoft.com/office/drawing/2014/main" id="{E5C4A5B7-40DA-D84F-B055-B33D851AB719}"/>
              </a:ext>
            </a:extLst>
          </p:cNvPr>
          <p:cNvGrpSpPr>
            <a:grpSpLocks noChangeAspect="1"/>
          </p:cNvGrpSpPr>
          <p:nvPr/>
        </p:nvGrpSpPr>
        <p:grpSpPr>
          <a:xfrm>
            <a:off x="6949810" y="2197732"/>
            <a:ext cx="930018" cy="740328"/>
            <a:chOff x="10471660" y="4596221"/>
            <a:chExt cx="1754563" cy="1371600"/>
          </a:xfrm>
        </p:grpSpPr>
        <p:pic>
          <p:nvPicPr>
            <p:cNvPr id="20" name="Picture 19" descr="mars_surface.jpg">
              <a:extLst>
                <a:ext uri="{FF2B5EF4-FFF2-40B4-BE49-F238E27FC236}">
                  <a16:creationId xmlns="" xmlns:a16="http://schemas.microsoft.com/office/drawing/2014/main" id="{45919295-C020-BF42-AABD-0788578BA26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112" b="94580" l="9994" r="89976"/>
                      </a14:imgEffect>
                    </a14:imgLayer>
                  </a14:imgProps>
                </a:ext>
                <a:ext uri="{28A0092B-C50C-407E-A947-70E740481C1C}">
                  <a14:useLocalDpi xmlns:a14="http://schemas.microsoft.com/office/drawing/2010/main" val="0"/>
                </a:ext>
              </a:extLst>
            </a:blip>
            <a:stretch>
              <a:fillRect/>
            </a:stretch>
          </p:blipFill>
          <p:spPr>
            <a:xfrm>
              <a:off x="10471660" y="4632797"/>
              <a:ext cx="1754563" cy="1315924"/>
            </a:xfrm>
            <a:prstGeom prst="rect">
              <a:avLst/>
            </a:prstGeom>
          </p:spPr>
        </p:pic>
        <p:sp>
          <p:nvSpPr>
            <p:cNvPr id="21" name="Block Arc 20">
              <a:extLst>
                <a:ext uri="{FF2B5EF4-FFF2-40B4-BE49-F238E27FC236}">
                  <a16:creationId xmlns="" xmlns:a16="http://schemas.microsoft.com/office/drawing/2014/main" id="{1C8EF182-32BB-4841-A132-6545480F084D}"/>
                </a:ext>
              </a:extLst>
            </p:cNvPr>
            <p:cNvSpPr>
              <a:spLocks noChangeAspect="1"/>
            </p:cNvSpPr>
            <p:nvPr/>
          </p:nvSpPr>
          <p:spPr>
            <a:xfrm rot="5400000">
              <a:off x="10678924" y="4596221"/>
              <a:ext cx="1371600" cy="1371600"/>
            </a:xfrm>
            <a:prstGeom prst="blockArc">
              <a:avLst>
                <a:gd name="adj1" fmla="val 10800000"/>
                <a:gd name="adj2" fmla="val 188991"/>
                <a:gd name="adj3" fmla="val 9874"/>
              </a:avLst>
            </a:prstGeom>
            <a:solidFill>
              <a:srgbClr val="FFFF00"/>
            </a:solidFill>
            <a:ln>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21">
                <a:solidFill>
                  <a:schemeClr val="tx1"/>
                </a:solidFill>
              </a:endParaRPr>
            </a:p>
          </p:txBody>
        </p:sp>
        <p:sp>
          <p:nvSpPr>
            <p:cNvPr id="22" name="Chord 21">
              <a:extLst>
                <a:ext uri="{FF2B5EF4-FFF2-40B4-BE49-F238E27FC236}">
                  <a16:creationId xmlns="" xmlns:a16="http://schemas.microsoft.com/office/drawing/2014/main" id="{E6669BC5-E85E-8441-B1BE-F616BCA56837}"/>
                </a:ext>
              </a:extLst>
            </p:cNvPr>
            <p:cNvSpPr>
              <a:spLocks noChangeAspect="1"/>
            </p:cNvSpPr>
            <p:nvPr/>
          </p:nvSpPr>
          <p:spPr>
            <a:xfrm>
              <a:off x="10755124" y="4718141"/>
              <a:ext cx="1188720" cy="1132118"/>
            </a:xfrm>
            <a:prstGeom prst="chord">
              <a:avLst>
                <a:gd name="adj1" fmla="val 5343071"/>
                <a:gd name="adj2" fmla="val 16324994"/>
              </a:avLst>
            </a:prstGeom>
            <a:solidFill>
              <a:srgbClr val="002D5B">
                <a:alpha val="37000"/>
              </a:srgbClr>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21" b="1"/>
            </a:p>
          </p:txBody>
        </p:sp>
        <p:sp>
          <p:nvSpPr>
            <p:cNvPr id="23" name="Rectangle 22">
              <a:extLst>
                <a:ext uri="{FF2B5EF4-FFF2-40B4-BE49-F238E27FC236}">
                  <a16:creationId xmlns="" xmlns:a16="http://schemas.microsoft.com/office/drawing/2014/main" id="{790B55AE-3607-D54D-98BD-C1BEF5CCD09E}"/>
                </a:ext>
              </a:extLst>
            </p:cNvPr>
            <p:cNvSpPr/>
            <p:nvPr/>
          </p:nvSpPr>
          <p:spPr>
            <a:xfrm>
              <a:off x="10755125" y="5293986"/>
              <a:ext cx="1249595" cy="385695"/>
            </a:xfrm>
            <a:prstGeom prst="rect">
              <a:avLst/>
            </a:prstGeom>
          </p:spPr>
          <p:txBody>
            <a:bodyPr wrap="none">
              <a:spAutoFit/>
            </a:bodyPr>
            <a:lstStyle/>
            <a:p>
              <a:r>
                <a:rPr lang="en-US" sz="767" b="1" i="1" dirty="0">
                  <a:solidFill>
                    <a:schemeClr val="bg1"/>
                  </a:solidFill>
                  <a:latin typeface="Helvetica Light"/>
                  <a:cs typeface="Helvetica Light"/>
                </a:rPr>
                <a:t>Ionosphere</a:t>
              </a:r>
              <a:endParaRPr lang="en-US" sz="767" b="1" i="1" dirty="0">
                <a:solidFill>
                  <a:schemeClr val="bg1"/>
                </a:solidFill>
              </a:endParaRPr>
            </a:p>
          </p:txBody>
        </p:sp>
        <p:sp>
          <p:nvSpPr>
            <p:cNvPr id="24" name="Rectangle 23">
              <a:extLst>
                <a:ext uri="{FF2B5EF4-FFF2-40B4-BE49-F238E27FC236}">
                  <a16:creationId xmlns="" xmlns:a16="http://schemas.microsoft.com/office/drawing/2014/main" id="{ADE80F0A-8A0A-FE45-B591-162C0EBC1448}"/>
                </a:ext>
              </a:extLst>
            </p:cNvPr>
            <p:cNvSpPr/>
            <p:nvPr/>
          </p:nvSpPr>
          <p:spPr>
            <a:xfrm>
              <a:off x="11332441" y="4870541"/>
              <a:ext cx="658889" cy="385695"/>
            </a:xfrm>
            <a:prstGeom prst="rect">
              <a:avLst/>
            </a:prstGeom>
          </p:spPr>
          <p:txBody>
            <a:bodyPr wrap="none">
              <a:spAutoFit/>
            </a:bodyPr>
            <a:lstStyle/>
            <a:p>
              <a:r>
                <a:rPr lang="en-US" sz="767" b="1" i="1" dirty="0">
                  <a:solidFill>
                    <a:srgbClr val="FFFF00"/>
                  </a:solidFill>
                  <a:latin typeface="Helvetica Light"/>
                  <a:cs typeface="Helvetica Light"/>
                </a:rPr>
                <a:t>Day</a:t>
              </a:r>
              <a:endParaRPr lang="en-US" sz="767" b="1" i="1" dirty="0">
                <a:solidFill>
                  <a:srgbClr val="FFFF00"/>
                </a:solidFill>
              </a:endParaRPr>
            </a:p>
          </p:txBody>
        </p:sp>
        <p:sp>
          <p:nvSpPr>
            <p:cNvPr id="25" name="Rectangle 24">
              <a:extLst>
                <a:ext uri="{FF2B5EF4-FFF2-40B4-BE49-F238E27FC236}">
                  <a16:creationId xmlns="" xmlns:a16="http://schemas.microsoft.com/office/drawing/2014/main" id="{2DC36441-4628-7645-A29F-4F94133BE379}"/>
                </a:ext>
              </a:extLst>
            </p:cNvPr>
            <p:cNvSpPr/>
            <p:nvPr/>
          </p:nvSpPr>
          <p:spPr>
            <a:xfrm>
              <a:off x="10800547" y="4870541"/>
              <a:ext cx="770565" cy="385695"/>
            </a:xfrm>
            <a:prstGeom prst="rect">
              <a:avLst/>
            </a:prstGeom>
          </p:spPr>
          <p:txBody>
            <a:bodyPr wrap="none">
              <a:spAutoFit/>
            </a:bodyPr>
            <a:lstStyle/>
            <a:p>
              <a:r>
                <a:rPr lang="en-US" sz="767" b="1" i="1" dirty="0">
                  <a:solidFill>
                    <a:schemeClr val="bg2"/>
                  </a:solidFill>
                  <a:latin typeface="Helvetica Light"/>
                  <a:cs typeface="Helvetica Light"/>
                </a:rPr>
                <a:t>Night</a:t>
              </a:r>
              <a:endParaRPr lang="en-US" sz="767" b="1" i="1" dirty="0">
                <a:solidFill>
                  <a:schemeClr val="bg2"/>
                </a:solidFill>
              </a:endParaRPr>
            </a:p>
          </p:txBody>
        </p:sp>
        <p:sp>
          <p:nvSpPr>
            <p:cNvPr id="26" name="Block Arc 25">
              <a:extLst>
                <a:ext uri="{FF2B5EF4-FFF2-40B4-BE49-F238E27FC236}">
                  <a16:creationId xmlns="" xmlns:a16="http://schemas.microsoft.com/office/drawing/2014/main" id="{01920945-7481-F54C-A8AB-64881114E362}"/>
                </a:ext>
              </a:extLst>
            </p:cNvPr>
            <p:cNvSpPr>
              <a:spLocks/>
            </p:cNvSpPr>
            <p:nvPr/>
          </p:nvSpPr>
          <p:spPr>
            <a:xfrm rot="16140000">
              <a:off x="10660636" y="4577933"/>
              <a:ext cx="1371600" cy="1408176"/>
            </a:xfrm>
            <a:prstGeom prst="blockArc">
              <a:avLst>
                <a:gd name="adj1" fmla="val 10800080"/>
                <a:gd name="adj2" fmla="val 188991"/>
                <a:gd name="adj3" fmla="val 9874"/>
              </a:avLst>
            </a:pr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21">
                <a:solidFill>
                  <a:schemeClr val="tx1"/>
                </a:solidFill>
              </a:endParaRPr>
            </a:p>
          </p:txBody>
        </p:sp>
      </p:grpSp>
      <p:grpSp>
        <p:nvGrpSpPr>
          <p:cNvPr id="12" name="Group 11">
            <a:extLst>
              <a:ext uri="{FF2B5EF4-FFF2-40B4-BE49-F238E27FC236}">
                <a16:creationId xmlns="" xmlns:a16="http://schemas.microsoft.com/office/drawing/2014/main" id="{35E62B79-EABA-3E4C-8DE1-D89DABEA7B86}"/>
              </a:ext>
            </a:extLst>
          </p:cNvPr>
          <p:cNvGrpSpPr>
            <a:grpSpLocks noChangeAspect="1"/>
          </p:cNvGrpSpPr>
          <p:nvPr/>
        </p:nvGrpSpPr>
        <p:grpSpPr>
          <a:xfrm rot="11395892">
            <a:off x="6348928" y="2354720"/>
            <a:ext cx="420928" cy="371756"/>
            <a:chOff x="3276600" y="7788"/>
            <a:chExt cx="11344275" cy="5448300"/>
          </a:xfrm>
        </p:grpSpPr>
        <p:pic>
          <p:nvPicPr>
            <p:cNvPr id="17" name="Picture 16" descr="ESCAPADE_12.png">
              <a:extLst>
                <a:ext uri="{FF2B5EF4-FFF2-40B4-BE49-F238E27FC236}">
                  <a16:creationId xmlns="" xmlns:a16="http://schemas.microsoft.com/office/drawing/2014/main" id="{AD99EF03-86FA-7345-9CC5-1BC02D61476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878" b="89948" l="5668" r="95970"/>
                      </a14:imgEffect>
                    </a14:imgLayer>
                  </a14:imgProps>
                </a:ext>
                <a:ext uri="{28A0092B-C50C-407E-A947-70E740481C1C}">
                  <a14:useLocalDpi xmlns:a14="http://schemas.microsoft.com/office/drawing/2010/main" val="0"/>
                </a:ext>
              </a:extLst>
            </a:blip>
            <a:stretch>
              <a:fillRect/>
            </a:stretch>
          </p:blipFill>
          <p:spPr>
            <a:xfrm>
              <a:off x="3276600" y="7788"/>
              <a:ext cx="11344275" cy="5448300"/>
            </a:xfrm>
            <a:prstGeom prst="rect">
              <a:avLst/>
            </a:prstGeom>
          </p:spPr>
        </p:pic>
        <p:cxnSp>
          <p:nvCxnSpPr>
            <p:cNvPr id="18" name="Straight Connector 17">
              <a:extLst>
                <a:ext uri="{FF2B5EF4-FFF2-40B4-BE49-F238E27FC236}">
                  <a16:creationId xmlns="" xmlns:a16="http://schemas.microsoft.com/office/drawing/2014/main" id="{268F65E3-3E2F-2147-A549-E2BA8C139CA9}"/>
                </a:ext>
              </a:extLst>
            </p:cNvPr>
            <p:cNvCxnSpPr/>
            <p:nvPr/>
          </p:nvCxnSpPr>
          <p:spPr>
            <a:xfrm>
              <a:off x="8458200" y="3200400"/>
              <a:ext cx="685800" cy="152400"/>
            </a:xfrm>
            <a:prstGeom prst="line">
              <a:avLst/>
            </a:prstGeom>
            <a:ln>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 xmlns:a16="http://schemas.microsoft.com/office/drawing/2014/main" id="{09369AE0-3F51-0741-89F1-9E12DD7CEA69}"/>
                </a:ext>
              </a:extLst>
            </p:cNvPr>
            <p:cNvCxnSpPr/>
            <p:nvPr/>
          </p:nvCxnSpPr>
          <p:spPr>
            <a:xfrm flipH="1" flipV="1">
              <a:off x="8229600" y="2590800"/>
              <a:ext cx="76200" cy="533400"/>
            </a:xfrm>
            <a:prstGeom prst="line">
              <a:avLst/>
            </a:prstGeom>
            <a:ln>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 xmlns:a16="http://schemas.microsoft.com/office/drawing/2014/main" id="{47EBA06D-8199-074F-AAD9-161F4DC94187}"/>
              </a:ext>
            </a:extLst>
          </p:cNvPr>
          <p:cNvGrpSpPr>
            <a:grpSpLocks noChangeAspect="1"/>
          </p:cNvGrpSpPr>
          <p:nvPr/>
        </p:nvGrpSpPr>
        <p:grpSpPr>
          <a:xfrm rot="11467874">
            <a:off x="7835916" y="1416874"/>
            <a:ext cx="580907" cy="513047"/>
            <a:chOff x="3276607" y="7789"/>
            <a:chExt cx="11344273" cy="5448300"/>
          </a:xfrm>
        </p:grpSpPr>
        <p:pic>
          <p:nvPicPr>
            <p:cNvPr id="14" name="Picture 13" descr="ESCAPADE_12.png">
              <a:extLst>
                <a:ext uri="{FF2B5EF4-FFF2-40B4-BE49-F238E27FC236}">
                  <a16:creationId xmlns="" xmlns:a16="http://schemas.microsoft.com/office/drawing/2014/main" id="{82BE8423-FCF5-5440-BFD7-FA43211C7BEB}"/>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878" b="89948" l="5668" r="95970"/>
                      </a14:imgEffect>
                    </a14:imgLayer>
                  </a14:imgProps>
                </a:ext>
                <a:ext uri="{28A0092B-C50C-407E-A947-70E740481C1C}">
                  <a14:useLocalDpi xmlns:a14="http://schemas.microsoft.com/office/drawing/2010/main" val="0"/>
                </a:ext>
              </a:extLst>
            </a:blip>
            <a:stretch>
              <a:fillRect/>
            </a:stretch>
          </p:blipFill>
          <p:spPr>
            <a:xfrm>
              <a:off x="3276607" y="7789"/>
              <a:ext cx="11344273" cy="5448300"/>
            </a:xfrm>
            <a:prstGeom prst="rect">
              <a:avLst/>
            </a:prstGeom>
          </p:spPr>
        </p:pic>
        <p:cxnSp>
          <p:nvCxnSpPr>
            <p:cNvPr id="15" name="Straight Connector 14">
              <a:extLst>
                <a:ext uri="{FF2B5EF4-FFF2-40B4-BE49-F238E27FC236}">
                  <a16:creationId xmlns="" xmlns:a16="http://schemas.microsoft.com/office/drawing/2014/main" id="{20BD5D19-41EF-824D-88DF-38987CEDB8D4}"/>
                </a:ext>
              </a:extLst>
            </p:cNvPr>
            <p:cNvCxnSpPr/>
            <p:nvPr/>
          </p:nvCxnSpPr>
          <p:spPr>
            <a:xfrm>
              <a:off x="8458200" y="3200400"/>
              <a:ext cx="685800" cy="152400"/>
            </a:xfrm>
            <a:prstGeom prst="line">
              <a:avLst/>
            </a:prstGeom>
            <a:ln>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 xmlns:a16="http://schemas.microsoft.com/office/drawing/2014/main" id="{BBCD96FC-287C-DA4E-BF07-6CCCB74B573D}"/>
                </a:ext>
              </a:extLst>
            </p:cNvPr>
            <p:cNvCxnSpPr/>
            <p:nvPr/>
          </p:nvCxnSpPr>
          <p:spPr>
            <a:xfrm flipH="1" flipV="1">
              <a:off x="8229600" y="2590800"/>
              <a:ext cx="76200" cy="533400"/>
            </a:xfrm>
            <a:prstGeom prst="line">
              <a:avLst/>
            </a:prstGeom>
            <a:ln>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1566" y="946281"/>
            <a:ext cx="5195587" cy="3622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424260" y="1381195"/>
            <a:ext cx="5069460" cy="2377536"/>
          </a:xfrm>
          <a:prstGeom prst="rect">
            <a:avLst/>
          </a:prstGeom>
          <a:solidFill>
            <a:schemeClr val="tx1">
              <a:alpha val="4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p:cNvSpPr>
            <a:spLocks noGrp="1"/>
          </p:cNvSpPr>
          <p:nvPr>
            <p:ph type="title"/>
          </p:nvPr>
        </p:nvSpPr>
        <p:spPr>
          <a:xfrm>
            <a:off x="325587" y="-133444"/>
            <a:ext cx="8229600" cy="752761"/>
          </a:xfrm>
        </p:spPr>
        <p:txBody>
          <a:bodyPr>
            <a:noAutofit/>
          </a:bodyPr>
          <a:lstStyle/>
          <a:p>
            <a:r>
              <a:rPr lang="en-US" sz="3200" dirty="0"/>
              <a:t>Science Drives Spatial/Temporal separation</a:t>
            </a:r>
          </a:p>
        </p:txBody>
      </p:sp>
    </p:spTree>
    <p:extLst>
      <p:ext uri="{BB962C8B-B14F-4D97-AF65-F5344CB8AC3E}">
        <p14:creationId xmlns:p14="http://schemas.microsoft.com/office/powerpoint/2010/main" val="2262656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134"/>
            <a:ext cx="8229600" cy="689371"/>
          </a:xfrm>
        </p:spPr>
        <p:txBody>
          <a:bodyPr>
            <a:normAutofit/>
          </a:bodyPr>
          <a:lstStyle/>
          <a:p>
            <a:r>
              <a:rPr lang="en-US" dirty="0"/>
              <a:t>ESCAPADE Science Phase</a:t>
            </a:r>
          </a:p>
        </p:txBody>
      </p:sp>
      <p:sp>
        <p:nvSpPr>
          <p:cNvPr id="4" name="TextBox 3">
            <a:extLst>
              <a:ext uri="{FF2B5EF4-FFF2-40B4-BE49-F238E27FC236}">
                <a16:creationId xmlns="" xmlns:a16="http://schemas.microsoft.com/office/drawing/2014/main" id="{6D07A1C5-4034-D749-8000-907A6C555D06}"/>
              </a:ext>
            </a:extLst>
          </p:cNvPr>
          <p:cNvSpPr txBox="1"/>
          <p:nvPr/>
        </p:nvSpPr>
        <p:spPr>
          <a:xfrm>
            <a:off x="1295400" y="1033220"/>
            <a:ext cx="1889364" cy="468590"/>
          </a:xfrm>
          <a:prstGeom prst="rect">
            <a:avLst/>
          </a:prstGeom>
          <a:noFill/>
          <a:ln w="12700">
            <a:noFill/>
          </a:ln>
        </p:spPr>
        <p:txBody>
          <a:bodyPr wrap="square" lIns="64008" tIns="27432" rIns="45720" bIns="27432" rtlCol="0">
            <a:spAutoFit/>
          </a:bodyPr>
          <a:lstStyle/>
          <a:p>
            <a:pPr algn="ctr">
              <a:lnSpc>
                <a:spcPts val="1600"/>
              </a:lnSpc>
            </a:pPr>
            <a:r>
              <a:rPr lang="en-US" sz="1600" b="1" dirty="0">
                <a:latin typeface="+mj-lt"/>
              </a:rPr>
              <a:t>Science Campaign A</a:t>
            </a:r>
          </a:p>
          <a:p>
            <a:pPr algn="ctr">
              <a:lnSpc>
                <a:spcPts val="1600"/>
              </a:lnSpc>
            </a:pPr>
            <a:r>
              <a:rPr lang="en-US" sz="1600" dirty="0">
                <a:latin typeface="+mj-lt"/>
                <a:cs typeface="Arial Narrow" panose="020B0604020202020204" pitchFamily="34" charset="0"/>
              </a:rPr>
              <a:t>7/1/24 – 1/1/25</a:t>
            </a:r>
          </a:p>
        </p:txBody>
      </p:sp>
      <p:grpSp>
        <p:nvGrpSpPr>
          <p:cNvPr id="6" name="Group 5"/>
          <p:cNvGrpSpPr/>
          <p:nvPr/>
        </p:nvGrpSpPr>
        <p:grpSpPr>
          <a:xfrm>
            <a:off x="914400" y="2797210"/>
            <a:ext cx="2667000" cy="2122716"/>
            <a:chOff x="10904302" y="6934229"/>
            <a:chExt cx="1784127" cy="1490536"/>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4506" t="15767" r="10947" b="12486"/>
            <a:stretch/>
          </p:blipFill>
          <p:spPr>
            <a:xfrm>
              <a:off x="10904302" y="6967728"/>
              <a:ext cx="1784127" cy="1457037"/>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311265">
              <a:off x="11600239" y="7132164"/>
              <a:ext cx="732040" cy="33617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311265">
              <a:off x="11817545" y="7314873"/>
              <a:ext cx="732040" cy="336170"/>
            </a:xfrm>
            <a:prstGeom prst="rect">
              <a:avLst/>
            </a:prstGeom>
          </p:spPr>
        </p:pic>
      </p:grpSp>
      <p:grpSp>
        <p:nvGrpSpPr>
          <p:cNvPr id="10" name="Group 9"/>
          <p:cNvGrpSpPr/>
          <p:nvPr/>
        </p:nvGrpSpPr>
        <p:grpSpPr>
          <a:xfrm>
            <a:off x="5486400" y="2852603"/>
            <a:ext cx="2634728" cy="2078207"/>
            <a:chOff x="12997626" y="6966493"/>
            <a:chExt cx="1684616" cy="1385027"/>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23875" t="7033" r="19212" b="13151"/>
            <a:stretch/>
          </p:blipFill>
          <p:spPr>
            <a:xfrm>
              <a:off x="12997626" y="6967728"/>
              <a:ext cx="1684616" cy="1383792"/>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334643">
              <a:off x="13087210" y="7367231"/>
              <a:ext cx="732040" cy="33617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91834">
              <a:off x="13900410" y="6966493"/>
              <a:ext cx="732040" cy="336170"/>
            </a:xfrm>
            <a:prstGeom prst="rect">
              <a:avLst/>
            </a:prstGeom>
          </p:spPr>
        </p:pic>
      </p:grpSp>
      <p:graphicFrame>
        <p:nvGraphicFramePr>
          <p:cNvPr id="14" name="Table 13">
            <a:extLst>
              <a:ext uri="{FF2B5EF4-FFF2-40B4-BE49-F238E27FC236}">
                <a16:creationId xmlns="" xmlns:a16="http://schemas.microsoft.com/office/drawing/2014/main" id="{DB180355-E660-A446-B540-A128043450EB}"/>
              </a:ext>
            </a:extLst>
          </p:cNvPr>
          <p:cNvGraphicFramePr>
            <a:graphicFrameLocks noGrp="1"/>
          </p:cNvGraphicFramePr>
          <p:nvPr>
            <p:extLst>
              <p:ext uri="{D42A27DB-BD31-4B8C-83A1-F6EECF244321}">
                <p14:modId xmlns:p14="http://schemas.microsoft.com/office/powerpoint/2010/main" val="69825175"/>
              </p:ext>
            </p:extLst>
          </p:nvPr>
        </p:nvGraphicFramePr>
        <p:xfrm>
          <a:off x="762000" y="1553614"/>
          <a:ext cx="3048000" cy="1097280"/>
        </p:xfrm>
        <a:graphic>
          <a:graphicData uri="http://schemas.openxmlformats.org/drawingml/2006/table">
            <a:tbl>
              <a:tblPr>
                <a:tableStyleId>{21E4AEA4-8DFA-4A89-87EB-49C32662AFE0}</a:tableStyleId>
              </a:tblPr>
              <a:tblGrid>
                <a:gridCol w="1809751">
                  <a:extLst>
                    <a:ext uri="{9D8B030D-6E8A-4147-A177-3AD203B41FA5}">
                      <a16:colId xmlns="" xmlns:a16="http://schemas.microsoft.com/office/drawing/2014/main" val="3929626983"/>
                    </a:ext>
                  </a:extLst>
                </a:gridCol>
                <a:gridCol w="571500">
                  <a:extLst>
                    <a:ext uri="{9D8B030D-6E8A-4147-A177-3AD203B41FA5}">
                      <a16:colId xmlns="" xmlns:a16="http://schemas.microsoft.com/office/drawing/2014/main" val="3482122690"/>
                    </a:ext>
                  </a:extLst>
                </a:gridCol>
                <a:gridCol w="666749">
                  <a:extLst>
                    <a:ext uri="{9D8B030D-6E8A-4147-A177-3AD203B41FA5}">
                      <a16:colId xmlns="" xmlns:a16="http://schemas.microsoft.com/office/drawing/2014/main" val="3799455832"/>
                    </a:ext>
                  </a:extLst>
                </a:gridCol>
              </a:tblGrid>
              <a:tr h="272799">
                <a:tc>
                  <a:txBody>
                    <a:bodyPr/>
                    <a:lstStyle/>
                    <a:p>
                      <a:r>
                        <a:rPr lang="en-US" sz="1800" dirty="0"/>
                        <a:t>Periapse altitude:</a:t>
                      </a:r>
                    </a:p>
                  </a:txBody>
                  <a:tcPr marL="0" marR="0" marT="0" marB="0">
                    <a:noFill/>
                  </a:tcPr>
                </a:tc>
                <a:tc>
                  <a:txBody>
                    <a:bodyPr/>
                    <a:lstStyle/>
                    <a:p>
                      <a:pPr algn="l"/>
                      <a:r>
                        <a:rPr lang="en-US" sz="1800" dirty="0"/>
                        <a:t>200</a:t>
                      </a:r>
                    </a:p>
                  </a:txBody>
                  <a:tcPr marL="0" marR="0" marT="0" marB="0">
                    <a:noFill/>
                  </a:tcPr>
                </a:tc>
                <a:tc>
                  <a:txBody>
                    <a:bodyPr/>
                    <a:lstStyle/>
                    <a:p>
                      <a:pPr algn="l"/>
                      <a:r>
                        <a:rPr lang="en-US" sz="1800" dirty="0"/>
                        <a:t> km</a:t>
                      </a:r>
                    </a:p>
                  </a:txBody>
                  <a:tcPr marL="0" marR="0" marT="0" marB="0">
                    <a:noFill/>
                  </a:tcPr>
                </a:tc>
                <a:extLst>
                  <a:ext uri="{0D108BD9-81ED-4DB2-BD59-A6C34878D82A}">
                    <a16:rowId xmlns="" xmlns:a16="http://schemas.microsoft.com/office/drawing/2014/main" val="49526064"/>
                  </a:ext>
                </a:extLst>
              </a:tr>
              <a:tr h="272799">
                <a:tc>
                  <a:txBody>
                    <a:bodyPr/>
                    <a:lstStyle/>
                    <a:p>
                      <a:r>
                        <a:rPr lang="en-US" sz="1800" dirty="0"/>
                        <a:t>Apoapse altitude:</a:t>
                      </a:r>
                    </a:p>
                  </a:txBody>
                  <a:tcPr marL="0" marR="0" marT="0" marB="0">
                    <a:noFill/>
                  </a:tcPr>
                </a:tc>
                <a:tc>
                  <a:txBody>
                    <a:bodyPr/>
                    <a:lstStyle/>
                    <a:p>
                      <a:pPr algn="l"/>
                      <a:r>
                        <a:rPr lang="en-US" sz="1800" dirty="0"/>
                        <a:t>7000</a:t>
                      </a:r>
                    </a:p>
                  </a:txBody>
                  <a:tcPr marL="0" marR="0" marT="0" marB="0">
                    <a:noFill/>
                  </a:tcPr>
                </a:tc>
                <a:tc>
                  <a:txBody>
                    <a:bodyPr/>
                    <a:lstStyle/>
                    <a:p>
                      <a:pPr algn="l"/>
                      <a:r>
                        <a:rPr lang="en-US" sz="1800" dirty="0"/>
                        <a:t> km</a:t>
                      </a:r>
                    </a:p>
                  </a:txBody>
                  <a:tcPr marL="0" marR="0" marT="0" marB="0">
                    <a:noFill/>
                  </a:tcPr>
                </a:tc>
                <a:extLst>
                  <a:ext uri="{0D108BD9-81ED-4DB2-BD59-A6C34878D82A}">
                    <a16:rowId xmlns="" xmlns:a16="http://schemas.microsoft.com/office/drawing/2014/main" val="629716270"/>
                  </a:ext>
                </a:extLst>
              </a:tr>
              <a:tr h="272799">
                <a:tc>
                  <a:txBody>
                    <a:bodyPr/>
                    <a:lstStyle/>
                    <a:p>
                      <a:r>
                        <a:rPr lang="en-US" sz="1800" dirty="0"/>
                        <a:t>Inclination:</a:t>
                      </a:r>
                    </a:p>
                  </a:txBody>
                  <a:tcPr marL="0" marR="0" marT="0" marB="0">
                    <a:noFill/>
                  </a:tcPr>
                </a:tc>
                <a:tc>
                  <a:txBody>
                    <a:bodyPr/>
                    <a:lstStyle/>
                    <a:p>
                      <a:pPr algn="l"/>
                      <a:r>
                        <a:rPr lang="en-US" sz="1800" dirty="0"/>
                        <a:t>60</a:t>
                      </a:r>
                    </a:p>
                  </a:txBody>
                  <a:tcPr marL="0" marR="0" marT="0" marB="0">
                    <a:noFill/>
                  </a:tcPr>
                </a:tc>
                <a:tc>
                  <a:txBody>
                    <a:bodyPr/>
                    <a:lstStyle/>
                    <a:p>
                      <a:pPr algn="l"/>
                      <a:r>
                        <a:rPr lang="en-US" sz="1800" dirty="0"/>
                        <a:t> deg</a:t>
                      </a:r>
                    </a:p>
                  </a:txBody>
                  <a:tcPr marL="0" marR="0" marT="0" marB="0">
                    <a:noFill/>
                  </a:tcPr>
                </a:tc>
                <a:extLst>
                  <a:ext uri="{0D108BD9-81ED-4DB2-BD59-A6C34878D82A}">
                    <a16:rowId xmlns="" xmlns:a16="http://schemas.microsoft.com/office/drawing/2014/main" val="4144241420"/>
                  </a:ext>
                </a:extLst>
              </a:tr>
              <a:tr h="272799">
                <a:tc>
                  <a:txBody>
                    <a:bodyPr/>
                    <a:lstStyle/>
                    <a:p>
                      <a:r>
                        <a:rPr lang="en-US" sz="1800" dirty="0"/>
                        <a:t>Period:</a:t>
                      </a:r>
                    </a:p>
                  </a:txBody>
                  <a:tcPr marL="0" marR="0" marT="0" marB="0">
                    <a:noFill/>
                  </a:tcPr>
                </a:tc>
                <a:tc>
                  <a:txBody>
                    <a:bodyPr/>
                    <a:lstStyle/>
                    <a:p>
                      <a:pPr algn="l"/>
                      <a:r>
                        <a:rPr lang="en-US" sz="1800" dirty="0"/>
                        <a:t>4.9</a:t>
                      </a:r>
                    </a:p>
                  </a:txBody>
                  <a:tcPr marL="0" marR="0" marT="0" marB="0">
                    <a:noFill/>
                  </a:tcPr>
                </a:tc>
                <a:tc>
                  <a:txBody>
                    <a:bodyPr/>
                    <a:lstStyle/>
                    <a:p>
                      <a:pPr algn="l"/>
                      <a:r>
                        <a:rPr lang="en-US" sz="1800" dirty="0"/>
                        <a:t> hours</a:t>
                      </a:r>
                    </a:p>
                  </a:txBody>
                  <a:tcPr marL="0" marR="0" marT="0" marB="0">
                    <a:noFill/>
                  </a:tcPr>
                </a:tc>
                <a:extLst>
                  <a:ext uri="{0D108BD9-81ED-4DB2-BD59-A6C34878D82A}">
                    <a16:rowId xmlns="" xmlns:a16="http://schemas.microsoft.com/office/drawing/2014/main" val="3914762016"/>
                  </a:ext>
                </a:extLst>
              </a:tr>
            </a:tbl>
          </a:graphicData>
        </a:graphic>
      </p:graphicFrame>
      <p:sp>
        <p:nvSpPr>
          <p:cNvPr id="15" name="Rectangle 14">
            <a:extLst>
              <a:ext uri="{FF2B5EF4-FFF2-40B4-BE49-F238E27FC236}">
                <a16:creationId xmlns="" xmlns:a16="http://schemas.microsoft.com/office/drawing/2014/main" id="{9F699818-F514-0F4A-8678-B72D7F40A241}"/>
              </a:ext>
            </a:extLst>
          </p:cNvPr>
          <p:cNvSpPr/>
          <p:nvPr/>
        </p:nvSpPr>
        <p:spPr>
          <a:xfrm>
            <a:off x="609600" y="968410"/>
            <a:ext cx="3276600" cy="1779257"/>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Table 15">
            <a:extLst>
              <a:ext uri="{FF2B5EF4-FFF2-40B4-BE49-F238E27FC236}">
                <a16:creationId xmlns="" xmlns:a16="http://schemas.microsoft.com/office/drawing/2014/main" id="{0F514FD5-75B9-E84B-9376-517C07C330E6}"/>
              </a:ext>
            </a:extLst>
          </p:cNvPr>
          <p:cNvGraphicFramePr>
            <a:graphicFrameLocks noGrp="1"/>
          </p:cNvGraphicFramePr>
          <p:nvPr>
            <p:extLst>
              <p:ext uri="{D42A27DB-BD31-4B8C-83A1-F6EECF244321}">
                <p14:modId xmlns:p14="http://schemas.microsoft.com/office/powerpoint/2010/main" val="3115887797"/>
              </p:ext>
            </p:extLst>
          </p:nvPr>
        </p:nvGraphicFramePr>
        <p:xfrm>
          <a:off x="5029201" y="1501810"/>
          <a:ext cx="3505199" cy="1143000"/>
        </p:xfrm>
        <a:graphic>
          <a:graphicData uri="http://schemas.openxmlformats.org/drawingml/2006/table">
            <a:tbl>
              <a:tblPr>
                <a:tableStyleId>{F5AB1C69-6EDB-4FF4-983F-18BD219EF322}</a:tableStyleId>
              </a:tblPr>
              <a:tblGrid>
                <a:gridCol w="1919171">
                  <a:extLst>
                    <a:ext uri="{9D8B030D-6E8A-4147-A177-3AD203B41FA5}">
                      <a16:colId xmlns="" xmlns:a16="http://schemas.microsoft.com/office/drawing/2014/main" val="3929626983"/>
                    </a:ext>
                  </a:extLst>
                </a:gridCol>
                <a:gridCol w="542617">
                  <a:extLst>
                    <a:ext uri="{9D8B030D-6E8A-4147-A177-3AD203B41FA5}">
                      <a16:colId xmlns="" xmlns:a16="http://schemas.microsoft.com/office/drawing/2014/main" val="3482122690"/>
                    </a:ext>
                  </a:extLst>
                </a:gridCol>
                <a:gridCol w="556896">
                  <a:extLst>
                    <a:ext uri="{9D8B030D-6E8A-4147-A177-3AD203B41FA5}">
                      <a16:colId xmlns="" xmlns:a16="http://schemas.microsoft.com/office/drawing/2014/main" val="3799455832"/>
                    </a:ext>
                  </a:extLst>
                </a:gridCol>
                <a:gridCol w="486515">
                  <a:extLst>
                    <a:ext uri="{9D8B030D-6E8A-4147-A177-3AD203B41FA5}">
                      <a16:colId xmlns="" xmlns:a16="http://schemas.microsoft.com/office/drawing/2014/main" val="1310269514"/>
                    </a:ext>
                  </a:extLst>
                </a:gridCol>
              </a:tblGrid>
              <a:tr h="285750">
                <a:tc>
                  <a:txBody>
                    <a:bodyPr/>
                    <a:lstStyle/>
                    <a:p>
                      <a:r>
                        <a:rPr lang="en-US" sz="1800" dirty="0"/>
                        <a:t>Periapse altitudes:</a:t>
                      </a:r>
                    </a:p>
                  </a:txBody>
                  <a:tcPr marL="0" marR="0" marT="0" marB="0">
                    <a:noFill/>
                  </a:tcPr>
                </a:tc>
                <a:tc>
                  <a:txBody>
                    <a:bodyPr/>
                    <a:lstStyle/>
                    <a:p>
                      <a:pPr algn="r"/>
                      <a:r>
                        <a:rPr lang="en-US" sz="1800" dirty="0"/>
                        <a:t>200,</a:t>
                      </a:r>
                    </a:p>
                  </a:txBody>
                  <a:tcPr marL="0" marR="0" marT="0" marB="0">
                    <a:noFill/>
                  </a:tcPr>
                </a:tc>
                <a:tc>
                  <a:txBody>
                    <a:bodyPr/>
                    <a:lstStyle/>
                    <a:p>
                      <a:pPr algn="r"/>
                      <a:r>
                        <a:rPr lang="en-US" sz="1800" dirty="0"/>
                        <a:t> 200</a:t>
                      </a:r>
                    </a:p>
                  </a:txBody>
                  <a:tcPr marL="0" marR="0" marT="0" marB="0">
                    <a:noFill/>
                  </a:tcPr>
                </a:tc>
                <a:tc>
                  <a:txBody>
                    <a:bodyPr/>
                    <a:lstStyle/>
                    <a:p>
                      <a:r>
                        <a:rPr lang="en-US" sz="1800" dirty="0"/>
                        <a:t> km</a:t>
                      </a:r>
                    </a:p>
                  </a:txBody>
                  <a:tcPr marL="0" marR="0" marT="0" marB="0">
                    <a:noFill/>
                  </a:tcPr>
                </a:tc>
                <a:extLst>
                  <a:ext uri="{0D108BD9-81ED-4DB2-BD59-A6C34878D82A}">
                    <a16:rowId xmlns="" xmlns:a16="http://schemas.microsoft.com/office/drawing/2014/main" val="49526064"/>
                  </a:ext>
                </a:extLst>
              </a:tr>
              <a:tr h="285750">
                <a:tc>
                  <a:txBody>
                    <a:bodyPr/>
                    <a:lstStyle/>
                    <a:p>
                      <a:r>
                        <a:rPr lang="en-US" sz="1800" dirty="0"/>
                        <a:t>Apoapse altitudes:</a:t>
                      </a:r>
                    </a:p>
                  </a:txBody>
                  <a:tcPr marL="0" marR="0" marT="0" marB="0">
                    <a:noFill/>
                  </a:tcPr>
                </a:tc>
                <a:tc>
                  <a:txBody>
                    <a:bodyPr/>
                    <a:lstStyle/>
                    <a:p>
                      <a:pPr algn="r"/>
                      <a:r>
                        <a:rPr lang="en-US" sz="1800" dirty="0" smtClean="0"/>
                        <a:t>8600,</a:t>
                      </a:r>
                      <a:endParaRPr lang="en-US" sz="1800" dirty="0"/>
                    </a:p>
                  </a:txBody>
                  <a:tcPr marL="0" marR="0" marT="0" marB="0">
                    <a:noFill/>
                  </a:tcPr>
                </a:tc>
                <a:tc>
                  <a:txBody>
                    <a:bodyPr/>
                    <a:lstStyle/>
                    <a:p>
                      <a:pPr algn="r"/>
                      <a:r>
                        <a:rPr lang="en-US" sz="1800" dirty="0" smtClean="0"/>
                        <a:t>5600</a:t>
                      </a:r>
                      <a:endParaRPr lang="en-US" sz="1800" dirty="0"/>
                    </a:p>
                  </a:txBody>
                  <a:tcPr marL="0" marR="0" marT="0" marB="0">
                    <a:noFill/>
                  </a:tcPr>
                </a:tc>
                <a:tc>
                  <a:txBody>
                    <a:bodyPr/>
                    <a:lstStyle/>
                    <a:p>
                      <a:r>
                        <a:rPr lang="en-US" sz="1800" dirty="0"/>
                        <a:t> km</a:t>
                      </a:r>
                    </a:p>
                  </a:txBody>
                  <a:tcPr marL="0" marR="0" marT="0" marB="0">
                    <a:noFill/>
                  </a:tcPr>
                </a:tc>
                <a:extLst>
                  <a:ext uri="{0D108BD9-81ED-4DB2-BD59-A6C34878D82A}">
                    <a16:rowId xmlns="" xmlns:a16="http://schemas.microsoft.com/office/drawing/2014/main" val="629716270"/>
                  </a:ext>
                </a:extLst>
              </a:tr>
              <a:tr h="285750">
                <a:tc>
                  <a:txBody>
                    <a:bodyPr/>
                    <a:lstStyle/>
                    <a:p>
                      <a:r>
                        <a:rPr lang="en-US" sz="1800" dirty="0"/>
                        <a:t>Inclinations:</a:t>
                      </a:r>
                    </a:p>
                  </a:txBody>
                  <a:tcPr marL="0" marR="0" marT="0" marB="0">
                    <a:noFill/>
                  </a:tcPr>
                </a:tc>
                <a:tc>
                  <a:txBody>
                    <a:bodyPr/>
                    <a:lstStyle/>
                    <a:p>
                      <a:pPr algn="r"/>
                      <a:r>
                        <a:rPr lang="en-US" sz="1800" dirty="0"/>
                        <a:t>60,</a:t>
                      </a:r>
                    </a:p>
                  </a:txBody>
                  <a:tcPr marL="0" marR="0" marT="0" marB="0">
                    <a:noFill/>
                  </a:tcPr>
                </a:tc>
                <a:tc>
                  <a:txBody>
                    <a:bodyPr/>
                    <a:lstStyle/>
                    <a:p>
                      <a:pPr algn="r"/>
                      <a:r>
                        <a:rPr lang="en-US" sz="1800" dirty="0"/>
                        <a:t> 60</a:t>
                      </a:r>
                    </a:p>
                  </a:txBody>
                  <a:tcPr marL="0" marR="0" marT="0" marB="0">
                    <a:noFill/>
                  </a:tcPr>
                </a:tc>
                <a:tc>
                  <a:txBody>
                    <a:bodyPr/>
                    <a:lstStyle/>
                    <a:p>
                      <a:r>
                        <a:rPr lang="en-US" sz="1800" dirty="0"/>
                        <a:t> deg</a:t>
                      </a:r>
                    </a:p>
                  </a:txBody>
                  <a:tcPr marL="0" marR="0" marT="0" marB="0">
                    <a:noFill/>
                  </a:tcPr>
                </a:tc>
                <a:extLst>
                  <a:ext uri="{0D108BD9-81ED-4DB2-BD59-A6C34878D82A}">
                    <a16:rowId xmlns="" xmlns:a16="http://schemas.microsoft.com/office/drawing/2014/main" val="4144241420"/>
                  </a:ext>
                </a:extLst>
              </a:tr>
              <a:tr h="285750">
                <a:tc>
                  <a:txBody>
                    <a:bodyPr/>
                    <a:lstStyle/>
                    <a:p>
                      <a:r>
                        <a:rPr lang="en-US" sz="1800" dirty="0"/>
                        <a:t>Periods:</a:t>
                      </a:r>
                    </a:p>
                  </a:txBody>
                  <a:tcPr marL="0" marR="0" marT="0" marB="0">
                    <a:noFill/>
                  </a:tcPr>
                </a:tc>
                <a:tc>
                  <a:txBody>
                    <a:bodyPr/>
                    <a:lstStyle/>
                    <a:p>
                      <a:pPr algn="r"/>
                      <a:r>
                        <a:rPr lang="en-US" sz="1800" dirty="0"/>
                        <a:t>4.24,</a:t>
                      </a:r>
                    </a:p>
                  </a:txBody>
                  <a:tcPr marL="0" marR="0" marT="0" marB="0">
                    <a:noFill/>
                  </a:tcPr>
                </a:tc>
                <a:tc>
                  <a:txBody>
                    <a:bodyPr/>
                    <a:lstStyle/>
                    <a:p>
                      <a:pPr algn="r"/>
                      <a:r>
                        <a:rPr lang="en-US" sz="1800" dirty="0"/>
                        <a:t>5.85</a:t>
                      </a:r>
                    </a:p>
                  </a:txBody>
                  <a:tcPr marL="0" marR="0" marT="0" marB="0">
                    <a:noFill/>
                  </a:tcPr>
                </a:tc>
                <a:tc>
                  <a:txBody>
                    <a:bodyPr/>
                    <a:lstStyle/>
                    <a:p>
                      <a:r>
                        <a:rPr lang="en-US" sz="1800" dirty="0"/>
                        <a:t> </a:t>
                      </a:r>
                      <a:r>
                        <a:rPr lang="en-US" sz="1800" dirty="0" err="1"/>
                        <a:t>hrs</a:t>
                      </a:r>
                      <a:endParaRPr lang="en-US" sz="1800" dirty="0"/>
                    </a:p>
                  </a:txBody>
                  <a:tcPr marL="0" marR="0" marT="0" marB="0">
                    <a:noFill/>
                  </a:tcPr>
                </a:tc>
                <a:extLst>
                  <a:ext uri="{0D108BD9-81ED-4DB2-BD59-A6C34878D82A}">
                    <a16:rowId xmlns="" xmlns:a16="http://schemas.microsoft.com/office/drawing/2014/main" val="3914762016"/>
                  </a:ext>
                </a:extLst>
              </a:tr>
            </a:tbl>
          </a:graphicData>
        </a:graphic>
      </p:graphicFrame>
      <p:sp>
        <p:nvSpPr>
          <p:cNvPr id="19" name="Rectangle 18">
            <a:extLst>
              <a:ext uri="{FF2B5EF4-FFF2-40B4-BE49-F238E27FC236}">
                <a16:creationId xmlns="" xmlns:a16="http://schemas.microsoft.com/office/drawing/2014/main" id="{9F699818-F514-0F4A-8678-B72D7F40A241}"/>
              </a:ext>
            </a:extLst>
          </p:cNvPr>
          <p:cNvSpPr/>
          <p:nvPr/>
        </p:nvSpPr>
        <p:spPr>
          <a:xfrm>
            <a:off x="4953000" y="958740"/>
            <a:ext cx="3581399" cy="176983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 xmlns:a16="http://schemas.microsoft.com/office/drawing/2014/main" id="{6D07A1C5-4034-D749-8000-907A6C555D06}"/>
              </a:ext>
            </a:extLst>
          </p:cNvPr>
          <p:cNvSpPr txBox="1"/>
          <p:nvPr/>
        </p:nvSpPr>
        <p:spPr>
          <a:xfrm>
            <a:off x="5851751" y="1036444"/>
            <a:ext cx="1889364" cy="468590"/>
          </a:xfrm>
          <a:prstGeom prst="rect">
            <a:avLst/>
          </a:prstGeom>
          <a:noFill/>
          <a:ln w="12700">
            <a:noFill/>
          </a:ln>
        </p:spPr>
        <p:txBody>
          <a:bodyPr wrap="square" lIns="64008" tIns="27432" rIns="45720" bIns="27432" rtlCol="0">
            <a:spAutoFit/>
          </a:bodyPr>
          <a:lstStyle/>
          <a:p>
            <a:pPr algn="ctr">
              <a:lnSpc>
                <a:spcPts val="1600"/>
              </a:lnSpc>
            </a:pPr>
            <a:r>
              <a:rPr lang="en-US" sz="1600" b="1" dirty="0">
                <a:latin typeface="+mj-lt"/>
              </a:rPr>
              <a:t>Science Campaign B</a:t>
            </a:r>
          </a:p>
          <a:p>
            <a:pPr algn="ctr">
              <a:lnSpc>
                <a:spcPts val="1600"/>
              </a:lnSpc>
            </a:pPr>
            <a:r>
              <a:rPr lang="en-US" sz="1600" dirty="0">
                <a:latin typeface="+mj-lt"/>
                <a:cs typeface="Arial Narrow" panose="020B0604020202020204" pitchFamily="34" charset="0"/>
              </a:rPr>
              <a:t>2/1/25 – 8/1/25</a:t>
            </a:r>
          </a:p>
        </p:txBody>
      </p:sp>
    </p:spTree>
    <p:extLst>
      <p:ext uri="{BB962C8B-B14F-4D97-AF65-F5344CB8AC3E}">
        <p14:creationId xmlns:p14="http://schemas.microsoft.com/office/powerpoint/2010/main" val="12655679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Orbital Evolution</a:t>
            </a:r>
          </a:p>
        </p:txBody>
      </p:sp>
      <p:sp>
        <p:nvSpPr>
          <p:cNvPr id="4" name="Date Placeholder 3"/>
          <p:cNvSpPr>
            <a:spLocks noGrp="1"/>
          </p:cNvSpPr>
          <p:nvPr>
            <p:ph type="dt" sz="half" idx="10"/>
          </p:nvPr>
        </p:nvSpPr>
        <p:spPr/>
        <p:txBody>
          <a:bodyPr/>
          <a:lstStyle/>
          <a:p>
            <a:fld id="{71BD13DD-7C4C-4030-8C99-923D5AF0C00A}" type="datetime1">
              <a:rPr lang="en-US" smtClean="0"/>
              <a:t>5/4/2020</a:t>
            </a:fld>
            <a:endParaRPr lang="en-US"/>
          </a:p>
        </p:txBody>
      </p:sp>
      <p:sp>
        <p:nvSpPr>
          <p:cNvPr id="6" name="Slide Number Placeholder 5"/>
          <p:cNvSpPr>
            <a:spLocks noGrp="1"/>
          </p:cNvSpPr>
          <p:nvPr>
            <p:ph type="sldNum" sz="quarter" idx="12"/>
          </p:nvPr>
        </p:nvSpPr>
        <p:spPr/>
        <p:txBody>
          <a:bodyPr/>
          <a:lstStyle/>
          <a:p>
            <a:fld id="{2403621E-5B0C-4FD0-9686-51BC38A2A5AD}" type="slidenum">
              <a:rPr lang="en-US" smtClean="0"/>
              <a:t>15</a:t>
            </a:fld>
            <a:endParaRPr lang="en-US"/>
          </a:p>
        </p:txBody>
      </p:sp>
      <p:pic>
        <p:nvPicPr>
          <p:cNvPr id="2050" name="Picture 2" descr="C:\Users\rlillis\Downloads\Escapade_phaseA5.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 b="43514"/>
          <a:stretch/>
        </p:blipFill>
        <p:spPr bwMode="auto">
          <a:xfrm>
            <a:off x="927847" y="635497"/>
            <a:ext cx="6878470" cy="43791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19200" y="4851400"/>
            <a:ext cx="247650" cy="114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80250" y="4851400"/>
            <a:ext cx="247650" cy="114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06915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Orbital Evolution</a:t>
            </a:r>
          </a:p>
        </p:txBody>
      </p:sp>
      <p:sp>
        <p:nvSpPr>
          <p:cNvPr id="4" name="Date Placeholder 3"/>
          <p:cNvSpPr>
            <a:spLocks noGrp="1"/>
          </p:cNvSpPr>
          <p:nvPr>
            <p:ph type="dt" sz="half" idx="10"/>
          </p:nvPr>
        </p:nvSpPr>
        <p:spPr/>
        <p:txBody>
          <a:bodyPr/>
          <a:lstStyle/>
          <a:p>
            <a:fld id="{71BD13DD-7C4C-4030-8C99-923D5AF0C00A}" type="datetime1">
              <a:rPr lang="en-US" smtClean="0"/>
              <a:t>5/4/2020</a:t>
            </a:fld>
            <a:endParaRPr lang="en-US"/>
          </a:p>
        </p:txBody>
      </p:sp>
      <p:sp>
        <p:nvSpPr>
          <p:cNvPr id="6" name="Slide Number Placeholder 5"/>
          <p:cNvSpPr>
            <a:spLocks noGrp="1"/>
          </p:cNvSpPr>
          <p:nvPr>
            <p:ph type="sldNum" sz="quarter" idx="12"/>
          </p:nvPr>
        </p:nvSpPr>
        <p:spPr/>
        <p:txBody>
          <a:bodyPr/>
          <a:lstStyle/>
          <a:p>
            <a:fld id="{2403621E-5B0C-4FD0-9686-51BC38A2A5AD}" type="slidenum">
              <a:rPr lang="en-US" smtClean="0"/>
              <a:t>16</a:t>
            </a:fld>
            <a:endParaRPr lang="en-US"/>
          </a:p>
        </p:txBody>
      </p:sp>
      <p:pic>
        <p:nvPicPr>
          <p:cNvPr id="2050" name="Picture 2" descr="C:\Users\rlillis\Downloads\Escapade_phaseA5.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5577" b="-3209"/>
          <a:stretch/>
        </p:blipFill>
        <p:spPr bwMode="auto">
          <a:xfrm>
            <a:off x="847129" y="1005840"/>
            <a:ext cx="7325004" cy="3931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9073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ESCAPADE is Timely</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71BD13DD-7C4C-4030-8C99-923D5AF0C00A}" type="datetime1">
              <a:rPr lang="en-US" smtClean="0"/>
              <a:t>5/4/2020</a:t>
            </a:fld>
            <a:endParaRPr lang="en-US"/>
          </a:p>
        </p:txBody>
      </p:sp>
      <p:sp>
        <p:nvSpPr>
          <p:cNvPr id="6" name="Slide Number Placeholder 5"/>
          <p:cNvSpPr>
            <a:spLocks noGrp="1"/>
          </p:cNvSpPr>
          <p:nvPr>
            <p:ph type="sldNum" sz="quarter" idx="12"/>
          </p:nvPr>
        </p:nvSpPr>
        <p:spPr/>
        <p:txBody>
          <a:bodyPr/>
          <a:lstStyle/>
          <a:p>
            <a:fld id="{2403621E-5B0C-4FD0-9686-51BC38A2A5AD}" type="slidenum">
              <a:rPr lang="en-US" smtClean="0"/>
              <a:t>17</a:t>
            </a:fld>
            <a:endParaRPr lang="en-US"/>
          </a:p>
        </p:txBody>
      </p:sp>
      <p:pic>
        <p:nvPicPr>
          <p:cNvPr id="1026" name="Picture 2" descr="C:\Users\rlillis\Documents\Work\ESCAPADE\Public Relations\e_solar_cyc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9155113" cy="5151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8922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733" y="57150"/>
            <a:ext cx="8051800" cy="422672"/>
          </a:xfrm>
        </p:spPr>
        <p:txBody>
          <a:bodyPr/>
          <a:lstStyle/>
          <a:p>
            <a:r>
              <a:rPr lang="en-US" dirty="0"/>
              <a:t>ESCAPADE </a:t>
            </a:r>
            <a:r>
              <a:rPr lang="en-US" dirty="0" smtClean="0"/>
              <a:t>Spacecraft (x2)</a:t>
            </a:r>
            <a:endParaRPr lang="en-US" dirty="0"/>
          </a:p>
        </p:txBody>
      </p:sp>
      <p:pic>
        <p:nvPicPr>
          <p:cNvPr id="1027" name="Picture 3" descr="C:\Users\rlillis\Documents\Work\ESCAPADE\SVN2\06-Spacecraft\SRR_images\ESCAPADE_SC1a_sma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4277" y="650342"/>
            <a:ext cx="6588764" cy="42619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241473" y="1339150"/>
            <a:ext cx="1582869" cy="369332"/>
          </a:xfrm>
          <a:prstGeom prst="rect">
            <a:avLst/>
          </a:prstGeom>
          <a:noFill/>
        </p:spPr>
        <p:txBody>
          <a:bodyPr wrap="none" rtlCol="0">
            <a:spAutoFit/>
          </a:bodyPr>
          <a:lstStyle/>
          <a:p>
            <a:r>
              <a:rPr lang="en-US" dirty="0" smtClean="0"/>
              <a:t>EESA-electrons</a:t>
            </a:r>
            <a:endParaRPr lang="en-US" dirty="0"/>
          </a:p>
        </p:txBody>
      </p:sp>
      <p:sp>
        <p:nvSpPr>
          <p:cNvPr id="14" name="TextBox 13"/>
          <p:cNvSpPr txBox="1"/>
          <p:nvPr/>
        </p:nvSpPr>
        <p:spPr>
          <a:xfrm>
            <a:off x="3718220" y="784599"/>
            <a:ext cx="1100879" cy="369332"/>
          </a:xfrm>
          <a:prstGeom prst="rect">
            <a:avLst/>
          </a:prstGeom>
          <a:noFill/>
        </p:spPr>
        <p:txBody>
          <a:bodyPr wrap="none" rtlCol="0">
            <a:spAutoFit/>
          </a:bodyPr>
          <a:lstStyle/>
          <a:p>
            <a:r>
              <a:rPr lang="en-US" dirty="0" smtClean="0"/>
              <a:t>EESA-ions</a:t>
            </a:r>
            <a:endParaRPr lang="en-US" dirty="0"/>
          </a:p>
        </p:txBody>
      </p:sp>
      <p:sp>
        <p:nvSpPr>
          <p:cNvPr id="8" name="TextBox 7"/>
          <p:cNvSpPr txBox="1"/>
          <p:nvPr/>
        </p:nvSpPr>
        <p:spPr>
          <a:xfrm>
            <a:off x="5680364" y="3761509"/>
            <a:ext cx="771301" cy="369332"/>
          </a:xfrm>
          <a:prstGeom prst="rect">
            <a:avLst/>
          </a:prstGeom>
          <a:noFill/>
        </p:spPr>
        <p:txBody>
          <a:bodyPr wrap="none" rtlCol="0">
            <a:spAutoFit/>
          </a:bodyPr>
          <a:lstStyle/>
          <a:p>
            <a:r>
              <a:rPr lang="en-US" dirty="0" smtClean="0"/>
              <a:t>EMAG</a:t>
            </a:r>
            <a:endParaRPr lang="en-US" dirty="0"/>
          </a:p>
        </p:txBody>
      </p:sp>
      <p:sp>
        <p:nvSpPr>
          <p:cNvPr id="16" name="TextBox 15"/>
          <p:cNvSpPr txBox="1"/>
          <p:nvPr/>
        </p:nvSpPr>
        <p:spPr>
          <a:xfrm>
            <a:off x="2985655" y="3948361"/>
            <a:ext cx="513282" cy="369332"/>
          </a:xfrm>
          <a:prstGeom prst="rect">
            <a:avLst/>
          </a:prstGeom>
          <a:noFill/>
        </p:spPr>
        <p:txBody>
          <a:bodyPr wrap="none" rtlCol="0">
            <a:spAutoFit/>
          </a:bodyPr>
          <a:lstStyle/>
          <a:p>
            <a:r>
              <a:rPr lang="en-US" dirty="0" smtClean="0"/>
              <a:t>ELP</a:t>
            </a:r>
            <a:endParaRPr lang="en-US" dirty="0"/>
          </a:p>
        </p:txBody>
      </p:sp>
      <p:cxnSp>
        <p:nvCxnSpPr>
          <p:cNvPr id="11" name="Straight Arrow Connector 10"/>
          <p:cNvCxnSpPr/>
          <p:nvPr/>
        </p:nvCxnSpPr>
        <p:spPr>
          <a:xfrm flipV="1">
            <a:off x="3498937" y="3761509"/>
            <a:ext cx="1211608" cy="3715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8" idx="1"/>
          </p:cNvCxnSpPr>
          <p:nvPr/>
        </p:nvCxnSpPr>
        <p:spPr>
          <a:xfrm flipH="1">
            <a:off x="5022273" y="3946175"/>
            <a:ext cx="658091" cy="4318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4946073" y="3532909"/>
            <a:ext cx="734291" cy="4132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4" idx="2"/>
          </p:cNvCxnSpPr>
          <p:nvPr/>
        </p:nvCxnSpPr>
        <p:spPr>
          <a:xfrm>
            <a:off x="4268660" y="1153931"/>
            <a:ext cx="303340" cy="4462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7" idx="1"/>
          </p:cNvCxnSpPr>
          <p:nvPr/>
        </p:nvCxnSpPr>
        <p:spPr>
          <a:xfrm flipH="1">
            <a:off x="5174674" y="1523816"/>
            <a:ext cx="1066799" cy="2772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73248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id="{8E630AF2-9521-AC46-BC86-20362EFF4300}"/>
              </a:ext>
            </a:extLst>
          </p:cNvPr>
          <p:cNvPicPr>
            <a:picLocks noChangeAspect="1"/>
          </p:cNvPicPr>
          <p:nvPr/>
        </p:nvPicPr>
        <p:blipFill rotWithShape="1">
          <a:blip r:embed="rId2"/>
          <a:srcRect l="-2" r="-287"/>
          <a:stretch/>
        </p:blipFill>
        <p:spPr>
          <a:xfrm>
            <a:off x="2336157" y="1765825"/>
            <a:ext cx="2282200" cy="2386877"/>
          </a:xfrm>
          <a:prstGeom prst="rect">
            <a:avLst/>
          </a:prstGeom>
        </p:spPr>
      </p:pic>
      <p:pic>
        <p:nvPicPr>
          <p:cNvPr id="70" name="Picture 69">
            <a:extLst>
              <a:ext uri="{FF2B5EF4-FFF2-40B4-BE49-F238E27FC236}">
                <a16:creationId xmlns="" xmlns:a16="http://schemas.microsoft.com/office/drawing/2014/main" id="{ACE437EC-7CB7-2C4F-A121-4EFD9F051601}"/>
              </a:ext>
            </a:extLst>
          </p:cNvPr>
          <p:cNvPicPr>
            <a:picLocks noChangeAspect="1"/>
          </p:cNvPicPr>
          <p:nvPr/>
        </p:nvPicPr>
        <p:blipFill rotWithShape="1">
          <a:blip r:embed="rId3"/>
          <a:srcRect t="1676"/>
          <a:stretch/>
        </p:blipFill>
        <p:spPr>
          <a:xfrm>
            <a:off x="155425" y="728310"/>
            <a:ext cx="8837327" cy="994576"/>
          </a:xfrm>
          <a:prstGeom prst="rect">
            <a:avLst/>
          </a:prstGeom>
        </p:spPr>
      </p:pic>
      <p:pic>
        <p:nvPicPr>
          <p:cNvPr id="88" name="Picture 87">
            <a:extLst>
              <a:ext uri="{FF2B5EF4-FFF2-40B4-BE49-F238E27FC236}">
                <a16:creationId xmlns="" xmlns:a16="http://schemas.microsoft.com/office/drawing/2014/main" id="{445F7BB2-2552-1A4F-9C86-B5345323015E}"/>
              </a:ext>
            </a:extLst>
          </p:cNvPr>
          <p:cNvPicPr>
            <a:picLocks noChangeAspect="1"/>
          </p:cNvPicPr>
          <p:nvPr/>
        </p:nvPicPr>
        <p:blipFill rotWithShape="1">
          <a:blip r:embed="rId4"/>
          <a:srcRect l="13871"/>
          <a:stretch/>
        </p:blipFill>
        <p:spPr>
          <a:xfrm rot="5400000">
            <a:off x="6543048" y="2203953"/>
            <a:ext cx="2562725" cy="2508986"/>
          </a:xfrm>
          <a:prstGeom prst="rect">
            <a:avLst/>
          </a:prstGeom>
        </p:spPr>
      </p:pic>
      <p:pic>
        <p:nvPicPr>
          <p:cNvPr id="3" name="Picture 2">
            <a:extLst>
              <a:ext uri="{FF2B5EF4-FFF2-40B4-BE49-F238E27FC236}">
                <a16:creationId xmlns="" xmlns:a16="http://schemas.microsoft.com/office/drawing/2014/main" id="{3F97440E-1BC3-D149-8CC0-7B7010B3DD80}"/>
              </a:ext>
            </a:extLst>
          </p:cNvPr>
          <p:cNvPicPr>
            <a:picLocks noChangeAspect="1"/>
          </p:cNvPicPr>
          <p:nvPr/>
        </p:nvPicPr>
        <p:blipFill>
          <a:blip r:embed="rId5"/>
          <a:stretch>
            <a:fillRect/>
          </a:stretch>
        </p:blipFill>
        <p:spPr>
          <a:xfrm rot="5400000">
            <a:off x="4335619" y="2641692"/>
            <a:ext cx="3034325" cy="1239604"/>
          </a:xfrm>
          <a:prstGeom prst="rect">
            <a:avLst/>
          </a:prstGeom>
        </p:spPr>
      </p:pic>
      <p:pic>
        <p:nvPicPr>
          <p:cNvPr id="60" name="Picture 59">
            <a:extLst>
              <a:ext uri="{FF2B5EF4-FFF2-40B4-BE49-F238E27FC236}">
                <a16:creationId xmlns="" xmlns:a16="http://schemas.microsoft.com/office/drawing/2014/main" id="{821AAE7E-2DE8-F540-BF99-43782CA1C6F0}"/>
              </a:ext>
            </a:extLst>
          </p:cNvPr>
          <p:cNvPicPr/>
          <p:nvPr/>
        </p:nvPicPr>
        <p:blipFill rotWithShape="1">
          <a:blip r:embed="rId6"/>
          <a:srcRect t="37206" r="12874"/>
          <a:stretch/>
        </p:blipFill>
        <p:spPr>
          <a:xfrm>
            <a:off x="760439" y="3951270"/>
            <a:ext cx="2201837" cy="827386"/>
          </a:xfrm>
          <a:prstGeom prst="rect">
            <a:avLst/>
          </a:prstGeom>
        </p:spPr>
      </p:pic>
      <p:pic>
        <p:nvPicPr>
          <p:cNvPr id="61" name="Picture 60">
            <a:extLst>
              <a:ext uri="{FF2B5EF4-FFF2-40B4-BE49-F238E27FC236}">
                <a16:creationId xmlns="" xmlns:a16="http://schemas.microsoft.com/office/drawing/2014/main" id="{23D182C7-0ECE-9545-A8CF-9D156C1DD4A1}"/>
              </a:ext>
            </a:extLst>
          </p:cNvPr>
          <p:cNvPicPr/>
          <p:nvPr/>
        </p:nvPicPr>
        <p:blipFill rotWithShape="1">
          <a:blip r:embed="rId6"/>
          <a:srcRect t="42" r="72479"/>
          <a:stretch/>
        </p:blipFill>
        <p:spPr>
          <a:xfrm>
            <a:off x="760439" y="3461599"/>
            <a:ext cx="695502" cy="1317058"/>
          </a:xfrm>
          <a:prstGeom prst="rect">
            <a:avLst/>
          </a:prstGeom>
        </p:spPr>
      </p:pic>
      <p:sp>
        <p:nvSpPr>
          <p:cNvPr id="62" name="TextBox 61">
            <a:extLst>
              <a:ext uri="{FF2B5EF4-FFF2-40B4-BE49-F238E27FC236}">
                <a16:creationId xmlns="" xmlns:a16="http://schemas.microsoft.com/office/drawing/2014/main" id="{47DA6013-3D97-014B-9553-D0A0E6E3A7BC}"/>
              </a:ext>
            </a:extLst>
          </p:cNvPr>
          <p:cNvSpPr txBox="1"/>
          <p:nvPr/>
        </p:nvSpPr>
        <p:spPr>
          <a:xfrm>
            <a:off x="806041" y="4608406"/>
            <a:ext cx="196208" cy="130421"/>
          </a:xfrm>
          <a:prstGeom prst="rect">
            <a:avLst/>
          </a:prstGeom>
          <a:noFill/>
        </p:spPr>
        <p:txBody>
          <a:bodyPr wrap="none" lIns="68580" tIns="34290" rIns="68580" bIns="34290" rtlCol="0">
            <a:spAutoFit/>
          </a:bodyPr>
          <a:lstStyle/>
          <a:p>
            <a:r>
              <a:rPr lang="en-US" sz="400" dirty="0">
                <a:latin typeface="Arial" panose="020B0604020202020204" pitchFamily="34" charset="0"/>
                <a:cs typeface="Arial" panose="020B0604020202020204" pitchFamily="34" charset="0"/>
              </a:rPr>
              <a:t>30</a:t>
            </a:r>
          </a:p>
        </p:txBody>
      </p:sp>
      <p:sp>
        <p:nvSpPr>
          <p:cNvPr id="57" name="Rectangle 56">
            <a:extLst>
              <a:ext uri="{FF2B5EF4-FFF2-40B4-BE49-F238E27FC236}">
                <a16:creationId xmlns="" xmlns:a16="http://schemas.microsoft.com/office/drawing/2014/main" id="{EBFFA8F8-1721-2849-AECC-B72A869D475C}"/>
              </a:ext>
            </a:extLst>
          </p:cNvPr>
          <p:cNvSpPr/>
          <p:nvPr/>
        </p:nvSpPr>
        <p:spPr>
          <a:xfrm>
            <a:off x="701498" y="3926622"/>
            <a:ext cx="130089" cy="617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58" name="Rectangle 57">
            <a:extLst>
              <a:ext uri="{FF2B5EF4-FFF2-40B4-BE49-F238E27FC236}">
                <a16:creationId xmlns="" xmlns:a16="http://schemas.microsoft.com/office/drawing/2014/main" id="{09452CCD-405D-D149-A688-75E97768961A}"/>
              </a:ext>
            </a:extLst>
          </p:cNvPr>
          <p:cNvSpPr/>
          <p:nvPr/>
        </p:nvSpPr>
        <p:spPr>
          <a:xfrm>
            <a:off x="657150" y="3867872"/>
            <a:ext cx="195603" cy="210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59" name="TextBox 58">
            <a:extLst>
              <a:ext uri="{FF2B5EF4-FFF2-40B4-BE49-F238E27FC236}">
                <a16:creationId xmlns="" xmlns:a16="http://schemas.microsoft.com/office/drawing/2014/main" id="{F05264C4-F07A-1146-B5FF-908CBDCF2465}"/>
              </a:ext>
            </a:extLst>
          </p:cNvPr>
          <p:cNvSpPr txBox="1"/>
          <p:nvPr/>
        </p:nvSpPr>
        <p:spPr>
          <a:xfrm rot="16200000">
            <a:off x="221909" y="4031873"/>
            <a:ext cx="1091886" cy="92333"/>
          </a:xfrm>
          <a:prstGeom prst="rect">
            <a:avLst/>
          </a:prstGeom>
          <a:solidFill>
            <a:schemeClr val="bg1"/>
          </a:solidFill>
        </p:spPr>
        <p:txBody>
          <a:bodyPr wrap="none" lIns="68580" tIns="0" rIns="68580" bIns="0" rtlCol="0">
            <a:spAutoFit/>
          </a:bodyPr>
          <a:lstStyle/>
          <a:p>
            <a:r>
              <a:rPr lang="en-US" sz="600" dirty="0"/>
              <a:t>Modeled effective thrust (mN)</a:t>
            </a:r>
          </a:p>
        </p:txBody>
      </p:sp>
      <p:sp>
        <p:nvSpPr>
          <p:cNvPr id="2" name="Title 1">
            <a:extLst>
              <a:ext uri="{FF2B5EF4-FFF2-40B4-BE49-F238E27FC236}">
                <a16:creationId xmlns="" xmlns:a16="http://schemas.microsoft.com/office/drawing/2014/main" id="{8C494CE1-4AF0-8142-986E-B4FC87758E0F}"/>
              </a:ext>
            </a:extLst>
          </p:cNvPr>
          <p:cNvSpPr>
            <a:spLocks noGrp="1"/>
          </p:cNvSpPr>
          <p:nvPr>
            <p:ph type="title"/>
          </p:nvPr>
        </p:nvSpPr>
        <p:spPr>
          <a:xfrm>
            <a:off x="457200" y="-82995"/>
            <a:ext cx="8229600" cy="671816"/>
          </a:xfrm>
        </p:spPr>
        <p:txBody>
          <a:bodyPr/>
          <a:lstStyle/>
          <a:p>
            <a:r>
              <a:rPr lang="en-US" dirty="0"/>
              <a:t>ESCAPADE Mission</a:t>
            </a:r>
            <a:r>
              <a:rPr lang="en-US" dirty="0">
                <a:solidFill>
                  <a:srgbClr val="FF0000"/>
                </a:solidFill>
              </a:rPr>
              <a:t> </a:t>
            </a:r>
            <a:r>
              <a:rPr lang="en-US" dirty="0"/>
              <a:t>Design</a:t>
            </a:r>
          </a:p>
        </p:txBody>
      </p:sp>
      <p:sp>
        <p:nvSpPr>
          <p:cNvPr id="4" name="Date Placeholder 3">
            <a:extLst>
              <a:ext uri="{FF2B5EF4-FFF2-40B4-BE49-F238E27FC236}">
                <a16:creationId xmlns="" xmlns:a16="http://schemas.microsoft.com/office/drawing/2014/main" id="{6B2F786C-E5FE-3C49-8529-35FE18A8D2F9}"/>
              </a:ext>
            </a:extLst>
          </p:cNvPr>
          <p:cNvSpPr>
            <a:spLocks noGrp="1"/>
          </p:cNvSpPr>
          <p:nvPr>
            <p:ph type="dt" sz="half" idx="10"/>
          </p:nvPr>
        </p:nvSpPr>
        <p:spPr/>
        <p:txBody>
          <a:bodyPr/>
          <a:lstStyle/>
          <a:p>
            <a:fld id="{488B9F95-78A6-074C-9CF5-E7DF5F51CB29}" type="datetime1">
              <a:rPr lang="en-US" smtClean="0"/>
              <a:t>5/4/2020</a:t>
            </a:fld>
            <a:endParaRPr lang="en-US"/>
          </a:p>
        </p:txBody>
      </p:sp>
      <p:sp>
        <p:nvSpPr>
          <p:cNvPr id="6" name="Slide Number Placeholder 5">
            <a:extLst>
              <a:ext uri="{FF2B5EF4-FFF2-40B4-BE49-F238E27FC236}">
                <a16:creationId xmlns="" xmlns:a16="http://schemas.microsoft.com/office/drawing/2014/main" id="{B5B23886-7071-E141-837C-5CC77E3BECAC}"/>
              </a:ext>
            </a:extLst>
          </p:cNvPr>
          <p:cNvSpPr>
            <a:spLocks noGrp="1"/>
          </p:cNvSpPr>
          <p:nvPr>
            <p:ph type="sldNum" sz="quarter" idx="12"/>
          </p:nvPr>
        </p:nvSpPr>
        <p:spPr/>
        <p:txBody>
          <a:bodyPr/>
          <a:lstStyle/>
          <a:p>
            <a:fld id="{EBD54CFA-49DB-DF42-85DD-B51AFEFDBC57}" type="slidenum">
              <a:rPr lang="en-US" smtClean="0"/>
              <a:t>19</a:t>
            </a:fld>
            <a:endParaRPr lang="en-US"/>
          </a:p>
        </p:txBody>
      </p:sp>
      <p:sp>
        <p:nvSpPr>
          <p:cNvPr id="17" name="TextBox 16">
            <a:extLst>
              <a:ext uri="{FF2B5EF4-FFF2-40B4-BE49-F238E27FC236}">
                <a16:creationId xmlns="" xmlns:a16="http://schemas.microsoft.com/office/drawing/2014/main" id="{B86A6B9A-9AF2-5043-BA62-D338A983BD45}"/>
              </a:ext>
            </a:extLst>
          </p:cNvPr>
          <p:cNvSpPr txBox="1"/>
          <p:nvPr/>
        </p:nvSpPr>
        <p:spPr>
          <a:xfrm>
            <a:off x="6095873" y="1911909"/>
            <a:ext cx="753423" cy="248786"/>
          </a:xfrm>
          <a:prstGeom prst="rect">
            <a:avLst/>
          </a:prstGeom>
          <a:noFill/>
        </p:spPr>
        <p:txBody>
          <a:bodyPr wrap="square" lIns="68580" tIns="34290" rIns="68580" bIns="34290" rtlCol="0">
            <a:spAutoFit/>
          </a:bodyPr>
          <a:lstStyle/>
          <a:p>
            <a:pPr>
              <a:lnSpc>
                <a:spcPts val="675"/>
              </a:lnSpc>
            </a:pPr>
            <a:r>
              <a:rPr lang="en-US" sz="800" dirty="0">
                <a:latin typeface="Arial Narrow" panose="020B0604020202020204" pitchFamily="34" charset="0"/>
                <a:cs typeface="Arial Narrow" panose="020B0604020202020204" pitchFamily="34" charset="0"/>
              </a:rPr>
              <a:t>1</a:t>
            </a:r>
            <a:r>
              <a:rPr lang="en-US" sz="800" baseline="30000" dirty="0">
                <a:latin typeface="Arial Narrow" panose="020B0604020202020204" pitchFamily="34" charset="0"/>
                <a:cs typeface="Arial Narrow" panose="020B0604020202020204" pitchFamily="34" charset="0"/>
              </a:rPr>
              <a:t>st</a:t>
            </a:r>
            <a:r>
              <a:rPr lang="en-US" sz="800" dirty="0">
                <a:latin typeface="Arial Narrow" panose="020B0604020202020204" pitchFamily="34" charset="0"/>
                <a:cs typeface="Arial Narrow" panose="020B0604020202020204" pitchFamily="34" charset="0"/>
              </a:rPr>
              <a:t> captured orbit</a:t>
            </a:r>
          </a:p>
        </p:txBody>
      </p:sp>
      <p:sp>
        <p:nvSpPr>
          <p:cNvPr id="18" name="TextBox 17">
            <a:extLst>
              <a:ext uri="{FF2B5EF4-FFF2-40B4-BE49-F238E27FC236}">
                <a16:creationId xmlns="" xmlns:a16="http://schemas.microsoft.com/office/drawing/2014/main" id="{08292D82-BBB5-4945-A326-D97085925C56}"/>
              </a:ext>
            </a:extLst>
          </p:cNvPr>
          <p:cNvSpPr txBox="1"/>
          <p:nvPr/>
        </p:nvSpPr>
        <p:spPr>
          <a:xfrm>
            <a:off x="5899411" y="2491141"/>
            <a:ext cx="753423" cy="159018"/>
          </a:xfrm>
          <a:prstGeom prst="rect">
            <a:avLst/>
          </a:prstGeom>
          <a:noFill/>
        </p:spPr>
        <p:txBody>
          <a:bodyPr wrap="square" lIns="68580" tIns="34290" rIns="68580" bIns="34290" rtlCol="0">
            <a:spAutoFit/>
          </a:bodyPr>
          <a:lstStyle/>
          <a:p>
            <a:pPr>
              <a:lnSpc>
                <a:spcPts val="675"/>
              </a:lnSpc>
            </a:pPr>
            <a:r>
              <a:rPr lang="en-US" sz="800" dirty="0">
                <a:latin typeface="Arial Narrow" panose="020B0604020202020204" pitchFamily="34" charset="0"/>
                <a:cs typeface="Arial Narrow" panose="020B0604020202020204" pitchFamily="34" charset="0"/>
              </a:rPr>
              <a:t>2</a:t>
            </a:r>
            <a:r>
              <a:rPr lang="en-US" sz="800" baseline="30000" dirty="0">
                <a:latin typeface="Arial Narrow" panose="020B0604020202020204" pitchFamily="34" charset="0"/>
                <a:cs typeface="Arial Narrow" panose="020B0604020202020204" pitchFamily="34" charset="0"/>
              </a:rPr>
              <a:t>nd</a:t>
            </a:r>
            <a:r>
              <a:rPr lang="en-US" sz="800" dirty="0">
                <a:latin typeface="Arial Narrow" panose="020B0604020202020204" pitchFamily="34" charset="0"/>
                <a:cs typeface="Arial Narrow" panose="020B0604020202020204" pitchFamily="34" charset="0"/>
              </a:rPr>
              <a:t> orbit</a:t>
            </a:r>
          </a:p>
        </p:txBody>
      </p:sp>
      <p:sp>
        <p:nvSpPr>
          <p:cNvPr id="19" name="TextBox 18">
            <a:extLst>
              <a:ext uri="{FF2B5EF4-FFF2-40B4-BE49-F238E27FC236}">
                <a16:creationId xmlns="" xmlns:a16="http://schemas.microsoft.com/office/drawing/2014/main" id="{163D6067-2F43-EB4E-83AD-4EFA964F034F}"/>
              </a:ext>
            </a:extLst>
          </p:cNvPr>
          <p:cNvSpPr txBox="1"/>
          <p:nvPr/>
        </p:nvSpPr>
        <p:spPr>
          <a:xfrm>
            <a:off x="5846918" y="2896767"/>
            <a:ext cx="753423" cy="159018"/>
          </a:xfrm>
          <a:prstGeom prst="rect">
            <a:avLst/>
          </a:prstGeom>
          <a:noFill/>
        </p:spPr>
        <p:txBody>
          <a:bodyPr wrap="square" lIns="68580" tIns="34290" rIns="68580" bIns="34290" rtlCol="0">
            <a:spAutoFit/>
          </a:bodyPr>
          <a:lstStyle/>
          <a:p>
            <a:pPr>
              <a:lnSpc>
                <a:spcPts val="675"/>
              </a:lnSpc>
            </a:pPr>
            <a:r>
              <a:rPr lang="en-US" sz="800" dirty="0">
                <a:latin typeface="Arial Narrow" panose="020B0604020202020204" pitchFamily="34" charset="0"/>
                <a:cs typeface="Arial Narrow" panose="020B0604020202020204" pitchFamily="34" charset="0"/>
              </a:rPr>
              <a:t>3</a:t>
            </a:r>
            <a:r>
              <a:rPr lang="en-US" sz="800" baseline="30000" dirty="0">
                <a:latin typeface="Arial Narrow" panose="020B0604020202020204" pitchFamily="34" charset="0"/>
                <a:cs typeface="Arial Narrow" panose="020B0604020202020204" pitchFamily="34" charset="0"/>
              </a:rPr>
              <a:t>rd</a:t>
            </a:r>
            <a:endParaRPr lang="en-US" sz="800" dirty="0">
              <a:latin typeface="Arial Narrow" panose="020B0604020202020204" pitchFamily="34" charset="0"/>
              <a:cs typeface="Arial Narrow" panose="020B0604020202020204" pitchFamily="34" charset="0"/>
            </a:endParaRPr>
          </a:p>
        </p:txBody>
      </p:sp>
      <p:sp>
        <p:nvSpPr>
          <p:cNvPr id="20" name="TextBox 19">
            <a:extLst>
              <a:ext uri="{FF2B5EF4-FFF2-40B4-BE49-F238E27FC236}">
                <a16:creationId xmlns="" xmlns:a16="http://schemas.microsoft.com/office/drawing/2014/main" id="{F72A381B-1175-BD43-A957-A52F6BB23E2D}"/>
              </a:ext>
            </a:extLst>
          </p:cNvPr>
          <p:cNvSpPr txBox="1"/>
          <p:nvPr/>
        </p:nvSpPr>
        <p:spPr>
          <a:xfrm>
            <a:off x="5852782" y="3168906"/>
            <a:ext cx="753423" cy="159018"/>
          </a:xfrm>
          <a:prstGeom prst="rect">
            <a:avLst/>
          </a:prstGeom>
          <a:noFill/>
        </p:spPr>
        <p:txBody>
          <a:bodyPr wrap="square" lIns="68580" tIns="34290" rIns="68580" bIns="34290" rtlCol="0">
            <a:spAutoFit/>
          </a:bodyPr>
          <a:lstStyle/>
          <a:p>
            <a:pPr>
              <a:lnSpc>
                <a:spcPts val="675"/>
              </a:lnSpc>
            </a:pPr>
            <a:r>
              <a:rPr lang="en-US" sz="800" dirty="0">
                <a:latin typeface="Arial Narrow" panose="020B0604020202020204" pitchFamily="34" charset="0"/>
                <a:cs typeface="Arial Narrow" panose="020B0604020202020204" pitchFamily="34" charset="0"/>
              </a:rPr>
              <a:t>4</a:t>
            </a:r>
            <a:r>
              <a:rPr lang="en-US" sz="800" baseline="30000" dirty="0">
                <a:latin typeface="Arial Narrow" panose="020B0604020202020204" pitchFamily="34" charset="0"/>
                <a:cs typeface="Arial Narrow" panose="020B0604020202020204" pitchFamily="34" charset="0"/>
              </a:rPr>
              <a:t>th</a:t>
            </a:r>
            <a:endParaRPr lang="en-US" sz="800" dirty="0">
              <a:latin typeface="Arial Narrow" panose="020B0604020202020204" pitchFamily="34" charset="0"/>
              <a:cs typeface="Arial Narrow" panose="020B0604020202020204" pitchFamily="34" charset="0"/>
            </a:endParaRPr>
          </a:p>
        </p:txBody>
      </p:sp>
      <p:sp>
        <p:nvSpPr>
          <p:cNvPr id="22" name="8-Point Star 21">
            <a:extLst>
              <a:ext uri="{FF2B5EF4-FFF2-40B4-BE49-F238E27FC236}">
                <a16:creationId xmlns="" xmlns:a16="http://schemas.microsoft.com/office/drawing/2014/main" id="{00220BF9-C561-3B4F-9829-280DCC6CC265}"/>
              </a:ext>
            </a:extLst>
          </p:cNvPr>
          <p:cNvSpPr/>
          <p:nvPr/>
        </p:nvSpPr>
        <p:spPr>
          <a:xfrm>
            <a:off x="3501336" y="2899257"/>
            <a:ext cx="105320" cy="105320"/>
          </a:xfrm>
          <a:prstGeom prst="star8">
            <a:avLst>
              <a:gd name="adj" fmla="val 30662"/>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3" name="TextBox 22">
            <a:extLst>
              <a:ext uri="{FF2B5EF4-FFF2-40B4-BE49-F238E27FC236}">
                <a16:creationId xmlns="" xmlns:a16="http://schemas.microsoft.com/office/drawing/2014/main" id="{17ABB90D-2106-1747-8FF9-8ACB3137961A}"/>
              </a:ext>
            </a:extLst>
          </p:cNvPr>
          <p:cNvSpPr txBox="1"/>
          <p:nvPr/>
        </p:nvSpPr>
        <p:spPr>
          <a:xfrm>
            <a:off x="3387735" y="2767431"/>
            <a:ext cx="332522" cy="159018"/>
          </a:xfrm>
          <a:prstGeom prst="rect">
            <a:avLst/>
          </a:prstGeom>
          <a:noFill/>
        </p:spPr>
        <p:txBody>
          <a:bodyPr wrap="square" lIns="68580" tIns="34290" rIns="68580" bIns="34290" rtlCol="0">
            <a:spAutoFit/>
          </a:bodyPr>
          <a:lstStyle/>
          <a:p>
            <a:pPr algn="ctr">
              <a:lnSpc>
                <a:spcPts val="675"/>
              </a:lnSpc>
            </a:pPr>
            <a:r>
              <a:rPr lang="en-US" sz="800" dirty="0">
                <a:latin typeface="Arial Narrow" panose="020B0604020202020204" pitchFamily="34" charset="0"/>
                <a:cs typeface="Arial Narrow" panose="020B0604020202020204" pitchFamily="34" charset="0"/>
              </a:rPr>
              <a:t>Sun</a:t>
            </a:r>
          </a:p>
        </p:txBody>
      </p:sp>
      <p:sp>
        <p:nvSpPr>
          <p:cNvPr id="24" name="Oval 23">
            <a:extLst>
              <a:ext uri="{FF2B5EF4-FFF2-40B4-BE49-F238E27FC236}">
                <a16:creationId xmlns="" xmlns:a16="http://schemas.microsoft.com/office/drawing/2014/main" id="{982457EB-6FF5-7647-B399-5540C088B260}"/>
              </a:ext>
            </a:extLst>
          </p:cNvPr>
          <p:cNvSpPr/>
          <p:nvPr/>
        </p:nvSpPr>
        <p:spPr>
          <a:xfrm>
            <a:off x="4178219" y="3236105"/>
            <a:ext cx="52871" cy="52871"/>
          </a:xfrm>
          <a:prstGeom prst="ellipse">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5" name="Oval 24">
            <a:extLst>
              <a:ext uri="{FF2B5EF4-FFF2-40B4-BE49-F238E27FC236}">
                <a16:creationId xmlns="" xmlns:a16="http://schemas.microsoft.com/office/drawing/2014/main" id="{1B4CB6DF-A056-974E-B29F-F08B04837913}"/>
              </a:ext>
            </a:extLst>
          </p:cNvPr>
          <p:cNvSpPr/>
          <p:nvPr/>
        </p:nvSpPr>
        <p:spPr>
          <a:xfrm>
            <a:off x="2494779" y="2343667"/>
            <a:ext cx="52871" cy="52871"/>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6" name="Oval 25">
            <a:extLst>
              <a:ext uri="{FF2B5EF4-FFF2-40B4-BE49-F238E27FC236}">
                <a16:creationId xmlns="" xmlns:a16="http://schemas.microsoft.com/office/drawing/2014/main" id="{1C57BA01-502F-554B-8853-3727F0453721}"/>
              </a:ext>
            </a:extLst>
          </p:cNvPr>
          <p:cNvSpPr/>
          <p:nvPr/>
        </p:nvSpPr>
        <p:spPr>
          <a:xfrm>
            <a:off x="3436735" y="3951409"/>
            <a:ext cx="52871" cy="52871"/>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7" name="TextBox 26">
            <a:extLst>
              <a:ext uri="{FF2B5EF4-FFF2-40B4-BE49-F238E27FC236}">
                <a16:creationId xmlns="" xmlns:a16="http://schemas.microsoft.com/office/drawing/2014/main" id="{F3A8F62E-2733-254D-AABF-B3F588E6236E}"/>
              </a:ext>
            </a:extLst>
          </p:cNvPr>
          <p:cNvSpPr txBox="1"/>
          <p:nvPr/>
        </p:nvSpPr>
        <p:spPr>
          <a:xfrm>
            <a:off x="4097713" y="3351289"/>
            <a:ext cx="823232" cy="676339"/>
          </a:xfrm>
          <a:prstGeom prst="rect">
            <a:avLst/>
          </a:prstGeom>
          <a:solidFill>
            <a:schemeClr val="bg1"/>
          </a:solidFill>
          <a:ln w="12700">
            <a:solidFill>
              <a:schemeClr val="accent1">
                <a:shade val="95000"/>
                <a:satMod val="105000"/>
              </a:schemeClr>
            </a:solidFill>
          </a:ln>
        </p:spPr>
        <p:txBody>
          <a:bodyPr wrap="square" lIns="48006" tIns="20574" rIns="34290" bIns="20574" rtlCol="0">
            <a:spAutoFit/>
          </a:bodyPr>
          <a:lstStyle/>
          <a:p>
            <a:pPr>
              <a:lnSpc>
                <a:spcPts val="825"/>
              </a:lnSpc>
            </a:pPr>
            <a:r>
              <a:rPr lang="en-US" sz="800" b="1" dirty="0"/>
              <a:t>1. Launch:</a:t>
            </a:r>
          </a:p>
          <a:p>
            <a:pPr>
              <a:lnSpc>
                <a:spcPts val="825"/>
              </a:lnSpc>
            </a:pPr>
            <a:r>
              <a:rPr lang="en-US" sz="800" dirty="0">
                <a:latin typeface="Arial Narrow" panose="020B0604020202020204" pitchFamily="34" charset="0"/>
                <a:cs typeface="Arial Narrow" panose="020B0604020202020204" pitchFamily="34" charset="0"/>
              </a:rPr>
              <a:t>Psyche launch</a:t>
            </a:r>
          </a:p>
          <a:p>
            <a:pPr>
              <a:lnSpc>
                <a:spcPts val="825"/>
              </a:lnSpc>
            </a:pPr>
            <a:r>
              <a:rPr lang="en-US" sz="800" dirty="0">
                <a:latin typeface="Arial Narrow" panose="020B0604020202020204" pitchFamily="34" charset="0"/>
                <a:cs typeface="Arial Narrow" panose="020B0604020202020204" pitchFamily="34" charset="0"/>
              </a:rPr>
              <a:t>Date: 8/(6-26)/2022 </a:t>
            </a:r>
          </a:p>
          <a:p>
            <a:pPr>
              <a:lnSpc>
                <a:spcPts val="825"/>
              </a:lnSpc>
            </a:pPr>
            <a:r>
              <a:rPr lang="en-US" sz="800" dirty="0">
                <a:latin typeface="Arial Narrow" panose="020B0604020202020204" pitchFamily="34" charset="0"/>
                <a:cs typeface="Arial Narrow" panose="020B0604020202020204" pitchFamily="34" charset="0"/>
              </a:rPr>
              <a:t>C3:    14.53 km</a:t>
            </a:r>
            <a:r>
              <a:rPr lang="en-US" sz="800" baseline="30000" dirty="0">
                <a:latin typeface="Arial Narrow" panose="020B0604020202020204" pitchFamily="34" charset="0"/>
                <a:cs typeface="Arial Narrow" panose="020B0604020202020204" pitchFamily="34" charset="0"/>
              </a:rPr>
              <a:t>2</a:t>
            </a:r>
            <a:r>
              <a:rPr lang="en-US" sz="800" dirty="0">
                <a:latin typeface="Arial Narrow" panose="020B0604020202020204" pitchFamily="34" charset="0"/>
                <a:cs typeface="Arial Narrow" panose="020B0604020202020204" pitchFamily="34" charset="0"/>
              </a:rPr>
              <a:t>/s</a:t>
            </a:r>
            <a:r>
              <a:rPr lang="en-US" sz="800" baseline="30000" dirty="0">
                <a:latin typeface="Arial Narrow" panose="020B0604020202020204" pitchFamily="34" charset="0"/>
                <a:cs typeface="Arial Narrow" panose="020B0604020202020204" pitchFamily="34" charset="0"/>
              </a:rPr>
              <a:t>2</a:t>
            </a:r>
          </a:p>
          <a:p>
            <a:pPr>
              <a:lnSpc>
                <a:spcPts val="825"/>
              </a:lnSpc>
            </a:pPr>
            <a:r>
              <a:rPr lang="en-US" sz="800" dirty="0">
                <a:latin typeface="Arial Narrow" panose="020B0604020202020204" pitchFamily="34" charset="0"/>
                <a:cs typeface="Arial Narrow" panose="020B0604020202020204" pitchFamily="34" charset="0"/>
              </a:rPr>
              <a:t>RLA:  72.96 deg</a:t>
            </a:r>
          </a:p>
          <a:p>
            <a:pPr>
              <a:lnSpc>
                <a:spcPts val="825"/>
              </a:lnSpc>
            </a:pPr>
            <a:r>
              <a:rPr lang="en-US" sz="800" dirty="0">
                <a:latin typeface="Arial Narrow" panose="020B0604020202020204" pitchFamily="34" charset="0"/>
                <a:cs typeface="Arial Narrow" panose="020B0604020202020204" pitchFamily="34" charset="0"/>
              </a:rPr>
              <a:t>DLA:  1.783 deg</a:t>
            </a:r>
          </a:p>
        </p:txBody>
      </p:sp>
      <p:sp>
        <p:nvSpPr>
          <p:cNvPr id="28" name="TextBox 27">
            <a:extLst>
              <a:ext uri="{FF2B5EF4-FFF2-40B4-BE49-F238E27FC236}">
                <a16:creationId xmlns="" xmlns:a16="http://schemas.microsoft.com/office/drawing/2014/main" id="{58459B6B-69E8-5541-82D7-639B9CB3FF6F}"/>
              </a:ext>
            </a:extLst>
          </p:cNvPr>
          <p:cNvSpPr txBox="1"/>
          <p:nvPr/>
        </p:nvSpPr>
        <p:spPr>
          <a:xfrm>
            <a:off x="4345313" y="2963651"/>
            <a:ext cx="591735" cy="349326"/>
          </a:xfrm>
          <a:prstGeom prst="rect">
            <a:avLst/>
          </a:prstGeom>
          <a:solidFill>
            <a:schemeClr val="bg1"/>
          </a:solidFill>
          <a:ln w="12700">
            <a:solidFill>
              <a:schemeClr val="accent1">
                <a:shade val="95000"/>
                <a:satMod val="105000"/>
              </a:schemeClr>
            </a:solidFill>
          </a:ln>
        </p:spPr>
        <p:txBody>
          <a:bodyPr wrap="square" lIns="48006" tIns="20574" rIns="34290" bIns="20574" rtlCol="0">
            <a:spAutoFit/>
          </a:bodyPr>
          <a:lstStyle/>
          <a:p>
            <a:pPr>
              <a:lnSpc>
                <a:spcPts val="825"/>
              </a:lnSpc>
            </a:pPr>
            <a:r>
              <a:rPr lang="en-US" sz="800" b="1" dirty="0"/>
              <a:t>2. Spacecraft Checkout</a:t>
            </a:r>
          </a:p>
        </p:txBody>
      </p:sp>
      <p:sp>
        <p:nvSpPr>
          <p:cNvPr id="29" name="TextBox 28">
            <a:extLst>
              <a:ext uri="{FF2B5EF4-FFF2-40B4-BE49-F238E27FC236}">
                <a16:creationId xmlns="" xmlns:a16="http://schemas.microsoft.com/office/drawing/2014/main" id="{90CCD677-E2D9-CB4D-9796-8B10B54F439D}"/>
              </a:ext>
            </a:extLst>
          </p:cNvPr>
          <p:cNvSpPr txBox="1"/>
          <p:nvPr/>
        </p:nvSpPr>
        <p:spPr>
          <a:xfrm>
            <a:off x="4312625" y="2461106"/>
            <a:ext cx="689226" cy="246734"/>
          </a:xfrm>
          <a:prstGeom prst="rect">
            <a:avLst/>
          </a:prstGeom>
          <a:solidFill>
            <a:schemeClr val="bg1"/>
          </a:solidFill>
          <a:ln w="12700">
            <a:solidFill>
              <a:schemeClr val="accent1">
                <a:shade val="95000"/>
                <a:satMod val="105000"/>
              </a:schemeClr>
            </a:solidFill>
          </a:ln>
        </p:spPr>
        <p:txBody>
          <a:bodyPr wrap="square" lIns="48006" tIns="20574" rIns="34290" bIns="20574" rtlCol="0">
            <a:spAutoFit/>
          </a:bodyPr>
          <a:lstStyle/>
          <a:p>
            <a:pPr>
              <a:lnSpc>
                <a:spcPts val="825"/>
              </a:lnSpc>
            </a:pPr>
            <a:r>
              <a:rPr lang="en-US" sz="800" b="1" dirty="0"/>
              <a:t>3. Initial Thrust</a:t>
            </a:r>
          </a:p>
        </p:txBody>
      </p:sp>
      <p:sp>
        <p:nvSpPr>
          <p:cNvPr id="30" name="TextBox 29">
            <a:extLst>
              <a:ext uri="{FF2B5EF4-FFF2-40B4-BE49-F238E27FC236}">
                <a16:creationId xmlns="" xmlns:a16="http://schemas.microsoft.com/office/drawing/2014/main" id="{65DEFF26-4DA5-A742-9EC8-B519CD7C5A5B}"/>
              </a:ext>
            </a:extLst>
          </p:cNvPr>
          <p:cNvSpPr txBox="1"/>
          <p:nvPr/>
        </p:nvSpPr>
        <p:spPr>
          <a:xfrm>
            <a:off x="3380642" y="2418939"/>
            <a:ext cx="677218" cy="274434"/>
          </a:xfrm>
          <a:prstGeom prst="rect">
            <a:avLst/>
          </a:prstGeom>
          <a:noFill/>
        </p:spPr>
        <p:txBody>
          <a:bodyPr wrap="square" lIns="68580" tIns="34290" rIns="68580" bIns="34290" rtlCol="0">
            <a:spAutoFit/>
          </a:bodyPr>
          <a:lstStyle/>
          <a:p>
            <a:pPr algn="ctr">
              <a:lnSpc>
                <a:spcPts val="750"/>
              </a:lnSpc>
            </a:pPr>
            <a:r>
              <a:rPr lang="en-US" sz="800" dirty="0">
                <a:latin typeface="Arial Narrow" panose="020B0604020202020204" pitchFamily="34" charset="0"/>
                <a:cs typeface="Arial Narrow" panose="020B0604020202020204" pitchFamily="34" charset="0"/>
              </a:rPr>
              <a:t>ESCAPADE thrust vectors</a:t>
            </a:r>
          </a:p>
        </p:txBody>
      </p:sp>
      <p:cxnSp>
        <p:nvCxnSpPr>
          <p:cNvPr id="31" name="Straight Arrow Connector 30">
            <a:extLst>
              <a:ext uri="{FF2B5EF4-FFF2-40B4-BE49-F238E27FC236}">
                <a16:creationId xmlns="" xmlns:a16="http://schemas.microsoft.com/office/drawing/2014/main" id="{477EED62-0A43-534C-9252-8C869BB8B64B}"/>
              </a:ext>
            </a:extLst>
          </p:cNvPr>
          <p:cNvCxnSpPr>
            <a:cxnSpLocks/>
          </p:cNvCxnSpPr>
          <p:nvPr/>
        </p:nvCxnSpPr>
        <p:spPr>
          <a:xfrm flipV="1">
            <a:off x="3965047" y="2461106"/>
            <a:ext cx="155702" cy="5663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 xmlns:a16="http://schemas.microsoft.com/office/drawing/2014/main" id="{3FC75515-9985-7B49-B90E-7644A2D13E46}"/>
              </a:ext>
            </a:extLst>
          </p:cNvPr>
          <p:cNvCxnSpPr>
            <a:cxnSpLocks/>
          </p:cNvCxnSpPr>
          <p:nvPr/>
        </p:nvCxnSpPr>
        <p:spPr>
          <a:xfrm flipH="1" flipV="1">
            <a:off x="3447402" y="2141871"/>
            <a:ext cx="161558" cy="28025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 xmlns:a16="http://schemas.microsoft.com/office/drawing/2014/main" id="{6C1CD4C2-AA98-AF40-A659-235DFE7513CD}"/>
              </a:ext>
            </a:extLst>
          </p:cNvPr>
          <p:cNvSpPr txBox="1"/>
          <p:nvPr/>
        </p:nvSpPr>
        <p:spPr>
          <a:xfrm>
            <a:off x="1862679" y="2226838"/>
            <a:ext cx="677218" cy="274434"/>
          </a:xfrm>
          <a:prstGeom prst="rect">
            <a:avLst/>
          </a:prstGeom>
          <a:noFill/>
        </p:spPr>
        <p:txBody>
          <a:bodyPr wrap="square" lIns="68580" tIns="34290" rIns="68580" bIns="34290" rtlCol="0">
            <a:spAutoFit/>
          </a:bodyPr>
          <a:lstStyle/>
          <a:p>
            <a:pPr algn="ctr">
              <a:lnSpc>
                <a:spcPts val="750"/>
              </a:lnSpc>
            </a:pPr>
            <a:r>
              <a:rPr lang="en-US" sz="800" dirty="0">
                <a:latin typeface="Arial Narrow" panose="020B0604020202020204" pitchFamily="34" charset="0"/>
                <a:cs typeface="Arial Narrow" panose="020B0604020202020204" pitchFamily="34" charset="0"/>
              </a:rPr>
              <a:t>Psyche’s Mars Flyby: 5/2023</a:t>
            </a:r>
          </a:p>
        </p:txBody>
      </p:sp>
      <p:sp>
        <p:nvSpPr>
          <p:cNvPr id="34" name="TextBox 33">
            <a:extLst>
              <a:ext uri="{FF2B5EF4-FFF2-40B4-BE49-F238E27FC236}">
                <a16:creationId xmlns="" xmlns:a16="http://schemas.microsoft.com/office/drawing/2014/main" id="{9E0FDB8F-A873-6143-A3E1-3D8A72C27532}"/>
              </a:ext>
            </a:extLst>
          </p:cNvPr>
          <p:cNvSpPr txBox="1"/>
          <p:nvPr/>
        </p:nvSpPr>
        <p:spPr>
          <a:xfrm>
            <a:off x="1877442" y="1906814"/>
            <a:ext cx="857672" cy="274434"/>
          </a:xfrm>
          <a:prstGeom prst="rect">
            <a:avLst/>
          </a:prstGeom>
          <a:noFill/>
        </p:spPr>
        <p:txBody>
          <a:bodyPr wrap="square" lIns="68580" tIns="34290" rIns="68580" bIns="34290" rtlCol="0">
            <a:spAutoFit/>
          </a:bodyPr>
          <a:lstStyle/>
          <a:p>
            <a:pPr>
              <a:lnSpc>
                <a:spcPts val="750"/>
              </a:lnSpc>
            </a:pPr>
            <a:r>
              <a:rPr lang="en-US" sz="800" dirty="0">
                <a:latin typeface="Arial Narrow" panose="020B0604020202020204" pitchFamily="34" charset="0"/>
                <a:cs typeface="Arial Narrow" panose="020B0604020202020204" pitchFamily="34" charset="0"/>
              </a:rPr>
              <a:t>Psyche’s </a:t>
            </a:r>
            <a:br>
              <a:rPr lang="en-US" sz="800" dirty="0">
                <a:latin typeface="Arial Narrow" panose="020B0604020202020204" pitchFamily="34" charset="0"/>
                <a:cs typeface="Arial Narrow" panose="020B0604020202020204" pitchFamily="34" charset="0"/>
              </a:rPr>
            </a:br>
            <a:r>
              <a:rPr lang="en-US" sz="800" dirty="0">
                <a:latin typeface="Arial Narrow" panose="020B0604020202020204" pitchFamily="34" charset="0"/>
                <a:cs typeface="Arial Narrow" panose="020B0604020202020204" pitchFamily="34" charset="0"/>
              </a:rPr>
              <a:t>Trajectory (dashed)</a:t>
            </a:r>
          </a:p>
        </p:txBody>
      </p:sp>
      <p:cxnSp>
        <p:nvCxnSpPr>
          <p:cNvPr id="35" name="Straight Arrow Connector 34">
            <a:extLst>
              <a:ext uri="{FF2B5EF4-FFF2-40B4-BE49-F238E27FC236}">
                <a16:creationId xmlns="" xmlns:a16="http://schemas.microsoft.com/office/drawing/2014/main" id="{0EA6B95A-48C3-1146-A937-DBE671BB0DC6}"/>
              </a:ext>
            </a:extLst>
          </p:cNvPr>
          <p:cNvCxnSpPr>
            <a:cxnSpLocks/>
          </p:cNvCxnSpPr>
          <p:nvPr/>
        </p:nvCxnSpPr>
        <p:spPr>
          <a:xfrm>
            <a:off x="2636799" y="2088385"/>
            <a:ext cx="146050" cy="5079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 xmlns:a16="http://schemas.microsoft.com/office/drawing/2014/main" id="{F9A5016E-0290-CA43-BF60-4EDC41F1B70A}"/>
              </a:ext>
            </a:extLst>
          </p:cNvPr>
          <p:cNvSpPr txBox="1"/>
          <p:nvPr/>
        </p:nvSpPr>
        <p:spPr>
          <a:xfrm>
            <a:off x="2465502" y="2748391"/>
            <a:ext cx="475315" cy="349326"/>
          </a:xfrm>
          <a:prstGeom prst="rect">
            <a:avLst/>
          </a:prstGeom>
          <a:solidFill>
            <a:schemeClr val="bg1"/>
          </a:solidFill>
          <a:ln w="12700">
            <a:solidFill>
              <a:schemeClr val="accent1">
                <a:shade val="95000"/>
                <a:satMod val="105000"/>
              </a:schemeClr>
            </a:solidFill>
          </a:ln>
        </p:spPr>
        <p:txBody>
          <a:bodyPr wrap="square" lIns="48006" tIns="20574" rIns="34290" bIns="20574" rtlCol="0">
            <a:spAutoFit/>
          </a:bodyPr>
          <a:lstStyle/>
          <a:p>
            <a:pPr>
              <a:lnSpc>
                <a:spcPts val="825"/>
              </a:lnSpc>
            </a:pPr>
            <a:r>
              <a:rPr lang="en-US" sz="800" b="1" dirty="0"/>
              <a:t>5. Cruise</a:t>
            </a:r>
          </a:p>
          <a:p>
            <a:pPr>
              <a:lnSpc>
                <a:spcPts val="825"/>
              </a:lnSpc>
            </a:pPr>
            <a:r>
              <a:rPr lang="en-US" sz="800" dirty="0">
                <a:latin typeface="Arial Narrow" panose="020B0604020202020204" pitchFamily="34" charset="0"/>
                <a:cs typeface="Arial Narrow" panose="020B0604020202020204" pitchFamily="34" charset="0"/>
              </a:rPr>
              <a:t>Active SEP</a:t>
            </a:r>
          </a:p>
        </p:txBody>
      </p:sp>
      <p:sp>
        <p:nvSpPr>
          <p:cNvPr id="37" name="TextBox 36">
            <a:extLst>
              <a:ext uri="{FF2B5EF4-FFF2-40B4-BE49-F238E27FC236}">
                <a16:creationId xmlns="" xmlns:a16="http://schemas.microsoft.com/office/drawing/2014/main" id="{E2443685-B404-8E48-A0A9-4DD1919A70CC}"/>
              </a:ext>
            </a:extLst>
          </p:cNvPr>
          <p:cNvSpPr txBox="1"/>
          <p:nvPr/>
        </p:nvSpPr>
        <p:spPr>
          <a:xfrm>
            <a:off x="3042411" y="3619443"/>
            <a:ext cx="954331" cy="253146"/>
          </a:xfrm>
          <a:prstGeom prst="rect">
            <a:avLst/>
          </a:prstGeom>
          <a:solidFill>
            <a:schemeClr val="bg1"/>
          </a:solidFill>
          <a:ln w="12700">
            <a:solidFill>
              <a:schemeClr val="accent1">
                <a:shade val="95000"/>
                <a:satMod val="105000"/>
              </a:schemeClr>
            </a:solidFill>
          </a:ln>
        </p:spPr>
        <p:txBody>
          <a:bodyPr wrap="square" lIns="48006" tIns="20574" rIns="34290" bIns="20574" rtlCol="0">
            <a:spAutoFit/>
          </a:bodyPr>
          <a:lstStyle/>
          <a:p>
            <a:pPr>
              <a:lnSpc>
                <a:spcPts val="825"/>
              </a:lnSpc>
            </a:pPr>
            <a:r>
              <a:rPr lang="en-US" sz="800" b="1" dirty="0"/>
              <a:t>6. Mars Rendezvous</a:t>
            </a:r>
          </a:p>
          <a:p>
            <a:pPr>
              <a:lnSpc>
                <a:spcPts val="825"/>
              </a:lnSpc>
            </a:pPr>
            <a:r>
              <a:rPr lang="en-US" sz="800" dirty="0">
                <a:latin typeface="Arial Narrow" panose="020B0604020202020204" pitchFamily="34" charset="0"/>
                <a:cs typeface="Arial Narrow" panose="020B0604020202020204" pitchFamily="34" charset="0"/>
              </a:rPr>
              <a:t>1/29/2024</a:t>
            </a:r>
          </a:p>
        </p:txBody>
      </p:sp>
      <p:sp>
        <p:nvSpPr>
          <p:cNvPr id="38" name="TextBox 37">
            <a:extLst>
              <a:ext uri="{FF2B5EF4-FFF2-40B4-BE49-F238E27FC236}">
                <a16:creationId xmlns="" xmlns:a16="http://schemas.microsoft.com/office/drawing/2014/main" id="{C43269EE-91CA-5544-9497-C29B07D77689}"/>
              </a:ext>
            </a:extLst>
          </p:cNvPr>
          <p:cNvSpPr txBox="1"/>
          <p:nvPr/>
        </p:nvSpPr>
        <p:spPr>
          <a:xfrm>
            <a:off x="8194251" y="2298282"/>
            <a:ext cx="936651" cy="253146"/>
          </a:xfrm>
          <a:prstGeom prst="rect">
            <a:avLst/>
          </a:prstGeom>
          <a:solidFill>
            <a:schemeClr val="bg1"/>
          </a:solidFill>
          <a:ln w="12700">
            <a:solidFill>
              <a:schemeClr val="accent1">
                <a:shade val="95000"/>
                <a:satMod val="105000"/>
              </a:schemeClr>
            </a:solidFill>
          </a:ln>
        </p:spPr>
        <p:txBody>
          <a:bodyPr wrap="square" lIns="48006" tIns="20574" rIns="34290" bIns="20574" rtlCol="0">
            <a:spAutoFit/>
          </a:bodyPr>
          <a:lstStyle/>
          <a:p>
            <a:pPr>
              <a:lnSpc>
                <a:spcPts val="825"/>
              </a:lnSpc>
            </a:pPr>
            <a:r>
              <a:rPr lang="en-US" sz="800" b="1" dirty="0"/>
              <a:t>9. Aerobraking </a:t>
            </a:r>
            <a:br>
              <a:rPr lang="en-US" sz="800" b="1" dirty="0"/>
            </a:br>
            <a:r>
              <a:rPr lang="en-US" sz="800" b="1" dirty="0"/>
              <a:t>Walk-In </a:t>
            </a:r>
            <a:r>
              <a:rPr lang="en-US" sz="800" b="1" dirty="0">
                <a:latin typeface="Arial Narrow" panose="020B0604020202020204" pitchFamily="34" charset="0"/>
                <a:cs typeface="Arial Narrow" panose="020B0604020202020204" pitchFamily="34" charset="0"/>
              </a:rPr>
              <a:t>    </a:t>
            </a:r>
            <a:r>
              <a:rPr lang="en-US" sz="800" dirty="0">
                <a:latin typeface="Arial Narrow" panose="020B0604020202020204" pitchFamily="34" charset="0"/>
                <a:cs typeface="Arial Narrow" panose="020B0604020202020204" pitchFamily="34" charset="0"/>
              </a:rPr>
              <a:t>4/1/2024</a:t>
            </a:r>
          </a:p>
        </p:txBody>
      </p:sp>
      <p:cxnSp>
        <p:nvCxnSpPr>
          <p:cNvPr id="39" name="Straight Arrow Connector 38">
            <a:extLst>
              <a:ext uri="{FF2B5EF4-FFF2-40B4-BE49-F238E27FC236}">
                <a16:creationId xmlns="" xmlns:a16="http://schemas.microsoft.com/office/drawing/2014/main" id="{B12C8268-57C4-5C48-AE70-85FFAE1CC7EA}"/>
              </a:ext>
            </a:extLst>
          </p:cNvPr>
          <p:cNvCxnSpPr>
            <a:cxnSpLocks/>
          </p:cNvCxnSpPr>
          <p:nvPr/>
        </p:nvCxnSpPr>
        <p:spPr>
          <a:xfrm flipH="1" flipV="1">
            <a:off x="7965669" y="2371422"/>
            <a:ext cx="225831" cy="982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 xmlns:a16="http://schemas.microsoft.com/office/drawing/2014/main" id="{9B729E88-891E-484B-B32E-E9651FF283FA}"/>
              </a:ext>
            </a:extLst>
          </p:cNvPr>
          <p:cNvSpPr txBox="1"/>
          <p:nvPr/>
        </p:nvSpPr>
        <p:spPr>
          <a:xfrm>
            <a:off x="8359482" y="4481832"/>
            <a:ext cx="771421" cy="349326"/>
          </a:xfrm>
          <a:prstGeom prst="rect">
            <a:avLst/>
          </a:prstGeom>
          <a:solidFill>
            <a:schemeClr val="bg1"/>
          </a:solidFill>
          <a:ln w="12700">
            <a:solidFill>
              <a:schemeClr val="accent1">
                <a:shade val="95000"/>
                <a:satMod val="105000"/>
              </a:schemeClr>
            </a:solidFill>
          </a:ln>
        </p:spPr>
        <p:txBody>
          <a:bodyPr wrap="square" lIns="48006" tIns="20574" rIns="34290" bIns="20574" rtlCol="0">
            <a:spAutoFit/>
          </a:bodyPr>
          <a:lstStyle/>
          <a:p>
            <a:pPr>
              <a:lnSpc>
                <a:spcPts val="825"/>
              </a:lnSpc>
            </a:pPr>
            <a:r>
              <a:rPr lang="en-US" sz="800" b="1" dirty="0"/>
              <a:t>10. Science Orbit</a:t>
            </a:r>
          </a:p>
          <a:p>
            <a:pPr>
              <a:lnSpc>
                <a:spcPts val="825"/>
              </a:lnSpc>
            </a:pPr>
            <a:r>
              <a:rPr lang="en-US" sz="800" dirty="0">
                <a:latin typeface="Arial Narrow" panose="020B0604020202020204" pitchFamily="34" charset="0"/>
                <a:cs typeface="Arial Narrow" panose="020B0604020202020204" pitchFamily="34" charset="0"/>
              </a:rPr>
              <a:t>7/1/2024</a:t>
            </a:r>
          </a:p>
        </p:txBody>
      </p:sp>
      <p:cxnSp>
        <p:nvCxnSpPr>
          <p:cNvPr id="41" name="Straight Arrow Connector 40">
            <a:extLst>
              <a:ext uri="{FF2B5EF4-FFF2-40B4-BE49-F238E27FC236}">
                <a16:creationId xmlns="" xmlns:a16="http://schemas.microsoft.com/office/drawing/2014/main" id="{35B30FF1-9D1B-8440-9273-1D0EE2A7F1C6}"/>
              </a:ext>
            </a:extLst>
          </p:cNvPr>
          <p:cNvCxnSpPr>
            <a:cxnSpLocks/>
          </p:cNvCxnSpPr>
          <p:nvPr/>
        </p:nvCxnSpPr>
        <p:spPr>
          <a:xfrm flipH="1" flipV="1">
            <a:off x="8038708" y="4461235"/>
            <a:ext cx="320774" cy="9767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 xmlns:a16="http://schemas.microsoft.com/office/drawing/2014/main" id="{3AE95750-FBD7-124C-80B8-1DD6CCF54684}"/>
              </a:ext>
            </a:extLst>
          </p:cNvPr>
          <p:cNvSpPr txBox="1"/>
          <p:nvPr/>
        </p:nvSpPr>
        <p:spPr>
          <a:xfrm>
            <a:off x="3929131" y="1991792"/>
            <a:ext cx="689226" cy="147348"/>
          </a:xfrm>
          <a:prstGeom prst="rect">
            <a:avLst/>
          </a:prstGeom>
          <a:solidFill>
            <a:schemeClr val="bg1"/>
          </a:solidFill>
          <a:ln w="12700">
            <a:solidFill>
              <a:schemeClr val="accent1">
                <a:shade val="95000"/>
                <a:satMod val="105000"/>
              </a:schemeClr>
            </a:solidFill>
          </a:ln>
        </p:spPr>
        <p:txBody>
          <a:bodyPr wrap="square" lIns="48006" tIns="20574" rIns="34290" bIns="20574" rtlCol="0">
            <a:spAutoFit/>
          </a:bodyPr>
          <a:lstStyle/>
          <a:p>
            <a:pPr>
              <a:lnSpc>
                <a:spcPts val="825"/>
              </a:lnSpc>
            </a:pPr>
            <a:r>
              <a:rPr lang="en-US" sz="800" b="1" dirty="0"/>
              <a:t>4. Coast</a:t>
            </a:r>
          </a:p>
        </p:txBody>
      </p:sp>
      <p:sp>
        <p:nvSpPr>
          <p:cNvPr id="52" name="TextBox 51">
            <a:extLst>
              <a:ext uri="{FF2B5EF4-FFF2-40B4-BE49-F238E27FC236}">
                <a16:creationId xmlns="" xmlns:a16="http://schemas.microsoft.com/office/drawing/2014/main" id="{9C8DEF87-846D-0D44-ACBD-14030454BF50}"/>
              </a:ext>
            </a:extLst>
          </p:cNvPr>
          <p:cNvSpPr txBox="1"/>
          <p:nvPr/>
        </p:nvSpPr>
        <p:spPr>
          <a:xfrm>
            <a:off x="5009649" y="4370836"/>
            <a:ext cx="697074" cy="253146"/>
          </a:xfrm>
          <a:prstGeom prst="rect">
            <a:avLst/>
          </a:prstGeom>
          <a:solidFill>
            <a:schemeClr val="bg1"/>
          </a:solidFill>
          <a:ln w="12700">
            <a:solidFill>
              <a:schemeClr val="accent1">
                <a:shade val="95000"/>
                <a:satMod val="105000"/>
              </a:schemeClr>
            </a:solidFill>
          </a:ln>
        </p:spPr>
        <p:txBody>
          <a:bodyPr wrap="square" lIns="48006" tIns="20574" rIns="34290" bIns="20574" rtlCol="0">
            <a:spAutoFit/>
          </a:bodyPr>
          <a:lstStyle/>
          <a:p>
            <a:pPr>
              <a:lnSpc>
                <a:spcPts val="825"/>
              </a:lnSpc>
            </a:pPr>
            <a:r>
              <a:rPr lang="en-US" sz="800" b="1" dirty="0"/>
              <a:t>8. Active Orbit Reduction</a:t>
            </a:r>
          </a:p>
        </p:txBody>
      </p:sp>
      <p:sp>
        <p:nvSpPr>
          <p:cNvPr id="63" name="TextBox 62">
            <a:extLst>
              <a:ext uri="{FF2B5EF4-FFF2-40B4-BE49-F238E27FC236}">
                <a16:creationId xmlns="" xmlns:a16="http://schemas.microsoft.com/office/drawing/2014/main" id="{BEDAF57B-9264-F243-8F23-BCF29253EE01}"/>
              </a:ext>
            </a:extLst>
          </p:cNvPr>
          <p:cNvSpPr txBox="1"/>
          <p:nvPr/>
        </p:nvSpPr>
        <p:spPr>
          <a:xfrm>
            <a:off x="1072228" y="3514677"/>
            <a:ext cx="869340" cy="274434"/>
          </a:xfrm>
          <a:prstGeom prst="rect">
            <a:avLst/>
          </a:prstGeom>
          <a:noFill/>
        </p:spPr>
        <p:txBody>
          <a:bodyPr wrap="square" lIns="68580" tIns="34290" rIns="68580" bIns="34290" rtlCol="0">
            <a:spAutoFit/>
          </a:bodyPr>
          <a:lstStyle/>
          <a:p>
            <a:pPr>
              <a:lnSpc>
                <a:spcPts val="750"/>
              </a:lnSpc>
            </a:pPr>
            <a:r>
              <a:rPr lang="en-US" sz="800" dirty="0">
                <a:latin typeface="Arial Narrow" panose="020B0604020202020204" pitchFamily="34" charset="0"/>
                <a:cs typeface="Arial Narrow" panose="020B0604020202020204" pitchFamily="34" charset="0"/>
              </a:rPr>
              <a:t>Maximum available effective thrust </a:t>
            </a:r>
          </a:p>
        </p:txBody>
      </p:sp>
      <p:sp>
        <p:nvSpPr>
          <p:cNvPr id="64" name="TextBox 63">
            <a:extLst>
              <a:ext uri="{FF2B5EF4-FFF2-40B4-BE49-F238E27FC236}">
                <a16:creationId xmlns="" xmlns:a16="http://schemas.microsoft.com/office/drawing/2014/main" id="{1B9164D8-DE09-8549-AA8B-6D91EDBC75B3}"/>
              </a:ext>
            </a:extLst>
          </p:cNvPr>
          <p:cNvSpPr txBox="1"/>
          <p:nvPr/>
        </p:nvSpPr>
        <p:spPr>
          <a:xfrm>
            <a:off x="1357629" y="4293552"/>
            <a:ext cx="943199" cy="377026"/>
          </a:xfrm>
          <a:prstGeom prst="rect">
            <a:avLst/>
          </a:prstGeom>
          <a:noFill/>
        </p:spPr>
        <p:txBody>
          <a:bodyPr wrap="square" lIns="68580" tIns="34290" rIns="68580" bIns="34290" rtlCol="0">
            <a:spAutoFit/>
          </a:bodyPr>
          <a:lstStyle/>
          <a:p>
            <a:pPr>
              <a:lnSpc>
                <a:spcPts val="750"/>
              </a:lnSpc>
            </a:pPr>
            <a:r>
              <a:rPr lang="en-US" sz="800" dirty="0">
                <a:latin typeface="Arial Narrow" panose="020B0604020202020204" pitchFamily="34" charset="0"/>
                <a:cs typeface="Arial Narrow" panose="020B0604020202020204" pitchFamily="34" charset="0"/>
              </a:rPr>
              <a:t>Modeled effective thrust: 85% duty cycle</a:t>
            </a:r>
          </a:p>
        </p:txBody>
      </p:sp>
      <p:sp>
        <p:nvSpPr>
          <p:cNvPr id="67" name="TextBox 66">
            <a:extLst>
              <a:ext uri="{FF2B5EF4-FFF2-40B4-BE49-F238E27FC236}">
                <a16:creationId xmlns="" xmlns:a16="http://schemas.microsoft.com/office/drawing/2014/main" id="{5AFAD959-4AF3-5845-BC9D-173C62D09B9E}"/>
              </a:ext>
            </a:extLst>
          </p:cNvPr>
          <p:cNvSpPr txBox="1"/>
          <p:nvPr/>
        </p:nvSpPr>
        <p:spPr>
          <a:xfrm>
            <a:off x="6032698" y="4426138"/>
            <a:ext cx="1171103" cy="171842"/>
          </a:xfrm>
          <a:prstGeom prst="rect">
            <a:avLst/>
          </a:prstGeom>
          <a:noFill/>
        </p:spPr>
        <p:txBody>
          <a:bodyPr wrap="square" lIns="68580" tIns="34290" rIns="68580" bIns="34290" rtlCol="0">
            <a:spAutoFit/>
          </a:bodyPr>
          <a:lstStyle/>
          <a:p>
            <a:pPr algn="ctr">
              <a:lnSpc>
                <a:spcPts val="750"/>
              </a:lnSpc>
            </a:pPr>
            <a:r>
              <a:rPr lang="en-US" sz="800" dirty="0">
                <a:latin typeface="Arial" panose="020B0604020202020204" pitchFamily="34" charset="0"/>
                <a:cs typeface="Arial" panose="020B0604020202020204" pitchFamily="34" charset="0"/>
              </a:rPr>
              <a:t>Thrust arcs in </a:t>
            </a:r>
            <a:r>
              <a:rPr lang="en-US" sz="800" b="1" dirty="0">
                <a:solidFill>
                  <a:srgbClr val="FF0000"/>
                </a:solidFill>
                <a:latin typeface="Arial" panose="020B0604020202020204" pitchFamily="34" charset="0"/>
                <a:cs typeface="Arial" panose="020B0604020202020204" pitchFamily="34" charset="0"/>
              </a:rPr>
              <a:t>red</a:t>
            </a:r>
          </a:p>
        </p:txBody>
      </p:sp>
      <p:sp>
        <p:nvSpPr>
          <p:cNvPr id="51" name="TextBox 50">
            <a:extLst>
              <a:ext uri="{FF2B5EF4-FFF2-40B4-BE49-F238E27FC236}">
                <a16:creationId xmlns="" xmlns:a16="http://schemas.microsoft.com/office/drawing/2014/main" id="{E3A12D6B-5EE1-F142-B5FE-9E57CCE1976E}"/>
              </a:ext>
            </a:extLst>
          </p:cNvPr>
          <p:cNvSpPr txBox="1"/>
          <p:nvPr/>
        </p:nvSpPr>
        <p:spPr>
          <a:xfrm>
            <a:off x="4993194" y="2669272"/>
            <a:ext cx="697074" cy="246734"/>
          </a:xfrm>
          <a:prstGeom prst="rect">
            <a:avLst/>
          </a:prstGeom>
          <a:solidFill>
            <a:schemeClr val="bg1"/>
          </a:solidFill>
          <a:ln w="12700">
            <a:solidFill>
              <a:schemeClr val="accent1">
                <a:shade val="95000"/>
                <a:satMod val="105000"/>
              </a:schemeClr>
            </a:solidFill>
          </a:ln>
        </p:spPr>
        <p:txBody>
          <a:bodyPr wrap="square" lIns="48006" tIns="20574" rIns="34290" bIns="20574" rtlCol="0">
            <a:spAutoFit/>
          </a:bodyPr>
          <a:lstStyle/>
          <a:p>
            <a:pPr>
              <a:lnSpc>
                <a:spcPts val="825"/>
              </a:lnSpc>
            </a:pPr>
            <a:r>
              <a:rPr lang="en-US" sz="800" b="1" dirty="0"/>
              <a:t>7. Mars Arrival</a:t>
            </a:r>
          </a:p>
        </p:txBody>
      </p:sp>
      <p:cxnSp>
        <p:nvCxnSpPr>
          <p:cNvPr id="10" name="Straight Arrow Connector 9">
            <a:extLst>
              <a:ext uri="{FF2B5EF4-FFF2-40B4-BE49-F238E27FC236}">
                <a16:creationId xmlns="" xmlns:a16="http://schemas.microsoft.com/office/drawing/2014/main" id="{EA0FE120-C7B6-A142-9949-0FC2B4271704}"/>
              </a:ext>
            </a:extLst>
          </p:cNvPr>
          <p:cNvCxnSpPr>
            <a:cxnSpLocks/>
          </p:cNvCxnSpPr>
          <p:nvPr/>
        </p:nvCxnSpPr>
        <p:spPr>
          <a:xfrm>
            <a:off x="5290477" y="2822298"/>
            <a:ext cx="19050" cy="128071"/>
          </a:xfrm>
          <a:prstGeom prst="straightConnector1">
            <a:avLst/>
          </a:prstGeom>
          <a:ln w="190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 xmlns:a16="http://schemas.microsoft.com/office/drawing/2014/main" id="{26FE5738-A695-DB46-A120-7EB0542D728A}"/>
              </a:ext>
            </a:extLst>
          </p:cNvPr>
          <p:cNvSpPr txBox="1"/>
          <p:nvPr/>
        </p:nvSpPr>
        <p:spPr>
          <a:xfrm>
            <a:off x="6680060" y="3950081"/>
            <a:ext cx="697074" cy="253146"/>
          </a:xfrm>
          <a:prstGeom prst="rect">
            <a:avLst/>
          </a:prstGeom>
          <a:solidFill>
            <a:schemeClr val="bg1"/>
          </a:solidFill>
          <a:ln w="12700">
            <a:solidFill>
              <a:schemeClr val="accent1">
                <a:shade val="95000"/>
                <a:satMod val="105000"/>
              </a:schemeClr>
            </a:solidFill>
          </a:ln>
        </p:spPr>
        <p:txBody>
          <a:bodyPr wrap="square" lIns="48006" tIns="20574" rIns="34290" bIns="20574" rtlCol="0">
            <a:spAutoFit/>
          </a:bodyPr>
          <a:lstStyle/>
          <a:p>
            <a:pPr>
              <a:lnSpc>
                <a:spcPts val="825"/>
              </a:lnSpc>
            </a:pPr>
            <a:r>
              <a:rPr lang="en-US" sz="800" b="1" dirty="0"/>
              <a:t>8. Active Orbit Reduction</a:t>
            </a:r>
          </a:p>
        </p:txBody>
      </p:sp>
      <p:sp>
        <p:nvSpPr>
          <p:cNvPr id="98" name="TextBox 97">
            <a:extLst>
              <a:ext uri="{FF2B5EF4-FFF2-40B4-BE49-F238E27FC236}">
                <a16:creationId xmlns="" xmlns:a16="http://schemas.microsoft.com/office/drawing/2014/main" id="{71A874E3-1519-EA47-A18E-F63B1CA1EA58}"/>
              </a:ext>
            </a:extLst>
          </p:cNvPr>
          <p:cNvSpPr txBox="1"/>
          <p:nvPr/>
        </p:nvSpPr>
        <p:spPr>
          <a:xfrm>
            <a:off x="8194251" y="3259652"/>
            <a:ext cx="936652" cy="253146"/>
          </a:xfrm>
          <a:prstGeom prst="rect">
            <a:avLst/>
          </a:prstGeom>
          <a:solidFill>
            <a:schemeClr val="bg1"/>
          </a:solidFill>
          <a:ln w="12700">
            <a:solidFill>
              <a:schemeClr val="accent1">
                <a:shade val="95000"/>
                <a:satMod val="105000"/>
              </a:schemeClr>
            </a:solidFill>
          </a:ln>
        </p:spPr>
        <p:txBody>
          <a:bodyPr wrap="square" lIns="48006" tIns="20574" rIns="34290" bIns="20574" rtlCol="0">
            <a:spAutoFit/>
          </a:bodyPr>
          <a:lstStyle/>
          <a:p>
            <a:pPr>
              <a:lnSpc>
                <a:spcPts val="825"/>
              </a:lnSpc>
            </a:pPr>
            <a:r>
              <a:rPr lang="en-US" sz="800" b="1" dirty="0"/>
              <a:t>10. Aerobraking Main Phase</a:t>
            </a:r>
            <a:endParaRPr lang="en-US" sz="800" dirty="0">
              <a:latin typeface="Arial Narrow" panose="020B0604020202020204" pitchFamily="34" charset="0"/>
              <a:cs typeface="Arial Narrow" panose="020B0604020202020204" pitchFamily="34" charset="0"/>
            </a:endParaRPr>
          </a:p>
        </p:txBody>
      </p:sp>
      <p:sp>
        <p:nvSpPr>
          <p:cNvPr id="100" name="TextBox 99">
            <a:extLst>
              <a:ext uri="{FF2B5EF4-FFF2-40B4-BE49-F238E27FC236}">
                <a16:creationId xmlns="" xmlns:a16="http://schemas.microsoft.com/office/drawing/2014/main" id="{BD69444C-1FB9-7F4D-87FE-D0C3E4123ED4}"/>
              </a:ext>
            </a:extLst>
          </p:cNvPr>
          <p:cNvSpPr txBox="1"/>
          <p:nvPr/>
        </p:nvSpPr>
        <p:spPr>
          <a:xfrm>
            <a:off x="8194250" y="3784937"/>
            <a:ext cx="936653" cy="147348"/>
          </a:xfrm>
          <a:prstGeom prst="rect">
            <a:avLst/>
          </a:prstGeom>
          <a:solidFill>
            <a:schemeClr val="bg1"/>
          </a:solidFill>
          <a:ln w="12700">
            <a:solidFill>
              <a:schemeClr val="accent1">
                <a:shade val="95000"/>
                <a:satMod val="105000"/>
              </a:schemeClr>
            </a:solidFill>
          </a:ln>
        </p:spPr>
        <p:txBody>
          <a:bodyPr wrap="square" lIns="48006" tIns="20574" rIns="34290" bIns="20574" rtlCol="0">
            <a:spAutoFit/>
          </a:bodyPr>
          <a:lstStyle/>
          <a:p>
            <a:pPr>
              <a:lnSpc>
                <a:spcPts val="825"/>
              </a:lnSpc>
            </a:pPr>
            <a:r>
              <a:rPr lang="en-US" sz="800" b="1" dirty="0"/>
              <a:t>11. Aerobraking Exit</a:t>
            </a:r>
            <a:endParaRPr lang="en-US" sz="800" dirty="0">
              <a:latin typeface="Arial Narrow" panose="020B0604020202020204" pitchFamily="34" charset="0"/>
              <a:cs typeface="Arial Narrow" panose="020B0604020202020204" pitchFamily="34" charset="0"/>
            </a:endParaRPr>
          </a:p>
        </p:txBody>
      </p:sp>
      <p:sp>
        <p:nvSpPr>
          <p:cNvPr id="101" name="TextBox 100">
            <a:extLst>
              <a:ext uri="{FF2B5EF4-FFF2-40B4-BE49-F238E27FC236}">
                <a16:creationId xmlns="" xmlns:a16="http://schemas.microsoft.com/office/drawing/2014/main" id="{ABB7F2F2-1082-0E45-B7DA-1CC2E1860354}"/>
              </a:ext>
            </a:extLst>
          </p:cNvPr>
          <p:cNvSpPr txBox="1"/>
          <p:nvPr/>
        </p:nvSpPr>
        <p:spPr>
          <a:xfrm>
            <a:off x="8194251" y="4081881"/>
            <a:ext cx="936652" cy="147348"/>
          </a:xfrm>
          <a:prstGeom prst="rect">
            <a:avLst/>
          </a:prstGeom>
          <a:solidFill>
            <a:schemeClr val="bg1"/>
          </a:solidFill>
          <a:ln w="12700">
            <a:solidFill>
              <a:schemeClr val="accent1">
                <a:shade val="95000"/>
                <a:satMod val="105000"/>
              </a:schemeClr>
            </a:solidFill>
          </a:ln>
        </p:spPr>
        <p:txBody>
          <a:bodyPr wrap="square" lIns="48006" tIns="20574" rIns="34290" bIns="20574" rtlCol="0">
            <a:spAutoFit/>
          </a:bodyPr>
          <a:lstStyle/>
          <a:p>
            <a:pPr>
              <a:lnSpc>
                <a:spcPts val="825"/>
              </a:lnSpc>
            </a:pPr>
            <a:r>
              <a:rPr lang="en-US" sz="800" b="1" dirty="0"/>
              <a:t>12. Spiral to Science</a:t>
            </a:r>
            <a:endParaRPr lang="en-US" sz="800" dirty="0">
              <a:latin typeface="Arial Narrow" panose="020B0604020202020204" pitchFamily="34" charset="0"/>
              <a:cs typeface="Arial Narrow" panose="020B0604020202020204" pitchFamily="34" charset="0"/>
            </a:endParaRPr>
          </a:p>
        </p:txBody>
      </p:sp>
      <p:cxnSp>
        <p:nvCxnSpPr>
          <p:cNvPr id="103" name="Straight Arrow Connector 102">
            <a:extLst>
              <a:ext uri="{FF2B5EF4-FFF2-40B4-BE49-F238E27FC236}">
                <a16:creationId xmlns="" xmlns:a16="http://schemas.microsoft.com/office/drawing/2014/main" id="{1173A2AB-2D41-CE49-9AF2-56873F9ABAE4}"/>
              </a:ext>
            </a:extLst>
          </p:cNvPr>
          <p:cNvCxnSpPr>
            <a:cxnSpLocks/>
          </p:cNvCxnSpPr>
          <p:nvPr/>
        </p:nvCxnSpPr>
        <p:spPr>
          <a:xfrm flipH="1">
            <a:off x="7896225" y="3931444"/>
            <a:ext cx="300038" cy="24050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 xmlns:a16="http://schemas.microsoft.com/office/drawing/2014/main" id="{DA70B24C-DACC-BB4B-8C65-6F0F15FD66FD}"/>
              </a:ext>
            </a:extLst>
          </p:cNvPr>
          <p:cNvCxnSpPr>
            <a:cxnSpLocks/>
          </p:cNvCxnSpPr>
          <p:nvPr/>
        </p:nvCxnSpPr>
        <p:spPr>
          <a:xfrm flipH="1">
            <a:off x="8010525" y="4183857"/>
            <a:ext cx="180975" cy="7381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618249" y="957066"/>
            <a:ext cx="1284711" cy="276999"/>
          </a:xfrm>
          <a:prstGeom prst="rect">
            <a:avLst/>
          </a:prstGeom>
          <a:noFill/>
        </p:spPr>
        <p:txBody>
          <a:bodyPr wrap="none" rtlCol="0">
            <a:spAutoFit/>
          </a:bodyPr>
          <a:lstStyle/>
          <a:p>
            <a:r>
              <a:rPr lang="en-US" sz="1200" dirty="0"/>
              <a:t>Extended mission</a:t>
            </a:r>
          </a:p>
        </p:txBody>
      </p:sp>
    </p:spTree>
    <p:extLst>
      <p:ext uri="{BB962C8B-B14F-4D97-AF65-F5344CB8AC3E}">
        <p14:creationId xmlns:p14="http://schemas.microsoft.com/office/powerpoint/2010/main" val="20715393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ESCAPADE 30-second summary</a:t>
            </a:r>
            <a:endParaRPr lang="en-US" dirty="0"/>
          </a:p>
        </p:txBody>
      </p:sp>
      <p:sp>
        <p:nvSpPr>
          <p:cNvPr id="3" name="Content Placeholder 2"/>
          <p:cNvSpPr>
            <a:spLocks noGrp="1"/>
          </p:cNvSpPr>
          <p:nvPr>
            <p:ph idx="1"/>
          </p:nvPr>
        </p:nvSpPr>
        <p:spPr/>
        <p:txBody>
          <a:bodyPr>
            <a:normAutofit/>
          </a:bodyPr>
          <a:lstStyle/>
          <a:p>
            <a:r>
              <a:rPr lang="en-US" sz="2400" i="1" dirty="0" smtClean="0">
                <a:solidFill>
                  <a:srgbClr val="0070C0"/>
                </a:solidFill>
              </a:rPr>
              <a:t>What is it?</a:t>
            </a:r>
            <a:r>
              <a:rPr lang="en-US" sz="2400" dirty="0" smtClean="0"/>
              <a:t> Two identical smallsats, measuring plasma conditions from coordinated elliptical Mars orbits.</a:t>
            </a:r>
          </a:p>
          <a:p>
            <a:r>
              <a:rPr lang="en-US" sz="2400" i="1" dirty="0" smtClean="0">
                <a:solidFill>
                  <a:srgbClr val="0070C0"/>
                </a:solidFill>
              </a:rPr>
              <a:t>Why</a:t>
            </a:r>
            <a:r>
              <a:rPr lang="en-US" sz="2400" i="1" dirty="0">
                <a:solidFill>
                  <a:srgbClr val="0070C0"/>
                </a:solidFill>
              </a:rPr>
              <a:t>?</a:t>
            </a:r>
            <a:r>
              <a:rPr lang="en-US" sz="2400" dirty="0"/>
              <a:t> Understand how solar wind energy and momentum are transferred through the Martian magnetosphere, and the consequences for plasma-related atmospheric </a:t>
            </a:r>
            <a:r>
              <a:rPr lang="en-US" sz="2400" dirty="0" smtClean="0"/>
              <a:t>escape.</a:t>
            </a:r>
          </a:p>
          <a:p>
            <a:r>
              <a:rPr lang="en-US" sz="2400" i="1" dirty="0" smtClean="0">
                <a:solidFill>
                  <a:srgbClr val="0070C0"/>
                </a:solidFill>
              </a:rPr>
              <a:t>How?</a:t>
            </a:r>
            <a:r>
              <a:rPr lang="en-US" sz="2400" dirty="0" smtClean="0"/>
              <a:t> Selected as part of the SIMPLEX-II program. Ride-share with the Psyche mission. Electric propulsion + aerobraking.</a:t>
            </a:r>
          </a:p>
          <a:p>
            <a:r>
              <a:rPr lang="en-US" sz="2400" i="1" dirty="0" smtClean="0">
                <a:solidFill>
                  <a:srgbClr val="0070C0"/>
                </a:solidFill>
              </a:rPr>
              <a:t>When?</a:t>
            </a:r>
            <a:r>
              <a:rPr lang="en-US" sz="2400" dirty="0" smtClean="0"/>
              <a:t> Launch 08/22, Science 07/24-07/25.</a:t>
            </a:r>
          </a:p>
          <a:p>
            <a:r>
              <a:rPr lang="en-US" sz="2400" i="1" dirty="0" smtClean="0">
                <a:solidFill>
                  <a:srgbClr val="0070C0"/>
                </a:solidFill>
              </a:rPr>
              <a:t>How much? </a:t>
            </a:r>
            <a:r>
              <a:rPr lang="en-US" sz="2400" dirty="0" smtClean="0"/>
              <a:t>&lt; $55 million</a:t>
            </a:r>
            <a:endParaRPr lang="en-US" sz="2400" dirty="0"/>
          </a:p>
          <a:p>
            <a:endParaRPr lang="en-US" sz="2400" dirty="0"/>
          </a:p>
        </p:txBody>
      </p:sp>
      <p:sp>
        <p:nvSpPr>
          <p:cNvPr id="4" name="Date Placeholder 3"/>
          <p:cNvSpPr>
            <a:spLocks noGrp="1"/>
          </p:cNvSpPr>
          <p:nvPr>
            <p:ph type="dt" sz="half" idx="10"/>
          </p:nvPr>
        </p:nvSpPr>
        <p:spPr/>
        <p:txBody>
          <a:bodyPr/>
          <a:lstStyle/>
          <a:p>
            <a:fld id="{71BD13DD-7C4C-4030-8C99-923D5AF0C00A}" type="datetime1">
              <a:rPr lang="en-US" smtClean="0"/>
              <a:t>5/4/2020</a:t>
            </a:fld>
            <a:endParaRPr lang="en-US"/>
          </a:p>
        </p:txBody>
      </p:sp>
      <p:sp>
        <p:nvSpPr>
          <p:cNvPr id="6" name="Slide Number Placeholder 5"/>
          <p:cNvSpPr>
            <a:spLocks noGrp="1"/>
          </p:cNvSpPr>
          <p:nvPr>
            <p:ph type="sldNum" sz="quarter" idx="12"/>
          </p:nvPr>
        </p:nvSpPr>
        <p:spPr/>
        <p:txBody>
          <a:bodyPr/>
          <a:lstStyle/>
          <a:p>
            <a:fld id="{2403621E-5B0C-4FD0-9686-51BC38A2A5AD}" type="slidenum">
              <a:rPr lang="en-US" smtClean="0"/>
              <a:t>2</a:t>
            </a:fld>
            <a:endParaRPr lang="en-US"/>
          </a:p>
        </p:txBody>
      </p:sp>
    </p:spTree>
    <p:extLst>
      <p:ext uri="{BB962C8B-B14F-4D97-AF65-F5344CB8AC3E}">
        <p14:creationId xmlns:p14="http://schemas.microsoft.com/office/powerpoint/2010/main" val="19657221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781" y="-103505"/>
            <a:ext cx="8229600" cy="689371"/>
          </a:xfrm>
        </p:spPr>
        <p:txBody>
          <a:bodyPr>
            <a:normAutofit/>
          </a:bodyPr>
          <a:lstStyle/>
          <a:p>
            <a:r>
              <a:rPr lang="en-US" dirty="0"/>
              <a:t>ESCAPADE Team</a:t>
            </a:r>
          </a:p>
        </p:txBody>
      </p:sp>
      <p:sp>
        <p:nvSpPr>
          <p:cNvPr id="4" name="TextBox 3"/>
          <p:cNvSpPr txBox="1"/>
          <p:nvPr/>
        </p:nvSpPr>
        <p:spPr>
          <a:xfrm>
            <a:off x="304800" y="893624"/>
            <a:ext cx="1820114" cy="1754326"/>
          </a:xfrm>
          <a:prstGeom prst="rect">
            <a:avLst/>
          </a:prstGeom>
          <a:noFill/>
          <a:ln w="28575">
            <a:solidFill>
              <a:schemeClr val="tx2"/>
            </a:solidFill>
          </a:ln>
        </p:spPr>
        <p:txBody>
          <a:bodyPr wrap="none" rtlCol="0">
            <a:spAutoFit/>
          </a:bodyPr>
          <a:lstStyle/>
          <a:p>
            <a:r>
              <a:rPr lang="en-US" dirty="0"/>
              <a:t>PI:      R. Lillis</a:t>
            </a:r>
          </a:p>
          <a:p>
            <a:r>
              <a:rPr lang="en-US" dirty="0"/>
              <a:t>DPI:   J. Luhmann</a:t>
            </a:r>
          </a:p>
          <a:p>
            <a:r>
              <a:rPr lang="en-US" dirty="0"/>
              <a:t>PS:     S. Curry</a:t>
            </a:r>
          </a:p>
          <a:p>
            <a:r>
              <a:rPr lang="en-US" dirty="0"/>
              <a:t>PM:   D. Curtis</a:t>
            </a:r>
          </a:p>
          <a:p>
            <a:r>
              <a:rPr lang="en-US" dirty="0"/>
              <a:t>MSE: E. Taylor</a:t>
            </a:r>
          </a:p>
          <a:p>
            <a:r>
              <a:rPr lang="en-US" dirty="0"/>
              <a:t>ISE:    S. Courtade</a:t>
            </a:r>
          </a:p>
        </p:txBody>
      </p:sp>
      <p:sp>
        <p:nvSpPr>
          <p:cNvPr id="5" name="TextBox 4"/>
          <p:cNvSpPr txBox="1"/>
          <p:nvPr/>
        </p:nvSpPr>
        <p:spPr>
          <a:xfrm>
            <a:off x="197943" y="3020020"/>
            <a:ext cx="2151936" cy="923330"/>
          </a:xfrm>
          <a:prstGeom prst="rect">
            <a:avLst/>
          </a:prstGeom>
          <a:noFill/>
          <a:ln w="28575">
            <a:solidFill>
              <a:schemeClr val="tx2"/>
            </a:solidFill>
          </a:ln>
        </p:spPr>
        <p:txBody>
          <a:bodyPr wrap="none" rtlCol="0">
            <a:spAutoFit/>
          </a:bodyPr>
          <a:lstStyle/>
          <a:p>
            <a:r>
              <a:rPr lang="en-US" dirty="0"/>
              <a:t>Lead:     D. Larson</a:t>
            </a:r>
          </a:p>
          <a:p>
            <a:r>
              <a:rPr lang="en-US" dirty="0"/>
              <a:t>EESA-e: P. </a:t>
            </a:r>
            <a:r>
              <a:rPr lang="en-US" dirty="0" smtClean="0"/>
              <a:t>Whittlesey</a:t>
            </a:r>
            <a:endParaRPr lang="en-US" dirty="0"/>
          </a:p>
          <a:p>
            <a:r>
              <a:rPr lang="en-US" dirty="0"/>
              <a:t>EESA-</a:t>
            </a:r>
            <a:r>
              <a:rPr lang="en-US" dirty="0" err="1"/>
              <a:t>i</a:t>
            </a:r>
            <a:r>
              <a:rPr lang="en-US" dirty="0"/>
              <a:t>:  R. </a:t>
            </a:r>
            <a:r>
              <a:rPr lang="en-US" dirty="0" err="1"/>
              <a:t>Livi</a:t>
            </a:r>
            <a:endParaRPr lang="en-US" dirty="0"/>
          </a:p>
        </p:txBody>
      </p:sp>
      <p:sp>
        <p:nvSpPr>
          <p:cNvPr id="6" name="TextBox 5"/>
          <p:cNvSpPr txBox="1"/>
          <p:nvPr/>
        </p:nvSpPr>
        <p:spPr>
          <a:xfrm>
            <a:off x="2667000" y="2932152"/>
            <a:ext cx="1627369" cy="646331"/>
          </a:xfrm>
          <a:prstGeom prst="rect">
            <a:avLst/>
          </a:prstGeom>
          <a:noFill/>
          <a:ln w="28575">
            <a:solidFill>
              <a:srgbClr val="00B0F0"/>
            </a:solidFill>
          </a:ln>
        </p:spPr>
        <p:txBody>
          <a:bodyPr wrap="none" rtlCol="0">
            <a:spAutoFit/>
          </a:bodyPr>
          <a:lstStyle/>
          <a:p>
            <a:r>
              <a:rPr lang="en-US" dirty="0"/>
              <a:t>Lead: C. Russell</a:t>
            </a:r>
          </a:p>
          <a:p>
            <a:r>
              <a:rPr lang="en-US" dirty="0"/>
              <a:t>Deputy: Y. </a:t>
            </a:r>
            <a:r>
              <a:rPr lang="en-US" dirty="0" smtClean="0"/>
              <a:t>Ma</a:t>
            </a:r>
            <a:endParaRPr lang="en-US" dirty="0"/>
          </a:p>
        </p:txBody>
      </p:sp>
      <p:sp>
        <p:nvSpPr>
          <p:cNvPr id="7" name="TextBox 6"/>
          <p:cNvSpPr txBox="1"/>
          <p:nvPr/>
        </p:nvSpPr>
        <p:spPr>
          <a:xfrm>
            <a:off x="252478" y="4317147"/>
            <a:ext cx="1872436" cy="646331"/>
          </a:xfrm>
          <a:prstGeom prst="rect">
            <a:avLst/>
          </a:prstGeom>
          <a:noFill/>
          <a:ln w="28575">
            <a:solidFill>
              <a:schemeClr val="tx2"/>
            </a:solidFill>
          </a:ln>
        </p:spPr>
        <p:txBody>
          <a:bodyPr wrap="none" rtlCol="0">
            <a:spAutoFit/>
          </a:bodyPr>
          <a:lstStyle/>
          <a:p>
            <a:r>
              <a:rPr lang="en-US" dirty="0"/>
              <a:t>Lead: M. Lewis</a:t>
            </a:r>
          </a:p>
          <a:p>
            <a:r>
              <a:rPr lang="en-US" dirty="0" err="1"/>
              <a:t>Nav</a:t>
            </a:r>
            <a:r>
              <a:rPr lang="en-US" dirty="0"/>
              <a:t>:   D. Cosgrove</a:t>
            </a:r>
          </a:p>
        </p:txBody>
      </p:sp>
      <p:sp>
        <p:nvSpPr>
          <p:cNvPr id="8" name="TextBox 7"/>
          <p:cNvSpPr txBox="1"/>
          <p:nvPr/>
        </p:nvSpPr>
        <p:spPr>
          <a:xfrm>
            <a:off x="3469679" y="4476874"/>
            <a:ext cx="1524776" cy="369332"/>
          </a:xfrm>
          <a:prstGeom prst="rect">
            <a:avLst/>
          </a:prstGeom>
          <a:noFill/>
          <a:ln w="28575">
            <a:solidFill>
              <a:srgbClr val="7030A0"/>
            </a:solidFill>
          </a:ln>
        </p:spPr>
        <p:txBody>
          <a:bodyPr wrap="none" rtlCol="0">
            <a:spAutoFit/>
          </a:bodyPr>
          <a:lstStyle/>
          <a:p>
            <a:r>
              <a:rPr lang="en-US" dirty="0"/>
              <a:t>Lead: J. Parker</a:t>
            </a:r>
          </a:p>
        </p:txBody>
      </p:sp>
      <p:sp>
        <p:nvSpPr>
          <p:cNvPr id="9" name="TextBox 8"/>
          <p:cNvSpPr txBox="1"/>
          <p:nvPr/>
        </p:nvSpPr>
        <p:spPr>
          <a:xfrm>
            <a:off x="4663279" y="2916868"/>
            <a:ext cx="1757789" cy="369332"/>
          </a:xfrm>
          <a:prstGeom prst="rect">
            <a:avLst/>
          </a:prstGeom>
          <a:noFill/>
          <a:ln w="28575">
            <a:solidFill>
              <a:srgbClr val="C00000"/>
            </a:solidFill>
          </a:ln>
        </p:spPr>
        <p:txBody>
          <a:bodyPr wrap="none" rtlCol="0">
            <a:spAutoFit/>
          </a:bodyPr>
          <a:lstStyle/>
          <a:p>
            <a:r>
              <a:rPr lang="en-US" dirty="0"/>
              <a:t>Lead: A. </a:t>
            </a:r>
            <a:r>
              <a:rPr lang="en-US" dirty="0" err="1"/>
              <a:t>Barjatya</a:t>
            </a:r>
            <a:endParaRPr lang="en-US" dirty="0"/>
          </a:p>
        </p:txBody>
      </p:sp>
      <p:sp>
        <p:nvSpPr>
          <p:cNvPr id="10" name="TextBox 9"/>
          <p:cNvSpPr txBox="1"/>
          <p:nvPr/>
        </p:nvSpPr>
        <p:spPr>
          <a:xfrm>
            <a:off x="3485281" y="1649978"/>
            <a:ext cx="1782860" cy="369332"/>
          </a:xfrm>
          <a:prstGeom prst="rect">
            <a:avLst/>
          </a:prstGeom>
          <a:noFill/>
          <a:ln w="28575">
            <a:solidFill>
              <a:srgbClr val="00B050"/>
            </a:solidFill>
          </a:ln>
        </p:spPr>
        <p:txBody>
          <a:bodyPr wrap="none" rtlCol="0">
            <a:spAutoFit/>
          </a:bodyPr>
          <a:lstStyle/>
          <a:p>
            <a:r>
              <a:rPr lang="en-US" dirty="0" smtClean="0"/>
              <a:t>Lead: B. Williams</a:t>
            </a:r>
            <a:endParaRPr lang="en-US" dirty="0"/>
          </a:p>
        </p:txBody>
      </p:sp>
      <p:sp>
        <p:nvSpPr>
          <p:cNvPr id="11" name="TextBox 10"/>
          <p:cNvSpPr txBox="1"/>
          <p:nvPr/>
        </p:nvSpPr>
        <p:spPr>
          <a:xfrm>
            <a:off x="228600" y="538067"/>
            <a:ext cx="1921552" cy="369332"/>
          </a:xfrm>
          <a:prstGeom prst="rect">
            <a:avLst/>
          </a:prstGeom>
          <a:noFill/>
        </p:spPr>
        <p:txBody>
          <a:bodyPr wrap="none" rtlCol="0">
            <a:spAutoFit/>
          </a:bodyPr>
          <a:lstStyle/>
          <a:p>
            <a:r>
              <a:rPr lang="en-US" dirty="0">
                <a:solidFill>
                  <a:schemeClr val="tx2"/>
                </a:solidFill>
              </a:rPr>
              <a:t>Leadership/PM/SE</a:t>
            </a:r>
          </a:p>
        </p:txBody>
      </p:sp>
      <p:sp>
        <p:nvSpPr>
          <p:cNvPr id="12" name="TextBox 11"/>
          <p:cNvSpPr txBox="1"/>
          <p:nvPr/>
        </p:nvSpPr>
        <p:spPr>
          <a:xfrm>
            <a:off x="838200" y="2669721"/>
            <a:ext cx="644022" cy="369332"/>
          </a:xfrm>
          <a:prstGeom prst="rect">
            <a:avLst/>
          </a:prstGeom>
          <a:noFill/>
        </p:spPr>
        <p:txBody>
          <a:bodyPr wrap="none" rtlCol="0">
            <a:spAutoFit/>
          </a:bodyPr>
          <a:lstStyle/>
          <a:p>
            <a:r>
              <a:rPr lang="en-US" dirty="0">
                <a:solidFill>
                  <a:schemeClr val="tx2"/>
                </a:solidFill>
              </a:rPr>
              <a:t>EESA</a:t>
            </a:r>
          </a:p>
        </p:txBody>
      </p:sp>
      <p:sp>
        <p:nvSpPr>
          <p:cNvPr id="13" name="TextBox 12"/>
          <p:cNvSpPr txBox="1"/>
          <p:nvPr/>
        </p:nvSpPr>
        <p:spPr>
          <a:xfrm>
            <a:off x="866685" y="3947815"/>
            <a:ext cx="547394" cy="369332"/>
          </a:xfrm>
          <a:prstGeom prst="rect">
            <a:avLst/>
          </a:prstGeom>
          <a:noFill/>
        </p:spPr>
        <p:txBody>
          <a:bodyPr wrap="none" rtlCol="0">
            <a:spAutoFit/>
          </a:bodyPr>
          <a:lstStyle/>
          <a:p>
            <a:r>
              <a:rPr lang="en-US" dirty="0">
                <a:solidFill>
                  <a:schemeClr val="tx2"/>
                </a:solidFill>
              </a:rPr>
              <a:t>Ops</a:t>
            </a:r>
          </a:p>
        </p:txBody>
      </p:sp>
      <p:sp>
        <p:nvSpPr>
          <p:cNvPr id="14" name="TextBox 13"/>
          <p:cNvSpPr txBox="1"/>
          <p:nvPr/>
        </p:nvSpPr>
        <p:spPr>
          <a:xfrm>
            <a:off x="2741629" y="2549082"/>
            <a:ext cx="1449371" cy="369332"/>
          </a:xfrm>
          <a:prstGeom prst="rect">
            <a:avLst/>
          </a:prstGeom>
          <a:noFill/>
        </p:spPr>
        <p:txBody>
          <a:bodyPr wrap="none" rtlCol="0">
            <a:spAutoFit/>
          </a:bodyPr>
          <a:lstStyle/>
          <a:p>
            <a:r>
              <a:rPr lang="en-US" dirty="0">
                <a:solidFill>
                  <a:srgbClr val="00B0F0"/>
                </a:solidFill>
                <a:effectLst>
                  <a:outerShdw blurRad="38100" dist="38100" dir="2700000" algn="tl">
                    <a:srgbClr val="000000">
                      <a:alpha val="43137"/>
                    </a:srgbClr>
                  </a:outerShdw>
                </a:effectLst>
              </a:rPr>
              <a:t>EMAG - UCLA</a:t>
            </a:r>
          </a:p>
        </p:txBody>
      </p:sp>
      <p:sp>
        <p:nvSpPr>
          <p:cNvPr id="15" name="TextBox 14"/>
          <p:cNvSpPr txBox="1"/>
          <p:nvPr/>
        </p:nvSpPr>
        <p:spPr>
          <a:xfrm>
            <a:off x="2468331" y="4107950"/>
            <a:ext cx="3713389" cy="369332"/>
          </a:xfrm>
          <a:prstGeom prst="rect">
            <a:avLst/>
          </a:prstGeom>
          <a:noFill/>
        </p:spPr>
        <p:txBody>
          <a:bodyPr wrap="none" rtlCol="0">
            <a:spAutoFit/>
          </a:bodyPr>
          <a:lstStyle/>
          <a:p>
            <a:r>
              <a:rPr lang="en-US" dirty="0">
                <a:solidFill>
                  <a:srgbClr val="7030A0"/>
                </a:solidFill>
              </a:rPr>
              <a:t>Mission Design – Advanced Space LLC</a:t>
            </a:r>
          </a:p>
        </p:txBody>
      </p:sp>
      <p:sp>
        <p:nvSpPr>
          <p:cNvPr id="16" name="TextBox 15"/>
          <p:cNvSpPr txBox="1"/>
          <p:nvPr/>
        </p:nvSpPr>
        <p:spPr>
          <a:xfrm>
            <a:off x="4551581" y="2547536"/>
            <a:ext cx="1981183" cy="369332"/>
          </a:xfrm>
          <a:prstGeom prst="rect">
            <a:avLst/>
          </a:prstGeom>
          <a:noFill/>
        </p:spPr>
        <p:txBody>
          <a:bodyPr wrap="none" rtlCol="0">
            <a:spAutoFit/>
          </a:bodyPr>
          <a:lstStyle/>
          <a:p>
            <a:r>
              <a:rPr lang="en-US" dirty="0">
                <a:solidFill>
                  <a:srgbClr val="C00000"/>
                </a:solidFill>
              </a:rPr>
              <a:t>ELP – Embry Riddle</a:t>
            </a:r>
          </a:p>
        </p:txBody>
      </p:sp>
      <p:sp>
        <p:nvSpPr>
          <p:cNvPr id="17" name="TextBox 16"/>
          <p:cNvSpPr txBox="1"/>
          <p:nvPr/>
        </p:nvSpPr>
        <p:spPr>
          <a:xfrm>
            <a:off x="6799943" y="2476054"/>
            <a:ext cx="2032608" cy="1477328"/>
          </a:xfrm>
          <a:prstGeom prst="rect">
            <a:avLst/>
          </a:prstGeom>
          <a:noFill/>
          <a:ln w="28575">
            <a:solidFill>
              <a:schemeClr val="tx1"/>
            </a:solidFill>
          </a:ln>
        </p:spPr>
        <p:txBody>
          <a:bodyPr wrap="none" rtlCol="0">
            <a:spAutoFit/>
          </a:bodyPr>
          <a:lstStyle/>
          <a:p>
            <a:r>
              <a:rPr lang="en-US" dirty="0"/>
              <a:t>D. Brain (LASP)</a:t>
            </a:r>
          </a:p>
          <a:p>
            <a:r>
              <a:rPr lang="en-US" dirty="0"/>
              <a:t>Y. Harada (U. Kyoto)</a:t>
            </a:r>
          </a:p>
          <a:p>
            <a:r>
              <a:rPr lang="en-US" dirty="0"/>
              <a:t>R. </a:t>
            </a:r>
            <a:r>
              <a:rPr lang="en-US" dirty="0" err="1"/>
              <a:t>Modolo</a:t>
            </a:r>
            <a:r>
              <a:rPr lang="en-US" dirty="0"/>
              <a:t> (CNRS)</a:t>
            </a:r>
          </a:p>
          <a:p>
            <a:r>
              <a:rPr lang="en-US" dirty="0"/>
              <a:t>C. Fowler (UCB)</a:t>
            </a:r>
          </a:p>
          <a:p>
            <a:r>
              <a:rPr lang="en-US" dirty="0"/>
              <a:t>S. Xu (UCB)</a:t>
            </a:r>
          </a:p>
        </p:txBody>
      </p:sp>
      <p:sp>
        <p:nvSpPr>
          <p:cNvPr id="18" name="TextBox 17"/>
          <p:cNvSpPr txBox="1"/>
          <p:nvPr/>
        </p:nvSpPr>
        <p:spPr>
          <a:xfrm>
            <a:off x="3154601" y="1280646"/>
            <a:ext cx="2279535" cy="369332"/>
          </a:xfrm>
          <a:prstGeom prst="rect">
            <a:avLst/>
          </a:prstGeom>
          <a:noFill/>
        </p:spPr>
        <p:txBody>
          <a:bodyPr wrap="none" rtlCol="0">
            <a:spAutoFit/>
          </a:bodyPr>
          <a:lstStyle/>
          <a:p>
            <a:r>
              <a:rPr lang="en-US" dirty="0">
                <a:solidFill>
                  <a:srgbClr val="00B050"/>
                </a:solidFill>
                <a:effectLst>
                  <a:outerShdw blurRad="38100" dist="38100" dir="2700000" algn="tl">
                    <a:srgbClr val="000000">
                      <a:alpha val="43137"/>
                    </a:srgbClr>
                  </a:outerShdw>
                </a:effectLst>
              </a:rPr>
              <a:t>Spacecraft – </a:t>
            </a:r>
            <a:r>
              <a:rPr lang="en-US" dirty="0" err="1">
                <a:solidFill>
                  <a:srgbClr val="00B050"/>
                </a:solidFill>
                <a:effectLst>
                  <a:outerShdw blurRad="38100" dist="38100" dir="2700000" algn="tl">
                    <a:srgbClr val="000000">
                      <a:alpha val="43137"/>
                    </a:srgbClr>
                  </a:outerShdw>
                </a:effectLst>
              </a:rPr>
              <a:t>Tyvak</a:t>
            </a:r>
            <a:r>
              <a:rPr lang="en-US" dirty="0">
                <a:solidFill>
                  <a:srgbClr val="00B050"/>
                </a:solidFill>
                <a:effectLst>
                  <a:outerShdw blurRad="38100" dist="38100" dir="2700000" algn="tl">
                    <a:srgbClr val="000000">
                      <a:alpha val="43137"/>
                    </a:srgbClr>
                  </a:outerShdw>
                </a:effectLst>
              </a:rPr>
              <a:t> LLC</a:t>
            </a:r>
          </a:p>
        </p:txBody>
      </p:sp>
      <p:sp>
        <p:nvSpPr>
          <p:cNvPr id="19" name="TextBox 18"/>
          <p:cNvSpPr txBox="1"/>
          <p:nvPr/>
        </p:nvSpPr>
        <p:spPr>
          <a:xfrm>
            <a:off x="7003236" y="2079466"/>
            <a:ext cx="1446550" cy="369332"/>
          </a:xfrm>
          <a:prstGeom prst="rect">
            <a:avLst/>
          </a:prstGeom>
          <a:noFill/>
        </p:spPr>
        <p:txBody>
          <a:bodyPr wrap="none" rtlCol="0">
            <a:spAutoFit/>
          </a:bodyPr>
          <a:lstStyle/>
          <a:p>
            <a:r>
              <a:rPr lang="en-US" dirty="0"/>
              <a:t>Science Team</a:t>
            </a:r>
          </a:p>
        </p:txBody>
      </p:sp>
      <p:sp>
        <p:nvSpPr>
          <p:cNvPr id="20" name="Rectangle 19"/>
          <p:cNvSpPr/>
          <p:nvPr/>
        </p:nvSpPr>
        <p:spPr>
          <a:xfrm>
            <a:off x="76200" y="438150"/>
            <a:ext cx="2286000" cy="464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rot="16200000">
            <a:off x="1293799" y="1509924"/>
            <a:ext cx="2417650" cy="369332"/>
          </a:xfrm>
          <a:prstGeom prst="rect">
            <a:avLst/>
          </a:prstGeom>
          <a:noFill/>
        </p:spPr>
        <p:txBody>
          <a:bodyPr wrap="none" rtlCol="0">
            <a:spAutoFit/>
          </a:bodyPr>
          <a:lstStyle/>
          <a:p>
            <a:r>
              <a:rPr lang="en-US" i="1" dirty="0">
                <a:solidFill>
                  <a:schemeClr val="tx2"/>
                </a:solidFill>
              </a:rPr>
              <a:t>UCB Space Sciences Lab</a:t>
            </a:r>
          </a:p>
        </p:txBody>
      </p:sp>
    </p:spTree>
    <p:extLst>
      <p:ext uri="{BB962C8B-B14F-4D97-AF65-F5344CB8AC3E}">
        <p14:creationId xmlns:p14="http://schemas.microsoft.com/office/powerpoint/2010/main" val="42567974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665" y="-52418"/>
            <a:ext cx="8229600" cy="599679"/>
          </a:xfrm>
        </p:spPr>
        <p:txBody>
          <a:bodyPr/>
          <a:lstStyle/>
          <a:p>
            <a:r>
              <a:rPr lang="en-US" dirty="0"/>
              <a:t>ESCAPADE </a:t>
            </a:r>
            <a:r>
              <a:rPr lang="en-US" dirty="0" smtClean="0"/>
              <a:t>Status/Timeline</a:t>
            </a:r>
            <a:endParaRPr lang="en-US" dirty="0"/>
          </a:p>
        </p:txBody>
      </p:sp>
      <p:sp>
        <p:nvSpPr>
          <p:cNvPr id="3" name="Content Placeholder 2"/>
          <p:cNvSpPr>
            <a:spLocks noGrp="1"/>
          </p:cNvSpPr>
          <p:nvPr>
            <p:ph idx="1"/>
          </p:nvPr>
        </p:nvSpPr>
        <p:spPr>
          <a:xfrm>
            <a:off x="457200" y="727363"/>
            <a:ext cx="8229600" cy="4211781"/>
          </a:xfrm>
        </p:spPr>
        <p:txBody>
          <a:bodyPr>
            <a:normAutofit fontScale="85000" lnSpcReduction="20000"/>
          </a:bodyPr>
          <a:lstStyle/>
          <a:p>
            <a:r>
              <a:rPr lang="en-US" dirty="0" smtClean="0"/>
              <a:t>Phase </a:t>
            </a:r>
            <a:r>
              <a:rPr lang="en-US" dirty="0"/>
              <a:t>B </a:t>
            </a:r>
            <a:r>
              <a:rPr lang="en-US" dirty="0" smtClean="0"/>
              <a:t>underway</a:t>
            </a:r>
            <a:r>
              <a:rPr lang="en-US" dirty="0"/>
              <a:t>. </a:t>
            </a:r>
            <a:r>
              <a:rPr lang="en-US" dirty="0" smtClean="0"/>
              <a:t>Funded by NASA Heliophysics Division. Not </a:t>
            </a:r>
            <a:r>
              <a:rPr lang="en-US" dirty="0"/>
              <a:t>in competition</a:t>
            </a:r>
            <a:r>
              <a:rPr lang="en-US" dirty="0" smtClean="0"/>
              <a:t>.</a:t>
            </a:r>
            <a:endParaRPr lang="en-US" dirty="0"/>
          </a:p>
          <a:p>
            <a:r>
              <a:rPr lang="en-US" dirty="0"/>
              <a:t>R</a:t>
            </a:r>
            <a:r>
              <a:rPr lang="en-US" dirty="0" smtClean="0"/>
              <a:t>eviews completed:</a:t>
            </a:r>
            <a:endParaRPr lang="en-US" dirty="0"/>
          </a:p>
          <a:p>
            <a:pPr lvl="1"/>
            <a:r>
              <a:rPr lang="en-US" dirty="0" smtClean="0"/>
              <a:t>Requirements peer review.</a:t>
            </a:r>
          </a:p>
          <a:p>
            <a:pPr lvl="1"/>
            <a:r>
              <a:rPr lang="en-US" dirty="0" smtClean="0"/>
              <a:t>Mission Design peer review</a:t>
            </a:r>
          </a:p>
          <a:p>
            <a:pPr lvl="1"/>
            <a:r>
              <a:rPr lang="en-US" dirty="0" smtClean="0"/>
              <a:t>Instruments peer review</a:t>
            </a:r>
          </a:p>
          <a:p>
            <a:r>
              <a:rPr lang="en-US" dirty="0" smtClean="0"/>
              <a:t>Reviews coming up</a:t>
            </a:r>
          </a:p>
          <a:p>
            <a:pPr lvl="1"/>
            <a:r>
              <a:rPr lang="en-US" dirty="0" smtClean="0"/>
              <a:t>Spacecraft peer-review May.</a:t>
            </a:r>
          </a:p>
          <a:p>
            <a:pPr lvl="1"/>
            <a:r>
              <a:rPr lang="en-US" dirty="0" smtClean="0"/>
              <a:t>Operations peer-review early June.</a:t>
            </a:r>
          </a:p>
          <a:p>
            <a:pPr lvl="1"/>
            <a:r>
              <a:rPr lang="en-US" dirty="0" smtClean="0"/>
              <a:t>Formal Planetary Design Review July 21-22</a:t>
            </a:r>
            <a:r>
              <a:rPr lang="en-US" baseline="30000" dirty="0" smtClean="0"/>
              <a:t>nd</a:t>
            </a:r>
            <a:r>
              <a:rPr lang="en-US" dirty="0" smtClean="0"/>
              <a:t>.</a:t>
            </a:r>
          </a:p>
          <a:p>
            <a:pPr lvl="1"/>
            <a:r>
              <a:rPr lang="en-US" dirty="0" smtClean="0"/>
              <a:t>NASA Confirmation </a:t>
            </a:r>
            <a:r>
              <a:rPr lang="en-US" dirty="0"/>
              <a:t>Review </a:t>
            </a:r>
            <a:r>
              <a:rPr lang="en-US" dirty="0" smtClean="0"/>
              <a:t>&amp; KDP-C August </a:t>
            </a:r>
            <a:r>
              <a:rPr lang="en-US" dirty="0"/>
              <a:t>2020.</a:t>
            </a:r>
          </a:p>
          <a:p>
            <a:r>
              <a:rPr lang="en-US" dirty="0"/>
              <a:t>Launch mid-August </a:t>
            </a:r>
            <a:r>
              <a:rPr lang="en-US" dirty="0" smtClean="0"/>
              <a:t>2022, rideshare with Psyche.</a:t>
            </a:r>
          </a:p>
        </p:txBody>
      </p:sp>
    </p:spTree>
    <p:extLst>
      <p:ext uri="{BB962C8B-B14F-4D97-AF65-F5344CB8AC3E}">
        <p14:creationId xmlns:p14="http://schemas.microsoft.com/office/powerpoint/2010/main" val="7196082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260" y="-63115"/>
            <a:ext cx="8229600" cy="638084"/>
          </a:xfrm>
        </p:spPr>
        <p:txBody>
          <a:bodyPr/>
          <a:lstStyle/>
          <a:p>
            <a:r>
              <a:rPr lang="en-US" dirty="0">
                <a:solidFill>
                  <a:schemeClr val="bg1">
                    <a:lumMod val="85000"/>
                  </a:schemeClr>
                </a:solidFill>
              </a:rPr>
              <a:t>Summary</a:t>
            </a:r>
          </a:p>
        </p:txBody>
      </p:sp>
      <p:sp>
        <p:nvSpPr>
          <p:cNvPr id="3" name="Content Placeholder 2"/>
          <p:cNvSpPr>
            <a:spLocks noGrp="1"/>
          </p:cNvSpPr>
          <p:nvPr>
            <p:ph idx="1"/>
          </p:nvPr>
        </p:nvSpPr>
        <p:spPr>
          <a:xfrm>
            <a:off x="457200" y="881930"/>
            <a:ext cx="8229600" cy="3952288"/>
          </a:xfrm>
        </p:spPr>
        <p:txBody>
          <a:bodyPr>
            <a:normAutofit/>
          </a:bodyPr>
          <a:lstStyle/>
          <a:p>
            <a:r>
              <a:rPr lang="en-US" sz="2400" dirty="0">
                <a:solidFill>
                  <a:schemeClr val="bg1">
                    <a:lumMod val="85000"/>
                  </a:schemeClr>
                </a:solidFill>
              </a:rPr>
              <a:t>ESCAPADE’s multi-point measurements are the only way to separate spatial and temporal variability &amp; unravel cause-and-effect in Mars’ solar wind interaction and </a:t>
            </a:r>
            <a:r>
              <a:rPr lang="en-US" sz="2400" dirty="0" smtClean="0">
                <a:solidFill>
                  <a:schemeClr val="bg1">
                    <a:lumMod val="85000"/>
                  </a:schemeClr>
                </a:solidFill>
              </a:rPr>
              <a:t>plasma-related </a:t>
            </a:r>
            <a:r>
              <a:rPr lang="en-US" sz="2400" dirty="0">
                <a:solidFill>
                  <a:schemeClr val="bg1">
                    <a:lumMod val="85000"/>
                  </a:schemeClr>
                </a:solidFill>
              </a:rPr>
              <a:t>escape.</a:t>
            </a:r>
          </a:p>
          <a:p>
            <a:r>
              <a:rPr lang="en-US" sz="2400" dirty="0">
                <a:solidFill>
                  <a:schemeClr val="bg1">
                    <a:lumMod val="85000"/>
                  </a:schemeClr>
                </a:solidFill>
              </a:rPr>
              <a:t>ESCAPADE’s instrument suite and </a:t>
            </a:r>
            <a:r>
              <a:rPr lang="en-US" sz="2400" dirty="0" smtClean="0">
                <a:solidFill>
                  <a:schemeClr val="bg1">
                    <a:lumMod val="85000"/>
                  </a:schemeClr>
                </a:solidFill>
              </a:rPr>
              <a:t>mission </a:t>
            </a:r>
            <a:r>
              <a:rPr lang="en-US" sz="2400" dirty="0">
                <a:solidFill>
                  <a:schemeClr val="bg1">
                    <a:lumMod val="85000"/>
                  </a:schemeClr>
                </a:solidFill>
              </a:rPr>
              <a:t>design enable this groundbreaking science.</a:t>
            </a:r>
          </a:p>
          <a:p>
            <a:r>
              <a:rPr lang="en-US" sz="2400" dirty="0" smtClean="0">
                <a:solidFill>
                  <a:schemeClr val="bg1">
                    <a:lumMod val="85000"/>
                  </a:schemeClr>
                </a:solidFill>
              </a:rPr>
              <a:t>The </a:t>
            </a:r>
            <a:r>
              <a:rPr lang="en-US" sz="2400" dirty="0">
                <a:solidFill>
                  <a:schemeClr val="bg1">
                    <a:lumMod val="85000"/>
                  </a:schemeClr>
                </a:solidFill>
              </a:rPr>
              <a:t>team is excited to move towards a detailed design and PDR in summer </a:t>
            </a:r>
            <a:r>
              <a:rPr lang="en-US" sz="2400" dirty="0" smtClean="0">
                <a:solidFill>
                  <a:schemeClr val="bg1">
                    <a:lumMod val="85000"/>
                  </a:schemeClr>
                </a:solidFill>
              </a:rPr>
              <a:t>2020 and prove that high-value science can be done for low/moderate cost.</a:t>
            </a:r>
          </a:p>
          <a:p>
            <a:endParaRPr lang="en-US" sz="2400" dirty="0">
              <a:solidFill>
                <a:schemeClr val="bg1">
                  <a:lumMod val="85000"/>
                </a:schemeClr>
              </a:solidFill>
            </a:endParaRPr>
          </a:p>
        </p:txBody>
      </p:sp>
    </p:spTree>
    <p:extLst>
      <p:ext uri="{BB962C8B-B14F-4D97-AF65-F5344CB8AC3E}">
        <p14:creationId xmlns:p14="http://schemas.microsoft.com/office/powerpoint/2010/main" val="36968412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267" y="2156884"/>
            <a:ext cx="6705600" cy="422672"/>
          </a:xfrm>
        </p:spPr>
        <p:txBody>
          <a:bodyPr/>
          <a:lstStyle/>
          <a:p>
            <a:r>
              <a:rPr lang="en-US" sz="5000" dirty="0" smtClean="0"/>
              <a:t>Backup slides</a:t>
            </a:r>
            <a:endParaRPr lang="en-US" sz="5000" dirty="0"/>
          </a:p>
        </p:txBody>
      </p:sp>
      <p:sp>
        <p:nvSpPr>
          <p:cNvPr id="4" name="Date Placeholder 3"/>
          <p:cNvSpPr>
            <a:spLocks noGrp="1"/>
          </p:cNvSpPr>
          <p:nvPr>
            <p:ph type="dt" sz="half" idx="10"/>
          </p:nvPr>
        </p:nvSpPr>
        <p:spPr/>
        <p:txBody>
          <a:bodyPr/>
          <a:lstStyle/>
          <a:p>
            <a:fld id="{71BD13DD-7C4C-4030-8C99-923D5AF0C00A}" type="datetime1">
              <a:rPr lang="en-US" smtClean="0"/>
              <a:t>5/4/2020</a:t>
            </a:fld>
            <a:endParaRPr lang="en-US"/>
          </a:p>
        </p:txBody>
      </p:sp>
      <p:sp>
        <p:nvSpPr>
          <p:cNvPr id="5" name="Slide Number Placeholder 4"/>
          <p:cNvSpPr>
            <a:spLocks noGrp="1"/>
          </p:cNvSpPr>
          <p:nvPr>
            <p:ph type="sldNum" sz="quarter" idx="12"/>
          </p:nvPr>
        </p:nvSpPr>
        <p:spPr/>
        <p:txBody>
          <a:bodyPr/>
          <a:lstStyle/>
          <a:p>
            <a:fld id="{2403621E-5B0C-4FD0-9686-51BC38A2A5AD}" type="slidenum">
              <a:rPr lang="en-US" smtClean="0"/>
              <a:t>23</a:t>
            </a:fld>
            <a:endParaRPr lang="en-US"/>
          </a:p>
        </p:txBody>
      </p:sp>
    </p:spTree>
    <p:extLst>
      <p:ext uri="{BB962C8B-B14F-4D97-AF65-F5344CB8AC3E}">
        <p14:creationId xmlns:p14="http://schemas.microsoft.com/office/powerpoint/2010/main" val="42251333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665" y="-38564"/>
            <a:ext cx="8229600" cy="578897"/>
          </a:xfrm>
        </p:spPr>
        <p:txBody>
          <a:bodyPr/>
          <a:lstStyle/>
          <a:p>
            <a:r>
              <a:rPr lang="en-US" dirty="0"/>
              <a:t>SIMPLEX Programmatics</a:t>
            </a:r>
          </a:p>
        </p:txBody>
      </p:sp>
      <p:sp>
        <p:nvSpPr>
          <p:cNvPr id="3" name="Content Placeholder 2"/>
          <p:cNvSpPr>
            <a:spLocks noGrp="1"/>
          </p:cNvSpPr>
          <p:nvPr>
            <p:ph idx="1"/>
          </p:nvPr>
        </p:nvSpPr>
        <p:spPr>
          <a:xfrm>
            <a:off x="457200" y="997145"/>
            <a:ext cx="8229600" cy="3597482"/>
          </a:xfrm>
        </p:spPr>
        <p:txBody>
          <a:bodyPr>
            <a:normAutofit lnSpcReduction="10000"/>
          </a:bodyPr>
          <a:lstStyle/>
          <a:p>
            <a:r>
              <a:rPr lang="en-US" dirty="0"/>
              <a:t>Three Selections from 12 Proposals.</a:t>
            </a:r>
          </a:p>
          <a:p>
            <a:r>
              <a:rPr lang="en-US" dirty="0"/>
              <a:t>All 3 managed by PMPO at MSFC. </a:t>
            </a:r>
          </a:p>
          <a:p>
            <a:r>
              <a:rPr lang="en-US" dirty="0"/>
              <a:t>Heliophysics Division (HPD) funding ESCAPADE Phase A/B. </a:t>
            </a:r>
            <a:r>
              <a:rPr lang="en-US" dirty="0" err="1"/>
              <a:t>Prog</a:t>
            </a:r>
            <a:r>
              <a:rPr lang="en-US" dirty="0"/>
              <a:t>. Sci. and Exec. From HPD. </a:t>
            </a:r>
          </a:p>
          <a:p>
            <a:r>
              <a:rPr lang="en-US" dirty="0"/>
              <a:t>Not a competition as of September 4. </a:t>
            </a:r>
          </a:p>
          <a:p>
            <a:pPr lvl="1"/>
            <a:r>
              <a:rPr lang="en-US" dirty="0"/>
              <a:t>Funded by different divisions (HPD, PSD, LDEP)</a:t>
            </a:r>
          </a:p>
          <a:p>
            <a:pPr lvl="1"/>
            <a:r>
              <a:rPr lang="en-US" dirty="0"/>
              <a:t>Evaluated Separately</a:t>
            </a:r>
          </a:p>
          <a:p>
            <a:r>
              <a:rPr lang="en-US" dirty="0"/>
              <a:t>Same SRB (mostly) will evaluate all three.</a:t>
            </a:r>
          </a:p>
        </p:txBody>
      </p:sp>
    </p:spTree>
    <p:extLst>
      <p:ext uri="{BB962C8B-B14F-4D97-AF65-F5344CB8AC3E}">
        <p14:creationId xmlns:p14="http://schemas.microsoft.com/office/powerpoint/2010/main" val="1918202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Science Enhancement Options</a:t>
            </a:r>
          </a:p>
        </p:txBody>
      </p:sp>
      <p:sp>
        <p:nvSpPr>
          <p:cNvPr id="3" name="Content Placeholder 2"/>
          <p:cNvSpPr>
            <a:spLocks noGrp="1"/>
          </p:cNvSpPr>
          <p:nvPr>
            <p:ph idx="1"/>
          </p:nvPr>
        </p:nvSpPr>
        <p:spPr>
          <a:xfrm>
            <a:off x="457200" y="800101"/>
            <a:ext cx="8229600" cy="3907366"/>
          </a:xfrm>
        </p:spPr>
        <p:txBody>
          <a:bodyPr>
            <a:normAutofit/>
          </a:bodyPr>
          <a:lstStyle/>
          <a:p>
            <a:pPr marL="514350" indent="-514350">
              <a:buFont typeface="+mj-lt"/>
              <a:buAutoNum type="arabicParenR"/>
            </a:pPr>
            <a:r>
              <a:rPr lang="en-US" dirty="0"/>
              <a:t>Radio Occultation (P. Withers)</a:t>
            </a:r>
          </a:p>
          <a:p>
            <a:pPr marL="914400" lvl="1" indent="-514350">
              <a:buFont typeface="+mj-lt"/>
              <a:buAutoNum type="romanLcPeriod"/>
            </a:pPr>
            <a:r>
              <a:rPr lang="en-US" dirty="0"/>
              <a:t>Baseline is direct to Earth. Similar to MAVEN occurrence (x2).</a:t>
            </a:r>
          </a:p>
          <a:p>
            <a:pPr marL="914400" lvl="1" indent="-514350">
              <a:buFont typeface="+mj-lt"/>
              <a:buAutoNum type="romanLcPeriod"/>
            </a:pPr>
            <a:r>
              <a:rPr lang="en-US" dirty="0"/>
              <a:t>Examining SC to SC (looking unlikely due to radio hardware limitations)</a:t>
            </a:r>
          </a:p>
          <a:p>
            <a:pPr marL="514350" indent="-514350">
              <a:buFont typeface="+mj-lt"/>
              <a:buAutoNum type="arabicParenR"/>
            </a:pPr>
            <a:r>
              <a:rPr lang="en-US" dirty="0"/>
              <a:t>Lower Altitude Periapsis:</a:t>
            </a:r>
          </a:p>
          <a:p>
            <a:pPr lvl="1"/>
            <a:r>
              <a:rPr lang="en-US" dirty="0"/>
              <a:t>~200 km periapsis (like MAVEN post-09/2020) is adequate to characterize ion flows in the magnetosphere. </a:t>
            </a:r>
          </a:p>
          <a:p>
            <a:pPr lvl="1"/>
            <a:r>
              <a:rPr lang="en-US" dirty="0"/>
              <a:t>~150 km periapsis requires more </a:t>
            </a:r>
            <a:r>
              <a:rPr lang="en-US" dirty="0" err="1"/>
              <a:t>nav</a:t>
            </a:r>
            <a:r>
              <a:rPr lang="en-US" dirty="0"/>
              <a:t>/ops support ($$).</a:t>
            </a:r>
          </a:p>
          <a:p>
            <a:pPr marL="514350" indent="-514350">
              <a:buFont typeface="+mj-lt"/>
              <a:buAutoNum type="arabicParenR"/>
            </a:pPr>
            <a:endParaRPr lang="en-US" dirty="0"/>
          </a:p>
          <a:p>
            <a:pPr marL="914400" lvl="1" indent="-514350">
              <a:buFont typeface="+mj-lt"/>
              <a:buAutoNum type="arabicParenR"/>
            </a:pPr>
            <a:endParaRPr lang="en-US" dirty="0"/>
          </a:p>
        </p:txBody>
      </p:sp>
      <p:sp>
        <p:nvSpPr>
          <p:cNvPr id="4" name="Date Placeholder 3"/>
          <p:cNvSpPr>
            <a:spLocks noGrp="1"/>
          </p:cNvSpPr>
          <p:nvPr>
            <p:ph type="dt" sz="half" idx="10"/>
          </p:nvPr>
        </p:nvSpPr>
        <p:spPr/>
        <p:txBody>
          <a:bodyPr/>
          <a:lstStyle/>
          <a:p>
            <a:fld id="{71BD13DD-7C4C-4030-8C99-923D5AF0C00A}" type="datetime1">
              <a:rPr lang="en-US" smtClean="0"/>
              <a:t>5/4/2020</a:t>
            </a:fld>
            <a:endParaRPr lang="en-US"/>
          </a:p>
        </p:txBody>
      </p:sp>
      <p:sp>
        <p:nvSpPr>
          <p:cNvPr id="6" name="Slide Number Placeholder 5"/>
          <p:cNvSpPr>
            <a:spLocks noGrp="1"/>
          </p:cNvSpPr>
          <p:nvPr>
            <p:ph type="sldNum" sz="quarter" idx="12"/>
          </p:nvPr>
        </p:nvSpPr>
        <p:spPr/>
        <p:txBody>
          <a:bodyPr/>
          <a:lstStyle/>
          <a:p>
            <a:fld id="{2403621E-5B0C-4FD0-9686-51BC38A2A5AD}" type="slidenum">
              <a:rPr lang="en-US" smtClean="0"/>
              <a:t>25</a:t>
            </a:fld>
            <a:endParaRPr lang="en-US"/>
          </a:p>
        </p:txBody>
      </p:sp>
    </p:spTree>
    <p:extLst>
      <p:ext uri="{BB962C8B-B14F-4D97-AF65-F5344CB8AC3E}">
        <p14:creationId xmlns:p14="http://schemas.microsoft.com/office/powerpoint/2010/main" val="1476136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640" y="-78028"/>
            <a:ext cx="8602720" cy="637546"/>
          </a:xfrm>
        </p:spPr>
        <p:txBody>
          <a:bodyPr>
            <a:noAutofit/>
          </a:bodyPr>
          <a:lstStyle/>
          <a:p>
            <a:r>
              <a:rPr lang="en-US" sz="3600" dirty="0"/>
              <a:t>Response to solar wind conditions (1)</a:t>
            </a:r>
          </a:p>
        </p:txBody>
      </p:sp>
      <p:sp>
        <p:nvSpPr>
          <p:cNvPr id="3" name="Content Placeholder 2"/>
          <p:cNvSpPr>
            <a:spLocks noGrp="1"/>
          </p:cNvSpPr>
          <p:nvPr>
            <p:ph idx="1"/>
          </p:nvPr>
        </p:nvSpPr>
        <p:spPr>
          <a:xfrm>
            <a:off x="462665" y="3839115"/>
            <a:ext cx="7916895" cy="1101157"/>
          </a:xfrm>
        </p:spPr>
        <p:txBody>
          <a:bodyPr>
            <a:normAutofit fontScale="92500" lnSpcReduction="10000"/>
          </a:bodyPr>
          <a:lstStyle/>
          <a:p>
            <a:r>
              <a:rPr lang="en-US" sz="2400" dirty="0"/>
              <a:t>How does the system respond in real-time to disturbances like SIR/CIRs &amp; heliospheric current sheet crossings?</a:t>
            </a:r>
          </a:p>
          <a:p>
            <a:r>
              <a:rPr lang="en-US" sz="2400" dirty="0"/>
              <a:t>Examples exist but they are fortuitous.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360" y="802866"/>
            <a:ext cx="6569512" cy="2997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189169" y="3301445"/>
            <a:ext cx="1982017" cy="369332"/>
          </a:xfrm>
          <a:prstGeom prst="rect">
            <a:avLst/>
          </a:prstGeom>
          <a:noFill/>
        </p:spPr>
        <p:txBody>
          <a:bodyPr wrap="none" rtlCol="0">
            <a:spAutoFit/>
          </a:bodyPr>
          <a:lstStyle/>
          <a:p>
            <a:r>
              <a:rPr lang="en-US" i="1" dirty="0"/>
              <a:t>Harada et al., 2017</a:t>
            </a:r>
          </a:p>
        </p:txBody>
      </p:sp>
    </p:spTree>
    <p:extLst>
      <p:ext uri="{BB962C8B-B14F-4D97-AF65-F5344CB8AC3E}">
        <p14:creationId xmlns:p14="http://schemas.microsoft.com/office/powerpoint/2010/main" val="28128932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539"/>
            <a:ext cx="8229600" cy="681292"/>
          </a:xfrm>
        </p:spPr>
        <p:txBody>
          <a:bodyPr>
            <a:normAutofit/>
          </a:bodyPr>
          <a:lstStyle/>
          <a:p>
            <a:r>
              <a:rPr lang="en-US" dirty="0"/>
              <a:t>ESCAPADE cooperation with MAVEN</a:t>
            </a:r>
          </a:p>
        </p:txBody>
      </p:sp>
      <p:sp>
        <p:nvSpPr>
          <p:cNvPr id="3" name="Content Placeholder 2"/>
          <p:cNvSpPr>
            <a:spLocks noGrp="1"/>
          </p:cNvSpPr>
          <p:nvPr>
            <p:ph idx="1"/>
          </p:nvPr>
        </p:nvSpPr>
        <p:spPr>
          <a:xfrm>
            <a:off x="457200" y="776397"/>
            <a:ext cx="8229600" cy="3955714"/>
          </a:xfrm>
        </p:spPr>
        <p:txBody>
          <a:bodyPr>
            <a:noAutofit/>
          </a:bodyPr>
          <a:lstStyle/>
          <a:p>
            <a:r>
              <a:rPr lang="en-US" sz="2200" dirty="0"/>
              <a:t>Assuming MAVEN is healthy ~late 2022, ESCAPADE:</a:t>
            </a:r>
          </a:p>
          <a:p>
            <a:pPr lvl="1"/>
            <a:r>
              <a:rPr lang="en-US" sz="2200" dirty="0"/>
              <a:t>Could tweak science orbits during cruise (power constraints notwithstanding) to maximize coordination.</a:t>
            </a:r>
          </a:p>
          <a:p>
            <a:pPr lvl="1"/>
            <a:r>
              <a:rPr lang="en-US" sz="2200" dirty="0"/>
              <a:t>Could extend Science Campaign A (pair-of-pearls on string).</a:t>
            </a:r>
          </a:p>
          <a:p>
            <a:r>
              <a:rPr lang="en-US" sz="2200" dirty="0"/>
              <a:t>Science team is a</a:t>
            </a:r>
            <a:r>
              <a:rPr lang="en-US" sz="2200" dirty="0" smtClean="0"/>
              <a:t>) 100</a:t>
            </a:r>
            <a:r>
              <a:rPr lang="en-US" sz="2200" dirty="0"/>
              <a:t>% MAVEN folks, b) very small (v. limited $$)</a:t>
            </a:r>
          </a:p>
          <a:p>
            <a:r>
              <a:rPr lang="en-US" sz="2200" dirty="0"/>
              <a:t>ESCAPADE won’t be able to afford analysis to make full use of data. Need to work across missions to develop tools for multi-point analysis.</a:t>
            </a:r>
          </a:p>
          <a:p>
            <a:r>
              <a:rPr lang="en-US" sz="2200" dirty="0"/>
              <a:t>If/when ESCAPADE confirmed, makes sense to invite others to science team meetings to develop multi-point data analysis techniques to prepare for data.</a:t>
            </a:r>
          </a:p>
        </p:txBody>
      </p:sp>
    </p:spTree>
    <p:extLst>
      <p:ext uri="{BB962C8B-B14F-4D97-AF65-F5344CB8AC3E}">
        <p14:creationId xmlns:p14="http://schemas.microsoft.com/office/powerpoint/2010/main" val="4117036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663"/>
            <a:ext cx="8229600" cy="714356"/>
          </a:xfrm>
        </p:spPr>
        <p:txBody>
          <a:bodyPr>
            <a:normAutofit/>
          </a:bodyPr>
          <a:lstStyle/>
          <a:p>
            <a:r>
              <a:rPr lang="en-US" dirty="0"/>
              <a:t>Response to Solar Storms</a:t>
            </a:r>
          </a:p>
        </p:txBody>
      </p:sp>
      <p:pic>
        <p:nvPicPr>
          <p:cNvPr id="1026" name="Picture 2" descr="C:\Users\rlillis\Downloads\sza_escape4_a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970" y="866580"/>
            <a:ext cx="4016097" cy="358660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rlillis\Downloads\sza_precip4_a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799" y="866582"/>
            <a:ext cx="4066116" cy="36204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92067" y="4327743"/>
            <a:ext cx="2841868" cy="369332"/>
          </a:xfrm>
          <a:prstGeom prst="rect">
            <a:avLst/>
          </a:prstGeom>
          <a:noFill/>
        </p:spPr>
        <p:txBody>
          <a:bodyPr wrap="none" rtlCol="0">
            <a:spAutoFit/>
          </a:bodyPr>
          <a:lstStyle/>
          <a:p>
            <a:r>
              <a:rPr lang="en-US" dirty="0"/>
              <a:t>Curry et al., 2019 (in review)</a:t>
            </a:r>
          </a:p>
        </p:txBody>
      </p:sp>
    </p:spTree>
    <p:extLst>
      <p:ext uri="{BB962C8B-B14F-4D97-AF65-F5344CB8AC3E}">
        <p14:creationId xmlns:p14="http://schemas.microsoft.com/office/powerpoint/2010/main" val="2148583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5" y="80597"/>
            <a:ext cx="8229600" cy="420566"/>
          </a:xfrm>
        </p:spPr>
        <p:txBody>
          <a:bodyPr>
            <a:noAutofit/>
          </a:bodyPr>
          <a:lstStyle/>
          <a:p>
            <a:r>
              <a:rPr lang="en-US" sz="2800" dirty="0" smtClean="0"/>
              <a:t>The Martian plasma environment: </a:t>
            </a:r>
            <a:r>
              <a:rPr lang="en-US" sz="2800" dirty="0"/>
              <a:t>why do we care?</a:t>
            </a:r>
          </a:p>
        </p:txBody>
      </p:sp>
      <p:sp>
        <p:nvSpPr>
          <p:cNvPr id="3" name="Content Placeholder 2"/>
          <p:cNvSpPr>
            <a:spLocks noGrp="1"/>
          </p:cNvSpPr>
          <p:nvPr>
            <p:ph idx="1"/>
          </p:nvPr>
        </p:nvSpPr>
        <p:spPr>
          <a:xfrm>
            <a:off x="152400" y="1046767"/>
            <a:ext cx="4572000" cy="3806437"/>
          </a:xfrm>
        </p:spPr>
        <p:txBody>
          <a:bodyPr>
            <a:normAutofit/>
          </a:bodyPr>
          <a:lstStyle/>
          <a:p>
            <a:r>
              <a:rPr lang="en-US" sz="2400" dirty="0"/>
              <a:t>Understand structure, composition, variability and dynamics of </a:t>
            </a:r>
            <a:r>
              <a:rPr lang="en-US" sz="2400" dirty="0" smtClean="0"/>
              <a:t>a unique hybrid magnetosphere.</a:t>
            </a:r>
          </a:p>
          <a:p>
            <a:r>
              <a:rPr lang="en-US" sz="2400" dirty="0"/>
              <a:t>Atmospheric Escape Processes: </a:t>
            </a:r>
            <a:r>
              <a:rPr lang="en-US" sz="2400" b="1" dirty="0">
                <a:solidFill>
                  <a:srgbClr val="0070C0"/>
                </a:solidFill>
              </a:rPr>
              <a:t>ion</a:t>
            </a:r>
            <a:r>
              <a:rPr lang="en-US" sz="2400" dirty="0"/>
              <a:t> and </a:t>
            </a:r>
            <a:r>
              <a:rPr lang="en-US" sz="2400" b="1" dirty="0">
                <a:solidFill>
                  <a:srgbClr val="7030A0"/>
                </a:solidFill>
              </a:rPr>
              <a:t>sputtering</a:t>
            </a:r>
            <a:r>
              <a:rPr lang="en-US" sz="2400" dirty="0"/>
              <a:t> escape are important </a:t>
            </a:r>
            <a:r>
              <a:rPr lang="en-US" sz="2400" dirty="0" smtClean="0"/>
              <a:t>the evolution of Mars’ climate.</a:t>
            </a:r>
          </a:p>
          <a:p>
            <a:endParaRPr lang="en-US" sz="2400" dirty="0"/>
          </a:p>
          <a:p>
            <a:endParaRPr lang="en-US" sz="2400" dirty="0"/>
          </a:p>
        </p:txBody>
      </p:sp>
      <p:sp>
        <p:nvSpPr>
          <p:cNvPr id="5" name="Footer Placeholder 4"/>
          <p:cNvSpPr>
            <a:spLocks noGrp="1"/>
          </p:cNvSpPr>
          <p:nvPr>
            <p:ph type="ftr" sz="quarter" idx="11"/>
          </p:nvPr>
        </p:nvSpPr>
        <p:spPr>
          <a:xfrm>
            <a:off x="2649416" y="4771659"/>
            <a:ext cx="4372708" cy="273844"/>
          </a:xfrm>
        </p:spPr>
        <p:txBody>
          <a:bodyPr/>
          <a:lstStyle/>
          <a:p>
            <a:r>
              <a:rPr lang="en-US" dirty="0" smtClean="0">
                <a:solidFill>
                  <a:srgbClr val="4F81BD">
                    <a:lumMod val="75000"/>
                  </a:srgbClr>
                </a:solidFill>
              </a:rPr>
              <a:t>Proprietary: do not distribute without ESCAPADE project approval</a:t>
            </a:r>
            <a:endParaRPr lang="en-US" dirty="0">
              <a:solidFill>
                <a:srgbClr val="4F81BD">
                  <a:lumMod val="75000"/>
                </a:srgbClr>
              </a:solidFill>
            </a:endParaRPr>
          </a:p>
        </p:txBody>
      </p:sp>
      <p:sp>
        <p:nvSpPr>
          <p:cNvPr id="4" name="Slide Number Placeholder 3"/>
          <p:cNvSpPr>
            <a:spLocks noGrp="1"/>
          </p:cNvSpPr>
          <p:nvPr>
            <p:ph type="sldNum" sz="quarter" idx="12"/>
          </p:nvPr>
        </p:nvSpPr>
        <p:spPr/>
        <p:txBody>
          <a:bodyPr/>
          <a:lstStyle/>
          <a:p>
            <a:fld id="{2403621E-5B0C-4FD0-9686-51BC38A2A5AD}" type="slidenum">
              <a:rPr lang="en-US" smtClean="0">
                <a:solidFill>
                  <a:prstClr val="black">
                    <a:tint val="75000"/>
                  </a:prstClr>
                </a:solidFill>
              </a:rPr>
              <a:pPr/>
              <a:t>3</a:t>
            </a:fld>
            <a:endParaRPr lang="en-US">
              <a:solidFill>
                <a:prstClr val="black">
                  <a:tint val="75000"/>
                </a:prstClr>
              </a:solidFill>
            </a:endParaRPr>
          </a:p>
        </p:txBody>
      </p:sp>
      <p:pic>
        <p:nvPicPr>
          <p:cNvPr id="1027" name="Picture 3" descr="C:\Users\rlillis\Documents\Work\ESCAPADE\SVN2\Artwork\ESCAPADE_Mars_magnetosphere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599" y="787399"/>
            <a:ext cx="3633259" cy="3915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7203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615" y="0"/>
            <a:ext cx="8229600" cy="554550"/>
          </a:xfrm>
        </p:spPr>
        <p:txBody>
          <a:bodyPr>
            <a:noAutofit/>
          </a:bodyPr>
          <a:lstStyle/>
          <a:p>
            <a:r>
              <a:rPr lang="en-US" dirty="0" smtClean="0"/>
              <a:t>Q: Why ESCAPADE? </a:t>
            </a:r>
            <a:endParaRPr lang="en-US" sz="3600" dirty="0"/>
          </a:p>
        </p:txBody>
      </p:sp>
      <p:sp>
        <p:nvSpPr>
          <p:cNvPr id="3" name="Content Placeholder 2"/>
          <p:cNvSpPr>
            <a:spLocks noGrp="1"/>
          </p:cNvSpPr>
          <p:nvPr>
            <p:ph idx="1"/>
          </p:nvPr>
        </p:nvSpPr>
        <p:spPr>
          <a:xfrm>
            <a:off x="42495" y="646826"/>
            <a:ext cx="5146031" cy="3921917"/>
          </a:xfrm>
        </p:spPr>
        <p:txBody>
          <a:bodyPr>
            <a:noAutofit/>
          </a:bodyPr>
          <a:lstStyle/>
          <a:p>
            <a:pPr marL="0" indent="0">
              <a:buNone/>
            </a:pPr>
            <a:r>
              <a:rPr lang="en-US" sz="2400" dirty="0" smtClean="0"/>
              <a:t>A: A </a:t>
            </a:r>
            <a:r>
              <a:rPr lang="en-US" sz="2400" dirty="0"/>
              <a:t>single measurement platform leaves major questions </a:t>
            </a:r>
            <a:r>
              <a:rPr lang="en-US" sz="2400" dirty="0" smtClean="0"/>
              <a:t>unanswered</a:t>
            </a:r>
            <a:endParaRPr lang="en-US" sz="2400" dirty="0"/>
          </a:p>
          <a:p>
            <a:pPr marL="237744" indent="-237744">
              <a:spcBef>
                <a:spcPts val="400"/>
              </a:spcBef>
              <a:buFont typeface="+mj-lt"/>
              <a:buAutoNum type="arabicParenR"/>
            </a:pPr>
            <a:r>
              <a:rPr lang="en-US" sz="2000" dirty="0" smtClean="0"/>
              <a:t>spatial and temporal plasma variations cannot be distinguished </a:t>
            </a:r>
          </a:p>
          <a:p>
            <a:pPr marL="237744" indent="-237744">
              <a:spcBef>
                <a:spcPts val="400"/>
              </a:spcBef>
              <a:buFont typeface="+mj-lt"/>
              <a:buAutoNum type="arabicParenR"/>
            </a:pPr>
            <a:r>
              <a:rPr lang="en-US" sz="2000" dirty="0" smtClean="0"/>
              <a:t>responses </a:t>
            </a:r>
            <a:r>
              <a:rPr lang="en-US" sz="2000" dirty="0"/>
              <a:t>of </a:t>
            </a:r>
            <a:r>
              <a:rPr lang="en-US" sz="2000" dirty="0" smtClean="0"/>
              <a:t>magnetosphere &amp; escape </a:t>
            </a:r>
            <a:r>
              <a:rPr lang="en-US" sz="2000" dirty="0"/>
              <a:t>to changing </a:t>
            </a:r>
            <a:r>
              <a:rPr lang="en-US" sz="2000" dirty="0" smtClean="0"/>
              <a:t>heliospheric conditions (~</a:t>
            </a:r>
            <a:r>
              <a:rPr lang="en-US" sz="2000" dirty="0"/>
              <a:t>1 minute) can only be measured with a time-lag of an hour or </a:t>
            </a:r>
            <a:r>
              <a:rPr lang="en-US" sz="2000" dirty="0" smtClean="0"/>
              <a:t>(much) more </a:t>
            </a:r>
          </a:p>
          <a:p>
            <a:pPr marL="0" indent="0">
              <a:spcBef>
                <a:spcPts val="1200"/>
              </a:spcBef>
              <a:buNone/>
            </a:pPr>
            <a:r>
              <a:rPr lang="en-US" sz="1800" i="1" dirty="0" smtClean="0"/>
              <a:t>Multi-point in situ observations from coordinated orbits are required to untangle spatial from temporal variability and characterize real-time response to heliospheric drivers.</a:t>
            </a:r>
          </a:p>
        </p:txBody>
      </p:sp>
      <p:sp>
        <p:nvSpPr>
          <p:cNvPr id="5" name="Footer Placeholder 4"/>
          <p:cNvSpPr>
            <a:spLocks noGrp="1"/>
          </p:cNvSpPr>
          <p:nvPr>
            <p:ph type="ftr" sz="quarter" idx="11"/>
          </p:nvPr>
        </p:nvSpPr>
        <p:spPr>
          <a:xfrm>
            <a:off x="2649416" y="4771659"/>
            <a:ext cx="4372708" cy="273844"/>
          </a:xfrm>
        </p:spPr>
        <p:txBody>
          <a:bodyPr/>
          <a:lstStyle/>
          <a:p>
            <a:r>
              <a:rPr lang="en-US" dirty="0" smtClean="0">
                <a:solidFill>
                  <a:srgbClr val="4F81BD">
                    <a:lumMod val="75000"/>
                  </a:srgbClr>
                </a:solidFill>
              </a:rPr>
              <a:t>Proprietary: do not distribute without ESCAPADE project approval</a:t>
            </a:r>
            <a:endParaRPr lang="en-US" dirty="0">
              <a:solidFill>
                <a:srgbClr val="4F81BD">
                  <a:lumMod val="75000"/>
                </a:srgbClr>
              </a:solidFill>
            </a:endParaRPr>
          </a:p>
        </p:txBody>
      </p:sp>
      <p:sp>
        <p:nvSpPr>
          <p:cNvPr id="4" name="Slide Number Placeholder 3"/>
          <p:cNvSpPr>
            <a:spLocks noGrp="1"/>
          </p:cNvSpPr>
          <p:nvPr>
            <p:ph type="sldNum" sz="quarter" idx="12"/>
          </p:nvPr>
        </p:nvSpPr>
        <p:spPr/>
        <p:txBody>
          <a:bodyPr/>
          <a:lstStyle/>
          <a:p>
            <a:fld id="{2403621E-5B0C-4FD0-9686-51BC38A2A5AD}" type="slidenum">
              <a:rPr lang="en-US" smtClean="0">
                <a:solidFill>
                  <a:prstClr val="black">
                    <a:tint val="75000"/>
                  </a:prstClr>
                </a:solidFill>
              </a:rPr>
              <a:pPr/>
              <a:t>4</a:t>
            </a:fld>
            <a:endParaRPr lang="en-US">
              <a:solidFill>
                <a:prstClr val="black">
                  <a:tint val="75000"/>
                </a:prstClr>
              </a:solidFill>
            </a:endParaRPr>
          </a:p>
        </p:txBody>
      </p:sp>
      <p:pic>
        <p:nvPicPr>
          <p:cNvPr id="8" name="Picture 2" descr="C:\Users\rlillis\Documents\Work\NASA, Programmatics &amp; calendars\Decadal Survey 2023-2032\MOSAIC Mars Constellation\Mars_Plasma_Figure_no_objectives_no_speckle_v2_with_orbit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631" b="-96"/>
          <a:stretch/>
        </p:blipFill>
        <p:spPr bwMode="auto">
          <a:xfrm>
            <a:off x="5057973" y="988896"/>
            <a:ext cx="3837710" cy="3619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83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882"/>
            <a:ext cx="8229600" cy="637546"/>
          </a:xfrm>
        </p:spPr>
        <p:txBody>
          <a:bodyPr>
            <a:normAutofit fontScale="90000"/>
          </a:bodyPr>
          <a:lstStyle/>
          <a:p>
            <a:r>
              <a:rPr lang="en-US" sz="4000" dirty="0"/>
              <a:t>Spatial-Temporal Ambiguity</a:t>
            </a:r>
          </a:p>
        </p:txBody>
      </p:sp>
      <p:sp>
        <p:nvSpPr>
          <p:cNvPr id="3" name="Content Placeholder 2"/>
          <p:cNvSpPr>
            <a:spLocks noGrp="1"/>
          </p:cNvSpPr>
          <p:nvPr>
            <p:ph idx="1"/>
          </p:nvPr>
        </p:nvSpPr>
        <p:spPr>
          <a:xfrm>
            <a:off x="101298" y="677333"/>
            <a:ext cx="5461302" cy="4232255"/>
          </a:xfrm>
        </p:spPr>
        <p:txBody>
          <a:bodyPr>
            <a:normAutofit/>
          </a:bodyPr>
          <a:lstStyle/>
          <a:p>
            <a:r>
              <a:rPr lang="en-US" sz="2000" dirty="0"/>
              <a:t>Boundary Processes:</a:t>
            </a:r>
          </a:p>
          <a:p>
            <a:pPr lvl="1"/>
            <a:r>
              <a:rPr lang="en-US" sz="1600" dirty="0"/>
              <a:t>Snowplow Bulk Plasma Loss on the IMB [Halekas et al., 2015, 2016].</a:t>
            </a:r>
          </a:p>
          <a:p>
            <a:pPr lvl="1"/>
            <a:r>
              <a:rPr lang="en-US" sz="1600" dirty="0"/>
              <a:t>Kelvin-Helmholtz Instabilities [</a:t>
            </a:r>
            <a:r>
              <a:rPr lang="en-US" sz="1600" dirty="0" err="1"/>
              <a:t>Ruhunusiri</a:t>
            </a:r>
            <a:r>
              <a:rPr lang="en-US" sz="1600" dirty="0"/>
              <a:t> et al</a:t>
            </a:r>
            <a:r>
              <a:rPr lang="en-US" sz="1600" dirty="0" smtClean="0"/>
              <a:t>., 2017]</a:t>
            </a:r>
            <a:endParaRPr lang="en-US" sz="1600" dirty="0"/>
          </a:p>
          <a:p>
            <a:pPr lvl="1"/>
            <a:r>
              <a:rPr lang="en-US" sz="1600" dirty="0"/>
              <a:t>Bow shock motion.</a:t>
            </a:r>
          </a:p>
          <a:p>
            <a:r>
              <a:rPr lang="en-US" sz="2000" dirty="0"/>
              <a:t>3-D structures evolving in time:</a:t>
            </a:r>
          </a:p>
          <a:p>
            <a:pPr lvl="1"/>
            <a:r>
              <a:rPr lang="en-US" sz="1600" dirty="0"/>
              <a:t>Flux Ropes [Hara et al] &amp; </a:t>
            </a:r>
            <a:r>
              <a:rPr lang="en-US" sz="1600" dirty="0" err="1"/>
              <a:t>plasmoids</a:t>
            </a:r>
            <a:r>
              <a:rPr lang="en-US" sz="1600" dirty="0"/>
              <a:t>. </a:t>
            </a:r>
          </a:p>
          <a:p>
            <a:r>
              <a:rPr lang="en-US" sz="2000" dirty="0"/>
              <a:t>Field-aligned potentials:</a:t>
            </a:r>
          </a:p>
          <a:p>
            <a:pPr lvl="1"/>
            <a:r>
              <a:rPr lang="en-US" sz="1600" dirty="0"/>
              <a:t>Double layers &amp; Inverted-V signatures [Xu et al</a:t>
            </a:r>
            <a:r>
              <a:rPr lang="en-US" sz="1600" dirty="0" smtClean="0"/>
              <a:t>., 2019].</a:t>
            </a:r>
            <a:endParaRPr lang="en-US" sz="1600" dirty="0"/>
          </a:p>
          <a:p>
            <a:r>
              <a:rPr lang="en-US" sz="2000" dirty="0"/>
              <a:t>Ionospheric processes:</a:t>
            </a:r>
          </a:p>
          <a:p>
            <a:pPr lvl="1"/>
            <a:r>
              <a:rPr lang="en-US" sz="1600" dirty="0"/>
              <a:t>Irregularities [e.g. Fowler et al., 2018] &amp; ion heating</a:t>
            </a:r>
          </a:p>
          <a:p>
            <a:pPr lvl="1"/>
            <a:r>
              <a:rPr lang="en-US" sz="1600" dirty="0"/>
              <a:t>Magnetic Cusp influences.</a:t>
            </a:r>
          </a:p>
          <a:p>
            <a:pPr lvl="1"/>
            <a:r>
              <a:rPr lang="en-US" sz="1600" dirty="0"/>
              <a:t>Electron precipitation</a:t>
            </a:r>
          </a:p>
          <a:p>
            <a:pPr lvl="1"/>
            <a:endParaRPr lang="en-US" sz="1600" dirty="0"/>
          </a:p>
          <a:p>
            <a:endParaRPr lang="en-US" sz="2200"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5315" y="1222263"/>
            <a:ext cx="3547426" cy="368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94292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640" y="-68557"/>
            <a:ext cx="8602720" cy="637546"/>
          </a:xfrm>
        </p:spPr>
        <p:txBody>
          <a:bodyPr>
            <a:noAutofit/>
          </a:bodyPr>
          <a:lstStyle/>
          <a:p>
            <a:r>
              <a:rPr lang="en-US" sz="3600" dirty="0"/>
              <a:t>Response to solar wind </a:t>
            </a:r>
            <a:r>
              <a:rPr lang="en-US" sz="3600" dirty="0" smtClean="0"/>
              <a:t>conditions</a:t>
            </a:r>
            <a:endParaRPr lang="en-US" sz="3600" dirty="0"/>
          </a:p>
        </p:txBody>
      </p:sp>
      <p:sp>
        <p:nvSpPr>
          <p:cNvPr id="3" name="Content Placeholder 2"/>
          <p:cNvSpPr>
            <a:spLocks noGrp="1"/>
          </p:cNvSpPr>
          <p:nvPr>
            <p:ph idx="1"/>
          </p:nvPr>
        </p:nvSpPr>
        <p:spPr>
          <a:xfrm>
            <a:off x="193829" y="808800"/>
            <a:ext cx="8526838" cy="1455710"/>
          </a:xfrm>
        </p:spPr>
        <p:txBody>
          <a:bodyPr>
            <a:normAutofit/>
          </a:bodyPr>
          <a:lstStyle/>
          <a:p>
            <a:r>
              <a:rPr lang="en-US" sz="2000" dirty="0"/>
              <a:t>Categorizing ion loss or precipitation by SW/IMF conditions relies on </a:t>
            </a:r>
            <a:r>
              <a:rPr lang="en-US" sz="2000" dirty="0" smtClean="0"/>
              <a:t>once-per-orbit proxies </a:t>
            </a:r>
            <a:r>
              <a:rPr lang="en-US" sz="2000" dirty="0"/>
              <a:t>or assuming SW conditions are steady over 1-3 hours.</a:t>
            </a:r>
          </a:p>
          <a:p>
            <a:r>
              <a:rPr lang="en-US" sz="2000" dirty="0"/>
              <a:t>Bad assumption when pressures exceed 1-2 </a:t>
            </a:r>
            <a:r>
              <a:rPr lang="en-US" sz="2000" dirty="0" err="1"/>
              <a:t>nPa</a:t>
            </a:r>
            <a:r>
              <a:rPr lang="en-US" sz="2000" dirty="0" smtClean="0"/>
              <a:t>.</a:t>
            </a:r>
          </a:p>
          <a:p>
            <a:r>
              <a:rPr lang="en-US" sz="2000" dirty="0" smtClean="0"/>
              <a:t>Real-time response to impulsive events cannot be characterized.</a:t>
            </a:r>
            <a:endParaRPr lang="en-US" sz="2000" dirty="0"/>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4514" b="49515"/>
          <a:stretch/>
        </p:blipFill>
        <p:spPr bwMode="auto">
          <a:xfrm>
            <a:off x="4868333" y="2349966"/>
            <a:ext cx="4275667" cy="2782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998957" y="4406584"/>
            <a:ext cx="1605568" cy="307777"/>
          </a:xfrm>
          <a:prstGeom prst="rect">
            <a:avLst/>
          </a:prstGeom>
          <a:noFill/>
        </p:spPr>
        <p:txBody>
          <a:bodyPr wrap="none" rtlCol="0">
            <a:spAutoFit/>
          </a:bodyPr>
          <a:lstStyle/>
          <a:p>
            <a:r>
              <a:rPr lang="en-US" sz="1400" i="1" dirty="0" err="1"/>
              <a:t>Dubinin</a:t>
            </a:r>
            <a:r>
              <a:rPr lang="en-US" sz="1400" i="1" dirty="0"/>
              <a:t> et al., 2017</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008" y="2383386"/>
            <a:ext cx="2927369" cy="2307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0536" y="3026330"/>
            <a:ext cx="1354685" cy="1021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5425" y="4699007"/>
            <a:ext cx="1820819" cy="307777"/>
          </a:xfrm>
          <a:prstGeom prst="rect">
            <a:avLst/>
          </a:prstGeom>
          <a:noFill/>
        </p:spPr>
        <p:txBody>
          <a:bodyPr wrap="none" rtlCol="0">
            <a:spAutoFit/>
          </a:bodyPr>
          <a:lstStyle/>
          <a:p>
            <a:r>
              <a:rPr lang="en-US" sz="1400" i="1" dirty="0"/>
              <a:t>Marquette et al., 2018</a:t>
            </a:r>
          </a:p>
        </p:txBody>
      </p:sp>
    </p:spTree>
    <p:extLst>
      <p:ext uri="{BB962C8B-B14F-4D97-AF65-F5344CB8AC3E}">
        <p14:creationId xmlns:p14="http://schemas.microsoft.com/office/powerpoint/2010/main" val="140169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7020"/>
            <a:ext cx="8229600" cy="857250"/>
          </a:xfrm>
        </p:spPr>
        <p:txBody>
          <a:bodyPr/>
          <a:lstStyle/>
          <a:p>
            <a:r>
              <a:rPr lang="en-US" dirty="0">
                <a:solidFill>
                  <a:schemeClr val="bg1"/>
                </a:solidFill>
              </a:rPr>
              <a:t>ESCAPADE</a:t>
            </a:r>
          </a:p>
        </p:txBody>
      </p:sp>
      <p:pic>
        <p:nvPicPr>
          <p:cNvPr id="8" name="Picture 7"/>
          <p:cNvPicPr>
            <a:picLocks/>
          </p:cNvPicPr>
          <p:nvPr/>
        </p:nvPicPr>
        <p:blipFill rotWithShape="1">
          <a:blip r:embed="rId2">
            <a:extLst>
              <a:ext uri="{28A0092B-C50C-407E-A947-70E740481C1C}">
                <a14:useLocalDpi xmlns:a14="http://schemas.microsoft.com/office/drawing/2010/main" val="0"/>
              </a:ext>
            </a:extLst>
          </a:blip>
          <a:srcRect l="1" r="25737" b="596"/>
          <a:stretch/>
        </p:blipFill>
        <p:spPr>
          <a:xfrm rot="5400000">
            <a:off x="3696817" y="-320238"/>
            <a:ext cx="1763465" cy="9160451"/>
          </a:xfrm>
          <a:prstGeom prst="rect">
            <a:avLst/>
          </a:prstGeom>
        </p:spPr>
      </p:pic>
      <p:grpSp>
        <p:nvGrpSpPr>
          <p:cNvPr id="4" name="Group 3"/>
          <p:cNvGrpSpPr>
            <a:grpSpLocks noChangeAspect="1"/>
          </p:cNvGrpSpPr>
          <p:nvPr/>
        </p:nvGrpSpPr>
        <p:grpSpPr>
          <a:xfrm>
            <a:off x="-53789" y="784314"/>
            <a:ext cx="4280144" cy="3323636"/>
            <a:chOff x="0" y="1447800"/>
            <a:chExt cx="6858000" cy="5540644"/>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47800"/>
              <a:ext cx="6858000" cy="5540644"/>
            </a:xfrm>
            <a:prstGeom prst="rect">
              <a:avLst/>
            </a:prstGeom>
          </p:spPr>
        </p:pic>
        <p:pic>
          <p:nvPicPr>
            <p:cNvPr id="6" name="Picture 2" descr="C:\Users\rlillis\Dropbox\2018 SIMPLEx EscaPADE\Spacecraft and Subsystems\SC Configuration\20180710\ESCAPADE_10_nob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73154">
              <a:off x="906560" y="3168504"/>
              <a:ext cx="1368940" cy="6286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rlillis\Dropbox\2018 SIMPLEx EscaPADE\Spacecraft and Subsystems\SC Configuration\20180710\ESCAPADE_10_nob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73154">
              <a:off x="4411760" y="4508645"/>
              <a:ext cx="1368940" cy="62865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Content Placeholder 2"/>
          <p:cNvSpPr>
            <a:spLocks noGrp="1"/>
          </p:cNvSpPr>
          <p:nvPr>
            <p:ph idx="1"/>
          </p:nvPr>
        </p:nvSpPr>
        <p:spPr>
          <a:xfrm>
            <a:off x="4456785" y="843524"/>
            <a:ext cx="4647005" cy="3264426"/>
          </a:xfrm>
        </p:spPr>
        <p:txBody>
          <a:bodyPr>
            <a:normAutofit/>
          </a:bodyPr>
          <a:lstStyle/>
          <a:p>
            <a:r>
              <a:rPr lang="en-US" sz="2200" dirty="0">
                <a:solidFill>
                  <a:schemeClr val="bg1"/>
                </a:solidFill>
              </a:rPr>
              <a:t>ESCAPADE is a twin-spacecraft Class D mission dedicated to studying the transfer of solar wind energy and momentum through Mars’ unique hybrid magnetosphere and how it drives ion and sputtering escape.</a:t>
            </a:r>
          </a:p>
          <a:p>
            <a:r>
              <a:rPr lang="en-US" sz="2200" dirty="0">
                <a:solidFill>
                  <a:schemeClr val="bg1"/>
                </a:solidFill>
              </a:rPr>
              <a:t>Builds on MAVEN’s legacy for </a:t>
            </a:r>
            <a:r>
              <a:rPr lang="en-US" sz="2200" dirty="0" smtClean="0">
                <a:solidFill>
                  <a:schemeClr val="bg1"/>
                </a:solidFill>
              </a:rPr>
              <a:t> a fraction </a:t>
            </a:r>
            <a:r>
              <a:rPr lang="en-US" sz="2200" dirty="0">
                <a:solidFill>
                  <a:schemeClr val="bg1"/>
                </a:solidFill>
              </a:rPr>
              <a:t>of the cost.</a:t>
            </a:r>
          </a:p>
        </p:txBody>
      </p:sp>
      <p:sp>
        <p:nvSpPr>
          <p:cNvPr id="9" name="TextBox 8"/>
          <p:cNvSpPr txBox="1"/>
          <p:nvPr/>
        </p:nvSpPr>
        <p:spPr>
          <a:xfrm>
            <a:off x="618067" y="4284132"/>
            <a:ext cx="8068733" cy="707886"/>
          </a:xfrm>
          <a:prstGeom prst="rect">
            <a:avLst/>
          </a:prstGeom>
          <a:solidFill>
            <a:schemeClr val="bg1"/>
          </a:solidFill>
          <a:ln w="28575">
            <a:solidFill>
              <a:srgbClr val="7030A0"/>
            </a:solidFill>
          </a:ln>
        </p:spPr>
        <p:txBody>
          <a:bodyPr wrap="square" rtlCol="0">
            <a:spAutoFit/>
          </a:bodyPr>
          <a:lstStyle/>
          <a:p>
            <a:pPr algn="ctr"/>
            <a:r>
              <a:rPr lang="en-US" sz="2000" dirty="0"/>
              <a:t>In </a:t>
            </a:r>
            <a:r>
              <a:rPr lang="en-US" sz="2000" dirty="0" smtClean="0"/>
              <a:t>June </a:t>
            </a:r>
            <a:r>
              <a:rPr lang="en-US" sz="2000" dirty="0"/>
              <a:t>2019, ESCAPADE was selected for Phase A&amp;B funding as part of the NASA SIMPLEX program</a:t>
            </a:r>
            <a:r>
              <a:rPr lang="en-US" sz="2000" dirty="0" smtClean="0"/>
              <a:t>.</a:t>
            </a:r>
            <a:endParaRPr lang="en-US" sz="2000" dirty="0"/>
          </a:p>
        </p:txBody>
      </p:sp>
    </p:spTree>
    <p:extLst>
      <p:ext uri="{BB962C8B-B14F-4D97-AF65-F5344CB8AC3E}">
        <p14:creationId xmlns:p14="http://schemas.microsoft.com/office/powerpoint/2010/main" val="338107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83519" y="-91776"/>
            <a:ext cx="8229600" cy="651272"/>
          </a:xfrm>
        </p:spPr>
        <p:txBody>
          <a:bodyPr>
            <a:normAutofit/>
          </a:bodyPr>
          <a:lstStyle/>
          <a:p>
            <a:r>
              <a:rPr lang="en-US" dirty="0"/>
              <a:t>ESCAPADE Goals &amp; Objectives</a:t>
            </a:r>
          </a:p>
        </p:txBody>
      </p:sp>
      <p:graphicFrame>
        <p:nvGraphicFramePr>
          <p:cNvPr id="5" name="Table 4"/>
          <p:cNvGraphicFramePr>
            <a:graphicFrameLocks noGrp="1"/>
          </p:cNvGraphicFramePr>
          <p:nvPr>
            <p:extLst>
              <p:ext uri="{D42A27DB-BD31-4B8C-83A1-F6EECF244321}">
                <p14:modId xmlns:p14="http://schemas.microsoft.com/office/powerpoint/2010/main" val="3665185822"/>
              </p:ext>
            </p:extLst>
          </p:nvPr>
        </p:nvGraphicFramePr>
        <p:xfrm>
          <a:off x="381000" y="895350"/>
          <a:ext cx="8492359" cy="4139622"/>
        </p:xfrm>
        <a:graphic>
          <a:graphicData uri="http://schemas.openxmlformats.org/drawingml/2006/table">
            <a:tbl>
              <a:tblPr firstRow="1" firstCol="1" bandRow="1"/>
              <a:tblGrid>
                <a:gridCol w="2766528">
                  <a:extLst>
                    <a:ext uri="{9D8B030D-6E8A-4147-A177-3AD203B41FA5}">
                      <a16:colId xmlns="" xmlns:a16="http://schemas.microsoft.com/office/drawing/2014/main" val="20000"/>
                    </a:ext>
                  </a:extLst>
                </a:gridCol>
                <a:gridCol w="3411134">
                  <a:extLst>
                    <a:ext uri="{9D8B030D-6E8A-4147-A177-3AD203B41FA5}">
                      <a16:colId xmlns="" xmlns:a16="http://schemas.microsoft.com/office/drawing/2014/main" val="20001"/>
                    </a:ext>
                  </a:extLst>
                </a:gridCol>
                <a:gridCol w="2314697">
                  <a:extLst>
                    <a:ext uri="{9D8B030D-6E8A-4147-A177-3AD203B41FA5}">
                      <a16:colId xmlns="" xmlns:a16="http://schemas.microsoft.com/office/drawing/2014/main" val="20002"/>
                    </a:ext>
                  </a:extLst>
                </a:gridCol>
              </a:tblGrid>
              <a:tr h="3826884">
                <a:tc>
                  <a:txBody>
                    <a:bodyPr/>
                    <a:lstStyle/>
                    <a:p>
                      <a:pPr marL="0" marR="0">
                        <a:lnSpc>
                          <a:spcPts val="1500"/>
                        </a:lnSpc>
                        <a:spcBef>
                          <a:spcPts val="0"/>
                        </a:spcBef>
                        <a:spcAft>
                          <a:spcPts val="600"/>
                        </a:spcAft>
                      </a:pPr>
                      <a:r>
                        <a:rPr lang="en-US" sz="1600" b="1" i="1" dirty="0">
                          <a:solidFill>
                            <a:srgbClr val="0000FF"/>
                          </a:solidFill>
                          <a:effectLst/>
                          <a:latin typeface="Garamond"/>
                          <a:ea typeface="MS Mincho"/>
                          <a:cs typeface="Calibri"/>
                        </a:rPr>
                        <a:t>Goal A. Understand the processes controlling the structure of Mars’ hybrid magnetosphere and how it guides ion flows.</a:t>
                      </a:r>
                      <a:endParaRPr lang="en-US" sz="1600" dirty="0">
                        <a:effectLst/>
                        <a:latin typeface="Garamond"/>
                        <a:ea typeface="Calibri"/>
                        <a:cs typeface="Times New Roman"/>
                      </a:endParaRPr>
                    </a:p>
                    <a:p>
                      <a:pPr marL="265430" marR="0" indent="-265430">
                        <a:lnSpc>
                          <a:spcPts val="1500"/>
                        </a:lnSpc>
                        <a:spcBef>
                          <a:spcPts val="0"/>
                        </a:spcBef>
                        <a:spcAft>
                          <a:spcPts val="400"/>
                        </a:spcAft>
                      </a:pPr>
                      <a:r>
                        <a:rPr lang="en-US" sz="1600" b="1" i="1" dirty="0">
                          <a:effectLst/>
                          <a:latin typeface="Garamond"/>
                          <a:ea typeface="Calibri"/>
                          <a:cs typeface="Calibri"/>
                        </a:rPr>
                        <a:t>A1.</a:t>
                      </a:r>
                      <a:r>
                        <a:rPr lang="en-US" sz="1600" dirty="0">
                          <a:effectLst/>
                          <a:latin typeface="Garamond"/>
                          <a:ea typeface="Calibri"/>
                          <a:cs typeface="Calibri"/>
                        </a:rPr>
                        <a:t>  Determine magnetic structure and plasma flows in Mars’ magnetotail and how they vary spatially, temporally, and with respect to solar wind conditions.</a:t>
                      </a:r>
                      <a:endParaRPr lang="en-US" sz="1600" dirty="0">
                        <a:effectLst/>
                        <a:latin typeface="Garamond"/>
                        <a:ea typeface="Calibri"/>
                        <a:cs typeface="Times New Roman"/>
                      </a:endParaRPr>
                    </a:p>
                    <a:p>
                      <a:pPr marL="265430" marR="0" indent="-265430">
                        <a:lnSpc>
                          <a:spcPts val="1500"/>
                        </a:lnSpc>
                        <a:spcBef>
                          <a:spcPts val="0"/>
                        </a:spcBef>
                        <a:spcAft>
                          <a:spcPts val="400"/>
                        </a:spcAft>
                      </a:pPr>
                      <a:r>
                        <a:rPr lang="en-US" sz="1600" b="1" i="1" dirty="0">
                          <a:effectLst/>
                          <a:latin typeface="Garamond"/>
                          <a:ea typeface="Calibri"/>
                          <a:cs typeface="Calibri"/>
                        </a:rPr>
                        <a:t>A2.</a:t>
                      </a:r>
                      <a:r>
                        <a:rPr lang="en-US" sz="1600" dirty="0">
                          <a:effectLst/>
                          <a:latin typeface="Garamond"/>
                          <a:ea typeface="Calibri"/>
                          <a:cs typeface="Calibri"/>
                        </a:rPr>
                        <a:t>  Determine structure in Mars’ ion escape plume and how it varies spatially, temporally and with respect to solar wind conditions.</a:t>
                      </a:r>
                      <a:endParaRPr lang="en-US" sz="1600" dirty="0">
                        <a:effectLst/>
                        <a:latin typeface="Garamond"/>
                        <a:ea typeface="Calibri"/>
                        <a:cs typeface="Times New Roman"/>
                      </a:endParaRPr>
                    </a:p>
                    <a:p>
                      <a:pPr marL="0" marR="0">
                        <a:lnSpc>
                          <a:spcPts val="1500"/>
                        </a:lnSpc>
                        <a:spcBef>
                          <a:spcPts val="0"/>
                        </a:spcBef>
                        <a:spcAft>
                          <a:spcPts val="600"/>
                        </a:spcAft>
                      </a:pPr>
                      <a:endParaRPr lang="en-US" sz="1600" dirty="0">
                        <a:effectLst/>
                        <a:latin typeface="Garamond"/>
                        <a:ea typeface="Calibri"/>
                        <a:cs typeface="Times New Roman"/>
                      </a:endParaRPr>
                    </a:p>
                  </a:txBody>
                  <a:tcPr marL="67157" marR="67157" marT="25111" marB="251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marL="0" marR="0">
                        <a:lnSpc>
                          <a:spcPts val="1500"/>
                        </a:lnSpc>
                        <a:spcBef>
                          <a:spcPts val="0"/>
                        </a:spcBef>
                        <a:spcAft>
                          <a:spcPts val="600"/>
                        </a:spcAft>
                      </a:pPr>
                      <a:r>
                        <a:rPr lang="en-US" sz="1600" b="1" dirty="0">
                          <a:effectLst/>
                          <a:latin typeface="Garamond"/>
                          <a:ea typeface="MS Mincho"/>
                          <a:cs typeface="Calibri"/>
                        </a:rPr>
                        <a:t> </a:t>
                      </a:r>
                      <a:r>
                        <a:rPr lang="en-US" sz="1600" b="1" i="1" dirty="0">
                          <a:solidFill>
                            <a:srgbClr val="0000FF"/>
                          </a:solidFill>
                          <a:effectLst/>
                          <a:latin typeface="Garamond"/>
                          <a:ea typeface="MS Mincho"/>
                          <a:cs typeface="Calibri"/>
                        </a:rPr>
                        <a:t>Goal B. Understand how energy and momentum is transported from the solar wind through Mars’ magnetosphere.</a:t>
                      </a:r>
                      <a:endParaRPr lang="en-US" sz="1600" dirty="0">
                        <a:effectLst/>
                        <a:latin typeface="Garamond"/>
                        <a:ea typeface="Calibri"/>
                        <a:cs typeface="Times New Roman"/>
                      </a:endParaRPr>
                    </a:p>
                    <a:p>
                      <a:pPr marL="265430" marR="0" indent="-265430">
                        <a:lnSpc>
                          <a:spcPts val="1500"/>
                        </a:lnSpc>
                        <a:spcBef>
                          <a:spcPts val="0"/>
                        </a:spcBef>
                        <a:spcAft>
                          <a:spcPts val="400"/>
                        </a:spcAft>
                      </a:pPr>
                      <a:r>
                        <a:rPr lang="en-US" sz="1600" b="1" i="1" dirty="0">
                          <a:effectLst/>
                          <a:latin typeface="Garamond"/>
                          <a:ea typeface="Calibri"/>
                          <a:cs typeface="Calibri"/>
                        </a:rPr>
                        <a:t>B1</a:t>
                      </a:r>
                      <a:r>
                        <a:rPr lang="en-US" sz="1600" dirty="0">
                          <a:effectLst/>
                          <a:latin typeface="Garamond"/>
                          <a:ea typeface="Calibri"/>
                          <a:cs typeface="Calibri"/>
                        </a:rPr>
                        <a:t>.  Measure the flow of mass and energy from the solar wind across Mars’ bow shock to the magnetosheath.</a:t>
                      </a:r>
                      <a:endParaRPr lang="en-US" sz="1600" dirty="0">
                        <a:effectLst/>
                        <a:latin typeface="Garamond"/>
                        <a:ea typeface="Calibri"/>
                        <a:cs typeface="Times New Roman"/>
                      </a:endParaRPr>
                    </a:p>
                    <a:p>
                      <a:pPr marL="265430" marR="0" indent="-265430">
                        <a:lnSpc>
                          <a:spcPts val="1500"/>
                        </a:lnSpc>
                        <a:spcBef>
                          <a:spcPts val="0"/>
                        </a:spcBef>
                        <a:spcAft>
                          <a:spcPts val="400"/>
                        </a:spcAft>
                      </a:pPr>
                      <a:r>
                        <a:rPr lang="en-US" sz="1600" b="1" i="1" dirty="0">
                          <a:effectLst/>
                          <a:latin typeface="Garamond"/>
                          <a:ea typeface="MS Mincho"/>
                          <a:cs typeface="Calibri"/>
                        </a:rPr>
                        <a:t>B2</a:t>
                      </a:r>
                      <a:r>
                        <a:rPr lang="en-US" sz="1600" dirty="0">
                          <a:effectLst/>
                          <a:latin typeface="Garamond"/>
                          <a:ea typeface="MS Mincho"/>
                          <a:cs typeface="Calibri"/>
                        </a:rPr>
                        <a:t>.  Measure the flow of mass and energy within Mars’ magnetosheath and from it across the magnetic pileup boundary into the upper ionosphere.</a:t>
                      </a:r>
                      <a:endParaRPr lang="en-US" sz="1600" dirty="0">
                        <a:effectLst/>
                        <a:latin typeface="Garamond"/>
                        <a:ea typeface="Calibri"/>
                        <a:cs typeface="Times New Roman"/>
                      </a:endParaRPr>
                    </a:p>
                    <a:p>
                      <a:pPr marL="265430" marR="0" indent="-265430">
                        <a:lnSpc>
                          <a:spcPts val="1500"/>
                        </a:lnSpc>
                        <a:spcBef>
                          <a:spcPts val="0"/>
                        </a:spcBef>
                        <a:spcAft>
                          <a:spcPts val="400"/>
                        </a:spcAft>
                      </a:pPr>
                      <a:r>
                        <a:rPr lang="en-US" sz="1600" b="1" i="1" dirty="0">
                          <a:effectLst/>
                          <a:latin typeface="Garamond"/>
                          <a:ea typeface="MS Mincho"/>
                          <a:cs typeface="Calibri"/>
                        </a:rPr>
                        <a:t>B3.</a:t>
                      </a:r>
                      <a:r>
                        <a:rPr lang="en-US" sz="1600" dirty="0">
                          <a:effectLst/>
                          <a:latin typeface="Garamond"/>
                          <a:ea typeface="MS Mincho"/>
                          <a:cs typeface="Calibri"/>
                        </a:rPr>
                        <a:t>  Measure the flow of mass and energy between day and night in the upper ionosphere.</a:t>
                      </a:r>
                      <a:endParaRPr lang="en-US" sz="1600" dirty="0">
                        <a:effectLst/>
                        <a:latin typeface="Garamond"/>
                        <a:ea typeface="Calibri"/>
                        <a:cs typeface="Times New Roman"/>
                      </a:endParaRPr>
                    </a:p>
                    <a:p>
                      <a:pPr marL="265430" marR="0" indent="-265430">
                        <a:lnSpc>
                          <a:spcPts val="1500"/>
                        </a:lnSpc>
                        <a:spcBef>
                          <a:spcPts val="0"/>
                        </a:spcBef>
                        <a:spcAft>
                          <a:spcPts val="400"/>
                        </a:spcAft>
                      </a:pPr>
                      <a:r>
                        <a:rPr lang="en-US" sz="1600" b="1" i="1" dirty="0">
                          <a:effectLst/>
                          <a:latin typeface="Garamond"/>
                          <a:ea typeface="MS Mincho"/>
                          <a:cs typeface="Calibri"/>
                        </a:rPr>
                        <a:t>B4.</a:t>
                      </a:r>
                      <a:r>
                        <a:rPr lang="en-US" sz="1600" dirty="0">
                          <a:effectLst/>
                          <a:latin typeface="Garamond"/>
                          <a:ea typeface="MS Mincho"/>
                          <a:cs typeface="Calibri"/>
                        </a:rPr>
                        <a:t>  Measure the flow of mass and energy from Mars’ magnetosheath across the flanks into the magnetotail.</a:t>
                      </a:r>
                      <a:endParaRPr lang="en-US" sz="1600" dirty="0">
                        <a:effectLst/>
                        <a:latin typeface="Garamond"/>
                        <a:ea typeface="Calibri"/>
                        <a:cs typeface="Times New Roman"/>
                      </a:endParaRPr>
                    </a:p>
                    <a:p>
                      <a:pPr marL="265430" marR="0" indent="-265430">
                        <a:lnSpc>
                          <a:spcPts val="1500"/>
                        </a:lnSpc>
                        <a:spcBef>
                          <a:spcPts val="0"/>
                        </a:spcBef>
                        <a:spcAft>
                          <a:spcPts val="400"/>
                        </a:spcAft>
                      </a:pPr>
                      <a:endParaRPr lang="en-US" sz="1600" dirty="0">
                        <a:effectLst/>
                        <a:latin typeface="Garamond"/>
                        <a:ea typeface="Calibri"/>
                        <a:cs typeface="Times New Roman"/>
                      </a:endParaRPr>
                    </a:p>
                  </a:txBody>
                  <a:tcPr marL="67157" marR="67157" marT="25111" marB="251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ts val="1500"/>
                        </a:lnSpc>
                        <a:spcBef>
                          <a:spcPts val="0"/>
                        </a:spcBef>
                        <a:spcAft>
                          <a:spcPts val="600"/>
                        </a:spcAft>
                      </a:pPr>
                      <a:r>
                        <a:rPr lang="en-US" sz="1600" b="1" i="1" dirty="0">
                          <a:solidFill>
                            <a:srgbClr val="0000FF"/>
                          </a:solidFill>
                          <a:effectLst/>
                          <a:latin typeface="Garamond"/>
                          <a:ea typeface="MS Mincho"/>
                          <a:cs typeface="Calibri"/>
                        </a:rPr>
                        <a:t>Goal C. Understand the processes controlling the flow of energy and matter into and out of the collisional atmosphere.</a:t>
                      </a:r>
                      <a:endParaRPr lang="en-US" sz="1600" dirty="0">
                        <a:effectLst/>
                        <a:latin typeface="Garamond"/>
                        <a:ea typeface="Calibri"/>
                        <a:cs typeface="Times New Roman"/>
                      </a:endParaRPr>
                    </a:p>
                    <a:p>
                      <a:pPr marL="265430" marR="0" indent="-265430">
                        <a:lnSpc>
                          <a:spcPts val="1500"/>
                        </a:lnSpc>
                        <a:spcBef>
                          <a:spcPts val="0"/>
                        </a:spcBef>
                        <a:spcAft>
                          <a:spcPts val="400"/>
                        </a:spcAft>
                      </a:pPr>
                      <a:r>
                        <a:rPr lang="en-US" sz="1600" b="1" i="1" dirty="0">
                          <a:effectLst/>
                          <a:latin typeface="Garamond"/>
                          <a:ea typeface="MS Mincho"/>
                          <a:cs typeface="Calibri"/>
                        </a:rPr>
                        <a:t>C1.</a:t>
                      </a:r>
                      <a:r>
                        <a:rPr lang="en-US" sz="1600" dirty="0">
                          <a:effectLst/>
                          <a:latin typeface="Garamond"/>
                          <a:ea typeface="MS Mincho"/>
                          <a:cs typeface="Calibri"/>
                        </a:rPr>
                        <a:t>  Measure plasma outflow and precipitation in Mars’ upper ionosphere, and how they vary spatially, temporally and with respect to solar wind conditions and crustal magnetic fields.</a:t>
                      </a:r>
                      <a:endParaRPr lang="en-US" sz="1600" dirty="0">
                        <a:effectLst/>
                        <a:latin typeface="Garamond"/>
                        <a:ea typeface="Calibri"/>
                        <a:cs typeface="Times New Roman"/>
                      </a:endParaRPr>
                    </a:p>
                    <a:p>
                      <a:pPr marL="0" marR="0">
                        <a:lnSpc>
                          <a:spcPts val="1500"/>
                        </a:lnSpc>
                        <a:spcBef>
                          <a:spcPts val="0"/>
                        </a:spcBef>
                        <a:spcAft>
                          <a:spcPts val="600"/>
                        </a:spcAft>
                      </a:pPr>
                      <a:endParaRPr lang="en-US" sz="1600" dirty="0">
                        <a:effectLst/>
                        <a:latin typeface="Garamond"/>
                        <a:ea typeface="Calibri"/>
                        <a:cs typeface="Times New Roman"/>
                      </a:endParaRPr>
                    </a:p>
                  </a:txBody>
                  <a:tcPr marL="67157" marR="67157" marT="25111" marB="251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 xmlns:a16="http://schemas.microsoft.com/office/drawing/2014/main" val="10000"/>
                  </a:ext>
                </a:extLst>
              </a:tr>
            </a:tbl>
          </a:graphicData>
        </a:graphic>
      </p:graphicFrame>
      <p:sp>
        <p:nvSpPr>
          <p:cNvPr id="7" name="Rectangle 6"/>
          <p:cNvSpPr/>
          <p:nvPr/>
        </p:nvSpPr>
        <p:spPr>
          <a:xfrm>
            <a:off x="424260" y="881930"/>
            <a:ext cx="2457920" cy="10369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151015" y="889141"/>
            <a:ext cx="3341235" cy="8376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569059" y="891619"/>
            <a:ext cx="2265895" cy="11808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97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605"/>
            <a:ext cx="8229600" cy="609600"/>
          </a:xfrm>
        </p:spPr>
        <p:txBody>
          <a:bodyPr>
            <a:normAutofit fontScale="90000"/>
          </a:bodyPr>
          <a:lstStyle/>
          <a:p>
            <a:r>
              <a:rPr lang="en-US" dirty="0"/>
              <a:t>Measurements &amp; Instruments</a:t>
            </a:r>
          </a:p>
        </p:txBody>
      </p:sp>
      <p:graphicFrame>
        <p:nvGraphicFramePr>
          <p:cNvPr id="4" name="Table 3"/>
          <p:cNvGraphicFramePr>
            <a:graphicFrameLocks noGrp="1"/>
          </p:cNvGraphicFramePr>
          <p:nvPr>
            <p:extLst>
              <p:ext uri="{D42A27DB-BD31-4B8C-83A1-F6EECF244321}">
                <p14:modId xmlns:p14="http://schemas.microsoft.com/office/powerpoint/2010/main" val="433832766"/>
              </p:ext>
            </p:extLst>
          </p:nvPr>
        </p:nvGraphicFramePr>
        <p:xfrm>
          <a:off x="304800" y="819150"/>
          <a:ext cx="8458200" cy="4259216"/>
        </p:xfrm>
        <a:graphic>
          <a:graphicData uri="http://schemas.openxmlformats.org/drawingml/2006/table">
            <a:tbl>
              <a:tblPr firstRow="1" bandRow="1">
                <a:tableStyleId>{5940675A-B579-460E-94D1-54222C63F5DA}</a:tableStyleId>
              </a:tblPr>
              <a:tblGrid>
                <a:gridCol w="1447800">
                  <a:extLst>
                    <a:ext uri="{9D8B030D-6E8A-4147-A177-3AD203B41FA5}">
                      <a16:colId xmlns="" xmlns:a16="http://schemas.microsoft.com/office/drawing/2014/main" val="20000"/>
                    </a:ext>
                  </a:extLst>
                </a:gridCol>
                <a:gridCol w="1828800">
                  <a:extLst>
                    <a:ext uri="{9D8B030D-6E8A-4147-A177-3AD203B41FA5}">
                      <a16:colId xmlns="" xmlns:a16="http://schemas.microsoft.com/office/drawing/2014/main" val="20001"/>
                    </a:ext>
                  </a:extLst>
                </a:gridCol>
                <a:gridCol w="1798320">
                  <a:extLst>
                    <a:ext uri="{9D8B030D-6E8A-4147-A177-3AD203B41FA5}">
                      <a16:colId xmlns="" xmlns:a16="http://schemas.microsoft.com/office/drawing/2014/main" val="20002"/>
                    </a:ext>
                  </a:extLst>
                </a:gridCol>
                <a:gridCol w="1691640">
                  <a:extLst>
                    <a:ext uri="{9D8B030D-6E8A-4147-A177-3AD203B41FA5}">
                      <a16:colId xmlns="" xmlns:a16="http://schemas.microsoft.com/office/drawing/2014/main" val="20003"/>
                    </a:ext>
                  </a:extLst>
                </a:gridCol>
                <a:gridCol w="1691640">
                  <a:extLst>
                    <a:ext uri="{9D8B030D-6E8A-4147-A177-3AD203B41FA5}">
                      <a16:colId xmlns="" xmlns:a16="http://schemas.microsoft.com/office/drawing/2014/main" val="20004"/>
                    </a:ext>
                  </a:extLst>
                </a:gridCol>
              </a:tblGrid>
              <a:tr h="5334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latin typeface="Garamond" panose="02020404030301010803" pitchFamily="18" charset="0"/>
                        </a:rPr>
                        <a:t>Magnetic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latin typeface="Garamond" panose="02020404030301010803" pitchFamily="18" charset="0"/>
                        </a:rPr>
                        <a:t>Fields (DC)</a:t>
                      </a:r>
                    </a:p>
                  </a:txBody>
                  <a:tcPr marL="18288" marR="18288" marT="18288" marB="18288">
                    <a:solidFill>
                      <a:schemeClr val="bg2">
                        <a:lumMod val="75000"/>
                      </a:schemeClr>
                    </a:solidFill>
                  </a:tcPr>
                </a:tc>
                <a:tc>
                  <a:txBody>
                    <a:bodyPr/>
                    <a:lstStyle/>
                    <a:p>
                      <a:r>
                        <a:rPr lang="en-US" sz="1600" b="1" i="0" u="none" strike="noStrike" kern="1200" baseline="0" dirty="0">
                          <a:solidFill>
                            <a:schemeClr val="tx1"/>
                          </a:solidFill>
                          <a:latin typeface="Garamond" panose="02020404030301010803" pitchFamily="18" charset="0"/>
                          <a:ea typeface="+mn-ea"/>
                          <a:cs typeface="+mn-cs"/>
                        </a:rPr>
                        <a:t>Suprathermal </a:t>
                      </a:r>
                    </a:p>
                    <a:p>
                      <a:r>
                        <a:rPr lang="en-US" sz="1600" b="1" i="0" u="none" strike="noStrike" kern="1200" baseline="0" dirty="0">
                          <a:solidFill>
                            <a:schemeClr val="tx1"/>
                          </a:solidFill>
                          <a:latin typeface="Garamond" panose="02020404030301010803" pitchFamily="18" charset="0"/>
                          <a:ea typeface="+mn-ea"/>
                          <a:cs typeface="+mn-cs"/>
                        </a:rPr>
                        <a:t>Ions</a:t>
                      </a:r>
                      <a:endParaRPr lang="en-US" sz="1600" dirty="0"/>
                    </a:p>
                  </a:txBody>
                  <a:tcPr marL="18288" marR="18288" marT="18288" marB="18288">
                    <a:solidFill>
                      <a:schemeClr val="tx2">
                        <a:lumMod val="40000"/>
                        <a:lumOff val="60000"/>
                      </a:schemeClr>
                    </a:solidFill>
                  </a:tcPr>
                </a:tc>
                <a:tc>
                  <a:txBody>
                    <a:bodyPr/>
                    <a:lstStyle/>
                    <a:p>
                      <a:r>
                        <a:rPr lang="en-US" sz="1600" b="1" i="0" u="none" strike="noStrike" kern="1200" baseline="0" dirty="0">
                          <a:solidFill>
                            <a:schemeClr val="tx1"/>
                          </a:solidFill>
                          <a:latin typeface="Garamond" panose="02020404030301010803" pitchFamily="18" charset="0"/>
                          <a:ea typeface="+mn-ea"/>
                          <a:cs typeface="+mn-cs"/>
                        </a:rPr>
                        <a:t>Suprathermal Electrons</a:t>
                      </a:r>
                      <a:endParaRPr lang="en-US" sz="1600" dirty="0"/>
                    </a:p>
                  </a:txBody>
                  <a:tcPr marL="18288" marR="18288" marT="18288" marB="18288">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0" u="none" strike="noStrike" kern="1200" baseline="0" dirty="0">
                          <a:solidFill>
                            <a:schemeClr val="tx1"/>
                          </a:solidFill>
                          <a:latin typeface="Garamond" panose="02020404030301010803" pitchFamily="18" charset="0"/>
                          <a:ea typeface="+mn-ea"/>
                          <a:cs typeface="+mn-cs"/>
                        </a:rPr>
                        <a:t>Thermal Plasma Density </a:t>
                      </a:r>
                    </a:p>
                  </a:txBody>
                  <a:tcPr marL="18288" marR="18288" marT="18288" marB="18288">
                    <a:solidFill>
                      <a:schemeClr val="accent4">
                        <a:lumMod val="40000"/>
                        <a:lumOff val="60000"/>
                      </a:schemeClr>
                    </a:solidFill>
                  </a:tcPr>
                </a:tc>
                <a:tc>
                  <a:txBody>
                    <a:bodyPr/>
                    <a:lstStyle/>
                    <a:p>
                      <a:r>
                        <a:rPr lang="en-US" sz="1600" b="1" i="0" u="none" strike="noStrike" kern="1200" baseline="0" dirty="0">
                          <a:solidFill>
                            <a:schemeClr val="tx1"/>
                          </a:solidFill>
                          <a:latin typeface="Garamond" panose="02020404030301010803" pitchFamily="18" charset="0"/>
                          <a:ea typeface="+mn-ea"/>
                          <a:cs typeface="+mn-cs"/>
                        </a:rPr>
                        <a:t>Solar EUV flux (55-130 nm)</a:t>
                      </a:r>
                      <a:endParaRPr lang="en-US" sz="1600" dirty="0"/>
                    </a:p>
                  </a:txBody>
                  <a:tcPr marL="18288" marR="18288" marT="18288" marB="18288">
                    <a:solidFill>
                      <a:schemeClr val="accent3">
                        <a:lumMod val="40000"/>
                        <a:lumOff val="60000"/>
                      </a:schemeClr>
                    </a:solidFill>
                  </a:tcPr>
                </a:tc>
                <a:extLst>
                  <a:ext uri="{0D108BD9-81ED-4DB2-BD59-A6C34878D82A}">
                    <a16:rowId xmlns="" xmlns:a16="http://schemas.microsoft.com/office/drawing/2014/main" val="10000"/>
                  </a:ext>
                </a:extLst>
              </a:tr>
              <a:tr h="1784460">
                <a:tc>
                  <a:txBody>
                    <a:bodyPr/>
                    <a:lstStyle/>
                    <a:p>
                      <a:pPr>
                        <a:lnSpc>
                          <a:spcPts val="1500"/>
                        </a:lnSpc>
                        <a:spcAft>
                          <a:spcPts val="200"/>
                        </a:spcAft>
                      </a:pPr>
                      <a:r>
                        <a:rPr lang="en-US" sz="1500" b="1" i="0" u="none" strike="noStrike" kern="1200" baseline="0" dirty="0">
                          <a:solidFill>
                            <a:schemeClr val="tx1"/>
                          </a:solidFill>
                          <a:latin typeface="Garamond" panose="02020404030301010803" pitchFamily="18" charset="0"/>
                          <a:ea typeface="+mn-ea"/>
                          <a:cs typeface="+mn-cs"/>
                        </a:rPr>
                        <a:t>Range</a:t>
                      </a:r>
                      <a:r>
                        <a:rPr lang="en-US" sz="1500" b="0" i="0" u="none" strike="noStrike" kern="1200" baseline="0" dirty="0">
                          <a:solidFill>
                            <a:schemeClr val="tx1"/>
                          </a:solidFill>
                          <a:latin typeface="Garamond" panose="02020404030301010803" pitchFamily="18" charset="0"/>
                          <a:ea typeface="+mn-ea"/>
                          <a:cs typeface="+mn-cs"/>
                        </a:rPr>
                        <a:t>: 0 - 10</a:t>
                      </a:r>
                      <a:r>
                        <a:rPr lang="en-US" sz="1500" b="0" i="0" u="none" strike="noStrike" kern="1200" baseline="30000" dirty="0">
                          <a:solidFill>
                            <a:schemeClr val="tx1"/>
                          </a:solidFill>
                          <a:latin typeface="Garamond" panose="02020404030301010803" pitchFamily="18" charset="0"/>
                          <a:ea typeface="+mn-ea"/>
                          <a:cs typeface="+mn-cs"/>
                        </a:rPr>
                        <a:t>3</a:t>
                      </a:r>
                      <a:r>
                        <a:rPr lang="en-US" sz="1500" b="0" i="0" u="none" strike="noStrike" kern="1200" baseline="0" dirty="0">
                          <a:solidFill>
                            <a:schemeClr val="tx1"/>
                          </a:solidFill>
                          <a:latin typeface="Garamond" panose="02020404030301010803" pitchFamily="18" charset="0"/>
                          <a:ea typeface="+mn-ea"/>
                          <a:cs typeface="+mn-cs"/>
                        </a:rPr>
                        <a:t> </a:t>
                      </a:r>
                      <a:r>
                        <a:rPr lang="en-US" sz="1500" b="0" i="0" u="none" strike="noStrike" kern="1200" baseline="0" dirty="0" err="1">
                          <a:solidFill>
                            <a:schemeClr val="tx1"/>
                          </a:solidFill>
                          <a:latin typeface="Garamond" panose="02020404030301010803" pitchFamily="18" charset="0"/>
                          <a:ea typeface="+mn-ea"/>
                          <a:cs typeface="+mn-cs"/>
                        </a:rPr>
                        <a:t>nT</a:t>
                      </a:r>
                      <a:endParaRPr lang="en-US" sz="1500" b="0" i="0" u="none" strike="noStrike" kern="1200" baseline="0" dirty="0">
                        <a:solidFill>
                          <a:schemeClr val="tx1"/>
                        </a:solidFill>
                        <a:latin typeface="Garamond" panose="02020404030301010803" pitchFamily="18" charset="0"/>
                        <a:ea typeface="+mn-ea"/>
                        <a:cs typeface="+mn-cs"/>
                      </a:endParaRPr>
                    </a:p>
                    <a:p>
                      <a:pPr>
                        <a:lnSpc>
                          <a:spcPts val="1500"/>
                        </a:lnSpc>
                        <a:spcAft>
                          <a:spcPts val="200"/>
                        </a:spcAft>
                      </a:pPr>
                      <a:r>
                        <a:rPr lang="en-US" sz="1500" b="1" i="0" u="none" strike="noStrike" kern="1200" baseline="0" dirty="0">
                          <a:solidFill>
                            <a:schemeClr val="tx1"/>
                          </a:solidFill>
                          <a:latin typeface="Garamond" panose="02020404030301010803" pitchFamily="18" charset="0"/>
                          <a:ea typeface="+mn-ea"/>
                          <a:cs typeface="+mn-cs"/>
                        </a:rPr>
                        <a:t>Magnitude Accuracy</a:t>
                      </a:r>
                      <a:r>
                        <a:rPr lang="en-US" sz="1500" b="0" i="0" u="none" strike="noStrike" kern="1200" baseline="0" dirty="0">
                          <a:solidFill>
                            <a:schemeClr val="tx1"/>
                          </a:solidFill>
                          <a:latin typeface="Garamond" panose="02020404030301010803" pitchFamily="18" charset="0"/>
                          <a:ea typeface="+mn-ea"/>
                          <a:cs typeface="+mn-cs"/>
                        </a:rPr>
                        <a:t>: 0.5 </a:t>
                      </a:r>
                      <a:r>
                        <a:rPr lang="en-US" sz="1500" b="0" i="0" u="none" strike="noStrike" kern="1200" baseline="0" dirty="0" err="1">
                          <a:solidFill>
                            <a:schemeClr val="tx1"/>
                          </a:solidFill>
                          <a:latin typeface="Garamond" panose="02020404030301010803" pitchFamily="18" charset="0"/>
                          <a:ea typeface="+mn-ea"/>
                          <a:cs typeface="+mn-cs"/>
                        </a:rPr>
                        <a:t>nT</a:t>
                      </a:r>
                      <a:endParaRPr lang="en-US" sz="1500" b="0" i="0" u="none" strike="noStrike" kern="1200" baseline="0" dirty="0">
                        <a:solidFill>
                          <a:schemeClr val="tx1"/>
                        </a:solidFill>
                        <a:latin typeface="Garamond" panose="02020404030301010803" pitchFamily="18" charset="0"/>
                        <a:ea typeface="+mn-ea"/>
                        <a:cs typeface="+mn-cs"/>
                      </a:endParaRPr>
                    </a:p>
                    <a:p>
                      <a:pPr>
                        <a:lnSpc>
                          <a:spcPts val="1500"/>
                        </a:lnSpc>
                        <a:spcAft>
                          <a:spcPts val="200"/>
                        </a:spcAft>
                      </a:pPr>
                      <a:r>
                        <a:rPr lang="en-US" sz="1500" b="1" i="0" u="none" strike="noStrike" kern="1200" baseline="0" dirty="0">
                          <a:solidFill>
                            <a:schemeClr val="tx1"/>
                          </a:solidFill>
                          <a:latin typeface="Garamond" panose="02020404030301010803" pitchFamily="18" charset="0"/>
                          <a:ea typeface="+mn-ea"/>
                          <a:cs typeface="+mn-cs"/>
                        </a:rPr>
                        <a:t>Direction Accuracy: </a:t>
                      </a:r>
                    </a:p>
                    <a:p>
                      <a:pPr>
                        <a:lnSpc>
                          <a:spcPts val="1500"/>
                        </a:lnSpc>
                        <a:spcAft>
                          <a:spcPts val="200"/>
                        </a:spcAft>
                      </a:pPr>
                      <a:r>
                        <a:rPr lang="en-US" sz="1500" b="0" i="0" u="none" strike="noStrike" kern="1200" baseline="0" dirty="0">
                          <a:solidFill>
                            <a:schemeClr val="tx1"/>
                          </a:solidFill>
                          <a:latin typeface="Garamond" panose="02020404030301010803" pitchFamily="18" charset="0"/>
                          <a:ea typeface="+mn-ea"/>
                          <a:cs typeface="+mn-cs"/>
                        </a:rPr>
                        <a:t>20°, |B| &gt; 1 </a:t>
                      </a:r>
                      <a:r>
                        <a:rPr lang="en-US" sz="1500" b="0" i="0" u="none" strike="noStrike" kern="1200" baseline="0" dirty="0" err="1">
                          <a:solidFill>
                            <a:schemeClr val="tx1"/>
                          </a:solidFill>
                          <a:latin typeface="Garamond" panose="02020404030301010803" pitchFamily="18" charset="0"/>
                          <a:ea typeface="+mn-ea"/>
                          <a:cs typeface="+mn-cs"/>
                        </a:rPr>
                        <a:t>nT</a:t>
                      </a:r>
                      <a:endParaRPr lang="en-US" sz="1500" b="0" i="0" u="none" strike="noStrike" kern="1200" baseline="0" dirty="0">
                        <a:solidFill>
                          <a:schemeClr val="tx1"/>
                        </a:solidFill>
                        <a:latin typeface="Garamond" panose="02020404030301010803" pitchFamily="18" charset="0"/>
                        <a:ea typeface="+mn-ea"/>
                        <a:cs typeface="+mn-cs"/>
                      </a:endParaRPr>
                    </a:p>
                    <a:p>
                      <a:pPr>
                        <a:lnSpc>
                          <a:spcPts val="1500"/>
                        </a:lnSpc>
                        <a:spcAft>
                          <a:spcPts val="200"/>
                        </a:spcAft>
                      </a:pPr>
                      <a:r>
                        <a:rPr lang="en-US" sz="1500" b="1" i="0" u="none" strike="noStrike" kern="1200" baseline="0" dirty="0">
                          <a:solidFill>
                            <a:schemeClr val="tx1"/>
                          </a:solidFill>
                          <a:latin typeface="Garamond" panose="02020404030301010803" pitchFamily="18" charset="0"/>
                          <a:ea typeface="+mn-ea"/>
                          <a:cs typeface="+mn-cs"/>
                        </a:rPr>
                        <a:t>Cadence </a:t>
                      </a:r>
                    </a:p>
                    <a:p>
                      <a:pPr marL="0" indent="0">
                        <a:lnSpc>
                          <a:spcPts val="1500"/>
                        </a:lnSpc>
                        <a:spcAft>
                          <a:spcPts val="200"/>
                        </a:spcAft>
                        <a:buFont typeface="Arial" panose="020B0604020202020204" pitchFamily="34" charset="0"/>
                        <a:buNone/>
                      </a:pPr>
                      <a:r>
                        <a:rPr lang="en-US" sz="1500" b="0" i="0" u="none" strike="noStrike" kern="1200" baseline="0" dirty="0">
                          <a:solidFill>
                            <a:schemeClr val="tx1"/>
                          </a:solidFill>
                          <a:latin typeface="Garamond" panose="02020404030301010803" pitchFamily="18" charset="0"/>
                          <a:ea typeface="+mn-ea"/>
                          <a:cs typeface="+mn-cs"/>
                        </a:rPr>
                        <a:t> </a:t>
                      </a:r>
                      <a:r>
                        <a:rPr lang="en-US" sz="1500" b="0" i="0" u="none" strike="noStrike" kern="1200" baseline="0" dirty="0" smtClean="0">
                          <a:solidFill>
                            <a:schemeClr val="tx1"/>
                          </a:solidFill>
                          <a:latin typeface="Garamond" panose="02020404030301010803" pitchFamily="18" charset="0"/>
                          <a:ea typeface="+mn-ea"/>
                          <a:cs typeface="+mn-cs"/>
                        </a:rPr>
                        <a:t>&lt; </a:t>
                      </a:r>
                      <a:r>
                        <a:rPr lang="en-US" sz="1500" b="0" i="0" u="none" strike="noStrike" kern="1200" baseline="0" dirty="0">
                          <a:solidFill>
                            <a:schemeClr val="tx1"/>
                          </a:solidFill>
                          <a:latin typeface="Garamond" panose="02020404030301010803" pitchFamily="18" charset="0"/>
                          <a:ea typeface="+mn-ea"/>
                          <a:cs typeface="+mn-cs"/>
                        </a:rPr>
                        <a:t>1 s (&lt; </a:t>
                      </a:r>
                      <a:r>
                        <a:rPr lang="en-US" sz="1500" b="0" i="0" u="none" strike="noStrike" kern="1200" baseline="0" dirty="0" smtClean="0">
                          <a:solidFill>
                            <a:schemeClr val="tx1"/>
                          </a:solidFill>
                          <a:latin typeface="Garamond" panose="02020404030301010803" pitchFamily="18" charset="0"/>
                          <a:ea typeface="+mn-ea"/>
                          <a:cs typeface="+mn-cs"/>
                        </a:rPr>
                        <a:t>1000 </a:t>
                      </a:r>
                      <a:r>
                        <a:rPr lang="en-US" sz="1500" b="0" i="0" u="none" strike="noStrike" kern="1200" baseline="0" dirty="0">
                          <a:solidFill>
                            <a:schemeClr val="tx1"/>
                          </a:solidFill>
                          <a:latin typeface="Garamond" panose="02020404030301010803" pitchFamily="18" charset="0"/>
                          <a:ea typeface="+mn-ea"/>
                          <a:cs typeface="+mn-cs"/>
                        </a:rPr>
                        <a:t>km)</a:t>
                      </a:r>
                    </a:p>
                    <a:p>
                      <a:pPr marL="0" indent="0">
                        <a:lnSpc>
                          <a:spcPts val="1500"/>
                        </a:lnSpc>
                        <a:spcAft>
                          <a:spcPts val="200"/>
                        </a:spcAft>
                        <a:buFont typeface="Arial" panose="020B0604020202020204" pitchFamily="34" charset="0"/>
                        <a:buNone/>
                      </a:pPr>
                      <a:r>
                        <a:rPr lang="en-US" sz="1500" b="0" i="0" u="none" strike="noStrike" kern="1200" baseline="0" dirty="0">
                          <a:solidFill>
                            <a:schemeClr val="tx1"/>
                          </a:solidFill>
                          <a:latin typeface="Garamond" panose="02020404030301010803" pitchFamily="18" charset="0"/>
                          <a:ea typeface="+mn-ea"/>
                          <a:cs typeface="+mn-cs"/>
                        </a:rPr>
                        <a:t> </a:t>
                      </a:r>
                      <a:r>
                        <a:rPr lang="en-US" sz="1500" b="0" i="0" u="none" strike="noStrike" kern="1200" baseline="0" dirty="0" smtClean="0">
                          <a:solidFill>
                            <a:schemeClr val="tx1"/>
                          </a:solidFill>
                          <a:latin typeface="Garamond" panose="02020404030301010803" pitchFamily="18" charset="0"/>
                          <a:ea typeface="+mn-ea"/>
                          <a:cs typeface="+mn-cs"/>
                        </a:rPr>
                        <a:t>&lt; </a:t>
                      </a:r>
                      <a:r>
                        <a:rPr lang="en-US" sz="1500" b="0" i="0" u="none" strike="noStrike" kern="1200" baseline="0" dirty="0">
                          <a:solidFill>
                            <a:schemeClr val="tx1"/>
                          </a:solidFill>
                          <a:latin typeface="Garamond" panose="02020404030301010803" pitchFamily="18" charset="0"/>
                          <a:ea typeface="+mn-ea"/>
                          <a:cs typeface="+mn-cs"/>
                        </a:rPr>
                        <a:t>2 s (&gt; </a:t>
                      </a:r>
                      <a:r>
                        <a:rPr lang="en-US" sz="1500" b="0" i="0" u="none" strike="noStrike" kern="1200" baseline="0" dirty="0" smtClean="0">
                          <a:solidFill>
                            <a:schemeClr val="tx1"/>
                          </a:solidFill>
                          <a:latin typeface="Garamond" panose="02020404030301010803" pitchFamily="18" charset="0"/>
                          <a:ea typeface="+mn-ea"/>
                          <a:cs typeface="+mn-cs"/>
                        </a:rPr>
                        <a:t>1000 </a:t>
                      </a:r>
                      <a:r>
                        <a:rPr lang="en-US" sz="1500" b="0" i="0" u="none" strike="noStrike" kern="1200" baseline="0" dirty="0">
                          <a:solidFill>
                            <a:schemeClr val="tx1"/>
                          </a:solidFill>
                          <a:latin typeface="Garamond" panose="02020404030301010803" pitchFamily="18" charset="0"/>
                          <a:ea typeface="+mn-ea"/>
                          <a:cs typeface="+mn-cs"/>
                        </a:rPr>
                        <a:t>km)</a:t>
                      </a:r>
                      <a:endParaRPr lang="en-US" sz="1500" b="1" i="0" u="none" strike="noStrike" kern="1200" baseline="0" dirty="0">
                        <a:solidFill>
                          <a:schemeClr val="tx1"/>
                        </a:solidFill>
                        <a:latin typeface="Garamond" panose="02020404030301010803" pitchFamily="18" charset="0"/>
                        <a:ea typeface="+mn-ea"/>
                        <a:cs typeface="+mn-cs"/>
                      </a:endParaRPr>
                    </a:p>
                  </a:txBody>
                  <a:tcPr marL="18288" marR="18288" marT="18288" marB="18288">
                    <a:solidFill>
                      <a:schemeClr val="bg2">
                        <a:lumMod val="90000"/>
                      </a:schemeClr>
                    </a:solidFill>
                  </a:tcPr>
                </a:tc>
                <a:tc>
                  <a:txBody>
                    <a:bodyPr/>
                    <a:lstStyle/>
                    <a:p>
                      <a:pPr>
                        <a:lnSpc>
                          <a:spcPts val="1500"/>
                        </a:lnSpc>
                        <a:spcAft>
                          <a:spcPts val="200"/>
                        </a:spcAft>
                      </a:pPr>
                      <a:r>
                        <a:rPr lang="da-DK" sz="1500" b="1" i="0" u="none" strike="noStrike" kern="1200" baseline="0" dirty="0">
                          <a:solidFill>
                            <a:schemeClr val="tx1"/>
                          </a:solidFill>
                          <a:latin typeface="Garamond" panose="02020404030301010803" pitchFamily="18" charset="0"/>
                          <a:ea typeface="+mn-ea"/>
                          <a:cs typeface="+mn-cs"/>
                        </a:rPr>
                        <a:t>Energy:</a:t>
                      </a:r>
                      <a:r>
                        <a:rPr lang="da-DK" sz="1500" b="0" i="0" u="none" strike="noStrike" kern="1200" baseline="0" dirty="0">
                          <a:solidFill>
                            <a:schemeClr val="tx1"/>
                          </a:solidFill>
                          <a:latin typeface="Garamond" panose="02020404030301010803" pitchFamily="18" charset="0"/>
                          <a:ea typeface="+mn-ea"/>
                          <a:cs typeface="+mn-cs"/>
                        </a:rPr>
                        <a:t> 2 eV - 20 keV</a:t>
                      </a:r>
                    </a:p>
                    <a:p>
                      <a:pPr>
                        <a:lnSpc>
                          <a:spcPts val="1500"/>
                        </a:lnSpc>
                        <a:spcAft>
                          <a:spcPts val="200"/>
                        </a:spcAft>
                      </a:pPr>
                      <a:r>
                        <a:rPr lang="el-GR" sz="1500" b="0" i="0" u="none" strike="noStrike" kern="1200" baseline="0" dirty="0">
                          <a:solidFill>
                            <a:schemeClr val="tx1"/>
                          </a:solidFill>
                          <a:latin typeface="Garamond" panose="02020404030301010803" pitchFamily="18" charset="0"/>
                          <a:ea typeface="+mn-ea"/>
                          <a:cs typeface="+mn-cs"/>
                        </a:rPr>
                        <a:t>(2</a:t>
                      </a:r>
                      <a:r>
                        <a:rPr lang="en-US" sz="1500" b="0" i="0" u="none" strike="noStrike" kern="1200" baseline="0" dirty="0">
                          <a:solidFill>
                            <a:schemeClr val="tx1"/>
                          </a:solidFill>
                          <a:latin typeface="Garamond" panose="02020404030301010803" pitchFamily="18" charset="0"/>
                          <a:ea typeface="+mn-ea"/>
                          <a:cs typeface="+mn-cs"/>
                        </a:rPr>
                        <a:t>5</a:t>
                      </a:r>
                      <a:r>
                        <a:rPr lang="el-GR" sz="1500" b="0" i="0" u="none" strike="noStrike" kern="1200" baseline="0" dirty="0">
                          <a:solidFill>
                            <a:schemeClr val="tx1"/>
                          </a:solidFill>
                          <a:latin typeface="Garamond" panose="02020404030301010803" pitchFamily="18" charset="0"/>
                          <a:ea typeface="+mn-ea"/>
                          <a:cs typeface="+mn-cs"/>
                        </a:rPr>
                        <a:t>% Δ</a:t>
                      </a:r>
                      <a:r>
                        <a:rPr lang="en-US" sz="1500" b="0" i="0" u="none" strike="noStrike" kern="1200" baseline="0" dirty="0">
                          <a:solidFill>
                            <a:schemeClr val="tx1"/>
                          </a:solidFill>
                          <a:latin typeface="Garamond" panose="02020404030301010803" pitchFamily="18" charset="0"/>
                          <a:ea typeface="+mn-ea"/>
                          <a:cs typeface="+mn-cs"/>
                        </a:rPr>
                        <a:t>E/E)</a:t>
                      </a:r>
                    </a:p>
                    <a:p>
                      <a:pPr>
                        <a:lnSpc>
                          <a:spcPts val="1500"/>
                        </a:lnSpc>
                        <a:spcAft>
                          <a:spcPts val="200"/>
                        </a:spcAft>
                      </a:pPr>
                      <a:r>
                        <a:rPr lang="en-US" sz="1500" b="1" i="0" u="none" strike="noStrike" kern="1200" baseline="0" dirty="0">
                          <a:solidFill>
                            <a:schemeClr val="tx1"/>
                          </a:solidFill>
                          <a:latin typeface="Garamond" panose="02020404030301010803" pitchFamily="18" charset="0"/>
                          <a:ea typeface="+mn-ea"/>
                          <a:cs typeface="+mn-cs"/>
                        </a:rPr>
                        <a:t>Angles</a:t>
                      </a:r>
                      <a:r>
                        <a:rPr lang="en-US" sz="1500" b="0" i="0" u="none" strike="noStrike" kern="1200" baseline="0" dirty="0">
                          <a:solidFill>
                            <a:schemeClr val="tx1"/>
                          </a:solidFill>
                          <a:latin typeface="Garamond" panose="02020404030301010803" pitchFamily="18" charset="0"/>
                          <a:ea typeface="+mn-ea"/>
                          <a:cs typeface="+mn-cs"/>
                        </a:rPr>
                        <a:t>: 2.8</a:t>
                      </a:r>
                      <a:r>
                        <a:rPr lang="en-US" sz="1500" b="0" i="0" u="none" strike="noStrike" kern="1200" baseline="0" dirty="0">
                          <a:solidFill>
                            <a:schemeClr val="tx1"/>
                          </a:solidFill>
                          <a:latin typeface="Symbol" panose="05050102010706020507" pitchFamily="18" charset="2"/>
                          <a:ea typeface="+mn-ea"/>
                          <a:cs typeface="+mn-cs"/>
                        </a:rPr>
                        <a:t>p</a:t>
                      </a:r>
                      <a:r>
                        <a:rPr lang="en-US" sz="1500" b="0" i="0" u="none" strike="noStrike" kern="1200" baseline="0" dirty="0">
                          <a:solidFill>
                            <a:schemeClr val="tx1"/>
                          </a:solidFill>
                          <a:latin typeface="Garamond" panose="02020404030301010803" pitchFamily="18" charset="0"/>
                          <a:ea typeface="+mn-ea"/>
                          <a:cs typeface="+mn-cs"/>
                        </a:rPr>
                        <a:t> (30° x 30°)</a:t>
                      </a:r>
                    </a:p>
                    <a:p>
                      <a:pPr>
                        <a:lnSpc>
                          <a:spcPts val="1500"/>
                        </a:lnSpc>
                        <a:spcAft>
                          <a:spcPts val="200"/>
                        </a:spcAft>
                      </a:pPr>
                      <a:r>
                        <a:rPr lang="en-US" sz="1500" b="1" i="0" u="none" strike="noStrike" kern="1200" baseline="0" dirty="0">
                          <a:solidFill>
                            <a:schemeClr val="tx1"/>
                          </a:solidFill>
                          <a:latin typeface="Garamond" panose="02020404030301010803" pitchFamily="18" charset="0"/>
                          <a:ea typeface="+mn-ea"/>
                          <a:cs typeface="+mn-cs"/>
                        </a:rPr>
                        <a:t>Mass</a:t>
                      </a:r>
                      <a:r>
                        <a:rPr lang="en-US" sz="1500" b="0" i="0" u="none" strike="noStrike" kern="1200" baseline="0" dirty="0">
                          <a:solidFill>
                            <a:schemeClr val="tx1"/>
                          </a:solidFill>
                          <a:latin typeface="Garamond" panose="02020404030301010803" pitchFamily="18" charset="0"/>
                          <a:ea typeface="+mn-ea"/>
                          <a:cs typeface="+mn-cs"/>
                        </a:rPr>
                        <a:t>:  M ≤ 4, M ≥ 16</a:t>
                      </a:r>
                    </a:p>
                    <a:p>
                      <a:pPr>
                        <a:lnSpc>
                          <a:spcPts val="1500"/>
                        </a:lnSpc>
                        <a:spcAft>
                          <a:spcPts val="200"/>
                        </a:spcAft>
                      </a:pPr>
                      <a:r>
                        <a:rPr lang="en-US" sz="1500" b="1" i="0" u="none" strike="noStrike" kern="1200" baseline="0" dirty="0" err="1">
                          <a:solidFill>
                            <a:schemeClr val="tx1"/>
                          </a:solidFill>
                          <a:latin typeface="Garamond" panose="02020404030301010803" pitchFamily="18" charset="0"/>
                          <a:ea typeface="+mn-ea"/>
                          <a:cs typeface="+mn-cs"/>
                        </a:rPr>
                        <a:t>Eflux</a:t>
                      </a:r>
                      <a:r>
                        <a:rPr lang="en-US" sz="1500" b="0" i="0" u="none" strike="noStrike" kern="1200" baseline="0" dirty="0">
                          <a:solidFill>
                            <a:schemeClr val="tx1"/>
                          </a:solidFill>
                          <a:latin typeface="Garamond" panose="02020404030301010803" pitchFamily="18" charset="0"/>
                          <a:ea typeface="+mn-ea"/>
                          <a:cs typeface="+mn-cs"/>
                        </a:rPr>
                        <a:t>: 3x10</a:t>
                      </a:r>
                      <a:r>
                        <a:rPr lang="en-US" sz="1500" b="0" i="0" u="none" strike="noStrike" kern="1200" baseline="30000" dirty="0">
                          <a:solidFill>
                            <a:schemeClr val="tx1"/>
                          </a:solidFill>
                          <a:latin typeface="Garamond" panose="02020404030301010803" pitchFamily="18" charset="0"/>
                          <a:ea typeface="+mn-ea"/>
                          <a:cs typeface="+mn-cs"/>
                        </a:rPr>
                        <a:t>5</a:t>
                      </a:r>
                      <a:r>
                        <a:rPr lang="en-US" sz="1500" b="0" i="0" u="none" strike="noStrike" kern="1200" baseline="0" dirty="0">
                          <a:solidFill>
                            <a:schemeClr val="tx1"/>
                          </a:solidFill>
                          <a:latin typeface="Garamond" panose="02020404030301010803" pitchFamily="18" charset="0"/>
                          <a:ea typeface="+mn-ea"/>
                          <a:cs typeface="+mn-cs"/>
                        </a:rPr>
                        <a:t>-10</a:t>
                      </a:r>
                      <a:r>
                        <a:rPr lang="en-US" sz="1500" b="0" i="0" u="none" strike="noStrike" kern="1200" baseline="30000" dirty="0">
                          <a:solidFill>
                            <a:schemeClr val="tx1"/>
                          </a:solidFill>
                          <a:latin typeface="Garamond" panose="02020404030301010803" pitchFamily="18" charset="0"/>
                          <a:ea typeface="+mn-ea"/>
                          <a:cs typeface="+mn-cs"/>
                        </a:rPr>
                        <a:t>10</a:t>
                      </a:r>
                      <a:r>
                        <a:rPr lang="en-US" sz="1500" b="0" i="0" u="none" strike="noStrike" kern="1200" baseline="0" dirty="0">
                          <a:solidFill>
                            <a:schemeClr val="tx1"/>
                          </a:solidFill>
                          <a:latin typeface="Garamond" panose="02020404030301010803" pitchFamily="18" charset="0"/>
                          <a:ea typeface="+mn-ea"/>
                          <a:cs typeface="+mn-cs"/>
                        </a:rPr>
                        <a:t>±30%</a:t>
                      </a:r>
                    </a:p>
                    <a:p>
                      <a:pPr>
                        <a:lnSpc>
                          <a:spcPts val="1500"/>
                        </a:lnSpc>
                        <a:spcAft>
                          <a:spcPts val="200"/>
                        </a:spcAft>
                      </a:pPr>
                      <a:r>
                        <a:rPr lang="en-US" sz="1500" b="1" i="0" u="none" strike="noStrike" kern="1200" baseline="0" dirty="0">
                          <a:solidFill>
                            <a:schemeClr val="tx1"/>
                          </a:solidFill>
                          <a:latin typeface="Garamond" panose="02020404030301010803" pitchFamily="18" charset="0"/>
                          <a:ea typeface="+mn-ea"/>
                          <a:cs typeface="+mn-cs"/>
                        </a:rPr>
                        <a:t>Cadence</a:t>
                      </a:r>
                      <a:r>
                        <a:rPr lang="en-US" sz="1500" b="0" i="0" u="none" strike="noStrike" kern="1200" baseline="0" dirty="0">
                          <a:solidFill>
                            <a:schemeClr val="tx1"/>
                          </a:solidFill>
                          <a:latin typeface="Garamond" panose="02020404030301010803" pitchFamily="18" charset="0"/>
                          <a:ea typeface="+mn-ea"/>
                          <a:cs typeface="+mn-cs"/>
                        </a:rPr>
                        <a:t>:</a:t>
                      </a:r>
                    </a:p>
                    <a:p>
                      <a:pPr>
                        <a:lnSpc>
                          <a:spcPts val="1500"/>
                        </a:lnSpc>
                        <a:spcAft>
                          <a:spcPts val="200"/>
                        </a:spcAft>
                      </a:pPr>
                      <a:r>
                        <a:rPr lang="en-US" sz="1500" b="0" i="0" u="none" strike="noStrike" kern="1200" baseline="0" dirty="0">
                          <a:solidFill>
                            <a:schemeClr val="tx1"/>
                          </a:solidFill>
                          <a:latin typeface="Garamond" panose="02020404030301010803" pitchFamily="18" charset="0"/>
                          <a:ea typeface="+mn-ea"/>
                          <a:cs typeface="+mn-cs"/>
                        </a:rPr>
                        <a:t> &lt; 20 s (&lt; </a:t>
                      </a:r>
                      <a:r>
                        <a:rPr lang="en-US" sz="1500" b="0" i="0" u="none" strike="noStrike" kern="1200" baseline="0" dirty="0" smtClean="0">
                          <a:solidFill>
                            <a:schemeClr val="tx1"/>
                          </a:solidFill>
                          <a:latin typeface="Garamond" panose="02020404030301010803" pitchFamily="18" charset="0"/>
                          <a:ea typeface="+mn-ea"/>
                          <a:cs typeface="+mn-cs"/>
                        </a:rPr>
                        <a:t>1000 </a:t>
                      </a:r>
                      <a:r>
                        <a:rPr lang="en-US" sz="1500" b="0" i="0" u="none" strike="noStrike" kern="1200" baseline="0" dirty="0">
                          <a:solidFill>
                            <a:schemeClr val="tx1"/>
                          </a:solidFill>
                          <a:latin typeface="Garamond" panose="02020404030301010803" pitchFamily="18" charset="0"/>
                          <a:ea typeface="+mn-ea"/>
                          <a:cs typeface="+mn-cs"/>
                        </a:rPr>
                        <a:t>km)</a:t>
                      </a:r>
                    </a:p>
                    <a:p>
                      <a:pPr>
                        <a:lnSpc>
                          <a:spcPts val="1500"/>
                        </a:lnSpc>
                        <a:spcAft>
                          <a:spcPts val="200"/>
                        </a:spcAft>
                      </a:pPr>
                      <a:r>
                        <a:rPr lang="en-US" sz="1500" b="0" i="0" u="none" strike="noStrike" kern="1200" baseline="0" dirty="0">
                          <a:solidFill>
                            <a:schemeClr val="tx1"/>
                          </a:solidFill>
                          <a:latin typeface="Garamond" panose="02020404030301010803" pitchFamily="18" charset="0"/>
                          <a:ea typeface="+mn-ea"/>
                          <a:cs typeface="+mn-cs"/>
                        </a:rPr>
                        <a:t> &lt; 40 s (&gt; </a:t>
                      </a:r>
                      <a:r>
                        <a:rPr lang="en-US" sz="1500" b="0" i="0" u="none" strike="noStrike" kern="1200" baseline="0" dirty="0" smtClean="0">
                          <a:solidFill>
                            <a:schemeClr val="tx1"/>
                          </a:solidFill>
                          <a:latin typeface="Garamond" panose="02020404030301010803" pitchFamily="18" charset="0"/>
                          <a:ea typeface="+mn-ea"/>
                          <a:cs typeface="+mn-cs"/>
                        </a:rPr>
                        <a:t>1000 </a:t>
                      </a:r>
                      <a:r>
                        <a:rPr lang="en-US" sz="1500" b="0" i="0" u="none" strike="noStrike" kern="1200" baseline="0" dirty="0">
                          <a:solidFill>
                            <a:schemeClr val="tx1"/>
                          </a:solidFill>
                          <a:latin typeface="Garamond" panose="02020404030301010803" pitchFamily="18" charset="0"/>
                          <a:ea typeface="+mn-ea"/>
                          <a:cs typeface="+mn-cs"/>
                        </a:rPr>
                        <a:t>km)</a:t>
                      </a:r>
                    </a:p>
                  </a:txBody>
                  <a:tcPr marL="18288" marR="18288" marT="18288" marB="18288">
                    <a:solidFill>
                      <a:schemeClr val="tx2">
                        <a:lumMod val="20000"/>
                        <a:lumOff val="80000"/>
                      </a:schemeClr>
                    </a:solidFill>
                  </a:tcPr>
                </a:tc>
                <a:tc>
                  <a:txBody>
                    <a:bodyPr/>
                    <a:lstStyle/>
                    <a:p>
                      <a:pPr>
                        <a:lnSpc>
                          <a:spcPts val="1500"/>
                        </a:lnSpc>
                        <a:spcAft>
                          <a:spcPts val="200"/>
                        </a:spcAft>
                      </a:pPr>
                      <a:r>
                        <a:rPr lang="da-DK" sz="1500" b="1" i="0" u="none" strike="noStrike" kern="1200" baseline="0" dirty="0">
                          <a:solidFill>
                            <a:schemeClr val="tx1"/>
                          </a:solidFill>
                          <a:latin typeface="Garamond" panose="02020404030301010803" pitchFamily="18" charset="0"/>
                          <a:ea typeface="+mn-ea"/>
                          <a:cs typeface="+mn-cs"/>
                        </a:rPr>
                        <a:t>Energy</a:t>
                      </a:r>
                      <a:r>
                        <a:rPr lang="da-DK" sz="1500" b="0" i="0" u="none" strike="noStrike" kern="1200" baseline="0" dirty="0">
                          <a:solidFill>
                            <a:schemeClr val="tx1"/>
                          </a:solidFill>
                          <a:latin typeface="Garamond" panose="02020404030301010803" pitchFamily="18" charset="0"/>
                          <a:ea typeface="+mn-ea"/>
                          <a:cs typeface="+mn-cs"/>
                        </a:rPr>
                        <a:t>: 3 eV - 10 keV</a:t>
                      </a:r>
                    </a:p>
                    <a:p>
                      <a:pPr>
                        <a:lnSpc>
                          <a:spcPts val="1500"/>
                        </a:lnSpc>
                        <a:spcAft>
                          <a:spcPts val="200"/>
                        </a:spcAft>
                      </a:pPr>
                      <a:r>
                        <a:rPr lang="el-GR" sz="1500" b="0" i="0" u="none" strike="noStrike" kern="1200" baseline="0" dirty="0">
                          <a:solidFill>
                            <a:schemeClr val="tx1"/>
                          </a:solidFill>
                          <a:latin typeface="Garamond" panose="02020404030301010803" pitchFamily="18" charset="0"/>
                          <a:ea typeface="+mn-ea"/>
                          <a:cs typeface="+mn-cs"/>
                        </a:rPr>
                        <a:t>(2</a:t>
                      </a:r>
                      <a:r>
                        <a:rPr lang="en-US" sz="1500" b="0" i="0" u="none" strike="noStrike" kern="1200" baseline="0" dirty="0">
                          <a:solidFill>
                            <a:schemeClr val="tx1"/>
                          </a:solidFill>
                          <a:latin typeface="Garamond" panose="02020404030301010803" pitchFamily="18" charset="0"/>
                          <a:ea typeface="+mn-ea"/>
                          <a:cs typeface="+mn-cs"/>
                        </a:rPr>
                        <a:t>5</a:t>
                      </a:r>
                      <a:r>
                        <a:rPr lang="el-GR" sz="1500" b="0" i="0" u="none" strike="noStrike" kern="1200" baseline="0" dirty="0">
                          <a:solidFill>
                            <a:schemeClr val="tx1"/>
                          </a:solidFill>
                          <a:latin typeface="Garamond" panose="02020404030301010803" pitchFamily="18" charset="0"/>
                          <a:ea typeface="+mn-ea"/>
                          <a:cs typeface="+mn-cs"/>
                        </a:rPr>
                        <a:t>% Δ</a:t>
                      </a:r>
                      <a:r>
                        <a:rPr lang="en-US" sz="1500" b="0" i="0" u="none" strike="noStrike" kern="1200" baseline="0" dirty="0">
                          <a:solidFill>
                            <a:schemeClr val="tx1"/>
                          </a:solidFill>
                          <a:latin typeface="Garamond" panose="02020404030301010803" pitchFamily="18" charset="0"/>
                          <a:ea typeface="+mn-ea"/>
                          <a:cs typeface="+mn-cs"/>
                        </a:rPr>
                        <a:t>E/E)</a:t>
                      </a:r>
                    </a:p>
                    <a:p>
                      <a:pPr>
                        <a:lnSpc>
                          <a:spcPts val="1500"/>
                        </a:lnSpc>
                        <a:spcAft>
                          <a:spcPts val="200"/>
                        </a:spcAft>
                      </a:pPr>
                      <a:r>
                        <a:rPr lang="en-US" sz="1500" b="1" i="0" u="none" strike="noStrike" kern="1200" baseline="0" dirty="0">
                          <a:solidFill>
                            <a:schemeClr val="tx1"/>
                          </a:solidFill>
                          <a:latin typeface="Garamond" panose="02020404030301010803" pitchFamily="18" charset="0"/>
                          <a:ea typeface="+mn-ea"/>
                          <a:cs typeface="+mn-cs"/>
                        </a:rPr>
                        <a:t>Pitch angle</a:t>
                      </a:r>
                      <a:r>
                        <a:rPr lang="en-US" sz="1500" b="0" i="0" u="none" strike="noStrike" kern="1200" baseline="0" dirty="0">
                          <a:solidFill>
                            <a:schemeClr val="tx1"/>
                          </a:solidFill>
                          <a:latin typeface="Garamond" panose="02020404030301010803" pitchFamily="18" charset="0"/>
                          <a:ea typeface="+mn-ea"/>
                          <a:cs typeface="+mn-cs"/>
                        </a:rPr>
                        <a:t>: 2</a:t>
                      </a:r>
                      <a:r>
                        <a:rPr lang="en-US" sz="1500" b="0" i="0" u="none" strike="noStrike" kern="1200" baseline="0" dirty="0">
                          <a:solidFill>
                            <a:schemeClr val="tx1"/>
                          </a:solidFill>
                          <a:latin typeface="Symbol" panose="05050102010706020507" pitchFamily="18" charset="2"/>
                          <a:ea typeface="+mn-ea"/>
                          <a:cs typeface="+mn-cs"/>
                        </a:rPr>
                        <a:t>0 </a:t>
                      </a:r>
                      <a:r>
                        <a:rPr lang="da-DK" sz="1500" b="0" i="0" u="none" strike="noStrike" kern="1200" baseline="0" dirty="0">
                          <a:solidFill>
                            <a:schemeClr val="tx1"/>
                          </a:solidFill>
                          <a:latin typeface="Garamond" panose="02020404030301010803" pitchFamily="18" charset="0"/>
                          <a:ea typeface="+mn-ea"/>
                          <a:cs typeface="+mn-cs"/>
                        </a:rPr>
                        <a:t>-</a:t>
                      </a:r>
                      <a:r>
                        <a:rPr lang="en-US" sz="1500" b="0" i="0" u="none" strike="noStrike" kern="1200" baseline="0" dirty="0">
                          <a:solidFill>
                            <a:schemeClr val="tx1"/>
                          </a:solidFill>
                          <a:latin typeface="Symbol" panose="05050102010706020507" pitchFamily="18" charset="2"/>
                          <a:ea typeface="+mn-ea"/>
                          <a:cs typeface="+mn-cs"/>
                        </a:rPr>
                        <a:t> 160</a:t>
                      </a:r>
                      <a:r>
                        <a:rPr lang="en-US" sz="1500" b="0" i="0" u="none" strike="noStrike" kern="1200" baseline="0" dirty="0">
                          <a:solidFill>
                            <a:schemeClr val="tx1"/>
                          </a:solidFill>
                          <a:latin typeface="Garamond" panose="02020404030301010803" pitchFamily="18" charset="0"/>
                          <a:ea typeface="+mn-ea"/>
                          <a:cs typeface="+mn-cs"/>
                        </a:rPr>
                        <a:t>°</a:t>
                      </a:r>
                      <a:r>
                        <a:rPr lang="en-US" sz="1500" b="0" i="0" u="none" strike="noStrike" kern="1200" baseline="0" dirty="0">
                          <a:solidFill>
                            <a:schemeClr val="tx1"/>
                          </a:solidFill>
                          <a:latin typeface="Symbol" panose="05050102010706020507" pitchFamily="18" charset="2"/>
                          <a:ea typeface="+mn-ea"/>
                          <a:cs typeface="+mn-cs"/>
                        </a:rPr>
                        <a:t>, </a:t>
                      </a:r>
                      <a:r>
                        <a:rPr lang="en-US" sz="1500" b="0" i="0" u="none" strike="noStrike" kern="1200" baseline="0" dirty="0">
                          <a:solidFill>
                            <a:schemeClr val="tx1"/>
                          </a:solidFill>
                          <a:latin typeface="Garamond" panose="02020404030301010803" pitchFamily="18" charset="0"/>
                          <a:ea typeface="+mn-ea"/>
                          <a:cs typeface="+mn-cs"/>
                        </a:rPr>
                        <a:t>30° resolution</a:t>
                      </a:r>
                    </a:p>
                    <a:p>
                      <a:pPr>
                        <a:lnSpc>
                          <a:spcPts val="1500"/>
                        </a:lnSpc>
                        <a:spcAft>
                          <a:spcPts val="200"/>
                        </a:spcAft>
                      </a:pPr>
                      <a:r>
                        <a:rPr lang="en-US" sz="1500" b="1" i="0" u="none" strike="noStrike" kern="1200" baseline="0" dirty="0">
                          <a:solidFill>
                            <a:schemeClr val="tx1"/>
                          </a:solidFill>
                          <a:latin typeface="Garamond" panose="02020404030301010803" pitchFamily="18" charset="0"/>
                          <a:ea typeface="+mn-ea"/>
                          <a:cs typeface="+mn-cs"/>
                        </a:rPr>
                        <a:t>Eflux</a:t>
                      </a:r>
                      <a:r>
                        <a:rPr lang="en-US" sz="1500" b="0" i="0" u="none" strike="noStrike" kern="1200" baseline="0" dirty="0">
                          <a:solidFill>
                            <a:schemeClr val="tx1"/>
                          </a:solidFill>
                          <a:latin typeface="Garamond" panose="02020404030301010803" pitchFamily="18" charset="0"/>
                          <a:ea typeface="+mn-ea"/>
                          <a:cs typeface="+mn-cs"/>
                        </a:rPr>
                        <a:t>:10</a:t>
                      </a:r>
                      <a:r>
                        <a:rPr lang="en-US" sz="1500" b="0" i="0" u="none" strike="noStrike" kern="1200" baseline="30000" dirty="0">
                          <a:solidFill>
                            <a:schemeClr val="tx1"/>
                          </a:solidFill>
                          <a:latin typeface="Garamond" panose="02020404030301010803" pitchFamily="18" charset="0"/>
                          <a:ea typeface="+mn-ea"/>
                          <a:cs typeface="+mn-cs"/>
                        </a:rPr>
                        <a:t>4</a:t>
                      </a:r>
                      <a:r>
                        <a:rPr lang="en-US" sz="1500" b="0" i="0" u="none" strike="noStrike" kern="1200" baseline="0" dirty="0">
                          <a:solidFill>
                            <a:schemeClr val="tx1"/>
                          </a:solidFill>
                          <a:latin typeface="Garamond" panose="02020404030301010803" pitchFamily="18" charset="0"/>
                          <a:ea typeface="+mn-ea"/>
                          <a:cs typeface="+mn-cs"/>
                        </a:rPr>
                        <a:t>-5x10</a:t>
                      </a:r>
                      <a:r>
                        <a:rPr lang="en-US" sz="1500" b="0" i="0" u="none" strike="noStrike" kern="1200" baseline="30000" dirty="0">
                          <a:solidFill>
                            <a:schemeClr val="tx1"/>
                          </a:solidFill>
                          <a:latin typeface="Garamond" panose="02020404030301010803" pitchFamily="18" charset="0"/>
                          <a:ea typeface="+mn-ea"/>
                          <a:cs typeface="+mn-cs"/>
                        </a:rPr>
                        <a:t>9</a:t>
                      </a:r>
                      <a:r>
                        <a:rPr lang="en-US" sz="1500" b="0" i="0" u="none" strike="noStrike" kern="1200" baseline="0" dirty="0">
                          <a:solidFill>
                            <a:schemeClr val="tx1"/>
                          </a:solidFill>
                          <a:latin typeface="Garamond" panose="02020404030301010803" pitchFamily="18" charset="0"/>
                          <a:ea typeface="+mn-ea"/>
                          <a:cs typeface="+mn-cs"/>
                        </a:rPr>
                        <a:t> ±30%</a:t>
                      </a:r>
                    </a:p>
                    <a:p>
                      <a:pPr>
                        <a:lnSpc>
                          <a:spcPts val="1500"/>
                        </a:lnSpc>
                        <a:spcAft>
                          <a:spcPts val="200"/>
                        </a:spcAft>
                      </a:pPr>
                      <a:r>
                        <a:rPr lang="en-US" sz="1500" b="1" i="0" u="none" strike="noStrike" kern="1200" baseline="0" dirty="0">
                          <a:solidFill>
                            <a:schemeClr val="tx1"/>
                          </a:solidFill>
                          <a:latin typeface="Garamond" panose="02020404030301010803" pitchFamily="18" charset="0"/>
                          <a:ea typeface="+mn-ea"/>
                          <a:cs typeface="+mn-cs"/>
                        </a:rPr>
                        <a:t>Cadence</a:t>
                      </a:r>
                      <a:r>
                        <a:rPr lang="en-US" sz="1500" b="0" i="0" u="none" strike="noStrike" kern="1200" baseline="0" dirty="0">
                          <a:solidFill>
                            <a:schemeClr val="tx1"/>
                          </a:solidFill>
                          <a:latin typeface="Garamond" panose="02020404030301010803" pitchFamily="18" charset="0"/>
                          <a:ea typeface="+mn-ea"/>
                          <a:cs typeface="+mn-cs"/>
                        </a:rPr>
                        <a:t>:</a:t>
                      </a:r>
                    </a:p>
                    <a:p>
                      <a:pPr>
                        <a:lnSpc>
                          <a:spcPts val="1500"/>
                        </a:lnSpc>
                        <a:spcAft>
                          <a:spcPts val="200"/>
                        </a:spcAft>
                      </a:pPr>
                      <a:r>
                        <a:rPr lang="en-US" sz="1500" b="0" i="0" u="none" strike="noStrike" kern="1200" baseline="0" dirty="0">
                          <a:solidFill>
                            <a:schemeClr val="tx1"/>
                          </a:solidFill>
                          <a:latin typeface="Garamond" panose="02020404030301010803" pitchFamily="18" charset="0"/>
                          <a:ea typeface="+mn-ea"/>
                          <a:cs typeface="+mn-cs"/>
                        </a:rPr>
                        <a:t> &lt; 20 s (&lt; </a:t>
                      </a:r>
                      <a:r>
                        <a:rPr lang="en-US" sz="1500" b="0" i="0" u="none" strike="noStrike" kern="1200" baseline="0" dirty="0" smtClean="0">
                          <a:solidFill>
                            <a:schemeClr val="tx1"/>
                          </a:solidFill>
                          <a:latin typeface="Garamond" panose="02020404030301010803" pitchFamily="18" charset="0"/>
                          <a:ea typeface="+mn-ea"/>
                          <a:cs typeface="+mn-cs"/>
                        </a:rPr>
                        <a:t>1000 </a:t>
                      </a:r>
                      <a:r>
                        <a:rPr lang="en-US" sz="1500" b="0" i="0" u="none" strike="noStrike" kern="1200" baseline="0" dirty="0">
                          <a:solidFill>
                            <a:schemeClr val="tx1"/>
                          </a:solidFill>
                          <a:latin typeface="Garamond" panose="02020404030301010803" pitchFamily="18" charset="0"/>
                          <a:ea typeface="+mn-ea"/>
                          <a:cs typeface="+mn-cs"/>
                        </a:rPr>
                        <a:t>km)</a:t>
                      </a:r>
                    </a:p>
                    <a:p>
                      <a:pPr>
                        <a:lnSpc>
                          <a:spcPts val="1500"/>
                        </a:lnSpc>
                        <a:spcAft>
                          <a:spcPts val="200"/>
                        </a:spcAft>
                      </a:pPr>
                      <a:r>
                        <a:rPr lang="en-US" sz="1500" b="0" i="0" u="none" strike="noStrike" kern="1200" baseline="0" dirty="0">
                          <a:solidFill>
                            <a:schemeClr val="tx1"/>
                          </a:solidFill>
                          <a:latin typeface="Garamond" panose="02020404030301010803" pitchFamily="18" charset="0"/>
                          <a:ea typeface="+mn-ea"/>
                          <a:cs typeface="+mn-cs"/>
                        </a:rPr>
                        <a:t> &lt; 40 s (&gt; </a:t>
                      </a:r>
                      <a:r>
                        <a:rPr lang="en-US" sz="1500" b="0" i="0" u="none" strike="noStrike" kern="1200" baseline="0" dirty="0" smtClean="0">
                          <a:solidFill>
                            <a:schemeClr val="tx1"/>
                          </a:solidFill>
                          <a:latin typeface="Garamond" panose="02020404030301010803" pitchFamily="18" charset="0"/>
                          <a:ea typeface="+mn-ea"/>
                          <a:cs typeface="+mn-cs"/>
                        </a:rPr>
                        <a:t>1000 </a:t>
                      </a:r>
                      <a:r>
                        <a:rPr lang="en-US" sz="1500" b="0" i="0" u="none" strike="noStrike" kern="1200" baseline="0" dirty="0">
                          <a:solidFill>
                            <a:schemeClr val="tx1"/>
                          </a:solidFill>
                          <a:latin typeface="Garamond" panose="02020404030301010803" pitchFamily="18" charset="0"/>
                          <a:ea typeface="+mn-ea"/>
                          <a:cs typeface="+mn-cs"/>
                        </a:rPr>
                        <a:t>km)</a:t>
                      </a:r>
                    </a:p>
                  </a:txBody>
                  <a:tcPr marL="18288" marR="18288" marT="18288" marB="18288">
                    <a:solidFill>
                      <a:schemeClr val="accent2">
                        <a:lumMod val="20000"/>
                        <a:lumOff val="80000"/>
                      </a:schemeClr>
                    </a:solidFill>
                  </a:tcPr>
                </a:tc>
                <a:tc>
                  <a:txBody>
                    <a:bodyPr/>
                    <a:lstStyle/>
                    <a:p>
                      <a:pPr>
                        <a:lnSpc>
                          <a:spcPts val="1500"/>
                        </a:lnSpc>
                        <a:spcAft>
                          <a:spcPts val="200"/>
                        </a:spcAft>
                      </a:pPr>
                      <a:r>
                        <a:rPr lang="en-US" sz="1500" b="1" i="0" u="none" strike="noStrike" kern="1200" baseline="0" dirty="0">
                          <a:solidFill>
                            <a:schemeClr val="tx1"/>
                          </a:solidFill>
                          <a:latin typeface="Garamond" panose="02020404030301010803" pitchFamily="18" charset="0"/>
                          <a:ea typeface="+mn-ea"/>
                          <a:cs typeface="+mn-cs"/>
                        </a:rPr>
                        <a:t>Range</a:t>
                      </a:r>
                      <a:r>
                        <a:rPr lang="en-US" sz="1500" b="0" i="0" u="none" strike="noStrike" kern="1200" baseline="0" dirty="0">
                          <a:solidFill>
                            <a:schemeClr val="tx1"/>
                          </a:solidFill>
                          <a:latin typeface="Garamond" panose="02020404030301010803" pitchFamily="18" charset="0"/>
                          <a:ea typeface="+mn-ea"/>
                          <a:cs typeface="+mn-cs"/>
                        </a:rPr>
                        <a:t>: 20-3x10</a:t>
                      </a:r>
                      <a:r>
                        <a:rPr lang="en-US" sz="1500" b="0" i="0" u="none" strike="noStrike" kern="1200" baseline="30000" dirty="0">
                          <a:solidFill>
                            <a:schemeClr val="tx1"/>
                          </a:solidFill>
                          <a:latin typeface="Garamond" panose="02020404030301010803" pitchFamily="18" charset="0"/>
                          <a:ea typeface="+mn-ea"/>
                          <a:cs typeface="+mn-cs"/>
                        </a:rPr>
                        <a:t>4</a:t>
                      </a:r>
                      <a:r>
                        <a:rPr lang="en-US" sz="1500" b="0" i="0" u="none" strike="noStrike" kern="1200" baseline="0" dirty="0">
                          <a:solidFill>
                            <a:schemeClr val="tx1"/>
                          </a:solidFill>
                          <a:latin typeface="Garamond" panose="02020404030301010803" pitchFamily="18" charset="0"/>
                          <a:ea typeface="+mn-ea"/>
                          <a:cs typeface="+mn-cs"/>
                        </a:rPr>
                        <a:t> cm</a:t>
                      </a:r>
                      <a:r>
                        <a:rPr lang="en-US" sz="1500" b="0" i="0" u="none" strike="noStrike" kern="1200" baseline="30000" dirty="0">
                          <a:solidFill>
                            <a:schemeClr val="tx1"/>
                          </a:solidFill>
                          <a:latin typeface="Garamond" panose="02020404030301010803" pitchFamily="18" charset="0"/>
                          <a:ea typeface="+mn-ea"/>
                          <a:cs typeface="+mn-cs"/>
                        </a:rPr>
                        <a:t>-3</a:t>
                      </a:r>
                    </a:p>
                    <a:p>
                      <a:pPr>
                        <a:lnSpc>
                          <a:spcPts val="1500"/>
                        </a:lnSpc>
                        <a:spcAft>
                          <a:spcPts val="200"/>
                        </a:spcAft>
                      </a:pPr>
                      <a:r>
                        <a:rPr lang="en-US" sz="1500" b="1" i="0" u="none" strike="noStrike" kern="1200" baseline="0" dirty="0">
                          <a:solidFill>
                            <a:schemeClr val="tx1"/>
                          </a:solidFill>
                          <a:latin typeface="Garamond" panose="02020404030301010803" pitchFamily="18" charset="0"/>
                          <a:ea typeface="+mn-ea"/>
                          <a:cs typeface="+mn-cs"/>
                        </a:rPr>
                        <a:t>Accuracy</a:t>
                      </a:r>
                      <a:r>
                        <a:rPr lang="en-US" sz="1500" b="0" i="0" u="none" strike="noStrike" kern="1200" baseline="0" dirty="0">
                          <a:solidFill>
                            <a:schemeClr val="tx1"/>
                          </a:solidFill>
                          <a:latin typeface="Garamond" panose="02020404030301010803" pitchFamily="18" charset="0"/>
                          <a:ea typeface="+mn-ea"/>
                          <a:cs typeface="+mn-cs"/>
                        </a:rPr>
                        <a:t>: 30%</a:t>
                      </a:r>
                    </a:p>
                    <a:p>
                      <a:pPr>
                        <a:lnSpc>
                          <a:spcPts val="1500"/>
                        </a:lnSpc>
                        <a:spcAft>
                          <a:spcPts val="200"/>
                        </a:spcAft>
                      </a:pPr>
                      <a:endParaRPr lang="en-US" sz="1500" b="0" i="0" u="none" strike="noStrike" kern="1200" baseline="0" dirty="0">
                        <a:solidFill>
                          <a:schemeClr val="tx1"/>
                        </a:solidFill>
                        <a:latin typeface="Garamond" panose="02020404030301010803" pitchFamily="18" charset="0"/>
                        <a:ea typeface="+mn-ea"/>
                        <a:cs typeface="+mn-cs"/>
                      </a:endParaRPr>
                    </a:p>
                    <a:p>
                      <a:pPr>
                        <a:lnSpc>
                          <a:spcPts val="1500"/>
                        </a:lnSpc>
                        <a:spcAft>
                          <a:spcPts val="200"/>
                        </a:spcAft>
                      </a:pPr>
                      <a:endParaRPr lang="en-US" sz="1500" b="0" i="0" u="none" strike="noStrike" kern="1200" baseline="0" dirty="0">
                        <a:solidFill>
                          <a:schemeClr val="tx1"/>
                        </a:solidFill>
                        <a:latin typeface="Garamond" panose="02020404030301010803" pitchFamily="18" charset="0"/>
                        <a:ea typeface="+mn-ea"/>
                        <a:cs typeface="+mn-cs"/>
                      </a:endParaRPr>
                    </a:p>
                    <a:p>
                      <a:pPr>
                        <a:lnSpc>
                          <a:spcPts val="1500"/>
                        </a:lnSpc>
                        <a:spcAft>
                          <a:spcPts val="200"/>
                        </a:spcAft>
                      </a:pPr>
                      <a:endParaRPr lang="en-US" sz="1500" b="0" i="0" u="none" strike="noStrike" kern="1200" baseline="0" dirty="0">
                        <a:solidFill>
                          <a:schemeClr val="tx1"/>
                        </a:solidFill>
                        <a:latin typeface="Garamond" panose="02020404030301010803" pitchFamily="18" charset="0"/>
                        <a:ea typeface="+mn-ea"/>
                        <a:cs typeface="+mn-cs"/>
                      </a:endParaRPr>
                    </a:p>
                    <a:p>
                      <a:pPr>
                        <a:lnSpc>
                          <a:spcPts val="1500"/>
                        </a:lnSpc>
                        <a:spcAft>
                          <a:spcPts val="200"/>
                        </a:spcAft>
                      </a:pPr>
                      <a:r>
                        <a:rPr lang="en-US" sz="1500" b="1" i="0" u="none" strike="noStrike" kern="1200" baseline="0" dirty="0">
                          <a:solidFill>
                            <a:schemeClr val="tx1"/>
                          </a:solidFill>
                          <a:latin typeface="Garamond" panose="02020404030301010803" pitchFamily="18" charset="0"/>
                          <a:ea typeface="+mn-ea"/>
                          <a:cs typeface="+mn-cs"/>
                        </a:rPr>
                        <a:t>Cadence</a:t>
                      </a:r>
                      <a:r>
                        <a:rPr lang="en-US" sz="1500" b="0" i="0" u="none" strike="noStrike" kern="1200" baseline="0" dirty="0">
                          <a:solidFill>
                            <a:schemeClr val="tx1"/>
                          </a:solidFill>
                          <a:latin typeface="Garamond" panose="02020404030301010803" pitchFamily="18" charset="0"/>
                          <a:ea typeface="+mn-ea"/>
                          <a:cs typeface="+mn-cs"/>
                        </a:rPr>
                        <a:t>:</a:t>
                      </a:r>
                    </a:p>
                    <a:p>
                      <a:pPr>
                        <a:lnSpc>
                          <a:spcPts val="1500"/>
                        </a:lnSpc>
                        <a:spcAft>
                          <a:spcPts val="200"/>
                        </a:spcAft>
                      </a:pPr>
                      <a:r>
                        <a:rPr lang="en-US" sz="1500" b="0" i="0" u="none" strike="noStrike" kern="1200" baseline="0" dirty="0">
                          <a:solidFill>
                            <a:schemeClr val="tx1"/>
                          </a:solidFill>
                          <a:latin typeface="Garamond" panose="02020404030301010803" pitchFamily="18" charset="0"/>
                          <a:ea typeface="+mn-ea"/>
                          <a:cs typeface="+mn-cs"/>
                        </a:rPr>
                        <a:t> &lt; 20 s (&lt; </a:t>
                      </a:r>
                      <a:r>
                        <a:rPr lang="en-US" sz="1500" b="0" i="0" u="none" strike="noStrike" kern="1200" baseline="0" dirty="0" smtClean="0">
                          <a:solidFill>
                            <a:schemeClr val="tx1"/>
                          </a:solidFill>
                          <a:latin typeface="Garamond" panose="02020404030301010803" pitchFamily="18" charset="0"/>
                          <a:ea typeface="+mn-ea"/>
                          <a:cs typeface="+mn-cs"/>
                        </a:rPr>
                        <a:t>1000 </a:t>
                      </a:r>
                      <a:r>
                        <a:rPr lang="en-US" sz="1500" b="0" i="0" u="none" strike="noStrike" kern="1200" baseline="0" dirty="0">
                          <a:solidFill>
                            <a:schemeClr val="tx1"/>
                          </a:solidFill>
                          <a:latin typeface="Garamond" panose="02020404030301010803" pitchFamily="18" charset="0"/>
                          <a:ea typeface="+mn-ea"/>
                          <a:cs typeface="+mn-cs"/>
                        </a:rPr>
                        <a:t>km)</a:t>
                      </a:r>
                    </a:p>
                    <a:p>
                      <a:pPr>
                        <a:lnSpc>
                          <a:spcPts val="1500"/>
                        </a:lnSpc>
                        <a:spcAft>
                          <a:spcPts val="200"/>
                        </a:spcAft>
                      </a:pPr>
                      <a:r>
                        <a:rPr lang="en-US" sz="1500" b="0" i="0" u="none" strike="noStrike" kern="1200" baseline="0" dirty="0">
                          <a:solidFill>
                            <a:schemeClr val="tx1"/>
                          </a:solidFill>
                          <a:latin typeface="Garamond" panose="02020404030301010803" pitchFamily="18" charset="0"/>
                          <a:ea typeface="+mn-ea"/>
                          <a:cs typeface="+mn-cs"/>
                        </a:rPr>
                        <a:t> &lt; 40 s (&gt; </a:t>
                      </a:r>
                      <a:r>
                        <a:rPr lang="en-US" sz="1500" b="0" i="0" u="none" strike="noStrike" kern="1200" baseline="0" dirty="0" smtClean="0">
                          <a:solidFill>
                            <a:schemeClr val="tx1"/>
                          </a:solidFill>
                          <a:latin typeface="Garamond" panose="02020404030301010803" pitchFamily="18" charset="0"/>
                          <a:ea typeface="+mn-ea"/>
                          <a:cs typeface="+mn-cs"/>
                        </a:rPr>
                        <a:t>1000 </a:t>
                      </a:r>
                      <a:r>
                        <a:rPr lang="en-US" sz="1500" b="0" i="0" u="none" strike="noStrike" kern="1200" baseline="0" dirty="0">
                          <a:solidFill>
                            <a:schemeClr val="tx1"/>
                          </a:solidFill>
                          <a:latin typeface="Garamond" panose="02020404030301010803" pitchFamily="18" charset="0"/>
                          <a:ea typeface="+mn-ea"/>
                          <a:cs typeface="+mn-cs"/>
                        </a:rPr>
                        <a:t>km)</a:t>
                      </a:r>
                    </a:p>
                  </a:txBody>
                  <a:tcPr marL="18288" marR="18288" marT="18288" marB="18288">
                    <a:solidFill>
                      <a:schemeClr val="accent4">
                        <a:lumMod val="20000"/>
                        <a:lumOff val="80000"/>
                      </a:schemeClr>
                    </a:solidFill>
                  </a:tcPr>
                </a:tc>
                <a:tc>
                  <a:txBody>
                    <a:bodyPr/>
                    <a:lstStyle/>
                    <a:p>
                      <a:pPr>
                        <a:lnSpc>
                          <a:spcPts val="1500"/>
                        </a:lnSpc>
                        <a:spcAft>
                          <a:spcPts val="200"/>
                        </a:spcAft>
                      </a:pPr>
                      <a:r>
                        <a:rPr lang="en-US" sz="1500" b="1" i="0" u="none" strike="noStrike" kern="1200" baseline="0" dirty="0">
                          <a:solidFill>
                            <a:schemeClr val="tx1"/>
                          </a:solidFill>
                          <a:latin typeface="Garamond" panose="02020404030301010803" pitchFamily="18" charset="0"/>
                          <a:ea typeface="+mn-ea"/>
                          <a:cs typeface="+mn-cs"/>
                        </a:rPr>
                        <a:t>Flux</a:t>
                      </a:r>
                      <a:r>
                        <a:rPr lang="en-US" sz="1500" b="0" i="0" u="none" strike="noStrike" kern="1200" baseline="0" dirty="0">
                          <a:solidFill>
                            <a:schemeClr val="tx1"/>
                          </a:solidFill>
                          <a:latin typeface="Garamond" panose="02020404030301010803" pitchFamily="18" charset="0"/>
                          <a:ea typeface="+mn-ea"/>
                          <a:cs typeface="+mn-cs"/>
                        </a:rPr>
                        <a:t>: 0.005-0.02 W/m</a:t>
                      </a:r>
                      <a:r>
                        <a:rPr lang="en-US" sz="1500" b="0" i="0" u="none" strike="noStrike" kern="1200" baseline="30000" dirty="0">
                          <a:solidFill>
                            <a:schemeClr val="tx1"/>
                          </a:solidFill>
                          <a:latin typeface="Garamond" panose="02020404030301010803" pitchFamily="18" charset="0"/>
                          <a:ea typeface="+mn-ea"/>
                          <a:cs typeface="+mn-cs"/>
                        </a:rPr>
                        <a:t>2</a:t>
                      </a:r>
                    </a:p>
                    <a:p>
                      <a:pPr>
                        <a:lnSpc>
                          <a:spcPts val="1500"/>
                        </a:lnSpc>
                        <a:spcAft>
                          <a:spcPts val="200"/>
                        </a:spcAft>
                      </a:pPr>
                      <a:r>
                        <a:rPr lang="en-US" sz="1500" b="1" i="0" u="none" strike="noStrike" kern="1200" baseline="0" dirty="0">
                          <a:solidFill>
                            <a:schemeClr val="tx1"/>
                          </a:solidFill>
                          <a:latin typeface="Garamond" panose="02020404030301010803" pitchFamily="18" charset="0"/>
                          <a:ea typeface="+mn-ea"/>
                          <a:cs typeface="+mn-cs"/>
                        </a:rPr>
                        <a:t>Relative accuracy</a:t>
                      </a:r>
                      <a:r>
                        <a:rPr lang="en-US" sz="1500" b="0" i="0" u="none" strike="noStrike" kern="1200" baseline="0" dirty="0">
                          <a:solidFill>
                            <a:schemeClr val="tx1"/>
                          </a:solidFill>
                          <a:latin typeface="Garamond" panose="02020404030301010803" pitchFamily="18" charset="0"/>
                          <a:ea typeface="+mn-ea"/>
                          <a:cs typeface="+mn-cs"/>
                        </a:rPr>
                        <a:t>: 10%</a:t>
                      </a:r>
                    </a:p>
                    <a:p>
                      <a:pPr>
                        <a:lnSpc>
                          <a:spcPts val="1500"/>
                        </a:lnSpc>
                        <a:spcAft>
                          <a:spcPts val="200"/>
                        </a:spcAft>
                      </a:pPr>
                      <a:endParaRPr lang="en-US" sz="1500" b="0" i="0" u="none" strike="noStrike" kern="1200" baseline="0" dirty="0">
                        <a:solidFill>
                          <a:schemeClr val="tx1"/>
                        </a:solidFill>
                        <a:latin typeface="Garamond" panose="02020404030301010803" pitchFamily="18" charset="0"/>
                        <a:ea typeface="+mn-ea"/>
                        <a:cs typeface="+mn-cs"/>
                      </a:endParaRPr>
                    </a:p>
                    <a:p>
                      <a:pPr>
                        <a:lnSpc>
                          <a:spcPts val="1500"/>
                        </a:lnSpc>
                        <a:spcAft>
                          <a:spcPts val="200"/>
                        </a:spcAft>
                      </a:pPr>
                      <a:r>
                        <a:rPr lang="en-US" sz="1500" b="1" i="0" u="none" strike="noStrike" kern="1200" baseline="0" dirty="0">
                          <a:solidFill>
                            <a:schemeClr val="tx1"/>
                          </a:solidFill>
                          <a:latin typeface="Garamond" panose="02020404030301010803" pitchFamily="18" charset="0"/>
                          <a:ea typeface="+mn-ea"/>
                          <a:cs typeface="+mn-cs"/>
                        </a:rPr>
                        <a:t>Cadence</a:t>
                      </a:r>
                      <a:r>
                        <a:rPr lang="en-US" sz="1500" b="0" i="0" u="none" strike="noStrike" kern="1200" baseline="0" dirty="0">
                          <a:solidFill>
                            <a:schemeClr val="tx1"/>
                          </a:solidFill>
                          <a:latin typeface="Garamond" panose="02020404030301010803" pitchFamily="18" charset="0"/>
                          <a:ea typeface="+mn-ea"/>
                          <a:cs typeface="+mn-cs"/>
                        </a:rPr>
                        <a:t>: &lt;1 hour</a:t>
                      </a:r>
                    </a:p>
                    <a:p>
                      <a:pPr>
                        <a:lnSpc>
                          <a:spcPts val="1500"/>
                        </a:lnSpc>
                        <a:spcAft>
                          <a:spcPts val="200"/>
                        </a:spcAft>
                      </a:pPr>
                      <a:endParaRPr lang="en-US" sz="1500" dirty="0"/>
                    </a:p>
                  </a:txBody>
                  <a:tcPr marL="18288" marR="18288" marT="18288" marB="18288">
                    <a:solidFill>
                      <a:schemeClr val="accent3">
                        <a:lumMod val="20000"/>
                        <a:lumOff val="80000"/>
                      </a:schemeClr>
                    </a:solidFill>
                  </a:tcPr>
                </a:tc>
                <a:extLst>
                  <a:ext uri="{0D108BD9-81ED-4DB2-BD59-A6C34878D82A}">
                    <a16:rowId xmlns="" xmlns:a16="http://schemas.microsoft.com/office/drawing/2014/main" val="10001"/>
                  </a:ext>
                </a:extLst>
              </a:tr>
              <a:tr h="1796940">
                <a:tc>
                  <a:txBody>
                    <a:bodyPr/>
                    <a:lstStyle/>
                    <a:p>
                      <a:pPr algn="ctr"/>
                      <a:r>
                        <a:rPr lang="en-US" sz="1600" dirty="0"/>
                        <a:t>EMAG</a:t>
                      </a:r>
                      <a:r>
                        <a:rPr lang="en-US" sz="1600" baseline="0" dirty="0"/>
                        <a:t> (UCLA)</a:t>
                      </a:r>
                    </a:p>
                    <a:p>
                      <a:pPr algn="ctr"/>
                      <a:r>
                        <a:rPr lang="en-US" sz="1400" baseline="0" dirty="0"/>
                        <a:t>Lead: C. Russell</a:t>
                      </a:r>
                      <a:endParaRPr lang="en-US" sz="1400" dirty="0"/>
                    </a:p>
                  </a:txBody>
                  <a:tcPr marL="18288" marR="18288" marT="18288" marB="18288"/>
                </a:tc>
                <a:tc>
                  <a:txBody>
                    <a:bodyPr/>
                    <a:lstStyle/>
                    <a:p>
                      <a:pPr algn="ctr"/>
                      <a:r>
                        <a:rPr lang="en-US" sz="1600" dirty="0"/>
                        <a:t>EESA-</a:t>
                      </a:r>
                      <a:r>
                        <a:rPr lang="en-US" sz="1600" dirty="0" err="1"/>
                        <a:t>i</a:t>
                      </a:r>
                      <a:r>
                        <a:rPr lang="en-US" sz="1600" dirty="0"/>
                        <a:t> (UCB-SSL)</a:t>
                      </a:r>
                    </a:p>
                    <a:p>
                      <a:pPr algn="ctr"/>
                      <a:r>
                        <a:rPr lang="en-US" sz="1400" dirty="0"/>
                        <a:t>Lead: R.</a:t>
                      </a:r>
                      <a:r>
                        <a:rPr lang="en-US" sz="1400" baseline="0" dirty="0"/>
                        <a:t> </a:t>
                      </a:r>
                      <a:r>
                        <a:rPr lang="en-US" sz="1400" baseline="0" dirty="0" err="1"/>
                        <a:t>Livi</a:t>
                      </a:r>
                      <a:endParaRPr lang="en-US" sz="1400" dirty="0"/>
                    </a:p>
                  </a:txBody>
                  <a:tcPr marL="18288" marR="18288" marT="18288" marB="1828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EESA-e (UCB-SSL)</a:t>
                      </a:r>
                    </a:p>
                    <a:p>
                      <a:pPr algn="ctr"/>
                      <a:r>
                        <a:rPr lang="en-US" sz="1400" dirty="0"/>
                        <a:t>Lead: P. </a:t>
                      </a:r>
                      <a:r>
                        <a:rPr lang="en-US" sz="1400" dirty="0" smtClean="0"/>
                        <a:t>Whittlesey</a:t>
                      </a:r>
                      <a:endParaRPr lang="en-US" sz="1400" dirty="0"/>
                    </a:p>
                  </a:txBody>
                  <a:tcPr marL="18288" marR="18288" marT="18288" marB="18288"/>
                </a:tc>
                <a:tc>
                  <a:txBody>
                    <a:bodyPr/>
                    <a:lstStyle/>
                    <a:p>
                      <a:pPr algn="ctr"/>
                      <a:r>
                        <a:rPr lang="en-US" sz="1600" dirty="0"/>
                        <a:t>ELP-</a:t>
                      </a:r>
                      <a:r>
                        <a:rPr lang="en-US" sz="1600" dirty="0" err="1"/>
                        <a:t>mNLP</a:t>
                      </a:r>
                      <a:r>
                        <a:rPr lang="en-US" sz="1600" dirty="0"/>
                        <a:t> (ERAU)</a:t>
                      </a:r>
                    </a:p>
                    <a:p>
                      <a:pPr algn="ctr"/>
                      <a:r>
                        <a:rPr lang="en-US" sz="1400" dirty="0"/>
                        <a:t>Lead: A. </a:t>
                      </a:r>
                      <a:r>
                        <a:rPr lang="en-US" sz="1400" dirty="0" err="1"/>
                        <a:t>Barjatya</a:t>
                      </a:r>
                      <a:endParaRPr lang="en-US" sz="1400" dirty="0"/>
                    </a:p>
                  </a:txBody>
                  <a:tcPr marL="18288" marR="18288" marT="18288" marB="18288"/>
                </a:tc>
                <a:tc>
                  <a:txBody>
                    <a:bodyPr/>
                    <a:lstStyle/>
                    <a:p>
                      <a:pPr algn="ctr"/>
                      <a:r>
                        <a:rPr lang="en-US" sz="1600" dirty="0"/>
                        <a:t>ELP-PIP (ERAU)</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Lead: A. </a:t>
                      </a:r>
                      <a:r>
                        <a:rPr lang="en-US" sz="1600" dirty="0" err="1"/>
                        <a:t>Barjatya</a:t>
                      </a:r>
                      <a:endParaRPr lang="en-US" sz="1600" dirty="0"/>
                    </a:p>
                  </a:txBody>
                  <a:tcPr marL="18288" marR="18288" marT="18288" marB="18288"/>
                </a:tc>
                <a:extLst>
                  <a:ext uri="{0D108BD9-81ED-4DB2-BD59-A6C34878D82A}">
                    <a16:rowId xmlns="" xmlns:a16="http://schemas.microsoft.com/office/drawing/2014/main" val="10002"/>
                  </a:ext>
                </a:extLst>
              </a:tr>
            </a:tbl>
          </a:graphicData>
        </a:graphic>
      </p:graphicFrame>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7769" t="4175" r="22364" b="19212"/>
          <a:stretch/>
        </p:blipFill>
        <p:spPr>
          <a:xfrm>
            <a:off x="381001" y="3790950"/>
            <a:ext cx="1225062" cy="8382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3600" y="3711263"/>
            <a:ext cx="1101572" cy="107028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6200" y="3760899"/>
            <a:ext cx="1101572" cy="1070287"/>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790950"/>
            <a:ext cx="1387322" cy="1010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3771364"/>
            <a:ext cx="788162" cy="1086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3590628" y="821267"/>
            <a:ext cx="5181600" cy="4241800"/>
          </a:xfrm>
          <a:prstGeom prst="rect">
            <a:avLst/>
          </a:prstGeom>
          <a:solidFill>
            <a:schemeClr val="bg2">
              <a:lumMod val="10000"/>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rot="20735049">
            <a:off x="715590" y="4349667"/>
            <a:ext cx="2090444" cy="400110"/>
          </a:xfrm>
          <a:prstGeom prst="rect">
            <a:avLst/>
          </a:prstGeom>
          <a:solidFill>
            <a:schemeClr val="bg1"/>
          </a:solidFill>
          <a:ln>
            <a:solidFill>
              <a:srgbClr val="FF0000"/>
            </a:solidFill>
          </a:ln>
        </p:spPr>
        <p:txBody>
          <a:bodyPr wrap="none" rtlCol="0">
            <a:spAutoFit/>
          </a:bodyPr>
          <a:lstStyle/>
          <a:p>
            <a:r>
              <a:rPr lang="en-US" sz="2000" dirty="0">
                <a:solidFill>
                  <a:srgbClr val="002060"/>
                </a:solidFill>
              </a:rPr>
              <a:t>Threshold Mission</a:t>
            </a:r>
          </a:p>
        </p:txBody>
      </p:sp>
    </p:spTree>
    <p:extLst>
      <p:ext uri="{BB962C8B-B14F-4D97-AF65-F5344CB8AC3E}">
        <p14:creationId xmlns:p14="http://schemas.microsoft.com/office/powerpoint/2010/main" val="383676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10793</TotalTime>
  <Words>2038</Words>
  <Application>Microsoft Office PowerPoint</Application>
  <PresentationFormat>On-screen Show (16:9)</PresentationFormat>
  <Paragraphs>326</Paragraphs>
  <Slides>28</Slides>
  <Notes>5</Notes>
  <HiddenSlides>0</HiddenSlides>
  <MMClips>0</MMClips>
  <ScaleCrop>false</ScaleCrop>
  <HeadingPairs>
    <vt:vector size="4" baseType="variant">
      <vt:variant>
        <vt:lpstr>Theme</vt:lpstr>
      </vt:variant>
      <vt:variant>
        <vt:i4>3</vt:i4>
      </vt:variant>
      <vt:variant>
        <vt:lpstr>Slide Titles</vt:lpstr>
      </vt:variant>
      <vt:variant>
        <vt:i4>28</vt:i4>
      </vt:variant>
    </vt:vector>
  </HeadingPairs>
  <TitlesOfParts>
    <vt:vector size="31" baseType="lpstr">
      <vt:lpstr>Office Theme</vt:lpstr>
      <vt:lpstr>1_Office Theme</vt:lpstr>
      <vt:lpstr>2_Office Theme</vt:lpstr>
      <vt:lpstr>PowerPoint Presentation</vt:lpstr>
      <vt:lpstr>ESCAPADE 30-second summary</vt:lpstr>
      <vt:lpstr>The Martian plasma environment: why do we care?</vt:lpstr>
      <vt:lpstr>Q: Why ESCAPADE? </vt:lpstr>
      <vt:lpstr>Spatial-Temporal Ambiguity</vt:lpstr>
      <vt:lpstr>Response to solar wind conditions</vt:lpstr>
      <vt:lpstr>ESCAPADE</vt:lpstr>
      <vt:lpstr>ESCAPADE Goals &amp; Objectives</vt:lpstr>
      <vt:lpstr>Measurements &amp; Instruments</vt:lpstr>
      <vt:lpstr>Science Drives Spatial/Temporal separation</vt:lpstr>
      <vt:lpstr>Science Drives Spatial/Temporal separation</vt:lpstr>
      <vt:lpstr>PowerPoint Presentation</vt:lpstr>
      <vt:lpstr>Science Drives Spatial/Temporal separation</vt:lpstr>
      <vt:lpstr>ESCAPADE Science Phase</vt:lpstr>
      <vt:lpstr>Orbital Evolution</vt:lpstr>
      <vt:lpstr>Orbital Evolution</vt:lpstr>
      <vt:lpstr>ESCAPADE is Timely</vt:lpstr>
      <vt:lpstr>ESCAPADE Spacecraft (x2)</vt:lpstr>
      <vt:lpstr>ESCAPADE Mission Design</vt:lpstr>
      <vt:lpstr>ESCAPADE Team</vt:lpstr>
      <vt:lpstr>ESCAPADE Status/Timeline</vt:lpstr>
      <vt:lpstr>Summary</vt:lpstr>
      <vt:lpstr>Backup slides</vt:lpstr>
      <vt:lpstr>SIMPLEX Programmatics</vt:lpstr>
      <vt:lpstr>Science Enhancement Options</vt:lpstr>
      <vt:lpstr>Response to solar wind conditions (1)</vt:lpstr>
      <vt:lpstr>ESCAPADE cooperation with MAVEN</vt:lpstr>
      <vt:lpstr>Response to Solar Storms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rlillis</dc:creator>
  <cp:lastModifiedBy>rlillis</cp:lastModifiedBy>
  <cp:revision>162</cp:revision>
  <dcterms:created xsi:type="dcterms:W3CDTF">2019-09-07T23:14:05Z</dcterms:created>
  <dcterms:modified xsi:type="dcterms:W3CDTF">2020-05-05T00:30:13Z</dcterms:modified>
</cp:coreProperties>
</file>