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61BFC-5994-4F64-BD5D-F20724217987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64EA-6562-4524-B048-A8E18FE1F1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15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64EA-6562-4524-B048-A8E18FE1F1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6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4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96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67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1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5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45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45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5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5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2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8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8517-C3C8-40B7-81AC-47DEB87BD88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29B8-A9DF-4902-B479-2ED3F2A05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98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65B546-BB7A-41C4-A8FA-BF4A7509E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859" y="1758477"/>
            <a:ext cx="8404412" cy="1470025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Electrical conductivity of </a:t>
            </a:r>
            <a:r>
              <a:rPr lang="en-US" altLang="zh-CN" sz="3600" b="1" dirty="0" err="1">
                <a:latin typeface="Times New Roman" pitchFamily="18" charset="0"/>
                <a:cs typeface="Times New Roman" pitchFamily="18" charset="0"/>
              </a:rPr>
              <a:t>omphacite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and garnet in </a:t>
            </a:r>
            <a:r>
              <a:rPr lang="en-US" altLang="zh-CN" sz="3600" b="1" dirty="0" err="1">
                <a:latin typeface="Times New Roman" pitchFamily="18" charset="0"/>
                <a:cs typeface="Times New Roman" pitchFamily="18" charset="0"/>
              </a:rPr>
              <a:t>eclogite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implications 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for water recycling in the mantle</a:t>
            </a:r>
            <a:endParaRPr lang="zh-CN" altLang="zh-C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1E9D63F-65C3-4631-9CDA-C9F0C5B35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177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err="1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Hanyong</a:t>
            </a:r>
            <a:r>
              <a:rPr lang="en-US" altLang="zh-CN" sz="2800" dirty="0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 Liu, </a:t>
            </a:r>
            <a:r>
              <a:rPr lang="en-US" altLang="zh-CN" sz="2800" dirty="0" err="1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Xiaozhi</a:t>
            </a:r>
            <a:r>
              <a:rPr lang="en-US" altLang="zh-CN" sz="2800" dirty="0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 Yang</a:t>
            </a:r>
            <a:r>
              <a:rPr lang="zh-CN" altLang="en-US" sz="2800" dirty="0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*</a:t>
            </a:r>
            <a:endParaRPr lang="en-US" altLang="zh-CN" sz="2800" dirty="0">
              <a:solidFill>
                <a:schemeClr val="tx1"/>
              </a:solidFill>
              <a:ea typeface="黑体" panose="02010609060101010101" pitchFamily="49" charset="-122"/>
              <a:cs typeface="Times New Roman" pitchFamily="18" charset="0"/>
            </a:endParaRPr>
          </a:p>
          <a:p>
            <a:endParaRPr lang="en-US" altLang="zh-CN" sz="900" dirty="0">
              <a:solidFill>
                <a:schemeClr val="tx1"/>
              </a:solidFill>
              <a:ea typeface="黑体" panose="02010609060101010101" pitchFamily="49" charset="-122"/>
              <a:cs typeface="Times New Roman" pitchFamily="18" charset="0"/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Nanjing University</a:t>
            </a:r>
            <a:endParaRPr lang="en-US" altLang="zh-CN" sz="3200" dirty="0">
              <a:solidFill>
                <a:schemeClr val="tx1"/>
              </a:solidFill>
              <a:ea typeface="黑体" panose="02010609060101010101" pitchFamily="49" charset="-122"/>
              <a:cs typeface="Times New Roman" pitchFamily="18" charset="0"/>
            </a:endParaRPr>
          </a:p>
          <a:p>
            <a:endParaRPr lang="en-US" altLang="zh-CN" sz="700" dirty="0">
              <a:solidFill>
                <a:schemeClr val="tx1"/>
              </a:solidFill>
              <a:ea typeface="黑体" panose="02010609060101010101" pitchFamily="49" charset="-122"/>
              <a:cs typeface="Times New Roman" pitchFamily="18" charset="0"/>
            </a:endParaRPr>
          </a:p>
          <a:p>
            <a:r>
              <a:rPr lang="en-US" altLang="zh-CN" sz="2000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May 2020, </a:t>
            </a:r>
            <a:r>
              <a:rPr lang="en-US" altLang="zh-CN" sz="2000" dirty="0" smtClean="0">
                <a:solidFill>
                  <a:schemeClr val="tx1"/>
                </a:solidFill>
                <a:ea typeface="黑体" panose="02010609060101010101" pitchFamily="49" charset="-122"/>
                <a:cs typeface="Times New Roman" pitchFamily="18" charset="0"/>
              </a:rPr>
              <a:t>EGU</a:t>
            </a:r>
            <a:endParaRPr lang="en-US" altLang="zh-CN" sz="2000" dirty="0">
              <a:solidFill>
                <a:schemeClr val="tx1"/>
              </a:solidFill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9EE7318-DD1B-4701-B718-D94BD65ED2EB}"/>
              </a:ext>
            </a:extLst>
          </p:cNvPr>
          <p:cNvSpPr txBox="1"/>
          <p:nvPr/>
        </p:nvSpPr>
        <p:spPr>
          <a:xfrm>
            <a:off x="-16778" y="5945667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671CD2-C646-4F05-906F-FBC0D41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Geophysical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implications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5B13000-F378-4E34-BD5F-3B1FF0FAC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002" y="1484784"/>
            <a:ext cx="8001993" cy="331365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3E96826-2D36-4FCC-AE33-DD12EC65FE8C}"/>
              </a:ext>
            </a:extLst>
          </p:cNvPr>
          <p:cNvSpPr txBox="1"/>
          <p:nvPr/>
        </p:nvSpPr>
        <p:spPr>
          <a:xfrm>
            <a:off x="755576" y="5051943"/>
            <a:ext cx="7889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Bulk conductivity of </a:t>
            </a:r>
            <a:r>
              <a:rPr lang="en-US" altLang="zh-CN" sz="2800" dirty="0" err="1">
                <a:solidFill>
                  <a:srgbClr val="FF0000"/>
                </a:solidFill>
                <a:ea typeface="黑体" panose="02010609060101010101" pitchFamily="49" charset="-122"/>
              </a:rPr>
              <a:t>eclogite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DF1BD78D-40C4-4387-A93A-2A4B5E0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C1BEA45-897E-4798-82EB-D3088AA2A40B}"/>
              </a:ext>
            </a:extLst>
          </p:cNvPr>
          <p:cNvSpPr txBox="1"/>
          <p:nvPr/>
        </p:nvSpPr>
        <p:spPr>
          <a:xfrm>
            <a:off x="658906" y="5537167"/>
            <a:ext cx="782618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 err="1" smtClean="0">
                <a:ea typeface="黑体" panose="02010609060101010101" pitchFamily="49" charset="-122"/>
                <a:cs typeface="Times New Roman" pitchFamily="18" charset="0"/>
              </a:rPr>
              <a:t>Eclogite</a:t>
            </a:r>
            <a:r>
              <a:rPr lang="en-US" altLang="zh-CN" sz="2000" dirty="0" smtClean="0">
                <a:ea typeface="黑体" panose="02010609060101010101" pitchFamily="49" charset="-122"/>
                <a:cs typeface="Times New Roman" pitchFamily="18" charset="0"/>
              </a:rPr>
              <a:t> and granulite have similar electrical conductivity at continental lower crust depth</a:t>
            </a:r>
            <a:endParaRPr lang="en-US" altLang="zh-CN" sz="2000" dirty="0">
              <a:ea typeface="黑体" panose="02010609060101010101" pitchFamily="49" charset="-122"/>
              <a:cs typeface="Times New Roman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ea typeface="黑体" panose="02010609060101010101" pitchFamily="49" charset="-122"/>
                <a:cs typeface="Times New Roman" pitchFamily="18" charset="0"/>
              </a:rPr>
              <a:t>Conductivity of </a:t>
            </a:r>
            <a:r>
              <a:rPr lang="en-US" altLang="zh-CN" sz="2000" dirty="0" err="1" smtClean="0">
                <a:ea typeface="黑体" panose="02010609060101010101" pitchFamily="49" charset="-122"/>
                <a:cs typeface="Times New Roman" pitchFamily="18" charset="0"/>
              </a:rPr>
              <a:t>eclogite</a:t>
            </a:r>
            <a:r>
              <a:rPr lang="en-US" altLang="zh-CN" sz="2000" dirty="0" smtClean="0">
                <a:ea typeface="黑体" panose="02010609060101010101" pitchFamily="49" charset="-122"/>
                <a:cs typeface="Times New Roman" pitchFamily="18" charset="0"/>
              </a:rPr>
              <a:t> is higher than </a:t>
            </a:r>
            <a:r>
              <a:rPr lang="en-US" altLang="zh-CN" sz="2000" dirty="0" err="1" smtClean="0">
                <a:ea typeface="黑体" panose="02010609060101010101" pitchFamily="49" charset="-122"/>
                <a:cs typeface="Times New Roman" pitchFamily="18" charset="0"/>
              </a:rPr>
              <a:t>peridotite</a:t>
            </a:r>
            <a:r>
              <a:rPr lang="en-US" altLang="zh-CN" sz="2000" dirty="0" smtClean="0">
                <a:ea typeface="黑体" panose="02010609060101010101" pitchFamily="49" charset="-122"/>
                <a:cs typeface="Times New Roman" pitchFamily="18" charset="0"/>
              </a:rPr>
              <a:t> at identical condition</a:t>
            </a:r>
            <a:endParaRPr lang="zh-CN" altLang="en-US" sz="2000" dirty="0"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671CD2-C646-4F05-906F-FBC0D41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Geological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implications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DF1BD78D-40C4-4387-A93A-2A4B5E0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3675F80-3FC5-49C9-82B6-CD05F14D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64" y="1831406"/>
            <a:ext cx="5264369" cy="359556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79D6AEB-BC6A-49A1-9043-7EF5CC8BE17D}"/>
              </a:ext>
            </a:extLst>
          </p:cNvPr>
          <p:cNvSpPr/>
          <p:nvPr/>
        </p:nvSpPr>
        <p:spPr>
          <a:xfrm>
            <a:off x="1977634" y="5509297"/>
            <a:ext cx="2493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McGary</a:t>
            </a:r>
            <a:r>
              <a:rPr lang="en-US" altLang="zh-CN" sz="1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et al., 2014 </a:t>
            </a:r>
            <a:r>
              <a:rPr lang="en-US" altLang="zh-CN" sz="1400" i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nature</a:t>
            </a:r>
            <a:endParaRPr lang="zh-CN" altLang="en-US" sz="1400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EC6B992-0A13-4FCF-A2F5-1AFBFDBFD102}"/>
              </a:ext>
            </a:extLst>
          </p:cNvPr>
          <p:cNvSpPr txBox="1"/>
          <p:nvPr/>
        </p:nvSpPr>
        <p:spPr>
          <a:xfrm>
            <a:off x="5485931" y="1871736"/>
            <a:ext cx="34735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Conductivity of the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eclogitized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slab: 10</a:t>
            </a:r>
            <a:r>
              <a:rPr lang="en-US" altLang="zh-CN" baseline="30000" dirty="0" smtClean="0">
                <a:ea typeface="黑体" panose="02010609060101010101" pitchFamily="49" charset="-122"/>
                <a:cs typeface="Times New Roman" pitchFamily="18" charset="0"/>
              </a:rPr>
              <a:t>-4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-10</a:t>
            </a:r>
            <a:r>
              <a:rPr lang="en-US" altLang="zh-CN" baseline="30000" dirty="0" smtClean="0">
                <a:ea typeface="黑体" panose="02010609060101010101" pitchFamily="49" charset="-122"/>
                <a:cs typeface="Times New Roman" pitchFamily="18" charset="0"/>
              </a:rPr>
              <a:t>-3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S/m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low conductivity of the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eclogitized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slab in the mantle depth implies low water content of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omp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and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grt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in the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eclogite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(e.g., &lt;400 ppm in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omp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and &lt;80 ppm in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grt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)</a:t>
            </a:r>
            <a:endParaRPr lang="en-US" altLang="zh-CN" dirty="0">
              <a:ea typeface="黑体" panose="02010609060101010101" pitchFamily="49" charset="-122"/>
              <a:cs typeface="Times New Roman" pitchFamily="18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The water recycling capacity of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omp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and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grt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in </a:t>
            </a:r>
            <a:r>
              <a:rPr lang="en-US" altLang="zh-CN" dirty="0" err="1" smtClean="0">
                <a:ea typeface="黑体" panose="02010609060101010101" pitchFamily="49" charset="-122"/>
                <a:cs typeface="Times New Roman" pitchFamily="18" charset="0"/>
              </a:rPr>
              <a:t>eclogite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 is limited</a:t>
            </a:r>
            <a:endParaRPr lang="zh-CN" altLang="en-US" dirty="0"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49F3CAC-8904-4EA6-BADF-219E6D0D0669}"/>
              </a:ext>
            </a:extLst>
          </p:cNvPr>
          <p:cNvSpPr txBox="1"/>
          <p:nvPr/>
        </p:nvSpPr>
        <p:spPr>
          <a:xfrm>
            <a:off x="675314" y="6063396"/>
            <a:ext cx="779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Times New Roman" pitchFamily="18" charset="0"/>
              </a:rPr>
              <a:t>Implication for the water recycling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D2D608C-60B5-4CB5-B257-0CF82641E5C4}"/>
              </a:ext>
            </a:extLst>
          </p:cNvPr>
          <p:cNvSpPr txBox="1"/>
          <p:nvPr/>
        </p:nvSpPr>
        <p:spPr>
          <a:xfrm>
            <a:off x="726920" y="5870666"/>
            <a:ext cx="779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itchFamily="18" charset="0"/>
              </a:rPr>
              <a:t>The source of water 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itchFamily="18" charset="0"/>
              </a:rPr>
              <a:t>in </a:t>
            </a:r>
            <a:r>
              <a:rPr lang="en-US" altLang="zh-CN" sz="2800" dirty="0" err="1">
                <a:solidFill>
                  <a:srgbClr val="FF0000"/>
                </a:solidFill>
                <a:ea typeface="黑体" panose="02010609060101010101" pitchFamily="49" charset="-122"/>
                <a:cs typeface="Times New Roman" pitchFamily="18" charset="0"/>
              </a:rPr>
              <a:t>terrane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ea typeface="黑体" panose="02010609060101010101" pitchFamily="49" charset="-122"/>
                <a:cs typeface="Times New Roman" pitchFamily="18" charset="0"/>
              </a:rPr>
              <a:t>eclogite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D125704-CF38-429E-928D-833156E33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3" y="2031010"/>
            <a:ext cx="5343525" cy="32861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ECE9681-065B-4561-96FC-76AC6F756882}"/>
              </a:ext>
            </a:extLst>
          </p:cNvPr>
          <p:cNvSpPr txBox="1"/>
          <p:nvPr/>
        </p:nvSpPr>
        <p:spPr>
          <a:xfrm>
            <a:off x="3044051" y="5450013"/>
            <a:ext cx="134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Zheng, 2008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781FADC-1DC8-4C98-A267-59B365393AC5}"/>
              </a:ext>
            </a:extLst>
          </p:cNvPr>
          <p:cNvSpPr txBox="1"/>
          <p:nvPr/>
        </p:nvSpPr>
        <p:spPr>
          <a:xfrm>
            <a:off x="6131018" y="2708920"/>
            <a:ext cx="2828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The </a:t>
            </a:r>
            <a:r>
              <a:rPr lang="en-US" altLang="zh-CN" dirty="0">
                <a:ea typeface="黑体" panose="02010609060101010101" pitchFamily="49" charset="-122"/>
                <a:cs typeface="Times New Roman" pitchFamily="18" charset="0"/>
              </a:rPr>
              <a:t>high H</a:t>
            </a:r>
            <a:r>
              <a:rPr lang="en-US" altLang="zh-CN" baseline="-25000" dirty="0"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dirty="0">
                <a:ea typeface="黑体" panose="02010609060101010101" pitchFamily="49" charset="-122"/>
                <a:cs typeface="Times New Roman" pitchFamily="18" charset="0"/>
              </a:rPr>
              <a:t>O contents of </a:t>
            </a:r>
            <a:r>
              <a:rPr lang="en-US" altLang="zh-CN" dirty="0" err="1">
                <a:ea typeface="黑体" panose="02010609060101010101" pitchFamily="49" charset="-122"/>
                <a:cs typeface="Times New Roman" pitchFamily="18" charset="0"/>
              </a:rPr>
              <a:t>omphacite</a:t>
            </a:r>
            <a:r>
              <a:rPr lang="en-US" altLang="zh-CN" dirty="0">
                <a:ea typeface="黑体" panose="02010609060101010101" pitchFamily="49" charset="-122"/>
                <a:cs typeface="Times New Roman" pitchFamily="18" charset="0"/>
              </a:rPr>
              <a:t> and garnet in </a:t>
            </a:r>
            <a:r>
              <a:rPr lang="en-US" altLang="zh-CN" dirty="0" err="1">
                <a:ea typeface="黑体" panose="02010609060101010101" pitchFamily="49" charset="-122"/>
                <a:cs typeface="Times New Roman" pitchFamily="18" charset="0"/>
              </a:rPr>
              <a:t>terrane</a:t>
            </a:r>
            <a:r>
              <a:rPr lang="en-US" altLang="zh-CN" dirty="0"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dirty="0" err="1">
                <a:ea typeface="黑体" panose="02010609060101010101" pitchFamily="49" charset="-122"/>
                <a:cs typeface="Times New Roman" pitchFamily="18" charset="0"/>
              </a:rPr>
              <a:t>eclogites</a:t>
            </a:r>
            <a:r>
              <a:rPr lang="en-US" altLang="zh-CN" dirty="0">
                <a:ea typeface="黑体" panose="02010609060101010101" pitchFamily="49" charset="-122"/>
                <a:cs typeface="Times New Roman" pitchFamily="18" charset="0"/>
              </a:rPr>
              <a:t> may have been produced by later H enrichments during their exhumation to the surface, e.g., by exchange with </a:t>
            </a:r>
            <a:r>
              <a:rPr lang="en-US" altLang="zh-CN" dirty="0" smtClean="0">
                <a:ea typeface="黑体" panose="02010609060101010101" pitchFamily="49" charset="-122"/>
                <a:cs typeface="Times New Roman" pitchFamily="18" charset="0"/>
              </a:rPr>
              <a:t>surrounding </a:t>
            </a:r>
            <a:r>
              <a:rPr lang="en-US" altLang="zh-CN" dirty="0">
                <a:ea typeface="黑体" panose="02010609060101010101" pitchFamily="49" charset="-122"/>
                <a:cs typeface="Times New Roman" pitchFamily="18" charset="0"/>
              </a:rPr>
              <a:t>fluids.</a:t>
            </a:r>
            <a:endParaRPr lang="zh-CN" altLang="en-US" dirty="0"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6D671CD2-C646-4F05-906F-FBC0D41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Geological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implications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79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D569A94-D333-4318-A574-E63FCC71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765194"/>
            <a:ext cx="8229600" cy="382404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CN" dirty="0" smtClean="0">
                <a:cs typeface="Times New Roman" pitchFamily="18" charset="0"/>
              </a:rPr>
              <a:t>The electrical conductivity of </a:t>
            </a:r>
            <a:r>
              <a:rPr lang="en-US" altLang="zh-CN" dirty="0" err="1" smtClean="0">
                <a:cs typeface="Times New Roman" pitchFamily="18" charset="0"/>
              </a:rPr>
              <a:t>eclogite</a:t>
            </a:r>
            <a:r>
              <a:rPr lang="en-US" altLang="zh-CN" dirty="0" smtClean="0">
                <a:cs typeface="Times New Roman" pitchFamily="18" charset="0"/>
              </a:rPr>
              <a:t> is similar with granulite but higher than </a:t>
            </a:r>
            <a:r>
              <a:rPr lang="en-US" altLang="zh-CN" dirty="0" err="1" smtClean="0">
                <a:cs typeface="Times New Roman" pitchFamily="18" charset="0"/>
              </a:rPr>
              <a:t>peridotite</a:t>
            </a:r>
            <a:r>
              <a:rPr lang="en-US" altLang="zh-CN" dirty="0" smtClean="0">
                <a:cs typeface="Times New Roman" pitchFamily="18" charset="0"/>
              </a:rPr>
              <a:t> at identical conditions.</a:t>
            </a:r>
          </a:p>
          <a:p>
            <a:pPr>
              <a:spcBef>
                <a:spcPts val="1200"/>
              </a:spcBef>
            </a:pPr>
            <a:endParaRPr lang="en-US" altLang="zh-CN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dirty="0" smtClean="0">
                <a:cs typeface="Times New Roman" pitchFamily="18" charset="0"/>
              </a:rPr>
              <a:t>In the </a:t>
            </a:r>
            <a:r>
              <a:rPr lang="en-US" altLang="zh-CN" dirty="0" err="1" smtClean="0">
                <a:cs typeface="Times New Roman" pitchFamily="18" charset="0"/>
              </a:rPr>
              <a:t>subduction</a:t>
            </a:r>
            <a:r>
              <a:rPr lang="en-US" altLang="zh-CN" dirty="0" smtClean="0">
                <a:cs typeface="Times New Roman" pitchFamily="18" charset="0"/>
              </a:rPr>
              <a:t> zone, the conductivity of the </a:t>
            </a:r>
            <a:r>
              <a:rPr lang="en-US" altLang="zh-CN" dirty="0" err="1" smtClean="0">
                <a:cs typeface="Times New Roman" pitchFamily="18" charset="0"/>
              </a:rPr>
              <a:t>eclogitezed</a:t>
            </a:r>
            <a:r>
              <a:rPr lang="en-US" altLang="zh-CN" dirty="0" smtClean="0">
                <a:cs typeface="Times New Roman" pitchFamily="18" charset="0"/>
              </a:rPr>
              <a:t> crust is obviously lower than the surrounding mantle.</a:t>
            </a:r>
          </a:p>
          <a:p>
            <a:pPr>
              <a:spcBef>
                <a:spcPts val="1200"/>
              </a:spcBef>
            </a:pPr>
            <a:endParaRPr lang="en-US" altLang="zh-CN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dirty="0" smtClean="0">
                <a:cs typeface="Times New Roman" pitchFamily="18" charset="0"/>
              </a:rPr>
              <a:t>The </a:t>
            </a:r>
            <a:r>
              <a:rPr lang="en-US" altLang="zh-CN" dirty="0">
                <a:cs typeface="Times New Roman" pitchFamily="18" charset="0"/>
              </a:rPr>
              <a:t>recycling of water into the </a:t>
            </a:r>
            <a:r>
              <a:rPr lang="en-US" altLang="zh-CN" dirty="0" smtClean="0">
                <a:cs typeface="Times New Roman" pitchFamily="18" charset="0"/>
              </a:rPr>
              <a:t>deep mantle </a:t>
            </a:r>
            <a:r>
              <a:rPr lang="en-US" altLang="zh-CN" dirty="0">
                <a:cs typeface="Times New Roman" pitchFamily="18" charset="0"/>
              </a:rPr>
              <a:t>by </a:t>
            </a:r>
            <a:r>
              <a:rPr lang="en-US" altLang="zh-CN" dirty="0" err="1">
                <a:cs typeface="Times New Roman" pitchFamily="18" charset="0"/>
              </a:rPr>
              <a:t>omphacite</a:t>
            </a:r>
            <a:r>
              <a:rPr lang="en-US" altLang="zh-CN" dirty="0">
                <a:cs typeface="Times New Roman" pitchFamily="18" charset="0"/>
              </a:rPr>
              <a:t> and garnet in </a:t>
            </a:r>
            <a:r>
              <a:rPr lang="en-US" altLang="zh-CN" dirty="0" err="1">
                <a:cs typeface="Times New Roman" pitchFamily="18" charset="0"/>
              </a:rPr>
              <a:t>subducted</a:t>
            </a:r>
            <a:r>
              <a:rPr lang="en-US" altLang="zh-CN" dirty="0">
                <a:cs typeface="Times New Roman" pitchFamily="18" charset="0"/>
              </a:rPr>
              <a:t> </a:t>
            </a:r>
            <a:r>
              <a:rPr lang="en-US" altLang="zh-CN" dirty="0" err="1">
                <a:cs typeface="Times New Roman" pitchFamily="18" charset="0"/>
              </a:rPr>
              <a:t>eclogites</a:t>
            </a:r>
            <a:r>
              <a:rPr lang="en-US" altLang="zh-CN" dirty="0">
                <a:cs typeface="Times New Roman" pitchFamily="18" charset="0"/>
              </a:rPr>
              <a:t> is not that efficient as considered previously</a:t>
            </a:r>
            <a:endParaRPr lang="zh-CN" altLang="en-US" dirty="0">
              <a:cs typeface="Times New Roman" pitchFamily="18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9626E7FC-248E-41F8-B2F8-37B4CA0C03F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Conclusions 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E6B33D4-A6BA-4A33-8748-339C2CBB28D3}"/>
              </a:ext>
            </a:extLst>
          </p:cNvPr>
          <p:cNvSpPr txBox="1"/>
          <p:nvPr/>
        </p:nvSpPr>
        <p:spPr>
          <a:xfrm>
            <a:off x="1" y="26676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Times New Roman" pitchFamily="18" charset="0"/>
                <a:ea typeface="隶书" panose="02010509060101010101" pitchFamily="49" charset="-122"/>
                <a:cs typeface="Times New Roman" pitchFamily="18" charset="0"/>
              </a:rPr>
              <a:t>Thanks for your attention</a:t>
            </a:r>
            <a:endParaRPr lang="zh-CN" altLang="en-US" sz="4800" dirty="0">
              <a:latin typeface="Times New Roman" pitchFamily="18" charset="0"/>
              <a:ea typeface="隶书" panose="020105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255882-4F4F-44EF-BA2C-83FABED9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DD4873E-4F14-4C36-97A6-8934809030D0}"/>
              </a:ext>
            </a:extLst>
          </p:cNvPr>
          <p:cNvSpPr txBox="1"/>
          <p:nvPr/>
        </p:nvSpPr>
        <p:spPr>
          <a:xfrm flipH="1">
            <a:off x="6216241" y="2130469"/>
            <a:ext cx="2806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j-lt"/>
                <a:ea typeface="黑体" panose="02010609060101010101" pitchFamily="49" charset="-122"/>
                <a:cs typeface="Times New Roman" pitchFamily="18" charset="0"/>
              </a:rPr>
              <a:t>Water exchanges actively </a:t>
            </a:r>
            <a:r>
              <a:rPr lang="en-US" altLang="zh-CN" dirty="0" smtClean="0">
                <a:latin typeface="+mj-lt"/>
                <a:ea typeface="黑体" panose="02010609060101010101" pitchFamily="49" charset="-122"/>
                <a:cs typeface="Times New Roman" pitchFamily="18" charset="0"/>
              </a:rPr>
              <a:t>between Earth interior and surface through </a:t>
            </a:r>
            <a:r>
              <a:rPr lang="en-US" altLang="zh-CN" dirty="0" err="1" smtClean="0">
                <a:latin typeface="+mj-lt"/>
                <a:ea typeface="黑体" panose="02010609060101010101" pitchFamily="49" charset="-122"/>
                <a:cs typeface="Times New Roman" pitchFamily="18" charset="0"/>
              </a:rPr>
              <a:t>subduction</a:t>
            </a:r>
            <a:r>
              <a:rPr lang="en-US" altLang="zh-CN" dirty="0" smtClean="0">
                <a:latin typeface="+mj-lt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Times New Roman" pitchFamily="18" charset="0"/>
              </a:rPr>
              <a:t>and volcanism</a:t>
            </a:r>
            <a:r>
              <a:rPr lang="en-US" altLang="zh-CN" dirty="0" smtClean="0">
                <a:latin typeface="+mj-lt"/>
                <a:ea typeface="黑体" panose="02010609060101010101" pitchFamily="49" charset="-122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200" dirty="0">
              <a:latin typeface="+mj-lt"/>
              <a:ea typeface="黑体" panose="02010609060101010101" pitchFamily="49" charset="-122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j-lt"/>
                <a:ea typeface="黑体" panose="02010609060101010101" pitchFamily="49" charset="-122"/>
                <a:cs typeface="Times New Roman" pitchFamily="18" charset="0"/>
              </a:rPr>
              <a:t>However, the amount of water recycling into the deep Earth through </a:t>
            </a:r>
            <a:r>
              <a:rPr lang="en-US" altLang="zh-CN" dirty="0" err="1" smtClean="0">
                <a:latin typeface="+mj-lt"/>
                <a:ea typeface="黑体" panose="02010609060101010101" pitchFamily="49" charset="-122"/>
                <a:cs typeface="Times New Roman" pitchFamily="18" charset="0"/>
              </a:rPr>
              <a:t>subduction</a:t>
            </a:r>
            <a:r>
              <a:rPr lang="en-US" altLang="zh-CN" dirty="0" smtClean="0">
                <a:latin typeface="+mj-lt"/>
                <a:ea typeface="黑体" panose="02010609060101010101" pitchFamily="49" charset="-122"/>
                <a:cs typeface="Times New Roman" pitchFamily="18" charset="0"/>
              </a:rPr>
              <a:t> is still in controversy.</a:t>
            </a:r>
            <a:endParaRPr lang="en-US" altLang="zh-CN" sz="1100" dirty="0">
              <a:latin typeface="+mj-lt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5" name="图片 4" descr="图片包含 文字, 电视, 地图&#10;&#10;描述已自动生成">
            <a:extLst>
              <a:ext uri="{FF2B5EF4-FFF2-40B4-BE49-F238E27FC236}">
                <a16:creationId xmlns="" xmlns:a16="http://schemas.microsoft.com/office/drawing/2014/main" id="{BF60FF53-5E27-42E7-9785-B3C78DB2D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" y="1328903"/>
            <a:ext cx="5915027" cy="4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255882-4F4F-44EF-BA2C-83FABED9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zh-CN" altLang="en-US" dirty="0"/>
          </a:p>
        </p:txBody>
      </p:sp>
      <p:sp>
        <p:nvSpPr>
          <p:cNvPr id="13" name="内容占位符 2">
            <a:extLst>
              <a:ext uri="{FF2B5EF4-FFF2-40B4-BE49-F238E27FC236}">
                <a16:creationId xmlns="" xmlns:a16="http://schemas.microsoft.com/office/drawing/2014/main" id="{8A8E5DBA-2C94-41AF-939E-18739316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15" y="1948584"/>
            <a:ext cx="4251637" cy="32086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zh-CN" sz="1800" dirty="0" err="1" smtClean="0">
                <a:cs typeface="Times New Roman" pitchFamily="18" charset="0"/>
              </a:rPr>
              <a:t>Eclogite</a:t>
            </a:r>
            <a:r>
              <a:rPr lang="en-US" altLang="zh-CN" sz="1800" dirty="0" smtClean="0">
                <a:cs typeface="Times New Roman" pitchFamily="18" charset="0"/>
              </a:rPr>
              <a:t>, consisting mainly of </a:t>
            </a:r>
            <a:r>
              <a:rPr lang="en-US" altLang="zh-CN" sz="1800" dirty="0" err="1" smtClean="0">
                <a:cs typeface="Times New Roman" pitchFamily="18" charset="0"/>
              </a:rPr>
              <a:t>omphacite</a:t>
            </a:r>
            <a:r>
              <a:rPr lang="en-US" altLang="zh-CN" sz="1800" dirty="0" smtClean="0">
                <a:cs typeface="Times New Roman" pitchFamily="18" charset="0"/>
              </a:rPr>
              <a:t> and garnet, is an important portion of the </a:t>
            </a:r>
            <a:r>
              <a:rPr lang="en-US" altLang="zh-CN" sz="1800" dirty="0" err="1" smtClean="0">
                <a:cs typeface="Times New Roman" pitchFamily="18" charset="0"/>
              </a:rPr>
              <a:t>subducted</a:t>
            </a:r>
            <a:r>
              <a:rPr lang="en-US" altLang="zh-CN" sz="1800" dirty="0" smtClean="0">
                <a:cs typeface="Times New Roman" pitchFamily="18" charset="0"/>
              </a:rPr>
              <a:t> slab</a:t>
            </a:r>
          </a:p>
          <a:p>
            <a:pPr>
              <a:spcBef>
                <a:spcPts val="1200"/>
              </a:spcBef>
            </a:pPr>
            <a:r>
              <a:rPr lang="en-US" altLang="zh-CN" sz="1800" dirty="0">
                <a:cs typeface="Times New Roman" pitchFamily="18" charset="0"/>
              </a:rPr>
              <a:t>Water </a:t>
            </a:r>
            <a:r>
              <a:rPr lang="en-US" altLang="zh-CN" sz="1800" dirty="0" smtClean="0">
                <a:cs typeface="Times New Roman" pitchFamily="18" charset="0"/>
              </a:rPr>
              <a:t>contents </a:t>
            </a:r>
            <a:r>
              <a:rPr lang="en-US" altLang="zh-CN" sz="1800" dirty="0">
                <a:cs typeface="Times New Roman" pitchFamily="18" charset="0"/>
              </a:rPr>
              <a:t>in </a:t>
            </a:r>
            <a:r>
              <a:rPr lang="en-US" altLang="zh-CN" sz="1800" dirty="0" err="1">
                <a:cs typeface="Times New Roman" pitchFamily="18" charset="0"/>
              </a:rPr>
              <a:t>omp</a:t>
            </a:r>
            <a:r>
              <a:rPr lang="en-US" altLang="zh-CN" sz="1800" dirty="0">
                <a:cs typeface="Times New Roman" pitchFamily="18" charset="0"/>
              </a:rPr>
              <a:t> and </a:t>
            </a:r>
            <a:r>
              <a:rPr lang="en-US" altLang="zh-CN" sz="1800" dirty="0" err="1" smtClean="0">
                <a:cs typeface="Times New Roman" pitchFamily="18" charset="0"/>
              </a:rPr>
              <a:t>grt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>
                <a:cs typeface="Times New Roman" pitchFamily="18" charset="0"/>
              </a:rPr>
              <a:t>are very high (e.g., &gt;1500 ppm H</a:t>
            </a:r>
            <a:r>
              <a:rPr lang="en-US" altLang="zh-CN" sz="1800" baseline="-25000" dirty="0">
                <a:cs typeface="Times New Roman" pitchFamily="18" charset="0"/>
              </a:rPr>
              <a:t>2</a:t>
            </a:r>
            <a:r>
              <a:rPr lang="en-US" altLang="zh-CN" sz="1800" dirty="0">
                <a:cs typeface="Times New Roman" pitchFamily="18" charset="0"/>
              </a:rPr>
              <a:t>O)</a:t>
            </a:r>
          </a:p>
          <a:p>
            <a:pPr>
              <a:spcBef>
                <a:spcPts val="1200"/>
              </a:spcBef>
            </a:pPr>
            <a:r>
              <a:rPr lang="en-US" altLang="zh-CN" sz="1800" dirty="0" err="1" smtClean="0">
                <a:cs typeface="Times New Roman" pitchFamily="18" charset="0"/>
              </a:rPr>
              <a:t>Omp</a:t>
            </a:r>
            <a:r>
              <a:rPr lang="en-US" altLang="zh-CN" sz="1800" dirty="0" smtClean="0">
                <a:cs typeface="Times New Roman" pitchFamily="18" charset="0"/>
              </a:rPr>
              <a:t> and </a:t>
            </a:r>
            <a:r>
              <a:rPr lang="en-US" altLang="zh-CN" sz="1800" dirty="0" err="1" smtClean="0">
                <a:cs typeface="Times New Roman" pitchFamily="18" charset="0"/>
              </a:rPr>
              <a:t>grt</a:t>
            </a:r>
            <a:r>
              <a:rPr lang="en-US" altLang="zh-CN" sz="1800" dirty="0" smtClean="0">
                <a:cs typeface="Times New Roman" pitchFamily="18" charset="0"/>
              </a:rPr>
              <a:t> </a:t>
            </a:r>
            <a:r>
              <a:rPr lang="en-US" altLang="zh-CN" sz="1800" dirty="0">
                <a:cs typeface="Times New Roman" pitchFamily="18" charset="0"/>
              </a:rPr>
              <a:t>are </a:t>
            </a:r>
            <a:r>
              <a:rPr lang="en-US" altLang="zh-CN" sz="1800" dirty="0" smtClean="0">
                <a:cs typeface="Times New Roman" pitchFamily="18" charset="0"/>
              </a:rPr>
              <a:t>supposed to be important water carrier in the </a:t>
            </a:r>
            <a:r>
              <a:rPr lang="en-US" altLang="zh-CN" sz="1800" dirty="0" err="1" smtClean="0">
                <a:cs typeface="Times New Roman" pitchFamily="18" charset="0"/>
              </a:rPr>
              <a:t>subducting</a:t>
            </a:r>
            <a:r>
              <a:rPr lang="en-US" altLang="zh-CN" sz="1800" dirty="0" smtClean="0">
                <a:cs typeface="Times New Roman" pitchFamily="18" charset="0"/>
              </a:rPr>
              <a:t> process.</a:t>
            </a:r>
          </a:p>
          <a:p>
            <a:pPr>
              <a:spcBef>
                <a:spcPts val="1200"/>
              </a:spcBef>
            </a:pPr>
            <a:r>
              <a:rPr lang="en-US" altLang="zh-CN" sz="1800" dirty="0" smtClean="0">
                <a:cs typeface="Times New Roman" pitchFamily="18" charset="0"/>
              </a:rPr>
              <a:t>Electrical conductivity is very sensitive to water content in NAMs.</a:t>
            </a:r>
            <a:endParaRPr lang="en-US" altLang="zh-CN" sz="1800" dirty="0">
              <a:cs typeface="Times New Roman" pitchFamily="18" charset="0"/>
            </a:endParaRPr>
          </a:p>
        </p:txBody>
      </p:sp>
      <p:pic>
        <p:nvPicPr>
          <p:cNvPr id="14" name="Picture 2" descr="https://www.le.ac.uk/gl/art/gl209/lecture6/image78.gif">
            <a:extLst>
              <a:ext uri="{FF2B5EF4-FFF2-40B4-BE49-F238E27FC236}">
                <a16:creationId xmlns="" xmlns:a16="http://schemas.microsoft.com/office/drawing/2014/main" id="{DFC798A5-18BC-45A5-93D0-2FC7E45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2" y="1736413"/>
            <a:ext cx="4325481" cy="29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CC409AC-AD39-46E8-A798-74714B120033}"/>
              </a:ext>
            </a:extLst>
          </p:cNvPr>
          <p:cNvSpPr/>
          <p:nvPr/>
        </p:nvSpPr>
        <p:spPr>
          <a:xfrm>
            <a:off x="251520" y="542788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32"/>
              </a:spcBef>
              <a:buClr>
                <a:schemeClr val="accent1"/>
              </a:buClr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Then what can we learn from the electrical conductivities of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omp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and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grt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in </a:t>
            </a:r>
            <a:r>
              <a:rPr lang="en-US" altLang="zh-CN" sz="24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eclogite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 especially water recycling? </a:t>
            </a:r>
            <a:endParaRPr lang="en-US" altLang="zh-CN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51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CAF09F-5408-4A35-A7B5-24652261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Methods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AB163C3-F5EC-4796-9249-09683B7A54D9}"/>
              </a:ext>
            </a:extLst>
          </p:cNvPr>
          <p:cNvSpPr txBox="1"/>
          <p:nvPr/>
        </p:nvSpPr>
        <p:spPr>
          <a:xfrm>
            <a:off x="4955846" y="1858817"/>
            <a:ext cx="369061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rgbClr val="0000FF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Sample </a:t>
            </a:r>
            <a:r>
              <a:rPr lang="en-US" altLang="zh-CN" sz="1600" dirty="0" err="1" smtClean="0">
                <a:solidFill>
                  <a:srgbClr val="0000FF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prepqration</a:t>
            </a:r>
            <a:r>
              <a:rPr lang="zh-CN" altLang="en-US" sz="1600" dirty="0" smtClean="0">
                <a:solidFill>
                  <a:srgbClr val="0000FF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：</a:t>
            </a:r>
            <a:endParaRPr lang="en-US" altLang="zh-CN" sz="1600" dirty="0">
              <a:solidFill>
                <a:srgbClr val="0000FF"/>
              </a:solidFill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CN" sz="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Starting materials: fresh </a:t>
            </a:r>
            <a:r>
              <a:rPr lang="en-US" altLang="zh-CN" sz="1600" dirty="0" err="1" smtClean="0">
                <a:ea typeface="黑体" panose="02010609060101010101" pitchFamily="49" charset="-122"/>
                <a:cs typeface="Calibri" panose="020F0502020204030204" pitchFamily="34" charset="0"/>
              </a:rPr>
              <a:t>eclogite</a:t>
            </a: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Separation of </a:t>
            </a:r>
            <a:r>
              <a:rPr lang="en-US" altLang="zh-CN" sz="1600" dirty="0" err="1" smtClean="0">
                <a:ea typeface="黑体" panose="02010609060101010101" pitchFamily="49" charset="-122"/>
                <a:cs typeface="Calibri" panose="020F0502020204030204" pitchFamily="34" charset="0"/>
              </a:rPr>
              <a:t>omp</a:t>
            </a: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 and </a:t>
            </a:r>
            <a:r>
              <a:rPr lang="en-US" altLang="zh-CN" sz="1600" dirty="0" err="1" smtClean="0">
                <a:ea typeface="黑体" panose="02010609060101010101" pitchFamily="49" charset="-122"/>
                <a:cs typeface="Calibri" panose="020F0502020204030204" pitchFamily="34" charset="0"/>
              </a:rPr>
              <a:t>grt</a:t>
            </a: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 grains </a:t>
            </a:r>
            <a:endParaRPr lang="en-US" altLang="zh-CN" sz="1600" dirty="0"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1-3.5GPa / 650-700 </a:t>
            </a:r>
            <a:r>
              <a:rPr lang="en-US" altLang="zh-CN" sz="1600" dirty="0">
                <a:ea typeface="等线" panose="02010600030101010101" pitchFamily="2" charset="-122"/>
              </a:rPr>
              <a:t>°</a:t>
            </a:r>
            <a:r>
              <a:rPr lang="en-US" altLang="zh-CN" sz="1600" dirty="0" smtClean="0">
                <a:ea typeface="等线" panose="02010600030101010101" pitchFamily="2" charset="-122"/>
              </a:rPr>
              <a:t>C/</a:t>
            </a: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Ni-</a:t>
            </a:r>
            <a:r>
              <a:rPr lang="en-US" altLang="zh-CN" sz="1600" dirty="0" err="1" smtClean="0">
                <a:ea typeface="黑体" panose="02010609060101010101" pitchFamily="49" charset="-122"/>
                <a:cs typeface="Calibri" panose="020F0502020204030204" pitchFamily="34" charset="0"/>
              </a:rPr>
              <a:t>NiO</a:t>
            </a: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 (samples with various ppm H</a:t>
            </a:r>
            <a:r>
              <a:rPr lang="en-US" altLang="zh-CN" sz="1600" baseline="-25000" dirty="0" smtClean="0">
                <a:ea typeface="黑体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O)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C65A497-6ED8-4118-88A1-2E4B4F1FF9C2}"/>
              </a:ext>
            </a:extLst>
          </p:cNvPr>
          <p:cNvSpPr txBox="1"/>
          <p:nvPr/>
        </p:nvSpPr>
        <p:spPr>
          <a:xfrm>
            <a:off x="4965167" y="1211680"/>
            <a:ext cx="2907976" cy="5890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solidFill>
                  <a:srgbClr val="FF0000"/>
                </a:solidFill>
                <a:ea typeface="黑体" panose="02010609060101010101" pitchFamily="49" charset="-122"/>
              </a:rPr>
              <a:t>Experimental strategy</a:t>
            </a:r>
            <a:endParaRPr lang="en-US" altLang="zh-CN" sz="2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4D7190C-F4C0-4E30-AA24-401A40C06A20}"/>
              </a:ext>
            </a:extLst>
          </p:cNvPr>
          <p:cNvSpPr txBox="1"/>
          <p:nvPr/>
        </p:nvSpPr>
        <p:spPr>
          <a:xfrm>
            <a:off x="4955845" y="4524403"/>
            <a:ext cx="303170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Experimental </a:t>
            </a:r>
            <a:r>
              <a:rPr lang="en-US" altLang="zh-CN" sz="1600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facilities</a:t>
            </a:r>
            <a:r>
              <a:rPr lang="zh-CN" altLang="en-US" sz="1600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：</a:t>
            </a:r>
            <a:endParaRPr lang="en-US" altLang="zh-CN" sz="1600" dirty="0">
              <a:solidFill>
                <a:srgbClr val="0000FF"/>
              </a:solidFill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CN" sz="900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piston–cylinder </a:t>
            </a:r>
            <a:r>
              <a:rPr lang="en-US" altLang="zh-CN" sz="16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press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EPMA, chemical composition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ea typeface="黑体" panose="02010609060101010101" pitchFamily="49" charset="-122"/>
                <a:cs typeface="Calibri" panose="020F0502020204030204" pitchFamily="34" charset="0"/>
              </a:rPr>
              <a:t>FTRI, water content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6B72007-4B18-4EC3-BD71-4871F32CB1ED}"/>
              </a:ext>
            </a:extLst>
          </p:cNvPr>
          <p:cNvSpPr txBox="1"/>
          <p:nvPr/>
        </p:nvSpPr>
        <p:spPr>
          <a:xfrm>
            <a:off x="4955846" y="3356992"/>
            <a:ext cx="38116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Experimental conditions</a:t>
            </a:r>
            <a:r>
              <a:rPr lang="zh-CN" altLang="en-US" sz="1600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：</a:t>
            </a:r>
            <a:endParaRPr lang="en-US" altLang="zh-CN" sz="1600" dirty="0">
              <a:solidFill>
                <a:srgbClr val="0000FF"/>
              </a:solidFill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CN" sz="600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sz="1600" dirty="0" smtClean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Impedance </a:t>
            </a:r>
            <a:r>
              <a:rPr lang="en-US" altLang="zh-CN" sz="1600" dirty="0" err="1" smtClean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spectrascopy</a:t>
            </a:r>
            <a:r>
              <a:rPr lang="en-US" altLang="zh-CN" sz="1600" dirty="0" smtClean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 (10</a:t>
            </a:r>
            <a:r>
              <a:rPr lang="en-US" altLang="zh-CN" sz="1600" baseline="30000" dirty="0" smtClean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en-US" altLang="zh-CN" sz="1600" dirty="0" smtClean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-1 </a:t>
            </a:r>
            <a:r>
              <a:rPr lang="en-US" altLang="zh-CN" sz="16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Hz)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sz="1600" dirty="0" smtClean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200-800 </a:t>
            </a:r>
            <a:r>
              <a:rPr lang="en-US" altLang="zh-CN" sz="1600" dirty="0" smtClean="0">
                <a:latin typeface="+mj-lt"/>
                <a:ea typeface="等线" panose="02010600030101010101" pitchFamily="2" charset="-122"/>
              </a:rPr>
              <a:t>°</a:t>
            </a:r>
            <a:r>
              <a:rPr lang="en-US" altLang="zh-CN" sz="1600" dirty="0">
                <a:latin typeface="+mj-lt"/>
                <a:ea typeface="等线" panose="02010600030101010101" pitchFamily="2" charset="-122"/>
              </a:rPr>
              <a:t>C /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Ni-</a:t>
            </a:r>
            <a:r>
              <a:rPr lang="en-US" altLang="zh-CN" sz="1600" dirty="0" err="1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NiO</a:t>
            </a:r>
            <a:endParaRPr lang="en-US" altLang="zh-CN" sz="1600" dirty="0">
              <a:latin typeface="+mj-lt"/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sz="16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1 </a:t>
            </a:r>
            <a:r>
              <a:rPr lang="en-US" altLang="zh-CN" sz="1600" dirty="0" err="1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GPa</a:t>
            </a:r>
            <a:r>
              <a:rPr lang="en-US" altLang="zh-CN" sz="16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EF1C163-3F29-41E5-A558-1896D8EB5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" y="1431682"/>
            <a:ext cx="3517203" cy="43084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263C39F-C71C-46AB-B4B3-0E26954A2815}"/>
              </a:ext>
            </a:extLst>
          </p:cNvPr>
          <p:cNvSpPr txBox="1"/>
          <p:nvPr/>
        </p:nvSpPr>
        <p:spPr>
          <a:xfrm>
            <a:off x="1398890" y="574012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50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DB16E95-2731-48E5-AB9B-41A48AB982BC}"/>
              </a:ext>
            </a:extLst>
          </p:cNvPr>
          <p:cNvSpPr txBox="1"/>
          <p:nvPr/>
        </p:nvSpPr>
        <p:spPr>
          <a:xfrm>
            <a:off x="0" y="6014906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2A39239-571E-423F-97A4-5DEE651BC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30" y="1206098"/>
            <a:ext cx="6178540" cy="48088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CAF09F-5408-4A35-A7B5-24652261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Results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9757619-0158-4AE5-BEFB-1F2C281FD131}"/>
              </a:ext>
            </a:extLst>
          </p:cNvPr>
          <p:cNvSpPr txBox="1"/>
          <p:nvPr/>
        </p:nvSpPr>
        <p:spPr>
          <a:xfrm>
            <a:off x="1660712" y="6199572"/>
            <a:ext cx="582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IR spectra and water content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4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CAF09F-5408-4A35-A7B5-24652261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Results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273C5CD-79CE-4E3B-875E-E23C10448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9" y="1926041"/>
            <a:ext cx="8526600" cy="35351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D537DE0-1BE9-4426-B571-560C4DD01269}"/>
              </a:ext>
            </a:extLst>
          </p:cNvPr>
          <p:cNvSpPr txBox="1"/>
          <p:nvPr/>
        </p:nvSpPr>
        <p:spPr>
          <a:xfrm>
            <a:off x="1687605" y="5471773"/>
            <a:ext cx="576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Represent IS</a:t>
            </a:r>
            <a:endParaRPr lang="zh-CN" altLang="en-US" sz="2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BC34304-9058-4079-8E17-FB11B30CFD72}"/>
              </a:ext>
            </a:extLst>
          </p:cNvPr>
          <p:cNvSpPr txBox="1"/>
          <p:nvPr/>
        </p:nvSpPr>
        <p:spPr>
          <a:xfrm>
            <a:off x="-36512" y="599499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cs typeface="Times New Roman" panose="02020603050405020304" pitchFamily="18" charset="0"/>
              </a:rPr>
              <a:t>resistances (</a:t>
            </a:r>
            <a:r>
              <a:rPr lang="en-US" altLang="zh-CN" i="1" dirty="0">
                <a:cs typeface="Times New Roman" panose="02020603050405020304" pitchFamily="18" charset="0"/>
              </a:rPr>
              <a:t>R</a:t>
            </a:r>
            <a:r>
              <a:rPr lang="en-US" altLang="zh-CN" dirty="0" smtClean="0">
                <a:cs typeface="Times New Roman" panose="02020603050405020304" pitchFamily="18" charset="0"/>
              </a:rPr>
              <a:t>) of sample were obtained by fitting the spectra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6C2C11-B568-4D37-88F4-C63E4701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cs typeface="Times New Roman" pitchFamily="18" charset="0"/>
              </a:rPr>
              <a:t>Results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5D4E5E5-044A-4311-810C-802B43D1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5" y="1396664"/>
            <a:ext cx="4852550" cy="41646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5E34265-1172-4EBC-9095-3FE8749E68C6}"/>
              </a:ext>
            </a:extLst>
          </p:cNvPr>
          <p:cNvSpPr txBox="1"/>
          <p:nvPr/>
        </p:nvSpPr>
        <p:spPr>
          <a:xfrm>
            <a:off x="2267744" y="5596691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ea typeface="黑体" panose="02010609060101010101" pitchFamily="49" charset="-122"/>
                <a:cs typeface="Times New Roman" pitchFamily="18" charset="0"/>
              </a:rPr>
              <a:t>Recovered </a:t>
            </a:r>
            <a:r>
              <a:rPr lang="en-US" altLang="zh-CN" sz="2000" dirty="0">
                <a:ea typeface="黑体" panose="02010609060101010101" pitchFamily="49" charset="-122"/>
                <a:cs typeface="Times New Roman" pitchFamily="18" charset="0"/>
              </a:rPr>
              <a:t>sample</a:t>
            </a:r>
            <a:endParaRPr lang="zh-CN" altLang="en-US" sz="2000" dirty="0">
              <a:ea typeface="黑体" panose="02010609060101010101" pitchFamily="49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FD416629-446F-4CBF-B678-2393353177D6}"/>
                  </a:ext>
                </a:extLst>
              </p:cNvPr>
              <p:cNvSpPr txBox="1"/>
              <p:nvPr/>
            </p:nvSpPr>
            <p:spPr>
              <a:xfrm>
                <a:off x="5862155" y="3264609"/>
                <a:ext cx="1196674" cy="676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CN" sz="2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n-US" altLang="zh-CN" sz="240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416629-446F-4CBF-B678-239335317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155" y="3264609"/>
                <a:ext cx="1196674" cy="676339"/>
              </a:xfrm>
              <a:prstGeom prst="rect">
                <a:avLst/>
              </a:prstGeom>
              <a:blipFill rotWithShape="1">
                <a:blip r:embed="rId3"/>
                <a:stretch>
                  <a:fillRect l="-8163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0A1FD9C-EE54-4085-9F03-879F3AD2C78F}"/>
              </a:ext>
            </a:extLst>
          </p:cNvPr>
          <p:cNvSpPr txBox="1"/>
          <p:nvPr/>
        </p:nvSpPr>
        <p:spPr>
          <a:xfrm>
            <a:off x="5273044" y="3974037"/>
            <a:ext cx="37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spc="200" dirty="0">
                <a:ea typeface="黑体" panose="02010609060101010101" pitchFamily="49" charset="-122"/>
                <a:cs typeface="Times New Roman" panose="02020603050405020304" pitchFamily="18" charset="0"/>
              </a:rPr>
              <a:t>σ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conductivity</a:t>
            </a:r>
            <a:r>
              <a:rPr lang="zh-CN" altLang="en-US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Length</a:t>
            </a:r>
          </a:p>
          <a:p>
            <a:r>
              <a:rPr lang="en-US" altLang="zh-CN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cross-sectional area    </a:t>
            </a:r>
            <a:r>
              <a:rPr lang="en-US" altLang="zh-CN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Resistance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54ACB513-EA66-4D25-ABEE-5E8017737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97" y="1711822"/>
            <a:ext cx="2028741" cy="14641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5AED2D5-3150-4E76-9A7A-42A07213F9C7}"/>
              </a:ext>
            </a:extLst>
          </p:cNvPr>
          <p:cNvSpPr txBox="1"/>
          <p:nvPr/>
        </p:nvSpPr>
        <p:spPr>
          <a:xfrm>
            <a:off x="7204556" y="347139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=π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671CD2-C646-4F05-906F-FBC0D41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Results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C990FFB-9BFC-404E-8512-B0AB51AFAD71}"/>
              </a:ext>
            </a:extLst>
          </p:cNvPr>
          <p:cNvSpPr txBox="1"/>
          <p:nvPr/>
        </p:nvSpPr>
        <p:spPr>
          <a:xfrm>
            <a:off x="0" y="5927411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7C4C7B-ACCA-4708-8432-B6407790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86" y="6008250"/>
            <a:ext cx="2177868" cy="56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07D3EE9-B8B4-4ED9-B5F7-5CF2B6EF7BF3}"/>
              </a:ext>
            </a:extLst>
          </p:cNvPr>
          <p:cNvSpPr txBox="1"/>
          <p:nvPr/>
        </p:nvSpPr>
        <p:spPr>
          <a:xfrm>
            <a:off x="3513390" y="6008250"/>
            <a:ext cx="53156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=~1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=~82 kJ/mol,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=~90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kJ/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conduction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AE9670C-46A8-41DA-9268-198DFB472EBB}"/>
              </a:ext>
            </a:extLst>
          </p:cNvPr>
          <p:cNvSpPr txBox="1"/>
          <p:nvPr/>
        </p:nvSpPr>
        <p:spPr>
          <a:xfrm>
            <a:off x="26775" y="55134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Electrical conductivity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C1F0D71-7FC7-4952-BE3D-1D2E7DBAE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0" y="1484784"/>
            <a:ext cx="8567550" cy="3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671CD2-C646-4F05-906F-FBC0D41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Geophysical implications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F801859-77DA-44B6-B8E6-F4FB95CA1683}"/>
              </a:ext>
            </a:extLst>
          </p:cNvPr>
          <p:cNvSpPr/>
          <p:nvPr/>
        </p:nvSpPr>
        <p:spPr>
          <a:xfrm>
            <a:off x="5145511" y="2579948"/>
            <a:ext cx="3372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 err="1" smtClean="0">
                <a:ea typeface="等线" panose="02010600030101010101" pitchFamily="2" charset="-122"/>
              </a:rPr>
              <a:t>Hashin-Shtrikman</a:t>
            </a:r>
            <a:r>
              <a:rPr lang="en-GB" altLang="zh-CN" dirty="0" smtClean="0">
                <a:ea typeface="等线" panose="02010600030101010101" pitchFamily="2" charset="-122"/>
              </a:rPr>
              <a:t> </a:t>
            </a:r>
            <a:r>
              <a:rPr lang="en-GB" altLang="zh-CN" dirty="0">
                <a:ea typeface="等线" panose="02010600030101010101" pitchFamily="2" charset="-122"/>
              </a:rPr>
              <a:t>upper and lower bounds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8D43BED-ADD4-4E9A-A68A-45559C84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752" y="3504501"/>
            <a:ext cx="3803271" cy="77200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91D5863-15CE-4AAF-B550-3608E7E759D7}"/>
              </a:ext>
            </a:extLst>
          </p:cNvPr>
          <p:cNvSpPr txBox="1"/>
          <p:nvPr/>
        </p:nvSpPr>
        <p:spPr>
          <a:xfrm>
            <a:off x="395536" y="6021288"/>
            <a:ext cx="827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Bulk conductivity of </a:t>
            </a:r>
            <a:r>
              <a:rPr lang="en-US" altLang="zh-CN" sz="2800" dirty="0" err="1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eclogite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8" name="内容占位符 4">
            <a:extLst>
              <a:ext uri="{FF2B5EF4-FFF2-40B4-BE49-F238E27FC236}">
                <a16:creationId xmlns="" xmlns:a16="http://schemas.microsoft.com/office/drawing/2014/main" id="{C807F11D-BB01-4BF4-B83B-869185EE8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2" y="1849365"/>
            <a:ext cx="4542430" cy="4028776"/>
          </a:xfrm>
        </p:spPr>
      </p:pic>
    </p:spTree>
    <p:extLst>
      <p:ext uri="{BB962C8B-B14F-4D97-AF65-F5344CB8AC3E}">
        <p14:creationId xmlns:p14="http://schemas.microsoft.com/office/powerpoint/2010/main" val="32942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485</Words>
  <Application>Microsoft Office PowerPoint</Application>
  <PresentationFormat>全屏显示(4:3)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Electrical conductivity of omphacite and garnet in eclogite: implications for water recycling in the mantle</vt:lpstr>
      <vt:lpstr>Motivation</vt:lpstr>
      <vt:lpstr>Motivation</vt:lpstr>
      <vt:lpstr>Methods</vt:lpstr>
      <vt:lpstr>Results</vt:lpstr>
      <vt:lpstr>Results</vt:lpstr>
      <vt:lpstr>Results</vt:lpstr>
      <vt:lpstr>Results</vt:lpstr>
      <vt:lpstr>Geophysical implications</vt:lpstr>
      <vt:lpstr>Geophysical implications</vt:lpstr>
      <vt:lpstr>Geological implications</vt:lpstr>
      <vt:lpstr>Geological implications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conductivity of omphacite and garnet in eclogite: implications for water recycling in the mantle</dc:title>
  <dc:creator>Yang</dc:creator>
  <cp:lastModifiedBy>Yang</cp:lastModifiedBy>
  <cp:revision>42</cp:revision>
  <dcterms:created xsi:type="dcterms:W3CDTF">2020-04-28T13:25:51Z</dcterms:created>
  <dcterms:modified xsi:type="dcterms:W3CDTF">2020-04-29T01:59:10Z</dcterms:modified>
</cp:coreProperties>
</file>