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8" r:id="rId3"/>
    <p:sldId id="260" r:id="rId4"/>
    <p:sldId id="261" r:id="rId5"/>
    <p:sldId id="262" r:id="rId6"/>
    <p:sldId id="263" r:id="rId7"/>
    <p:sldId id="267" r:id="rId8"/>
    <p:sldId id="266"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E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p:restoredTop sz="87500"/>
  </p:normalViewPr>
  <p:slideViewPr>
    <p:cSldViewPr snapToGrid="0" snapToObjects="1">
      <p:cViewPr varScale="1">
        <p:scale>
          <a:sx n="109" d="100"/>
          <a:sy n="109" d="100"/>
        </p:scale>
        <p:origin x="1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16A8E-921D-9049-B3FD-2F5B92469C91}" type="datetimeFigureOut">
              <a:rPr lang="en-US" smtClean="0"/>
              <a:t>4/27/20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653A2-E517-D74E-AA2F-2E7C525E989E}" type="slidenum">
              <a:rPr lang="en-US" smtClean="0"/>
              <a:t>‹#›</a:t>
            </a:fld>
            <a:endParaRPr lang="en-US"/>
          </a:p>
        </p:txBody>
      </p:sp>
    </p:spTree>
    <p:extLst>
      <p:ext uri="{BB962C8B-B14F-4D97-AF65-F5344CB8AC3E}">
        <p14:creationId xmlns:p14="http://schemas.microsoft.com/office/powerpoint/2010/main" val="11392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53A2-E517-D74E-AA2F-2E7C525E989E}" type="slidenum">
              <a:rPr lang="en-US" smtClean="0"/>
              <a:t>1</a:t>
            </a:fld>
            <a:endParaRPr lang="en-US"/>
          </a:p>
        </p:txBody>
      </p:sp>
    </p:spTree>
    <p:extLst>
      <p:ext uri="{BB962C8B-B14F-4D97-AF65-F5344CB8AC3E}">
        <p14:creationId xmlns:p14="http://schemas.microsoft.com/office/powerpoint/2010/main" val="90467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53A2-E517-D74E-AA2F-2E7C525E989E}" type="slidenum">
              <a:rPr lang="en-US" smtClean="0"/>
              <a:t>3</a:t>
            </a:fld>
            <a:endParaRPr lang="en-US"/>
          </a:p>
        </p:txBody>
      </p:sp>
    </p:spTree>
    <p:extLst>
      <p:ext uri="{BB962C8B-B14F-4D97-AF65-F5344CB8AC3E}">
        <p14:creationId xmlns:p14="http://schemas.microsoft.com/office/powerpoint/2010/main" val="295136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53A2-E517-D74E-AA2F-2E7C525E989E}" type="slidenum">
              <a:rPr lang="en-US" smtClean="0"/>
              <a:t>4</a:t>
            </a:fld>
            <a:endParaRPr lang="en-US"/>
          </a:p>
        </p:txBody>
      </p:sp>
    </p:spTree>
    <p:extLst>
      <p:ext uri="{BB962C8B-B14F-4D97-AF65-F5344CB8AC3E}">
        <p14:creationId xmlns:p14="http://schemas.microsoft.com/office/powerpoint/2010/main" val="171680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653A2-E517-D74E-AA2F-2E7C525E989E}" type="slidenum">
              <a:rPr lang="en-US" smtClean="0"/>
              <a:t>6</a:t>
            </a:fld>
            <a:endParaRPr lang="en-US"/>
          </a:p>
        </p:txBody>
      </p:sp>
    </p:spTree>
    <p:extLst>
      <p:ext uri="{BB962C8B-B14F-4D97-AF65-F5344CB8AC3E}">
        <p14:creationId xmlns:p14="http://schemas.microsoft.com/office/powerpoint/2010/main" val="27447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53A2-E517-D74E-AA2F-2E7C525E989E}" type="slidenum">
              <a:rPr lang="en-US" smtClean="0"/>
              <a:t>8</a:t>
            </a:fld>
            <a:endParaRPr lang="en-US"/>
          </a:p>
        </p:txBody>
      </p:sp>
    </p:spTree>
    <p:extLst>
      <p:ext uri="{BB962C8B-B14F-4D97-AF65-F5344CB8AC3E}">
        <p14:creationId xmlns:p14="http://schemas.microsoft.com/office/powerpoint/2010/main" val="1995651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FC1-44F9-404D-BCF6-026D7FD789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5AC1A-3E0C-E64E-A762-5A956CD12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F7800-C674-A646-8179-A7ECBF71C588}"/>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24AF6A26-2483-1E44-9B38-C08AD1710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0368C-A7C0-544E-AEB5-A3319EEFFF4A}"/>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62509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70E9-09D4-4D43-A2C2-020B0C5E88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3C81B9-790E-9343-AE33-D531EA882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83B97-D23D-834A-A96B-F50E2FFF998C}"/>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4359B39E-4265-1D4C-9A08-316CA083E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AE72D-1984-134C-B817-C039ED98EB05}"/>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82944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E1D32-4D46-0649-9EC3-2B9780582A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0FC8E9-F474-B942-8736-4E98F6803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B05AF-68A2-1942-AE35-EE2736B98A05}"/>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2791C0EB-C876-DC4E-A8CE-99FF08D54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3057E-062A-814C-B201-EC0F03B82FE3}"/>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188577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F2FF-BBD1-3646-8FEB-2993369E4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1A164-3B51-D445-AA76-D3646B91A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5FD34-1E45-BC4A-82B5-204249EA3338}"/>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8A3D2011-2416-2A45-8E5C-7E54A851B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67D64-9619-9A40-83D4-E978C1E18B18}"/>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16711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36C1-1775-004D-9937-E6E46836E8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70290F-B141-9F4A-B10A-FB75C11D5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C1814B-3A4A-1945-8950-30A4CD70A473}"/>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3DA0B01F-CED6-B249-BA2B-DE8998ACF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CF9E5-8C97-C94A-8BF0-3C3DC9DE83B6}"/>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286692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A382-5730-0344-A025-AFED1BBC2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966D7-0683-1B4F-945F-323DE027A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A9696-55F9-3645-AD01-09FFFE22F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BA0D6-5A50-2640-AADF-A5B97C20EE25}"/>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6" name="Footer Placeholder 5">
            <a:extLst>
              <a:ext uri="{FF2B5EF4-FFF2-40B4-BE49-F238E27FC236}">
                <a16:creationId xmlns:a16="http://schemas.microsoft.com/office/drawing/2014/main" id="{3FCD8B33-1604-3240-971F-172F5D632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CAB05-63ED-5E45-B373-AB035D93839E}"/>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82322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EABF-2C79-0442-8D34-4754270589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14268-E498-2C4F-A33D-CA1FFD16D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A44496-2DBA-F845-89ED-907C45CBD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2425D3-2BA5-5840-A788-4F04BAF2F7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A1A9C-A2C4-F94A-ACE6-60EC91ECC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1EE81-5471-7747-9800-B13C56D1726C}"/>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8" name="Footer Placeholder 7">
            <a:extLst>
              <a:ext uri="{FF2B5EF4-FFF2-40B4-BE49-F238E27FC236}">
                <a16:creationId xmlns:a16="http://schemas.microsoft.com/office/drawing/2014/main" id="{BAEAB3EB-A255-104D-8DDE-6618F47182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98586C-B76B-4B4C-A739-3E3569F3FC40}"/>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315579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5F65-8315-F44C-BBE9-4B6440215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1FC2F-2D37-B74F-B1E2-0BC2E60B2870}"/>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4" name="Footer Placeholder 3">
            <a:extLst>
              <a:ext uri="{FF2B5EF4-FFF2-40B4-BE49-F238E27FC236}">
                <a16:creationId xmlns:a16="http://schemas.microsoft.com/office/drawing/2014/main" id="{CA583D6C-B409-2A49-BBFC-A86AE72FBA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03812C-9E73-7541-B119-8ECD23F9487C}"/>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145642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D9CC1-6BB6-7E48-BB30-838429DD2132}"/>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3" name="Footer Placeholder 2">
            <a:extLst>
              <a:ext uri="{FF2B5EF4-FFF2-40B4-BE49-F238E27FC236}">
                <a16:creationId xmlns:a16="http://schemas.microsoft.com/office/drawing/2014/main" id="{B232AD06-7454-DC4D-BAF7-2EFB1A1B47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A7A5AE-C3A3-AF48-B791-97A6D480B41A}"/>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172667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A849-99FE-5249-9624-D5706BC39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C6ECE8-D64D-CE48-A8FD-68E6BCADD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9C0870-1694-544E-B329-9E3B50969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7838B-5035-4F43-831C-80420EA50D2B}"/>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6" name="Footer Placeholder 5">
            <a:extLst>
              <a:ext uri="{FF2B5EF4-FFF2-40B4-BE49-F238E27FC236}">
                <a16:creationId xmlns:a16="http://schemas.microsoft.com/office/drawing/2014/main" id="{51A635EC-90E6-8B44-B545-F945B9FDA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E97E6-7A10-3640-B55B-D9E89DCDEA6A}"/>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343629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A57B-E869-0B4C-99F2-0910DF968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567E68-7EC7-3244-A250-E27D6DDE28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E55014-88AB-2347-8419-92D484AD6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E8BBE-3414-6045-9E1F-00AAD2981132}"/>
              </a:ext>
            </a:extLst>
          </p:cNvPr>
          <p:cNvSpPr>
            <a:spLocks noGrp="1"/>
          </p:cNvSpPr>
          <p:nvPr>
            <p:ph type="dt" sz="half" idx="10"/>
          </p:nvPr>
        </p:nvSpPr>
        <p:spPr/>
        <p:txBody>
          <a:bodyPr/>
          <a:lstStyle/>
          <a:p>
            <a:fld id="{28DA0AC9-7B11-A247-B97C-E3B093DDE767}" type="datetimeFigureOut">
              <a:rPr lang="en-US" smtClean="0"/>
              <a:t>4/27/20</a:t>
            </a:fld>
            <a:endParaRPr lang="en-US"/>
          </a:p>
        </p:txBody>
      </p:sp>
      <p:sp>
        <p:nvSpPr>
          <p:cNvPr id="6" name="Footer Placeholder 5">
            <a:extLst>
              <a:ext uri="{FF2B5EF4-FFF2-40B4-BE49-F238E27FC236}">
                <a16:creationId xmlns:a16="http://schemas.microsoft.com/office/drawing/2014/main" id="{C4060562-EDBF-D24F-87F4-B0CD1D710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6B590-CA4C-5947-A6B2-F860E7936958}"/>
              </a:ext>
            </a:extLst>
          </p:cNvPr>
          <p:cNvSpPr>
            <a:spLocks noGrp="1"/>
          </p:cNvSpPr>
          <p:nvPr>
            <p:ph type="sldNum" sz="quarter" idx="12"/>
          </p:nvPr>
        </p:nvSpPr>
        <p:spPr/>
        <p:txBody>
          <a:bodyPr/>
          <a:lstStyle/>
          <a:p>
            <a:fld id="{AD29F90C-FB54-CE41-AF17-CA91989C1618}" type="slidenum">
              <a:rPr lang="en-US" smtClean="0"/>
              <a:t>‹#›</a:t>
            </a:fld>
            <a:endParaRPr lang="en-US"/>
          </a:p>
        </p:txBody>
      </p:sp>
    </p:spTree>
    <p:extLst>
      <p:ext uri="{BB962C8B-B14F-4D97-AF65-F5344CB8AC3E}">
        <p14:creationId xmlns:p14="http://schemas.microsoft.com/office/powerpoint/2010/main" val="324232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DC6E37-D09B-364C-8648-DE32E58F0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BF65AF-9C8A-404D-A69F-9568E4ECD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71F2E-B6AA-1042-8EC6-2E1579403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A0AC9-7B11-A247-B97C-E3B093DDE767}" type="datetimeFigureOut">
              <a:rPr lang="en-US" smtClean="0"/>
              <a:t>4/27/20</a:t>
            </a:fld>
            <a:endParaRPr lang="en-US"/>
          </a:p>
        </p:txBody>
      </p:sp>
      <p:sp>
        <p:nvSpPr>
          <p:cNvPr id="5" name="Footer Placeholder 4">
            <a:extLst>
              <a:ext uri="{FF2B5EF4-FFF2-40B4-BE49-F238E27FC236}">
                <a16:creationId xmlns:a16="http://schemas.microsoft.com/office/drawing/2014/main" id="{3211B258-EEB0-5843-8733-38C74D5487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AEECE4-CB1E-D041-99F0-E4665DB1E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F90C-FB54-CE41-AF17-CA91989C1618}" type="slidenum">
              <a:rPr lang="en-US" smtClean="0"/>
              <a:t>‹#›</a:t>
            </a:fld>
            <a:endParaRPr lang="en-US"/>
          </a:p>
        </p:txBody>
      </p:sp>
    </p:spTree>
    <p:extLst>
      <p:ext uri="{BB962C8B-B14F-4D97-AF65-F5344CB8AC3E}">
        <p14:creationId xmlns:p14="http://schemas.microsoft.com/office/powerpoint/2010/main" val="3188499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3.tiff"/><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901922-A5D0-D849-A835-4449BDEA36AA}"/>
              </a:ext>
            </a:extLst>
          </p:cNvPr>
          <p:cNvSpPr txBox="1"/>
          <p:nvPr/>
        </p:nvSpPr>
        <p:spPr>
          <a:xfrm>
            <a:off x="433786" y="1522552"/>
            <a:ext cx="11324428" cy="1200329"/>
          </a:xfrm>
          <a:prstGeom prst="rect">
            <a:avLst/>
          </a:prstGeom>
          <a:noFill/>
        </p:spPr>
        <p:txBody>
          <a:bodyPr wrap="square" rtlCol="0">
            <a:spAutoFit/>
          </a:bodyPr>
          <a:lstStyle/>
          <a:p>
            <a:pPr algn="ctr"/>
            <a:r>
              <a:rPr lang="en-CA" sz="2400" b="1" dirty="0">
                <a:latin typeface="Arial" panose="020B0604020202020204" pitchFamily="34" charset="0"/>
                <a:cs typeface="Arial" panose="020B0604020202020204" pitchFamily="34" charset="0"/>
              </a:rPr>
              <a:t>Dislocation </a:t>
            </a:r>
            <a:r>
              <a:rPr lang="en-CA" sz="2400" b="1" strike="sngStrike" dirty="0">
                <a:latin typeface="Arial" panose="020B0604020202020204" pitchFamily="34" charset="0"/>
                <a:cs typeface="Arial" panose="020B0604020202020204" pitchFamily="34" charset="0"/>
              </a:rPr>
              <a:t>nucleation</a:t>
            </a:r>
            <a:r>
              <a:rPr lang="en-CA" sz="2400" b="1" dirty="0">
                <a:latin typeface="Arial" panose="020B0604020202020204" pitchFamily="34" charset="0"/>
                <a:cs typeface="Arial" panose="020B0604020202020204" pitchFamily="34" charset="0"/>
              </a:rPr>
              <a:t> at nanoscale fluid inclusions:</a:t>
            </a:r>
          </a:p>
          <a:p>
            <a:pPr algn="ctr"/>
            <a:r>
              <a:rPr lang="en-CA" sz="2400" b="1" dirty="0">
                <a:latin typeface="Arial" panose="020B0604020202020204" pitchFamily="34" charset="0"/>
                <a:cs typeface="Arial" panose="020B0604020202020204" pitchFamily="34" charset="0"/>
              </a:rPr>
              <a:t>Direct observation from atom probe tomography data</a:t>
            </a:r>
          </a:p>
          <a:p>
            <a:pPr algn="ctr"/>
            <a:r>
              <a:rPr lang="en-CA" sz="2400" b="1" dirty="0">
                <a:latin typeface="Arial" panose="020B0604020202020204" pitchFamily="34" charset="0"/>
                <a:cs typeface="Arial" panose="020B0604020202020204" pitchFamily="34" charset="0"/>
              </a:rPr>
              <a:t>of naturally deformed pyrite</a:t>
            </a:r>
          </a:p>
        </p:txBody>
      </p:sp>
      <p:sp>
        <p:nvSpPr>
          <p:cNvPr id="5" name="TextBox 4">
            <a:extLst>
              <a:ext uri="{FF2B5EF4-FFF2-40B4-BE49-F238E27FC236}">
                <a16:creationId xmlns:a16="http://schemas.microsoft.com/office/drawing/2014/main" id="{358F5EB3-5A97-5D49-8B1A-5ED3A1109284}"/>
              </a:ext>
            </a:extLst>
          </p:cNvPr>
          <p:cNvSpPr txBox="1"/>
          <p:nvPr/>
        </p:nvSpPr>
        <p:spPr>
          <a:xfrm>
            <a:off x="4295192" y="2912886"/>
            <a:ext cx="3601616"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Renelle Dubosq (Ottawa)</a:t>
            </a:r>
          </a:p>
          <a:p>
            <a:pPr algn="ctr"/>
            <a:r>
              <a:rPr lang="en-US" dirty="0">
                <a:latin typeface="Arial" panose="020B0604020202020204" pitchFamily="34" charset="0"/>
                <a:cs typeface="Arial" panose="020B0604020202020204" pitchFamily="34" charset="0"/>
              </a:rPr>
              <a:t>Anna </a:t>
            </a:r>
            <a:r>
              <a:rPr lang="en-US" dirty="0" err="1">
                <a:latin typeface="Arial" panose="020B0604020202020204" pitchFamily="34" charset="0"/>
                <a:cs typeface="Arial" panose="020B0604020202020204" pitchFamily="34" charset="0"/>
              </a:rPr>
              <a:t>Rogowitz</a:t>
            </a:r>
            <a:r>
              <a:rPr lang="en-US" dirty="0">
                <a:latin typeface="Arial" panose="020B0604020202020204" pitchFamily="34" charset="0"/>
                <a:cs typeface="Arial" panose="020B0604020202020204" pitchFamily="34" charset="0"/>
              </a:rPr>
              <a:t> (Vienna)</a:t>
            </a:r>
          </a:p>
          <a:p>
            <a:pPr algn="ctr"/>
            <a:r>
              <a:rPr lang="en-US" dirty="0">
                <a:latin typeface="Arial" panose="020B0604020202020204" pitchFamily="34" charset="0"/>
                <a:cs typeface="Arial" panose="020B0604020202020204" pitchFamily="34" charset="0"/>
              </a:rPr>
              <a:t>Kevin </a:t>
            </a:r>
            <a:r>
              <a:rPr lang="en-US" dirty="0" err="1">
                <a:latin typeface="Arial" panose="020B0604020202020204" pitchFamily="34" charset="0"/>
                <a:cs typeface="Arial" panose="020B0604020202020204" pitchFamily="34" charset="0"/>
              </a:rPr>
              <a:t>Schweinar</a:t>
            </a:r>
            <a:r>
              <a:rPr lang="en-US" dirty="0">
                <a:latin typeface="Arial" panose="020B0604020202020204" pitchFamily="34" charset="0"/>
                <a:cs typeface="Arial" panose="020B0604020202020204" pitchFamily="34" charset="0"/>
              </a:rPr>
              <a:t> (Düsseldorf)</a:t>
            </a:r>
          </a:p>
          <a:p>
            <a:pPr algn="ctr"/>
            <a:r>
              <a:rPr lang="en-US" dirty="0">
                <a:latin typeface="Arial" panose="020B0604020202020204" pitchFamily="34" charset="0"/>
                <a:cs typeface="Arial" panose="020B0604020202020204" pitchFamily="34" charset="0"/>
              </a:rPr>
              <a:t>Baptiste Gault (Düsseldorf)</a:t>
            </a:r>
          </a:p>
          <a:p>
            <a:pPr algn="ctr"/>
            <a:r>
              <a:rPr lang="en-US" dirty="0">
                <a:latin typeface="Arial" panose="020B0604020202020204" pitchFamily="34" charset="0"/>
                <a:cs typeface="Arial" panose="020B0604020202020204" pitchFamily="34" charset="0"/>
              </a:rPr>
              <a:t>David A. Schneider (Ottawa)</a:t>
            </a:r>
          </a:p>
        </p:txBody>
      </p:sp>
      <p:pic>
        <p:nvPicPr>
          <p:cNvPr id="6" name="Picture 5">
            <a:extLst>
              <a:ext uri="{FF2B5EF4-FFF2-40B4-BE49-F238E27FC236}">
                <a16:creationId xmlns:a16="http://schemas.microsoft.com/office/drawing/2014/main" id="{4EE76716-A89A-6342-BCAB-9C557CC103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207" y="5321796"/>
            <a:ext cx="2690091" cy="1154545"/>
          </a:xfrm>
          <a:prstGeom prst="rect">
            <a:avLst/>
          </a:prstGeom>
        </p:spPr>
      </p:pic>
      <p:pic>
        <p:nvPicPr>
          <p:cNvPr id="7" name="Picture 6">
            <a:extLst>
              <a:ext uri="{FF2B5EF4-FFF2-40B4-BE49-F238E27FC236}">
                <a16:creationId xmlns:a16="http://schemas.microsoft.com/office/drawing/2014/main" id="{DB6CF487-BC51-214A-8EE8-AB6A732CA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265" y="5652141"/>
            <a:ext cx="2532128" cy="688739"/>
          </a:xfrm>
          <a:prstGeom prst="rect">
            <a:avLst/>
          </a:prstGeom>
        </p:spPr>
      </p:pic>
      <p:pic>
        <p:nvPicPr>
          <p:cNvPr id="8" name="Picture 7">
            <a:extLst>
              <a:ext uri="{FF2B5EF4-FFF2-40B4-BE49-F238E27FC236}">
                <a16:creationId xmlns:a16="http://schemas.microsoft.com/office/drawing/2014/main" id="{965272DA-FEC7-FF4D-8819-067DF1925D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1042" y="5563556"/>
            <a:ext cx="1731818" cy="865909"/>
          </a:xfrm>
          <a:prstGeom prst="rect">
            <a:avLst/>
          </a:prstGeom>
        </p:spPr>
      </p:pic>
      <p:pic>
        <p:nvPicPr>
          <p:cNvPr id="9" name="Picture 8">
            <a:extLst>
              <a:ext uri="{FF2B5EF4-FFF2-40B4-BE49-F238E27FC236}">
                <a16:creationId xmlns:a16="http://schemas.microsoft.com/office/drawing/2014/main" id="{0D37590C-F8ED-A443-B62E-F497052CA7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0312" y="5563556"/>
            <a:ext cx="2283716" cy="865909"/>
          </a:xfrm>
          <a:prstGeom prst="rect">
            <a:avLst/>
          </a:prstGeom>
        </p:spPr>
      </p:pic>
      <p:sp>
        <p:nvSpPr>
          <p:cNvPr id="2" name="TextBox 1">
            <a:extLst>
              <a:ext uri="{FF2B5EF4-FFF2-40B4-BE49-F238E27FC236}">
                <a16:creationId xmlns:a16="http://schemas.microsoft.com/office/drawing/2014/main" id="{E0411829-A592-0F4A-A4D7-05AE99BDC44D}"/>
              </a:ext>
            </a:extLst>
          </p:cNvPr>
          <p:cNvSpPr txBox="1"/>
          <p:nvPr/>
        </p:nvSpPr>
        <p:spPr>
          <a:xfrm>
            <a:off x="4143463" y="1060887"/>
            <a:ext cx="1294410" cy="461665"/>
          </a:xfrm>
          <a:prstGeom prst="rect">
            <a:avLst/>
          </a:prstGeom>
          <a:noFill/>
        </p:spPr>
        <p:txBody>
          <a:bodyPr wrap="square" rtlCol="0">
            <a:spAutoFit/>
          </a:bodyPr>
          <a:lstStyle/>
          <a:p>
            <a:r>
              <a:rPr lang="en-US" sz="2400" b="1" dirty="0">
                <a:solidFill>
                  <a:schemeClr val="tx1">
                    <a:lumMod val="50000"/>
                    <a:lumOff val="50000"/>
                  </a:schemeClr>
                </a:solidFill>
                <a:latin typeface="Arial" panose="020B0604020202020204" pitchFamily="34" charset="0"/>
                <a:cs typeface="Arial" panose="020B0604020202020204" pitchFamily="34" charset="0"/>
              </a:rPr>
              <a:t>pinning</a:t>
            </a:r>
          </a:p>
        </p:txBody>
      </p:sp>
      <p:cxnSp>
        <p:nvCxnSpPr>
          <p:cNvPr id="10" name="Straight Connector 9">
            <a:extLst>
              <a:ext uri="{FF2B5EF4-FFF2-40B4-BE49-F238E27FC236}">
                <a16:creationId xmlns:a16="http://schemas.microsoft.com/office/drawing/2014/main" id="{0B85F6B8-E8A7-B74A-977E-22CD476A5AFC}"/>
              </a:ext>
            </a:extLst>
          </p:cNvPr>
          <p:cNvCxnSpPr/>
          <p:nvPr/>
        </p:nvCxnSpPr>
        <p:spPr>
          <a:xfrm>
            <a:off x="4701688" y="1481959"/>
            <a:ext cx="77828" cy="115767"/>
          </a:xfrm>
          <a:prstGeom prst="line">
            <a:avLst/>
          </a:prstGeom>
          <a:ln w="952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AA9DB23-8C5C-964D-8587-566A87F63A12}"/>
              </a:ext>
            </a:extLst>
          </p:cNvPr>
          <p:cNvCxnSpPr>
            <a:cxnSpLocks/>
          </p:cNvCxnSpPr>
          <p:nvPr/>
        </p:nvCxnSpPr>
        <p:spPr>
          <a:xfrm flipV="1">
            <a:off x="4779516" y="1482260"/>
            <a:ext cx="93848" cy="121791"/>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830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83C414-8302-4648-8A40-E8122184B89D}"/>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Implications for mineral rheology</a:t>
            </a:r>
          </a:p>
        </p:txBody>
      </p:sp>
      <p:sp>
        <p:nvSpPr>
          <p:cNvPr id="5" name="TextBox 4">
            <a:extLst>
              <a:ext uri="{FF2B5EF4-FFF2-40B4-BE49-F238E27FC236}">
                <a16:creationId xmlns:a16="http://schemas.microsoft.com/office/drawing/2014/main" id="{FEC62FA7-6844-C745-88CA-B695F4746E25}"/>
              </a:ext>
            </a:extLst>
          </p:cNvPr>
          <p:cNvSpPr txBox="1"/>
          <p:nvPr/>
        </p:nvSpPr>
        <p:spPr>
          <a:xfrm>
            <a:off x="457479" y="861614"/>
            <a:ext cx="1042582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way a mineral responds to an applied stress depends on two competing processes:</a:t>
            </a:r>
          </a:p>
        </p:txBody>
      </p:sp>
      <p:sp>
        <p:nvSpPr>
          <p:cNvPr id="6" name="TextBox 5">
            <a:extLst>
              <a:ext uri="{FF2B5EF4-FFF2-40B4-BE49-F238E27FC236}">
                <a16:creationId xmlns:a16="http://schemas.microsoft.com/office/drawing/2014/main" id="{20CA8505-B227-F942-89D0-46E782CA4EDE}"/>
              </a:ext>
            </a:extLst>
          </p:cNvPr>
          <p:cNvSpPr txBox="1"/>
          <p:nvPr/>
        </p:nvSpPr>
        <p:spPr>
          <a:xfrm>
            <a:off x="487959" y="1798320"/>
            <a:ext cx="326136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continued generation and migration of dislocations </a:t>
            </a:r>
          </a:p>
        </p:txBody>
      </p:sp>
      <p:sp>
        <p:nvSpPr>
          <p:cNvPr id="7" name="TextBox 6">
            <a:extLst>
              <a:ext uri="{FF2B5EF4-FFF2-40B4-BE49-F238E27FC236}">
                <a16:creationId xmlns:a16="http://schemas.microsoft.com/office/drawing/2014/main" id="{66E19CDD-F79C-5A46-A32E-C55992B04492}"/>
              </a:ext>
            </a:extLst>
          </p:cNvPr>
          <p:cNvSpPr txBox="1"/>
          <p:nvPr/>
        </p:nvSpPr>
        <p:spPr>
          <a:xfrm>
            <a:off x="4371246" y="1936819"/>
            <a:ext cx="4572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vs</a:t>
            </a:r>
          </a:p>
        </p:txBody>
      </p:sp>
      <p:sp>
        <p:nvSpPr>
          <p:cNvPr id="8" name="TextBox 7">
            <a:extLst>
              <a:ext uri="{FF2B5EF4-FFF2-40B4-BE49-F238E27FC236}">
                <a16:creationId xmlns:a16="http://schemas.microsoft.com/office/drawing/2014/main" id="{E704C9F2-5380-F540-831E-C32A4CE8C2E4}"/>
              </a:ext>
            </a:extLst>
          </p:cNvPr>
          <p:cNvSpPr txBox="1"/>
          <p:nvPr/>
        </p:nvSpPr>
        <p:spPr>
          <a:xfrm>
            <a:off x="5450373" y="1798320"/>
            <a:ext cx="326136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pinning and entanglement        of dislocations</a:t>
            </a:r>
          </a:p>
        </p:txBody>
      </p:sp>
      <p:sp>
        <p:nvSpPr>
          <p:cNvPr id="9" name="Down Arrow 8">
            <a:extLst>
              <a:ext uri="{FF2B5EF4-FFF2-40B4-BE49-F238E27FC236}">
                <a16:creationId xmlns:a16="http://schemas.microsoft.com/office/drawing/2014/main" id="{116C9948-541E-4047-B5E3-AC84C003EB8D}"/>
              </a:ext>
            </a:extLst>
          </p:cNvPr>
          <p:cNvSpPr/>
          <p:nvPr/>
        </p:nvSpPr>
        <p:spPr>
          <a:xfrm>
            <a:off x="1696720" y="2526209"/>
            <a:ext cx="213360" cy="2985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60C2891A-03A5-B84C-B32C-9E1119D42310}"/>
              </a:ext>
            </a:extLst>
          </p:cNvPr>
          <p:cNvSpPr/>
          <p:nvPr/>
        </p:nvSpPr>
        <p:spPr>
          <a:xfrm>
            <a:off x="6974373" y="2526208"/>
            <a:ext cx="213360" cy="2985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FA3814-914B-8941-B4DF-CFBB3A27D9E3}"/>
              </a:ext>
            </a:extLst>
          </p:cNvPr>
          <p:cNvSpPr txBox="1"/>
          <p:nvPr/>
        </p:nvSpPr>
        <p:spPr>
          <a:xfrm>
            <a:off x="995680" y="2906316"/>
            <a:ext cx="161544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plastic regime</a:t>
            </a:r>
          </a:p>
        </p:txBody>
      </p:sp>
      <p:sp>
        <p:nvSpPr>
          <p:cNvPr id="12" name="TextBox 11">
            <a:extLst>
              <a:ext uri="{FF2B5EF4-FFF2-40B4-BE49-F238E27FC236}">
                <a16:creationId xmlns:a16="http://schemas.microsoft.com/office/drawing/2014/main" id="{96181DA8-5CA6-6E46-945C-F1D5BEB1EB34}"/>
              </a:ext>
            </a:extLst>
          </p:cNvPr>
          <p:cNvSpPr txBox="1"/>
          <p:nvPr/>
        </p:nvSpPr>
        <p:spPr>
          <a:xfrm>
            <a:off x="6273333" y="2906316"/>
            <a:ext cx="161544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brittle regime</a:t>
            </a:r>
          </a:p>
        </p:txBody>
      </p:sp>
      <p:sp>
        <p:nvSpPr>
          <p:cNvPr id="13" name="TextBox 12">
            <a:extLst>
              <a:ext uri="{FF2B5EF4-FFF2-40B4-BE49-F238E27FC236}">
                <a16:creationId xmlns:a16="http://schemas.microsoft.com/office/drawing/2014/main" id="{62067BB0-460C-D94B-8D52-DD75F463EFE3}"/>
              </a:ext>
            </a:extLst>
          </p:cNvPr>
          <p:cNvSpPr txBox="1"/>
          <p:nvPr/>
        </p:nvSpPr>
        <p:spPr>
          <a:xfrm>
            <a:off x="505645" y="3848577"/>
            <a:ext cx="1042582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our sample, dislocation pinning at fluid inclusions, which was further enhanced by trace element segregation in dislocation cores through pipe diffusion, resulted in a brittle dominated deformation regime confirmed by EBSD and ECCI data. </a:t>
            </a:r>
          </a:p>
        </p:txBody>
      </p:sp>
      <p:sp>
        <p:nvSpPr>
          <p:cNvPr id="14" name="TextBox 13">
            <a:extLst>
              <a:ext uri="{FF2B5EF4-FFF2-40B4-BE49-F238E27FC236}">
                <a16:creationId xmlns:a16="http://schemas.microsoft.com/office/drawing/2014/main" id="{C3831D65-E1FC-724D-8A19-A57FA6526B2B}"/>
              </a:ext>
            </a:extLst>
          </p:cNvPr>
          <p:cNvSpPr txBox="1"/>
          <p:nvPr/>
        </p:nvSpPr>
        <p:spPr>
          <a:xfrm>
            <a:off x="487959" y="5160170"/>
            <a:ext cx="104258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Nanostructural</a:t>
            </a:r>
            <a:r>
              <a:rPr lang="en-US" b="1" dirty="0">
                <a:latin typeface="Arial" panose="020B0604020202020204" pitchFamily="34" charset="0"/>
                <a:cs typeface="Arial" panose="020B0604020202020204" pitchFamily="34" charset="0"/>
              </a:rPr>
              <a:t> analysis can help predict a material’s physical properties and rheology</a:t>
            </a:r>
          </a:p>
        </p:txBody>
      </p:sp>
      <p:pic>
        <p:nvPicPr>
          <p:cNvPr id="15" name="Picture 14">
            <a:extLst>
              <a:ext uri="{FF2B5EF4-FFF2-40B4-BE49-F238E27FC236}">
                <a16:creationId xmlns:a16="http://schemas.microsoft.com/office/drawing/2014/main" id="{DA8B37E8-A9EE-3D40-9CB4-449C507D09B8}"/>
              </a:ext>
            </a:extLst>
          </p:cNvPr>
          <p:cNvPicPr>
            <a:picLocks noChangeAspect="1"/>
          </p:cNvPicPr>
          <p:nvPr/>
        </p:nvPicPr>
        <p:blipFill>
          <a:blip r:embed="rId2"/>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217101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440EED-69B1-C945-802A-DB41303B9D9F}"/>
              </a:ext>
            </a:extLst>
          </p:cNvPr>
          <p:cNvSpPr txBox="1"/>
          <p:nvPr/>
        </p:nvSpPr>
        <p:spPr>
          <a:xfrm>
            <a:off x="7232384" y="2745836"/>
            <a:ext cx="448251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strain hardening</a:t>
            </a:r>
          </a:p>
        </p:txBody>
      </p:sp>
      <p:sp>
        <p:nvSpPr>
          <p:cNvPr id="4" name="TextBox 3">
            <a:extLst>
              <a:ext uri="{FF2B5EF4-FFF2-40B4-BE49-F238E27FC236}">
                <a16:creationId xmlns:a16="http://schemas.microsoft.com/office/drawing/2014/main" id="{DA0F1B41-DACA-8640-949D-0ECCF193F548}"/>
              </a:ext>
            </a:extLst>
          </p:cNvPr>
          <p:cNvSpPr txBox="1"/>
          <p:nvPr/>
        </p:nvSpPr>
        <p:spPr>
          <a:xfrm>
            <a:off x="7232384" y="3879932"/>
            <a:ext cx="448251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strain softening </a:t>
            </a:r>
          </a:p>
        </p:txBody>
      </p:sp>
      <p:sp>
        <p:nvSpPr>
          <p:cNvPr id="5" name="TextBox 4">
            <a:extLst>
              <a:ext uri="{FF2B5EF4-FFF2-40B4-BE49-F238E27FC236}">
                <a16:creationId xmlns:a16="http://schemas.microsoft.com/office/drawing/2014/main" id="{6A7C0E08-991D-FC4C-9E61-348600CDCB97}"/>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Mineral rheology</a:t>
            </a:r>
          </a:p>
        </p:txBody>
      </p:sp>
      <p:sp>
        <p:nvSpPr>
          <p:cNvPr id="6" name="TextBox 5">
            <a:extLst>
              <a:ext uri="{FF2B5EF4-FFF2-40B4-BE49-F238E27FC236}">
                <a16:creationId xmlns:a16="http://schemas.microsoft.com/office/drawing/2014/main" id="{6D336FDA-0E4A-1A44-8E76-A9DAC0BA471D}"/>
              </a:ext>
            </a:extLst>
          </p:cNvPr>
          <p:cNvSpPr txBox="1"/>
          <p:nvPr/>
        </p:nvSpPr>
        <p:spPr>
          <a:xfrm>
            <a:off x="457479" y="961896"/>
            <a:ext cx="1042582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mineral’s response to stress is dependent on dislocation activity</a:t>
            </a:r>
          </a:p>
        </p:txBody>
      </p:sp>
      <p:sp>
        <p:nvSpPr>
          <p:cNvPr id="7" name="TextBox 6">
            <a:extLst>
              <a:ext uri="{FF2B5EF4-FFF2-40B4-BE49-F238E27FC236}">
                <a16:creationId xmlns:a16="http://schemas.microsoft.com/office/drawing/2014/main" id="{C08D6DEA-1952-3A4A-8CE8-703A70692BBA}"/>
              </a:ext>
            </a:extLst>
          </p:cNvPr>
          <p:cNvSpPr txBox="1"/>
          <p:nvPr/>
        </p:nvSpPr>
        <p:spPr>
          <a:xfrm>
            <a:off x="7232384" y="3121853"/>
            <a:ext cx="423131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obstruction of dislocation movement by dislocation entanglement or pinning</a:t>
            </a:r>
          </a:p>
        </p:txBody>
      </p:sp>
      <p:sp>
        <p:nvSpPr>
          <p:cNvPr id="8" name="TextBox 7">
            <a:extLst>
              <a:ext uri="{FF2B5EF4-FFF2-40B4-BE49-F238E27FC236}">
                <a16:creationId xmlns:a16="http://schemas.microsoft.com/office/drawing/2014/main" id="{D810A8B6-691C-2941-815B-334F5D4C992B}"/>
              </a:ext>
            </a:extLst>
          </p:cNvPr>
          <p:cNvSpPr txBox="1"/>
          <p:nvPr/>
        </p:nvSpPr>
        <p:spPr>
          <a:xfrm>
            <a:off x="7232384" y="1688109"/>
            <a:ext cx="448251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steady-state</a:t>
            </a:r>
          </a:p>
        </p:txBody>
      </p:sp>
      <p:sp>
        <p:nvSpPr>
          <p:cNvPr id="9" name="TextBox 8">
            <a:extLst>
              <a:ext uri="{FF2B5EF4-FFF2-40B4-BE49-F238E27FC236}">
                <a16:creationId xmlns:a16="http://schemas.microsoft.com/office/drawing/2014/main" id="{CFAEF49C-4F3E-A148-A29D-6E14D629E4E0}"/>
              </a:ext>
            </a:extLst>
          </p:cNvPr>
          <p:cNvSpPr txBox="1"/>
          <p:nvPr/>
        </p:nvSpPr>
        <p:spPr>
          <a:xfrm>
            <a:off x="7232384" y="4268665"/>
            <a:ext cx="423131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localization of deformation in shear zones of brittle slip planes </a:t>
            </a:r>
          </a:p>
        </p:txBody>
      </p:sp>
      <p:sp>
        <p:nvSpPr>
          <p:cNvPr id="10" name="TextBox 9">
            <a:extLst>
              <a:ext uri="{FF2B5EF4-FFF2-40B4-BE49-F238E27FC236}">
                <a16:creationId xmlns:a16="http://schemas.microsoft.com/office/drawing/2014/main" id="{B7FB684A-F5E7-9F41-AADE-B9849CC16836}"/>
              </a:ext>
            </a:extLst>
          </p:cNvPr>
          <p:cNvSpPr txBox="1"/>
          <p:nvPr/>
        </p:nvSpPr>
        <p:spPr>
          <a:xfrm>
            <a:off x="7232384" y="2012936"/>
            <a:ext cx="423131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continued generation and migration of dislocations</a:t>
            </a:r>
          </a:p>
        </p:txBody>
      </p:sp>
      <p:sp>
        <p:nvSpPr>
          <p:cNvPr id="15" name="TextBox 14">
            <a:extLst>
              <a:ext uri="{FF2B5EF4-FFF2-40B4-BE49-F238E27FC236}">
                <a16:creationId xmlns:a16="http://schemas.microsoft.com/office/drawing/2014/main" id="{DEC83E18-B7F1-1A42-ABF3-E2A39BFEE35B}"/>
              </a:ext>
            </a:extLst>
          </p:cNvPr>
          <p:cNvSpPr txBox="1"/>
          <p:nvPr/>
        </p:nvSpPr>
        <p:spPr>
          <a:xfrm>
            <a:off x="7232384" y="5410843"/>
            <a:ext cx="4790545"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*segregation of trace element in dislocations can obstruct its movement</a:t>
            </a:r>
            <a:endParaRPr lang="en-US"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08D7B89-4D8C-CE41-BA61-0AB91305253D}"/>
              </a:ext>
            </a:extLst>
          </p:cNvPr>
          <p:cNvPicPr>
            <a:picLocks noChangeAspect="1"/>
          </p:cNvPicPr>
          <p:nvPr/>
        </p:nvPicPr>
        <p:blipFill>
          <a:blip r:embed="rId2"/>
          <a:stretch>
            <a:fillRect/>
          </a:stretch>
        </p:blipFill>
        <p:spPr>
          <a:xfrm>
            <a:off x="445115" y="1471004"/>
            <a:ext cx="6787269" cy="5043689"/>
          </a:xfrm>
          <a:prstGeom prst="rect">
            <a:avLst/>
          </a:prstGeom>
        </p:spPr>
      </p:pic>
      <p:pic>
        <p:nvPicPr>
          <p:cNvPr id="12" name="Picture 11">
            <a:extLst>
              <a:ext uri="{FF2B5EF4-FFF2-40B4-BE49-F238E27FC236}">
                <a16:creationId xmlns:a16="http://schemas.microsoft.com/office/drawing/2014/main" id="{CF122B95-C191-E447-905D-51AA537AF337}"/>
              </a:ext>
            </a:extLst>
          </p:cNvPr>
          <p:cNvPicPr>
            <a:picLocks noChangeAspect="1"/>
          </p:cNvPicPr>
          <p:nvPr/>
        </p:nvPicPr>
        <p:blipFill>
          <a:blip r:embed="rId3"/>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389217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158CCF-6305-F349-8F4D-A2731CABF39C}"/>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Approach</a:t>
            </a:r>
          </a:p>
        </p:txBody>
      </p:sp>
      <p:sp>
        <p:nvSpPr>
          <p:cNvPr id="5" name="TextBox 4">
            <a:extLst>
              <a:ext uri="{FF2B5EF4-FFF2-40B4-BE49-F238E27FC236}">
                <a16:creationId xmlns:a16="http://schemas.microsoft.com/office/drawing/2014/main" id="{2698366A-BDF3-6A4E-97EA-E7B619D7D31A}"/>
              </a:ext>
            </a:extLst>
          </p:cNvPr>
          <p:cNvSpPr txBox="1"/>
          <p:nvPr/>
        </p:nvSpPr>
        <p:spPr>
          <a:xfrm>
            <a:off x="457479" y="1744946"/>
            <a:ext cx="448251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2D microstructural analysis</a:t>
            </a:r>
          </a:p>
        </p:txBody>
      </p:sp>
      <p:sp>
        <p:nvSpPr>
          <p:cNvPr id="6" name="TextBox 5">
            <a:extLst>
              <a:ext uri="{FF2B5EF4-FFF2-40B4-BE49-F238E27FC236}">
                <a16:creationId xmlns:a16="http://schemas.microsoft.com/office/drawing/2014/main" id="{8287BC64-3667-F947-9F22-2DE92CB76949}"/>
              </a:ext>
            </a:extLst>
          </p:cNvPr>
          <p:cNvSpPr txBox="1"/>
          <p:nvPr/>
        </p:nvSpPr>
        <p:spPr>
          <a:xfrm>
            <a:off x="5694838" y="1744946"/>
            <a:ext cx="5483624"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2D &amp; 3D </a:t>
            </a:r>
            <a:r>
              <a:rPr lang="en-US" b="1" dirty="0" err="1">
                <a:latin typeface="Arial" panose="020B0604020202020204" pitchFamily="34" charset="0"/>
                <a:cs typeface="Arial" panose="020B0604020202020204" pitchFamily="34" charset="0"/>
              </a:rPr>
              <a:t>nanostructural</a:t>
            </a:r>
            <a:r>
              <a:rPr lang="en-US" b="1" dirty="0">
                <a:latin typeface="Arial" panose="020B0604020202020204" pitchFamily="34" charset="0"/>
                <a:cs typeface="Arial" panose="020B0604020202020204" pitchFamily="34" charset="0"/>
              </a:rPr>
              <a:t> and chemical analysis</a:t>
            </a:r>
          </a:p>
        </p:txBody>
      </p:sp>
      <p:sp>
        <p:nvSpPr>
          <p:cNvPr id="9" name="TextBox 8">
            <a:extLst>
              <a:ext uri="{FF2B5EF4-FFF2-40B4-BE49-F238E27FC236}">
                <a16:creationId xmlns:a16="http://schemas.microsoft.com/office/drawing/2014/main" id="{74F62C65-5CA8-5948-B24F-07C1F2307700}"/>
              </a:ext>
            </a:extLst>
          </p:cNvPr>
          <p:cNvSpPr txBox="1"/>
          <p:nvPr/>
        </p:nvSpPr>
        <p:spPr>
          <a:xfrm>
            <a:off x="375709" y="2118140"/>
            <a:ext cx="4363558"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-Electron backscatter diffraction (EBSD)</a:t>
            </a:r>
          </a:p>
          <a:p>
            <a:r>
              <a:rPr lang="en-US" sz="1600" dirty="0">
                <a:latin typeface="Arial" panose="020B0604020202020204" pitchFamily="34" charset="0"/>
                <a:cs typeface="Arial" panose="020B0604020202020204" pitchFamily="34" charset="0"/>
              </a:rPr>
              <a:t>-Electron channeling contrast imaging (ECCI)</a:t>
            </a:r>
          </a:p>
          <a:p>
            <a:endParaRPr 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F6FF0D-B0A8-BE4E-AF5E-FEC2C5BC0ECF}"/>
              </a:ext>
            </a:extLst>
          </p:cNvPr>
          <p:cNvSpPr txBox="1"/>
          <p:nvPr/>
        </p:nvSpPr>
        <p:spPr>
          <a:xfrm>
            <a:off x="5752713" y="2118140"/>
            <a:ext cx="5590756"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-Atom probe tomography (APT)</a:t>
            </a:r>
          </a:p>
          <a:p>
            <a:r>
              <a:rPr lang="en-US" sz="1600" dirty="0">
                <a:latin typeface="Arial" panose="020B0604020202020204" pitchFamily="34" charset="0"/>
                <a:cs typeface="Arial" panose="020B0604020202020204" pitchFamily="34" charset="0"/>
              </a:rPr>
              <a:t>-Scanning transmission electron microscopy (STEM)</a:t>
            </a:r>
          </a:p>
          <a:p>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75ED28-06D5-C746-B68D-2666BEDEEDBE}"/>
              </a:ext>
            </a:extLst>
          </p:cNvPr>
          <p:cNvSpPr txBox="1"/>
          <p:nvPr/>
        </p:nvSpPr>
        <p:spPr>
          <a:xfrm>
            <a:off x="457479" y="804972"/>
            <a:ext cx="1042582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 have combined 2D and 3D micro- and </a:t>
            </a:r>
            <a:r>
              <a:rPr lang="en-US" dirty="0" err="1">
                <a:latin typeface="Arial" panose="020B0604020202020204" pitchFamily="34" charset="0"/>
                <a:cs typeface="Arial" panose="020B0604020202020204" pitchFamily="34" charset="0"/>
              </a:rPr>
              <a:t>nano</a:t>
            </a:r>
            <a:r>
              <a:rPr lang="en-US" dirty="0">
                <a:latin typeface="Arial" panose="020B0604020202020204" pitchFamily="34" charset="0"/>
                <a:cs typeface="Arial" panose="020B0604020202020204" pitchFamily="34" charset="0"/>
              </a:rPr>
              <a:t>-analytical techniques on naturally deformed pyrite to investigate the interaction between crystal-defects and trace elements during deformation and its impact on mineral rheology.</a:t>
            </a:r>
          </a:p>
        </p:txBody>
      </p:sp>
      <p:pic>
        <p:nvPicPr>
          <p:cNvPr id="15" name="Picture 14" descr="ECCI.png">
            <a:extLst>
              <a:ext uri="{FF2B5EF4-FFF2-40B4-BE49-F238E27FC236}">
                <a16:creationId xmlns:a16="http://schemas.microsoft.com/office/drawing/2014/main" id="{C0B843BB-81B0-E74B-8A2D-D76899E4C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479" y="2698676"/>
            <a:ext cx="4391013" cy="3408262"/>
          </a:xfrm>
          <a:prstGeom prst="rect">
            <a:avLst/>
          </a:prstGeom>
        </p:spPr>
      </p:pic>
      <p:pic>
        <p:nvPicPr>
          <p:cNvPr id="16" name="Picture 15">
            <a:extLst>
              <a:ext uri="{FF2B5EF4-FFF2-40B4-BE49-F238E27FC236}">
                <a16:creationId xmlns:a16="http://schemas.microsoft.com/office/drawing/2014/main" id="{D2348814-8774-764E-A21A-A379E103DB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94838" y="2799974"/>
            <a:ext cx="5975895" cy="3402487"/>
          </a:xfrm>
          <a:prstGeom prst="rect">
            <a:avLst/>
          </a:prstGeom>
        </p:spPr>
      </p:pic>
      <p:sp>
        <p:nvSpPr>
          <p:cNvPr id="12" name="TextBox 11">
            <a:extLst>
              <a:ext uri="{FF2B5EF4-FFF2-40B4-BE49-F238E27FC236}">
                <a16:creationId xmlns:a16="http://schemas.microsoft.com/office/drawing/2014/main" id="{B45EA698-5443-D248-9DCE-4A34B809D6A0}"/>
              </a:ext>
            </a:extLst>
          </p:cNvPr>
          <p:cNvSpPr txBox="1"/>
          <p:nvPr/>
        </p:nvSpPr>
        <p:spPr>
          <a:xfrm>
            <a:off x="5806471" y="6092451"/>
            <a:ext cx="496711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ccem.mcmaster.ca</a:t>
            </a:r>
            <a:r>
              <a:rPr lang="en-US" sz="1600" dirty="0">
                <a:latin typeface="Arial" panose="020B0604020202020204" pitchFamily="34" charset="0"/>
                <a:cs typeface="Arial" panose="020B0604020202020204" pitchFamily="34" charset="0"/>
              </a:rPr>
              <a:t>/atom-probe-tomography/)</a:t>
            </a:r>
          </a:p>
        </p:txBody>
      </p:sp>
      <p:sp>
        <p:nvSpPr>
          <p:cNvPr id="8" name="Rectangle 7">
            <a:extLst>
              <a:ext uri="{FF2B5EF4-FFF2-40B4-BE49-F238E27FC236}">
                <a16:creationId xmlns:a16="http://schemas.microsoft.com/office/drawing/2014/main" id="{779B6A50-7428-0D4C-AC68-B4D817412AEE}"/>
              </a:ext>
            </a:extLst>
          </p:cNvPr>
          <p:cNvSpPr/>
          <p:nvPr/>
        </p:nvSpPr>
        <p:spPr>
          <a:xfrm>
            <a:off x="409962" y="6091856"/>
            <a:ext cx="356046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www.mpie.de</a:t>
            </a:r>
            <a:r>
              <a:rPr lang="en-US" sz="1600" dirty="0">
                <a:latin typeface="Arial" panose="020B0604020202020204" pitchFamily="34" charset="0"/>
                <a:cs typeface="Arial" panose="020B0604020202020204" pitchFamily="34" charset="0"/>
              </a:rPr>
              <a:t>/3079126/ECCI)</a:t>
            </a:r>
          </a:p>
        </p:txBody>
      </p:sp>
      <p:pic>
        <p:nvPicPr>
          <p:cNvPr id="3" name="Picture 2">
            <a:extLst>
              <a:ext uri="{FF2B5EF4-FFF2-40B4-BE49-F238E27FC236}">
                <a16:creationId xmlns:a16="http://schemas.microsoft.com/office/drawing/2014/main" id="{C7096EAD-9EC6-FD47-A7CC-E2FA0CDE34D0}"/>
              </a:ext>
            </a:extLst>
          </p:cNvPr>
          <p:cNvPicPr>
            <a:picLocks noChangeAspect="1"/>
          </p:cNvPicPr>
          <p:nvPr/>
        </p:nvPicPr>
        <p:blipFill>
          <a:blip r:embed="rId5"/>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36804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7E2F41-8760-0A47-8CFC-B42B7D2E3048}"/>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2D microstructures</a:t>
            </a:r>
          </a:p>
        </p:txBody>
      </p:sp>
      <p:pic>
        <p:nvPicPr>
          <p:cNvPr id="5" name="Picture 4">
            <a:extLst>
              <a:ext uri="{FF2B5EF4-FFF2-40B4-BE49-F238E27FC236}">
                <a16:creationId xmlns:a16="http://schemas.microsoft.com/office/drawing/2014/main" id="{B994929D-DDDB-6C4E-B0D3-CDC02FBD8B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715" y="1369717"/>
            <a:ext cx="3819824" cy="3865669"/>
          </a:xfrm>
          <a:prstGeom prst="rect">
            <a:avLst/>
          </a:prstGeom>
        </p:spPr>
      </p:pic>
      <p:sp>
        <p:nvSpPr>
          <p:cNvPr id="8" name="TextBox 7">
            <a:extLst>
              <a:ext uri="{FF2B5EF4-FFF2-40B4-BE49-F238E27FC236}">
                <a16:creationId xmlns:a16="http://schemas.microsoft.com/office/drawing/2014/main" id="{30EB8D6A-8680-7446-9304-7A63A8E57DEF}"/>
              </a:ext>
            </a:extLst>
          </p:cNvPr>
          <p:cNvSpPr txBox="1"/>
          <p:nvPr/>
        </p:nvSpPr>
        <p:spPr>
          <a:xfrm>
            <a:off x="393032" y="984583"/>
            <a:ext cx="53294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EBSD misorientation and grain boundary map</a:t>
            </a:r>
          </a:p>
        </p:txBody>
      </p:sp>
      <p:sp>
        <p:nvSpPr>
          <p:cNvPr id="9" name="TextBox 8">
            <a:extLst>
              <a:ext uri="{FF2B5EF4-FFF2-40B4-BE49-F238E27FC236}">
                <a16:creationId xmlns:a16="http://schemas.microsoft.com/office/drawing/2014/main" id="{6DAB1101-FA8E-1D42-BB3F-06D5D3790165}"/>
              </a:ext>
            </a:extLst>
          </p:cNvPr>
          <p:cNvSpPr txBox="1"/>
          <p:nvPr/>
        </p:nvSpPr>
        <p:spPr>
          <a:xfrm>
            <a:off x="5751892" y="984583"/>
            <a:ext cx="1565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ECC image </a:t>
            </a:r>
          </a:p>
        </p:txBody>
      </p:sp>
      <p:grpSp>
        <p:nvGrpSpPr>
          <p:cNvPr id="14" name="Group 13">
            <a:extLst>
              <a:ext uri="{FF2B5EF4-FFF2-40B4-BE49-F238E27FC236}">
                <a16:creationId xmlns:a16="http://schemas.microsoft.com/office/drawing/2014/main" id="{D2859260-DBF2-7447-B053-EAEB022C8739}"/>
              </a:ext>
            </a:extLst>
          </p:cNvPr>
          <p:cNvGrpSpPr/>
          <p:nvPr/>
        </p:nvGrpSpPr>
        <p:grpSpPr>
          <a:xfrm>
            <a:off x="6154356" y="4166859"/>
            <a:ext cx="2039922" cy="530227"/>
            <a:chOff x="10513065" y="6150650"/>
            <a:chExt cx="2668141" cy="693517"/>
          </a:xfrm>
        </p:grpSpPr>
        <p:sp>
          <p:nvSpPr>
            <p:cNvPr id="6" name="TextBox 5">
              <a:extLst>
                <a:ext uri="{FF2B5EF4-FFF2-40B4-BE49-F238E27FC236}">
                  <a16:creationId xmlns:a16="http://schemas.microsoft.com/office/drawing/2014/main" id="{FC665A8F-CD9F-C346-90B3-4B8BC99773FC}"/>
                </a:ext>
              </a:extLst>
            </p:cNvPr>
            <p:cNvSpPr txBox="1"/>
            <p:nvPr/>
          </p:nvSpPr>
          <p:spPr>
            <a:xfrm>
              <a:off x="10513065" y="6150650"/>
              <a:ext cx="2668141" cy="693517"/>
            </a:xfrm>
            <a:prstGeom prst="rect">
              <a:avLst/>
            </a:prstGeom>
            <a:noFill/>
          </p:spPr>
          <p:txBody>
            <a:bodyPr wrap="square" rtlCol="0">
              <a:spAutoFit/>
            </a:bodyPr>
            <a:lstStyle/>
            <a:p>
              <a:r>
                <a:rPr lang="en-US" sz="1600" b="1" dirty="0">
                  <a:ln w="3175">
                    <a:noFill/>
                  </a:ln>
                  <a:solidFill>
                    <a:schemeClr val="bg1"/>
                  </a:solidFill>
                  <a:latin typeface="Arial" panose="020B0604020202020204" pitchFamily="34" charset="0"/>
                  <a:cs typeface="Arial" panose="020B0604020202020204" pitchFamily="34" charset="0"/>
                </a:rPr>
                <a:t>low-angle grain boundary</a:t>
              </a:r>
            </a:p>
          </p:txBody>
        </p:sp>
        <p:cxnSp>
          <p:nvCxnSpPr>
            <p:cNvPr id="7" name="Straight Connector 6">
              <a:extLst>
                <a:ext uri="{FF2B5EF4-FFF2-40B4-BE49-F238E27FC236}">
                  <a16:creationId xmlns:a16="http://schemas.microsoft.com/office/drawing/2014/main" id="{F8963780-886E-3546-986A-D956401A3D77}"/>
                </a:ext>
              </a:extLst>
            </p:cNvPr>
            <p:cNvCxnSpPr>
              <a:cxnSpLocks/>
            </p:cNvCxnSpPr>
            <p:nvPr/>
          </p:nvCxnSpPr>
          <p:spPr>
            <a:xfrm flipV="1">
              <a:off x="12583689" y="6157503"/>
              <a:ext cx="287678" cy="15878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AD61B2C-9AE9-E749-943F-3D751362F9A7}"/>
              </a:ext>
            </a:extLst>
          </p:cNvPr>
          <p:cNvSpPr/>
          <p:nvPr/>
        </p:nvSpPr>
        <p:spPr>
          <a:xfrm>
            <a:off x="393032" y="5316138"/>
            <a:ext cx="5075080" cy="1508105"/>
          </a:xfrm>
          <a:prstGeom prst="rect">
            <a:avLst/>
          </a:prstGeom>
        </p:spPr>
        <p:txBody>
          <a:bodyPr wrap="square">
            <a:spAutoFit/>
          </a:bodyPr>
          <a:lstStyle/>
          <a:p>
            <a:r>
              <a:rPr lang="en-US" dirty="0">
                <a:latin typeface="Arial" panose="020B0604020202020204" pitchFamily="34" charset="0"/>
                <a:cs typeface="Arial" panose="020B0604020202020204" pitchFamily="34" charset="0"/>
              </a:rPr>
              <a:t>• heterogeneous misorientation pattern</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maximum misorientation ~8</a:t>
            </a:r>
            <a:r>
              <a:rPr lang="en-US" dirty="0">
                <a:latin typeface="Arial" panose="020B0604020202020204" pitchFamily="34" charset="0"/>
                <a:cs typeface="Arial" panose="020B0604020202020204" pitchFamily="34" charset="0"/>
                <a:sym typeface="Symbol" pitchFamily="2" charset="2"/>
              </a:rPr>
              <a:t></a:t>
            </a:r>
            <a:endParaRPr lang="en-US"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‘apparent’ low-angle grain boundary development at higher strain domains</a:t>
            </a:r>
          </a:p>
        </p:txBody>
      </p:sp>
      <p:pic>
        <p:nvPicPr>
          <p:cNvPr id="23" name="Picture 22">
            <a:extLst>
              <a:ext uri="{FF2B5EF4-FFF2-40B4-BE49-F238E27FC236}">
                <a16:creationId xmlns:a16="http://schemas.microsoft.com/office/drawing/2014/main" id="{067D4838-0307-6241-A47A-35E07EB532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3330" y="1369719"/>
            <a:ext cx="4608977" cy="3852279"/>
          </a:xfrm>
          <a:prstGeom prst="rect">
            <a:avLst/>
          </a:prstGeom>
        </p:spPr>
      </p:pic>
      <p:sp>
        <p:nvSpPr>
          <p:cNvPr id="25" name="Rectangle 24">
            <a:extLst>
              <a:ext uri="{FF2B5EF4-FFF2-40B4-BE49-F238E27FC236}">
                <a16:creationId xmlns:a16="http://schemas.microsoft.com/office/drawing/2014/main" id="{4542084F-CB66-E249-A6F0-1DA6B8CB161E}"/>
              </a:ext>
            </a:extLst>
          </p:cNvPr>
          <p:cNvSpPr/>
          <p:nvPr/>
        </p:nvSpPr>
        <p:spPr>
          <a:xfrm>
            <a:off x="5773330" y="5388675"/>
            <a:ext cx="6779074" cy="1231106"/>
          </a:xfrm>
          <a:prstGeom prst="rect">
            <a:avLst/>
          </a:prstGeom>
        </p:spPr>
        <p:txBody>
          <a:bodyPr wrap="square">
            <a:spAutoFit/>
          </a:bodyPr>
          <a:lstStyle/>
          <a:p>
            <a:r>
              <a:rPr lang="en-US" dirty="0">
                <a:latin typeface="Arial" panose="020B0604020202020204" pitchFamily="34" charset="0"/>
                <a:cs typeface="Arial" panose="020B0604020202020204" pitchFamily="34" charset="0"/>
              </a:rPr>
              <a:t>• high-dislocation density</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low-angle grain boundary development </a:t>
            </a:r>
          </a:p>
          <a:p>
            <a:r>
              <a:rPr lang="en-US" dirty="0">
                <a:latin typeface="Arial" panose="020B0604020202020204" pitchFamily="34" charset="0"/>
                <a:cs typeface="Arial" panose="020B0604020202020204" pitchFamily="34" charset="0"/>
              </a:rPr>
              <a:t>at tip of microfractures</a:t>
            </a:r>
          </a:p>
          <a:p>
            <a:endParaRPr lang="en-US" sz="1000" dirty="0">
              <a:latin typeface="Arial" panose="020B0604020202020204" pitchFamily="34" charset="0"/>
              <a:cs typeface="Arial" panose="020B0604020202020204" pitchFamily="34" charset="0"/>
            </a:endParaRPr>
          </a:p>
        </p:txBody>
      </p:sp>
      <p:sp>
        <p:nvSpPr>
          <p:cNvPr id="26" name="Right Arrow 25">
            <a:extLst>
              <a:ext uri="{FF2B5EF4-FFF2-40B4-BE49-F238E27FC236}">
                <a16:creationId xmlns:a16="http://schemas.microsoft.com/office/drawing/2014/main" id="{6445B236-93E2-214C-8047-FA3C3D212B3E}"/>
              </a:ext>
            </a:extLst>
          </p:cNvPr>
          <p:cNvSpPr/>
          <p:nvPr/>
        </p:nvSpPr>
        <p:spPr>
          <a:xfrm>
            <a:off x="11487978" y="1489620"/>
            <a:ext cx="367120" cy="149057"/>
          </a:xfrm>
          <a:prstGeom prst="rightArrow">
            <a:avLst>
              <a:gd name="adj1" fmla="val 27833"/>
              <a:gd name="adj2" fmla="val 12743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E0ED375-5A25-4948-A36D-5E7D96DAAF00}"/>
              </a:ext>
            </a:extLst>
          </p:cNvPr>
          <p:cNvCxnSpPr>
            <a:cxnSpLocks/>
          </p:cNvCxnSpPr>
          <p:nvPr/>
        </p:nvCxnSpPr>
        <p:spPr>
          <a:xfrm>
            <a:off x="11360096" y="1931702"/>
            <a:ext cx="614082" cy="0"/>
          </a:xfrm>
          <a:prstGeom prst="line">
            <a:avLst/>
          </a:prstGeom>
          <a:ln w="28575">
            <a:solidFill>
              <a:srgbClr val="F8E9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B546995-4FDD-6748-A240-9C6CD796F6BE}"/>
              </a:ext>
            </a:extLst>
          </p:cNvPr>
          <p:cNvSpPr txBox="1"/>
          <p:nvPr/>
        </p:nvSpPr>
        <p:spPr>
          <a:xfrm>
            <a:off x="10250179" y="1369717"/>
            <a:ext cx="125990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dislocation</a:t>
            </a:r>
          </a:p>
        </p:txBody>
      </p:sp>
      <p:sp>
        <p:nvSpPr>
          <p:cNvPr id="29" name="TextBox 28">
            <a:extLst>
              <a:ext uri="{FF2B5EF4-FFF2-40B4-BE49-F238E27FC236}">
                <a16:creationId xmlns:a16="http://schemas.microsoft.com/office/drawing/2014/main" id="{1CB8F28D-B0A1-6B46-A645-08C5046FC2A1}"/>
              </a:ext>
            </a:extLst>
          </p:cNvPr>
          <p:cNvSpPr txBox="1"/>
          <p:nvPr/>
        </p:nvSpPr>
        <p:spPr>
          <a:xfrm>
            <a:off x="10250179" y="1767855"/>
            <a:ext cx="160491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low angle </a:t>
            </a:r>
          </a:p>
          <a:p>
            <a:r>
              <a:rPr lang="en-US" sz="1600" dirty="0">
                <a:latin typeface="Arial" panose="020B0604020202020204" pitchFamily="34" charset="0"/>
                <a:cs typeface="Arial" panose="020B0604020202020204" pitchFamily="34" charset="0"/>
              </a:rPr>
              <a:t>grain boundary</a:t>
            </a:r>
          </a:p>
        </p:txBody>
      </p:sp>
      <p:pic>
        <p:nvPicPr>
          <p:cNvPr id="16" name="Picture 15">
            <a:extLst>
              <a:ext uri="{FF2B5EF4-FFF2-40B4-BE49-F238E27FC236}">
                <a16:creationId xmlns:a16="http://schemas.microsoft.com/office/drawing/2014/main" id="{D53205CA-7C9A-E443-8607-9317274F561F}"/>
              </a:ext>
            </a:extLst>
          </p:cNvPr>
          <p:cNvPicPr>
            <a:picLocks noChangeAspect="1"/>
          </p:cNvPicPr>
          <p:nvPr/>
        </p:nvPicPr>
        <p:blipFill>
          <a:blip r:embed="rId5"/>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1305143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D2E86-F5E6-DD48-9172-F84DBB2B1E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4823" y="3493090"/>
            <a:ext cx="5874327" cy="2753591"/>
          </a:xfrm>
          <a:prstGeom prst="rect">
            <a:avLst/>
          </a:prstGeom>
        </p:spPr>
      </p:pic>
      <p:pic>
        <p:nvPicPr>
          <p:cNvPr id="6" name="Picture 5">
            <a:extLst>
              <a:ext uri="{FF2B5EF4-FFF2-40B4-BE49-F238E27FC236}">
                <a16:creationId xmlns:a16="http://schemas.microsoft.com/office/drawing/2014/main" id="{2BE0A189-AAF8-4449-9F83-50B8DC6FE345}"/>
              </a:ext>
            </a:extLst>
          </p:cNvPr>
          <p:cNvPicPr>
            <a:picLocks noChangeAspect="1"/>
          </p:cNvPicPr>
          <p:nvPr/>
        </p:nvPicPr>
        <p:blipFill>
          <a:blip r:embed="rId5"/>
          <a:stretch>
            <a:fillRect/>
          </a:stretch>
        </p:blipFill>
        <p:spPr>
          <a:xfrm>
            <a:off x="5955298" y="1310366"/>
            <a:ext cx="644936" cy="1762826"/>
          </a:xfrm>
          <a:prstGeom prst="rect">
            <a:avLst/>
          </a:prstGeom>
        </p:spPr>
      </p:pic>
      <p:sp>
        <p:nvSpPr>
          <p:cNvPr id="7" name="TextBox 6">
            <a:extLst>
              <a:ext uri="{FF2B5EF4-FFF2-40B4-BE49-F238E27FC236}">
                <a16:creationId xmlns:a16="http://schemas.microsoft.com/office/drawing/2014/main" id="{A3DEE094-0F08-004E-9DA1-4DDDE7E95622}"/>
              </a:ext>
            </a:extLst>
          </p:cNvPr>
          <p:cNvSpPr txBox="1"/>
          <p:nvPr/>
        </p:nvSpPr>
        <p:spPr>
          <a:xfrm>
            <a:off x="7937523" y="6250400"/>
            <a:ext cx="130892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Distance (nm)</a:t>
            </a:r>
          </a:p>
        </p:txBody>
      </p:sp>
      <p:sp>
        <p:nvSpPr>
          <p:cNvPr id="8" name="Rectangle 7">
            <a:extLst>
              <a:ext uri="{FF2B5EF4-FFF2-40B4-BE49-F238E27FC236}">
                <a16:creationId xmlns:a16="http://schemas.microsoft.com/office/drawing/2014/main" id="{9AEEF5E6-5D5D-FF4C-B156-E8CAB706A987}"/>
              </a:ext>
            </a:extLst>
          </p:cNvPr>
          <p:cNvSpPr/>
          <p:nvPr/>
        </p:nvSpPr>
        <p:spPr>
          <a:xfrm rot="16200000">
            <a:off x="4291991" y="4786610"/>
            <a:ext cx="218681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Composition [As; O; at%]</a:t>
            </a:r>
          </a:p>
        </p:txBody>
      </p:sp>
      <p:sp>
        <p:nvSpPr>
          <p:cNvPr id="9" name="Rectangle 8">
            <a:extLst>
              <a:ext uri="{FF2B5EF4-FFF2-40B4-BE49-F238E27FC236}">
                <a16:creationId xmlns:a16="http://schemas.microsoft.com/office/drawing/2014/main" id="{B329FF10-3410-D748-BAB7-6ECC6A700EC5}"/>
              </a:ext>
            </a:extLst>
          </p:cNvPr>
          <p:cNvSpPr/>
          <p:nvPr/>
        </p:nvSpPr>
        <p:spPr>
          <a:xfrm rot="16200000">
            <a:off x="10682651" y="4711643"/>
            <a:ext cx="218681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Composition [Na; K; at%]</a:t>
            </a:r>
          </a:p>
        </p:txBody>
      </p:sp>
      <p:pic>
        <p:nvPicPr>
          <p:cNvPr id="10" name="Picture 9">
            <a:extLst>
              <a:ext uri="{FF2B5EF4-FFF2-40B4-BE49-F238E27FC236}">
                <a16:creationId xmlns:a16="http://schemas.microsoft.com/office/drawing/2014/main" id="{2F0D6135-D43C-FA41-B37A-ADB38EDB69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56921" y="870467"/>
            <a:ext cx="3740923" cy="2558533"/>
          </a:xfrm>
          <a:prstGeom prst="rect">
            <a:avLst/>
          </a:prstGeom>
        </p:spPr>
      </p:pic>
      <p:pic>
        <p:nvPicPr>
          <p:cNvPr id="11" name="Online Media 6" descr="40422 isos+Fe.m4v">
            <a:hlinkClick r:id="" action="ppaction://media"/>
            <a:extLst>
              <a:ext uri="{FF2B5EF4-FFF2-40B4-BE49-F238E27FC236}">
                <a16:creationId xmlns:a16="http://schemas.microsoft.com/office/drawing/2014/main" id="{6977CEC8-1725-CA43-B0FE-09B3DDEFB5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lum contrast="26000"/>
          </a:blip>
          <a:srcRect b="3920"/>
          <a:stretch/>
        </p:blipFill>
        <p:spPr>
          <a:xfrm>
            <a:off x="0" y="1022525"/>
            <a:ext cx="4074158" cy="5479734"/>
          </a:xfrm>
          <a:prstGeom prst="rect">
            <a:avLst/>
          </a:prstGeom>
        </p:spPr>
      </p:pic>
      <p:cxnSp>
        <p:nvCxnSpPr>
          <p:cNvPr id="12" name="Straight Connector 11">
            <a:extLst>
              <a:ext uri="{FF2B5EF4-FFF2-40B4-BE49-F238E27FC236}">
                <a16:creationId xmlns:a16="http://schemas.microsoft.com/office/drawing/2014/main" id="{4FEA041E-E5C6-8947-A554-DE7590FC9D19}"/>
              </a:ext>
            </a:extLst>
          </p:cNvPr>
          <p:cNvCxnSpPr>
            <a:cxnSpLocks/>
          </p:cNvCxnSpPr>
          <p:nvPr/>
        </p:nvCxnSpPr>
        <p:spPr>
          <a:xfrm flipH="1">
            <a:off x="764788" y="1557859"/>
            <a:ext cx="1" cy="494440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E4EB058-AD4C-754F-8095-2715B3F2DA3B}"/>
              </a:ext>
            </a:extLst>
          </p:cNvPr>
          <p:cNvSpPr txBox="1"/>
          <p:nvPr/>
        </p:nvSpPr>
        <p:spPr>
          <a:xfrm rot="16200000">
            <a:off x="5159" y="3464538"/>
            <a:ext cx="114992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250 nm</a:t>
            </a:r>
          </a:p>
        </p:txBody>
      </p:sp>
      <p:sp>
        <p:nvSpPr>
          <p:cNvPr id="14" name="TextBox 13">
            <a:extLst>
              <a:ext uri="{FF2B5EF4-FFF2-40B4-BE49-F238E27FC236}">
                <a16:creationId xmlns:a16="http://schemas.microsoft.com/office/drawing/2014/main" id="{CB326CDB-038B-6D4C-A087-0D93A1C5D5E8}"/>
              </a:ext>
            </a:extLst>
          </p:cNvPr>
          <p:cNvSpPr txBox="1"/>
          <p:nvPr/>
        </p:nvSpPr>
        <p:spPr>
          <a:xfrm>
            <a:off x="3238478" y="1303758"/>
            <a:ext cx="736270" cy="923330"/>
          </a:xfrm>
          <a:prstGeom prst="rect">
            <a:avLst/>
          </a:prstGeom>
          <a:noFill/>
        </p:spPr>
        <p:txBody>
          <a:bodyPr wrap="square" rtlCol="0">
            <a:spAutoFit/>
          </a:bodyPr>
          <a:lstStyle/>
          <a:p>
            <a:r>
              <a:rPr lang="en-US" b="1" dirty="0">
                <a:solidFill>
                  <a:srgbClr val="65E0E0"/>
                </a:solidFill>
                <a:latin typeface="Arial" panose="020B0604020202020204" pitchFamily="34" charset="0"/>
                <a:cs typeface="Arial" panose="020B0604020202020204" pitchFamily="34" charset="0"/>
              </a:rPr>
              <a:t>As</a:t>
            </a:r>
          </a:p>
          <a:p>
            <a:r>
              <a:rPr lang="en-US" b="1" dirty="0">
                <a:solidFill>
                  <a:srgbClr val="FF0000"/>
                </a:solidFill>
                <a:latin typeface="Arial" panose="020B0604020202020204" pitchFamily="34" charset="0"/>
                <a:cs typeface="Arial" panose="020B0604020202020204" pitchFamily="34" charset="0"/>
              </a:rPr>
              <a:t>O</a:t>
            </a:r>
          </a:p>
          <a:p>
            <a:r>
              <a:rPr lang="en-US" b="1" dirty="0">
                <a:solidFill>
                  <a:srgbClr val="FF40FF"/>
                </a:solidFill>
                <a:latin typeface="Arial" panose="020B0604020202020204" pitchFamily="34" charset="0"/>
                <a:cs typeface="Arial" panose="020B0604020202020204" pitchFamily="34" charset="0"/>
              </a:rPr>
              <a:t>Fe</a:t>
            </a:r>
          </a:p>
        </p:txBody>
      </p:sp>
      <p:sp>
        <p:nvSpPr>
          <p:cNvPr id="4" name="TextBox 3">
            <a:extLst>
              <a:ext uri="{FF2B5EF4-FFF2-40B4-BE49-F238E27FC236}">
                <a16:creationId xmlns:a16="http://schemas.microsoft.com/office/drawing/2014/main" id="{03290C32-133B-354A-A3C6-6798834EE025}"/>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3D nanostructures: specimen 1</a:t>
            </a:r>
          </a:p>
        </p:txBody>
      </p:sp>
      <p:sp>
        <p:nvSpPr>
          <p:cNvPr id="26" name="TextBox 25">
            <a:extLst>
              <a:ext uri="{FF2B5EF4-FFF2-40B4-BE49-F238E27FC236}">
                <a16:creationId xmlns:a16="http://schemas.microsoft.com/office/drawing/2014/main" id="{D1155527-84D7-9E41-BD64-EC62781937FE}"/>
              </a:ext>
            </a:extLst>
          </p:cNvPr>
          <p:cNvSpPr txBox="1"/>
          <p:nvPr/>
        </p:nvSpPr>
        <p:spPr>
          <a:xfrm>
            <a:off x="631505" y="970974"/>
            <a:ext cx="217767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APT reconstruction </a:t>
            </a:r>
          </a:p>
        </p:txBody>
      </p:sp>
      <p:sp>
        <p:nvSpPr>
          <p:cNvPr id="27" name="TextBox 26">
            <a:extLst>
              <a:ext uri="{FF2B5EF4-FFF2-40B4-BE49-F238E27FC236}">
                <a16:creationId xmlns:a16="http://schemas.microsoft.com/office/drawing/2014/main" id="{3B7E2307-6EB2-0A4D-9992-BA3982EFBBA7}"/>
              </a:ext>
            </a:extLst>
          </p:cNvPr>
          <p:cNvSpPr txBox="1"/>
          <p:nvPr/>
        </p:nvSpPr>
        <p:spPr>
          <a:xfrm>
            <a:off x="6681081" y="497416"/>
            <a:ext cx="374092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2D contour plot of structure 1</a:t>
            </a:r>
          </a:p>
        </p:txBody>
      </p:sp>
      <p:sp>
        <p:nvSpPr>
          <p:cNvPr id="28" name="TextBox 27">
            <a:extLst>
              <a:ext uri="{FF2B5EF4-FFF2-40B4-BE49-F238E27FC236}">
                <a16:creationId xmlns:a16="http://schemas.microsoft.com/office/drawing/2014/main" id="{A8981F2D-42F6-C849-A786-094C0180C461}"/>
              </a:ext>
            </a:extLst>
          </p:cNvPr>
          <p:cNvSpPr txBox="1"/>
          <p:nvPr/>
        </p:nvSpPr>
        <p:spPr>
          <a:xfrm>
            <a:off x="3652824" y="4367317"/>
            <a:ext cx="14631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structure 1</a:t>
            </a:r>
          </a:p>
        </p:txBody>
      </p:sp>
      <p:cxnSp>
        <p:nvCxnSpPr>
          <p:cNvPr id="30" name="Straight Connector 29">
            <a:extLst>
              <a:ext uri="{FF2B5EF4-FFF2-40B4-BE49-F238E27FC236}">
                <a16:creationId xmlns:a16="http://schemas.microsoft.com/office/drawing/2014/main" id="{EC867BCD-D4E2-1B48-9DD8-CB326BBA1B54}"/>
              </a:ext>
            </a:extLst>
          </p:cNvPr>
          <p:cNvCxnSpPr/>
          <p:nvPr/>
        </p:nvCxnSpPr>
        <p:spPr>
          <a:xfrm flipH="1">
            <a:off x="3223522" y="4658414"/>
            <a:ext cx="429302" cy="156471"/>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60F5FB4-A2DE-214B-A47F-E2C1840033CA}"/>
              </a:ext>
            </a:extLst>
          </p:cNvPr>
          <p:cNvCxnSpPr/>
          <p:nvPr/>
        </p:nvCxnSpPr>
        <p:spPr>
          <a:xfrm>
            <a:off x="7937523" y="1765423"/>
            <a:ext cx="0" cy="38431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1C81172-A51B-FB4F-9297-F29CE406252E}"/>
              </a:ext>
            </a:extLst>
          </p:cNvPr>
          <p:cNvCxnSpPr/>
          <p:nvPr/>
        </p:nvCxnSpPr>
        <p:spPr>
          <a:xfrm>
            <a:off x="7937523" y="2557463"/>
            <a:ext cx="0" cy="300037"/>
          </a:xfrm>
          <a:prstGeom prst="line">
            <a:avLst/>
          </a:prstGeom>
          <a:ln w="1905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7E9A9AFB-503E-B14E-B91E-40ECD760FFB6}"/>
              </a:ext>
            </a:extLst>
          </p:cNvPr>
          <p:cNvSpPr txBox="1"/>
          <p:nvPr/>
        </p:nvSpPr>
        <p:spPr>
          <a:xfrm>
            <a:off x="7629746" y="1571945"/>
            <a:ext cx="3077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X</a:t>
            </a:r>
          </a:p>
        </p:txBody>
      </p:sp>
      <p:sp>
        <p:nvSpPr>
          <p:cNvPr id="36" name="TextBox 35">
            <a:extLst>
              <a:ext uri="{FF2B5EF4-FFF2-40B4-BE49-F238E27FC236}">
                <a16:creationId xmlns:a16="http://schemas.microsoft.com/office/drawing/2014/main" id="{69536234-CE1F-5240-B332-9DE0B1EF77D1}"/>
              </a:ext>
            </a:extLst>
          </p:cNvPr>
          <p:cNvSpPr txBox="1"/>
          <p:nvPr/>
        </p:nvSpPr>
        <p:spPr>
          <a:xfrm>
            <a:off x="7622615" y="2688223"/>
            <a:ext cx="42123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X’</a:t>
            </a:r>
          </a:p>
        </p:txBody>
      </p:sp>
      <p:sp>
        <p:nvSpPr>
          <p:cNvPr id="37" name="TextBox 36">
            <a:extLst>
              <a:ext uri="{FF2B5EF4-FFF2-40B4-BE49-F238E27FC236}">
                <a16:creationId xmlns:a16="http://schemas.microsoft.com/office/drawing/2014/main" id="{1CB80E4D-D0E2-214C-BFD5-339707CFDD22}"/>
              </a:ext>
            </a:extLst>
          </p:cNvPr>
          <p:cNvSpPr txBox="1"/>
          <p:nvPr/>
        </p:nvSpPr>
        <p:spPr>
          <a:xfrm>
            <a:off x="5942111" y="3593115"/>
            <a:ext cx="3077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X</a:t>
            </a:r>
          </a:p>
        </p:txBody>
      </p:sp>
      <p:sp>
        <p:nvSpPr>
          <p:cNvPr id="38" name="TextBox 37">
            <a:extLst>
              <a:ext uri="{FF2B5EF4-FFF2-40B4-BE49-F238E27FC236}">
                <a16:creationId xmlns:a16="http://schemas.microsoft.com/office/drawing/2014/main" id="{12DA1170-3DF1-844D-9AE9-71F1A91622FE}"/>
              </a:ext>
            </a:extLst>
          </p:cNvPr>
          <p:cNvSpPr txBox="1"/>
          <p:nvPr/>
        </p:nvSpPr>
        <p:spPr>
          <a:xfrm>
            <a:off x="10734352" y="3591757"/>
            <a:ext cx="42132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X’</a:t>
            </a:r>
          </a:p>
        </p:txBody>
      </p:sp>
      <p:sp>
        <p:nvSpPr>
          <p:cNvPr id="39" name="TextBox 38">
            <a:extLst>
              <a:ext uri="{FF2B5EF4-FFF2-40B4-BE49-F238E27FC236}">
                <a16:creationId xmlns:a16="http://schemas.microsoft.com/office/drawing/2014/main" id="{3752D94B-0577-A84F-851A-46531FCB45A2}"/>
              </a:ext>
            </a:extLst>
          </p:cNvPr>
          <p:cNvSpPr txBox="1"/>
          <p:nvPr/>
        </p:nvSpPr>
        <p:spPr>
          <a:xfrm>
            <a:off x="5914007" y="3847090"/>
            <a:ext cx="736270" cy="1200329"/>
          </a:xfrm>
          <a:prstGeom prst="rect">
            <a:avLst/>
          </a:prstGeom>
          <a:noFill/>
        </p:spPr>
        <p:txBody>
          <a:bodyPr wrap="square" rtlCol="0">
            <a:spAutoFit/>
          </a:bodyPr>
          <a:lstStyle/>
          <a:p>
            <a:r>
              <a:rPr lang="en-US" b="1" dirty="0">
                <a:solidFill>
                  <a:srgbClr val="65E0E0"/>
                </a:solidFill>
                <a:latin typeface="Arial" panose="020B0604020202020204" pitchFamily="34" charset="0"/>
                <a:cs typeface="Arial" panose="020B0604020202020204" pitchFamily="34" charset="0"/>
              </a:rPr>
              <a:t>As</a:t>
            </a:r>
          </a:p>
          <a:p>
            <a:r>
              <a:rPr lang="en-US" b="1" dirty="0">
                <a:solidFill>
                  <a:srgbClr val="FF0000"/>
                </a:solidFill>
                <a:latin typeface="Arial" panose="020B0604020202020204" pitchFamily="34" charset="0"/>
                <a:cs typeface="Arial" panose="020B0604020202020204" pitchFamily="34" charset="0"/>
              </a:rPr>
              <a:t>O</a:t>
            </a:r>
          </a:p>
          <a:p>
            <a:r>
              <a:rPr lang="en-US" b="1" dirty="0">
                <a:solidFill>
                  <a:srgbClr val="92D050"/>
                </a:solidFill>
                <a:latin typeface="Arial" panose="020B0604020202020204" pitchFamily="34" charset="0"/>
                <a:cs typeface="Arial" panose="020B0604020202020204" pitchFamily="34" charset="0"/>
              </a:rPr>
              <a:t>Na</a:t>
            </a:r>
          </a:p>
          <a:p>
            <a:r>
              <a:rPr lang="en-US" b="1" dirty="0">
                <a:solidFill>
                  <a:srgbClr val="F8E900"/>
                </a:solidFill>
                <a:latin typeface="Arial" panose="020B0604020202020204" pitchFamily="34" charset="0"/>
                <a:cs typeface="Arial" panose="020B0604020202020204" pitchFamily="34" charset="0"/>
              </a:rPr>
              <a:t>K</a:t>
            </a:r>
          </a:p>
        </p:txBody>
      </p:sp>
      <p:cxnSp>
        <p:nvCxnSpPr>
          <p:cNvPr id="41" name="Straight Arrow Connector 40">
            <a:extLst>
              <a:ext uri="{FF2B5EF4-FFF2-40B4-BE49-F238E27FC236}">
                <a16:creationId xmlns:a16="http://schemas.microsoft.com/office/drawing/2014/main" id="{D48FFC93-C208-EB46-9DC0-910B572FD0BD}"/>
              </a:ext>
            </a:extLst>
          </p:cNvPr>
          <p:cNvCxnSpPr>
            <a:cxnSpLocks/>
          </p:cNvCxnSpPr>
          <p:nvPr/>
        </p:nvCxnSpPr>
        <p:spPr>
          <a:xfrm flipH="1">
            <a:off x="8695268" y="1340306"/>
            <a:ext cx="101599" cy="6324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10051DFE-0E71-1043-B605-86DD02119CC7}"/>
              </a:ext>
            </a:extLst>
          </p:cNvPr>
          <p:cNvSpPr txBox="1"/>
          <p:nvPr/>
        </p:nvSpPr>
        <p:spPr>
          <a:xfrm>
            <a:off x="8651421" y="987538"/>
            <a:ext cx="1271512" cy="369332"/>
          </a:xfrm>
          <a:prstGeom prst="rect">
            <a:avLst/>
          </a:prstGeom>
          <a:solidFill>
            <a:srgbClr val="FFFFFF">
              <a:alpha val="60000"/>
            </a:srgbClr>
          </a:solidFill>
        </p:spPr>
        <p:txBody>
          <a:bodyPr wrap="square" rtlCol="0">
            <a:spAutoFit/>
          </a:bodyPr>
          <a:lstStyle/>
          <a:p>
            <a:r>
              <a:rPr lang="en-US" dirty="0">
                <a:latin typeface="Arial" panose="020B0604020202020204" pitchFamily="34" charset="0"/>
                <a:cs typeface="Arial" panose="020B0604020202020204" pitchFamily="34" charset="0"/>
              </a:rPr>
              <a:t>dislocation</a:t>
            </a:r>
          </a:p>
        </p:txBody>
      </p:sp>
      <p:sp>
        <p:nvSpPr>
          <p:cNvPr id="45" name="TextBox 44">
            <a:extLst>
              <a:ext uri="{FF2B5EF4-FFF2-40B4-BE49-F238E27FC236}">
                <a16:creationId xmlns:a16="http://schemas.microsoft.com/office/drawing/2014/main" id="{68FE805B-4C83-C140-9C26-10204A94FE16}"/>
              </a:ext>
            </a:extLst>
          </p:cNvPr>
          <p:cNvSpPr txBox="1"/>
          <p:nvPr/>
        </p:nvSpPr>
        <p:spPr>
          <a:xfrm>
            <a:off x="8302636" y="2819208"/>
            <a:ext cx="1077493" cy="646331"/>
          </a:xfrm>
          <a:prstGeom prst="rect">
            <a:avLst/>
          </a:prstGeom>
          <a:solidFill>
            <a:srgbClr val="FFFFFF">
              <a:alpha val="60000"/>
            </a:srgbClr>
          </a:solidFill>
        </p:spPr>
        <p:txBody>
          <a:bodyPr wrap="square" rtlCol="0">
            <a:spAutoFit/>
          </a:bodyPr>
          <a:lstStyle/>
          <a:p>
            <a:pPr algn="ctr"/>
            <a:r>
              <a:rPr lang="en-US" dirty="0">
                <a:latin typeface="Arial" panose="020B0604020202020204" pitchFamily="34" charset="0"/>
                <a:cs typeface="Arial" panose="020B0604020202020204" pitchFamily="34" charset="0"/>
              </a:rPr>
              <a:t>fluid inclusion</a:t>
            </a:r>
          </a:p>
        </p:txBody>
      </p:sp>
      <p:cxnSp>
        <p:nvCxnSpPr>
          <p:cNvPr id="47" name="Straight Arrow Connector 46">
            <a:extLst>
              <a:ext uri="{FF2B5EF4-FFF2-40B4-BE49-F238E27FC236}">
                <a16:creationId xmlns:a16="http://schemas.microsoft.com/office/drawing/2014/main" id="{BD5E2EBB-D6A5-D044-8193-11495D9E9DC6}"/>
              </a:ext>
            </a:extLst>
          </p:cNvPr>
          <p:cNvCxnSpPr/>
          <p:nvPr/>
        </p:nvCxnSpPr>
        <p:spPr>
          <a:xfrm flipV="1">
            <a:off x="9380129" y="2325501"/>
            <a:ext cx="136404" cy="479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22000C69-0B18-2547-9E66-7B709F42E6EE}"/>
              </a:ext>
            </a:extLst>
          </p:cNvPr>
          <p:cNvCxnSpPr/>
          <p:nvPr/>
        </p:nvCxnSpPr>
        <p:spPr>
          <a:xfrm flipH="1" flipV="1">
            <a:off x="8113364" y="2557463"/>
            <a:ext cx="187177" cy="258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DAC87A20-C57D-BA41-AA5E-CB8885D1762D}"/>
              </a:ext>
            </a:extLst>
          </p:cNvPr>
          <p:cNvSpPr/>
          <p:nvPr/>
        </p:nvSpPr>
        <p:spPr>
          <a:xfrm>
            <a:off x="900113" y="4815579"/>
            <a:ext cx="2338365" cy="7565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077B8D7-83A3-6140-98D0-121809E4730D}"/>
              </a:ext>
            </a:extLst>
          </p:cNvPr>
          <p:cNvPicPr>
            <a:picLocks noChangeAspect="1"/>
          </p:cNvPicPr>
          <p:nvPr/>
        </p:nvPicPr>
        <p:blipFill>
          <a:blip r:embed="rId8"/>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41469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290C32-133B-354A-A3C6-6798834EE025}"/>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3D nanostructures: specimen 2</a:t>
            </a:r>
          </a:p>
        </p:txBody>
      </p:sp>
      <p:pic>
        <p:nvPicPr>
          <p:cNvPr id="3" name="Picture 2">
            <a:extLst>
              <a:ext uri="{FF2B5EF4-FFF2-40B4-BE49-F238E27FC236}">
                <a16:creationId xmlns:a16="http://schemas.microsoft.com/office/drawing/2014/main" id="{B13DBC0F-CD47-174A-AAB5-7DEAEA3270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4596" y="1108246"/>
            <a:ext cx="4693920" cy="2426208"/>
          </a:xfrm>
          <a:prstGeom prst="rect">
            <a:avLst/>
          </a:prstGeom>
        </p:spPr>
      </p:pic>
      <p:sp>
        <p:nvSpPr>
          <p:cNvPr id="5" name="TextBox 4">
            <a:extLst>
              <a:ext uri="{FF2B5EF4-FFF2-40B4-BE49-F238E27FC236}">
                <a16:creationId xmlns:a16="http://schemas.microsoft.com/office/drawing/2014/main" id="{4397584C-EF43-C647-BE10-37F3E898BEE4}"/>
              </a:ext>
            </a:extLst>
          </p:cNvPr>
          <p:cNvSpPr txBox="1"/>
          <p:nvPr/>
        </p:nvSpPr>
        <p:spPr>
          <a:xfrm>
            <a:off x="5265837" y="1467039"/>
            <a:ext cx="724395"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0.0</a:t>
            </a:r>
          </a:p>
        </p:txBody>
      </p:sp>
      <p:sp>
        <p:nvSpPr>
          <p:cNvPr id="6" name="TextBox 5">
            <a:extLst>
              <a:ext uri="{FF2B5EF4-FFF2-40B4-BE49-F238E27FC236}">
                <a16:creationId xmlns:a16="http://schemas.microsoft.com/office/drawing/2014/main" id="{4801F7B5-B0AB-234F-89E5-42CE8FF8A7CA}"/>
              </a:ext>
            </a:extLst>
          </p:cNvPr>
          <p:cNvSpPr txBox="1"/>
          <p:nvPr/>
        </p:nvSpPr>
        <p:spPr>
          <a:xfrm rot="16200000">
            <a:off x="4990272" y="2159535"/>
            <a:ext cx="104370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[As]</a:t>
            </a:r>
          </a:p>
        </p:txBody>
      </p:sp>
      <p:cxnSp>
        <p:nvCxnSpPr>
          <p:cNvPr id="8" name="Straight Connector 7">
            <a:extLst>
              <a:ext uri="{FF2B5EF4-FFF2-40B4-BE49-F238E27FC236}">
                <a16:creationId xmlns:a16="http://schemas.microsoft.com/office/drawing/2014/main" id="{5A13442F-3491-E249-88F2-9AD562B996BC}"/>
              </a:ext>
            </a:extLst>
          </p:cNvPr>
          <p:cNvCxnSpPr/>
          <p:nvPr/>
        </p:nvCxnSpPr>
        <p:spPr>
          <a:xfrm flipH="1">
            <a:off x="9382313" y="6282016"/>
            <a:ext cx="77288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841442-AFBA-844F-8B2E-25ECEB54818B}"/>
              </a:ext>
            </a:extLst>
          </p:cNvPr>
          <p:cNvSpPr txBox="1"/>
          <p:nvPr/>
        </p:nvSpPr>
        <p:spPr>
          <a:xfrm>
            <a:off x="9386272" y="6304385"/>
            <a:ext cx="870857"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50 nm</a:t>
            </a:r>
          </a:p>
        </p:txBody>
      </p:sp>
      <p:pic>
        <p:nvPicPr>
          <p:cNvPr id="10" name="Picture 9">
            <a:extLst>
              <a:ext uri="{FF2B5EF4-FFF2-40B4-BE49-F238E27FC236}">
                <a16:creationId xmlns:a16="http://schemas.microsoft.com/office/drawing/2014/main" id="{BE585252-3FA1-9843-94DB-824FF7C216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8166"/>
          <a:stretch/>
        </p:blipFill>
        <p:spPr>
          <a:xfrm>
            <a:off x="5758414" y="1540822"/>
            <a:ext cx="205309" cy="1762826"/>
          </a:xfrm>
          <a:prstGeom prst="rect">
            <a:avLst/>
          </a:prstGeom>
        </p:spPr>
      </p:pic>
      <p:pic>
        <p:nvPicPr>
          <p:cNvPr id="11" name="Online Media 1" descr="40435 isos+Fe.m4v">
            <a:hlinkClick r:id="" action="ppaction://media"/>
            <a:extLst>
              <a:ext uri="{FF2B5EF4-FFF2-40B4-BE49-F238E27FC236}">
                <a16:creationId xmlns:a16="http://schemas.microsoft.com/office/drawing/2014/main" id="{98FF6AD5-57FA-C441-9C77-E87337FCB2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lum contrast="6000"/>
          </a:blip>
          <a:srcRect b="5289"/>
          <a:stretch/>
        </p:blipFill>
        <p:spPr>
          <a:xfrm>
            <a:off x="254551" y="1386467"/>
            <a:ext cx="3664306" cy="5115209"/>
          </a:xfrm>
          <a:prstGeom prst="rect">
            <a:avLst/>
          </a:prstGeom>
        </p:spPr>
      </p:pic>
      <p:cxnSp>
        <p:nvCxnSpPr>
          <p:cNvPr id="12" name="Straight Connector 11">
            <a:extLst>
              <a:ext uri="{FF2B5EF4-FFF2-40B4-BE49-F238E27FC236}">
                <a16:creationId xmlns:a16="http://schemas.microsoft.com/office/drawing/2014/main" id="{EEA3C66F-BACF-2B4A-87F6-35DBC97CEBCB}"/>
              </a:ext>
            </a:extLst>
          </p:cNvPr>
          <p:cNvCxnSpPr>
            <a:cxnSpLocks/>
          </p:cNvCxnSpPr>
          <p:nvPr/>
        </p:nvCxnSpPr>
        <p:spPr>
          <a:xfrm flipH="1">
            <a:off x="764788" y="1763204"/>
            <a:ext cx="1" cy="4739055"/>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F0BA48B1-8A40-D047-911F-883A8C45E14F}"/>
              </a:ext>
            </a:extLst>
          </p:cNvPr>
          <p:cNvSpPr txBox="1"/>
          <p:nvPr/>
        </p:nvSpPr>
        <p:spPr>
          <a:xfrm rot="16200000">
            <a:off x="-4260" y="3628030"/>
            <a:ext cx="114992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240 nm</a:t>
            </a:r>
          </a:p>
        </p:txBody>
      </p:sp>
      <p:sp>
        <p:nvSpPr>
          <p:cNvPr id="15" name="TextBox 14">
            <a:extLst>
              <a:ext uri="{FF2B5EF4-FFF2-40B4-BE49-F238E27FC236}">
                <a16:creationId xmlns:a16="http://schemas.microsoft.com/office/drawing/2014/main" id="{19508C59-C4D8-F141-98D2-EEFAA7F4B6E8}"/>
              </a:ext>
            </a:extLst>
          </p:cNvPr>
          <p:cNvSpPr txBox="1"/>
          <p:nvPr/>
        </p:nvSpPr>
        <p:spPr>
          <a:xfrm>
            <a:off x="3085466" y="1673011"/>
            <a:ext cx="736270" cy="923330"/>
          </a:xfrm>
          <a:prstGeom prst="rect">
            <a:avLst/>
          </a:prstGeom>
          <a:noFill/>
        </p:spPr>
        <p:txBody>
          <a:bodyPr wrap="square" rtlCol="0">
            <a:spAutoFit/>
          </a:bodyPr>
          <a:lstStyle/>
          <a:p>
            <a:r>
              <a:rPr lang="en-US" b="1" dirty="0">
                <a:solidFill>
                  <a:srgbClr val="65E0E0"/>
                </a:solidFill>
                <a:latin typeface="Arial" panose="020B0604020202020204" pitchFamily="34" charset="0"/>
                <a:cs typeface="Arial" panose="020B0604020202020204" pitchFamily="34" charset="0"/>
              </a:rPr>
              <a:t>As</a:t>
            </a:r>
          </a:p>
          <a:p>
            <a:r>
              <a:rPr lang="en-US" b="1" dirty="0">
                <a:solidFill>
                  <a:srgbClr val="FF0000"/>
                </a:solidFill>
                <a:latin typeface="Arial" panose="020B0604020202020204" pitchFamily="34" charset="0"/>
                <a:cs typeface="Arial" panose="020B0604020202020204" pitchFamily="34" charset="0"/>
              </a:rPr>
              <a:t>O</a:t>
            </a:r>
          </a:p>
          <a:p>
            <a:r>
              <a:rPr lang="en-US" b="1" dirty="0">
                <a:solidFill>
                  <a:srgbClr val="FF40FF"/>
                </a:solidFill>
                <a:latin typeface="Arial" panose="020B0604020202020204" pitchFamily="34" charset="0"/>
                <a:cs typeface="Arial" panose="020B0604020202020204" pitchFamily="34" charset="0"/>
              </a:rPr>
              <a:t>Fe</a:t>
            </a:r>
          </a:p>
        </p:txBody>
      </p:sp>
      <p:sp>
        <p:nvSpPr>
          <p:cNvPr id="16" name="TextBox 15">
            <a:extLst>
              <a:ext uri="{FF2B5EF4-FFF2-40B4-BE49-F238E27FC236}">
                <a16:creationId xmlns:a16="http://schemas.microsoft.com/office/drawing/2014/main" id="{5C8160C4-5D44-5746-8889-DEFCADB10F77}"/>
              </a:ext>
            </a:extLst>
          </p:cNvPr>
          <p:cNvSpPr txBox="1"/>
          <p:nvPr/>
        </p:nvSpPr>
        <p:spPr>
          <a:xfrm>
            <a:off x="631505" y="970974"/>
            <a:ext cx="217767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APT reconstruction </a:t>
            </a:r>
          </a:p>
        </p:txBody>
      </p:sp>
      <p:sp>
        <p:nvSpPr>
          <p:cNvPr id="17" name="TextBox 16">
            <a:extLst>
              <a:ext uri="{FF2B5EF4-FFF2-40B4-BE49-F238E27FC236}">
                <a16:creationId xmlns:a16="http://schemas.microsoft.com/office/drawing/2014/main" id="{0C6AE920-A390-A942-B3AE-9F04BA75562F}"/>
              </a:ext>
            </a:extLst>
          </p:cNvPr>
          <p:cNvSpPr txBox="1"/>
          <p:nvPr/>
        </p:nvSpPr>
        <p:spPr>
          <a:xfrm>
            <a:off x="6681081" y="497416"/>
            <a:ext cx="374092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2D contour plot of structure 1</a:t>
            </a:r>
          </a:p>
        </p:txBody>
      </p:sp>
      <p:sp>
        <p:nvSpPr>
          <p:cNvPr id="18" name="TextBox 17">
            <a:extLst>
              <a:ext uri="{FF2B5EF4-FFF2-40B4-BE49-F238E27FC236}">
                <a16:creationId xmlns:a16="http://schemas.microsoft.com/office/drawing/2014/main" id="{857DAF34-EBA4-C149-B160-2724E78331C1}"/>
              </a:ext>
            </a:extLst>
          </p:cNvPr>
          <p:cNvSpPr txBox="1"/>
          <p:nvPr/>
        </p:nvSpPr>
        <p:spPr>
          <a:xfrm>
            <a:off x="3624108" y="2765593"/>
            <a:ext cx="14631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structure 1</a:t>
            </a:r>
          </a:p>
        </p:txBody>
      </p:sp>
      <p:cxnSp>
        <p:nvCxnSpPr>
          <p:cNvPr id="19" name="Straight Connector 18">
            <a:extLst>
              <a:ext uri="{FF2B5EF4-FFF2-40B4-BE49-F238E27FC236}">
                <a16:creationId xmlns:a16="http://schemas.microsoft.com/office/drawing/2014/main" id="{ABC554BB-2AA4-6E43-8C90-E778F51C9220}"/>
              </a:ext>
            </a:extLst>
          </p:cNvPr>
          <p:cNvCxnSpPr/>
          <p:nvPr/>
        </p:nvCxnSpPr>
        <p:spPr>
          <a:xfrm flipH="1">
            <a:off x="3240390" y="3056690"/>
            <a:ext cx="429302" cy="15647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B89EF0A-619E-8C44-9AAA-01473C895FC2}"/>
              </a:ext>
            </a:extLst>
          </p:cNvPr>
          <p:cNvCxnSpPr>
            <a:cxnSpLocks/>
          </p:cNvCxnSpPr>
          <p:nvPr/>
        </p:nvCxnSpPr>
        <p:spPr>
          <a:xfrm>
            <a:off x="7982472" y="1467039"/>
            <a:ext cx="142530" cy="5480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FA02AAF-EAFE-D245-A795-71F6B883AD63}"/>
              </a:ext>
            </a:extLst>
          </p:cNvPr>
          <p:cNvSpPr txBox="1"/>
          <p:nvPr/>
        </p:nvSpPr>
        <p:spPr>
          <a:xfrm>
            <a:off x="6736233" y="1102977"/>
            <a:ext cx="1271512" cy="369332"/>
          </a:xfrm>
          <a:prstGeom prst="rect">
            <a:avLst/>
          </a:prstGeom>
          <a:solidFill>
            <a:srgbClr val="FFFFFF">
              <a:alpha val="60000"/>
            </a:srgbClr>
          </a:solidFill>
        </p:spPr>
        <p:txBody>
          <a:bodyPr wrap="square" rtlCol="0">
            <a:spAutoFit/>
          </a:bodyPr>
          <a:lstStyle/>
          <a:p>
            <a:r>
              <a:rPr lang="en-US" dirty="0">
                <a:latin typeface="Arial" panose="020B0604020202020204" pitchFamily="34" charset="0"/>
                <a:cs typeface="Arial" panose="020B0604020202020204" pitchFamily="34" charset="0"/>
              </a:rPr>
              <a:t>dislocation</a:t>
            </a:r>
          </a:p>
        </p:txBody>
      </p:sp>
      <p:sp>
        <p:nvSpPr>
          <p:cNvPr id="22" name="TextBox 21">
            <a:extLst>
              <a:ext uri="{FF2B5EF4-FFF2-40B4-BE49-F238E27FC236}">
                <a16:creationId xmlns:a16="http://schemas.microsoft.com/office/drawing/2014/main" id="{172E4074-AC90-9048-8B84-27BDC6695C1E}"/>
              </a:ext>
            </a:extLst>
          </p:cNvPr>
          <p:cNvSpPr txBox="1"/>
          <p:nvPr/>
        </p:nvSpPr>
        <p:spPr>
          <a:xfrm>
            <a:off x="8134537" y="2828542"/>
            <a:ext cx="1077493" cy="646331"/>
          </a:xfrm>
          <a:prstGeom prst="rect">
            <a:avLst/>
          </a:prstGeom>
          <a:solidFill>
            <a:srgbClr val="FFFFFF">
              <a:alpha val="60000"/>
            </a:srgbClr>
          </a:solidFill>
        </p:spPr>
        <p:txBody>
          <a:bodyPr wrap="square" rtlCol="0">
            <a:spAutoFit/>
          </a:bodyPr>
          <a:lstStyle/>
          <a:p>
            <a:pPr algn="ctr"/>
            <a:r>
              <a:rPr lang="en-US" dirty="0">
                <a:latin typeface="Arial" panose="020B0604020202020204" pitchFamily="34" charset="0"/>
                <a:cs typeface="Arial" panose="020B0604020202020204" pitchFamily="34" charset="0"/>
              </a:rPr>
              <a:t>fluid inclusion</a:t>
            </a:r>
          </a:p>
        </p:txBody>
      </p:sp>
      <p:cxnSp>
        <p:nvCxnSpPr>
          <p:cNvPr id="23" name="Straight Arrow Connector 22">
            <a:extLst>
              <a:ext uri="{FF2B5EF4-FFF2-40B4-BE49-F238E27FC236}">
                <a16:creationId xmlns:a16="http://schemas.microsoft.com/office/drawing/2014/main" id="{9F825BB4-7C9B-B541-A8C4-CFF3CA1A5F00}"/>
              </a:ext>
            </a:extLst>
          </p:cNvPr>
          <p:cNvCxnSpPr>
            <a:cxnSpLocks/>
          </p:cNvCxnSpPr>
          <p:nvPr/>
        </p:nvCxnSpPr>
        <p:spPr>
          <a:xfrm flipV="1">
            <a:off x="9212030" y="2325501"/>
            <a:ext cx="304503" cy="5030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BE3D1842-12A8-A445-8172-351447728F00}"/>
              </a:ext>
            </a:extLst>
          </p:cNvPr>
          <p:cNvSpPr txBox="1"/>
          <p:nvPr/>
        </p:nvSpPr>
        <p:spPr>
          <a:xfrm>
            <a:off x="4586288" y="4471988"/>
            <a:ext cx="7115175" cy="178510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Fluid inclusions are defined by apparent As-rich clusters topped by O-rich discs (confirmed with numerical modeling in Dubosq et al. 2020, </a:t>
            </a:r>
            <a:r>
              <a:rPr lang="en-US" i="1" dirty="0">
                <a:latin typeface="Arial" panose="020B0604020202020204" pitchFamily="34" charset="0"/>
                <a:cs typeface="Arial" panose="020B0604020202020204" pitchFamily="34" charset="0"/>
              </a:rPr>
              <a:t>Ultramicroscopy)</a:t>
            </a:r>
          </a:p>
          <a:p>
            <a:endParaRPr lang="en-US" sz="10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Dislocations are defined by As-rich linear structures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Dislocations are linked to 1 or 2 fluid inclusion(s)</a:t>
            </a:r>
          </a:p>
        </p:txBody>
      </p:sp>
      <p:sp>
        <p:nvSpPr>
          <p:cNvPr id="28" name="Rectangle 27">
            <a:extLst>
              <a:ext uri="{FF2B5EF4-FFF2-40B4-BE49-F238E27FC236}">
                <a16:creationId xmlns:a16="http://schemas.microsoft.com/office/drawing/2014/main" id="{69086DD6-5B6A-544D-9A59-BFD2BE6B1B67}"/>
              </a:ext>
            </a:extLst>
          </p:cNvPr>
          <p:cNvSpPr/>
          <p:nvPr/>
        </p:nvSpPr>
        <p:spPr>
          <a:xfrm>
            <a:off x="886829" y="3083491"/>
            <a:ext cx="2338365" cy="7565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E8AE41D-3785-A748-ACA3-FE1427FB67E2}"/>
              </a:ext>
            </a:extLst>
          </p:cNvPr>
          <p:cNvPicPr>
            <a:picLocks noChangeAspect="1"/>
          </p:cNvPicPr>
          <p:nvPr/>
        </p:nvPicPr>
        <p:blipFill>
          <a:blip r:embed="rId8"/>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340307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16C3CB-73D7-2A43-ACE2-054F4D3FEA57}"/>
              </a:ext>
            </a:extLst>
          </p:cNvPr>
          <p:cNvSpPr txBox="1"/>
          <p:nvPr/>
        </p:nvSpPr>
        <p:spPr>
          <a:xfrm>
            <a:off x="459964" y="1143855"/>
            <a:ext cx="16266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STEM images</a:t>
            </a:r>
          </a:p>
        </p:txBody>
      </p:sp>
      <p:sp>
        <p:nvSpPr>
          <p:cNvPr id="5" name="TextBox 4">
            <a:extLst>
              <a:ext uri="{FF2B5EF4-FFF2-40B4-BE49-F238E27FC236}">
                <a16:creationId xmlns:a16="http://schemas.microsoft.com/office/drawing/2014/main" id="{2A928FD1-8D0C-784E-99F0-E0B69C9A70DD}"/>
              </a:ext>
            </a:extLst>
          </p:cNvPr>
          <p:cNvSpPr txBox="1"/>
          <p:nvPr/>
        </p:nvSpPr>
        <p:spPr>
          <a:xfrm>
            <a:off x="457479" y="343307"/>
            <a:ext cx="2928659"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2D nanostructures</a:t>
            </a:r>
          </a:p>
        </p:txBody>
      </p:sp>
      <p:pic>
        <p:nvPicPr>
          <p:cNvPr id="7" name="Picture 6">
            <a:extLst>
              <a:ext uri="{FF2B5EF4-FFF2-40B4-BE49-F238E27FC236}">
                <a16:creationId xmlns:a16="http://schemas.microsoft.com/office/drawing/2014/main" id="{9B3EA6DE-A203-394B-B937-6F476FD014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479" y="1696589"/>
            <a:ext cx="8342313" cy="4060418"/>
          </a:xfrm>
          <a:prstGeom prst="rect">
            <a:avLst/>
          </a:prstGeom>
        </p:spPr>
      </p:pic>
      <p:cxnSp>
        <p:nvCxnSpPr>
          <p:cNvPr id="15" name="Straight Arrow Connector 14">
            <a:extLst>
              <a:ext uri="{FF2B5EF4-FFF2-40B4-BE49-F238E27FC236}">
                <a16:creationId xmlns:a16="http://schemas.microsoft.com/office/drawing/2014/main" id="{93937E91-CA75-1043-9609-81E26A975D7F}"/>
              </a:ext>
            </a:extLst>
          </p:cNvPr>
          <p:cNvCxnSpPr>
            <a:cxnSpLocks/>
          </p:cNvCxnSpPr>
          <p:nvPr/>
        </p:nvCxnSpPr>
        <p:spPr>
          <a:xfrm flipH="1" flipV="1">
            <a:off x="2628900" y="5586413"/>
            <a:ext cx="2585759" cy="600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442AC9F-BA37-3946-A196-E8E9503430B7}"/>
              </a:ext>
            </a:extLst>
          </p:cNvPr>
          <p:cNvCxnSpPr>
            <a:cxnSpLocks/>
          </p:cNvCxnSpPr>
          <p:nvPr/>
        </p:nvCxnSpPr>
        <p:spPr>
          <a:xfrm flipV="1">
            <a:off x="5214659" y="5529264"/>
            <a:ext cx="1229004" cy="657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B44727C-6FD8-454F-A5D6-C79294EC7568}"/>
              </a:ext>
            </a:extLst>
          </p:cNvPr>
          <p:cNvSpPr txBox="1"/>
          <p:nvPr/>
        </p:nvSpPr>
        <p:spPr>
          <a:xfrm>
            <a:off x="4211499" y="6243637"/>
            <a:ext cx="2006320" cy="369332"/>
          </a:xfrm>
          <a:prstGeom prst="rect">
            <a:avLst/>
          </a:prstGeom>
          <a:solidFill>
            <a:srgbClr val="FFFFFF">
              <a:alpha val="60000"/>
            </a:srgbClr>
          </a:solidFill>
        </p:spPr>
        <p:txBody>
          <a:bodyPr wrap="square" rtlCol="0">
            <a:spAutoFit/>
          </a:bodyPr>
          <a:lstStyle/>
          <a:p>
            <a:pPr algn="ctr"/>
            <a:r>
              <a:rPr lang="en-US" dirty="0">
                <a:latin typeface="Arial" panose="020B0604020202020204" pitchFamily="34" charset="0"/>
                <a:cs typeface="Arial" panose="020B0604020202020204" pitchFamily="34" charset="0"/>
              </a:rPr>
              <a:t>fluid inclusion</a:t>
            </a:r>
          </a:p>
        </p:txBody>
      </p:sp>
      <p:sp>
        <p:nvSpPr>
          <p:cNvPr id="22" name="TextBox 21">
            <a:extLst>
              <a:ext uri="{FF2B5EF4-FFF2-40B4-BE49-F238E27FC236}">
                <a16:creationId xmlns:a16="http://schemas.microsoft.com/office/drawing/2014/main" id="{9398EEB4-6FEC-EC4F-9AC4-6B79BE99D792}"/>
              </a:ext>
            </a:extLst>
          </p:cNvPr>
          <p:cNvSpPr txBox="1"/>
          <p:nvPr/>
        </p:nvSpPr>
        <p:spPr>
          <a:xfrm>
            <a:off x="8799793" y="1632098"/>
            <a:ext cx="3144558" cy="289310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Fluid inclusions are defined by dark spherical features</a:t>
            </a:r>
            <a:endParaRPr lang="en-US" i="1" dirty="0">
              <a:latin typeface="Arial" panose="020B0604020202020204" pitchFamily="34" charset="0"/>
              <a:cs typeface="Arial" panose="020B0604020202020204" pitchFamily="34" charset="0"/>
            </a:endParaRPr>
          </a:p>
          <a:p>
            <a:endParaRPr lang="en-US" sz="10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Dislocations are defined by discrete curved (”bowed”) line segments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Dislocations are linked to 1 or 2 fluid inclusion(s)</a:t>
            </a:r>
          </a:p>
          <a:p>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7069D8A-0BCA-D94B-AE4A-B974B99A9341}"/>
              </a:ext>
            </a:extLst>
          </p:cNvPr>
          <p:cNvPicPr>
            <a:picLocks noChangeAspect="1"/>
          </p:cNvPicPr>
          <p:nvPr/>
        </p:nvPicPr>
        <p:blipFill>
          <a:blip r:embed="rId3"/>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418243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CDBC68-DA70-B949-98BE-2DA6F90B3418}"/>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Dislocation dilemma</a:t>
            </a:r>
          </a:p>
        </p:txBody>
      </p:sp>
      <p:sp>
        <p:nvSpPr>
          <p:cNvPr id="5" name="TextBox 4">
            <a:extLst>
              <a:ext uri="{FF2B5EF4-FFF2-40B4-BE49-F238E27FC236}">
                <a16:creationId xmlns:a16="http://schemas.microsoft.com/office/drawing/2014/main" id="{48192B62-4096-EF46-A4B0-DA47588E52D1}"/>
              </a:ext>
            </a:extLst>
          </p:cNvPr>
          <p:cNvSpPr txBox="1"/>
          <p:nvPr/>
        </p:nvSpPr>
        <p:spPr>
          <a:xfrm>
            <a:off x="457479" y="861614"/>
            <a:ext cx="110361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Are dislocations nucleating in the local stress field of fluid inclusions (Fi) or are they being pinned by them?</a:t>
            </a:r>
          </a:p>
        </p:txBody>
      </p:sp>
      <p:sp>
        <p:nvSpPr>
          <p:cNvPr id="6" name="TextBox 5">
            <a:extLst>
              <a:ext uri="{FF2B5EF4-FFF2-40B4-BE49-F238E27FC236}">
                <a16:creationId xmlns:a16="http://schemas.microsoft.com/office/drawing/2014/main" id="{A18FBC8C-70DB-B144-8EFA-803C2AD3AE64}"/>
              </a:ext>
            </a:extLst>
          </p:cNvPr>
          <p:cNvSpPr txBox="1"/>
          <p:nvPr/>
        </p:nvSpPr>
        <p:spPr>
          <a:xfrm>
            <a:off x="457479" y="1588312"/>
            <a:ext cx="264290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dislocation nucleation</a:t>
            </a:r>
          </a:p>
        </p:txBody>
      </p:sp>
      <p:sp>
        <p:nvSpPr>
          <p:cNvPr id="7" name="TextBox 6">
            <a:extLst>
              <a:ext uri="{FF2B5EF4-FFF2-40B4-BE49-F238E27FC236}">
                <a16:creationId xmlns:a16="http://schemas.microsoft.com/office/drawing/2014/main" id="{AAC52A8F-266F-AC4A-B675-C3FF8D3BAE38}"/>
              </a:ext>
            </a:extLst>
          </p:cNvPr>
          <p:cNvSpPr txBox="1"/>
          <p:nvPr/>
        </p:nvSpPr>
        <p:spPr>
          <a:xfrm>
            <a:off x="5929750" y="1605860"/>
            <a:ext cx="233334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dislocation pinning</a:t>
            </a:r>
          </a:p>
        </p:txBody>
      </p:sp>
      <p:pic>
        <p:nvPicPr>
          <p:cNvPr id="9" name="Picture 8">
            <a:extLst>
              <a:ext uri="{FF2B5EF4-FFF2-40B4-BE49-F238E27FC236}">
                <a16:creationId xmlns:a16="http://schemas.microsoft.com/office/drawing/2014/main" id="{3E556CA0-489D-CA41-ADE6-9B3EB156F434}"/>
              </a:ext>
            </a:extLst>
          </p:cNvPr>
          <p:cNvPicPr>
            <a:picLocks noChangeAspect="1"/>
          </p:cNvPicPr>
          <p:nvPr/>
        </p:nvPicPr>
        <p:blipFill>
          <a:blip r:embed="rId3"/>
          <a:stretch>
            <a:fillRect/>
          </a:stretch>
        </p:blipFill>
        <p:spPr>
          <a:xfrm>
            <a:off x="6006276" y="2149819"/>
            <a:ext cx="3944758" cy="2783801"/>
          </a:xfrm>
          <a:prstGeom prst="rect">
            <a:avLst/>
          </a:prstGeom>
          <a:ln w="19050">
            <a:solidFill>
              <a:schemeClr val="tx1"/>
            </a:solidFill>
          </a:ln>
        </p:spPr>
      </p:pic>
      <p:pic>
        <p:nvPicPr>
          <p:cNvPr id="11" name="Picture 10">
            <a:extLst>
              <a:ext uri="{FF2B5EF4-FFF2-40B4-BE49-F238E27FC236}">
                <a16:creationId xmlns:a16="http://schemas.microsoft.com/office/drawing/2014/main" id="{81E79BC7-D1C3-7142-A319-B954F9A8D0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614" y="2149819"/>
            <a:ext cx="3172714" cy="2783801"/>
          </a:xfrm>
          <a:prstGeom prst="rect">
            <a:avLst/>
          </a:prstGeom>
          <a:ln w="12700">
            <a:solidFill>
              <a:schemeClr val="tx1"/>
            </a:solidFill>
          </a:ln>
        </p:spPr>
      </p:pic>
      <p:cxnSp>
        <p:nvCxnSpPr>
          <p:cNvPr id="13" name="Straight Arrow Connector 12">
            <a:extLst>
              <a:ext uri="{FF2B5EF4-FFF2-40B4-BE49-F238E27FC236}">
                <a16:creationId xmlns:a16="http://schemas.microsoft.com/office/drawing/2014/main" id="{C53866D5-128C-BC41-868D-8A0B56A47852}"/>
              </a:ext>
            </a:extLst>
          </p:cNvPr>
          <p:cNvCxnSpPr>
            <a:cxnSpLocks/>
          </p:cNvCxnSpPr>
          <p:nvPr/>
        </p:nvCxnSpPr>
        <p:spPr>
          <a:xfrm flipH="1">
            <a:off x="2650332" y="3850640"/>
            <a:ext cx="128587" cy="142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2291240-02EE-D049-87F5-46174A0FF273}"/>
              </a:ext>
            </a:extLst>
          </p:cNvPr>
          <p:cNvCxnSpPr>
            <a:cxnSpLocks/>
          </p:cNvCxnSpPr>
          <p:nvPr/>
        </p:nvCxnSpPr>
        <p:spPr>
          <a:xfrm flipH="1" flipV="1">
            <a:off x="2557463" y="3393440"/>
            <a:ext cx="221456" cy="243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D956E62-7237-284B-8EFC-8D3F4D18CF28}"/>
              </a:ext>
            </a:extLst>
          </p:cNvPr>
          <p:cNvCxnSpPr>
            <a:cxnSpLocks/>
          </p:cNvCxnSpPr>
          <p:nvPr/>
        </p:nvCxnSpPr>
        <p:spPr>
          <a:xfrm flipH="1">
            <a:off x="7356119" y="3451373"/>
            <a:ext cx="257175" cy="2206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B6E312-868E-7149-AF9F-3D59D7D93944}"/>
              </a:ext>
            </a:extLst>
          </p:cNvPr>
          <p:cNvCxnSpPr/>
          <p:nvPr/>
        </p:nvCxnSpPr>
        <p:spPr>
          <a:xfrm>
            <a:off x="7613294" y="3457734"/>
            <a:ext cx="85725" cy="5857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09DD103-FF6D-7346-8D68-7A73C3057767}"/>
              </a:ext>
            </a:extLst>
          </p:cNvPr>
          <p:cNvCxnSpPr>
            <a:cxnSpLocks/>
          </p:cNvCxnSpPr>
          <p:nvPr/>
        </p:nvCxnSpPr>
        <p:spPr>
          <a:xfrm flipV="1">
            <a:off x="7194670" y="4207828"/>
            <a:ext cx="161449" cy="3223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EBB91DD-3272-4141-9F12-C9BB60F0E9D9}"/>
              </a:ext>
            </a:extLst>
          </p:cNvPr>
          <p:cNvSpPr txBox="1"/>
          <p:nvPr/>
        </p:nvSpPr>
        <p:spPr>
          <a:xfrm>
            <a:off x="7611223" y="3102249"/>
            <a:ext cx="392907" cy="338554"/>
          </a:xfrm>
          <a:prstGeom prst="rect">
            <a:avLst/>
          </a:prstGeom>
          <a:solidFill>
            <a:srgbClr val="FFFFFF">
              <a:alpha val="75294"/>
            </a:srgbClr>
          </a:solidFill>
        </p:spPr>
        <p:txBody>
          <a:bodyPr wrap="square" rtlCol="0">
            <a:spAutoFit/>
          </a:bodyPr>
          <a:lstStyle/>
          <a:p>
            <a:r>
              <a:rPr lang="en-US" sz="1600" b="1" dirty="0">
                <a:latin typeface="Times New Roman" panose="02020603050405020304" pitchFamily="18" charset="0"/>
                <a:cs typeface="Times New Roman" panose="02020603050405020304" pitchFamily="18" charset="0"/>
              </a:rPr>
              <a:t>Fi</a:t>
            </a:r>
          </a:p>
        </p:txBody>
      </p:sp>
      <p:sp>
        <p:nvSpPr>
          <p:cNvPr id="25" name="TextBox 24">
            <a:extLst>
              <a:ext uri="{FF2B5EF4-FFF2-40B4-BE49-F238E27FC236}">
                <a16:creationId xmlns:a16="http://schemas.microsoft.com/office/drawing/2014/main" id="{6A54264A-3E6F-4943-90FC-F3E9DAE2DF07}"/>
              </a:ext>
            </a:extLst>
          </p:cNvPr>
          <p:cNvSpPr txBox="1"/>
          <p:nvPr/>
        </p:nvSpPr>
        <p:spPr>
          <a:xfrm>
            <a:off x="2633047" y="3569887"/>
            <a:ext cx="115127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dislocation</a:t>
            </a:r>
          </a:p>
        </p:txBody>
      </p:sp>
      <p:sp>
        <p:nvSpPr>
          <p:cNvPr id="28" name="TextBox 27">
            <a:extLst>
              <a:ext uri="{FF2B5EF4-FFF2-40B4-BE49-F238E27FC236}">
                <a16:creationId xmlns:a16="http://schemas.microsoft.com/office/drawing/2014/main" id="{8C487381-22B8-F247-8D99-3FF26A30D913}"/>
              </a:ext>
            </a:extLst>
          </p:cNvPr>
          <p:cNvSpPr txBox="1"/>
          <p:nvPr/>
        </p:nvSpPr>
        <p:spPr>
          <a:xfrm>
            <a:off x="6399380" y="4530174"/>
            <a:ext cx="1151277" cy="338554"/>
          </a:xfrm>
          <a:prstGeom prst="rect">
            <a:avLst/>
          </a:prstGeom>
          <a:solidFill>
            <a:srgbClr val="FFFFFF">
              <a:alpha val="74902"/>
            </a:srgbClr>
          </a:solidFill>
        </p:spPr>
        <p:txBody>
          <a:bodyPr wrap="none" rtlCol="0">
            <a:spAutoFit/>
          </a:bodyPr>
          <a:lstStyle/>
          <a:p>
            <a:r>
              <a:rPr lang="en-US" sz="1600" dirty="0">
                <a:latin typeface="Arial" panose="020B0604020202020204" pitchFamily="34" charset="0"/>
                <a:cs typeface="Arial" panose="020B0604020202020204" pitchFamily="34" charset="0"/>
              </a:rPr>
              <a:t>dislocation</a:t>
            </a:r>
          </a:p>
        </p:txBody>
      </p:sp>
      <p:cxnSp>
        <p:nvCxnSpPr>
          <p:cNvPr id="30" name="Straight Arrow Connector 29">
            <a:extLst>
              <a:ext uri="{FF2B5EF4-FFF2-40B4-BE49-F238E27FC236}">
                <a16:creationId xmlns:a16="http://schemas.microsoft.com/office/drawing/2014/main" id="{2296A308-B240-8145-99FD-A1FD69A14DB3}"/>
              </a:ext>
            </a:extLst>
          </p:cNvPr>
          <p:cNvCxnSpPr>
            <a:cxnSpLocks/>
          </p:cNvCxnSpPr>
          <p:nvPr/>
        </p:nvCxnSpPr>
        <p:spPr>
          <a:xfrm flipH="1" flipV="1">
            <a:off x="6399380" y="4104640"/>
            <a:ext cx="236490" cy="4255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87B1E92-DA8F-BF4F-B64E-35F2FE1FA44A}"/>
              </a:ext>
            </a:extLst>
          </p:cNvPr>
          <p:cNvSpPr txBox="1"/>
          <p:nvPr/>
        </p:nvSpPr>
        <p:spPr>
          <a:xfrm>
            <a:off x="855022" y="4899924"/>
            <a:ext cx="317271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(modified from </a:t>
            </a:r>
            <a:r>
              <a:rPr lang="en-US" sz="1600" i="1" dirty="0" err="1">
                <a:latin typeface="Arial" panose="020B0604020202020204" pitchFamily="34" charset="0"/>
                <a:cs typeface="Arial" panose="020B0604020202020204" pitchFamily="34" charset="0"/>
              </a:rPr>
              <a:t>Vitik</a:t>
            </a:r>
            <a:r>
              <a:rPr lang="en-US" sz="1600" i="1" dirty="0">
                <a:latin typeface="Arial" panose="020B0604020202020204" pitchFamily="34" charset="0"/>
                <a:cs typeface="Arial" panose="020B0604020202020204" pitchFamily="34" charset="0"/>
              </a:rPr>
              <a:t> et al. 2000</a:t>
            </a:r>
            <a:r>
              <a:rPr lang="en-US" sz="1600" dirty="0">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EC42E365-1E79-C549-BC08-F828FE23D108}"/>
              </a:ext>
            </a:extLst>
          </p:cNvPr>
          <p:cNvSpPr txBox="1"/>
          <p:nvPr/>
        </p:nvSpPr>
        <p:spPr>
          <a:xfrm>
            <a:off x="7043344" y="4933620"/>
            <a:ext cx="317271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(modified from </a:t>
            </a:r>
            <a:r>
              <a:rPr lang="en-US" sz="1600" i="1" dirty="0" err="1">
                <a:latin typeface="Arial" panose="020B0604020202020204" pitchFamily="34" charset="0"/>
                <a:cs typeface="Arial" panose="020B0604020202020204" pitchFamily="34" charset="0"/>
              </a:rPr>
              <a:t>Vitik</a:t>
            </a:r>
            <a:r>
              <a:rPr lang="en-US" sz="1600" i="1" dirty="0">
                <a:latin typeface="Arial" panose="020B0604020202020204" pitchFamily="34" charset="0"/>
                <a:cs typeface="Arial" panose="020B0604020202020204" pitchFamily="34" charset="0"/>
              </a:rPr>
              <a:t> et al. 2000</a:t>
            </a:r>
            <a:r>
              <a:rPr lang="en-US" sz="1600" dirty="0">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767C9BEF-5271-934B-98A4-53E55C55CFCA}"/>
              </a:ext>
            </a:extLst>
          </p:cNvPr>
          <p:cNvSpPr txBox="1"/>
          <p:nvPr/>
        </p:nvSpPr>
        <p:spPr>
          <a:xfrm>
            <a:off x="3799466" y="2096314"/>
            <a:ext cx="2077510"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Dislocations nucleated at fluid inclusions and migrating away by dislocation glide</a:t>
            </a:r>
          </a:p>
          <a:p>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E4C1108-1C25-514B-8584-1E65DBA9A8B1}"/>
              </a:ext>
            </a:extLst>
          </p:cNvPr>
          <p:cNvSpPr txBox="1"/>
          <p:nvPr/>
        </p:nvSpPr>
        <p:spPr>
          <a:xfrm>
            <a:off x="9987950" y="2033629"/>
            <a:ext cx="207751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Dislocations pinned at fluid inclusions and middle segments migrating away by dislocation glide forming bowed configuration</a:t>
            </a:r>
          </a:p>
          <a:p>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8DEDC69-6137-0C46-8C9B-0694C4312AC3}"/>
              </a:ext>
            </a:extLst>
          </p:cNvPr>
          <p:cNvSpPr txBox="1"/>
          <p:nvPr/>
        </p:nvSpPr>
        <p:spPr>
          <a:xfrm>
            <a:off x="457479" y="5536338"/>
            <a:ext cx="1024586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Based on previous observations, </a:t>
            </a:r>
            <a:r>
              <a:rPr lang="en-CA" dirty="0">
                <a:latin typeface="Arial" panose="020B0604020202020204" pitchFamily="34" charset="0"/>
                <a:cs typeface="Arial" panose="020B0604020202020204" pitchFamily="34" charset="0"/>
              </a:rPr>
              <a:t>we propose that the dislocations in our sample are being pinned by fluid inclusions rather than being nucleated at their local stress field since we only observe single dislocations linked to fluid inclusion with a bowed configuration and none that have migrated away from the inclusions.</a:t>
            </a:r>
            <a:r>
              <a:rPr lang="en-CA"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5075B26-95DA-064C-A128-95E942B901CC}"/>
              </a:ext>
            </a:extLst>
          </p:cNvPr>
          <p:cNvPicPr>
            <a:picLocks noChangeAspect="1"/>
          </p:cNvPicPr>
          <p:nvPr/>
        </p:nvPicPr>
        <p:blipFill>
          <a:blip r:embed="rId5"/>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160837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E06B5-80AF-D546-9949-7FB66C4E3E28}"/>
              </a:ext>
            </a:extLst>
          </p:cNvPr>
          <p:cNvSpPr txBox="1"/>
          <p:nvPr/>
        </p:nvSpPr>
        <p:spPr>
          <a:xfrm>
            <a:off x="457479" y="343307"/>
            <a:ext cx="99248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Summary</a:t>
            </a:r>
          </a:p>
        </p:txBody>
      </p:sp>
      <p:sp>
        <p:nvSpPr>
          <p:cNvPr id="5" name="TextBox 4">
            <a:extLst>
              <a:ext uri="{FF2B5EF4-FFF2-40B4-BE49-F238E27FC236}">
                <a16:creationId xmlns:a16="http://schemas.microsoft.com/office/drawing/2014/main" id="{4CDAEE6D-3AB9-5944-93AF-41D62D5CD468}"/>
              </a:ext>
            </a:extLst>
          </p:cNvPr>
          <p:cNvSpPr txBox="1"/>
          <p:nvPr/>
        </p:nvSpPr>
        <p:spPr>
          <a:xfrm>
            <a:off x="457479" y="1014014"/>
            <a:ext cx="1042582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investigated sample was deformed in the brittle to brittle-plastic regime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Our data reveal ubiquitous fluid inclusions defined by As-, </a:t>
            </a:r>
            <a:r>
              <a:rPr lang="en-CA" dirty="0">
                <a:latin typeface="Arial" panose="020B0604020202020204" pitchFamily="34" charset="0"/>
                <a:cs typeface="Arial" panose="020B0604020202020204" pitchFamily="34" charset="0"/>
              </a:rPr>
              <a:t>O-, Na-, and K-rich element clusters</a:t>
            </a:r>
          </a:p>
          <a:p>
            <a:pPr marL="285750" indent="-285750">
              <a:buFont typeface="Arial" panose="020B0604020202020204" pitchFamily="34" charset="0"/>
              <a:buChar char="•"/>
            </a:pPr>
            <a:endParaRPr lang="en-CA"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Dislocations are enriched</a:t>
            </a:r>
            <a:r>
              <a:rPr lang="en-CA" dirty="0">
                <a:effectLst/>
                <a:latin typeface="Arial" panose="020B0604020202020204" pitchFamily="34" charset="0"/>
                <a:cs typeface="Arial" panose="020B0604020202020204" pitchFamily="34" charset="0"/>
              </a:rPr>
              <a:t> in As and are linked to fluid inclusions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Dislocations were pinned at the stress field of fluid inclusions, which initiated the pipe diffusion of As from the fluid inclusions into the dislocation cores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Dislocations pinned at fluid inclusions could be potential source for Frank-Read dislocation generation sites</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FC8C110-432B-0941-BF79-81EDA59C33A8}"/>
              </a:ext>
            </a:extLst>
          </p:cNvPr>
          <p:cNvPicPr>
            <a:picLocks noChangeAspect="1"/>
          </p:cNvPicPr>
          <p:nvPr/>
        </p:nvPicPr>
        <p:blipFill>
          <a:blip r:embed="rId2"/>
          <a:stretch>
            <a:fillRect/>
          </a:stretch>
        </p:blipFill>
        <p:spPr>
          <a:xfrm>
            <a:off x="10703340" y="6276215"/>
            <a:ext cx="1418592" cy="496507"/>
          </a:xfrm>
          <a:prstGeom prst="rect">
            <a:avLst/>
          </a:prstGeom>
        </p:spPr>
      </p:pic>
    </p:spTree>
    <p:extLst>
      <p:ext uri="{BB962C8B-B14F-4D97-AF65-F5344CB8AC3E}">
        <p14:creationId xmlns:p14="http://schemas.microsoft.com/office/powerpoint/2010/main" val="1341076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8893</TotalTime>
  <Words>718</Words>
  <Application>Microsoft Macintosh PowerPoint</Application>
  <PresentationFormat>Widescreen</PresentationFormat>
  <Paragraphs>132</Paragraphs>
  <Slides>10</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Renelle Dubosq</dc:creator>
  <cp:lastModifiedBy>Renelle Dubosq</cp:lastModifiedBy>
  <cp:revision>37</cp:revision>
  <dcterms:created xsi:type="dcterms:W3CDTF">2020-03-31T15:44:44Z</dcterms:created>
  <dcterms:modified xsi:type="dcterms:W3CDTF">2020-04-28T02:32:11Z</dcterms:modified>
</cp:coreProperties>
</file>