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58" r:id="rId3"/>
    <p:sldId id="267" r:id="rId4"/>
    <p:sldId id="349" r:id="rId5"/>
    <p:sldId id="269" r:id="rId6"/>
    <p:sldId id="278" r:id="rId7"/>
    <p:sldId id="280" r:id="rId8"/>
    <p:sldId id="282" r:id="rId9"/>
    <p:sldId id="341" r:id="rId10"/>
    <p:sldId id="342" r:id="rId11"/>
    <p:sldId id="343" r:id="rId12"/>
    <p:sldId id="344" r:id="rId13"/>
    <p:sldId id="350" r:id="rId14"/>
    <p:sldId id="326" r:id="rId15"/>
    <p:sldId id="294" r:id="rId16"/>
    <p:sldId id="323" r:id="rId17"/>
    <p:sldId id="333" r:id="rId18"/>
    <p:sldId id="324" r:id="rId19"/>
    <p:sldId id="34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09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922" y="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1C4DB-A303-49EA-A3DD-CCC292F0BC7C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49445-6CC1-4D40-A899-B605FC91F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617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3B18-5932-4D38-B77C-CC85E1BA0CB4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8EB9-1C1F-4912-B11D-D464CEB55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415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3B18-5932-4D38-B77C-CC85E1BA0CB4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8EB9-1C1F-4912-B11D-D464CEB55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0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3B18-5932-4D38-B77C-CC85E1BA0CB4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8EB9-1C1F-4912-B11D-D464CEB55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333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3B18-5932-4D38-B77C-CC85E1BA0CB4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8EB9-1C1F-4912-B11D-D464CEB55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95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3B18-5932-4D38-B77C-CC85E1BA0CB4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8EB9-1C1F-4912-B11D-D464CEB55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957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3B18-5932-4D38-B77C-CC85E1BA0CB4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8EB9-1C1F-4912-B11D-D464CEB55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716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3B18-5932-4D38-B77C-CC85E1BA0CB4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8EB9-1C1F-4912-B11D-D464CEB55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192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3B18-5932-4D38-B77C-CC85E1BA0CB4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8EB9-1C1F-4912-B11D-D464CEB55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14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3B18-5932-4D38-B77C-CC85E1BA0CB4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8EB9-1C1F-4912-B11D-D464CEB55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419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3B18-5932-4D38-B77C-CC85E1BA0CB4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8EB9-1C1F-4912-B11D-D464CEB55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595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3B18-5932-4D38-B77C-CC85E1BA0CB4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8EB9-1C1F-4912-B11D-D464CEB55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89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53B18-5932-4D38-B77C-CC85E1BA0CB4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88EB9-1C1F-4912-B11D-D464CEB55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64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kias.rfbr.ru/index.php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891" y="843641"/>
            <a:ext cx="8452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DIFFERENT CAUSES OF THE DELAMINATION ON THE EXAMPLE OF CAUCASUS AND KYRGYZ TIEN SHAN COLLISION ZONES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46794" y="6030760"/>
            <a:ext cx="6868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reported study was funded by RFBR, project number </a:t>
            </a:r>
            <a:r>
              <a:rPr lang="ru-RU" dirty="0">
                <a:hlinkClick r:id="rId2"/>
              </a:rPr>
              <a:t>19-35-60002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03002" y="305024"/>
            <a:ext cx="1618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Novosibirsk, Russia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108097" y="6469342"/>
            <a:ext cx="1055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EGU2020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29" y="178533"/>
            <a:ext cx="676275" cy="523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6774" t="12826" r="75485" b="76539"/>
          <a:stretch/>
        </p:blipFill>
        <p:spPr>
          <a:xfrm>
            <a:off x="21314" y="55719"/>
            <a:ext cx="2114984" cy="7131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4270" t="18667" r="81355" b="69442"/>
          <a:stretch/>
        </p:blipFill>
        <p:spPr>
          <a:xfrm>
            <a:off x="7666566" y="10195"/>
            <a:ext cx="1477431" cy="6874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02875" y="47073"/>
            <a:ext cx="4418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Medved</a:t>
            </a:r>
            <a:r>
              <a:rPr lang="en-US" b="1" dirty="0"/>
              <a:t> I.V</a:t>
            </a:r>
            <a:r>
              <a:rPr lang="en-US" dirty="0"/>
              <a:t>., </a:t>
            </a:r>
            <a:r>
              <a:rPr lang="en-US" dirty="0" err="1"/>
              <a:t>Koulakov</a:t>
            </a:r>
            <a:r>
              <a:rPr lang="en-US" dirty="0"/>
              <a:t> </a:t>
            </a:r>
            <a:r>
              <a:rPr lang="en-US" dirty="0" err="1"/>
              <a:t>I.Yu</a:t>
            </a:r>
            <a:r>
              <a:rPr lang="en-US" dirty="0"/>
              <a:t>. and </a:t>
            </a:r>
            <a:r>
              <a:rPr lang="en-US" dirty="0" err="1"/>
              <a:t>Buslov</a:t>
            </a:r>
            <a:r>
              <a:rPr lang="en-US" dirty="0"/>
              <a:t> M.M.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2368"/>
            <a:ext cx="9144000" cy="42091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39954" y="568049"/>
            <a:ext cx="2064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Zabelirina@yandex.ru</a:t>
            </a:r>
            <a:endParaRPr lang="ru-RU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3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923" y="169333"/>
            <a:ext cx="815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Comparison </a:t>
            </a:r>
            <a:r>
              <a:rPr lang="en-US" dirty="0"/>
              <a:t>of </a:t>
            </a:r>
            <a:r>
              <a:rPr lang="en-US" dirty="0" smtClean="0"/>
              <a:t>results</a:t>
            </a:r>
            <a:endParaRPr lang="ru-RU" sz="24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2" y="29970"/>
            <a:ext cx="1620015" cy="20482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89" y="68070"/>
            <a:ext cx="1588011" cy="2010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7" y="2116330"/>
            <a:ext cx="9104364" cy="4297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506" y="4939708"/>
            <a:ext cx="452825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cs typeface="Arial" panose="020B0604020202020204" pitchFamily="34" charset="0"/>
              </a:rPr>
              <a:t>Общее: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cs typeface="Arial" panose="020B0604020202020204" pitchFamily="34" charset="0"/>
              </a:rPr>
              <a:t>Высокоскоростные аномалии – мантийная часть литосферы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506" y="4939708"/>
            <a:ext cx="452825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Similarities</a:t>
            </a:r>
            <a:r>
              <a:rPr lang="ru-RU" sz="1600" dirty="0"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cs typeface="Arial" panose="020B0604020202020204" pitchFamily="34" charset="0"/>
              </a:rPr>
              <a:t>High</a:t>
            </a:r>
            <a:r>
              <a:rPr lang="ru-RU" sz="1600" dirty="0" smtClean="0">
                <a:cs typeface="Arial" panose="020B0604020202020204" pitchFamily="34" charset="0"/>
              </a:rPr>
              <a:t>-</a:t>
            </a:r>
            <a:r>
              <a:rPr lang="en-US" sz="1600" dirty="0" smtClean="0">
                <a:cs typeface="Arial" panose="020B0604020202020204" pitchFamily="34" charset="0"/>
              </a:rPr>
              <a:t>velocity </a:t>
            </a:r>
            <a:r>
              <a:rPr lang="en-US" sz="1600" dirty="0">
                <a:cs typeface="Arial" panose="020B0604020202020204" pitchFamily="34" charset="0"/>
              </a:rPr>
              <a:t>anomalies are mantle parts of lithosphere.</a:t>
            </a:r>
            <a:endParaRPr lang="ru-RU" sz="16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cs typeface="Arial" panose="020B0604020202020204" pitchFamily="34" charset="0"/>
              </a:rPr>
              <a:t>High-velocity anomalies </a:t>
            </a:r>
            <a:r>
              <a:rPr lang="en-US" sz="1600" dirty="0">
                <a:cs typeface="Arial" panose="020B0604020202020204" pitchFamily="34" charset="0"/>
              </a:rPr>
              <a:t> are </a:t>
            </a:r>
            <a:r>
              <a:rPr lang="en-US" sz="1600" dirty="0" smtClean="0">
                <a:cs typeface="Arial" panose="020B0604020202020204" pitchFamily="34" charset="0"/>
              </a:rPr>
              <a:t>sinking under </a:t>
            </a:r>
            <a:r>
              <a:rPr lang="en-US" sz="1600" dirty="0">
                <a:cs typeface="Arial" panose="020B0604020202020204" pitchFamily="34" charset="0"/>
              </a:rPr>
              <a:t>the collision </a:t>
            </a:r>
            <a:r>
              <a:rPr lang="en-US" sz="1600" dirty="0" smtClean="0">
                <a:cs typeface="Arial" panose="020B0604020202020204" pitchFamily="34" charset="0"/>
              </a:rPr>
              <a:t>zone into the mantle</a:t>
            </a:r>
            <a:endParaRPr lang="ru-RU" sz="1600" dirty="0">
              <a:cs typeface="Arial" panose="020B0604020202020204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7032856" y="3145591"/>
            <a:ext cx="307746" cy="600762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8138756" y="2992532"/>
            <a:ext cx="389312" cy="402642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1430861" y="3331488"/>
            <a:ext cx="7620" cy="45720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810695" y="3349225"/>
            <a:ext cx="7620" cy="45720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3535273" y="3229227"/>
            <a:ext cx="7620" cy="45720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72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923" y="169333"/>
            <a:ext cx="815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Comparison </a:t>
            </a:r>
            <a:r>
              <a:rPr lang="en-US" dirty="0"/>
              <a:t>of </a:t>
            </a:r>
            <a:r>
              <a:rPr lang="en-US" dirty="0" smtClean="0"/>
              <a:t>results</a:t>
            </a:r>
            <a:endParaRPr lang="ru-RU" sz="24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2" y="29970"/>
            <a:ext cx="1620015" cy="20482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89" y="68070"/>
            <a:ext cx="1588011" cy="2010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7" y="2116330"/>
            <a:ext cx="9104364" cy="4297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506" y="4939708"/>
            <a:ext cx="452825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cs typeface="Arial" panose="020B0604020202020204" pitchFamily="34" charset="0"/>
              </a:rPr>
              <a:t>Общее: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cs typeface="Arial" panose="020B0604020202020204" pitchFamily="34" charset="0"/>
              </a:rPr>
              <a:t>Высокоскоростные аномалии – мантийная часть литосферы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1506" y="4939708"/>
            <a:ext cx="452825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Similarities</a:t>
            </a:r>
            <a:r>
              <a:rPr lang="ru-RU" sz="1400" dirty="0"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cs typeface="Arial" panose="020B0604020202020204" pitchFamily="34" charset="0"/>
              </a:rPr>
              <a:t>High</a:t>
            </a:r>
            <a:r>
              <a:rPr lang="ru-RU" sz="1400" dirty="0" smtClean="0">
                <a:cs typeface="Arial" panose="020B0604020202020204" pitchFamily="34" charset="0"/>
              </a:rPr>
              <a:t>-</a:t>
            </a:r>
            <a:r>
              <a:rPr lang="en-US" sz="1400" dirty="0" smtClean="0">
                <a:cs typeface="Arial" panose="020B0604020202020204" pitchFamily="34" charset="0"/>
              </a:rPr>
              <a:t>velocity </a:t>
            </a:r>
            <a:r>
              <a:rPr lang="en-US" sz="1400" dirty="0">
                <a:cs typeface="Arial" panose="020B0604020202020204" pitchFamily="34" charset="0"/>
              </a:rPr>
              <a:t>anomalies are mantle parts of lithosphere.</a:t>
            </a:r>
            <a:endParaRPr lang="ru-RU" sz="14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High-velocity </a:t>
            </a:r>
            <a:r>
              <a:rPr lang="en-US" sz="1400" dirty="0" smtClean="0">
                <a:cs typeface="Arial" panose="020B0604020202020204" pitchFamily="34" charset="0"/>
              </a:rPr>
              <a:t>anomalies </a:t>
            </a:r>
            <a:r>
              <a:rPr lang="en-US" sz="1400" dirty="0">
                <a:cs typeface="Arial" panose="020B0604020202020204" pitchFamily="34" charset="0"/>
              </a:rPr>
              <a:t> are </a:t>
            </a:r>
            <a:r>
              <a:rPr lang="en-US" sz="1400" dirty="0" smtClean="0">
                <a:cs typeface="Arial" panose="020B0604020202020204" pitchFamily="34" charset="0"/>
              </a:rPr>
              <a:t>sinking </a:t>
            </a:r>
            <a:r>
              <a:rPr lang="en-US" sz="1400" dirty="0">
                <a:cs typeface="Arial" panose="020B0604020202020204" pitchFamily="34" charset="0"/>
              </a:rPr>
              <a:t>under the collision zone to the </a:t>
            </a:r>
            <a:r>
              <a:rPr lang="en-US" sz="1400" dirty="0" smtClean="0">
                <a:cs typeface="Arial" panose="020B0604020202020204" pitchFamily="34" charset="0"/>
              </a:rPr>
              <a:t>mantle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cs typeface="Arial" panose="020B0604020202020204" pitchFamily="34" charset="0"/>
              </a:rPr>
              <a:t>There is a low</a:t>
            </a:r>
            <a:r>
              <a:rPr lang="ru-RU" sz="1400" dirty="0" smtClean="0">
                <a:cs typeface="Arial" panose="020B0604020202020204" pitchFamily="34" charset="0"/>
              </a:rPr>
              <a:t>-</a:t>
            </a:r>
            <a:r>
              <a:rPr lang="en-US" sz="1400" dirty="0" smtClean="0">
                <a:cs typeface="Arial" panose="020B0604020202020204" pitchFamily="34" charset="0"/>
              </a:rPr>
              <a:t>velocity anomaly under collision zone</a:t>
            </a:r>
            <a:endParaRPr lang="ru-RU" sz="1200" dirty="0">
              <a:cs typeface="Arial" panose="020B0604020202020204" pitchFamily="34" charset="0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7032856" y="3145591"/>
            <a:ext cx="307746" cy="600762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042632" y="3198562"/>
            <a:ext cx="1295775" cy="92202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458659" y="2939767"/>
            <a:ext cx="678555" cy="77441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73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923" y="169333"/>
            <a:ext cx="815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Comparison </a:t>
            </a:r>
            <a:r>
              <a:rPr lang="en-US" dirty="0"/>
              <a:t>of </a:t>
            </a:r>
            <a:r>
              <a:rPr lang="en-US" dirty="0" smtClean="0"/>
              <a:t>results</a:t>
            </a:r>
            <a:endParaRPr lang="ru-RU" sz="24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2" y="29970"/>
            <a:ext cx="1620015" cy="20482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89" y="68070"/>
            <a:ext cx="1588011" cy="2010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7" y="2116330"/>
            <a:ext cx="9104364" cy="4297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506" y="4939708"/>
            <a:ext cx="452825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cs typeface="Arial" panose="020B0604020202020204" pitchFamily="34" charset="0"/>
              </a:rPr>
              <a:t>Общее: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cs typeface="Arial" panose="020B0604020202020204" pitchFamily="34" charset="0"/>
              </a:rPr>
              <a:t>Высокоскоростные аномалии – мантийная часть литосферы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047239" y="3198562"/>
            <a:ext cx="1295775" cy="92202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454052" y="2939768"/>
            <a:ext cx="678555" cy="77441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281506" y="4939708"/>
            <a:ext cx="4528254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Similarities</a:t>
            </a:r>
            <a:r>
              <a:rPr lang="ru-RU" sz="1400" dirty="0"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cs typeface="Arial" panose="020B0604020202020204" pitchFamily="34" charset="0"/>
              </a:rPr>
              <a:t>High </a:t>
            </a:r>
            <a:r>
              <a:rPr lang="en-US" sz="1200" dirty="0">
                <a:cs typeface="Arial" panose="020B0604020202020204" pitchFamily="34" charset="0"/>
              </a:rPr>
              <a:t>velocity anomalies are mantle parts of lithosphere.</a:t>
            </a:r>
            <a:endParaRPr lang="ru-RU" sz="12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High-velocity </a:t>
            </a:r>
            <a:r>
              <a:rPr lang="en-US" sz="1200" dirty="0" smtClean="0">
                <a:cs typeface="Arial" panose="020B0604020202020204" pitchFamily="34" charset="0"/>
              </a:rPr>
              <a:t>anomalies </a:t>
            </a:r>
            <a:r>
              <a:rPr lang="en-US" sz="1200" dirty="0">
                <a:cs typeface="Arial" panose="020B0604020202020204" pitchFamily="34" charset="0"/>
              </a:rPr>
              <a:t>are </a:t>
            </a:r>
            <a:r>
              <a:rPr lang="en-US" sz="1200" dirty="0" smtClean="0">
                <a:cs typeface="Arial" panose="020B0604020202020204" pitchFamily="34" charset="0"/>
              </a:rPr>
              <a:t>sinking </a:t>
            </a:r>
            <a:r>
              <a:rPr lang="en-US" sz="1200" dirty="0">
                <a:cs typeface="Arial" panose="020B0604020202020204" pitchFamily="34" charset="0"/>
              </a:rPr>
              <a:t>under the collision zone to the mantle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There is a </a:t>
            </a:r>
            <a:r>
              <a:rPr lang="en-US" sz="1200" dirty="0" smtClean="0">
                <a:cs typeface="Arial" panose="020B0604020202020204" pitchFamily="34" charset="0"/>
              </a:rPr>
              <a:t>low</a:t>
            </a:r>
            <a:r>
              <a:rPr lang="ru-RU" sz="1200" dirty="0" smtClean="0">
                <a:cs typeface="Arial" panose="020B0604020202020204" pitchFamily="34" charset="0"/>
              </a:rPr>
              <a:t>-</a:t>
            </a:r>
            <a:r>
              <a:rPr lang="en-US" sz="1200" dirty="0" smtClean="0">
                <a:cs typeface="Arial" panose="020B0604020202020204" pitchFamily="34" charset="0"/>
              </a:rPr>
              <a:t>velocity anomaly </a:t>
            </a:r>
            <a:r>
              <a:rPr lang="en-US" sz="1200" dirty="0">
                <a:cs typeface="Arial" panose="020B0604020202020204" pitchFamily="34" charset="0"/>
              </a:rPr>
              <a:t>under collision zone</a:t>
            </a:r>
            <a:endParaRPr lang="ru-RU" sz="1100" dirty="0"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042632" y="3198562"/>
            <a:ext cx="1295775" cy="92202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458659" y="2939767"/>
            <a:ext cx="678555" cy="77441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21420" y="5955497"/>
            <a:ext cx="4938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cs typeface="Arial" panose="020B0604020202020204" pitchFamily="34" charset="0"/>
              </a:rPr>
              <a:t>Differences</a:t>
            </a:r>
            <a:r>
              <a:rPr lang="ru-RU" sz="1200" dirty="0" smtClean="0">
                <a:cs typeface="Arial" panose="020B0604020202020204" pitchFamily="34" charset="0"/>
              </a:rPr>
              <a:t>:</a:t>
            </a:r>
            <a:endParaRPr lang="ru-RU" sz="12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cs typeface="Arial" panose="020B0604020202020204" pitchFamily="34" charset="0"/>
              </a:rPr>
              <a:t>The size of low-velocity anomaly under collision zone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93001" y="3897072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500 km</a:t>
            </a:r>
            <a:endParaRPr lang="ru-RU" sz="1050" dirty="0"/>
          </a:p>
        </p:txBody>
      </p:sp>
      <p:sp>
        <p:nvSpPr>
          <p:cNvPr id="29" name="TextBox 28"/>
          <p:cNvSpPr txBox="1"/>
          <p:nvPr/>
        </p:nvSpPr>
        <p:spPr>
          <a:xfrm>
            <a:off x="7517889" y="3491828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/>
              <a:t>2</a:t>
            </a:r>
            <a:r>
              <a:rPr lang="en-US" sz="1050" dirty="0" smtClean="0"/>
              <a:t>00 km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266842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923" y="169333"/>
            <a:ext cx="815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Comparison </a:t>
            </a:r>
            <a:r>
              <a:rPr lang="en-US" dirty="0"/>
              <a:t>of </a:t>
            </a:r>
            <a:r>
              <a:rPr lang="en-US" dirty="0" smtClean="0"/>
              <a:t>results</a:t>
            </a:r>
            <a:endParaRPr lang="ru-RU" sz="24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2" y="29970"/>
            <a:ext cx="1620015" cy="20482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89" y="68070"/>
            <a:ext cx="1588011" cy="2010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7" y="2116330"/>
            <a:ext cx="9104364" cy="4297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506" y="4939708"/>
            <a:ext cx="452825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cs typeface="Arial" panose="020B0604020202020204" pitchFamily="34" charset="0"/>
              </a:rPr>
              <a:t>Общее: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cs typeface="Arial" panose="020B0604020202020204" pitchFamily="34" charset="0"/>
              </a:rPr>
              <a:t>Высокоскоростные аномалии – мантийная часть литосферы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1506" y="4939708"/>
            <a:ext cx="4528254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Similarities</a:t>
            </a:r>
            <a:r>
              <a:rPr lang="ru-RU" sz="1400" dirty="0"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cs typeface="Arial" panose="020B0604020202020204" pitchFamily="34" charset="0"/>
              </a:rPr>
              <a:t>High </a:t>
            </a:r>
            <a:r>
              <a:rPr lang="en-US" sz="1200" dirty="0">
                <a:cs typeface="Arial" panose="020B0604020202020204" pitchFamily="34" charset="0"/>
              </a:rPr>
              <a:t>velocity anomalies are mantle parts of lithosphere.</a:t>
            </a:r>
            <a:endParaRPr lang="ru-RU" sz="12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High-velocity </a:t>
            </a:r>
            <a:r>
              <a:rPr lang="en-US" sz="1200" dirty="0" smtClean="0">
                <a:cs typeface="Arial" panose="020B0604020202020204" pitchFamily="34" charset="0"/>
              </a:rPr>
              <a:t>anomalies </a:t>
            </a:r>
            <a:r>
              <a:rPr lang="en-US" sz="1200" dirty="0">
                <a:cs typeface="Arial" panose="020B0604020202020204" pitchFamily="34" charset="0"/>
              </a:rPr>
              <a:t>are </a:t>
            </a:r>
            <a:r>
              <a:rPr lang="en-US" sz="1200" dirty="0" smtClean="0">
                <a:cs typeface="Arial" panose="020B0604020202020204" pitchFamily="34" charset="0"/>
              </a:rPr>
              <a:t>sinking </a:t>
            </a:r>
            <a:r>
              <a:rPr lang="en-US" sz="1200" dirty="0">
                <a:cs typeface="Arial" panose="020B0604020202020204" pitchFamily="34" charset="0"/>
              </a:rPr>
              <a:t>under the collision zone to the mantle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There is a low velocity </a:t>
            </a:r>
            <a:r>
              <a:rPr lang="en-US" sz="1200" dirty="0" smtClean="0">
                <a:cs typeface="Arial" panose="020B0604020202020204" pitchFamily="34" charset="0"/>
              </a:rPr>
              <a:t>anomaly </a:t>
            </a:r>
            <a:r>
              <a:rPr lang="en-US" sz="1200" dirty="0">
                <a:cs typeface="Arial" panose="020B0604020202020204" pitchFamily="34" charset="0"/>
              </a:rPr>
              <a:t>under collision zone</a:t>
            </a:r>
            <a:endParaRPr lang="ru-RU" sz="1100" dirty="0"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21420" y="5955497"/>
            <a:ext cx="4938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cs typeface="Arial" panose="020B0604020202020204" pitchFamily="34" charset="0"/>
              </a:rPr>
              <a:t>Differences</a:t>
            </a:r>
            <a:r>
              <a:rPr lang="ru-RU" sz="1200" dirty="0" smtClean="0">
                <a:cs typeface="Arial" panose="020B0604020202020204" pitchFamily="34" charset="0"/>
              </a:rPr>
              <a:t>:</a:t>
            </a:r>
            <a:endParaRPr lang="ru-RU" sz="12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cs typeface="Arial" panose="020B0604020202020204" pitchFamily="34" charset="0"/>
              </a:rPr>
              <a:t>The size of low-velocity anomaly under collision 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The nature of the behavior of </a:t>
            </a:r>
            <a:r>
              <a:rPr lang="en-US" sz="1200" dirty="0" smtClean="0">
                <a:cs typeface="Arial" panose="020B0604020202020204" pitchFamily="34" charset="0"/>
              </a:rPr>
              <a:t>sinking anomalies</a:t>
            </a:r>
            <a:r>
              <a:rPr lang="ru-RU" sz="1200" dirty="0" smtClean="0">
                <a:cs typeface="Arial" panose="020B0604020202020204" pitchFamily="34" charset="0"/>
              </a:rPr>
              <a:t>: </a:t>
            </a:r>
            <a:r>
              <a:rPr lang="en-US" sz="1200" dirty="0" smtClean="0">
                <a:cs typeface="Arial" panose="020B0604020202020204" pitchFamily="34" charset="0"/>
              </a:rPr>
              <a:t>steep under Caucasus and flat under Tien-Shan</a:t>
            </a:r>
            <a:endParaRPr lang="ru-RU" sz="1200" dirty="0">
              <a:cs typeface="Arial" panose="020B0604020202020204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7032856" y="3145591"/>
            <a:ext cx="307746" cy="600762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8138756" y="2992532"/>
            <a:ext cx="389312" cy="402642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1430861" y="3331488"/>
            <a:ext cx="7620" cy="45720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810695" y="3349225"/>
            <a:ext cx="7620" cy="45720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3535273" y="3229227"/>
            <a:ext cx="7620" cy="45720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44413" y="347001"/>
            <a:ext cx="86574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Delamination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a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process of the </a:t>
            </a:r>
            <a:r>
              <a:rPr lang="en-US" sz="2000" dirty="0"/>
              <a:t>detachment of the </a:t>
            </a:r>
            <a:r>
              <a:rPr lang="en-US" sz="2000" dirty="0" smtClean="0"/>
              <a:t>mantle lithosphere </a:t>
            </a:r>
            <a:r>
              <a:rPr lang="en-US" sz="2000" dirty="0"/>
              <a:t>and its sinking into the </a:t>
            </a:r>
            <a:r>
              <a:rPr lang="en-US" sz="2000" dirty="0" smtClean="0"/>
              <a:t>mantle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/>
              <a:t>[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Kay and Kay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, 1993</a:t>
            </a:r>
            <a:r>
              <a:rPr lang="ru-RU" sz="2000" dirty="0"/>
              <a:t>] 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29820" y="376416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[</a:t>
            </a:r>
            <a:r>
              <a:rPr lang="en-US" sz="1200" dirty="0"/>
              <a:t>Ueda, K., T. V. </a:t>
            </a:r>
            <a:r>
              <a:rPr lang="en-US" sz="1200" dirty="0" err="1"/>
              <a:t>Gerya</a:t>
            </a:r>
            <a:r>
              <a:rPr lang="en-US" sz="1200" dirty="0"/>
              <a:t>, and J.-P. Burg </a:t>
            </a:r>
            <a:r>
              <a:rPr lang="en-US" sz="1200" dirty="0" smtClean="0"/>
              <a:t>, 2012</a:t>
            </a:r>
            <a:r>
              <a:rPr lang="en-US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]</a:t>
            </a:r>
            <a:endParaRPr lang="ru-RU" sz="1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353726" y="4285008"/>
            <a:ext cx="44078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When the plates collide, </a:t>
            </a:r>
            <a:r>
              <a:rPr lang="en-US" sz="1400" dirty="0" smtClean="0"/>
              <a:t>the</a:t>
            </a:r>
            <a:r>
              <a:rPr lang="ru-RU" sz="1400" dirty="0" smtClean="0"/>
              <a:t> </a:t>
            </a:r>
            <a:r>
              <a:rPr lang="en-US" sz="1400" dirty="0" smtClean="0"/>
              <a:t>crust </a:t>
            </a:r>
            <a:r>
              <a:rPr lang="en-US" sz="1400" dirty="0"/>
              <a:t>thickens in the shortening areas between these plates.</a:t>
            </a:r>
          </a:p>
          <a:p>
            <a:pPr algn="just"/>
            <a:r>
              <a:rPr lang="en-US" sz="1400" dirty="0"/>
              <a:t>In this case, the </a:t>
            </a:r>
            <a:r>
              <a:rPr lang="en-US" sz="1400" dirty="0" smtClean="0"/>
              <a:t>root of the cru</a:t>
            </a:r>
            <a:r>
              <a:rPr lang="en-US" sz="1400" dirty="0"/>
              <a:t>s</a:t>
            </a:r>
            <a:r>
              <a:rPr lang="en-US" sz="1400" dirty="0" smtClean="0"/>
              <a:t>t appears </a:t>
            </a:r>
            <a:r>
              <a:rPr lang="en-US" sz="1400" dirty="0"/>
              <a:t>at </a:t>
            </a:r>
            <a:r>
              <a:rPr lang="en-US" sz="1400" dirty="0" smtClean="0"/>
              <a:t>greater depth</a:t>
            </a:r>
            <a:r>
              <a:rPr lang="en-US" sz="1400" dirty="0"/>
              <a:t>. T</a:t>
            </a:r>
            <a:r>
              <a:rPr lang="en-US" sz="1400" dirty="0" smtClean="0"/>
              <a:t>his </a:t>
            </a:r>
            <a:r>
              <a:rPr lang="en-US" sz="1400" dirty="0"/>
              <a:t>leads to thermal and phase changes, as well as changes in </a:t>
            </a:r>
            <a:r>
              <a:rPr lang="en-US" sz="1400" dirty="0" smtClean="0"/>
              <a:t>composition.</a:t>
            </a:r>
            <a:r>
              <a:rPr lang="ru-RU" sz="1400" dirty="0" smtClean="0"/>
              <a:t> </a:t>
            </a:r>
            <a:r>
              <a:rPr lang="en-US" sz="1400" dirty="0"/>
              <a:t>As a result, the root of the </a:t>
            </a:r>
            <a:r>
              <a:rPr lang="en-US" sz="1400" dirty="0" smtClean="0"/>
              <a:t>immersed </a:t>
            </a:r>
            <a:r>
              <a:rPr lang="en-US" sz="1400" dirty="0"/>
              <a:t>crust becomes more dense than the underlying lithospheric mantle. The largest part of negative </a:t>
            </a:r>
            <a:r>
              <a:rPr lang="en-US" sz="1400" dirty="0" smtClean="0"/>
              <a:t>buoyancy located at </a:t>
            </a:r>
            <a:r>
              <a:rPr lang="en-US" sz="1400" dirty="0"/>
              <a:t>the </a:t>
            </a:r>
            <a:r>
              <a:rPr lang="en-US" sz="1400" dirty="0" smtClean="0"/>
              <a:t>boundary between </a:t>
            </a:r>
            <a:r>
              <a:rPr lang="en-US" sz="1400" dirty="0"/>
              <a:t>the upper part of the upper mantle and the lower part of the crust</a:t>
            </a:r>
            <a:r>
              <a:rPr lang="en-US" sz="1400" dirty="0" smtClean="0"/>
              <a:t>.</a:t>
            </a: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340995" y="179895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100343" y="6546205"/>
            <a:ext cx="17924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[Molnar,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Tapponier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1977]</a:t>
            </a:r>
            <a:endParaRPr lang="ru-RU" sz="1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-7468" t="-7009" r="648" b="523"/>
          <a:stretch/>
        </p:blipFill>
        <p:spPr>
          <a:xfrm>
            <a:off x="4187068" y="1845302"/>
            <a:ext cx="4741152" cy="1993102"/>
          </a:xfrm>
          <a:prstGeom prst="rect">
            <a:avLst/>
          </a:prstGeom>
        </p:spPr>
      </p:pic>
      <p:pic>
        <p:nvPicPr>
          <p:cNvPr id="11" name="Рисунок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95"/>
          <a:stretch/>
        </p:blipFill>
        <p:spPr bwMode="auto">
          <a:xfrm>
            <a:off x="24643" y="1706323"/>
            <a:ext cx="4162425" cy="480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4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3782" y="41468"/>
            <a:ext cx="5041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cs typeface="Arial" panose="020B0604020202020204" pitchFamily="34" charset="0"/>
              </a:rPr>
              <a:t>Different causes of delamination</a:t>
            </a:r>
            <a:endParaRPr lang="ru-RU" sz="2800" b="1" dirty="0"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0193" y="573717"/>
            <a:ext cx="47438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 </a:t>
            </a:r>
            <a:r>
              <a:rPr lang="en-US" dirty="0"/>
              <a:t>1</a:t>
            </a:r>
            <a:r>
              <a:rPr lang="ru-RU" dirty="0" smtClean="0"/>
              <a:t>) </a:t>
            </a:r>
            <a:r>
              <a:rPr lang="en-US" b="1" dirty="0"/>
              <a:t>The critical compression </a:t>
            </a:r>
            <a:r>
              <a:rPr lang="en-US" b="1" dirty="0" smtClean="0"/>
              <a:t>level</a:t>
            </a:r>
            <a:r>
              <a:rPr lang="en-US" b="1" dirty="0"/>
              <a:t> </a:t>
            </a:r>
            <a:r>
              <a:rPr lang="en-US" dirty="0" smtClean="0"/>
              <a:t>[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England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Houseman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(1989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),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Kay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and Kay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1993</a:t>
            </a:r>
            <a:r>
              <a:rPr lang="en-US" dirty="0" smtClean="0"/>
              <a:t>]</a:t>
            </a:r>
            <a:r>
              <a:rPr lang="ru-RU" dirty="0" smtClean="0"/>
              <a:t>.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mantle </a:t>
            </a:r>
            <a:r>
              <a:rPr lang="en-US" dirty="0" smtClean="0"/>
              <a:t>lithosphere </a:t>
            </a:r>
            <a:r>
              <a:rPr lang="en-US" dirty="0"/>
              <a:t>becomes gravitationally unstable with lateral </a:t>
            </a:r>
            <a:r>
              <a:rPr lang="en-US" dirty="0" smtClean="0"/>
              <a:t>compression (collision). </a:t>
            </a:r>
            <a:r>
              <a:rPr lang="en-US" dirty="0"/>
              <a:t>The underlying asthenosphere is the most stable, so the mantle tends to </a:t>
            </a:r>
            <a:r>
              <a:rPr lang="en-US" dirty="0" smtClean="0"/>
              <a:t>return </a:t>
            </a:r>
            <a:r>
              <a:rPr lang="en-US" dirty="0"/>
              <a:t>to a state of </a:t>
            </a:r>
            <a:r>
              <a:rPr lang="en-US" dirty="0" smtClean="0"/>
              <a:t>stability</a:t>
            </a:r>
            <a:r>
              <a:rPr lang="ru-RU" dirty="0" smtClean="0"/>
              <a:t>. </a:t>
            </a:r>
            <a:r>
              <a:rPr lang="en-US" dirty="0" smtClean="0"/>
              <a:t>Thus, it </a:t>
            </a:r>
            <a:r>
              <a:rPr lang="en-US" dirty="0"/>
              <a:t>will be immersed in large </a:t>
            </a:r>
            <a:r>
              <a:rPr lang="en-US" dirty="0" smtClean="0"/>
              <a:t>volumes. The </a:t>
            </a:r>
            <a:r>
              <a:rPr lang="en-US" dirty="0"/>
              <a:t>rate of compression thickening of the cortex and the presence of fluid are very </a:t>
            </a:r>
            <a:r>
              <a:rPr lang="en-US" dirty="0" smtClean="0"/>
              <a:t>important [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Houseman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et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al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., 1981;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McKenzie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O’Nions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1983</a:t>
            </a:r>
            <a:r>
              <a:rPr lang="en-US" dirty="0" smtClean="0"/>
              <a:t>].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5952" y="513765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222222"/>
                </a:solidFill>
                <a:latin typeface="Arial" panose="020B0604020202020204" pitchFamily="34" charset="0"/>
              </a:rPr>
              <a:t>[</a:t>
            </a:r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Göğüş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O. H.,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Pysklywec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R. N.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2008</a:t>
            </a:r>
            <a:r>
              <a:rPr lang="en-US" sz="1600" dirty="0" smtClean="0">
                <a:solidFill>
                  <a:srgbClr val="222222"/>
                </a:solidFill>
                <a:latin typeface="Arial" panose="020B0604020202020204" pitchFamily="34" charset="0"/>
              </a:rPr>
              <a:t>]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6939" y="5476210"/>
            <a:ext cx="88289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The </a:t>
            </a:r>
            <a:r>
              <a:rPr lang="en-US" dirty="0" err="1"/>
              <a:t>eclogite</a:t>
            </a:r>
            <a:r>
              <a:rPr lang="en-US" dirty="0"/>
              <a:t> </a:t>
            </a:r>
            <a:r>
              <a:rPr lang="en-US" dirty="0" smtClean="0"/>
              <a:t>drops begin </a:t>
            </a:r>
            <a:r>
              <a:rPr lang="en-US" dirty="0"/>
              <a:t>to subside rapidly and entrain the material of the </a:t>
            </a:r>
            <a:r>
              <a:rPr lang="en-US" dirty="0" smtClean="0"/>
              <a:t>mantle lithosphere, having </a:t>
            </a:r>
            <a:r>
              <a:rPr lang="en-US" dirty="0"/>
              <a:t>reached a certain critical </a:t>
            </a:r>
            <a:r>
              <a:rPr lang="en-US" dirty="0" smtClean="0"/>
              <a:t>mass. </a:t>
            </a:r>
            <a:r>
              <a:rPr lang="en-US" dirty="0"/>
              <a:t>This process triggers the detachment of the </a:t>
            </a:r>
            <a:r>
              <a:rPr lang="en-US" dirty="0" smtClean="0"/>
              <a:t>mantle lithosphere </a:t>
            </a:r>
            <a:r>
              <a:rPr lang="en-US" dirty="0"/>
              <a:t>and its sinking into the mantle. Delamination </a:t>
            </a:r>
            <a:r>
              <a:rPr lang="en-US" dirty="0" smtClean="0"/>
              <a:t>can occur </a:t>
            </a:r>
            <a:r>
              <a:rPr lang="en-US" dirty="0"/>
              <a:t>as the breakoff of isometric </a:t>
            </a:r>
            <a:r>
              <a:rPr lang="en-US" dirty="0" smtClean="0"/>
              <a:t>drops. </a:t>
            </a:r>
            <a:r>
              <a:rPr lang="en-US" dirty="0" err="1" smtClean="0"/>
              <a:t>Eclogitization</a:t>
            </a:r>
            <a:r>
              <a:rPr lang="en-US" dirty="0" smtClean="0"/>
              <a:t> </a:t>
            </a:r>
            <a:r>
              <a:rPr lang="en-US" dirty="0"/>
              <a:t>process </a:t>
            </a:r>
            <a:r>
              <a:rPr lang="en-US" dirty="0" smtClean="0"/>
              <a:t>occurs </a:t>
            </a:r>
            <a:r>
              <a:rPr lang="en-US" dirty="0"/>
              <a:t>only with a crust </a:t>
            </a:r>
            <a:r>
              <a:rPr lang="en-US" dirty="0" smtClean="0"/>
              <a:t>with more </a:t>
            </a:r>
            <a:r>
              <a:rPr lang="en-US" dirty="0"/>
              <a:t>than </a:t>
            </a:r>
            <a:r>
              <a:rPr lang="en-US" dirty="0" smtClean="0"/>
              <a:t>50 km thickness.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72" y="517114"/>
            <a:ext cx="4212821" cy="46438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00195" y="3745223"/>
            <a:ext cx="47438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2</a:t>
            </a:r>
            <a:r>
              <a:rPr lang="ru-RU" dirty="0"/>
              <a:t>) </a:t>
            </a:r>
            <a:r>
              <a:rPr lang="en-US" b="1" dirty="0" err="1" smtClean="0"/>
              <a:t>Eclogitization</a:t>
            </a:r>
            <a:r>
              <a:rPr lang="en-US" dirty="0" smtClean="0"/>
              <a:t> [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Austrheim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1990,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Bird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1988</a:t>
            </a:r>
            <a:r>
              <a:rPr lang="en-US" dirty="0"/>
              <a:t>,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 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Leech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2001</a:t>
            </a:r>
            <a:r>
              <a:rPr lang="en-US" dirty="0"/>
              <a:t>].</a:t>
            </a:r>
            <a:r>
              <a:rPr lang="ru-RU" dirty="0"/>
              <a:t> </a:t>
            </a:r>
            <a:r>
              <a:rPr lang="en-US" dirty="0"/>
              <a:t>Continental collision causes considerable crustal thickening. In process of shortening the lower (basalt) part of the crust transforms into high-density </a:t>
            </a:r>
            <a:r>
              <a:rPr lang="en-US" dirty="0" err="1"/>
              <a:t>eclogite</a:t>
            </a:r>
            <a:r>
              <a:rPr lang="en-US" dirty="0"/>
              <a:t> at high pressure and temperature.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567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570994" y="5546381"/>
            <a:ext cx="3065439" cy="1076927"/>
            <a:chOff x="5191125" y="4656942"/>
            <a:chExt cx="3450800" cy="1372016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2"/>
            <a:srcRect l="24012" r="2066"/>
            <a:stretch/>
          </p:blipFill>
          <p:spPr>
            <a:xfrm>
              <a:off x="5741328" y="4658438"/>
              <a:ext cx="2900597" cy="1370520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2"/>
            <a:srcRect r="85383"/>
            <a:stretch/>
          </p:blipFill>
          <p:spPr>
            <a:xfrm>
              <a:off x="5191125" y="4656942"/>
              <a:ext cx="573549" cy="137052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4504935" y="942734"/>
            <a:ext cx="4572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r>
              <a:rPr lang="ru-RU" dirty="0" smtClean="0"/>
              <a:t>) </a:t>
            </a:r>
            <a:r>
              <a:rPr lang="en-US" dirty="0" smtClean="0"/>
              <a:t>Advection </a:t>
            </a:r>
            <a:r>
              <a:rPr lang="en-US" dirty="0"/>
              <a:t>of the hot asthenosphere. The </a:t>
            </a:r>
            <a:r>
              <a:rPr lang="en-US" dirty="0" smtClean="0"/>
              <a:t>advection (under collision zone) is the </a:t>
            </a:r>
            <a:r>
              <a:rPr lang="en-US" dirty="0"/>
              <a:t>consequence of large masses </a:t>
            </a:r>
            <a:r>
              <a:rPr lang="en-US" dirty="0" smtClean="0"/>
              <a:t>subsidence of </a:t>
            </a:r>
            <a:r>
              <a:rPr lang="en-US" dirty="0"/>
              <a:t>mantle lithosphere and release large space under the collision zone, which is filled with hot material </a:t>
            </a:r>
            <a:r>
              <a:rPr lang="en-US" dirty="0" smtClean="0"/>
              <a:t>asthenosphere </a:t>
            </a:r>
            <a:r>
              <a:rPr lang="ru-RU" dirty="0" smtClean="0"/>
              <a:t>[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Kay and Kay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1993</a:t>
            </a:r>
            <a:r>
              <a:rPr lang="ru-RU" dirty="0" smtClean="0"/>
              <a:t>]</a:t>
            </a:r>
            <a:r>
              <a:rPr lang="en-US" dirty="0"/>
              <a:t>.</a:t>
            </a:r>
            <a:endParaRPr lang="ru-RU" dirty="0"/>
          </a:p>
          <a:p>
            <a:endParaRPr lang="ru-RU" dirty="0" smtClean="0"/>
          </a:p>
          <a:p>
            <a:r>
              <a:rPr lang="en-US" dirty="0" smtClean="0"/>
              <a:t>4</a:t>
            </a:r>
            <a:r>
              <a:rPr lang="ru-RU" dirty="0" smtClean="0"/>
              <a:t>) </a:t>
            </a:r>
            <a:r>
              <a:rPr lang="en-US" dirty="0"/>
              <a:t>The </a:t>
            </a:r>
            <a:r>
              <a:rPr lang="en-US" dirty="0" smtClean="0"/>
              <a:t>previous </a:t>
            </a:r>
            <a:r>
              <a:rPr lang="en-US" dirty="0"/>
              <a:t>subduction</a:t>
            </a:r>
            <a:r>
              <a:rPr lang="ru-RU" dirty="0" smtClean="0"/>
              <a:t>[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Harris N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.,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et al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., 1986,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Dewey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2017,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Toussaint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Burov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E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Jolivet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L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 2004</a:t>
            </a:r>
            <a:r>
              <a:rPr lang="ru-RU" dirty="0" smtClean="0"/>
              <a:t>]</a:t>
            </a:r>
            <a:r>
              <a:rPr lang="en-US" dirty="0"/>
              <a:t>. After closing the subduction zone, the denser and heavier oceanic crust, </a:t>
            </a:r>
            <a:r>
              <a:rPr lang="en-US" dirty="0" smtClean="0"/>
              <a:t>sinking </a:t>
            </a:r>
            <a:r>
              <a:rPr lang="en-US" dirty="0"/>
              <a:t>into the mantle, entrains a part of the mantle lithosphere of the continental </a:t>
            </a:r>
            <a:r>
              <a:rPr lang="en-US" dirty="0" smtClean="0"/>
              <a:t>plate.</a:t>
            </a:r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  <a:p>
            <a:r>
              <a:rPr lang="ru-RU" dirty="0" smtClean="0"/>
              <a:t>5) </a:t>
            </a:r>
            <a:r>
              <a:rPr lang="en-US" dirty="0" smtClean="0"/>
              <a:t>The presence of mantle plume under the collision zone</a:t>
            </a:r>
            <a:r>
              <a:rPr lang="ru-RU" dirty="0" smtClean="0"/>
              <a:t> </a:t>
            </a:r>
            <a:r>
              <a:rPr lang="en-US" dirty="0" smtClean="0"/>
              <a:t>[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Burov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 et al.,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2007, 2004, 2010</a:t>
            </a:r>
            <a:r>
              <a:rPr lang="en-US" dirty="0" smtClean="0"/>
              <a:t>].</a:t>
            </a:r>
            <a:endParaRPr lang="ru-RU" dirty="0"/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86255" y="5440783"/>
            <a:ext cx="34992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[</a:t>
            </a:r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</a:rPr>
              <a:t>Toussaint G., </a:t>
            </a:r>
            <a:r>
              <a:rPr lang="en-US" sz="1050" dirty="0" err="1" smtClean="0">
                <a:solidFill>
                  <a:schemeClr val="accent1">
                    <a:lumMod val="75000"/>
                  </a:schemeClr>
                </a:solidFill>
              </a:rPr>
              <a:t>Burov</a:t>
            </a:r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</a:rPr>
              <a:t> E., </a:t>
            </a:r>
            <a:r>
              <a:rPr lang="en-US" sz="1050" dirty="0" err="1" smtClean="0">
                <a:solidFill>
                  <a:schemeClr val="accent1">
                    <a:lumMod val="75000"/>
                  </a:schemeClr>
                </a:solidFill>
              </a:rPr>
              <a:t>Jolivet</a:t>
            </a:r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</a:rPr>
              <a:t> L. 2004.</a:t>
            </a:r>
            <a:r>
              <a:rPr lang="en-US" sz="1050" dirty="0" smtClean="0"/>
              <a:t>]</a:t>
            </a:r>
            <a:endParaRPr lang="ru-RU" sz="1050" dirty="0" smtClean="0"/>
          </a:p>
          <a:p>
            <a:endParaRPr lang="ru-RU" sz="1050" dirty="0"/>
          </a:p>
        </p:txBody>
      </p:sp>
      <p:sp>
        <p:nvSpPr>
          <p:cNvPr id="18" name="TextBox 17"/>
          <p:cNvSpPr txBox="1"/>
          <p:nvPr/>
        </p:nvSpPr>
        <p:spPr>
          <a:xfrm>
            <a:off x="1492477" y="6623308"/>
            <a:ext cx="26618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[</a:t>
            </a:r>
            <a:r>
              <a:rPr lang="en-US" sz="1050" dirty="0" err="1" smtClean="0">
                <a:solidFill>
                  <a:schemeClr val="accent1">
                    <a:lumMod val="75000"/>
                  </a:schemeClr>
                </a:solidFill>
              </a:rPr>
              <a:t>Burov</a:t>
            </a:r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</a:rPr>
              <a:t> E., </a:t>
            </a:r>
            <a:r>
              <a:rPr lang="en-US" sz="1050" dirty="0" err="1" smtClean="0">
                <a:solidFill>
                  <a:schemeClr val="accent1">
                    <a:lumMod val="75000"/>
                  </a:schemeClr>
                </a:solidFill>
              </a:rPr>
              <a:t>Cloetingh</a:t>
            </a:r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</a:rPr>
              <a:t>., 2012</a:t>
            </a:r>
            <a:r>
              <a:rPr lang="en-US" sz="1050" dirty="0" smtClean="0"/>
              <a:t>]</a:t>
            </a:r>
            <a:endParaRPr lang="ru-RU" sz="1050" dirty="0" smtClean="0"/>
          </a:p>
          <a:p>
            <a:endParaRPr lang="ru-RU" sz="1050" dirty="0"/>
          </a:p>
        </p:txBody>
      </p:sp>
      <p:sp>
        <p:nvSpPr>
          <p:cNvPr id="20" name="TextBox 19"/>
          <p:cNvSpPr txBox="1"/>
          <p:nvPr/>
        </p:nvSpPr>
        <p:spPr>
          <a:xfrm>
            <a:off x="1601004" y="2506208"/>
            <a:ext cx="1929203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[</a:t>
            </a:r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</a:rPr>
              <a:t>Ueda et. al., 2012</a:t>
            </a:r>
            <a:r>
              <a:rPr lang="en-US" sz="1050" dirty="0" smtClean="0"/>
              <a:t>]</a:t>
            </a:r>
            <a:endParaRPr lang="ru-RU" sz="1050" dirty="0" smtClean="0"/>
          </a:p>
          <a:p>
            <a:endParaRPr lang="ru-RU" sz="16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-499" t="1080" r="499" b="18057"/>
          <a:stretch/>
        </p:blipFill>
        <p:spPr>
          <a:xfrm>
            <a:off x="0" y="2697087"/>
            <a:ext cx="4382189" cy="272586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/>
          <a:srcRect l="-7468" t="-7009" r="648" b="523"/>
          <a:stretch/>
        </p:blipFill>
        <p:spPr>
          <a:xfrm>
            <a:off x="-264057" y="526174"/>
            <a:ext cx="4741152" cy="19931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93782" y="41468"/>
            <a:ext cx="5041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cs typeface="Arial" panose="020B0604020202020204" pitchFamily="34" charset="0"/>
              </a:rPr>
              <a:t>Different causes of delamination</a:t>
            </a:r>
            <a:endParaRPr lang="ru-RU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40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Группа 35"/>
          <p:cNvGrpSpPr/>
          <p:nvPr/>
        </p:nvGrpSpPr>
        <p:grpSpPr>
          <a:xfrm>
            <a:off x="0" y="5442018"/>
            <a:ext cx="3150068" cy="1252447"/>
            <a:chOff x="5191125" y="4656942"/>
            <a:chExt cx="3450800" cy="137201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2"/>
            <a:srcRect l="24012" r="2066"/>
            <a:stretch/>
          </p:blipFill>
          <p:spPr>
            <a:xfrm>
              <a:off x="5741328" y="4658438"/>
              <a:ext cx="2900597" cy="1370520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2"/>
            <a:srcRect r="85383"/>
            <a:stretch/>
          </p:blipFill>
          <p:spPr>
            <a:xfrm>
              <a:off x="5191125" y="4656942"/>
              <a:ext cx="573549" cy="1370520"/>
            </a:xfrm>
            <a:prstGeom prst="rect">
              <a:avLst/>
            </a:prstGeom>
          </p:spPr>
        </p:pic>
      </p:grp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3"/>
          <a:srcRect l="-499" t="1080" r="499" b="18057"/>
          <a:stretch/>
        </p:blipFill>
        <p:spPr>
          <a:xfrm>
            <a:off x="65948" y="3467965"/>
            <a:ext cx="2639187" cy="164165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4"/>
          <a:srcRect l="-7468" t="-7009" r="648" b="523"/>
          <a:stretch/>
        </p:blipFill>
        <p:spPr>
          <a:xfrm>
            <a:off x="-211066" y="1507643"/>
            <a:ext cx="3924213" cy="164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0637" y="-9028"/>
            <a:ext cx="700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Possible causes of delamination under study areas</a:t>
            </a:r>
            <a:endParaRPr lang="ru-RU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258667" y="422865"/>
            <a:ext cx="105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Caucasus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07763" y="417241"/>
            <a:ext cx="178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Kyrgyz Tien Shan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61092" y="3735535"/>
            <a:ext cx="25642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+</a:t>
            </a:r>
            <a:r>
              <a:rPr lang="ru-RU" sz="1400" b="1" dirty="0" smtClean="0"/>
              <a:t> </a:t>
            </a:r>
            <a:r>
              <a:rPr lang="ru-RU" sz="1400" dirty="0" smtClean="0"/>
              <a:t>(</a:t>
            </a:r>
            <a:r>
              <a:rPr lang="en-US" sz="1400" dirty="0"/>
              <a:t>recent subduction processes occurred in the Miocene; the presence of an oceanic </a:t>
            </a:r>
            <a:r>
              <a:rPr lang="en-US" sz="1400" dirty="0" smtClean="0"/>
              <a:t>remnant; </a:t>
            </a:r>
            <a:r>
              <a:rPr lang="en-US" sz="1400" dirty="0"/>
              <a:t>vertical </a:t>
            </a:r>
            <a:r>
              <a:rPr lang="en-US" sz="1400" dirty="0" smtClean="0"/>
              <a:t>subsidence </a:t>
            </a:r>
            <a:r>
              <a:rPr lang="en-US" sz="1400" dirty="0"/>
              <a:t>of the mantle part of the lithosphere</a:t>
            </a:r>
            <a:r>
              <a:rPr lang="ru-RU" sz="1400" dirty="0" smtClean="0"/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15857" y="3735535"/>
            <a:ext cx="229954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- </a:t>
            </a:r>
            <a:r>
              <a:rPr lang="ru-RU" sz="1400" dirty="0" smtClean="0"/>
              <a:t>(</a:t>
            </a:r>
            <a:r>
              <a:rPr lang="en-US" sz="1400" dirty="0"/>
              <a:t>recent subduction processes occurred</a:t>
            </a:r>
            <a:r>
              <a:rPr lang="ru-RU" sz="1400" dirty="0" smtClean="0"/>
              <a:t> </a:t>
            </a:r>
            <a:r>
              <a:rPr lang="en-US" sz="1400" dirty="0" smtClean="0"/>
              <a:t>~300-400 Ma</a:t>
            </a:r>
            <a:r>
              <a:rPr lang="ru-RU" sz="1400" dirty="0" smtClean="0"/>
              <a:t>, </a:t>
            </a:r>
            <a:r>
              <a:rPr lang="en-US" sz="1400" dirty="0" smtClean="0"/>
              <a:t>low-sloped</a:t>
            </a:r>
            <a:r>
              <a:rPr lang="ru-RU" sz="1400" dirty="0" smtClean="0"/>
              <a:t> </a:t>
            </a:r>
            <a:r>
              <a:rPr lang="en-US" sz="1400" dirty="0"/>
              <a:t>subsidence of the mantle part of the lithosphere</a:t>
            </a:r>
            <a:r>
              <a:rPr lang="ru-RU" sz="1400" dirty="0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17468" y="1908965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+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78194" y="813961"/>
            <a:ext cx="251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-</a:t>
            </a:r>
            <a:r>
              <a:rPr lang="ru-RU" sz="1400" dirty="0" smtClean="0"/>
              <a:t> </a:t>
            </a:r>
            <a:r>
              <a:rPr lang="ru-RU" sz="1200" dirty="0" smtClean="0"/>
              <a:t>(</a:t>
            </a:r>
            <a:r>
              <a:rPr lang="en-US" sz="1200" dirty="0" smtClean="0"/>
              <a:t>thickness of the crust &lt;45 km [</a:t>
            </a:r>
            <a:r>
              <a:rPr lang="en-US" sz="1200" dirty="0" err="1" smtClean="0"/>
              <a:t>Zor</a:t>
            </a:r>
            <a:r>
              <a:rPr lang="ru-RU" sz="1200" dirty="0"/>
              <a:t>, 2003</a:t>
            </a:r>
            <a:r>
              <a:rPr lang="ru-RU" sz="1200" dirty="0" smtClean="0"/>
              <a:t>]</a:t>
            </a:r>
            <a:r>
              <a:rPr lang="en-US" sz="1200" dirty="0" smtClean="0"/>
              <a:t>)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798071" y="1905819"/>
            <a:ext cx="310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+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93489" y="830030"/>
            <a:ext cx="2256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+</a:t>
            </a:r>
            <a:r>
              <a:rPr lang="ru-RU" sz="1400" dirty="0"/>
              <a:t> </a:t>
            </a:r>
            <a:r>
              <a:rPr lang="ru-RU" sz="1200" dirty="0" smtClean="0"/>
              <a:t>(</a:t>
            </a:r>
            <a:r>
              <a:rPr lang="en-US" sz="1200" dirty="0"/>
              <a:t>thickness of the crust </a:t>
            </a:r>
            <a:r>
              <a:rPr lang="en-US" sz="1200" dirty="0" smtClean="0"/>
              <a:t>&gt; </a:t>
            </a:r>
            <a:r>
              <a:rPr lang="en-US" sz="1200" dirty="0"/>
              <a:t>60 </a:t>
            </a:r>
            <a:r>
              <a:rPr lang="en-US" sz="1200" dirty="0" smtClean="0"/>
              <a:t>km </a:t>
            </a:r>
            <a:r>
              <a:rPr lang="ru-RU" sz="1200" dirty="0" smtClean="0"/>
              <a:t>[</a:t>
            </a:r>
            <a:r>
              <a:rPr lang="en-US" sz="1200" dirty="0" err="1"/>
              <a:t>Vinnik</a:t>
            </a:r>
            <a:r>
              <a:rPr lang="en-US" sz="1200" dirty="0"/>
              <a:t> et al</a:t>
            </a:r>
            <a:r>
              <a:rPr lang="ru-RU" sz="1200" dirty="0"/>
              <a:t>., 2004] </a:t>
            </a:r>
            <a:r>
              <a:rPr lang="en-US" sz="1200" dirty="0" smtClean="0"/>
              <a:t>)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750470" y="5952426"/>
            <a:ext cx="431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+</a:t>
            </a:r>
            <a:r>
              <a:rPr lang="ru-RU" sz="2000" b="1" dirty="0" smtClean="0"/>
              <a:t>?</a:t>
            </a:r>
            <a:endParaRPr lang="ru-RU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918976" y="6584031"/>
            <a:ext cx="16641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[</a:t>
            </a:r>
            <a:r>
              <a:rPr lang="en-US" sz="1050" dirty="0" err="1" smtClean="0">
                <a:solidFill>
                  <a:schemeClr val="accent1">
                    <a:lumMod val="75000"/>
                  </a:schemeClr>
                </a:solidFill>
              </a:rPr>
              <a:t>Burov</a:t>
            </a:r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</a:rPr>
              <a:t> E., </a:t>
            </a:r>
            <a:r>
              <a:rPr lang="en-US" sz="1050" dirty="0" err="1" smtClean="0">
                <a:solidFill>
                  <a:schemeClr val="accent1">
                    <a:lumMod val="75000"/>
                  </a:schemeClr>
                </a:solidFill>
              </a:rPr>
              <a:t>Cloetingh</a:t>
            </a:r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</a:rPr>
              <a:t>., 2012</a:t>
            </a:r>
            <a:r>
              <a:rPr lang="en-US" sz="1050" dirty="0" smtClean="0"/>
              <a:t>]</a:t>
            </a:r>
            <a:endParaRPr lang="ru-RU" sz="1050" dirty="0"/>
          </a:p>
        </p:txBody>
      </p:sp>
      <p:sp>
        <p:nvSpPr>
          <p:cNvPr id="21" name="TextBox 20"/>
          <p:cNvSpPr txBox="1"/>
          <p:nvPr/>
        </p:nvSpPr>
        <p:spPr>
          <a:xfrm>
            <a:off x="259478" y="5074133"/>
            <a:ext cx="24456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[</a:t>
            </a:r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</a:rPr>
              <a:t>Toussaint G., </a:t>
            </a:r>
            <a:r>
              <a:rPr lang="en-US" sz="1050" dirty="0" err="1" smtClean="0">
                <a:solidFill>
                  <a:schemeClr val="accent1">
                    <a:lumMod val="75000"/>
                  </a:schemeClr>
                </a:solidFill>
              </a:rPr>
              <a:t>Burov</a:t>
            </a:r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</a:rPr>
              <a:t> E., </a:t>
            </a:r>
            <a:r>
              <a:rPr lang="en-US" sz="1050" dirty="0" err="1" smtClean="0">
                <a:solidFill>
                  <a:schemeClr val="accent1">
                    <a:lumMod val="75000"/>
                  </a:schemeClr>
                </a:solidFill>
              </a:rPr>
              <a:t>Jolivet</a:t>
            </a:r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</a:rPr>
              <a:t> L. 2004.</a:t>
            </a:r>
            <a:r>
              <a:rPr lang="en-US" sz="1050" dirty="0" smtClean="0"/>
              <a:t>]</a:t>
            </a:r>
            <a:endParaRPr lang="ru-RU" sz="1050" dirty="0" smtClean="0"/>
          </a:p>
          <a:p>
            <a:endParaRPr lang="ru-RU" sz="1050" dirty="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V="1">
            <a:off x="0" y="3265758"/>
            <a:ext cx="8825911" cy="32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385542" y="3015085"/>
            <a:ext cx="19292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[</a:t>
            </a:r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</a:rPr>
              <a:t>Ueda et. al., 2012</a:t>
            </a:r>
            <a:r>
              <a:rPr lang="en-US" sz="1050" dirty="0" smtClean="0"/>
              <a:t>]</a:t>
            </a:r>
            <a:endParaRPr lang="ru-RU" sz="1600" dirty="0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V="1">
            <a:off x="0" y="5333082"/>
            <a:ext cx="8915400" cy="108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400454" y="3198833"/>
            <a:ext cx="2492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previous subduction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10814" y="5309710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Плюм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3826550" y="5952426"/>
            <a:ext cx="431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+</a:t>
            </a:r>
            <a:r>
              <a:rPr lang="ru-RU" sz="2000" b="1" dirty="0" smtClean="0"/>
              <a:t>?</a:t>
            </a:r>
            <a:endParaRPr lang="ru-RU" sz="2000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410814" y="812669"/>
            <a:ext cx="2201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Eclogitization</a:t>
            </a:r>
            <a:r>
              <a:rPr lang="en-US" dirty="0" smtClean="0"/>
              <a:t> </a:t>
            </a:r>
            <a:r>
              <a:rPr lang="en-US" dirty="0" err="1" smtClean="0"/>
              <a:t>procces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410814" y="1310562"/>
            <a:ext cx="3563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Advection of the hot asthenosphere</a:t>
            </a:r>
            <a:endParaRPr lang="ru-RU" dirty="0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V="1">
            <a:off x="0" y="1350781"/>
            <a:ext cx="9144000" cy="92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V="1">
            <a:off x="-313333" y="716588"/>
            <a:ext cx="9144000" cy="92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5629959" y="6352536"/>
            <a:ext cx="3195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[</a:t>
            </a:r>
            <a:r>
              <a:rPr lang="en-US" sz="1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Vinnik</a:t>
            </a:r>
            <a:r>
              <a:rPr lang="en-U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et al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.,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2004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Lei et al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., 2002;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Kumar et al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., 2005; 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Xu et al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2002].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361712" y="6352536"/>
            <a:ext cx="144302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[</a:t>
            </a:r>
            <a:r>
              <a:rPr lang="en-US" sz="1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Sharkov</a:t>
            </a:r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 et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al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., 2014]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56431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669833" y="87673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/>
              <a:t>Мат. Моделирование коллизионных процессов.</a:t>
            </a:r>
          </a:p>
          <a:p>
            <a:r>
              <a:rPr lang="en-US" sz="1600" i="1" dirty="0" smtClean="0"/>
              <a:t>[</a:t>
            </a:r>
            <a:r>
              <a:rPr lang="en-US" sz="1600" i="1" dirty="0" err="1" smtClean="0"/>
              <a:t>Faccenda</a:t>
            </a:r>
            <a:r>
              <a:rPr lang="en-US" sz="1600" i="1" dirty="0" smtClean="0"/>
              <a:t> M., Minelli G., </a:t>
            </a:r>
            <a:r>
              <a:rPr lang="en-US" sz="1600" i="1" dirty="0" err="1" smtClean="0"/>
              <a:t>Gerya</a:t>
            </a:r>
            <a:r>
              <a:rPr lang="en-US" sz="1600" i="1" dirty="0" smtClean="0"/>
              <a:t> T. V., 2009]</a:t>
            </a:r>
            <a:endParaRPr lang="en-US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47937" y="1111500"/>
            <a:ext cx="899606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Summary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marL="342900" indent="-342900">
              <a:buAutoNum type="arabicParenR"/>
            </a:pPr>
            <a:r>
              <a:rPr lang="en-US" dirty="0"/>
              <a:t>In the collision zones of the Caucasus and the </a:t>
            </a:r>
            <a:r>
              <a:rPr lang="en-US" dirty="0" smtClean="0"/>
              <a:t>Kyrgyz Tien </a:t>
            </a:r>
            <a:r>
              <a:rPr lang="en-US" dirty="0"/>
              <a:t>Shan, the mantle part of the lithosphere </a:t>
            </a:r>
            <a:r>
              <a:rPr lang="en-US" dirty="0" smtClean="0"/>
              <a:t>detached. </a:t>
            </a:r>
            <a:r>
              <a:rPr lang="en-US" dirty="0"/>
              <a:t>The delamination process predominates</a:t>
            </a:r>
            <a:r>
              <a:rPr lang="en-US" dirty="0" smtClean="0"/>
              <a:t>.</a:t>
            </a:r>
          </a:p>
          <a:p>
            <a:pPr marL="342900" indent="-342900">
              <a:buAutoNum type="arabicParenR"/>
            </a:pPr>
            <a:endParaRPr lang="ru-RU" dirty="0" smtClean="0"/>
          </a:p>
          <a:p>
            <a:r>
              <a:rPr lang="ru-RU" dirty="0" smtClean="0"/>
              <a:t>2) </a:t>
            </a:r>
            <a:r>
              <a:rPr lang="en-US" dirty="0" smtClean="0"/>
              <a:t>The causes of the delamination in each region is different</a:t>
            </a:r>
            <a:r>
              <a:rPr lang="ru-RU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The main cause of delamination in Caucasus region is the previous subduction;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en-US" dirty="0"/>
              <a:t>The main cause of delamination in </a:t>
            </a:r>
            <a:r>
              <a:rPr lang="en-US" dirty="0" smtClean="0"/>
              <a:t>Kyrgyz Tien Shan region is </a:t>
            </a:r>
            <a:r>
              <a:rPr lang="en-US" dirty="0"/>
              <a:t>the </a:t>
            </a:r>
            <a:r>
              <a:rPr lang="en-US" dirty="0" smtClean="0"/>
              <a:t>process of </a:t>
            </a:r>
            <a:r>
              <a:rPr lang="en-US" dirty="0" err="1" smtClean="0"/>
              <a:t>eclogitization</a:t>
            </a:r>
            <a:r>
              <a:rPr lang="en-US" dirty="0" smtClean="0"/>
              <a:t>;</a:t>
            </a:r>
          </a:p>
          <a:p>
            <a:endParaRPr lang="en-US" dirty="0" smtClean="0"/>
          </a:p>
          <a:p>
            <a:r>
              <a:rPr lang="en-US" dirty="0" smtClean="0"/>
              <a:t>The difference between causes </a:t>
            </a:r>
            <a:r>
              <a:rPr lang="en-US" dirty="0"/>
              <a:t>of </a:t>
            </a:r>
            <a:r>
              <a:rPr lang="en-US" dirty="0" smtClean="0"/>
              <a:t>delamination are </a:t>
            </a:r>
            <a:r>
              <a:rPr lang="en-US" dirty="0"/>
              <a:t>due to features of </a:t>
            </a:r>
            <a:r>
              <a:rPr lang="en-US" dirty="0" smtClean="0"/>
              <a:t>the</a:t>
            </a:r>
            <a:r>
              <a:rPr lang="en-US" dirty="0"/>
              <a:t> evolution</a:t>
            </a:r>
            <a:r>
              <a:rPr lang="en-US" dirty="0" smtClean="0"/>
              <a:t> </a:t>
            </a:r>
            <a:r>
              <a:rPr lang="en-US" dirty="0"/>
              <a:t>history of the </a:t>
            </a:r>
            <a:r>
              <a:rPr lang="en-US" dirty="0" smtClean="0"/>
              <a:t>regions</a:t>
            </a:r>
            <a:r>
              <a:rPr lang="ru-RU" dirty="0"/>
              <a:t>.</a:t>
            </a:r>
            <a:endParaRPr lang="en-US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127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5426" y="5567690"/>
            <a:ext cx="4473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Thank you for your attention</a:t>
            </a:r>
            <a:r>
              <a:rPr lang="ru-RU" sz="2800" dirty="0" smtClean="0"/>
              <a:t>!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8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376" y="5526429"/>
            <a:ext cx="9010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cs typeface="Arial" panose="020B0604020202020204" pitchFamily="34" charset="0"/>
              </a:rPr>
              <a:t>Main goal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dirty="0" smtClean="0">
                <a:cs typeface="Arial" panose="020B0604020202020204" pitchFamily="34" charset="0"/>
              </a:rPr>
              <a:t>is to obtain velocity models of deep structure of continental collision using </a:t>
            </a:r>
            <a:r>
              <a:rPr lang="en-US" dirty="0"/>
              <a:t>two different observation </a:t>
            </a:r>
            <a:r>
              <a:rPr lang="en-US" dirty="0" smtClean="0"/>
              <a:t>schemes</a:t>
            </a:r>
            <a:r>
              <a:rPr lang="ru-RU" dirty="0" smtClean="0"/>
              <a:t> (</a:t>
            </a:r>
            <a:r>
              <a:rPr lang="en-US" dirty="0" smtClean="0"/>
              <a:t>local and regional</a:t>
            </a:r>
            <a:r>
              <a:rPr lang="ru-RU" dirty="0" smtClean="0"/>
              <a:t>)</a:t>
            </a:r>
            <a:r>
              <a:rPr lang="en-US" dirty="0" smtClean="0">
                <a:cs typeface="Arial" panose="020B0604020202020204" pitchFamily="34" charset="0"/>
              </a:rPr>
              <a:t> and to study mechanisms under collision zones.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79502" y="170123"/>
            <a:ext cx="1918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cs typeface="Arial" panose="020B0604020202020204" pitchFamily="34" charset="0"/>
              </a:rPr>
              <a:t>Study regions</a:t>
            </a:r>
            <a:endParaRPr lang="ru-RU" sz="2400" b="1" dirty="0"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64" y="973667"/>
            <a:ext cx="8943161" cy="38657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00" y="4839420"/>
            <a:ext cx="8856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Red rectangle </a:t>
            </a:r>
            <a:r>
              <a:rPr lang="en-US" sz="1400" dirty="0" smtClean="0"/>
              <a:t>– region is </a:t>
            </a:r>
            <a:r>
              <a:rPr lang="en-US" sz="1400" dirty="0" err="1" smtClean="0"/>
              <a:t>stydied</a:t>
            </a:r>
            <a:r>
              <a:rPr lang="en-US" sz="1400" dirty="0" smtClean="0"/>
              <a:t> using local tomography method; </a:t>
            </a:r>
            <a:r>
              <a:rPr lang="en-US" sz="1400" b="1" dirty="0" smtClean="0"/>
              <a:t>blue rectangle </a:t>
            </a:r>
            <a:r>
              <a:rPr lang="en-US" sz="1400" dirty="0" smtClean="0"/>
              <a:t>– region is studied using region tomography method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2787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8864" y="4605273"/>
            <a:ext cx="44506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</a:t>
            </a:r>
            <a:r>
              <a:rPr lang="en-US" sz="1400" dirty="0" smtClean="0"/>
              <a:t>regional </a:t>
            </a:r>
            <a:r>
              <a:rPr lang="en-US" sz="1400" dirty="0"/>
              <a:t>scheme, used to study the </a:t>
            </a:r>
            <a:r>
              <a:rPr lang="en-US" sz="1400" dirty="0" smtClean="0"/>
              <a:t>upper-mantle structure</a:t>
            </a:r>
            <a:r>
              <a:rPr lang="en-US" sz="1400" dirty="0"/>
              <a:t>, was based on global data </a:t>
            </a:r>
            <a:r>
              <a:rPr lang="en-US" sz="1400" dirty="0" smtClean="0"/>
              <a:t>(ISC). It utilized </a:t>
            </a:r>
            <a:r>
              <a:rPr lang="en-US" sz="1400" dirty="0"/>
              <a:t>all the data on waves which at least partly travel </a:t>
            </a:r>
            <a:r>
              <a:rPr lang="en-US" sz="1400" dirty="0" smtClean="0"/>
              <a:t>within the </a:t>
            </a:r>
            <a:r>
              <a:rPr lang="en-US" sz="1400" dirty="0"/>
              <a:t>studied volume according to two schemes: (1) those </a:t>
            </a:r>
            <a:r>
              <a:rPr lang="en-US" sz="1400" dirty="0" smtClean="0"/>
              <a:t>from regional </a:t>
            </a:r>
            <a:r>
              <a:rPr lang="en-US" sz="1400" dirty="0"/>
              <a:t>earthquakes recorded by world stations and (</a:t>
            </a:r>
            <a:r>
              <a:rPr lang="en-US" sz="1400" dirty="0" smtClean="0"/>
              <a:t>2) teleseisms </a:t>
            </a:r>
            <a:r>
              <a:rPr lang="en-US" sz="1400" dirty="0"/>
              <a:t>recorded by local </a:t>
            </a:r>
            <a:r>
              <a:rPr lang="en-US" sz="1400" dirty="0" smtClean="0"/>
              <a:t> stations</a:t>
            </a:r>
            <a:r>
              <a:rPr lang="en-US" sz="1000" dirty="0" smtClean="0"/>
              <a:t>.</a:t>
            </a:r>
          </a:p>
          <a:p>
            <a:r>
              <a:rPr lang="en-US" u="sng" dirty="0" smtClean="0">
                <a:cs typeface="Arial" pitchFamily="34" charset="0"/>
              </a:rPr>
              <a:t>Obtained </a:t>
            </a:r>
            <a:r>
              <a:rPr lang="en-US" u="sng" dirty="0">
                <a:cs typeface="Arial" pitchFamily="34" charset="0"/>
              </a:rPr>
              <a:t>models</a:t>
            </a:r>
            <a:r>
              <a:rPr lang="ru-RU" u="sng" dirty="0">
                <a:cs typeface="Arial" pitchFamily="34" charset="0"/>
              </a:rPr>
              <a:t>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3D models of global depth scales from 50 to 800-900 km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723986"/>
            <a:ext cx="4378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LOTOS</a:t>
            </a:r>
            <a:r>
              <a:rPr lang="ru-RU" b="1" dirty="0" smtClean="0">
                <a:cs typeface="Arial" panose="020B0604020202020204" pitchFamily="34" charset="0"/>
              </a:rPr>
              <a:t> (</a:t>
            </a:r>
            <a:r>
              <a:rPr lang="en-US" b="1" dirty="0" smtClean="0">
                <a:cs typeface="Arial" panose="020B0604020202020204" pitchFamily="34" charset="0"/>
              </a:rPr>
              <a:t>Local Tomography Software) </a:t>
            </a:r>
          </a:p>
          <a:p>
            <a:pPr algn="ctr"/>
            <a:r>
              <a:rPr lang="ru-RU" b="1" dirty="0" smtClean="0">
                <a:cs typeface="Arial" panose="020B0604020202020204" pitchFamily="34" charset="0"/>
              </a:rPr>
              <a:t>(</a:t>
            </a:r>
            <a:r>
              <a:rPr lang="en-US" b="1" dirty="0" err="1">
                <a:cs typeface="Arial" panose="020B0604020202020204" pitchFamily="34" charset="0"/>
              </a:rPr>
              <a:t>Koulakov</a:t>
            </a:r>
            <a:r>
              <a:rPr lang="ru-RU" b="1" dirty="0">
                <a:cs typeface="Arial" panose="020B0604020202020204" pitchFamily="34" charset="0"/>
              </a:rPr>
              <a:t>, 2009</a:t>
            </a:r>
            <a:r>
              <a:rPr lang="ru-RU" b="1" dirty="0" smtClean="0">
                <a:cs typeface="Arial" panose="020B0604020202020204" pitchFamily="34" charset="0"/>
              </a:rPr>
              <a:t>)</a:t>
            </a:r>
            <a:endParaRPr lang="ru-RU" sz="2400" dirty="0"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31686" y="761644"/>
            <a:ext cx="2628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Regional tomography</a:t>
            </a:r>
            <a:endParaRPr lang="ru-RU" b="1" dirty="0" smtClean="0">
              <a:cs typeface="Arial" panose="020B0604020202020204" pitchFamily="34" charset="0"/>
            </a:endParaRPr>
          </a:p>
          <a:p>
            <a:pPr marL="0" lvl="1" algn="ctr"/>
            <a:r>
              <a:rPr lang="ru-RU" b="1" dirty="0">
                <a:cs typeface="Arial" pitchFamily="34" charset="0"/>
              </a:rPr>
              <a:t>(</a:t>
            </a:r>
            <a:r>
              <a:rPr lang="en-US" b="1" dirty="0" err="1">
                <a:cs typeface="Arial" panose="020B0604020202020204" pitchFamily="34" charset="0"/>
              </a:rPr>
              <a:t>Koulakov</a:t>
            </a:r>
            <a:r>
              <a:rPr lang="ru-RU" b="1" dirty="0" smtClean="0"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cs typeface="Arial" panose="020B0604020202020204" pitchFamily="34" charset="0"/>
              </a:rPr>
              <a:t>Sobolev</a:t>
            </a:r>
            <a:r>
              <a:rPr lang="ru-RU" b="1" dirty="0">
                <a:cs typeface="Arial" panose="020B0604020202020204" pitchFamily="34" charset="0"/>
              </a:rPr>
              <a:t>, 2006)</a:t>
            </a:r>
          </a:p>
          <a:p>
            <a:pPr algn="ctr"/>
            <a:endParaRPr lang="en-US" sz="2400" dirty="0" smtClean="0"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8252" y="4697605"/>
            <a:ext cx="43337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local </a:t>
            </a:r>
            <a:r>
              <a:rPr lang="en-US" dirty="0"/>
              <a:t>scheme involves data on seismic rays for </a:t>
            </a:r>
            <a:r>
              <a:rPr lang="en-US" dirty="0" smtClean="0"/>
              <a:t>which both </a:t>
            </a:r>
            <a:r>
              <a:rPr lang="en-US" dirty="0"/>
              <a:t>the sources and the receivers are located within the study</a:t>
            </a:r>
          </a:p>
          <a:p>
            <a:r>
              <a:rPr lang="en-US" dirty="0" smtClean="0"/>
              <a:t>area. </a:t>
            </a:r>
          </a:p>
          <a:p>
            <a:endParaRPr lang="en-US" dirty="0" smtClean="0"/>
          </a:p>
          <a:p>
            <a:r>
              <a:rPr lang="en-US" u="sng" dirty="0" smtClean="0">
                <a:cs typeface="Arial" pitchFamily="34" charset="0"/>
              </a:rPr>
              <a:t>Obtained models</a:t>
            </a:r>
            <a:r>
              <a:rPr lang="ru-RU" u="sng" dirty="0" smtClean="0">
                <a:cs typeface="Arial" pitchFamily="34" charset="0"/>
              </a:rPr>
              <a:t>:</a:t>
            </a:r>
            <a:r>
              <a:rPr lang="ru-RU" dirty="0" smtClean="0">
                <a:cs typeface="Arial" pitchFamily="34" charset="0"/>
              </a:rPr>
              <a:t> </a:t>
            </a:r>
            <a:r>
              <a:rPr lang="ru-RU" altLang="ru-RU" dirty="0" smtClean="0">
                <a:solidFill>
                  <a:srgbClr val="222222"/>
                </a:solidFill>
                <a:latin typeface="inherit"/>
              </a:rPr>
              <a:t>3D </a:t>
            </a:r>
            <a:r>
              <a:rPr lang="ru-RU" altLang="ru-RU" dirty="0" err="1">
                <a:solidFill>
                  <a:srgbClr val="222222"/>
                </a:solidFill>
                <a:latin typeface="inherit"/>
              </a:rPr>
              <a:t>local</a:t>
            </a:r>
            <a:r>
              <a:rPr lang="ru-RU" altLang="ru-RU" dirty="0">
                <a:solidFill>
                  <a:srgbClr val="222222"/>
                </a:solidFill>
                <a:latin typeface="inherit"/>
              </a:rPr>
              <a:t> </a:t>
            </a:r>
            <a:r>
              <a:rPr lang="ru-RU" altLang="ru-RU" dirty="0" err="1">
                <a:solidFill>
                  <a:srgbClr val="222222"/>
                </a:solidFill>
                <a:latin typeface="inherit"/>
              </a:rPr>
              <a:t>models</a:t>
            </a:r>
            <a:r>
              <a:rPr lang="ru-RU" altLang="ru-RU" dirty="0">
                <a:solidFill>
                  <a:srgbClr val="222222"/>
                </a:solidFill>
                <a:latin typeface="inherit"/>
              </a:rPr>
              <a:t> </a:t>
            </a:r>
            <a:r>
              <a:rPr lang="ru-RU" altLang="ru-RU" dirty="0" err="1">
                <a:solidFill>
                  <a:srgbClr val="222222"/>
                </a:solidFill>
                <a:latin typeface="inherit"/>
              </a:rPr>
              <a:t>to</a:t>
            </a:r>
            <a:r>
              <a:rPr lang="ru-RU" altLang="ru-RU" dirty="0">
                <a:solidFill>
                  <a:srgbClr val="222222"/>
                </a:solidFill>
                <a:latin typeface="inherit"/>
              </a:rPr>
              <a:t> a </a:t>
            </a:r>
            <a:r>
              <a:rPr lang="ru-RU" altLang="ru-RU" dirty="0" err="1">
                <a:solidFill>
                  <a:srgbClr val="222222"/>
                </a:solidFill>
                <a:latin typeface="inherit"/>
              </a:rPr>
              <a:t>depth</a:t>
            </a:r>
            <a:r>
              <a:rPr lang="ru-RU" altLang="ru-RU" dirty="0">
                <a:solidFill>
                  <a:srgbClr val="222222"/>
                </a:solidFill>
                <a:latin typeface="inherit"/>
              </a:rPr>
              <a:t> </a:t>
            </a:r>
            <a:r>
              <a:rPr lang="ru-RU" altLang="ru-RU" dirty="0" err="1">
                <a:solidFill>
                  <a:srgbClr val="222222"/>
                </a:solidFill>
                <a:latin typeface="inherit"/>
              </a:rPr>
              <a:t>of</a:t>
            </a:r>
            <a:r>
              <a:rPr lang="ru-RU" altLang="ru-RU" dirty="0">
                <a:solidFill>
                  <a:srgbClr val="222222"/>
                </a:solidFill>
                <a:latin typeface="inherit"/>
              </a:rPr>
              <a:t> ~ 80 </a:t>
            </a:r>
            <a:r>
              <a:rPr lang="ru-RU" altLang="ru-RU" dirty="0" err="1">
                <a:solidFill>
                  <a:srgbClr val="222222"/>
                </a:solidFill>
                <a:latin typeface="inherit"/>
              </a:rPr>
              <a:t>km</a:t>
            </a:r>
            <a:endParaRPr lang="ru-RU" dirty="0" smtClean="0"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05244" y="169989"/>
            <a:ext cx="1333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cs typeface="Arial" panose="020B0604020202020204" pitchFamily="34" charset="0"/>
              </a:rPr>
              <a:t>Methods</a:t>
            </a:r>
            <a:endParaRPr lang="ru-RU" sz="2400" b="1" dirty="0">
              <a:cs typeface="Arial" panose="020B0604020202020204" pitchFamily="34" charset="0"/>
            </a:endParaRPr>
          </a:p>
        </p:txBody>
      </p:sp>
      <p:pic>
        <p:nvPicPr>
          <p:cNvPr id="10" name="Picture 8" descr="local_sche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39" y="2121052"/>
            <a:ext cx="3667666" cy="237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regional_tomo_sche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864" y="2000978"/>
            <a:ext cx="4527713" cy="215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91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90687" y="77262"/>
            <a:ext cx="7331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Results of the </a:t>
            </a:r>
            <a:r>
              <a:rPr lang="en-US" sz="2400" b="1" u="sng" dirty="0" smtClean="0"/>
              <a:t>local</a:t>
            </a:r>
            <a:r>
              <a:rPr lang="en-US" sz="2400" b="1" dirty="0" smtClean="0"/>
              <a:t> tomography </a:t>
            </a:r>
            <a:r>
              <a:rPr lang="ru-RU" sz="2400" b="1" dirty="0">
                <a:cs typeface="Arial" panose="020B0604020202020204" pitchFamily="34" charset="0"/>
              </a:rPr>
              <a:t>(</a:t>
            </a:r>
            <a:r>
              <a:rPr lang="en-US" sz="2400" b="1" dirty="0">
                <a:cs typeface="Arial" panose="020B0604020202020204" pitchFamily="34" charset="0"/>
              </a:rPr>
              <a:t>Kyrgyz Tien Shan</a:t>
            </a:r>
            <a:r>
              <a:rPr lang="ru-RU" sz="2400" b="1" dirty="0">
                <a:cs typeface="Arial" panose="020B0604020202020204" pitchFamily="34" charset="0"/>
              </a:rPr>
              <a:t>)</a:t>
            </a:r>
            <a:endParaRPr lang="en-US" altLang="ru-RU" sz="2400" dirty="0"/>
          </a:p>
          <a:p>
            <a:pPr algn="ctr"/>
            <a:endParaRPr lang="ru-RU" sz="2400" b="1" dirty="0" smtClean="0"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1229"/>
            <a:ext cx="5574481" cy="23657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823" y="-1709040"/>
            <a:ext cx="3831978" cy="8306957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5" name="Прямоугольник 4"/>
          <p:cNvSpPr/>
          <p:nvPr/>
        </p:nvSpPr>
        <p:spPr>
          <a:xfrm>
            <a:off x="5524500" y="4282640"/>
            <a:ext cx="3619500" cy="2669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50" dirty="0" smtClean="0">
                <a:latin typeface="Times-Roman"/>
              </a:rPr>
              <a:t>The </a:t>
            </a:r>
            <a:r>
              <a:rPr lang="en-US" sz="1050" dirty="0">
                <a:latin typeface="Times-Roman"/>
              </a:rPr>
              <a:t>western low-velocity anomaly corresponds to the </a:t>
            </a:r>
            <a:r>
              <a:rPr lang="en-US" sz="1050" dirty="0" smtClean="0">
                <a:latin typeface="Times-Roman"/>
              </a:rPr>
              <a:t>Fergana basin.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50" dirty="0" smtClean="0">
                <a:latin typeface="Times-Roman"/>
              </a:rPr>
              <a:t>The </a:t>
            </a:r>
            <a:r>
              <a:rPr lang="en-US" sz="1050" dirty="0">
                <a:latin typeface="Times-Roman"/>
              </a:rPr>
              <a:t>linear low-velocity anomaly coincides with </a:t>
            </a:r>
            <a:r>
              <a:rPr lang="en-US" sz="1050" dirty="0" smtClean="0">
                <a:latin typeface="Times-Roman"/>
              </a:rPr>
              <a:t>a suture </a:t>
            </a:r>
            <a:r>
              <a:rPr lang="en-US" sz="1050" dirty="0">
                <a:latin typeface="Times-Roman"/>
              </a:rPr>
              <a:t>zone between the Kazakhstan Plate and Tien Shan. </a:t>
            </a:r>
            <a:endParaRPr lang="en-US" sz="1050" dirty="0" smtClean="0">
              <a:latin typeface="Times-Roman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50" dirty="0" smtClean="0">
                <a:latin typeface="Times-Roman"/>
              </a:rPr>
              <a:t>The high-velocity </a:t>
            </a:r>
            <a:r>
              <a:rPr lang="en-US" sz="1050" dirty="0">
                <a:latin typeface="Times-Roman"/>
              </a:rPr>
              <a:t>anomalies in the central Tien Shan have a </a:t>
            </a:r>
            <a:r>
              <a:rPr lang="en-US" sz="1050" dirty="0" smtClean="0">
                <a:latin typeface="Times-Roman"/>
              </a:rPr>
              <a:t>linear shape </a:t>
            </a:r>
            <a:r>
              <a:rPr lang="en-US" sz="1050" dirty="0">
                <a:latin typeface="Times-Roman"/>
              </a:rPr>
              <a:t>and are oriented in the E–W direction. Apparently, </a:t>
            </a:r>
            <a:r>
              <a:rPr lang="en-US" sz="1050" dirty="0" smtClean="0">
                <a:latin typeface="Times-Roman"/>
              </a:rPr>
              <a:t>the latitudinal </a:t>
            </a:r>
            <a:r>
              <a:rPr lang="en-US" sz="1050" dirty="0">
                <a:latin typeface="Times-Roman"/>
              </a:rPr>
              <a:t>alternation of crustal structures is due to the </a:t>
            </a:r>
            <a:r>
              <a:rPr lang="en-US" sz="1050" dirty="0" smtClean="0">
                <a:latin typeface="Times-Roman"/>
              </a:rPr>
              <a:t>tectonic compression </a:t>
            </a:r>
            <a:r>
              <a:rPr lang="en-US" sz="1050" dirty="0">
                <a:latin typeface="Times-Roman"/>
              </a:rPr>
              <a:t>of the crust in the Tien Shan from the </a:t>
            </a:r>
            <a:r>
              <a:rPr lang="en-US" sz="1050" dirty="0" smtClean="0">
                <a:latin typeface="Times-Roman"/>
              </a:rPr>
              <a:t>south.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50" dirty="0" smtClean="0">
                <a:latin typeface="Times-Roman"/>
              </a:rPr>
              <a:t>Section </a:t>
            </a:r>
            <a:r>
              <a:rPr lang="en-US" sz="1050" dirty="0">
                <a:latin typeface="Times-Roman"/>
              </a:rPr>
              <a:t>3 runs along another low-velocity anomaly in the north, which appears to dip from north to south to a depth of ~40 km. This fact reflects the general direction of plate interaction during the collision and indicates the southward </a:t>
            </a:r>
            <a:r>
              <a:rPr lang="en-US" sz="1050" dirty="0" err="1">
                <a:latin typeface="Times-Roman"/>
              </a:rPr>
              <a:t>underthrusting</a:t>
            </a:r>
            <a:r>
              <a:rPr lang="en-US" sz="1050" dirty="0">
                <a:latin typeface="Times-Roman"/>
              </a:rPr>
              <a:t> of the Kazakhstan Plate underneath the northern Tien Shan.</a:t>
            </a:r>
          </a:p>
          <a:p>
            <a:pPr algn="just"/>
            <a:endParaRPr lang="ru-RU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3975100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Interpretation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r="7967" b="9805"/>
          <a:stretch/>
        </p:blipFill>
        <p:spPr>
          <a:xfrm>
            <a:off x="0" y="4401229"/>
            <a:ext cx="2537792" cy="187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9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54732" y="30339"/>
            <a:ext cx="7060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Results of the </a:t>
            </a:r>
            <a:r>
              <a:rPr lang="en-US" sz="2400" b="1" u="sng" dirty="0"/>
              <a:t>regional</a:t>
            </a:r>
            <a:r>
              <a:rPr lang="en-US" sz="2400" b="1" dirty="0"/>
              <a:t> </a:t>
            </a:r>
            <a:r>
              <a:rPr lang="en-US" sz="2400" b="1" dirty="0" smtClean="0"/>
              <a:t>tomography </a:t>
            </a:r>
            <a:r>
              <a:rPr lang="ru-RU" sz="2400" b="1" dirty="0" smtClean="0">
                <a:cs typeface="Arial" panose="020B0604020202020204" pitchFamily="34" charset="0"/>
              </a:rPr>
              <a:t>(</a:t>
            </a:r>
            <a:r>
              <a:rPr lang="en-US" sz="2400" b="1" dirty="0" smtClean="0">
                <a:cs typeface="Arial" panose="020B0604020202020204" pitchFamily="34" charset="0"/>
              </a:rPr>
              <a:t>Kyrgyz Tien Shan</a:t>
            </a:r>
            <a:r>
              <a:rPr lang="ru-RU" sz="2400" b="1" dirty="0" smtClean="0">
                <a:cs typeface="Arial" panose="020B0604020202020204" pitchFamily="34" charset="0"/>
              </a:rPr>
              <a:t>)</a:t>
            </a:r>
            <a:endParaRPr lang="en-US" altLang="ru-RU" sz="2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t="-383" b="18191"/>
          <a:stretch/>
        </p:blipFill>
        <p:spPr>
          <a:xfrm>
            <a:off x="2325571" y="536629"/>
            <a:ext cx="6738458" cy="28658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92337" t="33509" r="271" b="38525"/>
          <a:stretch/>
        </p:blipFill>
        <p:spPr>
          <a:xfrm>
            <a:off x="2985676" y="3419233"/>
            <a:ext cx="404458" cy="2733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3" y="668250"/>
            <a:ext cx="2141678" cy="27110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09747" y="451892"/>
            <a:ext cx="125501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Depth</a:t>
            </a:r>
            <a:r>
              <a:rPr lang="ru-RU" sz="1000" dirty="0" smtClean="0"/>
              <a:t>: 100 км</a:t>
            </a:r>
            <a:endParaRPr lang="ru-RU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5189918" y="451892"/>
            <a:ext cx="125501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Depth</a:t>
            </a:r>
            <a:r>
              <a:rPr lang="ru-RU" sz="1000" dirty="0" smtClean="0"/>
              <a:t>: 220 км</a:t>
            </a:r>
            <a:endParaRPr lang="ru-RU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7386164" y="451892"/>
            <a:ext cx="125501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Depth</a:t>
            </a:r>
            <a:r>
              <a:rPr lang="ru-RU" sz="1000" dirty="0" smtClean="0"/>
              <a:t>: 500 км</a:t>
            </a:r>
            <a:endParaRPr lang="ru-RU" sz="1000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51" y="3372278"/>
            <a:ext cx="2790825" cy="323950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62572" y="6456348"/>
            <a:ext cx="32351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Times-Roman"/>
              </a:rPr>
              <a:t>Scheme of orogeny in the Tien Shan. </a:t>
            </a:r>
            <a:r>
              <a:rPr lang="en-US" sz="1100" i="1" dirty="0">
                <a:latin typeface="Times-Italic"/>
              </a:rPr>
              <a:t>1</a:t>
            </a:r>
            <a:r>
              <a:rPr lang="en-US" sz="1100" dirty="0">
                <a:latin typeface="Times-Roman"/>
              </a:rPr>
              <a:t>, Indian Plate; </a:t>
            </a:r>
            <a:r>
              <a:rPr lang="en-US" sz="1100" dirty="0" smtClean="0">
                <a:latin typeface="Times-Roman"/>
              </a:rPr>
              <a:t>microcontinents:</a:t>
            </a:r>
            <a:r>
              <a:rPr lang="ru-RU" sz="1100" dirty="0" smtClean="0">
                <a:latin typeface="Times-Roman"/>
              </a:rPr>
              <a:t> </a:t>
            </a:r>
            <a:r>
              <a:rPr lang="en-US" sz="1100" dirty="0" smtClean="0">
                <a:latin typeface="Times-Roman"/>
              </a:rPr>
              <a:t>1</a:t>
            </a:r>
            <a:r>
              <a:rPr lang="en-US" sz="1100" dirty="0">
                <a:latin typeface="Times-Roman"/>
              </a:rPr>
              <a:t>, </a:t>
            </a:r>
            <a:r>
              <a:rPr lang="en-US" sz="1100" dirty="0" err="1">
                <a:latin typeface="Times-Roman"/>
              </a:rPr>
              <a:t>Tarim</a:t>
            </a:r>
            <a:r>
              <a:rPr lang="en-US" sz="1100" dirty="0">
                <a:latin typeface="Times-Roman"/>
              </a:rPr>
              <a:t>; 2, Kazakhstan.</a:t>
            </a:r>
            <a:endParaRPr lang="ru-RU" sz="11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403624" y="3600878"/>
            <a:ext cx="566040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Times-Roman"/>
              </a:rPr>
              <a:t>The high-velocity anomaly dipping from the north beneath the Tien Shan to a depth of ~150 km represents </a:t>
            </a:r>
            <a:r>
              <a:rPr lang="en-US" sz="1200" dirty="0" smtClean="0">
                <a:latin typeface="Times-Roman"/>
              </a:rPr>
              <a:t> the </a:t>
            </a:r>
            <a:r>
              <a:rPr lang="en-US" sz="1200" dirty="0">
                <a:latin typeface="Times-Roman"/>
              </a:rPr>
              <a:t>Kazakhstan </a:t>
            </a:r>
            <a:r>
              <a:rPr lang="en-US" sz="1200" dirty="0" smtClean="0">
                <a:latin typeface="Times-Roman"/>
              </a:rPr>
              <a:t>Plate;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-Roman"/>
              </a:rPr>
              <a:t>The </a:t>
            </a:r>
            <a:r>
              <a:rPr lang="en-US" sz="1200" dirty="0">
                <a:latin typeface="Times-Roman"/>
              </a:rPr>
              <a:t>inhomogeneous seismic structure with </a:t>
            </a:r>
            <a:r>
              <a:rPr lang="en-US" sz="1200" dirty="0" smtClean="0">
                <a:latin typeface="Times-Roman"/>
              </a:rPr>
              <a:t>predominant low </a:t>
            </a:r>
            <a:r>
              <a:rPr lang="en-US" sz="1200" dirty="0">
                <a:latin typeface="Times-Roman"/>
              </a:rPr>
              <a:t>velocities in the mantle beneath the Kyrgyz </a:t>
            </a:r>
            <a:r>
              <a:rPr lang="en-US" sz="1200" dirty="0" smtClean="0">
                <a:latin typeface="Times-Roman"/>
              </a:rPr>
              <a:t>Tien Shan </a:t>
            </a:r>
            <a:r>
              <a:rPr lang="en-US" sz="1200" dirty="0">
                <a:latin typeface="Times-Roman"/>
              </a:rPr>
              <a:t>suggests the small thickness or lack of mantle </a:t>
            </a:r>
            <a:r>
              <a:rPr lang="en-US" sz="1200" dirty="0" smtClean="0">
                <a:latin typeface="Times-Roman"/>
              </a:rPr>
              <a:t>lithosphere;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-Roman"/>
              </a:rPr>
              <a:t>The </a:t>
            </a:r>
            <a:r>
              <a:rPr lang="en-US" sz="1200" dirty="0">
                <a:latin typeface="Times-Roman"/>
              </a:rPr>
              <a:t>flat high-velocity </a:t>
            </a:r>
            <a:r>
              <a:rPr lang="en-US" sz="1200" dirty="0" smtClean="0">
                <a:latin typeface="Times-Roman"/>
              </a:rPr>
              <a:t>anomaly, </a:t>
            </a:r>
            <a:r>
              <a:rPr lang="en-US" sz="1200" dirty="0">
                <a:latin typeface="Times-Roman"/>
              </a:rPr>
              <a:t>which dips southward across </a:t>
            </a:r>
            <a:r>
              <a:rPr lang="en-US" sz="1200" dirty="0" smtClean="0">
                <a:latin typeface="Times-Roman"/>
              </a:rPr>
              <a:t>the Tien </a:t>
            </a:r>
            <a:r>
              <a:rPr lang="en-US" sz="1200" dirty="0">
                <a:latin typeface="Times-Roman"/>
              </a:rPr>
              <a:t>Shan–</a:t>
            </a:r>
            <a:r>
              <a:rPr lang="en-US" sz="1200" dirty="0" err="1">
                <a:latin typeface="Times-Roman"/>
              </a:rPr>
              <a:t>Tarim</a:t>
            </a:r>
            <a:r>
              <a:rPr lang="en-US" sz="1200" dirty="0">
                <a:latin typeface="Times-Roman"/>
              </a:rPr>
              <a:t> boundary to a depth of ~500 km, </a:t>
            </a:r>
            <a:r>
              <a:rPr lang="en-US" sz="1200" dirty="0" smtClean="0">
                <a:latin typeface="Times-Roman"/>
              </a:rPr>
              <a:t>represents a </a:t>
            </a:r>
            <a:r>
              <a:rPr lang="en-US" sz="1200" dirty="0">
                <a:latin typeface="Times-Roman"/>
              </a:rPr>
              <a:t>detached part of the </a:t>
            </a:r>
            <a:r>
              <a:rPr lang="en-US" sz="1200" dirty="0" err="1">
                <a:latin typeface="Times-Roman"/>
              </a:rPr>
              <a:t>Tarim</a:t>
            </a:r>
            <a:r>
              <a:rPr lang="en-US" sz="1200" dirty="0">
                <a:latin typeface="Times-Roman"/>
              </a:rPr>
              <a:t> mantle lithosphere. The lack </a:t>
            </a:r>
            <a:r>
              <a:rPr lang="en-US" sz="1200" dirty="0" smtClean="0">
                <a:latin typeface="Times-Roman"/>
              </a:rPr>
              <a:t>of the </a:t>
            </a:r>
            <a:r>
              <a:rPr lang="en-US" sz="1200" dirty="0">
                <a:latin typeface="Times-Roman"/>
              </a:rPr>
              <a:t>mantle part in the Tien Shan lowers the </a:t>
            </a:r>
            <a:r>
              <a:rPr lang="en-US" sz="1200" dirty="0" smtClean="0">
                <a:latin typeface="Times-Roman"/>
              </a:rPr>
              <a:t>lithospheric rigidity </a:t>
            </a:r>
            <a:r>
              <a:rPr lang="en-US" sz="1200" dirty="0">
                <a:latin typeface="Times-Roman"/>
              </a:rPr>
              <a:t>and leads to active deformation and rapid orogeny </a:t>
            </a:r>
            <a:r>
              <a:rPr lang="en-US" sz="1200" dirty="0" smtClean="0">
                <a:latin typeface="Times-Roman"/>
              </a:rPr>
              <a:t>in this </a:t>
            </a:r>
            <a:r>
              <a:rPr lang="en-US" sz="1200" dirty="0">
                <a:latin typeface="Times-Roman"/>
              </a:rPr>
              <a:t>collision area</a:t>
            </a:r>
            <a:r>
              <a:rPr lang="en-US" sz="1200" dirty="0" smtClean="0">
                <a:latin typeface="Times-Roman"/>
              </a:rPr>
              <a:t>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-Roman"/>
              </a:rPr>
              <a:t>In </a:t>
            </a:r>
            <a:r>
              <a:rPr lang="en-US" sz="1200" dirty="0">
                <a:latin typeface="Times-Roman"/>
              </a:rPr>
              <a:t>the deep seismic structure, a part of the Indian </a:t>
            </a:r>
            <a:r>
              <a:rPr lang="en-US" sz="1200" dirty="0" smtClean="0">
                <a:latin typeface="Times-Roman"/>
              </a:rPr>
              <a:t>Plate is </a:t>
            </a:r>
            <a:r>
              <a:rPr lang="en-US" sz="1200" dirty="0">
                <a:latin typeface="Times-Roman"/>
              </a:rPr>
              <a:t>observed beneath </a:t>
            </a:r>
            <a:r>
              <a:rPr lang="en-US" sz="1200" dirty="0" err="1">
                <a:latin typeface="Times-Roman"/>
              </a:rPr>
              <a:t>Tarim</a:t>
            </a:r>
            <a:r>
              <a:rPr lang="en-US" sz="1200" dirty="0">
                <a:latin typeface="Times-Roman"/>
              </a:rPr>
              <a:t> as an inclined </a:t>
            </a:r>
            <a:r>
              <a:rPr lang="en-US" sz="1200" dirty="0" smtClean="0">
                <a:latin typeface="Times-Roman"/>
              </a:rPr>
              <a:t>high-velocity anomaly </a:t>
            </a:r>
            <a:r>
              <a:rPr lang="en-US" sz="1200" dirty="0">
                <a:latin typeface="Times-Roman"/>
              </a:rPr>
              <a:t>~150 km thick, which extends to depths of 300 km</a:t>
            </a:r>
            <a:r>
              <a:rPr lang="en-US" sz="1200" dirty="0" smtClean="0">
                <a:latin typeface="Times-Roman"/>
              </a:rPr>
              <a:t>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Times-Roman"/>
              </a:rPr>
              <a:t>One of the mechanisms for explaining the observed heterogeneities in the mantle under the Tien Shan is delamination.</a:t>
            </a:r>
            <a:endParaRPr lang="ru-RU" sz="1200" dirty="0">
              <a:latin typeface="Times-Roman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461913" y="3353400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Interpretation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87905" y="6456348"/>
            <a:ext cx="60320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00" b="1" dirty="0" err="1">
                <a:latin typeface="Times-Roman"/>
                <a:ea typeface="Calibri" panose="020F0502020204030204" pitchFamily="34" charset="0"/>
              </a:rPr>
              <a:t>Zabelina</a:t>
            </a:r>
            <a:r>
              <a:rPr lang="en-US" sz="900" b="1" dirty="0">
                <a:latin typeface="Times-Roman"/>
                <a:ea typeface="Calibri" panose="020F0502020204030204" pitchFamily="34" charset="0"/>
              </a:rPr>
              <a:t>, I. V., I. Yu. </a:t>
            </a:r>
            <a:r>
              <a:rPr lang="en-US" sz="900" b="1" dirty="0" err="1">
                <a:latin typeface="Times-Roman"/>
                <a:ea typeface="Calibri" panose="020F0502020204030204" pitchFamily="34" charset="0"/>
              </a:rPr>
              <a:t>Koulakov</a:t>
            </a:r>
            <a:r>
              <a:rPr lang="en-US" sz="900" b="1" dirty="0">
                <a:latin typeface="Times-Roman"/>
                <a:ea typeface="Calibri" panose="020F0502020204030204" pitchFamily="34" charset="0"/>
              </a:rPr>
              <a:t>, and M. M. </a:t>
            </a:r>
            <a:r>
              <a:rPr lang="en-US" sz="900" b="1" dirty="0" err="1">
                <a:latin typeface="Times-Roman"/>
                <a:ea typeface="Calibri" panose="020F0502020204030204" pitchFamily="34" charset="0"/>
              </a:rPr>
              <a:t>Buslov</a:t>
            </a:r>
            <a:r>
              <a:rPr lang="en-US" sz="900" b="1" dirty="0">
                <a:latin typeface="Times-Roman"/>
                <a:ea typeface="Calibri" panose="020F0502020204030204" pitchFamily="34" charset="0"/>
              </a:rPr>
              <a:t> (2013). Deep mechanisms in the Kyrgyz Tien Shan </a:t>
            </a:r>
            <a:r>
              <a:rPr lang="en-US" sz="900" b="1" dirty="0" err="1">
                <a:latin typeface="Times-Roman"/>
                <a:ea typeface="Calibri" panose="020F0502020204030204" pitchFamily="34" charset="0"/>
              </a:rPr>
              <a:t>orogen</a:t>
            </a:r>
            <a:r>
              <a:rPr lang="en-US" sz="900" b="1" dirty="0">
                <a:latin typeface="Times-Roman"/>
                <a:ea typeface="Calibri" panose="020F0502020204030204" pitchFamily="34" charset="0"/>
              </a:rPr>
              <a:t> (from results of seismic tomography), Russ. Geol. </a:t>
            </a:r>
            <a:r>
              <a:rPr lang="en-US" sz="900" b="1" dirty="0" err="1">
                <a:latin typeface="Times-Roman"/>
                <a:ea typeface="Calibri" panose="020F0502020204030204" pitchFamily="34" charset="0"/>
              </a:rPr>
              <a:t>Geophys</a:t>
            </a:r>
            <a:r>
              <a:rPr lang="en-US" sz="900" b="1" dirty="0">
                <a:latin typeface="Times-Roman"/>
                <a:ea typeface="Calibri" panose="020F0502020204030204" pitchFamily="34" charset="0"/>
              </a:rPr>
              <a:t>. 54, </a:t>
            </a:r>
            <a:r>
              <a:rPr lang="en-US" sz="900" b="1" dirty="0" smtClean="0">
                <a:latin typeface="Times-Roman"/>
                <a:ea typeface="Calibri" panose="020F0502020204030204" pitchFamily="34" charset="0"/>
              </a:rPr>
              <a:t>695–706. https</a:t>
            </a:r>
            <a:r>
              <a:rPr lang="en-US" sz="900" b="1" dirty="0">
                <a:latin typeface="Times-Roman"/>
                <a:ea typeface="Calibri" panose="020F0502020204030204" pitchFamily="34" charset="0"/>
              </a:rPr>
              <a:t>://doi.org/10.1016/j.rgg.2013.06.005</a:t>
            </a:r>
            <a:endParaRPr lang="ru-RU" sz="900" b="1" dirty="0">
              <a:latin typeface="Times-Roman"/>
            </a:endParaRPr>
          </a:p>
        </p:txBody>
      </p:sp>
    </p:spTree>
    <p:extLst>
      <p:ext uri="{BB962C8B-B14F-4D97-AF65-F5344CB8AC3E}">
        <p14:creationId xmlns:p14="http://schemas.microsoft.com/office/powerpoint/2010/main" val="26007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3380" y="79715"/>
            <a:ext cx="5653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Results of </a:t>
            </a:r>
            <a:r>
              <a:rPr lang="en-US" sz="2400" b="1" dirty="0"/>
              <a:t>the </a:t>
            </a:r>
            <a:r>
              <a:rPr lang="en-US" sz="2400" b="1" u="sng" dirty="0" smtClean="0"/>
              <a:t>local</a:t>
            </a:r>
            <a:r>
              <a:rPr lang="en-US" sz="2400" b="1" dirty="0" smtClean="0"/>
              <a:t> tomography</a:t>
            </a:r>
            <a:r>
              <a:rPr lang="ru-RU" sz="2400" b="1" dirty="0" smtClean="0"/>
              <a:t> (</a:t>
            </a:r>
            <a:r>
              <a:rPr lang="en-US" sz="2400" b="1" dirty="0" smtClean="0"/>
              <a:t>Caucasus)</a:t>
            </a:r>
            <a:endParaRPr lang="ru-RU" sz="2400" b="1" dirty="0">
              <a:cs typeface="Arial" panose="020B0604020202020204" pitchFamily="34" charset="0"/>
            </a:endParaRPr>
          </a:p>
        </p:txBody>
      </p:sp>
      <p:pic>
        <p:nvPicPr>
          <p:cNvPr id="10" name="Picture 2" descr="HOR_P_S_M05_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97"/>
          <a:stretch/>
        </p:blipFill>
        <p:spPr bwMode="auto">
          <a:xfrm>
            <a:off x="144112" y="622558"/>
            <a:ext cx="8944797" cy="2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OR_P_S_M05_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4" t="92771" r="36932" b="-1"/>
          <a:stretch/>
        </p:blipFill>
        <p:spPr bwMode="auto">
          <a:xfrm>
            <a:off x="303340" y="2666201"/>
            <a:ext cx="2284167" cy="41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06412" y="3109317"/>
            <a:ext cx="4572000" cy="26314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100" dirty="0">
                <a:latin typeface="AdvGulliv-R"/>
              </a:rPr>
              <a:t>The tomographic model shows clear separation of the crust in</a:t>
            </a:r>
          </a:p>
          <a:p>
            <a:pPr algn="just"/>
            <a:r>
              <a:rPr lang="en-US" sz="1100" dirty="0">
                <a:latin typeface="AdvGulliv-R"/>
              </a:rPr>
              <a:t>several tectonic </a:t>
            </a:r>
            <a:r>
              <a:rPr lang="en-US" sz="1100" dirty="0" smtClean="0">
                <a:latin typeface="AdvGulliv-R"/>
              </a:rPr>
              <a:t>units: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AdvGulliv-R"/>
              </a:rPr>
              <a:t>High-velocity anomaly at the north delineate the southern </a:t>
            </a:r>
            <a:r>
              <a:rPr lang="en-US" sz="1100" dirty="0">
                <a:latin typeface="AdvGulliv-R"/>
              </a:rPr>
              <a:t>margin of the Scythian </a:t>
            </a:r>
            <a:r>
              <a:rPr lang="en-US" sz="1100" dirty="0" smtClean="0">
                <a:latin typeface="AdvGulliv-R"/>
              </a:rPr>
              <a:t>Plate;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AdvGulliv-R"/>
              </a:rPr>
              <a:t>The </a:t>
            </a:r>
            <a:r>
              <a:rPr lang="en-US" sz="1100" dirty="0">
                <a:latin typeface="AdvGulliv-R"/>
              </a:rPr>
              <a:t>low-velocity patterns are mostly associated with </a:t>
            </a:r>
            <a:r>
              <a:rPr lang="en-US" sz="1100" dirty="0" smtClean="0">
                <a:latin typeface="AdvGulliv-R"/>
              </a:rPr>
              <a:t>mountain ranges </a:t>
            </a:r>
            <a:r>
              <a:rPr lang="en-US" sz="1100" dirty="0">
                <a:latin typeface="AdvGulliv-R"/>
              </a:rPr>
              <a:t>of the Great and Lesser Caucasus. </a:t>
            </a:r>
            <a:endParaRPr lang="en-US" sz="1100" dirty="0" smtClean="0">
              <a:latin typeface="AdvGulliv-R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AdvGulliv-R"/>
              </a:rPr>
              <a:t>In </a:t>
            </a:r>
            <a:r>
              <a:rPr lang="en-US" sz="1100" dirty="0">
                <a:latin typeface="AdvGulliv-R"/>
              </a:rPr>
              <a:t>vertical </a:t>
            </a:r>
            <a:r>
              <a:rPr lang="en-US" sz="1100" dirty="0" smtClean="0">
                <a:latin typeface="AdvGulliv-R"/>
              </a:rPr>
              <a:t>sections, the </a:t>
            </a:r>
            <a:r>
              <a:rPr lang="en-US" sz="1100" dirty="0">
                <a:latin typeface="AdvGulliv-R"/>
              </a:rPr>
              <a:t>Transcaucasian high-velocity </a:t>
            </a:r>
            <a:r>
              <a:rPr lang="en-US" sz="1100" dirty="0" smtClean="0">
                <a:latin typeface="AdvGulliv-R"/>
              </a:rPr>
              <a:t>microplate </a:t>
            </a:r>
            <a:r>
              <a:rPr lang="en-US" sz="1100" dirty="0">
                <a:latin typeface="AdvGulliv-R"/>
              </a:rPr>
              <a:t>seems to gently </a:t>
            </a:r>
            <a:r>
              <a:rPr lang="en-US" sz="1100" dirty="0" err="1" smtClean="0">
                <a:latin typeface="AdvGulliv-R"/>
              </a:rPr>
              <a:t>underthrust</a:t>
            </a:r>
            <a:r>
              <a:rPr lang="en-US" sz="1100" dirty="0" smtClean="0">
                <a:latin typeface="AdvGulliv-R"/>
              </a:rPr>
              <a:t> northward </a:t>
            </a:r>
            <a:r>
              <a:rPr lang="en-US" sz="1100" dirty="0">
                <a:latin typeface="AdvGulliv-R"/>
              </a:rPr>
              <a:t>underneath the Great Caucasus</a:t>
            </a:r>
            <a:r>
              <a:rPr lang="en-US" sz="1100" dirty="0" smtClean="0">
                <a:latin typeface="AdvGulliv-R"/>
              </a:rPr>
              <a:t>. This microplate is a remnant of oceanic lithosphere.</a:t>
            </a:r>
            <a:endParaRPr lang="en-US" sz="1100" dirty="0">
              <a:latin typeface="AdvGulliv-R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dirty="0">
                <a:latin typeface="AdvGulliv-R"/>
              </a:rPr>
              <a:t>Most of areas of Quaternary volcanism in Great and Lesser </a:t>
            </a:r>
            <a:r>
              <a:rPr lang="en-US" sz="1100" dirty="0" smtClean="0">
                <a:latin typeface="AdvGulliv-R"/>
              </a:rPr>
              <a:t>Caucasus</a:t>
            </a:r>
            <a:r>
              <a:rPr lang="ru-RU" sz="1100" dirty="0" smtClean="0">
                <a:latin typeface="AdvGulliv-R"/>
              </a:rPr>
              <a:t> </a:t>
            </a:r>
            <a:r>
              <a:rPr lang="en-US" sz="1100" dirty="0" smtClean="0">
                <a:latin typeface="AdvGulliv-R"/>
              </a:rPr>
              <a:t>match </a:t>
            </a:r>
            <a:r>
              <a:rPr lang="en-US" sz="1100" dirty="0">
                <a:latin typeface="AdvGulliv-R"/>
              </a:rPr>
              <a:t>to the locations of low-velocities in the P- and </a:t>
            </a:r>
            <a:r>
              <a:rPr lang="en-US" sz="1100" dirty="0" smtClean="0">
                <a:latin typeface="AdvGulliv-R"/>
              </a:rPr>
              <a:t>S-seismic</a:t>
            </a:r>
            <a:r>
              <a:rPr lang="ru-RU" sz="1100" dirty="0" smtClean="0">
                <a:latin typeface="AdvGulliv-R"/>
              </a:rPr>
              <a:t> </a:t>
            </a:r>
            <a:r>
              <a:rPr lang="en-US" sz="1100" dirty="0" smtClean="0">
                <a:latin typeface="AdvGulliv-R"/>
              </a:rPr>
              <a:t>models</a:t>
            </a:r>
            <a:r>
              <a:rPr lang="en-US" sz="1100" dirty="0">
                <a:latin typeface="AdvGulliv-R"/>
              </a:rPr>
              <a:t>. Only one volcano group, </a:t>
            </a:r>
            <a:r>
              <a:rPr lang="en-US" sz="1100" dirty="0" err="1">
                <a:latin typeface="AdvGulliv-R"/>
              </a:rPr>
              <a:t>Aragats</a:t>
            </a:r>
            <a:r>
              <a:rPr lang="en-US" sz="1100" dirty="0">
                <a:latin typeface="AdvGulliv-R"/>
              </a:rPr>
              <a:t> in Armenia, </a:t>
            </a:r>
            <a:r>
              <a:rPr lang="en-US" sz="1100" dirty="0" smtClean="0">
                <a:latin typeface="AdvGulliv-R"/>
              </a:rPr>
              <a:t>is</a:t>
            </a:r>
            <a:r>
              <a:rPr lang="ru-RU" sz="1100" dirty="0" smtClean="0">
                <a:latin typeface="AdvGulliv-R"/>
              </a:rPr>
              <a:t> </a:t>
            </a:r>
            <a:r>
              <a:rPr lang="en-US" sz="1100" dirty="0" smtClean="0">
                <a:latin typeface="AdvGulliv-R"/>
              </a:rPr>
              <a:t>centered </a:t>
            </a:r>
            <a:r>
              <a:rPr lang="en-US" sz="1100" dirty="0">
                <a:latin typeface="AdvGulliv-R"/>
              </a:rPr>
              <a:t>inside the high-velocity anomaly that is possibly </a:t>
            </a:r>
            <a:r>
              <a:rPr lang="en-US" sz="1100" dirty="0" smtClean="0">
                <a:latin typeface="AdvGulliv-R"/>
              </a:rPr>
              <a:t>related</a:t>
            </a:r>
            <a:r>
              <a:rPr lang="ru-RU" sz="1100" dirty="0" smtClean="0">
                <a:latin typeface="AdvGulliv-R"/>
              </a:rPr>
              <a:t> </a:t>
            </a:r>
            <a:r>
              <a:rPr lang="en-US" sz="1100" dirty="0" smtClean="0">
                <a:latin typeface="AdvGulliv-R"/>
              </a:rPr>
              <a:t>to </a:t>
            </a:r>
            <a:r>
              <a:rPr lang="en-US" sz="1100" dirty="0">
                <a:latin typeface="AdvGulliv-R"/>
              </a:rPr>
              <a:t>the lack of activity since more than half a million years and </a:t>
            </a:r>
            <a:r>
              <a:rPr lang="en-US" sz="1100" dirty="0" smtClean="0">
                <a:latin typeface="AdvGulliv-R"/>
              </a:rPr>
              <a:t>cooling</a:t>
            </a:r>
            <a:r>
              <a:rPr lang="ru-RU" sz="1100" dirty="0" smtClean="0">
                <a:latin typeface="AdvGulliv-R"/>
              </a:rPr>
              <a:t> </a:t>
            </a:r>
            <a:r>
              <a:rPr lang="en-US" sz="1100" dirty="0" smtClean="0">
                <a:latin typeface="AdvGulliv-R"/>
              </a:rPr>
              <a:t>of </a:t>
            </a:r>
            <a:r>
              <a:rPr lang="en-US" sz="1100" dirty="0">
                <a:latin typeface="AdvGulliv-R"/>
              </a:rPr>
              <a:t>the crust. </a:t>
            </a:r>
            <a:endParaRPr lang="en-US" sz="1100" dirty="0" smtClean="0">
              <a:latin typeface="AdvGulliv-R"/>
            </a:endParaRPr>
          </a:p>
        </p:txBody>
      </p:sp>
      <p:pic>
        <p:nvPicPr>
          <p:cNvPr id="8" name="Picture 2" descr="vert_P_m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12" y="3085741"/>
            <a:ext cx="4084812" cy="370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41726" y="2810455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Interpretation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62419" y="6119336"/>
            <a:ext cx="48599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50" b="1" dirty="0" err="1">
                <a:latin typeface="Times-Roman"/>
                <a:ea typeface="Calibri" panose="020F0502020204030204" pitchFamily="34" charset="0"/>
              </a:rPr>
              <a:t>Zabelina</a:t>
            </a:r>
            <a:r>
              <a:rPr lang="en-US" sz="1050" b="1" dirty="0">
                <a:latin typeface="Times-Roman"/>
                <a:ea typeface="Calibri" panose="020F0502020204030204" pitchFamily="34" charset="0"/>
              </a:rPr>
              <a:t> I., </a:t>
            </a:r>
            <a:r>
              <a:rPr lang="en-US" sz="1050" b="1" dirty="0" err="1">
                <a:latin typeface="Times-Roman"/>
                <a:ea typeface="Calibri" panose="020F0502020204030204" pitchFamily="34" charset="0"/>
              </a:rPr>
              <a:t>Koulakov</a:t>
            </a:r>
            <a:r>
              <a:rPr lang="en-US" sz="1050" b="1" dirty="0">
                <a:latin typeface="Times-Roman"/>
                <a:ea typeface="Calibri" panose="020F0502020204030204" pitchFamily="34" charset="0"/>
              </a:rPr>
              <a:t> I., </a:t>
            </a:r>
            <a:r>
              <a:rPr lang="en-US" sz="1050" b="1" dirty="0" err="1">
                <a:latin typeface="Times-Roman"/>
                <a:ea typeface="Calibri" panose="020F0502020204030204" pitchFamily="34" charset="0"/>
              </a:rPr>
              <a:t>Amanatashvili</a:t>
            </a:r>
            <a:r>
              <a:rPr lang="en-US" sz="1050" b="1" dirty="0">
                <a:latin typeface="Times-Roman"/>
                <a:ea typeface="Calibri" panose="020F0502020204030204" pitchFamily="34" charset="0"/>
              </a:rPr>
              <a:t> I., </a:t>
            </a:r>
            <a:r>
              <a:rPr lang="en-US" sz="1050" b="1" dirty="0" err="1">
                <a:latin typeface="Times-Roman"/>
                <a:ea typeface="Calibri" panose="020F0502020204030204" pitchFamily="34" charset="0"/>
              </a:rPr>
              <a:t>Khrepy</a:t>
            </a:r>
            <a:r>
              <a:rPr lang="en-US" sz="1050" b="1" dirty="0">
                <a:latin typeface="Times-Roman"/>
                <a:ea typeface="Calibri" panose="020F0502020204030204" pitchFamily="34" charset="0"/>
              </a:rPr>
              <a:t> S., Nassir A, (2016), Seismic structure of the crust and uppermost mantle beneath Caucasus based on regional earthquake tomography, Journal of Asian Earth Sciences, 119, p. 87–99. https://doi.org/10.1016/j.jseaes.2016.01.010 </a:t>
            </a:r>
            <a:endParaRPr lang="ru-RU" sz="1050" b="1" dirty="0">
              <a:latin typeface="Times-Roman"/>
            </a:endParaRPr>
          </a:p>
        </p:txBody>
      </p:sp>
    </p:spTree>
    <p:extLst>
      <p:ext uri="{BB962C8B-B14F-4D97-AF65-F5344CB8AC3E}">
        <p14:creationId xmlns:p14="http://schemas.microsoft.com/office/powerpoint/2010/main" val="98977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21820" y="88428"/>
            <a:ext cx="55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Results of the </a:t>
            </a:r>
            <a:r>
              <a:rPr lang="en-US" sz="2000" b="1" u="sng" dirty="0"/>
              <a:t>regional</a:t>
            </a:r>
            <a:r>
              <a:rPr lang="en-US" sz="2000" b="1" dirty="0"/>
              <a:t> tomography </a:t>
            </a:r>
            <a:endParaRPr lang="en-US" sz="2000" b="1" dirty="0" smtClean="0"/>
          </a:p>
          <a:p>
            <a:pPr algn="ctr"/>
            <a:r>
              <a:rPr lang="ru-RU" sz="2000" b="1" dirty="0" smtClean="0">
                <a:cs typeface="Arial" panose="020B0604020202020204" pitchFamily="34" charset="0"/>
              </a:rPr>
              <a:t>(</a:t>
            </a:r>
            <a:r>
              <a:rPr lang="en-US" sz="2000" b="1" dirty="0">
                <a:cs typeface="Arial" panose="020B0604020202020204" pitchFamily="34" charset="0"/>
              </a:rPr>
              <a:t>Kyrgyz Tien Shan</a:t>
            </a:r>
            <a:r>
              <a:rPr lang="ru-RU" sz="2000" b="1" dirty="0">
                <a:cs typeface="Arial" panose="020B0604020202020204" pitchFamily="34" charset="0"/>
              </a:rPr>
              <a:t>)</a:t>
            </a:r>
            <a:endParaRPr lang="en-US" alt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43867" y="5914680"/>
            <a:ext cx="486784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Koulakov</a:t>
            </a:r>
            <a:r>
              <a:rPr lang="en-US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, I., </a:t>
            </a:r>
            <a:r>
              <a:rPr lang="en-US" sz="1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Zabelina</a:t>
            </a:r>
            <a:r>
              <a:rPr lang="en-US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, I., </a:t>
            </a:r>
            <a:r>
              <a:rPr lang="en-US" sz="1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Amanatashvili</a:t>
            </a:r>
            <a:r>
              <a:rPr lang="en-US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, I., </a:t>
            </a:r>
            <a:r>
              <a:rPr lang="en-US" sz="1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Meskhia</a:t>
            </a:r>
            <a:r>
              <a:rPr lang="en-US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, V., (2012). Nature of </a:t>
            </a:r>
            <a:r>
              <a:rPr lang="en-US" sz="1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orogenesis</a:t>
            </a:r>
            <a:r>
              <a:rPr lang="en-US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 and volcanism in the Caucasus region based on results of regional tomography. Solid Earth 3, </a:t>
            </a:r>
            <a:r>
              <a:rPr lang="en-US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327–337.</a:t>
            </a:r>
            <a:endParaRPr lang="ru-RU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5" descr="Figure_5_vert_P_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3" t="91711" r="26448"/>
          <a:stretch/>
        </p:blipFill>
        <p:spPr bwMode="auto">
          <a:xfrm>
            <a:off x="478228" y="3618341"/>
            <a:ext cx="2719347" cy="45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Figure_5_vert_P_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" t="-144" r="48997" b="40771"/>
          <a:stretch/>
        </p:blipFill>
        <p:spPr bwMode="auto">
          <a:xfrm>
            <a:off x="0" y="73148"/>
            <a:ext cx="3489914" cy="354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930" y="796314"/>
            <a:ext cx="5591070" cy="48601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287" y="4779285"/>
            <a:ext cx="329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The higher </a:t>
            </a:r>
            <a:r>
              <a:rPr lang="en-US" sz="1200" dirty="0"/>
              <a:t>P and S velocities associated to </a:t>
            </a:r>
            <a:r>
              <a:rPr lang="en-US" sz="1200" dirty="0" smtClean="0"/>
              <a:t>the</a:t>
            </a:r>
            <a:r>
              <a:rPr lang="ru-RU" sz="1200" dirty="0" smtClean="0"/>
              <a:t> </a:t>
            </a:r>
            <a:r>
              <a:rPr lang="en-US" sz="1200" dirty="0" smtClean="0"/>
              <a:t>south </a:t>
            </a:r>
            <a:r>
              <a:rPr lang="en-US" sz="1200" dirty="0"/>
              <a:t>with the Arabian plate and to the north with the </a:t>
            </a:r>
            <a:r>
              <a:rPr lang="en-US" sz="1200" dirty="0" smtClean="0"/>
              <a:t>European</a:t>
            </a:r>
            <a:r>
              <a:rPr lang="ru-RU" sz="1200" dirty="0" smtClean="0"/>
              <a:t> </a:t>
            </a:r>
            <a:r>
              <a:rPr lang="en-US" sz="1200" dirty="0" smtClean="0"/>
              <a:t>Plate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The existence of low-velocity anomaly can be </a:t>
            </a:r>
            <a:r>
              <a:rPr lang="en-US" sz="1200" dirty="0" smtClean="0">
                <a:latin typeface="Times-Roman"/>
              </a:rPr>
              <a:t>suggest</a:t>
            </a:r>
            <a:r>
              <a:rPr lang="ru-RU" sz="1200" dirty="0" smtClean="0">
                <a:latin typeface="Times-Roman"/>
              </a:rPr>
              <a:t> </a:t>
            </a:r>
            <a:r>
              <a:rPr lang="en-US" sz="1200" dirty="0"/>
              <a:t>that </a:t>
            </a:r>
            <a:r>
              <a:rPr lang="en-US" sz="1200" dirty="0" smtClean="0"/>
              <a:t>mantle</a:t>
            </a:r>
            <a:r>
              <a:rPr lang="ru-RU" sz="1200" dirty="0" smtClean="0"/>
              <a:t> </a:t>
            </a:r>
            <a:r>
              <a:rPr lang="en-US" sz="1200" dirty="0" smtClean="0"/>
              <a:t>lithosphere </a:t>
            </a:r>
            <a:r>
              <a:rPr lang="en-US" sz="1200" dirty="0"/>
              <a:t>beneath the collision zone of Caucasus and </a:t>
            </a:r>
            <a:r>
              <a:rPr lang="en-US" sz="1200" dirty="0" smtClean="0"/>
              <a:t>surrounding</a:t>
            </a:r>
            <a:r>
              <a:rPr lang="ru-RU" sz="1200" dirty="0" smtClean="0"/>
              <a:t> </a:t>
            </a:r>
            <a:r>
              <a:rPr lang="en-US" sz="1200" dirty="0" smtClean="0"/>
              <a:t>areas </a:t>
            </a:r>
            <a:r>
              <a:rPr lang="en-US" sz="1200" dirty="0"/>
              <a:t>is very thin or </a:t>
            </a:r>
            <a:r>
              <a:rPr lang="en-US" sz="1200" dirty="0" smtClean="0"/>
              <a:t>absent</a:t>
            </a: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Main mechanism in the mantle under Caucasus region is delamination.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994270" y="4309055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Interpretation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658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923" y="169333"/>
            <a:ext cx="8155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Comparison </a:t>
            </a:r>
            <a:r>
              <a:rPr lang="en-US" sz="2400" b="1" dirty="0"/>
              <a:t>of </a:t>
            </a:r>
            <a:r>
              <a:rPr lang="en-US" sz="2400" b="1" dirty="0" smtClean="0"/>
              <a:t>results</a:t>
            </a:r>
            <a:endParaRPr lang="ru-RU" sz="32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2" y="29970"/>
            <a:ext cx="1620015" cy="20482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89" y="68070"/>
            <a:ext cx="1588011" cy="2010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7" y="2116330"/>
            <a:ext cx="9104364" cy="42971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2252" y="1073150"/>
            <a:ext cx="4919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here </a:t>
            </a:r>
            <a:r>
              <a:rPr lang="en-US" dirty="0"/>
              <a:t>are similarities between the obtained models of the Caucasus and the Tien </a:t>
            </a:r>
            <a:r>
              <a:rPr lang="en-US" dirty="0" smtClean="0"/>
              <a:t>Shan</a:t>
            </a:r>
            <a:r>
              <a:rPr lang="ru-RU" dirty="0" smtClean="0"/>
              <a:t> </a:t>
            </a:r>
            <a:r>
              <a:rPr lang="en-US" dirty="0" smtClean="0"/>
              <a:t>region.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736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923" y="169333"/>
            <a:ext cx="8155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Comparison </a:t>
            </a:r>
            <a:r>
              <a:rPr lang="en-US" sz="2400" b="1" dirty="0"/>
              <a:t>of </a:t>
            </a:r>
            <a:r>
              <a:rPr lang="en-US" sz="2400" b="1" dirty="0" smtClean="0"/>
              <a:t>results</a:t>
            </a:r>
            <a:endParaRPr lang="ru-RU" sz="32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2" y="29970"/>
            <a:ext cx="1620015" cy="20482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89" y="68070"/>
            <a:ext cx="1588011" cy="2010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7" y="2116330"/>
            <a:ext cx="9104364" cy="4297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506" y="4939708"/>
            <a:ext cx="4528254" cy="861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imilarities</a:t>
            </a:r>
            <a:r>
              <a:rPr lang="ru-RU" sz="1600" dirty="0" smtClean="0"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cs typeface="Arial" panose="020B0604020202020204" pitchFamily="34" charset="0"/>
              </a:rPr>
              <a:t>High</a:t>
            </a:r>
            <a:r>
              <a:rPr lang="ru-RU" sz="1600" dirty="0" smtClean="0">
                <a:cs typeface="Arial" panose="020B0604020202020204" pitchFamily="34" charset="0"/>
              </a:rPr>
              <a:t>-</a:t>
            </a:r>
            <a:r>
              <a:rPr lang="en-US" sz="1600" dirty="0" smtClean="0">
                <a:cs typeface="Arial" panose="020B0604020202020204" pitchFamily="34" charset="0"/>
              </a:rPr>
              <a:t>velocity anomalies are mantle parts of lithosphere.</a:t>
            </a:r>
            <a:endParaRPr lang="ru-RU" sz="1600" dirty="0" smtClean="0"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6510" y="2869760"/>
            <a:ext cx="1684020" cy="1253766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23467" y="2866333"/>
            <a:ext cx="1611690" cy="905568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292936" y="2866333"/>
            <a:ext cx="2272877" cy="1599832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002058" y="2866332"/>
            <a:ext cx="1078443" cy="612626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465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17950</TotalTime>
  <Words>1824</Words>
  <Application>Microsoft Office PowerPoint</Application>
  <PresentationFormat>Экран (4:3)</PresentationFormat>
  <Paragraphs>147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AdvGulliv-R</vt:lpstr>
      <vt:lpstr>Arial</vt:lpstr>
      <vt:lpstr>Calibri</vt:lpstr>
      <vt:lpstr>Calibri Light</vt:lpstr>
      <vt:lpstr>inherit</vt:lpstr>
      <vt:lpstr>Times New Roman</vt:lpstr>
      <vt:lpstr>Times-Italic</vt:lpstr>
      <vt:lpstr>Times-Roman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Медведь</dc:creator>
  <cp:lastModifiedBy>Irina</cp:lastModifiedBy>
  <cp:revision>226</cp:revision>
  <dcterms:created xsi:type="dcterms:W3CDTF">2017-11-03T07:56:54Z</dcterms:created>
  <dcterms:modified xsi:type="dcterms:W3CDTF">2020-05-03T13:36:23Z</dcterms:modified>
</cp:coreProperties>
</file>