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notesMasterIdLst>
    <p:notesMasterId r:id="rId3"/>
  </p:notesMasterIdLst>
  <p:sldIdLst>
    <p:sldId id="256" r:id="rId2"/>
  </p:sldIdLst>
  <p:sldSz cx="50292000" cy="32004000"/>
  <p:notesSz cx="6858000" cy="9144000"/>
  <p:defaultTextStyle>
    <a:defPPr>
      <a:defRPr lang="en-US"/>
    </a:defPPr>
    <a:lvl1pPr marL="0" algn="l" defTabSz="4220230" rtl="0" eaLnBrk="1" latinLnBrk="0" hangingPunct="1">
      <a:defRPr sz="8308" kern="1200">
        <a:solidFill>
          <a:schemeClr val="tx1"/>
        </a:solidFill>
        <a:latin typeface="+mn-lt"/>
        <a:ea typeface="+mn-ea"/>
        <a:cs typeface="+mn-cs"/>
      </a:defRPr>
    </a:lvl1pPr>
    <a:lvl2pPr marL="2110115" algn="l" defTabSz="4220230" rtl="0" eaLnBrk="1" latinLnBrk="0" hangingPunct="1">
      <a:defRPr sz="8308" kern="1200">
        <a:solidFill>
          <a:schemeClr val="tx1"/>
        </a:solidFill>
        <a:latin typeface="+mn-lt"/>
        <a:ea typeface="+mn-ea"/>
        <a:cs typeface="+mn-cs"/>
      </a:defRPr>
    </a:lvl2pPr>
    <a:lvl3pPr marL="4220230" algn="l" defTabSz="4220230" rtl="0" eaLnBrk="1" latinLnBrk="0" hangingPunct="1">
      <a:defRPr sz="8308" kern="1200">
        <a:solidFill>
          <a:schemeClr val="tx1"/>
        </a:solidFill>
        <a:latin typeface="+mn-lt"/>
        <a:ea typeface="+mn-ea"/>
        <a:cs typeface="+mn-cs"/>
      </a:defRPr>
    </a:lvl3pPr>
    <a:lvl4pPr marL="6330345" algn="l" defTabSz="4220230" rtl="0" eaLnBrk="1" latinLnBrk="0" hangingPunct="1">
      <a:defRPr sz="8308" kern="1200">
        <a:solidFill>
          <a:schemeClr val="tx1"/>
        </a:solidFill>
        <a:latin typeface="+mn-lt"/>
        <a:ea typeface="+mn-ea"/>
        <a:cs typeface="+mn-cs"/>
      </a:defRPr>
    </a:lvl4pPr>
    <a:lvl5pPr marL="8440461" algn="l" defTabSz="4220230" rtl="0" eaLnBrk="1" latinLnBrk="0" hangingPunct="1">
      <a:defRPr sz="8308" kern="1200">
        <a:solidFill>
          <a:schemeClr val="tx1"/>
        </a:solidFill>
        <a:latin typeface="+mn-lt"/>
        <a:ea typeface="+mn-ea"/>
        <a:cs typeface="+mn-cs"/>
      </a:defRPr>
    </a:lvl5pPr>
    <a:lvl6pPr marL="10550576" algn="l" defTabSz="4220230" rtl="0" eaLnBrk="1" latinLnBrk="0" hangingPunct="1">
      <a:defRPr sz="8308" kern="1200">
        <a:solidFill>
          <a:schemeClr val="tx1"/>
        </a:solidFill>
        <a:latin typeface="+mn-lt"/>
        <a:ea typeface="+mn-ea"/>
        <a:cs typeface="+mn-cs"/>
      </a:defRPr>
    </a:lvl6pPr>
    <a:lvl7pPr marL="12660691" algn="l" defTabSz="4220230" rtl="0" eaLnBrk="1" latinLnBrk="0" hangingPunct="1">
      <a:defRPr sz="8308" kern="1200">
        <a:solidFill>
          <a:schemeClr val="tx1"/>
        </a:solidFill>
        <a:latin typeface="+mn-lt"/>
        <a:ea typeface="+mn-ea"/>
        <a:cs typeface="+mn-cs"/>
      </a:defRPr>
    </a:lvl7pPr>
    <a:lvl8pPr marL="14770806" algn="l" defTabSz="4220230" rtl="0" eaLnBrk="1" latinLnBrk="0" hangingPunct="1">
      <a:defRPr sz="8308" kern="1200">
        <a:solidFill>
          <a:schemeClr val="tx1"/>
        </a:solidFill>
        <a:latin typeface="+mn-lt"/>
        <a:ea typeface="+mn-ea"/>
        <a:cs typeface="+mn-cs"/>
      </a:defRPr>
    </a:lvl8pPr>
    <a:lvl9pPr marL="16880921" algn="l" defTabSz="4220230" rtl="0" eaLnBrk="1" latinLnBrk="0" hangingPunct="1">
      <a:defRPr sz="830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080" userDrawn="1">
          <p15:clr>
            <a:srgbClr val="A4A3A4"/>
          </p15:clr>
        </p15:guide>
        <p15:guide id="2" pos="15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M" initials="N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6" autoAdjust="0"/>
    <p:restoredTop sz="50000" autoAdjust="0"/>
  </p:normalViewPr>
  <p:slideViewPr>
    <p:cSldViewPr snapToGrid="0">
      <p:cViewPr>
        <p:scale>
          <a:sx n="20" d="100"/>
          <a:sy n="20" d="100"/>
        </p:scale>
        <p:origin x="-444" y="792"/>
      </p:cViewPr>
      <p:guideLst>
        <p:guide orient="horz" pos="10080"/>
        <p:guide pos="15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D13C3-F6C0-0D42-840D-2FA4108A197D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1143000"/>
            <a:ext cx="4848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22492-B586-9E4F-9FD4-0629ED05D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09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0" y="5237694"/>
            <a:ext cx="37719000" cy="11142133"/>
          </a:xfrm>
        </p:spPr>
        <p:txBody>
          <a:bodyPr anchor="b"/>
          <a:lstStyle>
            <a:lvl1pPr algn="ctr">
              <a:defRPr sz="24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0" y="16809511"/>
            <a:ext cx="37719000" cy="7726889"/>
          </a:xfrm>
        </p:spPr>
        <p:txBody>
          <a:bodyPr/>
          <a:lstStyle>
            <a:lvl1pPr marL="0" indent="0" algn="ctr">
              <a:buNone/>
              <a:defRPr sz="9900"/>
            </a:lvl1pPr>
            <a:lvl2pPr marL="1885950" indent="0" algn="ctr">
              <a:buNone/>
              <a:defRPr sz="8250"/>
            </a:lvl2pPr>
            <a:lvl3pPr marL="3771900" indent="0" algn="ctr">
              <a:buNone/>
              <a:defRPr sz="7425"/>
            </a:lvl3pPr>
            <a:lvl4pPr marL="5657850" indent="0" algn="ctr">
              <a:buNone/>
              <a:defRPr sz="6600"/>
            </a:lvl4pPr>
            <a:lvl5pPr marL="7543800" indent="0" algn="ctr">
              <a:buNone/>
              <a:defRPr sz="6600"/>
            </a:lvl5pPr>
            <a:lvl6pPr marL="9429750" indent="0" algn="ctr">
              <a:buNone/>
              <a:defRPr sz="6600"/>
            </a:lvl6pPr>
            <a:lvl7pPr marL="11315700" indent="0" algn="ctr">
              <a:buNone/>
              <a:defRPr sz="6600"/>
            </a:lvl7pPr>
            <a:lvl8pPr marL="13201650" indent="0" algn="ctr">
              <a:buNone/>
              <a:defRPr sz="6600"/>
            </a:lvl8pPr>
            <a:lvl9pPr marL="15087600" indent="0" algn="ctr">
              <a:buNone/>
              <a:defRPr sz="6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662B-444E-44E5-A113-08532D571F8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28C1-0002-49BA-9C3D-D7689AA02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3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662B-444E-44E5-A113-08532D571F8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28C1-0002-49BA-9C3D-D7689AA02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95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990212" y="1703917"/>
            <a:ext cx="10844213" cy="2712191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7575" y="1703917"/>
            <a:ext cx="31903988" cy="2712191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662B-444E-44E5-A113-08532D571F8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28C1-0002-49BA-9C3D-D7689AA02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94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662B-444E-44E5-A113-08532D571F8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28C1-0002-49BA-9C3D-D7689AA02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24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1381" y="7978780"/>
            <a:ext cx="43376850" cy="13312773"/>
          </a:xfrm>
        </p:spPr>
        <p:txBody>
          <a:bodyPr anchor="b"/>
          <a:lstStyle>
            <a:lvl1pPr>
              <a:defRPr sz="24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1381" y="21417496"/>
            <a:ext cx="43376850" cy="7000873"/>
          </a:xfrm>
        </p:spPr>
        <p:txBody>
          <a:bodyPr/>
          <a:lstStyle>
            <a:lvl1pPr marL="0" indent="0">
              <a:buNone/>
              <a:defRPr sz="9900">
                <a:solidFill>
                  <a:schemeClr val="tx1">
                    <a:tint val="75000"/>
                  </a:schemeClr>
                </a:solidFill>
              </a:defRPr>
            </a:lvl1pPr>
            <a:lvl2pPr marL="1885950" indent="0">
              <a:buNone/>
              <a:defRPr sz="8250">
                <a:solidFill>
                  <a:schemeClr val="tx1">
                    <a:tint val="75000"/>
                  </a:schemeClr>
                </a:solidFill>
              </a:defRPr>
            </a:lvl2pPr>
            <a:lvl3pPr marL="3771900" indent="0">
              <a:buNone/>
              <a:defRPr sz="7425">
                <a:solidFill>
                  <a:schemeClr val="tx1">
                    <a:tint val="75000"/>
                  </a:schemeClr>
                </a:solidFill>
              </a:defRPr>
            </a:lvl3pPr>
            <a:lvl4pPr marL="565785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4pPr>
            <a:lvl5pPr marL="754380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5pPr>
            <a:lvl6pPr marL="942975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6pPr>
            <a:lvl7pPr marL="1131570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7pPr>
            <a:lvl8pPr marL="1320165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8pPr>
            <a:lvl9pPr marL="1508760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662B-444E-44E5-A113-08532D571F8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28C1-0002-49BA-9C3D-D7689AA02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45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57575" y="8519583"/>
            <a:ext cx="21374100" cy="20306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460325" y="8519583"/>
            <a:ext cx="21374100" cy="20306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662B-444E-44E5-A113-08532D571F8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28C1-0002-49BA-9C3D-D7689AA02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12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4126" y="1703919"/>
            <a:ext cx="43376850" cy="6185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4128" y="7845427"/>
            <a:ext cx="21275871" cy="3844923"/>
          </a:xfrm>
        </p:spPr>
        <p:txBody>
          <a:bodyPr anchor="b"/>
          <a:lstStyle>
            <a:lvl1pPr marL="0" indent="0">
              <a:buNone/>
              <a:defRPr sz="9900" b="1"/>
            </a:lvl1pPr>
            <a:lvl2pPr marL="1885950" indent="0">
              <a:buNone/>
              <a:defRPr sz="8250" b="1"/>
            </a:lvl2pPr>
            <a:lvl3pPr marL="3771900" indent="0">
              <a:buNone/>
              <a:defRPr sz="7425" b="1"/>
            </a:lvl3pPr>
            <a:lvl4pPr marL="5657850" indent="0">
              <a:buNone/>
              <a:defRPr sz="6600" b="1"/>
            </a:lvl4pPr>
            <a:lvl5pPr marL="7543800" indent="0">
              <a:buNone/>
              <a:defRPr sz="6600" b="1"/>
            </a:lvl5pPr>
            <a:lvl6pPr marL="9429750" indent="0">
              <a:buNone/>
              <a:defRPr sz="6600" b="1"/>
            </a:lvl6pPr>
            <a:lvl7pPr marL="11315700" indent="0">
              <a:buNone/>
              <a:defRPr sz="6600" b="1"/>
            </a:lvl7pPr>
            <a:lvl8pPr marL="13201650" indent="0">
              <a:buNone/>
              <a:defRPr sz="6600" b="1"/>
            </a:lvl8pPr>
            <a:lvl9pPr marL="15087600" indent="0">
              <a:buNone/>
              <a:defRPr sz="6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64128" y="11690350"/>
            <a:ext cx="21275871" cy="17194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460325" y="7845427"/>
            <a:ext cx="21380651" cy="3844923"/>
          </a:xfrm>
        </p:spPr>
        <p:txBody>
          <a:bodyPr anchor="b"/>
          <a:lstStyle>
            <a:lvl1pPr marL="0" indent="0">
              <a:buNone/>
              <a:defRPr sz="9900" b="1"/>
            </a:lvl1pPr>
            <a:lvl2pPr marL="1885950" indent="0">
              <a:buNone/>
              <a:defRPr sz="8250" b="1"/>
            </a:lvl2pPr>
            <a:lvl3pPr marL="3771900" indent="0">
              <a:buNone/>
              <a:defRPr sz="7425" b="1"/>
            </a:lvl3pPr>
            <a:lvl4pPr marL="5657850" indent="0">
              <a:buNone/>
              <a:defRPr sz="6600" b="1"/>
            </a:lvl4pPr>
            <a:lvl5pPr marL="7543800" indent="0">
              <a:buNone/>
              <a:defRPr sz="6600" b="1"/>
            </a:lvl5pPr>
            <a:lvl6pPr marL="9429750" indent="0">
              <a:buNone/>
              <a:defRPr sz="6600" b="1"/>
            </a:lvl6pPr>
            <a:lvl7pPr marL="11315700" indent="0">
              <a:buNone/>
              <a:defRPr sz="6600" b="1"/>
            </a:lvl7pPr>
            <a:lvl8pPr marL="13201650" indent="0">
              <a:buNone/>
              <a:defRPr sz="6600" b="1"/>
            </a:lvl8pPr>
            <a:lvl9pPr marL="15087600" indent="0">
              <a:buNone/>
              <a:defRPr sz="6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460325" y="11690350"/>
            <a:ext cx="21380651" cy="17194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662B-444E-44E5-A113-08532D571F8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28C1-0002-49BA-9C3D-D7689AA02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89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662B-444E-44E5-A113-08532D571F8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28C1-0002-49BA-9C3D-D7689AA02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89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662B-444E-44E5-A113-08532D571F8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28C1-0002-49BA-9C3D-D7689AA02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33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4127" y="2133600"/>
            <a:ext cx="16220478" cy="7467600"/>
          </a:xfrm>
        </p:spPr>
        <p:txBody>
          <a:bodyPr anchor="b"/>
          <a:lstStyle>
            <a:lvl1pPr>
              <a:defRPr sz="1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80651" y="4607986"/>
            <a:ext cx="25460325" cy="22743583"/>
          </a:xfrm>
        </p:spPr>
        <p:txBody>
          <a:bodyPr/>
          <a:lstStyle>
            <a:lvl1pPr>
              <a:defRPr sz="13200"/>
            </a:lvl1pPr>
            <a:lvl2pPr>
              <a:defRPr sz="11550"/>
            </a:lvl2pPr>
            <a:lvl3pPr>
              <a:defRPr sz="9900"/>
            </a:lvl3pPr>
            <a:lvl4pPr>
              <a:defRPr sz="8250"/>
            </a:lvl4pPr>
            <a:lvl5pPr>
              <a:defRPr sz="8250"/>
            </a:lvl5pPr>
            <a:lvl6pPr>
              <a:defRPr sz="8250"/>
            </a:lvl6pPr>
            <a:lvl7pPr>
              <a:defRPr sz="8250"/>
            </a:lvl7pPr>
            <a:lvl8pPr>
              <a:defRPr sz="8250"/>
            </a:lvl8pPr>
            <a:lvl9pPr>
              <a:defRPr sz="8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64127" y="9601200"/>
            <a:ext cx="16220478" cy="17787411"/>
          </a:xfrm>
        </p:spPr>
        <p:txBody>
          <a:bodyPr/>
          <a:lstStyle>
            <a:lvl1pPr marL="0" indent="0">
              <a:buNone/>
              <a:defRPr sz="6600"/>
            </a:lvl1pPr>
            <a:lvl2pPr marL="1885950" indent="0">
              <a:buNone/>
              <a:defRPr sz="5775"/>
            </a:lvl2pPr>
            <a:lvl3pPr marL="3771900" indent="0">
              <a:buNone/>
              <a:defRPr sz="4950"/>
            </a:lvl3pPr>
            <a:lvl4pPr marL="5657850" indent="0">
              <a:buNone/>
              <a:defRPr sz="4125"/>
            </a:lvl4pPr>
            <a:lvl5pPr marL="7543800" indent="0">
              <a:buNone/>
              <a:defRPr sz="4125"/>
            </a:lvl5pPr>
            <a:lvl6pPr marL="9429750" indent="0">
              <a:buNone/>
              <a:defRPr sz="4125"/>
            </a:lvl6pPr>
            <a:lvl7pPr marL="11315700" indent="0">
              <a:buNone/>
              <a:defRPr sz="4125"/>
            </a:lvl7pPr>
            <a:lvl8pPr marL="13201650" indent="0">
              <a:buNone/>
              <a:defRPr sz="4125"/>
            </a:lvl8pPr>
            <a:lvl9pPr marL="15087600" indent="0">
              <a:buNone/>
              <a:defRPr sz="4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662B-444E-44E5-A113-08532D571F8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28C1-0002-49BA-9C3D-D7689AA02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15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4127" y="2133600"/>
            <a:ext cx="16220478" cy="7467600"/>
          </a:xfrm>
        </p:spPr>
        <p:txBody>
          <a:bodyPr anchor="b"/>
          <a:lstStyle>
            <a:lvl1pPr>
              <a:defRPr sz="1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380651" y="4607986"/>
            <a:ext cx="25460325" cy="22743583"/>
          </a:xfrm>
        </p:spPr>
        <p:txBody>
          <a:bodyPr anchor="t"/>
          <a:lstStyle>
            <a:lvl1pPr marL="0" indent="0">
              <a:buNone/>
              <a:defRPr sz="13200"/>
            </a:lvl1pPr>
            <a:lvl2pPr marL="1885950" indent="0">
              <a:buNone/>
              <a:defRPr sz="11550"/>
            </a:lvl2pPr>
            <a:lvl3pPr marL="3771900" indent="0">
              <a:buNone/>
              <a:defRPr sz="9900"/>
            </a:lvl3pPr>
            <a:lvl4pPr marL="5657850" indent="0">
              <a:buNone/>
              <a:defRPr sz="8250"/>
            </a:lvl4pPr>
            <a:lvl5pPr marL="7543800" indent="0">
              <a:buNone/>
              <a:defRPr sz="8250"/>
            </a:lvl5pPr>
            <a:lvl6pPr marL="9429750" indent="0">
              <a:buNone/>
              <a:defRPr sz="8250"/>
            </a:lvl6pPr>
            <a:lvl7pPr marL="11315700" indent="0">
              <a:buNone/>
              <a:defRPr sz="8250"/>
            </a:lvl7pPr>
            <a:lvl8pPr marL="13201650" indent="0">
              <a:buNone/>
              <a:defRPr sz="8250"/>
            </a:lvl8pPr>
            <a:lvl9pPr marL="15087600" indent="0">
              <a:buNone/>
              <a:defRPr sz="8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64127" y="9601200"/>
            <a:ext cx="16220478" cy="17787411"/>
          </a:xfrm>
        </p:spPr>
        <p:txBody>
          <a:bodyPr/>
          <a:lstStyle>
            <a:lvl1pPr marL="0" indent="0">
              <a:buNone/>
              <a:defRPr sz="6600"/>
            </a:lvl1pPr>
            <a:lvl2pPr marL="1885950" indent="0">
              <a:buNone/>
              <a:defRPr sz="5775"/>
            </a:lvl2pPr>
            <a:lvl3pPr marL="3771900" indent="0">
              <a:buNone/>
              <a:defRPr sz="4950"/>
            </a:lvl3pPr>
            <a:lvl4pPr marL="5657850" indent="0">
              <a:buNone/>
              <a:defRPr sz="4125"/>
            </a:lvl4pPr>
            <a:lvl5pPr marL="7543800" indent="0">
              <a:buNone/>
              <a:defRPr sz="4125"/>
            </a:lvl5pPr>
            <a:lvl6pPr marL="9429750" indent="0">
              <a:buNone/>
              <a:defRPr sz="4125"/>
            </a:lvl6pPr>
            <a:lvl7pPr marL="11315700" indent="0">
              <a:buNone/>
              <a:defRPr sz="4125"/>
            </a:lvl7pPr>
            <a:lvl8pPr marL="13201650" indent="0">
              <a:buNone/>
              <a:defRPr sz="4125"/>
            </a:lvl8pPr>
            <a:lvl9pPr marL="15087600" indent="0">
              <a:buNone/>
              <a:defRPr sz="4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662B-444E-44E5-A113-08532D571F8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28C1-0002-49BA-9C3D-D7689AA02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38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7575" y="1703919"/>
            <a:ext cx="43376850" cy="6185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7575" y="8519583"/>
            <a:ext cx="43376850" cy="20306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57575" y="29662969"/>
            <a:ext cx="11315700" cy="17039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9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8662B-444E-44E5-A113-08532D571F8F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659225" y="29662969"/>
            <a:ext cx="16973550" cy="17039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9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518725" y="29662969"/>
            <a:ext cx="11315700" cy="17039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9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B28C1-0002-49BA-9C3D-D7689AA02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0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771900" rtl="0" eaLnBrk="1" latinLnBrk="0" hangingPunct="1">
        <a:lnSpc>
          <a:spcPct val="90000"/>
        </a:lnSpc>
        <a:spcBef>
          <a:spcPct val="0"/>
        </a:spcBef>
        <a:buNone/>
        <a:defRPr sz="18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42975" indent="-942975" algn="l" defTabSz="3771900" rtl="0" eaLnBrk="1" latinLnBrk="0" hangingPunct="1">
        <a:lnSpc>
          <a:spcPct val="90000"/>
        </a:lnSpc>
        <a:spcBef>
          <a:spcPts val="4125"/>
        </a:spcBef>
        <a:buFont typeface="Arial" panose="020B0604020202020204" pitchFamily="34" charset="0"/>
        <a:buChar char="•"/>
        <a:defRPr sz="11550" kern="1200">
          <a:solidFill>
            <a:schemeClr val="tx1"/>
          </a:solidFill>
          <a:latin typeface="+mn-lt"/>
          <a:ea typeface="+mn-ea"/>
          <a:cs typeface="+mn-cs"/>
        </a:defRPr>
      </a:lvl1pPr>
      <a:lvl2pPr marL="2828925" indent="-942975" algn="l" defTabSz="3771900" rtl="0" eaLnBrk="1" latinLnBrk="0" hangingPunct="1">
        <a:lnSpc>
          <a:spcPct val="90000"/>
        </a:lnSpc>
        <a:spcBef>
          <a:spcPts val="2063"/>
        </a:spcBef>
        <a:buFont typeface="Arial" panose="020B0604020202020204" pitchFamily="34" charset="0"/>
        <a:buChar char="•"/>
        <a:defRPr sz="9900" kern="1200">
          <a:solidFill>
            <a:schemeClr val="tx1"/>
          </a:solidFill>
          <a:latin typeface="+mn-lt"/>
          <a:ea typeface="+mn-ea"/>
          <a:cs typeface="+mn-cs"/>
        </a:defRPr>
      </a:lvl2pPr>
      <a:lvl3pPr marL="4714875" indent="-942975" algn="l" defTabSz="3771900" rtl="0" eaLnBrk="1" latinLnBrk="0" hangingPunct="1">
        <a:lnSpc>
          <a:spcPct val="90000"/>
        </a:lnSpc>
        <a:spcBef>
          <a:spcPts val="2063"/>
        </a:spcBef>
        <a:buFont typeface="Arial" panose="020B0604020202020204" pitchFamily="34" charset="0"/>
        <a:buChar char="•"/>
        <a:defRPr sz="8250" kern="1200">
          <a:solidFill>
            <a:schemeClr val="tx1"/>
          </a:solidFill>
          <a:latin typeface="+mn-lt"/>
          <a:ea typeface="+mn-ea"/>
          <a:cs typeface="+mn-cs"/>
        </a:defRPr>
      </a:lvl3pPr>
      <a:lvl4pPr marL="6600825" indent="-942975" algn="l" defTabSz="3771900" rtl="0" eaLnBrk="1" latinLnBrk="0" hangingPunct="1">
        <a:lnSpc>
          <a:spcPct val="90000"/>
        </a:lnSpc>
        <a:spcBef>
          <a:spcPts val="2063"/>
        </a:spcBef>
        <a:buFont typeface="Arial" panose="020B0604020202020204" pitchFamily="34" charset="0"/>
        <a:buChar char="•"/>
        <a:defRPr sz="7425" kern="1200">
          <a:solidFill>
            <a:schemeClr val="tx1"/>
          </a:solidFill>
          <a:latin typeface="+mn-lt"/>
          <a:ea typeface="+mn-ea"/>
          <a:cs typeface="+mn-cs"/>
        </a:defRPr>
      </a:lvl4pPr>
      <a:lvl5pPr marL="8486775" indent="-942975" algn="l" defTabSz="3771900" rtl="0" eaLnBrk="1" latinLnBrk="0" hangingPunct="1">
        <a:lnSpc>
          <a:spcPct val="90000"/>
        </a:lnSpc>
        <a:spcBef>
          <a:spcPts val="2063"/>
        </a:spcBef>
        <a:buFont typeface="Arial" panose="020B0604020202020204" pitchFamily="34" charset="0"/>
        <a:buChar char="•"/>
        <a:defRPr sz="7425" kern="1200">
          <a:solidFill>
            <a:schemeClr val="tx1"/>
          </a:solidFill>
          <a:latin typeface="+mn-lt"/>
          <a:ea typeface="+mn-ea"/>
          <a:cs typeface="+mn-cs"/>
        </a:defRPr>
      </a:lvl5pPr>
      <a:lvl6pPr marL="10372725" indent="-942975" algn="l" defTabSz="3771900" rtl="0" eaLnBrk="1" latinLnBrk="0" hangingPunct="1">
        <a:lnSpc>
          <a:spcPct val="90000"/>
        </a:lnSpc>
        <a:spcBef>
          <a:spcPts val="2063"/>
        </a:spcBef>
        <a:buFont typeface="Arial" panose="020B0604020202020204" pitchFamily="34" charset="0"/>
        <a:buChar char="•"/>
        <a:defRPr sz="7425" kern="1200">
          <a:solidFill>
            <a:schemeClr val="tx1"/>
          </a:solidFill>
          <a:latin typeface="+mn-lt"/>
          <a:ea typeface="+mn-ea"/>
          <a:cs typeface="+mn-cs"/>
        </a:defRPr>
      </a:lvl6pPr>
      <a:lvl7pPr marL="12258675" indent="-942975" algn="l" defTabSz="3771900" rtl="0" eaLnBrk="1" latinLnBrk="0" hangingPunct="1">
        <a:lnSpc>
          <a:spcPct val="90000"/>
        </a:lnSpc>
        <a:spcBef>
          <a:spcPts val="2063"/>
        </a:spcBef>
        <a:buFont typeface="Arial" panose="020B0604020202020204" pitchFamily="34" charset="0"/>
        <a:buChar char="•"/>
        <a:defRPr sz="7425" kern="1200">
          <a:solidFill>
            <a:schemeClr val="tx1"/>
          </a:solidFill>
          <a:latin typeface="+mn-lt"/>
          <a:ea typeface="+mn-ea"/>
          <a:cs typeface="+mn-cs"/>
        </a:defRPr>
      </a:lvl7pPr>
      <a:lvl8pPr marL="14144625" indent="-942975" algn="l" defTabSz="3771900" rtl="0" eaLnBrk="1" latinLnBrk="0" hangingPunct="1">
        <a:lnSpc>
          <a:spcPct val="90000"/>
        </a:lnSpc>
        <a:spcBef>
          <a:spcPts val="2063"/>
        </a:spcBef>
        <a:buFont typeface="Arial" panose="020B0604020202020204" pitchFamily="34" charset="0"/>
        <a:buChar char="•"/>
        <a:defRPr sz="7425" kern="1200">
          <a:solidFill>
            <a:schemeClr val="tx1"/>
          </a:solidFill>
          <a:latin typeface="+mn-lt"/>
          <a:ea typeface="+mn-ea"/>
          <a:cs typeface="+mn-cs"/>
        </a:defRPr>
      </a:lvl8pPr>
      <a:lvl9pPr marL="16030575" indent="-942975" algn="l" defTabSz="3771900" rtl="0" eaLnBrk="1" latinLnBrk="0" hangingPunct="1">
        <a:lnSpc>
          <a:spcPct val="90000"/>
        </a:lnSpc>
        <a:spcBef>
          <a:spcPts val="2063"/>
        </a:spcBef>
        <a:buFont typeface="Arial" panose="020B0604020202020204" pitchFamily="34" charset="0"/>
        <a:buChar char="•"/>
        <a:defRPr sz="7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71900" rtl="0" eaLnBrk="1" latinLnBrk="0" hangingPunct="1">
        <a:defRPr sz="7425" kern="1200">
          <a:solidFill>
            <a:schemeClr val="tx1"/>
          </a:solidFill>
          <a:latin typeface="+mn-lt"/>
          <a:ea typeface="+mn-ea"/>
          <a:cs typeface="+mn-cs"/>
        </a:defRPr>
      </a:lvl1pPr>
      <a:lvl2pPr marL="1885950" algn="l" defTabSz="3771900" rtl="0" eaLnBrk="1" latinLnBrk="0" hangingPunct="1">
        <a:defRPr sz="7425" kern="1200">
          <a:solidFill>
            <a:schemeClr val="tx1"/>
          </a:solidFill>
          <a:latin typeface="+mn-lt"/>
          <a:ea typeface="+mn-ea"/>
          <a:cs typeface="+mn-cs"/>
        </a:defRPr>
      </a:lvl2pPr>
      <a:lvl3pPr marL="3771900" algn="l" defTabSz="3771900" rtl="0" eaLnBrk="1" latinLnBrk="0" hangingPunct="1">
        <a:defRPr sz="7425" kern="1200">
          <a:solidFill>
            <a:schemeClr val="tx1"/>
          </a:solidFill>
          <a:latin typeface="+mn-lt"/>
          <a:ea typeface="+mn-ea"/>
          <a:cs typeface="+mn-cs"/>
        </a:defRPr>
      </a:lvl3pPr>
      <a:lvl4pPr marL="5657850" algn="l" defTabSz="3771900" rtl="0" eaLnBrk="1" latinLnBrk="0" hangingPunct="1">
        <a:defRPr sz="7425" kern="1200">
          <a:solidFill>
            <a:schemeClr val="tx1"/>
          </a:solidFill>
          <a:latin typeface="+mn-lt"/>
          <a:ea typeface="+mn-ea"/>
          <a:cs typeface="+mn-cs"/>
        </a:defRPr>
      </a:lvl4pPr>
      <a:lvl5pPr marL="7543800" algn="l" defTabSz="3771900" rtl="0" eaLnBrk="1" latinLnBrk="0" hangingPunct="1">
        <a:defRPr sz="7425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0" algn="l" defTabSz="3771900" rtl="0" eaLnBrk="1" latinLnBrk="0" hangingPunct="1">
        <a:defRPr sz="7425" kern="1200">
          <a:solidFill>
            <a:schemeClr val="tx1"/>
          </a:solidFill>
          <a:latin typeface="+mn-lt"/>
          <a:ea typeface="+mn-ea"/>
          <a:cs typeface="+mn-cs"/>
        </a:defRPr>
      </a:lvl6pPr>
      <a:lvl7pPr marL="11315700" algn="l" defTabSz="3771900" rtl="0" eaLnBrk="1" latinLnBrk="0" hangingPunct="1">
        <a:defRPr sz="7425" kern="1200">
          <a:solidFill>
            <a:schemeClr val="tx1"/>
          </a:solidFill>
          <a:latin typeface="+mn-lt"/>
          <a:ea typeface="+mn-ea"/>
          <a:cs typeface="+mn-cs"/>
        </a:defRPr>
      </a:lvl7pPr>
      <a:lvl8pPr marL="13201650" algn="l" defTabSz="3771900" rtl="0" eaLnBrk="1" latinLnBrk="0" hangingPunct="1">
        <a:defRPr sz="7425" kern="1200">
          <a:solidFill>
            <a:schemeClr val="tx1"/>
          </a:solidFill>
          <a:latin typeface="+mn-lt"/>
          <a:ea typeface="+mn-ea"/>
          <a:cs typeface="+mn-cs"/>
        </a:defRPr>
      </a:lvl8pPr>
      <a:lvl9pPr marL="15087600" algn="l" defTabSz="3771900" rtl="0" eaLnBrk="1" latinLnBrk="0" hangingPunct="1">
        <a:defRPr sz="7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hyperlink" Target="mailto:minhnn@vnu.edu.vn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tiff"/><Relationship Id="rId10" Type="http://schemas.openxmlformats.org/officeDocument/2006/relationships/image" Target="../media/image8.png"/><Relationship Id="rId4" Type="http://schemas.openxmlformats.org/officeDocument/2006/relationships/image" Target="../media/image2.tiff"/><Relationship Id="rId9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26971" y="-68892"/>
            <a:ext cx="46765029" cy="3726563"/>
          </a:xfrm>
          <a:prstGeom prst="rect">
            <a:avLst/>
          </a:prstGeom>
        </p:spPr>
        <p:style>
          <a:lnRef idx="3">
            <a:schemeClr val="lt1"/>
          </a:lnRef>
          <a:fillRef idx="1001">
            <a:schemeClr val="dk2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6518" tIns="188259" rIns="376518" bIns="1882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7200" b="1" dirty="0"/>
              <a:t>Colloidal dynamics of soil clay under the effect of fine-sized </a:t>
            </a:r>
            <a:r>
              <a:rPr lang="en-GB" sz="7200" b="1" dirty="0" err="1"/>
              <a:t>biochars</a:t>
            </a:r>
            <a:r>
              <a:rPr lang="en-GB" sz="7200" b="1" dirty="0"/>
              <a:t>: Implication for </a:t>
            </a:r>
            <a:r>
              <a:rPr lang="en-GB" sz="7200" b="1" dirty="0" err="1"/>
              <a:t>biochar</a:t>
            </a:r>
            <a:r>
              <a:rPr lang="en-GB" sz="7200" b="1" dirty="0"/>
              <a:t> amendment towards preventing clay loss and soil erosion</a:t>
            </a:r>
            <a:endParaRPr lang="en-US" sz="7200" dirty="0"/>
          </a:p>
          <a:p>
            <a:pPr algn="ctr"/>
            <a:r>
              <a:rPr lang="en-GB" sz="3000" dirty="0"/>
              <a:t>Nga T. Mai</a:t>
            </a:r>
            <a:r>
              <a:rPr lang="en-GB" sz="3000" baseline="30000" dirty="0"/>
              <a:t>1,2,*</a:t>
            </a:r>
            <a:r>
              <a:rPr lang="en-GB" sz="3000" dirty="0"/>
              <a:t>, Nga T.T. Pham</a:t>
            </a:r>
            <a:r>
              <a:rPr lang="en-GB" sz="3000" baseline="30000" dirty="0"/>
              <a:t>1,3</a:t>
            </a:r>
            <a:r>
              <a:rPr lang="en-GB" sz="3000" dirty="0"/>
              <a:t>, </a:t>
            </a:r>
            <a:r>
              <a:rPr lang="en-GB" sz="3000" dirty="0" err="1"/>
              <a:t>Anh</a:t>
            </a:r>
            <a:r>
              <a:rPr lang="en-GB" sz="3000" dirty="0"/>
              <a:t> T.Q. Nguyen</a:t>
            </a:r>
            <a:r>
              <a:rPr lang="en-GB" sz="3000" baseline="30000" dirty="0"/>
              <a:t>1,4</a:t>
            </a:r>
            <a:r>
              <a:rPr lang="en-GB" sz="3000" dirty="0"/>
              <a:t>, </a:t>
            </a:r>
            <a:r>
              <a:rPr lang="en-GB" sz="3000" dirty="0" err="1"/>
              <a:t>Anh</a:t>
            </a:r>
            <a:r>
              <a:rPr lang="en-GB" sz="3000" dirty="0"/>
              <a:t> T.N. Nguyen</a:t>
            </a:r>
            <a:r>
              <a:rPr lang="en-GB" sz="3000" baseline="30000" dirty="0"/>
              <a:t>1</a:t>
            </a:r>
            <a:r>
              <a:rPr lang="en-GB" sz="3000" dirty="0"/>
              <a:t>, </a:t>
            </a:r>
            <a:r>
              <a:rPr lang="en-GB" sz="3000" dirty="0" err="1"/>
              <a:t>Anh</a:t>
            </a:r>
            <a:r>
              <a:rPr lang="en-GB" sz="3000" dirty="0"/>
              <a:t> M. Nguyen</a:t>
            </a:r>
            <a:r>
              <a:rPr lang="en-GB" sz="3000" baseline="30000" dirty="0"/>
              <a:t>1</a:t>
            </a:r>
            <a:r>
              <a:rPr lang="en-GB" sz="3000" dirty="0"/>
              <a:t>, </a:t>
            </a:r>
            <a:r>
              <a:rPr lang="en-GB" sz="3000" dirty="0" err="1"/>
              <a:t>Nhung</a:t>
            </a:r>
            <a:r>
              <a:rPr lang="en-GB" sz="3000" dirty="0"/>
              <a:t> T.H. Bach</a:t>
            </a:r>
            <a:r>
              <a:rPr lang="en-GB" sz="3000" baseline="30000" dirty="0"/>
              <a:t>1</a:t>
            </a:r>
            <a:r>
              <a:rPr lang="en-GB" sz="3000" dirty="0"/>
              <a:t>, Chi L. Do</a:t>
            </a:r>
            <a:r>
              <a:rPr lang="en-GB" sz="3000" baseline="30000" dirty="0"/>
              <a:t>1</a:t>
            </a:r>
            <a:r>
              <a:rPr lang="en-GB" sz="3000" dirty="0"/>
              <a:t>, Thom T. Nguyen</a:t>
            </a:r>
            <a:r>
              <a:rPr lang="en-GB" sz="3000" baseline="30000" dirty="0"/>
              <a:t>1</a:t>
            </a:r>
            <a:r>
              <a:rPr lang="en-GB" sz="3000" dirty="0"/>
              <a:t>, Nam H. Nguyen</a:t>
            </a:r>
            <a:r>
              <a:rPr lang="en-GB" sz="3000" baseline="30000" dirty="0"/>
              <a:t>5</a:t>
            </a:r>
            <a:r>
              <a:rPr lang="en-GB" sz="3000" dirty="0"/>
              <a:t>, Stefan Dultz</a:t>
            </a:r>
            <a:r>
              <a:rPr lang="en-GB" sz="3000" baseline="30000" dirty="0"/>
              <a:t>6</a:t>
            </a:r>
            <a:r>
              <a:rPr lang="en-GB" sz="3000" dirty="0"/>
              <a:t>, Minh N. </a:t>
            </a:r>
            <a:r>
              <a:rPr lang="en-GB" sz="3000" dirty="0" smtClean="0"/>
              <a:t>Nguyen</a:t>
            </a:r>
            <a:r>
              <a:rPr lang="en-GB" sz="3000" baseline="30000" dirty="0" smtClean="0"/>
              <a:t>1</a:t>
            </a:r>
          </a:p>
          <a:p>
            <a:pPr algn="ctr"/>
            <a:r>
              <a:rPr lang="en-GB" sz="3000" i="1" baseline="30000" dirty="0" smtClean="0"/>
              <a:t>1</a:t>
            </a:r>
            <a:r>
              <a:rPr lang="en-GB" sz="3000" i="1" dirty="0" smtClean="0"/>
              <a:t>University </a:t>
            </a:r>
            <a:r>
              <a:rPr lang="en-GB" sz="3000" i="1" dirty="0"/>
              <a:t>of Science, Vietnam National University, Hanoi (VNU). </a:t>
            </a:r>
            <a:r>
              <a:rPr lang="en-GB" sz="3000" i="1" baseline="30000" dirty="0" smtClean="0"/>
              <a:t>2</a:t>
            </a:r>
            <a:r>
              <a:rPr lang="en-GB" sz="3000" i="1" dirty="0" smtClean="0"/>
              <a:t>Ha </a:t>
            </a:r>
            <a:r>
              <a:rPr lang="en-GB" sz="3000" i="1" dirty="0"/>
              <a:t>Tay Community College. </a:t>
            </a:r>
            <a:r>
              <a:rPr lang="en-GB" sz="3000" i="1" baseline="30000" dirty="0" smtClean="0"/>
              <a:t>3</a:t>
            </a:r>
            <a:r>
              <a:rPr lang="en-GB" sz="3000" i="1" dirty="0" smtClean="0"/>
              <a:t>Institute </a:t>
            </a:r>
            <a:r>
              <a:rPr lang="en-GB" sz="3000" i="1" dirty="0"/>
              <a:t>for Agricultural Environment. </a:t>
            </a:r>
            <a:r>
              <a:rPr lang="en-GB" sz="3000" i="1" baseline="30000" dirty="0" smtClean="0"/>
              <a:t>4</a:t>
            </a:r>
            <a:r>
              <a:rPr lang="en-GB" sz="3000" i="1" dirty="0" smtClean="0"/>
              <a:t>Thai </a:t>
            </a:r>
            <a:r>
              <a:rPr lang="en-GB" sz="3000" i="1" dirty="0"/>
              <a:t>Nguyen University of Education. </a:t>
            </a:r>
            <a:r>
              <a:rPr lang="en-GB" sz="3000" i="1" baseline="30000" dirty="0" smtClean="0"/>
              <a:t>5</a:t>
            </a:r>
            <a:r>
              <a:rPr lang="en-GB" sz="3000" i="1" dirty="0" smtClean="0"/>
              <a:t>University </a:t>
            </a:r>
            <a:r>
              <a:rPr lang="en-GB" sz="3000" i="1" dirty="0"/>
              <a:t>of Science and Technology of Hanoi. </a:t>
            </a:r>
            <a:r>
              <a:rPr lang="en-GB" sz="3000" i="1" baseline="30000" dirty="0" smtClean="0"/>
              <a:t>6</a:t>
            </a:r>
            <a:r>
              <a:rPr lang="en-GB" sz="3000" i="1" dirty="0" smtClean="0"/>
              <a:t>Leibniz </a:t>
            </a:r>
            <a:r>
              <a:rPr lang="en-GB" sz="3000" i="1" dirty="0" err="1"/>
              <a:t>Universität</a:t>
            </a:r>
            <a:r>
              <a:rPr lang="en-GB" sz="3000" i="1" dirty="0"/>
              <a:t> Hannover. </a:t>
            </a:r>
          </a:p>
          <a:p>
            <a:pPr algn="ctr"/>
            <a:r>
              <a:rPr lang="en-GB" sz="3000" dirty="0"/>
              <a:t>Corresponding author: Minh N. Nguyen (E-mail </a:t>
            </a:r>
            <a:r>
              <a:rPr lang="en-GB" sz="3000" dirty="0">
                <a:solidFill>
                  <a:schemeClr val="bg1"/>
                </a:solidFill>
              </a:rPr>
              <a:t>address: </a:t>
            </a:r>
            <a:r>
              <a:rPr lang="en-GB" sz="3000" u="sng" dirty="0">
                <a:solidFill>
                  <a:schemeClr val="bg1"/>
                </a:solidFill>
                <a:hlinkClick r:id="rId2"/>
              </a:rPr>
              <a:t>minhnn@vnu.edu.vn</a:t>
            </a:r>
            <a:r>
              <a:rPr lang="en-GB" sz="3000" dirty="0">
                <a:solidFill>
                  <a:schemeClr val="bg1"/>
                </a:solidFill>
              </a:rPr>
              <a:t>)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686" y="3859856"/>
            <a:ext cx="17340943" cy="811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I. Background</a:t>
            </a:r>
          </a:p>
          <a:p>
            <a:pPr marL="457200" lvl="0" indent="-457200" algn="just"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2900" dirty="0" bmk=""/>
              <a:t>Application of biochar for soil has been widely encouraged to improve soil physio-chemical properties such as structure, bulk density, water storage, ion exchange capacity, nutrient transport, pollutant </a:t>
            </a:r>
            <a:r>
              <a:rPr lang="en-US" altLang="en-US" sz="2900" dirty="0" smtClean="0" bmk=""/>
              <a:t>encapsulation. </a:t>
            </a:r>
            <a:r>
              <a:rPr lang="en-US" altLang="en-US" sz="2900" dirty="0" bmk=""/>
              <a:t>However, the impact of </a:t>
            </a:r>
            <a:r>
              <a:rPr lang="en-US" altLang="en-US" sz="2900" dirty="0" err="1" bmk=""/>
              <a:t>biochar</a:t>
            </a:r>
            <a:r>
              <a:rPr lang="en-US" altLang="en-US" sz="2900" dirty="0" bmk=""/>
              <a:t> on the fate and transport of soil colloid-sized particles has got limited attention of researchers. </a:t>
            </a:r>
          </a:p>
          <a:p>
            <a:pPr marL="457200" lvl="0" indent="-457200" algn="just"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altLang="en-US" sz="2900" dirty="0" bmk=""/>
              <a:t>When buried in the soil, the abiotic oxidation and biological make biochar surface increases the oxygen-containing functional groups, resulting biochar becomes more </a:t>
            </a:r>
            <a:r>
              <a:rPr lang="en-GB" altLang="en-US" sz="2900" dirty="0" smtClean="0" bmk=""/>
              <a:t>negative. </a:t>
            </a:r>
            <a:r>
              <a:rPr lang="en-GB" altLang="en-US" sz="2900" dirty="0" bmk=""/>
              <a:t>This suggests that the addition of </a:t>
            </a:r>
            <a:r>
              <a:rPr lang="en-GB" altLang="en-US" sz="2900" dirty="0" err="1" bmk=""/>
              <a:t>biochar</a:t>
            </a:r>
            <a:r>
              <a:rPr lang="en-GB" altLang="en-US" sz="2900" dirty="0" bmk=""/>
              <a:t> to soil and its aging could make soil SC more negative, </a:t>
            </a:r>
            <a:r>
              <a:rPr lang="en-GB" altLang="en-US" sz="2900" dirty="0" err="1" bmk=""/>
              <a:t>favoring</a:t>
            </a:r>
            <a:r>
              <a:rPr lang="en-GB" altLang="en-US" sz="2900" dirty="0" bmk=""/>
              <a:t> electrostatic repulsion and increasing the dispersion of colloidal soil.</a:t>
            </a:r>
            <a:endParaRPr lang="en-US" altLang="en-US" sz="2900" dirty="0" bmk=""/>
          </a:p>
          <a:p>
            <a:pPr marL="457200" lvl="0" indent="-457200" algn="just"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altLang="en-US" sz="2900" dirty="0" bmk=""/>
              <a:t>In this study, the effect of engineered micro-sized </a:t>
            </a:r>
            <a:r>
              <a:rPr lang="en-GB" altLang="en-US" sz="2900" dirty="0" err="1" bmk=""/>
              <a:t>biochar</a:t>
            </a:r>
            <a:r>
              <a:rPr lang="en-GB" altLang="en-US" sz="2900" dirty="0" bmk=""/>
              <a:t> amendment on surface charge (SC) and colloidal dynamics of the clay fraction of a kaolinite-rich soil in different conditions (pH, </a:t>
            </a:r>
            <a:r>
              <a:rPr lang="en-GB" altLang="en-US" sz="2900" dirty="0" err="1" bmk=""/>
              <a:t>pryrolysis</a:t>
            </a:r>
            <a:r>
              <a:rPr lang="en-GB" altLang="en-US" sz="2900" dirty="0" bmk=""/>
              <a:t>,…) was determined. The advanced knowledge of the colloidal properties of </a:t>
            </a:r>
            <a:r>
              <a:rPr lang="en-GB" altLang="en-US" sz="2900" dirty="0" err="1" bmk=""/>
              <a:t>biochar</a:t>
            </a:r>
            <a:r>
              <a:rPr lang="en-GB" altLang="en-US" sz="2900" dirty="0" bmk=""/>
              <a:t> and its stimulation to </a:t>
            </a:r>
            <a:r>
              <a:rPr lang="en-GB" altLang="en-US" sz="2900" dirty="0" err="1" bmk=""/>
              <a:t>dispersibility</a:t>
            </a:r>
            <a:r>
              <a:rPr lang="en-GB" altLang="en-US" sz="2900" dirty="0" bmk=""/>
              <a:t> of soil clay fraction will first re-evaluate the ability of </a:t>
            </a:r>
            <a:r>
              <a:rPr lang="en-GB" altLang="en-US" sz="2900" dirty="0" err="1" bmk=""/>
              <a:t>biochar</a:t>
            </a:r>
            <a:r>
              <a:rPr lang="en-GB" altLang="en-US" sz="2900" dirty="0" bmk=""/>
              <a:t> to increase the </a:t>
            </a:r>
            <a:r>
              <a:rPr lang="en-GB" altLang="en-US" sz="2900" dirty="0" err="1" bmk=""/>
              <a:t>dispersibility</a:t>
            </a:r>
            <a:r>
              <a:rPr lang="en-GB" altLang="en-US" sz="2900" dirty="0" bmk=""/>
              <a:t> of clay minerals and, second, provide a premise to develop sustainable practices for sustainable application of </a:t>
            </a:r>
            <a:r>
              <a:rPr lang="en-GB" altLang="en-US" sz="2900" dirty="0" err="1" bmk=""/>
              <a:t>biochar</a:t>
            </a:r>
            <a:r>
              <a:rPr lang="en-GB" altLang="en-US" sz="2900" dirty="0" bmk=""/>
              <a:t>.</a:t>
            </a:r>
            <a:endParaRPr lang="en-US" altLang="en-US" sz="2900" dirty="0"/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-279400" y="13647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15"/>
          <p:cNvSpPr>
            <a:spLocks noChangeArrowheads="1"/>
          </p:cNvSpPr>
          <p:nvPr/>
        </p:nvSpPr>
        <p:spPr bwMode="auto">
          <a:xfrm>
            <a:off x="-279400" y="16234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6719" y="12156437"/>
            <a:ext cx="853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II. Materials</a:t>
            </a:r>
          </a:p>
        </p:txBody>
      </p:sp>
      <p:pic>
        <p:nvPicPr>
          <p:cNvPr id="29" name="Picture 28" descr="C:\Users\Dell\Pictures\poster quy trình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02" y="16538065"/>
            <a:ext cx="7575324" cy="436652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/>
          <p:cNvSpPr txBox="1"/>
          <p:nvPr/>
        </p:nvSpPr>
        <p:spPr>
          <a:xfrm>
            <a:off x="156719" y="12715780"/>
            <a:ext cx="7652984" cy="715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</a:rPr>
              <a:t>* </a:t>
            </a:r>
            <a:r>
              <a:rPr lang="en-US" sz="3500" b="1" i="1" dirty="0">
                <a:solidFill>
                  <a:schemeClr val="accent2">
                    <a:lumMod val="50000"/>
                  </a:schemeClr>
                </a:solidFill>
              </a:rPr>
              <a:t>Clay</a:t>
            </a:r>
            <a:endParaRPr lang="en-US" sz="35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935" y="22253589"/>
            <a:ext cx="9176182" cy="4228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500" b="1" i="1" dirty="0"/>
              <a:t>* </a:t>
            </a:r>
            <a:r>
              <a:rPr lang="en-US" sz="3500" b="1" i="1" dirty="0">
                <a:solidFill>
                  <a:schemeClr val="accent2">
                    <a:lumMod val="50000"/>
                  </a:schemeClr>
                </a:solidFill>
              </a:rPr>
              <a:t>Examination of colloidal dynamics</a:t>
            </a:r>
            <a:endParaRPr lang="en-US" sz="35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lnSpc>
                <a:spcPct val="125000"/>
              </a:lnSpc>
            </a:pPr>
            <a:r>
              <a:rPr lang="en-US" sz="2900" dirty="0"/>
              <a:t>Examination of colloidal dynamic was followed the protocol of </a:t>
            </a:r>
            <a:r>
              <a:rPr lang="en-US" sz="2900" dirty="0" err="1"/>
              <a:t>Lagaly</a:t>
            </a:r>
            <a:r>
              <a:rPr lang="en-US" sz="2900" dirty="0"/>
              <a:t> et al. (1997). From the preliminary experiments in a wide mass ratio range, the 1:1 ratio was selected for further investigations. Suspensions of biochar and clay were prepared at the same ionic strength 0.01 M by using 0.01 M </a:t>
            </a:r>
            <a:r>
              <a:rPr lang="en-US" sz="2900" dirty="0" err="1"/>
              <a:t>HCl</a:t>
            </a:r>
            <a:r>
              <a:rPr lang="en-US" sz="2900" dirty="0"/>
              <a:t> or </a:t>
            </a:r>
            <a:r>
              <a:rPr lang="en-US" sz="2900" dirty="0" err="1"/>
              <a:t>NaCl</a:t>
            </a:r>
            <a:r>
              <a:rPr lang="en-US" sz="2900" dirty="0"/>
              <a:t> solution to obtain different targeted pH values </a:t>
            </a:r>
            <a:endParaRPr lang="en-US" sz="2900" b="1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18061710" y="3908812"/>
            <a:ext cx="13360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IV. Results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259008" y="4634939"/>
            <a:ext cx="1336039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</a:rPr>
              <a:t>* </a:t>
            </a:r>
            <a:r>
              <a:rPr lang="vi-VN" sz="3500" b="1" i="1" dirty="0">
                <a:solidFill>
                  <a:schemeClr val="accent2">
                    <a:lumMod val="50000"/>
                  </a:schemeClr>
                </a:solidFill>
              </a:rPr>
              <a:t>Morphology analysis </a:t>
            </a:r>
            <a:endParaRPr lang="en-US" sz="35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7906563" y="14152237"/>
            <a:ext cx="15514306" cy="4169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Fig. 3a shows </a:t>
            </a:r>
            <a:r>
              <a:rPr lang="en-GB" sz="2800" dirty="0">
                <a:solidFill>
                  <a:schemeClr val="tx1"/>
                </a:solidFill>
              </a:rPr>
              <a:t>tomographic cross-section images captured for leaves of </a:t>
            </a:r>
            <a:r>
              <a:rPr lang="en-GB" sz="2800" i="1" dirty="0">
                <a:solidFill>
                  <a:schemeClr val="tx1"/>
                </a:solidFill>
              </a:rPr>
              <a:t>D. </a:t>
            </a:r>
            <a:r>
              <a:rPr lang="en-GB" sz="2800" i="1" dirty="0" err="1">
                <a:solidFill>
                  <a:schemeClr val="tx1"/>
                </a:solidFill>
              </a:rPr>
              <a:t>linearis</a:t>
            </a:r>
            <a:r>
              <a:rPr lang="en-GB" sz="2800" i="1" dirty="0">
                <a:solidFill>
                  <a:schemeClr val="tx1"/>
                </a:solidFill>
              </a:rPr>
              <a:t>. </a:t>
            </a:r>
            <a:r>
              <a:rPr lang="en-GB" sz="2800" dirty="0">
                <a:solidFill>
                  <a:schemeClr val="tx1"/>
                </a:solidFill>
              </a:rPr>
              <a:t>The biomass contains ~44% of organic matter (Fig. </a:t>
            </a:r>
            <a:r>
              <a:rPr lang="en-GB" sz="2800" dirty="0" smtClean="0">
                <a:solidFill>
                  <a:schemeClr val="tx1"/>
                </a:solidFill>
              </a:rPr>
              <a:t>3b</a:t>
            </a:r>
            <a:r>
              <a:rPr lang="en-GB" sz="2800" dirty="0">
                <a:solidFill>
                  <a:schemeClr val="tx1"/>
                </a:solidFill>
              </a:rPr>
              <a:t>), while inorganic compounds such as internal biogenic silica comprises ~3.6% (Fig. </a:t>
            </a:r>
            <a:r>
              <a:rPr lang="en-GB" sz="2800" dirty="0" smtClean="0">
                <a:solidFill>
                  <a:schemeClr val="tx1"/>
                </a:solidFill>
              </a:rPr>
              <a:t>3c).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Under </a:t>
            </a:r>
            <a:r>
              <a:rPr lang="en-GB" sz="2800" dirty="0">
                <a:solidFill>
                  <a:schemeClr val="tx1"/>
                </a:solidFill>
              </a:rPr>
              <a:t>open and </a:t>
            </a:r>
            <a:r>
              <a:rPr lang="en-US" sz="2800" dirty="0">
                <a:solidFill>
                  <a:schemeClr val="tx1"/>
                </a:solidFill>
              </a:rPr>
              <a:t>N</a:t>
            </a:r>
            <a:r>
              <a:rPr lang="en-US" sz="2800" baseline="-25000" dirty="0">
                <a:solidFill>
                  <a:schemeClr val="tx1"/>
                </a:solidFill>
              </a:rPr>
              <a:t>2</a:t>
            </a:r>
            <a:r>
              <a:rPr lang="en-US" sz="2800" dirty="0">
                <a:solidFill>
                  <a:schemeClr val="tx1"/>
                </a:solidFill>
              </a:rPr>
              <a:t>-supported pyrolysis conditions, </a:t>
            </a:r>
            <a:r>
              <a:rPr lang="en-US" sz="2800" i="1" dirty="0">
                <a:solidFill>
                  <a:schemeClr val="tx1"/>
                </a:solidFill>
              </a:rPr>
              <a:t>D. </a:t>
            </a:r>
            <a:r>
              <a:rPr lang="en-US" sz="2800" i="1" dirty="0" err="1">
                <a:solidFill>
                  <a:schemeClr val="tx1"/>
                </a:solidFill>
              </a:rPr>
              <a:t>linearis</a:t>
            </a:r>
            <a:r>
              <a:rPr lang="en-US" sz="2800" dirty="0" err="1">
                <a:solidFill>
                  <a:schemeClr val="tx1"/>
                </a:solidFill>
              </a:rPr>
              <a:t>’s</a:t>
            </a:r>
            <a:r>
              <a:rPr lang="en-US" sz="2800" dirty="0">
                <a:solidFill>
                  <a:schemeClr val="tx1"/>
                </a:solidFill>
              </a:rPr>
              <a:t> biomass was converted to </a:t>
            </a:r>
            <a:r>
              <a:rPr lang="en-GB" sz="2800" dirty="0">
                <a:solidFill>
                  <a:schemeClr val="tx1"/>
                </a:solidFill>
              </a:rPr>
              <a:t>either ‘poorer-organic biochar’ or ‘richer-organic biochar’ and their structural and chemical properties were obviously distinctive (Fig. </a:t>
            </a:r>
            <a:r>
              <a:rPr lang="en-GB" sz="2800" dirty="0" smtClean="0">
                <a:solidFill>
                  <a:schemeClr val="tx1"/>
                </a:solidFill>
              </a:rPr>
              <a:t>3d-e).  </a:t>
            </a:r>
            <a:r>
              <a:rPr lang="en-GB" sz="2800" dirty="0">
                <a:solidFill>
                  <a:schemeClr val="tx1"/>
                </a:solidFill>
              </a:rPr>
              <a:t>These two </a:t>
            </a:r>
            <a:r>
              <a:rPr lang="en-GB" sz="2800" dirty="0" err="1">
                <a:solidFill>
                  <a:schemeClr val="tx1"/>
                </a:solidFill>
              </a:rPr>
              <a:t>biochars</a:t>
            </a:r>
            <a:r>
              <a:rPr lang="en-GB" sz="2800" dirty="0">
                <a:solidFill>
                  <a:schemeClr val="tx1"/>
                </a:solidFill>
              </a:rPr>
              <a:t> showed their different surface morphological properties that are related to the decomposition degree of organic matter.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259008" y="18005879"/>
            <a:ext cx="1336039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i="1" dirty="0">
                <a:solidFill>
                  <a:schemeClr val="accent2">
                    <a:lumMod val="50000"/>
                  </a:schemeClr>
                </a:solidFill>
              </a:rPr>
              <a:t>* </a:t>
            </a:r>
            <a:r>
              <a:rPr lang="vi-VN" sz="35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Fern’s b</a:t>
            </a:r>
            <a:r>
              <a:rPr lang="en-GB" sz="3500" b="1" i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iochars</a:t>
            </a:r>
            <a:r>
              <a:rPr lang="en-GB" sz="35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i="1" dirty="0">
                <a:solidFill>
                  <a:schemeClr val="accent2">
                    <a:lumMod val="50000"/>
                  </a:schemeClr>
                </a:solidFill>
              </a:rPr>
              <a:t>characterization</a:t>
            </a:r>
            <a:r>
              <a:rPr lang="en-GB" sz="3000" b="1" dirty="0"/>
              <a:t> </a:t>
            </a:r>
            <a:r>
              <a:rPr lang="en-US" sz="3000" b="1" dirty="0">
                <a:effectLst/>
              </a:rPr>
              <a:t> </a:t>
            </a:r>
            <a:r>
              <a:rPr lang="en-GB" sz="3000" b="1" dirty="0"/>
              <a:t> </a:t>
            </a:r>
            <a:r>
              <a:rPr lang="en-GB" sz="3200" dirty="0"/>
              <a:t>.</a:t>
            </a:r>
            <a:endParaRPr lang="en-US" sz="3200" dirty="0"/>
          </a:p>
        </p:txBody>
      </p:sp>
      <p:sp>
        <p:nvSpPr>
          <p:cNvPr id="42" name="Rectangle 41"/>
          <p:cNvSpPr/>
          <p:nvPr/>
        </p:nvSpPr>
        <p:spPr>
          <a:xfrm>
            <a:off x="18357277" y="26586882"/>
            <a:ext cx="10753344" cy="8587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i="1" dirty="0">
                <a:solidFill>
                  <a:schemeClr val="accent2">
                    <a:lumMod val="50000"/>
                  </a:schemeClr>
                </a:solidFill>
              </a:rPr>
              <a:t>* Surface properties of </a:t>
            </a:r>
            <a:r>
              <a:rPr lang="en-US" sz="3500" b="1" i="1" dirty="0" err="1">
                <a:solidFill>
                  <a:schemeClr val="accent2">
                    <a:lumMod val="50000"/>
                  </a:schemeClr>
                </a:solidFill>
              </a:rPr>
              <a:t>biochars</a:t>
            </a:r>
            <a:endParaRPr lang="en-US" sz="35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817327"/>
              </p:ext>
            </p:extLst>
          </p:nvPr>
        </p:nvGraphicFramePr>
        <p:xfrm>
          <a:off x="18282840" y="19529119"/>
          <a:ext cx="14967155" cy="6861243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2899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396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790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720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4523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4378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6755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6755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06755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067556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1067556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1059706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83372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Temp.</a:t>
                      </a:r>
                      <a:endParaRPr lang="en-US" sz="30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(</a:t>
                      </a:r>
                      <a:r>
                        <a:rPr lang="en-GB" sz="3000" baseline="30000" dirty="0" err="1">
                          <a:effectLst/>
                        </a:rPr>
                        <a:t>o</a:t>
                      </a:r>
                      <a:r>
                        <a:rPr lang="en-GB" sz="3000" dirty="0" err="1">
                          <a:effectLst/>
                        </a:rPr>
                        <a:t>C</a:t>
                      </a:r>
                      <a:r>
                        <a:rPr lang="en-GB" sz="3000" dirty="0">
                          <a:effectLst/>
                        </a:rPr>
                        <a:t>)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 err="1">
                          <a:effectLst/>
                        </a:rPr>
                        <a:t>Biochar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Fixed C</a:t>
                      </a:r>
                      <a:endParaRPr lang="en-US" sz="30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(%)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Ash</a:t>
                      </a:r>
                      <a:endParaRPr lang="en-US" sz="30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(%)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SSA</a:t>
                      </a:r>
                      <a:endParaRPr lang="en-US" sz="30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(</a:t>
                      </a:r>
                      <a:r>
                        <a:rPr lang="en-GB" sz="2700" dirty="0">
                          <a:effectLst/>
                        </a:rPr>
                        <a:t>m</a:t>
                      </a:r>
                      <a:r>
                        <a:rPr lang="en-GB" sz="2700" baseline="30000" dirty="0">
                          <a:effectLst/>
                        </a:rPr>
                        <a:t>2</a:t>
                      </a:r>
                      <a:r>
                        <a:rPr lang="en-GB" sz="2700" dirty="0">
                          <a:effectLst/>
                        </a:rPr>
                        <a:t> g</a:t>
                      </a:r>
                      <a:r>
                        <a:rPr lang="en-GB" sz="2700" baseline="30000" dirty="0">
                          <a:effectLst/>
                        </a:rPr>
                        <a:t>−1</a:t>
                      </a:r>
                      <a:r>
                        <a:rPr lang="en-GB" sz="3000" dirty="0">
                          <a:effectLst/>
                        </a:rPr>
                        <a:t>)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pH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Soluble ions (mg g</a:t>
                      </a:r>
                      <a:r>
                        <a:rPr lang="en-GB" sz="3000" baseline="30000" dirty="0">
                          <a:effectLst/>
                        </a:rPr>
                        <a:t>−1</a:t>
                      </a:r>
                      <a:r>
                        <a:rPr lang="en-GB" sz="3000" dirty="0">
                          <a:effectLst/>
                        </a:rPr>
                        <a:t>)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51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Si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Al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Ca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Mg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K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Na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3372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400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O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48.7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11.9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40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8.17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0.47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0.22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0.43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0.11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2.66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0.25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33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N</a:t>
                      </a:r>
                      <a:r>
                        <a:rPr lang="en-GB" sz="3000" baseline="-25000" dirty="0">
                          <a:effectLst/>
                        </a:rPr>
                        <a:t>2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65.1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8.9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12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7.64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0.54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0.02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0.50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0.05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0.77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0.11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3372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600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O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57.5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19.0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137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8.92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0.61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0.52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0.51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0.08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2.72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0.23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33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N</a:t>
                      </a:r>
                      <a:r>
                        <a:rPr lang="en-GB" sz="3000" baseline="-25000">
                          <a:effectLst/>
                        </a:rPr>
                        <a:t>2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75.3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12.4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387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8.73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0.67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0.11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0.52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0.06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1.10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0.10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3372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800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O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52.8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23.1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66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9.10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0.54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0.45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0.56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0.11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3.43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0.23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33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N</a:t>
                      </a:r>
                      <a:r>
                        <a:rPr lang="en-GB" sz="3000" baseline="-25000">
                          <a:effectLst/>
                        </a:rPr>
                        <a:t>2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72.9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17.2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701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8.54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0.65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0.12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1.16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>
                          <a:effectLst/>
                        </a:rPr>
                        <a:t>0.08</a:t>
                      </a:r>
                      <a:endParaRPr lang="en-US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1.22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3000" dirty="0">
                          <a:effectLst/>
                        </a:rPr>
                        <a:t>0.13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17837440" y="29134349"/>
            <a:ext cx="155834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en-GB" sz="2900" dirty="0"/>
              <a:t>Colloidal dynamics of the O- and N</a:t>
            </a:r>
            <a:r>
              <a:rPr lang="en-GB" sz="2900" baseline="-25000" dirty="0"/>
              <a:t>2</a:t>
            </a:r>
            <a:r>
              <a:rPr lang="en-GB" sz="2900" dirty="0"/>
              <a:t>-biochars were described in Fig. </a:t>
            </a:r>
            <a:r>
              <a:rPr lang="en-GB" sz="2900" dirty="0" smtClean="0"/>
              <a:t>4b, </a:t>
            </a:r>
            <a:r>
              <a:rPr lang="en-GB" sz="2900" dirty="0"/>
              <a:t>in which dispersion state is represented by low T% values (i.e., &lt; 5%), aggregation state is attributed by higher T% values (i.e., &gt; 80%) and transition state is described by the T% values from 5 to 80%. In general, decreases of T% values were along with an increase in </a:t>
            </a:r>
            <a:r>
              <a:rPr lang="en-GB" sz="2900" dirty="0" err="1"/>
              <a:t>pH.</a:t>
            </a:r>
            <a:endParaRPr lang="en-US" sz="2900" dirty="0"/>
          </a:p>
        </p:txBody>
      </p:sp>
      <p:sp>
        <p:nvSpPr>
          <p:cNvPr id="52" name="TextBox 51"/>
          <p:cNvSpPr txBox="1"/>
          <p:nvPr/>
        </p:nvSpPr>
        <p:spPr>
          <a:xfrm>
            <a:off x="34540723" y="10873201"/>
            <a:ext cx="1455479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b="1" i="1" dirty="0"/>
              <a:t>Fig. 4.</a:t>
            </a:r>
            <a:r>
              <a:rPr lang="en-US" sz="3000" i="1" dirty="0"/>
              <a:t> </a:t>
            </a:r>
            <a:r>
              <a:rPr lang="en-GB" sz="3000" i="1" dirty="0"/>
              <a:t> </a:t>
            </a:r>
            <a:r>
              <a:rPr lang="en-US" sz="3000" i="1" dirty="0"/>
              <a:t>Surface charge (SC) properties in relation to colloidal dynamics of </a:t>
            </a:r>
            <a:r>
              <a:rPr lang="en-US" sz="3000" i="1" dirty="0" err="1"/>
              <a:t>biochars</a:t>
            </a:r>
            <a:r>
              <a:rPr lang="en-US" sz="3000" i="1" dirty="0"/>
              <a:t> as a function of pH: (a) transmission (T%), (b) SC represents </a:t>
            </a:r>
            <a:r>
              <a:rPr lang="en-US" sz="3000" i="1" dirty="0" err="1"/>
              <a:t>dispersibility</a:t>
            </a:r>
            <a:r>
              <a:rPr lang="en-US" sz="3000" i="1" dirty="0"/>
              <a:t> of </a:t>
            </a:r>
            <a:r>
              <a:rPr lang="en-US" sz="3000" i="1" dirty="0" err="1"/>
              <a:t>biochars</a:t>
            </a:r>
            <a:r>
              <a:rPr lang="en-US" sz="3000" i="1" dirty="0"/>
              <a:t>.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4297501" y="12355299"/>
            <a:ext cx="151533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i="1" dirty="0">
                <a:solidFill>
                  <a:schemeClr val="accent2">
                    <a:lumMod val="50000"/>
                  </a:schemeClr>
                </a:solidFill>
              </a:rPr>
              <a:t>* Surface charge and colloidal dynamic of clay-</a:t>
            </a:r>
            <a:r>
              <a:rPr lang="en-US" sz="3500" b="1" i="1" dirty="0" err="1">
                <a:solidFill>
                  <a:schemeClr val="accent2">
                    <a:lumMod val="50000"/>
                  </a:schemeClr>
                </a:solidFill>
              </a:rPr>
              <a:t>biochar</a:t>
            </a:r>
            <a:r>
              <a:rPr lang="en-US" sz="3500" b="1" i="1" dirty="0">
                <a:solidFill>
                  <a:schemeClr val="accent2">
                    <a:lumMod val="50000"/>
                  </a:schemeClr>
                </a:solidFill>
              </a:rPr>
              <a:t> mixture</a:t>
            </a:r>
            <a:endParaRPr lang="en-US" sz="35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4540724" y="22054425"/>
            <a:ext cx="145547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/>
              <a:t>Fig. 5.</a:t>
            </a:r>
            <a:r>
              <a:rPr lang="en-US" sz="3000" i="1" dirty="0"/>
              <a:t> </a:t>
            </a:r>
            <a:r>
              <a:rPr lang="en-GB" sz="3000" i="1" dirty="0"/>
              <a:t> </a:t>
            </a:r>
            <a:r>
              <a:rPr lang="en-US" sz="3000" i="1" dirty="0"/>
              <a:t>Surface charge (SC) properties in relation to colloidal dynamics of the mixtures of </a:t>
            </a:r>
            <a:r>
              <a:rPr lang="en-US" sz="3000" i="1" dirty="0" err="1"/>
              <a:t>biochar</a:t>
            </a:r>
            <a:r>
              <a:rPr lang="en-US" sz="3000" i="1" dirty="0"/>
              <a:t>-clay (1:1) as a function of pH: (a) transmission (T%) and (b) SC represents </a:t>
            </a:r>
            <a:r>
              <a:rPr lang="en-US" sz="3000" i="1" dirty="0" err="1"/>
              <a:t>dispersibility</a:t>
            </a:r>
            <a:r>
              <a:rPr lang="en-US" sz="3000" i="1" dirty="0"/>
              <a:t> of the </a:t>
            </a:r>
            <a:r>
              <a:rPr lang="en-US" sz="3000" i="1" dirty="0" err="1"/>
              <a:t>biochar</a:t>
            </a:r>
            <a:r>
              <a:rPr lang="en-US" sz="3000" i="1" dirty="0"/>
              <a:t>-clay mixtures as a function of </a:t>
            </a:r>
            <a:r>
              <a:rPr lang="en-US" sz="3000" i="1" dirty="0" err="1"/>
              <a:t>pH.</a:t>
            </a:r>
            <a:r>
              <a:rPr lang="en-GB" sz="3000" i="1" dirty="0"/>
              <a:t> </a:t>
            </a:r>
            <a:endParaRPr lang="en-US" sz="3000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18203917" y="12968488"/>
            <a:ext cx="15209332" cy="1310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600" b="1" i="1" dirty="0">
                <a:solidFill>
                  <a:schemeClr val="tx1"/>
                </a:solidFill>
              </a:rPr>
              <a:t>Fig. 3.</a:t>
            </a:r>
            <a:r>
              <a:rPr lang="en-US" sz="2600" i="1" dirty="0">
                <a:solidFill>
                  <a:schemeClr val="tx1"/>
                </a:solidFill>
              </a:rPr>
              <a:t> </a:t>
            </a:r>
            <a:r>
              <a:rPr lang="en-GB" sz="2600" i="1" dirty="0">
                <a:solidFill>
                  <a:schemeClr val="tx1"/>
                </a:solidFill>
              </a:rPr>
              <a:t> </a:t>
            </a:r>
            <a:r>
              <a:rPr lang="en-US" sz="2600" i="1" dirty="0">
                <a:solidFill>
                  <a:schemeClr val="tx1"/>
                </a:solidFill>
              </a:rPr>
              <a:t>Fern D. </a:t>
            </a:r>
            <a:r>
              <a:rPr lang="en-US" sz="2600" i="1" dirty="0" err="1">
                <a:solidFill>
                  <a:schemeClr val="tx1"/>
                </a:solidFill>
              </a:rPr>
              <a:t>linearis's</a:t>
            </a:r>
            <a:r>
              <a:rPr lang="en-US" sz="2600" i="1" dirty="0">
                <a:solidFill>
                  <a:schemeClr val="tx1"/>
                </a:solidFill>
              </a:rPr>
              <a:t> </a:t>
            </a:r>
            <a:r>
              <a:rPr lang="en-US" sz="2600" i="1" dirty="0" err="1">
                <a:solidFill>
                  <a:schemeClr val="tx1"/>
                </a:solidFill>
              </a:rPr>
              <a:t>biochar</a:t>
            </a:r>
            <a:r>
              <a:rPr lang="en-US" sz="2600" i="1" dirty="0">
                <a:solidFill>
                  <a:schemeClr val="tx1"/>
                </a:solidFill>
              </a:rPr>
              <a:t>: (a) tomographic images showing leaf; 3D images showing internal (b) organic carbon phase (colored in green) in leaf, (c) silica phase (colored in pink) in leaf; SEM images of </a:t>
            </a:r>
            <a:r>
              <a:rPr lang="en-US" sz="2600" i="1" dirty="0" err="1">
                <a:solidFill>
                  <a:schemeClr val="tx1"/>
                </a:solidFill>
              </a:rPr>
              <a:t>biochars</a:t>
            </a:r>
            <a:r>
              <a:rPr lang="en-US" sz="2600" i="1" dirty="0">
                <a:solidFill>
                  <a:schemeClr val="tx1"/>
                </a:solidFill>
              </a:rPr>
              <a:t> prepared at 600°C under: </a:t>
            </a:r>
            <a:r>
              <a:rPr lang="en-GB" sz="2600" i="1" dirty="0">
                <a:solidFill>
                  <a:schemeClr val="tx1"/>
                </a:solidFill>
              </a:rPr>
              <a:t>(d) open pyrolysis </a:t>
            </a:r>
            <a:r>
              <a:rPr lang="en-US" sz="2600" i="1" dirty="0">
                <a:solidFill>
                  <a:schemeClr val="tx1"/>
                </a:solidFill>
              </a:rPr>
              <a:t>and (e) N</a:t>
            </a:r>
            <a:r>
              <a:rPr lang="en-US" sz="2600" i="1" baseline="-25000" dirty="0">
                <a:solidFill>
                  <a:schemeClr val="tx1"/>
                </a:solidFill>
              </a:rPr>
              <a:t>2</a:t>
            </a:r>
            <a:r>
              <a:rPr lang="en-US" sz="2600" i="1" dirty="0">
                <a:solidFill>
                  <a:schemeClr val="tx1"/>
                </a:solidFill>
              </a:rPr>
              <a:t>-supported </a:t>
            </a:r>
            <a:r>
              <a:rPr lang="en-US" sz="2600" i="1" dirty="0" smtClean="0">
                <a:solidFill>
                  <a:schemeClr val="tx1"/>
                </a:solidFill>
              </a:rPr>
              <a:t>pyrolysis.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0177395" y="18805345"/>
            <a:ext cx="121096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</a:rPr>
              <a:t>Table 1.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Physio</a:t>
            </a:r>
            <a:r>
              <a:rPr lang="en-US" sz="3000" dirty="0">
                <a:solidFill>
                  <a:schemeClr val="tx1"/>
                </a:solidFill>
              </a:rPr>
              <a:t>-chemical properties and chemical composition of </a:t>
            </a:r>
            <a:r>
              <a:rPr lang="en-US" sz="3000" dirty="0" err="1">
                <a:solidFill>
                  <a:schemeClr val="tx1"/>
                </a:solidFill>
              </a:rPr>
              <a:t>biochars</a:t>
            </a:r>
            <a:endParaRPr lang="en-US" sz="3000" dirty="0">
              <a:solidFill>
                <a:schemeClr val="tx1"/>
              </a:solidFill>
            </a:endParaRPr>
          </a:p>
          <a:p>
            <a:endParaRPr lang="en-US" sz="3000" dirty="0"/>
          </a:p>
        </p:txBody>
      </p:sp>
      <p:sp>
        <p:nvSpPr>
          <p:cNvPr id="59" name="TextBox 58"/>
          <p:cNvSpPr txBox="1"/>
          <p:nvPr/>
        </p:nvSpPr>
        <p:spPr>
          <a:xfrm>
            <a:off x="34457307" y="23651751"/>
            <a:ext cx="1499358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</a:rPr>
              <a:t>V. Conclusion</a:t>
            </a:r>
          </a:p>
          <a:p>
            <a:pPr algn="just"/>
            <a:r>
              <a:rPr lang="en-US" sz="2800" dirty="0"/>
              <a:t>It was demonstrated that </a:t>
            </a:r>
            <a:r>
              <a:rPr lang="en-US" sz="2800" dirty="0" err="1"/>
              <a:t>biochars</a:t>
            </a:r>
            <a:r>
              <a:rPr lang="en-US" sz="2800" dirty="0"/>
              <a:t> affect clay colloidal dynamics by their ability to drive solution chemistry rather than by their SC properties via governing electrostatic interactions. Pyrolysis temperature can significantly alter </a:t>
            </a:r>
            <a:r>
              <a:rPr lang="en-US" sz="2800" dirty="0" err="1"/>
              <a:t>biochar’s</a:t>
            </a:r>
            <a:r>
              <a:rPr lang="en-US" sz="2800" dirty="0"/>
              <a:t> properties thereby changing their ability to stimulate dispersion of clay</a:t>
            </a:r>
          </a:p>
          <a:p>
            <a:pPr algn="just"/>
            <a:endParaRPr lang="en-US" sz="3000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3" y="-51771"/>
            <a:ext cx="3709441" cy="370944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5520" y="30308222"/>
            <a:ext cx="1196480" cy="167507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34842" y="21165669"/>
            <a:ext cx="85591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>
                <a:solidFill>
                  <a:schemeClr val="tx1"/>
                </a:solidFill>
              </a:rPr>
              <a:t>Fig. 1.</a:t>
            </a:r>
            <a:r>
              <a:rPr lang="en-US" sz="2600" i="1" dirty="0"/>
              <a:t> </a:t>
            </a:r>
            <a:r>
              <a:rPr lang="en-GB" sz="2600" i="1" dirty="0"/>
              <a:t>The process of </a:t>
            </a:r>
            <a:r>
              <a:rPr lang="en-GB" sz="2600" i="1" dirty="0" smtClean="0"/>
              <a:t>biochar preparation</a:t>
            </a:r>
            <a:endParaRPr lang="en-US" sz="2600" dirty="0"/>
          </a:p>
        </p:txBody>
      </p:sp>
      <p:pic>
        <p:nvPicPr>
          <p:cNvPr id="37" name="Picture 2" descr="C:\Users\Dell\Pictures\poster 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3" r="3245" b="2710"/>
          <a:stretch/>
        </p:blipFill>
        <p:spPr bwMode="auto">
          <a:xfrm>
            <a:off x="9838783" y="22455952"/>
            <a:ext cx="7955517" cy="29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686" y="21632483"/>
            <a:ext cx="8586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III. Methodology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4842" y="15488233"/>
            <a:ext cx="7652984" cy="715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</a:rPr>
              <a:t>* </a:t>
            </a:r>
            <a:r>
              <a:rPr lang="en-US" sz="3500" b="1" i="1" dirty="0" err="1">
                <a:solidFill>
                  <a:schemeClr val="accent2">
                    <a:lumMod val="50000"/>
                  </a:schemeClr>
                </a:solidFill>
              </a:rPr>
              <a:t>Biochars</a:t>
            </a:r>
            <a:endParaRPr lang="en-US" sz="35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308144" y="17059647"/>
            <a:ext cx="9150637" cy="3997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900" i="1" dirty="0"/>
              <a:t>Dicranopteris linearis </a:t>
            </a:r>
            <a:r>
              <a:rPr lang="en-US" sz="2900" dirty="0"/>
              <a:t>(</a:t>
            </a:r>
            <a:r>
              <a:rPr lang="en-US" sz="2900" i="1" dirty="0"/>
              <a:t>D. </a:t>
            </a:r>
            <a:r>
              <a:rPr lang="en-US" sz="2900" i="1" dirty="0" err="1"/>
              <a:t>linearis</a:t>
            </a:r>
            <a:r>
              <a:rPr lang="en-US" sz="2900" dirty="0"/>
              <a:t>) sample was collected  and treated by </a:t>
            </a:r>
            <a:r>
              <a:rPr lang="en-GB" sz="2900" dirty="0" smtClean="0"/>
              <a:t>non-biochar-oriented </a:t>
            </a:r>
            <a:r>
              <a:rPr lang="en-GB" sz="2900" dirty="0"/>
              <a:t>or biochar-oriented </a:t>
            </a:r>
            <a:r>
              <a:rPr lang="en-GB" sz="2900" dirty="0" smtClean="0"/>
              <a:t>pyrolysis </a:t>
            </a:r>
            <a:r>
              <a:rPr lang="en-GB" sz="2900" dirty="0"/>
              <a:t>(i.e., open and N</a:t>
            </a:r>
            <a:r>
              <a:rPr lang="en-GB" sz="2900" baseline="-25000" dirty="0"/>
              <a:t>2</a:t>
            </a:r>
            <a:r>
              <a:rPr lang="en-GB" sz="2900" dirty="0"/>
              <a:t>-supported</a:t>
            </a:r>
            <a:r>
              <a:rPr lang="en-GB" sz="2900" dirty="0" smtClean="0"/>
              <a:t>), </a:t>
            </a:r>
            <a:r>
              <a:rPr lang="en-GB" sz="2900" dirty="0"/>
              <a:t>and the obtained </a:t>
            </a:r>
            <a:r>
              <a:rPr lang="en-GB" sz="2900" dirty="0" err="1"/>
              <a:t>biochars</a:t>
            </a:r>
            <a:r>
              <a:rPr lang="en-GB" sz="2900" dirty="0"/>
              <a:t> were correspondingly named as 'O-biochar' and 'N</a:t>
            </a:r>
            <a:r>
              <a:rPr lang="en-GB" sz="2900" baseline="-25000" dirty="0"/>
              <a:t>2</a:t>
            </a:r>
            <a:r>
              <a:rPr lang="en-GB" sz="2900" dirty="0"/>
              <a:t>-biochar'</a:t>
            </a:r>
            <a:r>
              <a:rPr lang="en-US" sz="2900" dirty="0"/>
              <a:t>. The pyrolysis process was set up at a heating rate of </a:t>
            </a:r>
            <a:r>
              <a:rPr lang="en-US" sz="2900" dirty="0" smtClean="0"/>
              <a:t>10°C </a:t>
            </a:r>
            <a:r>
              <a:rPr lang="en-US" sz="2900" dirty="0"/>
              <a:t>min</a:t>
            </a:r>
            <a:r>
              <a:rPr lang="en-US" sz="2900" baseline="30000" dirty="0"/>
              <a:t>−1</a:t>
            </a:r>
            <a:r>
              <a:rPr lang="en-US" sz="2900" dirty="0"/>
              <a:t> and maintained at different temperatures (400, 600 and 800 °C)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9195" y="29102452"/>
            <a:ext cx="17711384" cy="2496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500" b="1" i="1" dirty="0">
                <a:solidFill>
                  <a:schemeClr val="accent2">
                    <a:lumMod val="50000"/>
                  </a:schemeClr>
                </a:solidFill>
              </a:rPr>
              <a:t>* Quantification of surface charge</a:t>
            </a:r>
            <a:endParaRPr lang="en-US" sz="35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lnSpc>
                <a:spcPct val="125000"/>
              </a:lnSpc>
            </a:pPr>
            <a:r>
              <a:rPr lang="en-US" sz="2900" dirty="0"/>
              <a:t>The SC of </a:t>
            </a:r>
            <a:r>
              <a:rPr lang="en-US" sz="2900" dirty="0" err="1"/>
              <a:t>biochars</a:t>
            </a:r>
            <a:r>
              <a:rPr lang="en-US" sz="2900" dirty="0"/>
              <a:t> obtained from different pyrolysis methods was quantified by polyelectrolyte titration in a particle-charge detector (PCD 05, </a:t>
            </a:r>
            <a:r>
              <a:rPr lang="en-US" sz="2900" dirty="0" err="1"/>
              <a:t>Mütek</a:t>
            </a:r>
            <a:r>
              <a:rPr lang="en-US" sz="2900" dirty="0"/>
              <a:t>, </a:t>
            </a:r>
            <a:r>
              <a:rPr lang="en-US" sz="2900" dirty="0" err="1"/>
              <a:t>Herrsching</a:t>
            </a:r>
            <a:r>
              <a:rPr lang="en-US" sz="2900" dirty="0"/>
              <a:t>, Germany). The titration with the </a:t>
            </a:r>
            <a:r>
              <a:rPr lang="en-US" sz="2900" dirty="0" err="1"/>
              <a:t>polycation</a:t>
            </a:r>
            <a:r>
              <a:rPr lang="en-US" sz="2900" dirty="0"/>
              <a:t>, i.e., </a:t>
            </a:r>
            <a:r>
              <a:rPr lang="en-US" sz="2900" dirty="0" err="1"/>
              <a:t>PolyDADMAC</a:t>
            </a:r>
            <a:r>
              <a:rPr lang="en-US" sz="2900" dirty="0"/>
              <a:t> (positive), were terminated at the point of zero charge, where the </a:t>
            </a:r>
            <a:r>
              <a:rPr lang="en-US" sz="2900" dirty="0" err="1"/>
              <a:t>electrokinetic</a:t>
            </a:r>
            <a:r>
              <a:rPr lang="en-US" sz="2900" dirty="0"/>
              <a:t> potential is zero.</a:t>
            </a:r>
          </a:p>
        </p:txBody>
      </p:sp>
      <p:sp>
        <p:nvSpPr>
          <p:cNvPr id="6" name="Rectangle 5"/>
          <p:cNvSpPr/>
          <p:nvPr/>
        </p:nvSpPr>
        <p:spPr>
          <a:xfrm>
            <a:off x="17776" y="26165903"/>
            <a:ext cx="17557957" cy="2881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900" dirty="0"/>
              <a:t>from 3 to 10. The suspensions were dispersed by </a:t>
            </a:r>
            <a:r>
              <a:rPr lang="en-US" sz="2900" dirty="0" err="1"/>
              <a:t>vortexing</a:t>
            </a:r>
            <a:r>
              <a:rPr lang="en-US" sz="2900" dirty="0"/>
              <a:t>  for 30 s and then held statically for 2 h. The transmittance (T%) was determined using a UV-VIS spectrophotometer (Shimadzu, UV-2101PC) at a wavelength of 600 nm. T</a:t>
            </a:r>
            <a:r>
              <a:rPr lang="en-US" sz="2900" baseline="-25000" dirty="0"/>
              <a:t>50</a:t>
            </a:r>
            <a:r>
              <a:rPr lang="en-US" sz="2900" dirty="0"/>
              <a:t> values, which is corresponded to a transmission of 50% at which the suspension is transited from dispersion to aggregation state (Nguyen et al., 2009), was also used to evaluate the effects of </a:t>
            </a:r>
            <a:r>
              <a:rPr lang="en-US" sz="2900" dirty="0" err="1"/>
              <a:t>biochars</a:t>
            </a:r>
            <a:r>
              <a:rPr lang="en-US" sz="2900" dirty="0"/>
              <a:t> on colloidal dynamics of clay-biochar mixtures.</a:t>
            </a:r>
            <a:endParaRPr lang="en-US" sz="2900" b="1" i="1" dirty="0"/>
          </a:p>
        </p:txBody>
      </p:sp>
      <p:sp>
        <p:nvSpPr>
          <p:cNvPr id="7" name="Rectangle 6"/>
          <p:cNvSpPr/>
          <p:nvPr/>
        </p:nvSpPr>
        <p:spPr>
          <a:xfrm>
            <a:off x="18371343" y="27526139"/>
            <a:ext cx="15092916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0050" algn="just"/>
            <a:r>
              <a:rPr lang="en-GB" sz="2900" dirty="0"/>
              <a:t>Fig. 4a shows the pH dependence of SC in which impacts of each pyrolysis method on SC properties of the resulting </a:t>
            </a:r>
            <a:r>
              <a:rPr lang="en-GB" sz="2900" dirty="0" err="1"/>
              <a:t>biochars</a:t>
            </a:r>
            <a:r>
              <a:rPr lang="en-GB" sz="2900" dirty="0"/>
              <a:t> can be clearly recognized</a:t>
            </a:r>
            <a:r>
              <a:rPr lang="en-US" sz="2900" dirty="0"/>
              <a:t>. </a:t>
            </a:r>
            <a:r>
              <a:rPr lang="en-GB" sz="2900" dirty="0"/>
              <a:t>In general, SC became more negative when pH increased. Open pyrolysis and higher pyrolysis temperatures resulted in more negative SC.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980968" y="13164378"/>
            <a:ext cx="7114551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en-GB" sz="2800" dirty="0"/>
              <a:t>Fig. </a:t>
            </a:r>
            <a:r>
              <a:rPr lang="en-GB" sz="2800" dirty="0" smtClean="0"/>
              <a:t>5a </a:t>
            </a:r>
            <a:r>
              <a:rPr lang="en-GB" sz="2800" dirty="0"/>
              <a:t>shows the pH dependence of SC and colloidal properties of clay with respect to its mixtures with </a:t>
            </a:r>
            <a:r>
              <a:rPr lang="en-GB" sz="2800" dirty="0" err="1"/>
              <a:t>biochars</a:t>
            </a:r>
            <a:r>
              <a:rPr lang="en-GB" sz="2800" dirty="0"/>
              <a:t> prepared at different conditions.</a:t>
            </a:r>
            <a:r>
              <a:rPr lang="en-US" sz="2800" dirty="0"/>
              <a:t> Decreases of SC values with an increase in pH were a general trend. For the colloidal dynamic experiments as shown in Fig. </a:t>
            </a:r>
            <a:r>
              <a:rPr lang="en-US" sz="2800" dirty="0" smtClean="0"/>
              <a:t>5b</a:t>
            </a:r>
            <a:r>
              <a:rPr lang="en-US" sz="2800" dirty="0"/>
              <a:t>, </a:t>
            </a:r>
            <a:r>
              <a:rPr lang="en-US" sz="2800" dirty="0" err="1"/>
              <a:t>biochars</a:t>
            </a:r>
            <a:r>
              <a:rPr lang="en-US" sz="2800" dirty="0"/>
              <a:t> represented their significant effects on the </a:t>
            </a:r>
            <a:r>
              <a:rPr lang="en-US" sz="2800" dirty="0" err="1"/>
              <a:t>dispersibility</a:t>
            </a:r>
            <a:r>
              <a:rPr lang="en-US" sz="2800" dirty="0"/>
              <a:t> of the biochar-clay mixtures. </a:t>
            </a:r>
            <a:r>
              <a:rPr lang="en-GB" sz="2800" dirty="0"/>
              <a:t>The T% curves of the mixtures of clay and N</a:t>
            </a:r>
            <a:r>
              <a:rPr lang="en-GB" sz="2800" baseline="-25000" dirty="0"/>
              <a:t>2</a:t>
            </a:r>
            <a:r>
              <a:rPr lang="en-GB" sz="2800" dirty="0"/>
              <a:t>-biochars were close to that of clay, indicating low effectivity of the N</a:t>
            </a:r>
            <a:r>
              <a:rPr lang="en-GB" sz="2800" baseline="-25000" dirty="0"/>
              <a:t>2</a:t>
            </a:r>
            <a:r>
              <a:rPr lang="en-GB" sz="2800" dirty="0"/>
              <a:t>-biochars for colloidal properties of the clay suspension. In contrast, the open-heating </a:t>
            </a:r>
            <a:r>
              <a:rPr lang="en-GB" sz="2800" dirty="0" err="1"/>
              <a:t>biochars</a:t>
            </a:r>
            <a:r>
              <a:rPr lang="en-GB" sz="2800" dirty="0"/>
              <a:t> shifted the T</a:t>
            </a:r>
            <a:r>
              <a:rPr lang="en-GB" sz="2800" baseline="-25000" dirty="0"/>
              <a:t>50</a:t>
            </a:r>
            <a:r>
              <a:rPr lang="en-GB" sz="2800" dirty="0"/>
              <a:t> points toward higher pH values, which implies that the O-</a:t>
            </a:r>
            <a:r>
              <a:rPr lang="en-GB" sz="2800" dirty="0" err="1"/>
              <a:t>biochars</a:t>
            </a:r>
            <a:r>
              <a:rPr lang="en-GB" sz="2800" dirty="0"/>
              <a:t> facilitated aggregation.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79159" y="13484775"/>
            <a:ext cx="16840505" cy="176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900" dirty="0"/>
              <a:t>Clay sample was separated from a soil sample (containing ~40% of clay fraction) collected from the surface horizon (0–25 cm depth) of highly weathered soil </a:t>
            </a:r>
            <a:r>
              <a:rPr lang="en-US" sz="2900" dirty="0" err="1"/>
              <a:t>pedon</a:t>
            </a:r>
            <a:r>
              <a:rPr lang="en-US" sz="2900" dirty="0"/>
              <a:t> at a tea-growing hill in northern Vietnam (21°26′ N </a:t>
            </a:r>
            <a:r>
              <a:rPr lang="en-US" sz="2900" dirty="0" err="1"/>
              <a:t>lat</a:t>
            </a:r>
            <a:r>
              <a:rPr lang="en-US" sz="2900" dirty="0"/>
              <a:t>, 105°15′ E long). The clay fraction is rich in Fe and composed primarily of lattice-like kaolinite particles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540723" y="27374622"/>
            <a:ext cx="1491017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b="1" i="1" dirty="0">
                <a:solidFill>
                  <a:schemeClr val="accent6">
                    <a:lumMod val="50000"/>
                  </a:schemeClr>
                </a:solidFill>
              </a:rPr>
              <a:t>References</a:t>
            </a:r>
          </a:p>
          <a:p>
            <a:pPr algn="just">
              <a:lnSpc>
                <a:spcPct val="125000"/>
              </a:lnSpc>
            </a:pPr>
            <a:r>
              <a:rPr lang="en-US" sz="2500" dirty="0"/>
              <a:t>Cheng C-H, Lehmann J, Engelhard MH. Natural oxidation of black carbon in soils: Changes in molecular form and surface charge along a </a:t>
            </a:r>
            <a:r>
              <a:rPr lang="en-US" sz="2500" dirty="0" err="1"/>
              <a:t>climosequence</a:t>
            </a:r>
            <a:r>
              <a:rPr lang="en-US" sz="2500" dirty="0"/>
              <a:t>. </a:t>
            </a:r>
            <a:r>
              <a:rPr lang="en-US" sz="2500" dirty="0" err="1"/>
              <a:t>Geochimica</a:t>
            </a:r>
            <a:r>
              <a:rPr lang="en-US" sz="2500" dirty="0"/>
              <a:t> et </a:t>
            </a:r>
            <a:r>
              <a:rPr lang="en-US" sz="2500" dirty="0" err="1"/>
              <a:t>Cosmochimica</a:t>
            </a:r>
            <a:r>
              <a:rPr lang="en-US" sz="2500" dirty="0"/>
              <a:t> </a:t>
            </a:r>
            <a:r>
              <a:rPr lang="en-US" sz="2500" dirty="0" err="1"/>
              <a:t>Acta</a:t>
            </a:r>
            <a:r>
              <a:rPr lang="en-US" sz="2500" dirty="0"/>
              <a:t> 2008; 72: 1598-1610.</a:t>
            </a:r>
            <a:endParaRPr lang="en-GB" sz="2500" dirty="0"/>
          </a:p>
          <a:p>
            <a:pPr algn="just">
              <a:lnSpc>
                <a:spcPct val="125000"/>
              </a:lnSpc>
            </a:pPr>
            <a:r>
              <a:rPr lang="en-GB" sz="2500" dirty="0"/>
              <a:t>Chew J, Zhu L, Nielsen S, Graber E, Mitchell DRG, </a:t>
            </a:r>
            <a:r>
              <a:rPr lang="en-GB" sz="2500" dirty="0" err="1"/>
              <a:t>Horvat</a:t>
            </a:r>
            <a:r>
              <a:rPr lang="en-GB" sz="2500" dirty="0"/>
              <a:t> J, et al. </a:t>
            </a:r>
            <a:r>
              <a:rPr lang="en-GB" sz="2500" dirty="0" err="1"/>
              <a:t>Biochar</a:t>
            </a:r>
            <a:r>
              <a:rPr lang="en-GB" sz="2500" dirty="0"/>
              <a:t>-based fertilizer: Supercharging root membrane potential and biomass yield of rice. Science of The Total Environment 2020; 713: 136431</a:t>
            </a:r>
          </a:p>
          <a:p>
            <a:pPr algn="just">
              <a:lnSpc>
                <a:spcPct val="125000"/>
              </a:lnSpc>
            </a:pPr>
            <a:r>
              <a:rPr lang="de-DE" sz="2500" dirty="0"/>
              <a:t>Lagaly G, Schulz O, Ziemehl R. Dispersionen und emulsionen: Eine Einführung in die Kolloidik feinverteilter Stoffe einschließlich der Tonminerale. Steinkopff Verlag, Darmstadt. 1997.</a:t>
            </a:r>
            <a:endParaRPr lang="en-GB" sz="2500" dirty="0"/>
          </a:p>
          <a:p>
            <a:pPr algn="just">
              <a:lnSpc>
                <a:spcPct val="125000"/>
              </a:lnSpc>
            </a:pPr>
            <a:r>
              <a:rPr lang="en-GB" sz="2500" dirty="0"/>
              <a:t>Yu H, </a:t>
            </a:r>
            <a:r>
              <a:rPr lang="en-GB" sz="2500" dirty="0" err="1"/>
              <a:t>Zou</a:t>
            </a:r>
            <a:r>
              <a:rPr lang="en-GB" sz="2500" dirty="0"/>
              <a:t> W, Chen J, Chen H, Yu Z, Huang J, et al. </a:t>
            </a:r>
            <a:r>
              <a:rPr lang="en-GB" sz="2500" dirty="0" err="1"/>
              <a:t>Biochar</a:t>
            </a:r>
            <a:r>
              <a:rPr lang="en-GB" sz="2500" dirty="0"/>
              <a:t> amendment improves crop production in problem soils: A review. Journal of Environmental Management 2019; 232: 8-21.</a:t>
            </a:r>
            <a:endParaRPr lang="en-US" sz="2500" dirty="0"/>
          </a:p>
        </p:txBody>
      </p:sp>
      <p:sp>
        <p:nvSpPr>
          <p:cNvPr id="8" name="TextBox 7"/>
          <p:cNvSpPr txBox="1"/>
          <p:nvPr/>
        </p:nvSpPr>
        <p:spPr>
          <a:xfrm>
            <a:off x="9895114" y="25643741"/>
            <a:ext cx="7952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Fig</a:t>
            </a:r>
            <a:r>
              <a:rPr lang="en-US" sz="2800" i="1" dirty="0"/>
              <a:t>. 2. </a:t>
            </a:r>
            <a:r>
              <a:rPr lang="en-GB" sz="2800" i="1" dirty="0" smtClean="0"/>
              <a:t>The process of </a:t>
            </a:r>
            <a:r>
              <a:rPr lang="en-US" sz="2800" i="1" dirty="0"/>
              <a:t>colloidal dynamics examination</a:t>
            </a:r>
            <a:r>
              <a:rPr lang="en-GB" sz="2800" i="1" dirty="0"/>
              <a:t>  </a:t>
            </a:r>
            <a:endParaRPr lang="en-US" sz="2800" i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949" b="-530"/>
          <a:stretch/>
        </p:blipFill>
        <p:spPr bwMode="auto">
          <a:xfrm>
            <a:off x="34297501" y="12872583"/>
            <a:ext cx="7661678" cy="932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4457307" y="26083311"/>
            <a:ext cx="149101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b="1" i="1" dirty="0" smtClean="0">
                <a:solidFill>
                  <a:schemeClr val="accent6">
                    <a:lumMod val="50000"/>
                  </a:schemeClr>
                </a:solidFill>
              </a:rPr>
              <a:t>Acknowledgement</a:t>
            </a:r>
          </a:p>
          <a:p>
            <a:pPr algn="just"/>
            <a:r>
              <a:rPr lang="en-GB" sz="2800" dirty="0" smtClean="0"/>
              <a:t>This research is supported by </a:t>
            </a:r>
            <a:r>
              <a:rPr lang="en-GB" sz="2800" dirty="0" err="1" smtClean="0"/>
              <a:t>VinTech</a:t>
            </a:r>
            <a:r>
              <a:rPr lang="en-GB" sz="2800" dirty="0" smtClean="0"/>
              <a:t> Fund, a grant for applied research managed by </a:t>
            </a:r>
            <a:r>
              <a:rPr lang="en-GB" sz="2800" dirty="0" err="1" smtClean="0"/>
              <a:t>VinTech</a:t>
            </a:r>
            <a:r>
              <a:rPr lang="en-GB" sz="2800" dirty="0" smtClean="0"/>
              <a:t> City.</a:t>
            </a:r>
            <a:endParaRPr lang="en-GB" sz="2800" dirty="0"/>
          </a:p>
        </p:txBody>
      </p:sp>
      <p:pic>
        <p:nvPicPr>
          <p:cNvPr id="11" name="Picture 2" descr="C:\Users\Dell\Pictures\linh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4" b="9055"/>
          <a:stretch/>
        </p:blipFill>
        <p:spPr bwMode="auto">
          <a:xfrm>
            <a:off x="34297501" y="4262755"/>
            <a:ext cx="14798019" cy="645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7906563" y="5439440"/>
            <a:ext cx="15311095" cy="7724938"/>
            <a:chOff x="18259008" y="5439441"/>
            <a:chExt cx="14958649" cy="731533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217149" y="5439441"/>
              <a:ext cx="11000508" cy="731533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F89ACDA2-7C74-4BDB-8B7A-F49694D699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88472" l="3800" r="996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" t="-1" b="10006"/>
            <a:stretch/>
          </p:blipFill>
          <p:spPr>
            <a:xfrm>
              <a:off x="18583621" y="5830364"/>
              <a:ext cx="3633527" cy="4172743"/>
            </a:xfrm>
            <a:prstGeom prst="rect">
              <a:avLst/>
            </a:prstGeom>
          </p:spPr>
        </p:pic>
        <p:pic>
          <p:nvPicPr>
            <p:cNvPr id="47" name="Picture 46" descr="A person in a green field with trees in the background&#10;&#10;Description automatically generated">
              <a:extLst>
                <a:ext uri="{FF2B5EF4-FFF2-40B4-BE49-F238E27FC236}">
                  <a16:creationId xmlns:a16="http://schemas.microsoft.com/office/drawing/2014/main" xmlns="" id="{8B811A9D-279D-4071-9351-87924B0699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018" r="51736"/>
            <a:stretch/>
          </p:blipFill>
          <p:spPr>
            <a:xfrm>
              <a:off x="18259008" y="10024903"/>
              <a:ext cx="4048427" cy="26458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70909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783</TotalTime>
  <Words>1439</Words>
  <Application>Microsoft Office PowerPoint</Application>
  <PresentationFormat>Custom</PresentationFormat>
  <Paragraphs>130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 PHAM</dc:creator>
  <cp:lastModifiedBy>Dell</cp:lastModifiedBy>
  <cp:revision>137</cp:revision>
  <dcterms:created xsi:type="dcterms:W3CDTF">2020-04-24T06:17:54Z</dcterms:created>
  <dcterms:modified xsi:type="dcterms:W3CDTF">2020-05-03T17:58:20Z</dcterms:modified>
</cp:coreProperties>
</file>