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2" r:id="rId4"/>
    <p:sldId id="261" r:id="rId5"/>
    <p:sldId id="263" r:id="rId6"/>
    <p:sldId id="269" r:id="rId7"/>
    <p:sldId id="280" r:id="rId8"/>
    <p:sldId id="281" r:id="rId9"/>
    <p:sldId id="257" r:id="rId10"/>
    <p:sldId id="267" r:id="rId11"/>
    <p:sldId id="270" r:id="rId12"/>
    <p:sldId id="271" r:id="rId13"/>
    <p:sldId id="266" r:id="rId14"/>
    <p:sldId id="273" r:id="rId15"/>
    <p:sldId id="274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5" autoAdjust="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5A37D-1895-4DED-B84F-F65A9E88F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52400" y="27708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2D2A6-5B95-4502-9197-F0A6F2C1B0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30480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839C5-998B-4767-AA92-5E101885E259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C9CD3-9375-4DD4-A8E1-7FE432CEE9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971800" y="7848600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76F6F-C09E-48DE-AF58-ABC974FEF8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E2FA-E961-4EA2-B146-3D569B01D38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BB39E5-638E-4E20-9280-D0A98BC3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7836877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3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5BB8-AF34-4D82-AFCA-D25B0ADAAC47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6328-B3C1-424F-AFB1-E524DDDC9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864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50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8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200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6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57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8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1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41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39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93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2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37E7-4E86-4D43-9F30-871FA60E7CB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5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0DDD-9B52-49F1-8F83-4927E7190F87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DF7C-8574-4FC7-88B4-9702EAE2DA29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1925-B96E-4793-9628-5328CF57C8F1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DAD9F1-7391-4B57-B01B-7C4563115F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69" y="6356354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0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A570-361E-4C89-8092-683CDB29EB06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5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1AA9E-0EDD-478D-8EFC-8C7FDCA7EE9E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91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4B16-2029-4AB7-84D5-6C092FA237DC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46AF-2936-4B5E-B87E-4E8C2630D571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2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7EA5-4544-429D-9624-A2085CBF184A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6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945E-6010-4B31-B7B4-482A6876ABDC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EAB06-8B61-45C4-8C58-3DB2A938F8A9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1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EB2B7-1F6A-46CD-837A-708BBE62085A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5C5-FD89-4250-923F-95487F587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2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2"/>
            <a:ext cx="3030601" cy="15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9143" y="2184003"/>
            <a:ext cx="87642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Ground Motions Prediction Equations (GMPE) from a stochastic simulation approach for in-slab intermediate-depth earthquakes of the Hellenic subduction zone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440" y="5258839"/>
            <a:ext cx="8929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Ch.Kkallas</a:t>
            </a:r>
            <a:r>
              <a:rPr lang="el-GR" sz="2000" i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</a:t>
            </a:r>
            <a:r>
              <a:rPr lang="el-G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</a:t>
            </a: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C.Papazachos</a:t>
            </a:r>
            <a:r>
              <a:rPr lang="en-US" sz="2000" i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</a:t>
            </a:r>
            <a:r>
              <a:rPr lang="en-US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</a:t>
            </a:r>
            <a:r>
              <a:rPr lang="el-G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</a:t>
            </a:r>
            <a:r>
              <a:rPr lang="en-US" sz="20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D.Vamvakaris</a:t>
            </a:r>
            <a:r>
              <a:rPr lang="el-GR" sz="2000" i="1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</a:t>
            </a:r>
            <a:r>
              <a:rPr lang="el-GR" sz="20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,</a:t>
            </a:r>
            <a:endParaRPr lang="en-US" sz="2000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defRPr/>
            </a:pPr>
            <a:r>
              <a:rPr lang="el-GR" sz="2000" i="1" baseline="30000" dirty="0">
                <a:latin typeface="Arial" charset="0"/>
              </a:rPr>
              <a:t>1</a:t>
            </a:r>
            <a:r>
              <a:rPr lang="en-US" sz="2000" i="1" dirty="0">
                <a:latin typeface="Arial" charset="0"/>
              </a:rPr>
              <a:t>Aristotle Univ. Thessaloniki</a:t>
            </a:r>
            <a:endParaRPr lang="el-GR" sz="2000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0BB55B-6409-4D48-9EFE-A1907F7E6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24600"/>
            <a:ext cx="1227411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1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456049"/>
            <a:ext cx="43246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Rhodes </a:t>
            </a:r>
            <a:r>
              <a:rPr lang="el-GR" altLang="en-US" sz="1800" b="1" i="1" dirty="0"/>
              <a:t>(26/6/1926, </a:t>
            </a:r>
            <a:r>
              <a:rPr lang="en-US" altLang="en-US" sz="1800" b="1" i="1" dirty="0"/>
              <a:t>h</a:t>
            </a:r>
            <a:r>
              <a:rPr lang="el-GR" altLang="en-US" sz="1800" b="1" i="1" dirty="0"/>
              <a:t>~100km)  </a:t>
            </a:r>
            <a:r>
              <a:rPr lang="en-US" altLang="en-US" sz="1800" b="1" dirty="0"/>
              <a:t>	</a:t>
            </a:r>
            <a:endParaRPr lang="el-GR" altLang="en-US" sz="1800" b="1" i="1" dirty="0">
              <a:solidFill>
                <a:srgbClr val="FF0000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38041" y="4684494"/>
            <a:ext cx="16738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+mj-lt"/>
              </a:rPr>
              <a:t>Synthetic IMM</a:t>
            </a:r>
            <a:endParaRPr lang="el-GR" altLang="en-US" sz="1800" i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5964" y="2024689"/>
            <a:ext cx="1149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i="1" dirty="0">
                <a:latin typeface="+mj-lt"/>
              </a:rPr>
              <a:t>Real IMM</a:t>
            </a:r>
            <a:endParaRPr lang="el-GR" i="1" dirty="0">
              <a:latin typeface="+mj-lt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608439" y="1194572"/>
            <a:ext cx="443480" cy="2029567"/>
          </a:xfrm>
          <a:prstGeom prst="rightBrac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2" y="1048375"/>
            <a:ext cx="5541096" cy="2321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0" y="3717032"/>
            <a:ext cx="5566187" cy="230425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5675508" y="3854378"/>
            <a:ext cx="443480" cy="2029567"/>
          </a:xfrm>
          <a:prstGeom prst="rightBrac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3537875" y="2410233"/>
            <a:ext cx="241764" cy="216148"/>
          </a:xfrm>
          <a:prstGeom prst="star5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632862" y="5086882"/>
            <a:ext cx="241764" cy="216148"/>
          </a:xfrm>
          <a:prstGeom prst="star5">
            <a:avLst>
              <a:gd name="adj" fmla="val 20126"/>
              <a:gd name="hf" fmla="val 105146"/>
              <a:gd name="vf" fmla="val 110557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575" y="6041863"/>
            <a:ext cx="8856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Spatial distribution of the observed and simulated IMM distributions of the 1926 Rhodes earthquake.</a:t>
            </a:r>
          </a:p>
        </p:txBody>
      </p:sp>
      <p:sp>
        <p:nvSpPr>
          <p:cNvPr id="14" name="Title 34">
            <a:extLst>
              <a:ext uri="{FF2B5EF4-FFF2-40B4-BE49-F238E27FC236}">
                <a16:creationId xmlns:a16="http://schemas.microsoft.com/office/drawing/2014/main" id="{C76A3F70-DECE-4FEF-9E38-E2D8DFAA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400" y="307954"/>
            <a:ext cx="2209800" cy="7404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Example</a:t>
            </a:r>
            <a:br>
              <a:rPr lang="en-US" sz="3200" dirty="0"/>
            </a:br>
            <a:r>
              <a:rPr lang="en-US" sz="2000" dirty="0"/>
              <a:t>from Kea18</a:t>
            </a:r>
            <a:br>
              <a:rPr lang="en-US" sz="2000" dirty="0"/>
            </a:br>
            <a:r>
              <a:rPr lang="en-US" sz="2000" dirty="0"/>
              <a:t>(Kkallas et al.,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6" y="3263385"/>
            <a:ext cx="5481637" cy="290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33367" y="199681"/>
            <a:ext cx="5329234" cy="3063704"/>
          </a:xfrm>
          <a:prstGeom prst="rect">
            <a:avLst/>
          </a:prstGeom>
          <a:ln/>
        </p:spPr>
      </p:pic>
      <p:sp>
        <p:nvSpPr>
          <p:cNvPr id="8" name="Rectangle 7"/>
          <p:cNvSpPr/>
          <p:nvPr/>
        </p:nvSpPr>
        <p:spPr>
          <a:xfrm>
            <a:off x="3886199" y="6172200"/>
            <a:ext cx="4229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Virtual grid of 228 receivers covering</a:t>
            </a:r>
          </a:p>
          <a:p>
            <a:pPr algn="ctr"/>
            <a:r>
              <a:rPr lang="en-US" sz="1600" b="1" i="1" dirty="0"/>
              <a:t>the S. Aegean subduction area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E3AEF1-F6E1-4C03-9580-8DA0096CE75B}"/>
              </a:ext>
            </a:extLst>
          </p:cNvPr>
          <p:cNvSpPr/>
          <p:nvPr/>
        </p:nvSpPr>
        <p:spPr>
          <a:xfrm>
            <a:off x="261942" y="4495800"/>
            <a:ext cx="3221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All simulations were performed for a dense grid of virtual receivers that cover the broader study area.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606ADC-AD6A-4710-9540-C6EBE8BB8141}"/>
              </a:ext>
            </a:extLst>
          </p:cNvPr>
          <p:cNvSpPr/>
          <p:nvPr/>
        </p:nvSpPr>
        <p:spPr>
          <a:xfrm>
            <a:off x="5707140" y="366100"/>
            <a:ext cx="31956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In the present work, we simulate ground motions for several strong intermediate- depth earthquakes, located in the southern Aegean subduction, with moment-magnitudes between 6.0 and 8.5 (step 0.1).</a:t>
            </a:r>
          </a:p>
        </p:txBody>
      </p:sp>
    </p:spTree>
    <p:extLst>
      <p:ext uri="{BB962C8B-B14F-4D97-AF65-F5344CB8AC3E}">
        <p14:creationId xmlns:p14="http://schemas.microsoft.com/office/powerpoint/2010/main" val="4183284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25869"/>
            <a:ext cx="8610600" cy="38862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8" y="718261"/>
            <a:ext cx="7748777" cy="561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7" y="5188876"/>
            <a:ext cx="77487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024" y="67203"/>
            <a:ext cx="8891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i="1" dirty="0"/>
              <a:t>Comparison of the </a:t>
            </a:r>
            <a:r>
              <a:rPr lang="fr-FR" sz="1600" b="1" i="1" dirty="0"/>
              <a:t>GMPE </a:t>
            </a:r>
            <a:r>
              <a:rPr lang="fr-FR" sz="1600" b="1" i="1" dirty="0" err="1"/>
              <a:t>predicted</a:t>
            </a:r>
            <a:r>
              <a:rPr lang="fr-FR" sz="1600" b="1" i="1" dirty="0"/>
              <a:t> </a:t>
            </a:r>
            <a:r>
              <a:rPr lang="en-US" sz="1600" b="1" i="1" dirty="0"/>
              <a:t>PGA and PGV values </a:t>
            </a:r>
            <a:r>
              <a:rPr lang="fr-FR" sz="1600" b="1" i="1" dirty="0"/>
              <a:t>(</a:t>
            </a:r>
            <a:r>
              <a:rPr lang="fr-FR" sz="1600" b="1" i="1" dirty="0" err="1"/>
              <a:t>Skarlatoudis</a:t>
            </a:r>
            <a:r>
              <a:rPr lang="fr-FR" sz="1600" b="1" i="1" dirty="0"/>
              <a:t> et al., 2013)</a:t>
            </a:r>
            <a:r>
              <a:rPr lang="en-US" sz="1600" b="1" i="1" dirty="0"/>
              <a:t>, against Stochastic simulations (</a:t>
            </a:r>
            <a:r>
              <a:rPr lang="en-US" sz="1600" b="1" i="1" dirty="0" err="1"/>
              <a:t>Exsim</a:t>
            </a:r>
            <a:r>
              <a:rPr lang="en-US" sz="1600" b="1" i="1" dirty="0"/>
              <a:t>) for the considered earthquake scenarios.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B1EAE3-AE3E-45B5-941B-DFCD4E4CE5AC}"/>
              </a:ext>
            </a:extLst>
          </p:cNvPr>
          <p:cNvSpPr/>
          <p:nvPr/>
        </p:nvSpPr>
        <p:spPr>
          <a:xfrm>
            <a:off x="1547863" y="5863345"/>
            <a:ext cx="6813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The red curves depict the new (modified) GMPE for magnitudes M</a:t>
            </a:r>
            <a:r>
              <a:rPr lang="en-US" sz="1600" b="1" i="1" u="sng" dirty="0"/>
              <a:t>&gt;</a:t>
            </a:r>
            <a:r>
              <a:rPr lang="en-US" sz="1600" b="1" i="1" dirty="0"/>
              <a:t>6.0</a:t>
            </a:r>
            <a:endParaRPr lang="en-US" sz="1600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07C2EE-1A1F-4492-9329-88306127384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103762" y="975277"/>
            <a:ext cx="1219196" cy="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C8DE51-FDA5-42B1-A47D-D8CCE971ADE9}"/>
              </a:ext>
            </a:extLst>
          </p:cNvPr>
          <p:cNvSpPr txBox="1"/>
          <p:nvPr/>
        </p:nvSpPr>
        <p:spPr>
          <a:xfrm>
            <a:off x="8322958" y="7906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PGA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E337A-5ABC-4F37-9D67-11E155D1614F}"/>
              </a:ext>
            </a:extLst>
          </p:cNvPr>
          <p:cNvSpPr txBox="1"/>
          <p:nvPr/>
        </p:nvSpPr>
        <p:spPr>
          <a:xfrm>
            <a:off x="8325715" y="5321435"/>
            <a:ext cx="59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PGV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813426-348D-436D-8F5F-2358235EDD77}"/>
              </a:ext>
            </a:extLst>
          </p:cNvPr>
          <p:cNvSpPr txBox="1"/>
          <p:nvPr/>
        </p:nvSpPr>
        <p:spPr>
          <a:xfrm>
            <a:off x="7378172" y="64230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GMPE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611255-09A6-44BE-9E82-5A2D6AE50B34}"/>
              </a:ext>
            </a:extLst>
          </p:cNvPr>
          <p:cNvCxnSpPr>
            <a:cxnSpLocks/>
          </p:cNvCxnSpPr>
          <p:nvPr/>
        </p:nvCxnSpPr>
        <p:spPr>
          <a:xfrm flipH="1">
            <a:off x="7138257" y="5540045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C670EAA-00B4-4BAD-B26E-E2CD514CEBD2}"/>
              </a:ext>
            </a:extLst>
          </p:cNvPr>
          <p:cNvSpPr txBox="1"/>
          <p:nvPr/>
        </p:nvSpPr>
        <p:spPr>
          <a:xfrm>
            <a:off x="7378172" y="5216746"/>
            <a:ext cx="92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GMPE</a:t>
            </a:r>
          </a:p>
        </p:txBody>
      </p:sp>
    </p:spTree>
    <p:extLst>
      <p:ext uri="{BB962C8B-B14F-4D97-AF65-F5344CB8AC3E}">
        <p14:creationId xmlns:p14="http://schemas.microsoft.com/office/powerpoint/2010/main" val="158048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5"/>
          <a:stretch/>
        </p:blipFill>
        <p:spPr bwMode="auto">
          <a:xfrm>
            <a:off x="304802" y="304802"/>
            <a:ext cx="4775835" cy="5807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87" y="1500411"/>
            <a:ext cx="3667019" cy="31435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5503" y="1143000"/>
            <a:ext cx="17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Modified GMPEs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9253" y="4693271"/>
            <a:ext cx="301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Stochastic simulation (EXSIM)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72182" y="1327667"/>
            <a:ext cx="61901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61587" y="4877937"/>
            <a:ext cx="619019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4">
            <a:extLst>
              <a:ext uri="{FF2B5EF4-FFF2-40B4-BE49-F238E27FC236}">
                <a16:creationId xmlns:a16="http://schemas.microsoft.com/office/drawing/2014/main" id="{91C4B687-157A-462E-84BB-8E27ED42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168780"/>
            <a:ext cx="2667000" cy="740423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Results </a:t>
            </a:r>
            <a:br>
              <a:rPr lang="en-US" sz="3200" dirty="0"/>
            </a:br>
            <a:r>
              <a:rPr lang="en-US" sz="2000" dirty="0"/>
              <a:t>from the Modified GMPEs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E9D7DD-3959-4104-A2C6-6AFDFCA77571}"/>
              </a:ext>
            </a:extLst>
          </p:cNvPr>
          <p:cNvSpPr/>
          <p:nvPr/>
        </p:nvSpPr>
        <p:spPr>
          <a:xfrm>
            <a:off x="5061587" y="5106067"/>
            <a:ext cx="3856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Comparison of the </a:t>
            </a:r>
            <a:r>
              <a:rPr lang="en-US" sz="1400" b="1" dirty="0"/>
              <a:t>modelled PGA (from EXSIM – lower figure)</a:t>
            </a:r>
            <a:r>
              <a:rPr lang="en-US" sz="1400" dirty="0"/>
              <a:t>, against the adapted </a:t>
            </a:r>
            <a:r>
              <a:rPr lang="en-US" sz="1400" b="1" dirty="0"/>
              <a:t>GMPEs PGA values</a:t>
            </a:r>
            <a:r>
              <a:rPr lang="en-US" sz="1400" dirty="0"/>
              <a:t>, for a typical earthquake scenario near Rhodes (depth h=90km). A good agreement between synthetics and adapted GMPE predictions is observed.</a:t>
            </a:r>
          </a:p>
        </p:txBody>
      </p:sp>
    </p:spTree>
    <p:extLst>
      <p:ext uri="{BB962C8B-B14F-4D97-AF65-F5344CB8AC3E}">
        <p14:creationId xmlns:p14="http://schemas.microsoft.com/office/powerpoint/2010/main" val="2227270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58775" y="66042"/>
            <a:ext cx="8497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Summary</a:t>
            </a:r>
            <a:endParaRPr lang="en-US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8982" y="677603"/>
            <a:ext cx="86076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en-US" sz="1600" i="1" dirty="0">
                <a:ea typeface="Calibri" pitchFamily="34" charset="0"/>
              </a:rPr>
              <a:t>From the performed simulations, it can be suggested that the stochastic simulation using the EXSIM code can enrich the strong-motion predictions (original GMPE) for the Aegean Sea subduction intermediate-depth events with realistic spatial distributions of PGA and PGV for magnitudes M</a:t>
            </a:r>
            <a:r>
              <a:rPr lang="en-US" altLang="en-US" sz="1600" i="1" u="sng" dirty="0">
                <a:ea typeface="Calibri" pitchFamily="34" charset="0"/>
              </a:rPr>
              <a:t>&gt;</a:t>
            </a:r>
            <a:r>
              <a:rPr lang="en-US" altLang="en-US" sz="1600" i="1" dirty="0">
                <a:ea typeface="Calibri" pitchFamily="34" charset="0"/>
              </a:rPr>
              <a:t>6.7.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81" y="2133600"/>
            <a:ext cx="826922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AAF81-3D89-4AC9-B7FB-4BE2CDD0A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36251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75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358775" y="66042"/>
            <a:ext cx="8497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Summary</a:t>
            </a:r>
            <a:endParaRPr lang="en-US" sz="3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8982" y="671795"/>
            <a:ext cx="860768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altLang="en-US" sz="1600" i="1" dirty="0">
                <a:ea typeface="Calibri" pitchFamily="34" charset="0"/>
              </a:rPr>
              <a:t>The very good agreement between synthetic (</a:t>
            </a:r>
            <a:r>
              <a:rPr lang="en-US" altLang="en-US" sz="1600" b="1" i="1" dirty="0" err="1">
                <a:ea typeface="Calibri" pitchFamily="34" charset="0"/>
              </a:rPr>
              <a:t>Exsim</a:t>
            </a:r>
            <a:r>
              <a:rPr lang="en-US" altLang="en-US" sz="1600" i="1" dirty="0">
                <a:ea typeface="Calibri" pitchFamily="34" charset="0"/>
              </a:rPr>
              <a:t>) and the new GMPEs predictions for an </a:t>
            </a:r>
            <a:r>
              <a:rPr lang="en-US" altLang="en-US" sz="1600" b="1" i="1" dirty="0">
                <a:ea typeface="Calibri" pitchFamily="34" charset="0"/>
              </a:rPr>
              <a:t>M </a:t>
            </a:r>
            <a:r>
              <a:rPr lang="en-US" altLang="en-US" sz="1600" i="1" dirty="0">
                <a:ea typeface="Calibri" pitchFamily="34" charset="0"/>
              </a:rPr>
              <a:t>= 8.5 scenario event, suggests that the proposed GMPEs can adequately reproduce the damage pattern of very large intermediate-depth earthquakes in the Hellenic subduction.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3"/>
            <a:ext cx="5029200" cy="4604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20AB8C-66F8-47FA-AF1D-8B13C20F8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6362516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51622" y="2672916"/>
            <a:ext cx="684118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el-GR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1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eismotectonic Gree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3"/>
            <a:ext cx="7060646" cy="54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71800" y="6197218"/>
            <a:ext cx="3276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i="1" dirty="0" err="1">
                <a:latin typeface="+mj-lt"/>
              </a:rPr>
              <a:t>Papazachos</a:t>
            </a:r>
            <a:r>
              <a:rPr lang="en-US" altLang="en-US" sz="1600" b="1" i="1" dirty="0">
                <a:latin typeface="+mj-lt"/>
              </a:rPr>
              <a:t> and </a:t>
            </a:r>
            <a:r>
              <a:rPr lang="en-US" altLang="en-US" sz="1600" b="1" i="1" dirty="0" err="1">
                <a:latin typeface="+mj-lt"/>
              </a:rPr>
              <a:t>Papazachou</a:t>
            </a:r>
            <a:r>
              <a:rPr lang="el-GR" altLang="en-US" sz="1600" b="1" i="1" dirty="0">
                <a:latin typeface="+mj-lt"/>
              </a:rPr>
              <a:t> (</a:t>
            </a:r>
            <a:r>
              <a:rPr lang="en-US" altLang="en-US" sz="1600" b="1" i="1" dirty="0">
                <a:latin typeface="+mj-lt"/>
              </a:rPr>
              <a:t>2003</a:t>
            </a:r>
            <a:r>
              <a:rPr lang="el-GR" altLang="en-US" sz="1600" b="1" i="1" dirty="0">
                <a:latin typeface="+mj-lt"/>
              </a:rPr>
              <a:t>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0" y="3200400"/>
            <a:ext cx="2362200" cy="152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4A5AFE-D4C3-4567-B424-AC676A040696}"/>
              </a:ext>
            </a:extLst>
          </p:cNvPr>
          <p:cNvSpPr txBox="1"/>
          <p:nvPr/>
        </p:nvSpPr>
        <p:spPr>
          <a:xfrm>
            <a:off x="152400" y="228603"/>
            <a:ext cx="8915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/>
              <a:t>The most important feature in the Aegean region is the westward movement of the Anatolia  plate along the North Anatolia fault, as well as the </a:t>
            </a:r>
            <a:r>
              <a:rPr lang="en-US" altLang="en-US" sz="1400" b="1" dirty="0"/>
              <a:t>subduction</a:t>
            </a:r>
            <a:r>
              <a:rPr lang="en-US" altLang="en-US" sz="1400" dirty="0"/>
              <a:t> of the eastern Mediterranean plate under the microplate of Aegean. 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480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Mod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205" y="123291"/>
            <a:ext cx="7006996" cy="550510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1815268" y="3996330"/>
            <a:ext cx="28138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Papazachos et al. (1995)</a:t>
            </a:r>
            <a:endParaRPr lang="en-US" sz="1400" i="1" dirty="0"/>
          </a:p>
        </p:txBody>
      </p:sp>
      <p:sp>
        <p:nvSpPr>
          <p:cNvPr id="24" name="TextBox 23"/>
          <p:cNvSpPr txBox="1"/>
          <p:nvPr/>
        </p:nvSpPr>
        <p:spPr>
          <a:xfrm rot="568653">
            <a:off x="2485243" y="2842477"/>
            <a:ext cx="11190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High </a:t>
            </a:r>
            <a:r>
              <a:rPr lang="en-US" sz="16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V</a:t>
            </a:r>
            <a:r>
              <a:rPr lang="en-US" sz="1600" b="1" i="1" baseline="-25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/ V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s </a:t>
            </a:r>
            <a:endParaRPr lang="el-GR" sz="16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Q</a:t>
            </a:r>
            <a:r>
              <a:rPr lang="en-US" sz="1600" b="1" i="1" baseline="-25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/ Q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25" name="TextBox 24"/>
          <p:cNvSpPr txBox="1"/>
          <p:nvPr/>
        </p:nvSpPr>
        <p:spPr>
          <a:xfrm rot="568653">
            <a:off x="5854186" y="3973244"/>
            <a:ext cx="11190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High </a:t>
            </a:r>
            <a:r>
              <a:rPr lang="en-US" sz="16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V</a:t>
            </a:r>
            <a:r>
              <a:rPr lang="en-US" sz="1600" b="1" i="1" baseline="-25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/V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s </a:t>
            </a:r>
            <a:endParaRPr lang="el-GR" sz="1600" b="1" i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i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Q</a:t>
            </a:r>
            <a:r>
              <a:rPr lang="en-US" sz="1600" b="1" i="1" baseline="-25000" dirty="0" err="1">
                <a:solidFill>
                  <a:srgbClr val="002060"/>
                </a:solidFill>
                <a:latin typeface="Arial Narrow" panose="020B0606020202030204" pitchFamily="34" charset="0"/>
              </a:rPr>
              <a:t>p</a:t>
            </a:r>
            <a:r>
              <a:rPr lang="en-US" sz="1600" b="1" i="1" dirty="0">
                <a:solidFill>
                  <a:srgbClr val="002060"/>
                </a:solidFill>
                <a:latin typeface="Arial Narrow" panose="020B0606020202030204" pitchFamily="34" charset="0"/>
              </a:rPr>
              <a:t>/Q</a:t>
            </a:r>
            <a:r>
              <a:rPr lang="en-US" sz="1600" b="1" i="1" baseline="-25000" dirty="0">
                <a:solidFill>
                  <a:srgbClr val="002060"/>
                </a:solidFill>
                <a:latin typeface="Arial Narrow" panose="020B0606020202030204" pitchFamily="34" charset="0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F3047F-A51F-4E4C-AA0C-0169C1EFC781}"/>
              </a:ext>
            </a:extLst>
          </p:cNvPr>
          <p:cNvSpPr txBox="1"/>
          <p:nvPr/>
        </p:nvSpPr>
        <p:spPr>
          <a:xfrm>
            <a:off x="152400" y="5628399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Several tomographic studies revealed the presence of a low body-wave velocity and quality factor (high attenuation) region at the depth of ∼60–90 km beneath the volcanic arc. This pattern is usually attributed to the subduction process, which results in the presence of partial melt and/or significant volatile content in the high-temperature mantle wedge above the subducting eastern Mediterranean plate.</a:t>
            </a:r>
          </a:p>
        </p:txBody>
      </p:sp>
    </p:spTree>
    <p:extLst>
      <p:ext uri="{BB962C8B-B14F-4D97-AF65-F5344CB8AC3E}">
        <p14:creationId xmlns:p14="http://schemas.microsoft.com/office/powerpoint/2010/main" val="105810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1884"/>
            <a:ext cx="7646385" cy="5029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59087" y="2017116"/>
            <a:ext cx="2116410" cy="991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1766668">
            <a:off x="3234976" y="3311802"/>
            <a:ext cx="3795504" cy="101309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2754" y="2810625"/>
            <a:ext cx="1398927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50800" dir="5400000" sx="27000" sy="27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/>
              <a:t>interface</a:t>
            </a:r>
          </a:p>
        </p:txBody>
      </p:sp>
      <p:sp>
        <p:nvSpPr>
          <p:cNvPr id="8" name="TextBox 7"/>
          <p:cNvSpPr txBox="1"/>
          <p:nvPr/>
        </p:nvSpPr>
        <p:spPr>
          <a:xfrm rot="1891508">
            <a:off x="4072871" y="4234518"/>
            <a:ext cx="1171171" cy="46166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>
            <a:outerShdw blurRad="50800" dist="50800" dir="5400000" sx="27000" sy="27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inslab</a:t>
            </a:r>
            <a:endParaRPr lang="en-US" sz="2400" b="1" i="1" dirty="0"/>
          </a:p>
        </p:txBody>
      </p:sp>
      <p:sp>
        <p:nvSpPr>
          <p:cNvPr id="9" name="Rectangle 8"/>
          <p:cNvSpPr/>
          <p:nvPr/>
        </p:nvSpPr>
        <p:spPr>
          <a:xfrm>
            <a:off x="111483" y="-44447"/>
            <a:ext cx="5961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Schematic 3D </a:t>
            </a:r>
            <a:r>
              <a:rPr lang="en-US" b="1" i="1" dirty="0" err="1"/>
              <a:t>seismotectonic</a:t>
            </a:r>
            <a:r>
              <a:rPr lang="en-US" b="1" i="1" dirty="0"/>
              <a:t> cross-section of the Southern Aegean Sea subduction area.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0A152B-8AC4-4BEB-804B-1A6C23D9F46C}"/>
              </a:ext>
            </a:extLst>
          </p:cNvPr>
          <p:cNvSpPr txBox="1"/>
          <p:nvPr/>
        </p:nvSpPr>
        <p:spPr>
          <a:xfrm>
            <a:off x="131941" y="5540822"/>
            <a:ext cx="8880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/>
              <a:t>3D </a:t>
            </a:r>
            <a:r>
              <a:rPr lang="en-GB" sz="1400" dirty="0" err="1"/>
              <a:t>schmatic</a:t>
            </a:r>
            <a:r>
              <a:rPr lang="en-GB" sz="1400" dirty="0"/>
              <a:t> seismotectonic setting of the Southern Aegean subduction area: Different types of faulting (and stress regime) are observed for various depth ranges. This is typically observed along the volcanic arc, where the shallow (crustal) normal-faulting seismicity is clearly different than the intermediate-depth, trans-</a:t>
            </a:r>
            <a:r>
              <a:rPr lang="en-GB" sz="1400" dirty="0" err="1"/>
              <a:t>pressional</a:t>
            </a:r>
            <a:r>
              <a:rPr lang="en-GB" sz="1400" dirty="0"/>
              <a:t> events along the subducting slab (depths &gt;100km).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9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7_tmp.jpg"/>
          <p:cNvPicPr/>
          <p:nvPr/>
        </p:nvPicPr>
        <p:blipFill rotWithShape="1">
          <a:blip r:embed="rId3" cstate="print"/>
          <a:srcRect t="3565" r="44480" b="66200"/>
          <a:stretch/>
        </p:blipFill>
        <p:spPr>
          <a:xfrm>
            <a:off x="5518956" y="1441045"/>
            <a:ext cx="3420888" cy="33971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4041" y="4838199"/>
            <a:ext cx="3326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err="1"/>
              <a:t>Skarlatoudis</a:t>
            </a:r>
            <a:r>
              <a:rPr lang="en-US" b="1" i="1" dirty="0"/>
              <a:t> et al.</a:t>
            </a:r>
            <a:r>
              <a:rPr lang="el-GR" b="1" i="1" dirty="0"/>
              <a:t> (</a:t>
            </a:r>
            <a:r>
              <a:rPr lang="en-US" b="1" i="1" dirty="0"/>
              <a:t>2013</a:t>
            </a:r>
            <a:r>
              <a:rPr lang="el-GR" b="1" i="1" dirty="0"/>
              <a:t>)</a:t>
            </a:r>
          </a:p>
          <a:p>
            <a:pPr algn="ctr"/>
            <a:endParaRPr lang="el-GR" altLang="en-US" i="1" dirty="0"/>
          </a:p>
          <a:p>
            <a:pPr algn="ctr"/>
            <a:endParaRPr lang="el-GR" altLang="en-US" i="1" dirty="0"/>
          </a:p>
        </p:txBody>
      </p:sp>
      <p:pic>
        <p:nvPicPr>
          <p:cNvPr id="6" name="Picture 5" descr="FigureXX_new2_color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740" y="1268762"/>
            <a:ext cx="5361216" cy="3569439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169231" y="2132859"/>
            <a:ext cx="272143" cy="1644487"/>
          </a:xfrm>
          <a:custGeom>
            <a:avLst/>
            <a:gdLst>
              <a:gd name="connsiteX0" fmla="*/ 272142 w 272142"/>
              <a:gd name="connsiteY0" fmla="*/ 1578429 h 1578429"/>
              <a:gd name="connsiteX1" fmla="*/ 0 w 272142"/>
              <a:gd name="connsiteY1" fmla="*/ 0 h 15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142" h="1578429">
                <a:moveTo>
                  <a:pt x="272142" y="1578429"/>
                </a:moveTo>
                <a:lnTo>
                  <a:pt x="0" y="0"/>
                </a:lnTo>
              </a:path>
            </a:pathLst>
          </a:custGeom>
          <a:noFill/>
          <a:ln w="63500">
            <a:solidFill>
              <a:srgbClr val="C0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H="1">
            <a:off x="4499993" y="2132859"/>
            <a:ext cx="792085" cy="1644487"/>
          </a:xfrm>
          <a:custGeom>
            <a:avLst/>
            <a:gdLst>
              <a:gd name="connsiteX0" fmla="*/ 272142 w 272142"/>
              <a:gd name="connsiteY0" fmla="*/ 1578429 h 1578429"/>
              <a:gd name="connsiteX1" fmla="*/ 0 w 272142"/>
              <a:gd name="connsiteY1" fmla="*/ 0 h 157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2142" h="1578429">
                <a:moveTo>
                  <a:pt x="272142" y="1578429"/>
                </a:moveTo>
                <a:lnTo>
                  <a:pt x="0" y="0"/>
                </a:lnTo>
              </a:path>
            </a:pathLst>
          </a:custGeom>
          <a:noFill/>
          <a:ln w="63500">
            <a:solidFill>
              <a:srgbClr val="C0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090059" y="2111832"/>
            <a:ext cx="2307772" cy="1687285"/>
          </a:xfrm>
          <a:custGeom>
            <a:avLst/>
            <a:gdLst>
              <a:gd name="connsiteX0" fmla="*/ 2441831 w 2441831"/>
              <a:gd name="connsiteY0" fmla="*/ 1687285 h 1687285"/>
              <a:gd name="connsiteX1" fmla="*/ 253802 w 2441831"/>
              <a:gd name="connsiteY1" fmla="*/ 653142 h 1687285"/>
              <a:gd name="connsiteX2" fmla="*/ 134059 w 2441831"/>
              <a:gd name="connsiteY2" fmla="*/ 0 h 1687285"/>
              <a:gd name="connsiteX0" fmla="*/ 2353115 w 2353115"/>
              <a:gd name="connsiteY0" fmla="*/ 1687285 h 1687285"/>
              <a:gd name="connsiteX1" fmla="*/ 165086 w 2353115"/>
              <a:gd name="connsiteY1" fmla="*/ 653142 h 1687285"/>
              <a:gd name="connsiteX2" fmla="*/ 45343 w 2353115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51668 w 2351668"/>
              <a:gd name="connsiteY0" fmla="*/ 1687285 h 1687285"/>
              <a:gd name="connsiteX1" fmla="*/ 163639 w 2351668"/>
              <a:gd name="connsiteY1" fmla="*/ 653142 h 1687285"/>
              <a:gd name="connsiteX2" fmla="*/ 43896 w 2351668"/>
              <a:gd name="connsiteY2" fmla="*/ 0 h 1687285"/>
              <a:gd name="connsiteX0" fmla="*/ 2307772 w 2307772"/>
              <a:gd name="connsiteY0" fmla="*/ 1687285 h 1687285"/>
              <a:gd name="connsiteX1" fmla="*/ 119743 w 2307772"/>
              <a:gd name="connsiteY1" fmla="*/ 653142 h 1687285"/>
              <a:gd name="connsiteX2" fmla="*/ 0 w 2307772"/>
              <a:gd name="connsiteY2" fmla="*/ 0 h 1687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7772" h="1687285">
                <a:moveTo>
                  <a:pt x="2307772" y="1687285"/>
                </a:moveTo>
                <a:cubicBezTo>
                  <a:pt x="1406072" y="1310820"/>
                  <a:pt x="449943" y="814613"/>
                  <a:pt x="119743" y="653142"/>
                </a:cubicBezTo>
                <a:cubicBezTo>
                  <a:pt x="72571" y="219529"/>
                  <a:pt x="52614" y="262164"/>
                  <a:pt x="0" y="0"/>
                </a:cubicBezTo>
              </a:path>
            </a:pathLst>
          </a:custGeom>
          <a:noFill/>
          <a:ln w="63500">
            <a:solidFill>
              <a:srgbClr val="00206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414535" y="2068287"/>
            <a:ext cx="3135696" cy="1883229"/>
          </a:xfrm>
          <a:custGeom>
            <a:avLst/>
            <a:gdLst>
              <a:gd name="connsiteX0" fmla="*/ 2441831 w 2441831"/>
              <a:gd name="connsiteY0" fmla="*/ 1687285 h 1687285"/>
              <a:gd name="connsiteX1" fmla="*/ 253802 w 2441831"/>
              <a:gd name="connsiteY1" fmla="*/ 653142 h 1687285"/>
              <a:gd name="connsiteX2" fmla="*/ 134059 w 2441831"/>
              <a:gd name="connsiteY2" fmla="*/ 0 h 1687285"/>
              <a:gd name="connsiteX0" fmla="*/ 2353115 w 2353115"/>
              <a:gd name="connsiteY0" fmla="*/ 1687285 h 1687285"/>
              <a:gd name="connsiteX1" fmla="*/ 165086 w 2353115"/>
              <a:gd name="connsiteY1" fmla="*/ 653142 h 1687285"/>
              <a:gd name="connsiteX2" fmla="*/ 45343 w 2353115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49002 w 2349002"/>
              <a:gd name="connsiteY0" fmla="*/ 1687285 h 1687285"/>
              <a:gd name="connsiteX1" fmla="*/ 160973 w 2349002"/>
              <a:gd name="connsiteY1" fmla="*/ 653142 h 1687285"/>
              <a:gd name="connsiteX2" fmla="*/ 41230 w 2349002"/>
              <a:gd name="connsiteY2" fmla="*/ 0 h 1687285"/>
              <a:gd name="connsiteX0" fmla="*/ 2351668 w 2351668"/>
              <a:gd name="connsiteY0" fmla="*/ 1687285 h 1687285"/>
              <a:gd name="connsiteX1" fmla="*/ 163639 w 2351668"/>
              <a:gd name="connsiteY1" fmla="*/ 653142 h 1687285"/>
              <a:gd name="connsiteX2" fmla="*/ 43896 w 2351668"/>
              <a:gd name="connsiteY2" fmla="*/ 0 h 1687285"/>
              <a:gd name="connsiteX0" fmla="*/ 2307772 w 2307772"/>
              <a:gd name="connsiteY0" fmla="*/ 1687285 h 1687285"/>
              <a:gd name="connsiteX1" fmla="*/ 119743 w 2307772"/>
              <a:gd name="connsiteY1" fmla="*/ 653142 h 1687285"/>
              <a:gd name="connsiteX2" fmla="*/ 0 w 2307772"/>
              <a:gd name="connsiteY2" fmla="*/ 0 h 1687285"/>
              <a:gd name="connsiteX0" fmla="*/ 2283821 w 2283821"/>
              <a:gd name="connsiteY0" fmla="*/ 1828800 h 1828800"/>
              <a:gd name="connsiteX1" fmla="*/ 95792 w 2283821"/>
              <a:gd name="connsiteY1" fmla="*/ 794657 h 1828800"/>
              <a:gd name="connsiteX2" fmla="*/ 0 w 2283821"/>
              <a:gd name="connsiteY2" fmla="*/ 0 h 1828800"/>
              <a:gd name="connsiteX0" fmla="*/ 2283821 w 2283821"/>
              <a:gd name="connsiteY0" fmla="*/ 1828800 h 1828800"/>
              <a:gd name="connsiteX1" fmla="*/ 39905 w 2283821"/>
              <a:gd name="connsiteY1" fmla="*/ 413657 h 1828800"/>
              <a:gd name="connsiteX2" fmla="*/ 0 w 2283821"/>
              <a:gd name="connsiteY2" fmla="*/ 0 h 1828800"/>
              <a:gd name="connsiteX0" fmla="*/ 2283821 w 2283821"/>
              <a:gd name="connsiteY0" fmla="*/ 1828800 h 1828800"/>
              <a:gd name="connsiteX1" fmla="*/ 39905 w 2283821"/>
              <a:gd name="connsiteY1" fmla="*/ 413657 h 1828800"/>
              <a:gd name="connsiteX2" fmla="*/ 0 w 2283821"/>
              <a:gd name="connsiteY2" fmla="*/ 0 h 1828800"/>
              <a:gd name="connsiteX0" fmla="*/ 2299788 w 2299788"/>
              <a:gd name="connsiteY0" fmla="*/ 1937657 h 1937657"/>
              <a:gd name="connsiteX1" fmla="*/ 55872 w 2299788"/>
              <a:gd name="connsiteY1" fmla="*/ 522514 h 1937657"/>
              <a:gd name="connsiteX2" fmla="*/ 0 w 2299788"/>
              <a:gd name="connsiteY2" fmla="*/ 0 h 1937657"/>
              <a:gd name="connsiteX0" fmla="*/ 2299788 w 2299788"/>
              <a:gd name="connsiteY0" fmla="*/ 1937657 h 1937657"/>
              <a:gd name="connsiteX1" fmla="*/ 55872 w 2299788"/>
              <a:gd name="connsiteY1" fmla="*/ 522514 h 1937657"/>
              <a:gd name="connsiteX2" fmla="*/ 0 w 2299788"/>
              <a:gd name="connsiteY2" fmla="*/ 0 h 1937657"/>
              <a:gd name="connsiteX0" fmla="*/ 2299788 w 2299788"/>
              <a:gd name="connsiteY0" fmla="*/ 1883229 h 1883229"/>
              <a:gd name="connsiteX1" fmla="*/ 55872 w 2299788"/>
              <a:gd name="connsiteY1" fmla="*/ 468086 h 1883229"/>
              <a:gd name="connsiteX2" fmla="*/ 0 w 2299788"/>
              <a:gd name="connsiteY2" fmla="*/ 0 h 188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9788" h="1883229">
                <a:moveTo>
                  <a:pt x="2299788" y="1883229"/>
                </a:moveTo>
                <a:cubicBezTo>
                  <a:pt x="1445991" y="1332593"/>
                  <a:pt x="386072" y="629557"/>
                  <a:pt x="55872" y="468086"/>
                </a:cubicBezTo>
                <a:cubicBezTo>
                  <a:pt x="8700" y="34473"/>
                  <a:pt x="28663" y="458107"/>
                  <a:pt x="0" y="0"/>
                </a:cubicBezTo>
              </a:path>
            </a:pathLst>
          </a:custGeom>
          <a:noFill/>
          <a:ln w="63500">
            <a:solidFill>
              <a:srgbClr val="00206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7282543" y="2166259"/>
            <a:ext cx="1121228" cy="1839687"/>
          </a:xfrm>
          <a:custGeom>
            <a:avLst/>
            <a:gdLst>
              <a:gd name="connsiteX0" fmla="*/ 1121228 w 1121228"/>
              <a:gd name="connsiteY0" fmla="*/ 1839686 h 1839686"/>
              <a:gd name="connsiteX1" fmla="*/ 1045028 w 1121228"/>
              <a:gd name="connsiteY1" fmla="*/ 1730829 h 1839686"/>
              <a:gd name="connsiteX2" fmla="*/ 1001486 w 1121228"/>
              <a:gd name="connsiteY2" fmla="*/ 1698172 h 1839686"/>
              <a:gd name="connsiteX3" fmla="*/ 979714 w 1121228"/>
              <a:gd name="connsiteY3" fmla="*/ 1611086 h 1839686"/>
              <a:gd name="connsiteX4" fmla="*/ 936171 w 1121228"/>
              <a:gd name="connsiteY4" fmla="*/ 1611086 h 1839686"/>
              <a:gd name="connsiteX5" fmla="*/ 914400 w 1121228"/>
              <a:gd name="connsiteY5" fmla="*/ 1556657 h 1839686"/>
              <a:gd name="connsiteX6" fmla="*/ 859971 w 1121228"/>
              <a:gd name="connsiteY6" fmla="*/ 1469572 h 1839686"/>
              <a:gd name="connsiteX7" fmla="*/ 827314 w 1121228"/>
              <a:gd name="connsiteY7" fmla="*/ 1447800 h 1839686"/>
              <a:gd name="connsiteX8" fmla="*/ 762000 w 1121228"/>
              <a:gd name="connsiteY8" fmla="*/ 1360714 h 1839686"/>
              <a:gd name="connsiteX9" fmla="*/ 729343 w 1121228"/>
              <a:gd name="connsiteY9" fmla="*/ 1230086 h 1839686"/>
              <a:gd name="connsiteX10" fmla="*/ 685800 w 1121228"/>
              <a:gd name="connsiteY10" fmla="*/ 1153886 h 1839686"/>
              <a:gd name="connsiteX11" fmla="*/ 664028 w 1121228"/>
              <a:gd name="connsiteY11" fmla="*/ 1055914 h 1839686"/>
              <a:gd name="connsiteX12" fmla="*/ 642257 w 1121228"/>
              <a:gd name="connsiteY12" fmla="*/ 1001486 h 1839686"/>
              <a:gd name="connsiteX13" fmla="*/ 631371 w 1121228"/>
              <a:gd name="connsiteY13" fmla="*/ 849086 h 1839686"/>
              <a:gd name="connsiteX14" fmla="*/ 566057 w 1121228"/>
              <a:gd name="connsiteY14" fmla="*/ 740229 h 1839686"/>
              <a:gd name="connsiteX15" fmla="*/ 500743 w 1121228"/>
              <a:gd name="connsiteY15" fmla="*/ 664029 h 1839686"/>
              <a:gd name="connsiteX16" fmla="*/ 424543 w 1121228"/>
              <a:gd name="connsiteY16" fmla="*/ 653143 h 1839686"/>
              <a:gd name="connsiteX17" fmla="*/ 381000 w 1121228"/>
              <a:gd name="connsiteY17" fmla="*/ 631372 h 1839686"/>
              <a:gd name="connsiteX18" fmla="*/ 315686 w 1121228"/>
              <a:gd name="connsiteY18" fmla="*/ 631372 h 1839686"/>
              <a:gd name="connsiteX19" fmla="*/ 283028 w 1121228"/>
              <a:gd name="connsiteY19" fmla="*/ 631372 h 1839686"/>
              <a:gd name="connsiteX20" fmla="*/ 261257 w 1121228"/>
              <a:gd name="connsiteY20" fmla="*/ 511629 h 1839686"/>
              <a:gd name="connsiteX21" fmla="*/ 217714 w 1121228"/>
              <a:gd name="connsiteY21" fmla="*/ 370114 h 1839686"/>
              <a:gd name="connsiteX22" fmla="*/ 195943 w 1121228"/>
              <a:gd name="connsiteY22" fmla="*/ 326572 h 1839686"/>
              <a:gd name="connsiteX23" fmla="*/ 119743 w 1121228"/>
              <a:gd name="connsiteY23" fmla="*/ 304800 h 1839686"/>
              <a:gd name="connsiteX24" fmla="*/ 108857 w 1121228"/>
              <a:gd name="connsiteY24" fmla="*/ 174172 h 1839686"/>
              <a:gd name="connsiteX25" fmla="*/ 43543 w 1121228"/>
              <a:gd name="connsiteY25" fmla="*/ 141514 h 1839686"/>
              <a:gd name="connsiteX26" fmla="*/ 43543 w 1121228"/>
              <a:gd name="connsiteY26" fmla="*/ 32657 h 1839686"/>
              <a:gd name="connsiteX27" fmla="*/ 0 w 1121228"/>
              <a:gd name="connsiteY27" fmla="*/ 0 h 183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21228" h="1839686">
                <a:moveTo>
                  <a:pt x="1121228" y="1839686"/>
                </a:moveTo>
                <a:cubicBezTo>
                  <a:pt x="1093106" y="1797050"/>
                  <a:pt x="1064985" y="1754415"/>
                  <a:pt x="1045028" y="1730829"/>
                </a:cubicBezTo>
                <a:cubicBezTo>
                  <a:pt x="1025071" y="1707243"/>
                  <a:pt x="1012372" y="1718129"/>
                  <a:pt x="1001486" y="1698172"/>
                </a:cubicBezTo>
                <a:cubicBezTo>
                  <a:pt x="990600" y="1678215"/>
                  <a:pt x="990600" y="1625600"/>
                  <a:pt x="979714" y="1611086"/>
                </a:cubicBezTo>
                <a:cubicBezTo>
                  <a:pt x="968828" y="1596572"/>
                  <a:pt x="947057" y="1620157"/>
                  <a:pt x="936171" y="1611086"/>
                </a:cubicBezTo>
                <a:cubicBezTo>
                  <a:pt x="925285" y="1602014"/>
                  <a:pt x="927100" y="1580243"/>
                  <a:pt x="914400" y="1556657"/>
                </a:cubicBezTo>
                <a:cubicBezTo>
                  <a:pt x="901700" y="1533071"/>
                  <a:pt x="874485" y="1487715"/>
                  <a:pt x="859971" y="1469572"/>
                </a:cubicBezTo>
                <a:cubicBezTo>
                  <a:pt x="845457" y="1451429"/>
                  <a:pt x="843642" y="1465943"/>
                  <a:pt x="827314" y="1447800"/>
                </a:cubicBezTo>
                <a:cubicBezTo>
                  <a:pt x="810985" y="1429657"/>
                  <a:pt x="778329" y="1397000"/>
                  <a:pt x="762000" y="1360714"/>
                </a:cubicBezTo>
                <a:cubicBezTo>
                  <a:pt x="745671" y="1324428"/>
                  <a:pt x="742043" y="1264557"/>
                  <a:pt x="729343" y="1230086"/>
                </a:cubicBezTo>
                <a:cubicBezTo>
                  <a:pt x="716643" y="1195615"/>
                  <a:pt x="696686" y="1182915"/>
                  <a:pt x="685800" y="1153886"/>
                </a:cubicBezTo>
                <a:cubicBezTo>
                  <a:pt x="674914" y="1124857"/>
                  <a:pt x="671285" y="1081314"/>
                  <a:pt x="664028" y="1055914"/>
                </a:cubicBezTo>
                <a:cubicBezTo>
                  <a:pt x="656771" y="1030514"/>
                  <a:pt x="647700" y="1035957"/>
                  <a:pt x="642257" y="1001486"/>
                </a:cubicBezTo>
                <a:cubicBezTo>
                  <a:pt x="636814" y="967015"/>
                  <a:pt x="644071" y="892629"/>
                  <a:pt x="631371" y="849086"/>
                </a:cubicBezTo>
                <a:cubicBezTo>
                  <a:pt x="618671" y="805543"/>
                  <a:pt x="587828" y="771072"/>
                  <a:pt x="566057" y="740229"/>
                </a:cubicBezTo>
                <a:cubicBezTo>
                  <a:pt x="544286" y="709386"/>
                  <a:pt x="524329" y="678543"/>
                  <a:pt x="500743" y="664029"/>
                </a:cubicBezTo>
                <a:cubicBezTo>
                  <a:pt x="477157" y="649515"/>
                  <a:pt x="444500" y="658586"/>
                  <a:pt x="424543" y="653143"/>
                </a:cubicBezTo>
                <a:cubicBezTo>
                  <a:pt x="404586" y="647700"/>
                  <a:pt x="399143" y="635000"/>
                  <a:pt x="381000" y="631372"/>
                </a:cubicBezTo>
                <a:cubicBezTo>
                  <a:pt x="362857" y="627744"/>
                  <a:pt x="315686" y="631372"/>
                  <a:pt x="315686" y="631372"/>
                </a:cubicBezTo>
                <a:cubicBezTo>
                  <a:pt x="299357" y="631372"/>
                  <a:pt x="292099" y="651329"/>
                  <a:pt x="283028" y="631372"/>
                </a:cubicBezTo>
                <a:cubicBezTo>
                  <a:pt x="273956" y="611415"/>
                  <a:pt x="272143" y="555172"/>
                  <a:pt x="261257" y="511629"/>
                </a:cubicBezTo>
                <a:cubicBezTo>
                  <a:pt x="250371" y="468086"/>
                  <a:pt x="228600" y="400957"/>
                  <a:pt x="217714" y="370114"/>
                </a:cubicBezTo>
                <a:cubicBezTo>
                  <a:pt x="206828" y="339271"/>
                  <a:pt x="212271" y="337458"/>
                  <a:pt x="195943" y="326572"/>
                </a:cubicBezTo>
                <a:cubicBezTo>
                  <a:pt x="179615" y="315686"/>
                  <a:pt x="134257" y="330200"/>
                  <a:pt x="119743" y="304800"/>
                </a:cubicBezTo>
                <a:cubicBezTo>
                  <a:pt x="105229" y="279400"/>
                  <a:pt x="121557" y="201386"/>
                  <a:pt x="108857" y="174172"/>
                </a:cubicBezTo>
                <a:cubicBezTo>
                  <a:pt x="96157" y="146958"/>
                  <a:pt x="54429" y="165100"/>
                  <a:pt x="43543" y="141514"/>
                </a:cubicBezTo>
                <a:cubicBezTo>
                  <a:pt x="32657" y="117928"/>
                  <a:pt x="50800" y="56243"/>
                  <a:pt x="43543" y="32657"/>
                </a:cubicBezTo>
                <a:cubicBezTo>
                  <a:pt x="36286" y="9071"/>
                  <a:pt x="18143" y="4535"/>
                  <a:pt x="0" y="0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173686" y="2884718"/>
            <a:ext cx="1132115" cy="1709057"/>
          </a:xfrm>
          <a:custGeom>
            <a:avLst/>
            <a:gdLst>
              <a:gd name="connsiteX0" fmla="*/ 1132114 w 1132114"/>
              <a:gd name="connsiteY0" fmla="*/ 1709057 h 1709057"/>
              <a:gd name="connsiteX1" fmla="*/ 1055914 w 1132114"/>
              <a:gd name="connsiteY1" fmla="*/ 1687286 h 1709057"/>
              <a:gd name="connsiteX2" fmla="*/ 957943 w 1132114"/>
              <a:gd name="connsiteY2" fmla="*/ 1621972 h 1709057"/>
              <a:gd name="connsiteX3" fmla="*/ 936171 w 1132114"/>
              <a:gd name="connsiteY3" fmla="*/ 1578429 h 1709057"/>
              <a:gd name="connsiteX4" fmla="*/ 914400 w 1132114"/>
              <a:gd name="connsiteY4" fmla="*/ 1447800 h 1709057"/>
              <a:gd name="connsiteX5" fmla="*/ 903514 w 1132114"/>
              <a:gd name="connsiteY5" fmla="*/ 1317172 h 1709057"/>
              <a:gd name="connsiteX6" fmla="*/ 870857 w 1132114"/>
              <a:gd name="connsiteY6" fmla="*/ 1208315 h 1709057"/>
              <a:gd name="connsiteX7" fmla="*/ 805543 w 1132114"/>
              <a:gd name="connsiteY7" fmla="*/ 1143000 h 1709057"/>
              <a:gd name="connsiteX8" fmla="*/ 718457 w 1132114"/>
              <a:gd name="connsiteY8" fmla="*/ 1121229 h 1709057"/>
              <a:gd name="connsiteX9" fmla="*/ 674914 w 1132114"/>
              <a:gd name="connsiteY9" fmla="*/ 1034143 h 1709057"/>
              <a:gd name="connsiteX10" fmla="*/ 696685 w 1132114"/>
              <a:gd name="connsiteY10" fmla="*/ 1001486 h 1709057"/>
              <a:gd name="connsiteX11" fmla="*/ 653143 w 1132114"/>
              <a:gd name="connsiteY11" fmla="*/ 903515 h 1709057"/>
              <a:gd name="connsiteX12" fmla="*/ 576943 w 1132114"/>
              <a:gd name="connsiteY12" fmla="*/ 805543 h 1709057"/>
              <a:gd name="connsiteX13" fmla="*/ 533400 w 1132114"/>
              <a:gd name="connsiteY13" fmla="*/ 751115 h 1709057"/>
              <a:gd name="connsiteX14" fmla="*/ 500743 w 1132114"/>
              <a:gd name="connsiteY14" fmla="*/ 729343 h 1709057"/>
              <a:gd name="connsiteX15" fmla="*/ 478971 w 1132114"/>
              <a:gd name="connsiteY15" fmla="*/ 664029 h 1709057"/>
              <a:gd name="connsiteX16" fmla="*/ 468085 w 1132114"/>
              <a:gd name="connsiteY16" fmla="*/ 696686 h 1709057"/>
              <a:gd name="connsiteX17" fmla="*/ 391885 w 1132114"/>
              <a:gd name="connsiteY17" fmla="*/ 642257 h 1709057"/>
              <a:gd name="connsiteX18" fmla="*/ 326571 w 1132114"/>
              <a:gd name="connsiteY18" fmla="*/ 631372 h 1709057"/>
              <a:gd name="connsiteX19" fmla="*/ 272143 w 1132114"/>
              <a:gd name="connsiteY19" fmla="*/ 631372 h 1709057"/>
              <a:gd name="connsiteX20" fmla="*/ 217714 w 1132114"/>
              <a:gd name="connsiteY20" fmla="*/ 576943 h 1709057"/>
              <a:gd name="connsiteX21" fmla="*/ 141514 w 1132114"/>
              <a:gd name="connsiteY21" fmla="*/ 707572 h 1709057"/>
              <a:gd name="connsiteX22" fmla="*/ 141514 w 1132114"/>
              <a:gd name="connsiteY22" fmla="*/ 566057 h 1709057"/>
              <a:gd name="connsiteX23" fmla="*/ 97971 w 1132114"/>
              <a:gd name="connsiteY23" fmla="*/ 533400 h 1709057"/>
              <a:gd name="connsiteX24" fmla="*/ 97971 w 1132114"/>
              <a:gd name="connsiteY24" fmla="*/ 424543 h 1709057"/>
              <a:gd name="connsiteX25" fmla="*/ 54428 w 1132114"/>
              <a:gd name="connsiteY25" fmla="*/ 348343 h 1709057"/>
              <a:gd name="connsiteX26" fmla="*/ 0 w 1132114"/>
              <a:gd name="connsiteY26" fmla="*/ 0 h 1709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132114" h="1709057">
                <a:moveTo>
                  <a:pt x="1132114" y="1709057"/>
                </a:moveTo>
                <a:cubicBezTo>
                  <a:pt x="1108528" y="1705428"/>
                  <a:pt x="1084942" y="1701800"/>
                  <a:pt x="1055914" y="1687286"/>
                </a:cubicBezTo>
                <a:cubicBezTo>
                  <a:pt x="1026886" y="1672772"/>
                  <a:pt x="977900" y="1640115"/>
                  <a:pt x="957943" y="1621972"/>
                </a:cubicBezTo>
                <a:cubicBezTo>
                  <a:pt x="937986" y="1603829"/>
                  <a:pt x="943428" y="1607458"/>
                  <a:pt x="936171" y="1578429"/>
                </a:cubicBezTo>
                <a:cubicBezTo>
                  <a:pt x="928914" y="1549400"/>
                  <a:pt x="919843" y="1491343"/>
                  <a:pt x="914400" y="1447800"/>
                </a:cubicBezTo>
                <a:cubicBezTo>
                  <a:pt x="908957" y="1404257"/>
                  <a:pt x="910771" y="1357086"/>
                  <a:pt x="903514" y="1317172"/>
                </a:cubicBezTo>
                <a:cubicBezTo>
                  <a:pt x="896257" y="1277258"/>
                  <a:pt x="887185" y="1237344"/>
                  <a:pt x="870857" y="1208315"/>
                </a:cubicBezTo>
                <a:cubicBezTo>
                  <a:pt x="854528" y="1179286"/>
                  <a:pt x="830943" y="1157514"/>
                  <a:pt x="805543" y="1143000"/>
                </a:cubicBezTo>
                <a:cubicBezTo>
                  <a:pt x="780143" y="1128486"/>
                  <a:pt x="740228" y="1139372"/>
                  <a:pt x="718457" y="1121229"/>
                </a:cubicBezTo>
                <a:cubicBezTo>
                  <a:pt x="696686" y="1103086"/>
                  <a:pt x="678543" y="1054100"/>
                  <a:pt x="674914" y="1034143"/>
                </a:cubicBezTo>
                <a:cubicBezTo>
                  <a:pt x="671285" y="1014186"/>
                  <a:pt x="700313" y="1023257"/>
                  <a:pt x="696685" y="1001486"/>
                </a:cubicBezTo>
                <a:cubicBezTo>
                  <a:pt x="693057" y="979715"/>
                  <a:pt x="673100" y="936172"/>
                  <a:pt x="653143" y="903515"/>
                </a:cubicBezTo>
                <a:cubicBezTo>
                  <a:pt x="633186" y="870858"/>
                  <a:pt x="596900" y="830943"/>
                  <a:pt x="576943" y="805543"/>
                </a:cubicBezTo>
                <a:cubicBezTo>
                  <a:pt x="556986" y="780143"/>
                  <a:pt x="546100" y="763815"/>
                  <a:pt x="533400" y="751115"/>
                </a:cubicBezTo>
                <a:cubicBezTo>
                  <a:pt x="520700" y="738415"/>
                  <a:pt x="509814" y="743857"/>
                  <a:pt x="500743" y="729343"/>
                </a:cubicBezTo>
                <a:cubicBezTo>
                  <a:pt x="491671" y="714829"/>
                  <a:pt x="484414" y="669472"/>
                  <a:pt x="478971" y="664029"/>
                </a:cubicBezTo>
                <a:cubicBezTo>
                  <a:pt x="473528" y="658586"/>
                  <a:pt x="482599" y="700315"/>
                  <a:pt x="468085" y="696686"/>
                </a:cubicBezTo>
                <a:cubicBezTo>
                  <a:pt x="453571" y="693057"/>
                  <a:pt x="415471" y="653143"/>
                  <a:pt x="391885" y="642257"/>
                </a:cubicBezTo>
                <a:cubicBezTo>
                  <a:pt x="368299" y="631371"/>
                  <a:pt x="346528" y="633186"/>
                  <a:pt x="326571" y="631372"/>
                </a:cubicBezTo>
                <a:cubicBezTo>
                  <a:pt x="306614" y="629558"/>
                  <a:pt x="290286" y="640443"/>
                  <a:pt x="272143" y="631372"/>
                </a:cubicBezTo>
                <a:cubicBezTo>
                  <a:pt x="254000" y="622301"/>
                  <a:pt x="239485" y="564243"/>
                  <a:pt x="217714" y="576943"/>
                </a:cubicBezTo>
                <a:cubicBezTo>
                  <a:pt x="195943" y="589643"/>
                  <a:pt x="154214" y="709386"/>
                  <a:pt x="141514" y="707572"/>
                </a:cubicBezTo>
                <a:cubicBezTo>
                  <a:pt x="128814" y="705758"/>
                  <a:pt x="148771" y="595086"/>
                  <a:pt x="141514" y="566057"/>
                </a:cubicBezTo>
                <a:cubicBezTo>
                  <a:pt x="134257" y="537028"/>
                  <a:pt x="105228" y="556986"/>
                  <a:pt x="97971" y="533400"/>
                </a:cubicBezTo>
                <a:cubicBezTo>
                  <a:pt x="90714" y="509814"/>
                  <a:pt x="105228" y="455386"/>
                  <a:pt x="97971" y="424543"/>
                </a:cubicBezTo>
                <a:cubicBezTo>
                  <a:pt x="90714" y="393700"/>
                  <a:pt x="70756" y="419100"/>
                  <a:pt x="54428" y="348343"/>
                </a:cubicBezTo>
                <a:cubicBezTo>
                  <a:pt x="38100" y="277586"/>
                  <a:pt x="19050" y="138793"/>
                  <a:pt x="0" y="0"/>
                </a:cubicBezTo>
              </a:path>
            </a:pathLst>
          </a:custGeom>
          <a:noFill/>
          <a:ln w="508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17"/>
            <a:endCxn id="11" idx="19"/>
          </p:cNvCxnSpPr>
          <p:nvPr/>
        </p:nvCxnSpPr>
        <p:spPr>
          <a:xfrm flipV="1">
            <a:off x="7565571" y="2797631"/>
            <a:ext cx="0" cy="729343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7565573" y="3139625"/>
            <a:ext cx="1045027" cy="2471067"/>
          </a:xfrm>
          <a:prstGeom prst="line">
            <a:avLst/>
          </a:prstGeom>
          <a:ln w="28575"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295349" y="5610692"/>
            <a:ext cx="16995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b="1" dirty="0"/>
              <a:t>Δ-</a:t>
            </a:r>
            <a:r>
              <a:rPr lang="en-US" sz="2400" b="1" dirty="0"/>
              <a:t>PGA</a:t>
            </a:r>
            <a:r>
              <a:rPr lang="el-GR" sz="2400" b="1" dirty="0"/>
              <a:t> </a:t>
            </a:r>
            <a:r>
              <a:rPr lang="el-GR" sz="2400" b="1" u="sng" dirty="0"/>
              <a:t>~</a:t>
            </a:r>
            <a:r>
              <a:rPr lang="el-GR" sz="2400" b="1" dirty="0"/>
              <a:t> 4-5</a:t>
            </a:r>
          </a:p>
          <a:p>
            <a:pPr algn="ctr"/>
            <a:r>
              <a:rPr lang="el-GR" sz="2400" b="1" dirty="0"/>
              <a:t>ΔΙ ~ 2-3</a:t>
            </a:r>
            <a:endParaRPr lang="en-US" sz="24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110284" y="927193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</a:rPr>
              <a:t>amplification</a:t>
            </a:r>
            <a:r>
              <a:rPr lang="el-GR" altLang="en-US" sz="1800" b="1" dirty="0">
                <a:solidFill>
                  <a:srgbClr val="C00000"/>
                </a:solidFill>
              </a:rPr>
              <a:t>/</a:t>
            </a:r>
            <a:r>
              <a:rPr lang="en-US" altLang="en-US" sz="1800" b="1" dirty="0">
                <a:solidFill>
                  <a:srgbClr val="C00000"/>
                </a:solidFill>
              </a:rPr>
              <a:t>Attenuation</a:t>
            </a:r>
            <a:endParaRPr lang="el-GR" altLang="en-US" sz="1800" b="1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18A50C-0F74-4051-AC70-E280C5A631A6}"/>
              </a:ext>
            </a:extLst>
          </p:cNvPr>
          <p:cNvSpPr/>
          <p:nvPr/>
        </p:nvSpPr>
        <p:spPr>
          <a:xfrm>
            <a:off x="6421571" y="5241360"/>
            <a:ext cx="2111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altLang="en-US" b="1" i="1" dirty="0"/>
              <a:t>(</a:t>
            </a:r>
            <a:r>
              <a:rPr lang="en-US" altLang="en-US" b="1" i="1" dirty="0"/>
              <a:t>PGA for</a:t>
            </a:r>
            <a:r>
              <a:rPr lang="el-GR" altLang="en-US" b="1" i="1" dirty="0"/>
              <a:t> </a:t>
            </a:r>
            <a:r>
              <a:rPr lang="en-US" altLang="en-US" b="1" i="1" dirty="0"/>
              <a:t>h &gt; 100km)</a:t>
            </a:r>
            <a:endParaRPr lang="el-GR" altLang="en-US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103" y="4679963"/>
            <a:ext cx="2130829" cy="196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3" y="4653346"/>
            <a:ext cx="2188471" cy="20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3567385" y="4267200"/>
            <a:ext cx="0" cy="243840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95DBD8A-D7B7-49FD-BB8C-9DF810EDBA3B}"/>
              </a:ext>
            </a:extLst>
          </p:cNvPr>
          <p:cNvSpPr/>
          <p:nvPr/>
        </p:nvSpPr>
        <p:spPr>
          <a:xfrm>
            <a:off x="25932" y="28924"/>
            <a:ext cx="91386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A second important observation for subduction zone is the observed strong-motion distance-decay pattern: The along-arc stations for events with depths h≥100km exhibit much higher PGAs than the corresponding values for back-arc sites.  The top-left figure shows a schematic presentation of a cross-section of the Hellenic-arc subduction, with the high Q</a:t>
            </a:r>
            <a:r>
              <a:rPr lang="en-US" sz="1400" baseline="-25000" dirty="0"/>
              <a:t>S</a:t>
            </a:r>
            <a:r>
              <a:rPr lang="en-US" sz="1400" dirty="0"/>
              <a:t>–V</a:t>
            </a:r>
            <a:r>
              <a:rPr lang="en-US" sz="1400" baseline="-25000" dirty="0"/>
              <a:t>S</a:t>
            </a:r>
            <a:r>
              <a:rPr lang="en-US" sz="1400" dirty="0"/>
              <a:t> eastern Mediterranean slab subducting under the Aegean lithosphere, developing a low Q</a:t>
            </a:r>
            <a:r>
              <a:rPr lang="en-US" sz="1400" baseline="-25000" dirty="0"/>
              <a:t>S</a:t>
            </a:r>
            <a:r>
              <a:rPr lang="en-US" sz="1400" dirty="0"/>
              <a:t> (high attenuation) mantle wedge under the volcanic arc. </a:t>
            </a:r>
          </a:p>
        </p:txBody>
      </p:sp>
    </p:spTree>
    <p:extLst>
      <p:ext uri="{BB962C8B-B14F-4D97-AF65-F5344CB8AC3E}">
        <p14:creationId xmlns:p14="http://schemas.microsoft.com/office/powerpoint/2010/main" val="12231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196755"/>
            <a:ext cx="7958308" cy="476475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26805" r="24617" b="18932"/>
          <a:stretch/>
        </p:blipFill>
        <p:spPr>
          <a:xfrm>
            <a:off x="1107003" y="1172663"/>
            <a:ext cx="7156461" cy="4908095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6370731" y="2602070"/>
            <a:ext cx="235055" cy="178859"/>
          </a:xfrm>
          <a:prstGeom prst="star5">
            <a:avLst>
              <a:gd name="adj" fmla="val 50000"/>
              <a:gd name="hf" fmla="val 105146"/>
              <a:gd name="vf" fmla="val 110557"/>
            </a:avLst>
          </a:prstGeom>
          <a:solidFill>
            <a:schemeClr val="accent6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Freeform: Shape 14">
            <a:extLst>
              <a:ext uri="{FF2B5EF4-FFF2-40B4-BE49-F238E27FC236}">
                <a16:creationId xmlns:a16="http://schemas.microsoft.com/office/drawing/2014/main" id="{67562C92-8797-406C-9D90-A5593754355C}"/>
              </a:ext>
            </a:extLst>
          </p:cNvPr>
          <p:cNvSpPr/>
          <p:nvPr/>
        </p:nvSpPr>
        <p:spPr>
          <a:xfrm>
            <a:off x="5891401" y="2602071"/>
            <a:ext cx="830171" cy="952500"/>
          </a:xfrm>
          <a:custGeom>
            <a:avLst/>
            <a:gdLst>
              <a:gd name="connsiteX0" fmla="*/ 830171 w 830171"/>
              <a:gd name="connsiteY0" fmla="*/ 952500 h 952500"/>
              <a:gd name="connsiteX1" fmla="*/ 325346 w 830171"/>
              <a:gd name="connsiteY1" fmla="*/ 723900 h 952500"/>
              <a:gd name="connsiteX2" fmla="*/ 49121 w 830171"/>
              <a:gd name="connsiteY2" fmla="*/ 342900 h 952500"/>
              <a:gd name="connsiteX3" fmla="*/ 1496 w 830171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171" h="952500">
                <a:moveTo>
                  <a:pt x="830171" y="952500"/>
                </a:moveTo>
                <a:cubicBezTo>
                  <a:pt x="642846" y="889000"/>
                  <a:pt x="455521" y="825500"/>
                  <a:pt x="325346" y="723900"/>
                </a:cubicBezTo>
                <a:cubicBezTo>
                  <a:pt x="195171" y="622300"/>
                  <a:pt x="103096" y="463550"/>
                  <a:pt x="49121" y="342900"/>
                </a:cubicBezTo>
                <a:cubicBezTo>
                  <a:pt x="-4854" y="222250"/>
                  <a:pt x="-1679" y="111125"/>
                  <a:pt x="1496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7">
            <a:extLst>
              <a:ext uri="{FF2B5EF4-FFF2-40B4-BE49-F238E27FC236}">
                <a16:creationId xmlns:a16="http://schemas.microsoft.com/office/drawing/2014/main" id="{13A7D16C-EA59-462A-907D-34F9DFF6710A}"/>
              </a:ext>
            </a:extLst>
          </p:cNvPr>
          <p:cNvSpPr/>
          <p:nvPr/>
        </p:nvSpPr>
        <p:spPr>
          <a:xfrm>
            <a:off x="5252920" y="2544787"/>
            <a:ext cx="1117811" cy="1524135"/>
          </a:xfrm>
          <a:custGeom>
            <a:avLst/>
            <a:gdLst>
              <a:gd name="connsiteX0" fmla="*/ 830171 w 830171"/>
              <a:gd name="connsiteY0" fmla="*/ 952500 h 952500"/>
              <a:gd name="connsiteX1" fmla="*/ 325346 w 830171"/>
              <a:gd name="connsiteY1" fmla="*/ 723900 h 952500"/>
              <a:gd name="connsiteX2" fmla="*/ 49121 w 830171"/>
              <a:gd name="connsiteY2" fmla="*/ 342900 h 952500"/>
              <a:gd name="connsiteX3" fmla="*/ 1496 w 830171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171" h="952500">
                <a:moveTo>
                  <a:pt x="830171" y="952500"/>
                </a:moveTo>
                <a:cubicBezTo>
                  <a:pt x="642846" y="889000"/>
                  <a:pt x="455521" y="825500"/>
                  <a:pt x="325346" y="723900"/>
                </a:cubicBezTo>
                <a:cubicBezTo>
                  <a:pt x="195171" y="622300"/>
                  <a:pt x="103096" y="463550"/>
                  <a:pt x="49121" y="342900"/>
                </a:cubicBezTo>
                <a:cubicBezTo>
                  <a:pt x="-4854" y="222250"/>
                  <a:pt x="-1679" y="111125"/>
                  <a:pt x="1496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id="{84B7EDBA-ED87-4737-A36A-823A9348FDCB}"/>
              </a:ext>
            </a:extLst>
          </p:cNvPr>
          <p:cNvSpPr/>
          <p:nvPr/>
        </p:nvSpPr>
        <p:spPr>
          <a:xfrm>
            <a:off x="4062898" y="2534519"/>
            <a:ext cx="1849545" cy="2886637"/>
          </a:xfrm>
          <a:custGeom>
            <a:avLst/>
            <a:gdLst>
              <a:gd name="connsiteX0" fmla="*/ 830171 w 830171"/>
              <a:gd name="connsiteY0" fmla="*/ 952500 h 952500"/>
              <a:gd name="connsiteX1" fmla="*/ 325346 w 830171"/>
              <a:gd name="connsiteY1" fmla="*/ 723900 h 952500"/>
              <a:gd name="connsiteX2" fmla="*/ 49121 w 830171"/>
              <a:gd name="connsiteY2" fmla="*/ 342900 h 952500"/>
              <a:gd name="connsiteX3" fmla="*/ 1496 w 830171"/>
              <a:gd name="connsiteY3" fmla="*/ 0 h 952500"/>
              <a:gd name="connsiteX0" fmla="*/ 969279 w 969279"/>
              <a:gd name="connsiteY0" fmla="*/ 1293883 h 1293883"/>
              <a:gd name="connsiteX1" fmla="*/ 325346 w 969279"/>
              <a:gd name="connsiteY1" fmla="*/ 723900 h 1293883"/>
              <a:gd name="connsiteX2" fmla="*/ 49121 w 969279"/>
              <a:gd name="connsiteY2" fmla="*/ 342900 h 1293883"/>
              <a:gd name="connsiteX3" fmla="*/ 1496 w 969279"/>
              <a:gd name="connsiteY3" fmla="*/ 0 h 1293883"/>
              <a:gd name="connsiteX0" fmla="*/ 969279 w 969279"/>
              <a:gd name="connsiteY0" fmla="*/ 1293883 h 1293883"/>
              <a:gd name="connsiteX1" fmla="*/ 258368 w 969279"/>
              <a:gd name="connsiteY1" fmla="*/ 740758 h 1293883"/>
              <a:gd name="connsiteX2" fmla="*/ 49121 w 969279"/>
              <a:gd name="connsiteY2" fmla="*/ 342900 h 1293883"/>
              <a:gd name="connsiteX3" fmla="*/ 1496 w 969279"/>
              <a:gd name="connsiteY3" fmla="*/ 0 h 1293883"/>
              <a:gd name="connsiteX0" fmla="*/ 995370 w 995370"/>
              <a:gd name="connsiteY0" fmla="*/ 1293883 h 1293883"/>
              <a:gd name="connsiteX1" fmla="*/ 284459 w 995370"/>
              <a:gd name="connsiteY1" fmla="*/ 740758 h 1293883"/>
              <a:gd name="connsiteX2" fmla="*/ 23690 w 995370"/>
              <a:gd name="connsiteY2" fmla="*/ 342900 h 1293883"/>
              <a:gd name="connsiteX3" fmla="*/ 27587 w 995370"/>
              <a:gd name="connsiteY3" fmla="*/ 0 h 1293883"/>
              <a:gd name="connsiteX0" fmla="*/ 995370 w 995370"/>
              <a:gd name="connsiteY0" fmla="*/ 1293883 h 1293883"/>
              <a:gd name="connsiteX1" fmla="*/ 274155 w 995370"/>
              <a:gd name="connsiteY1" fmla="*/ 791333 h 1293883"/>
              <a:gd name="connsiteX2" fmla="*/ 23690 w 995370"/>
              <a:gd name="connsiteY2" fmla="*/ 342900 h 1293883"/>
              <a:gd name="connsiteX3" fmla="*/ 27587 w 995370"/>
              <a:gd name="connsiteY3" fmla="*/ 0 h 1293883"/>
              <a:gd name="connsiteX0" fmla="*/ 995370 w 995370"/>
              <a:gd name="connsiteY0" fmla="*/ 1293883 h 1293883"/>
              <a:gd name="connsiteX1" fmla="*/ 274155 w 995370"/>
              <a:gd name="connsiteY1" fmla="*/ 791333 h 1293883"/>
              <a:gd name="connsiteX2" fmla="*/ 23690 w 995370"/>
              <a:gd name="connsiteY2" fmla="*/ 342900 h 1293883"/>
              <a:gd name="connsiteX3" fmla="*/ 27587 w 995370"/>
              <a:gd name="connsiteY3" fmla="*/ 0 h 1293883"/>
              <a:gd name="connsiteX0" fmla="*/ 1072653 w 1072653"/>
              <a:gd name="connsiteY0" fmla="*/ 1357102 h 1357102"/>
              <a:gd name="connsiteX1" fmla="*/ 274155 w 1072653"/>
              <a:gd name="connsiteY1" fmla="*/ 791333 h 1357102"/>
              <a:gd name="connsiteX2" fmla="*/ 23690 w 1072653"/>
              <a:gd name="connsiteY2" fmla="*/ 342900 h 1357102"/>
              <a:gd name="connsiteX3" fmla="*/ 27587 w 1072653"/>
              <a:gd name="connsiteY3" fmla="*/ 0 h 1357102"/>
              <a:gd name="connsiteX0" fmla="*/ 1050736 w 1050736"/>
              <a:gd name="connsiteY0" fmla="*/ 1357102 h 1357102"/>
              <a:gd name="connsiteX1" fmla="*/ 252238 w 1050736"/>
              <a:gd name="connsiteY1" fmla="*/ 791333 h 1357102"/>
              <a:gd name="connsiteX2" fmla="*/ 37838 w 1050736"/>
              <a:gd name="connsiteY2" fmla="*/ 338685 h 1357102"/>
              <a:gd name="connsiteX3" fmla="*/ 5670 w 1050736"/>
              <a:gd name="connsiteY3" fmla="*/ 0 h 1357102"/>
              <a:gd name="connsiteX0" fmla="*/ 1050736 w 1050736"/>
              <a:gd name="connsiteY0" fmla="*/ 1357102 h 1357102"/>
              <a:gd name="connsiteX1" fmla="*/ 252238 w 1050736"/>
              <a:gd name="connsiteY1" fmla="*/ 791333 h 1357102"/>
              <a:gd name="connsiteX2" fmla="*/ 37838 w 1050736"/>
              <a:gd name="connsiteY2" fmla="*/ 338685 h 1357102"/>
              <a:gd name="connsiteX3" fmla="*/ 5670 w 1050736"/>
              <a:gd name="connsiteY3" fmla="*/ 0 h 1357102"/>
              <a:gd name="connsiteX0" fmla="*/ 1076576 w 1076576"/>
              <a:gd name="connsiteY0" fmla="*/ 1357102 h 1357102"/>
              <a:gd name="connsiteX1" fmla="*/ 278078 w 1076576"/>
              <a:gd name="connsiteY1" fmla="*/ 791333 h 1357102"/>
              <a:gd name="connsiteX2" fmla="*/ 22461 w 1076576"/>
              <a:gd name="connsiteY2" fmla="*/ 338685 h 1357102"/>
              <a:gd name="connsiteX3" fmla="*/ 31510 w 1076576"/>
              <a:gd name="connsiteY3" fmla="*/ 0 h 1357102"/>
              <a:gd name="connsiteX0" fmla="*/ 1062965 w 1062965"/>
              <a:gd name="connsiteY0" fmla="*/ 1357102 h 1357102"/>
              <a:gd name="connsiteX1" fmla="*/ 264467 w 1062965"/>
              <a:gd name="connsiteY1" fmla="*/ 791333 h 1357102"/>
              <a:gd name="connsiteX2" fmla="*/ 8850 w 1062965"/>
              <a:gd name="connsiteY2" fmla="*/ 338685 h 1357102"/>
              <a:gd name="connsiteX3" fmla="*/ 17899 w 1062965"/>
              <a:gd name="connsiteY3" fmla="*/ 0 h 1357102"/>
              <a:gd name="connsiteX0" fmla="*/ 1062965 w 1062965"/>
              <a:gd name="connsiteY0" fmla="*/ 1357102 h 1357102"/>
              <a:gd name="connsiteX1" fmla="*/ 264467 w 1062965"/>
              <a:gd name="connsiteY1" fmla="*/ 829265 h 1357102"/>
              <a:gd name="connsiteX2" fmla="*/ 8850 w 1062965"/>
              <a:gd name="connsiteY2" fmla="*/ 338685 h 1357102"/>
              <a:gd name="connsiteX3" fmla="*/ 17899 w 1062965"/>
              <a:gd name="connsiteY3" fmla="*/ 0 h 135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965" h="1357102">
                <a:moveTo>
                  <a:pt x="1062965" y="1357102"/>
                </a:moveTo>
                <a:cubicBezTo>
                  <a:pt x="875640" y="1293602"/>
                  <a:pt x="440153" y="999001"/>
                  <a:pt x="264467" y="829265"/>
                </a:cubicBezTo>
                <a:cubicBezTo>
                  <a:pt x="88781" y="659529"/>
                  <a:pt x="26760" y="467764"/>
                  <a:pt x="8850" y="338685"/>
                </a:cubicBezTo>
                <a:cubicBezTo>
                  <a:pt x="-14212" y="209606"/>
                  <a:pt x="14724" y="111125"/>
                  <a:pt x="17899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43808" y="3717032"/>
            <a:ext cx="1440160" cy="1440160"/>
          </a:xfrm>
          <a:prstGeom prst="ellipse">
            <a:avLst/>
          </a:prstGeom>
          <a:solidFill>
            <a:schemeClr val="bg1">
              <a:lumMod val="75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</a:p>
        </p:txBody>
      </p:sp>
      <p:sp>
        <p:nvSpPr>
          <p:cNvPr id="18" name="Freeform: Shape 18">
            <a:extLst>
              <a:ext uri="{FF2B5EF4-FFF2-40B4-BE49-F238E27FC236}">
                <a16:creationId xmlns:a16="http://schemas.microsoft.com/office/drawing/2014/main" id="{84B7EDBA-ED87-4737-A36A-823A9348FDCB}"/>
              </a:ext>
            </a:extLst>
          </p:cNvPr>
          <p:cNvSpPr/>
          <p:nvPr/>
        </p:nvSpPr>
        <p:spPr>
          <a:xfrm>
            <a:off x="4786787" y="2718516"/>
            <a:ext cx="1444487" cy="2026024"/>
          </a:xfrm>
          <a:custGeom>
            <a:avLst/>
            <a:gdLst>
              <a:gd name="connsiteX0" fmla="*/ 830171 w 830171"/>
              <a:gd name="connsiteY0" fmla="*/ 952500 h 952500"/>
              <a:gd name="connsiteX1" fmla="*/ 325346 w 830171"/>
              <a:gd name="connsiteY1" fmla="*/ 723900 h 952500"/>
              <a:gd name="connsiteX2" fmla="*/ 49121 w 830171"/>
              <a:gd name="connsiteY2" fmla="*/ 342900 h 952500"/>
              <a:gd name="connsiteX3" fmla="*/ 1496 w 830171"/>
              <a:gd name="connsiteY3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171" h="952500">
                <a:moveTo>
                  <a:pt x="830171" y="952500"/>
                </a:moveTo>
                <a:cubicBezTo>
                  <a:pt x="642846" y="889000"/>
                  <a:pt x="455521" y="825500"/>
                  <a:pt x="325346" y="723900"/>
                </a:cubicBezTo>
                <a:cubicBezTo>
                  <a:pt x="195171" y="622300"/>
                  <a:pt x="103096" y="463550"/>
                  <a:pt x="49121" y="342900"/>
                </a:cubicBezTo>
                <a:cubicBezTo>
                  <a:pt x="-4854" y="222250"/>
                  <a:pt x="-1679" y="111125"/>
                  <a:pt x="1496" y="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59A562-341C-4624-B0C6-256D2C1AA08C}"/>
              </a:ext>
            </a:extLst>
          </p:cNvPr>
          <p:cNvSpPr/>
          <p:nvPr/>
        </p:nvSpPr>
        <p:spPr>
          <a:xfrm>
            <a:off x="6113232" y="2734093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III-IV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D313577-AD9C-4116-A38F-04D587545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5233" y="834106"/>
            <a:ext cx="42306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/>
              <a:t>Athens </a:t>
            </a:r>
            <a:r>
              <a:rPr lang="el-GR" altLang="en-US" sz="1800" b="1" i="1" dirty="0"/>
              <a:t>(17</a:t>
            </a:r>
            <a:r>
              <a:rPr lang="en-US" altLang="en-US" sz="1800" b="1" i="1" dirty="0"/>
              <a:t>/7/</a:t>
            </a:r>
            <a:r>
              <a:rPr lang="el-GR" altLang="en-US" sz="1800" b="1" i="1" dirty="0"/>
              <a:t>1964</a:t>
            </a:r>
            <a:r>
              <a:rPr lang="en-US" altLang="en-US" sz="1800" b="1" i="1" dirty="0"/>
              <a:t>, h</a:t>
            </a:r>
            <a:r>
              <a:rPr lang="el-GR" altLang="en-US" sz="1800" b="1" i="1" dirty="0"/>
              <a:t>~155km) M</a:t>
            </a:r>
            <a:r>
              <a:rPr lang="en-US" altLang="en-US" sz="1800" b="1" i="1" baseline="-25000" dirty="0"/>
              <a:t>S</a:t>
            </a:r>
            <a:r>
              <a:rPr lang="el-GR" altLang="en-US" sz="1800" b="1" i="1" dirty="0"/>
              <a:t>:</a:t>
            </a:r>
            <a:r>
              <a:rPr lang="en-US" altLang="en-US" sz="1800" b="1" i="1" dirty="0"/>
              <a:t> </a:t>
            </a:r>
            <a:r>
              <a:rPr lang="el-GR" altLang="en-US" sz="1800" b="1" i="1" dirty="0"/>
              <a:t>6</a:t>
            </a:r>
            <a:r>
              <a:rPr lang="en-US" altLang="en-US" sz="1800" b="1" i="1" dirty="0"/>
              <a:t>.0</a:t>
            </a:r>
            <a:endParaRPr lang="el-GR" altLang="en-US" sz="1800" b="1" i="1" dirty="0"/>
          </a:p>
        </p:txBody>
      </p:sp>
      <p:sp>
        <p:nvSpPr>
          <p:cNvPr id="15" name="Freeform 14"/>
          <p:cNvSpPr/>
          <p:nvPr/>
        </p:nvSpPr>
        <p:spPr>
          <a:xfrm>
            <a:off x="4976225" y="1323587"/>
            <a:ext cx="3604186" cy="4907264"/>
          </a:xfrm>
          <a:custGeom>
            <a:avLst/>
            <a:gdLst>
              <a:gd name="connsiteX0" fmla="*/ 3461657 w 3461657"/>
              <a:gd name="connsiteY0" fmla="*/ 2710543 h 3533123"/>
              <a:gd name="connsiteX1" fmla="*/ 2090057 w 3461657"/>
              <a:gd name="connsiteY1" fmla="*/ 3516086 h 3533123"/>
              <a:gd name="connsiteX2" fmla="*/ 805543 w 3461657"/>
              <a:gd name="connsiteY2" fmla="*/ 3113314 h 3533123"/>
              <a:gd name="connsiteX3" fmla="*/ 315686 w 3461657"/>
              <a:gd name="connsiteY3" fmla="*/ 1480457 h 3533123"/>
              <a:gd name="connsiteX4" fmla="*/ 0 w 3461657"/>
              <a:gd name="connsiteY4" fmla="*/ 0 h 3533123"/>
              <a:gd name="connsiteX0" fmla="*/ 3461657 w 3461657"/>
              <a:gd name="connsiteY0" fmla="*/ 2710543 h 3527363"/>
              <a:gd name="connsiteX1" fmla="*/ 2090057 w 3461657"/>
              <a:gd name="connsiteY1" fmla="*/ 3516086 h 3527363"/>
              <a:gd name="connsiteX2" fmla="*/ 853116 w 3461657"/>
              <a:gd name="connsiteY2" fmla="*/ 3062496 h 3527363"/>
              <a:gd name="connsiteX3" fmla="*/ 315686 w 3461657"/>
              <a:gd name="connsiteY3" fmla="*/ 1480457 h 3527363"/>
              <a:gd name="connsiteX4" fmla="*/ 0 w 3461657"/>
              <a:gd name="connsiteY4" fmla="*/ 0 h 3527363"/>
              <a:gd name="connsiteX0" fmla="*/ 3461657 w 3461657"/>
              <a:gd name="connsiteY0" fmla="*/ 2710543 h 3525172"/>
              <a:gd name="connsiteX1" fmla="*/ 2090057 w 3461657"/>
              <a:gd name="connsiteY1" fmla="*/ 3516086 h 3525172"/>
              <a:gd name="connsiteX2" fmla="*/ 853116 w 3461657"/>
              <a:gd name="connsiteY2" fmla="*/ 3062496 h 3525172"/>
              <a:gd name="connsiteX3" fmla="*/ 315686 w 3461657"/>
              <a:gd name="connsiteY3" fmla="*/ 1480457 h 3525172"/>
              <a:gd name="connsiteX4" fmla="*/ 0 w 3461657"/>
              <a:gd name="connsiteY4" fmla="*/ 0 h 3525172"/>
              <a:gd name="connsiteX0" fmla="*/ 3461657 w 3461657"/>
              <a:gd name="connsiteY0" fmla="*/ 2710543 h 3524457"/>
              <a:gd name="connsiteX1" fmla="*/ 2090057 w 3461657"/>
              <a:gd name="connsiteY1" fmla="*/ 3516086 h 3524457"/>
              <a:gd name="connsiteX2" fmla="*/ 1043411 w 3461657"/>
              <a:gd name="connsiteY2" fmla="*/ 3052333 h 3524457"/>
              <a:gd name="connsiteX3" fmla="*/ 315686 w 3461657"/>
              <a:gd name="connsiteY3" fmla="*/ 1480457 h 3524457"/>
              <a:gd name="connsiteX4" fmla="*/ 0 w 3461657"/>
              <a:gd name="connsiteY4" fmla="*/ 0 h 3524457"/>
              <a:gd name="connsiteX0" fmla="*/ 3461657 w 3461657"/>
              <a:gd name="connsiteY0" fmla="*/ 2710543 h 3448851"/>
              <a:gd name="connsiteX1" fmla="*/ 2272423 w 3461657"/>
              <a:gd name="connsiteY1" fmla="*/ 3434777 h 3448851"/>
              <a:gd name="connsiteX2" fmla="*/ 1043411 w 3461657"/>
              <a:gd name="connsiteY2" fmla="*/ 3052333 h 3448851"/>
              <a:gd name="connsiteX3" fmla="*/ 315686 w 3461657"/>
              <a:gd name="connsiteY3" fmla="*/ 1480457 h 3448851"/>
              <a:gd name="connsiteX4" fmla="*/ 0 w 3461657"/>
              <a:gd name="connsiteY4" fmla="*/ 0 h 3448851"/>
              <a:gd name="connsiteX0" fmla="*/ 3461657 w 3461657"/>
              <a:gd name="connsiteY0" fmla="*/ 2710543 h 3439157"/>
              <a:gd name="connsiteX1" fmla="*/ 2272423 w 3461657"/>
              <a:gd name="connsiteY1" fmla="*/ 3434777 h 3439157"/>
              <a:gd name="connsiteX2" fmla="*/ 1298810 w 3461657"/>
              <a:gd name="connsiteY2" fmla="*/ 2403685 h 3439157"/>
              <a:gd name="connsiteX3" fmla="*/ 315686 w 3461657"/>
              <a:gd name="connsiteY3" fmla="*/ 1480457 h 3439157"/>
              <a:gd name="connsiteX4" fmla="*/ 0 w 3461657"/>
              <a:gd name="connsiteY4" fmla="*/ 0 h 3439157"/>
              <a:gd name="connsiteX0" fmla="*/ 3461657 w 3461657"/>
              <a:gd name="connsiteY0" fmla="*/ 2710543 h 3439157"/>
              <a:gd name="connsiteX1" fmla="*/ 2272423 w 3461657"/>
              <a:gd name="connsiteY1" fmla="*/ 3434777 h 3439157"/>
              <a:gd name="connsiteX2" fmla="*/ 1298810 w 3461657"/>
              <a:gd name="connsiteY2" fmla="*/ 2403685 h 3439157"/>
              <a:gd name="connsiteX3" fmla="*/ 550922 w 3461657"/>
              <a:gd name="connsiteY3" fmla="*/ 1109802 h 3439157"/>
              <a:gd name="connsiteX4" fmla="*/ 0 w 3461657"/>
              <a:gd name="connsiteY4" fmla="*/ 0 h 3439157"/>
              <a:gd name="connsiteX0" fmla="*/ 2997905 w 2997905"/>
              <a:gd name="connsiteY0" fmla="*/ 2879023 h 3607637"/>
              <a:gd name="connsiteX1" fmla="*/ 1808671 w 2997905"/>
              <a:gd name="connsiteY1" fmla="*/ 3603257 h 3607637"/>
              <a:gd name="connsiteX2" fmla="*/ 835058 w 2997905"/>
              <a:gd name="connsiteY2" fmla="*/ 2572165 h 3607637"/>
              <a:gd name="connsiteX3" fmla="*/ 87170 w 2997905"/>
              <a:gd name="connsiteY3" fmla="*/ 1278282 h 3607637"/>
              <a:gd name="connsiteX4" fmla="*/ 0 w 2997905"/>
              <a:gd name="connsiteY4" fmla="*/ 0 h 3607637"/>
              <a:gd name="connsiteX0" fmla="*/ 3020808 w 3020808"/>
              <a:gd name="connsiteY0" fmla="*/ 2879023 h 3607637"/>
              <a:gd name="connsiteX1" fmla="*/ 1831574 w 3020808"/>
              <a:gd name="connsiteY1" fmla="*/ 3603257 h 3607637"/>
              <a:gd name="connsiteX2" fmla="*/ 857961 w 3020808"/>
              <a:gd name="connsiteY2" fmla="*/ 2572165 h 3607637"/>
              <a:gd name="connsiteX3" fmla="*/ 110073 w 3020808"/>
              <a:gd name="connsiteY3" fmla="*/ 1278282 h 3607637"/>
              <a:gd name="connsiteX4" fmla="*/ 22903 w 3020808"/>
              <a:gd name="connsiteY4" fmla="*/ 0 h 3607637"/>
              <a:gd name="connsiteX0" fmla="*/ 3020808 w 3020808"/>
              <a:gd name="connsiteY0" fmla="*/ 2879023 h 3657744"/>
              <a:gd name="connsiteX1" fmla="*/ 1878622 w 3020808"/>
              <a:gd name="connsiteY1" fmla="*/ 3653802 h 3657744"/>
              <a:gd name="connsiteX2" fmla="*/ 857961 w 3020808"/>
              <a:gd name="connsiteY2" fmla="*/ 2572165 h 3657744"/>
              <a:gd name="connsiteX3" fmla="*/ 110073 w 3020808"/>
              <a:gd name="connsiteY3" fmla="*/ 1278282 h 3657744"/>
              <a:gd name="connsiteX4" fmla="*/ 22903 w 3020808"/>
              <a:gd name="connsiteY4" fmla="*/ 0 h 3657744"/>
              <a:gd name="connsiteX0" fmla="*/ 3081297 w 3081297"/>
              <a:gd name="connsiteY0" fmla="*/ 4412188 h 4505832"/>
              <a:gd name="connsiteX1" fmla="*/ 1878622 w 3081297"/>
              <a:gd name="connsiteY1" fmla="*/ 3653802 h 4505832"/>
              <a:gd name="connsiteX2" fmla="*/ 857961 w 3081297"/>
              <a:gd name="connsiteY2" fmla="*/ 2572165 h 4505832"/>
              <a:gd name="connsiteX3" fmla="*/ 110073 w 3081297"/>
              <a:gd name="connsiteY3" fmla="*/ 1278282 h 4505832"/>
              <a:gd name="connsiteX4" fmla="*/ 22903 w 3081297"/>
              <a:gd name="connsiteY4" fmla="*/ 0 h 4505832"/>
              <a:gd name="connsiteX0" fmla="*/ 3081297 w 3081297"/>
              <a:gd name="connsiteY0" fmla="*/ 4412188 h 4412188"/>
              <a:gd name="connsiteX1" fmla="*/ 1878622 w 3081297"/>
              <a:gd name="connsiteY1" fmla="*/ 3653802 h 4412188"/>
              <a:gd name="connsiteX2" fmla="*/ 857961 w 3081297"/>
              <a:gd name="connsiteY2" fmla="*/ 2572165 h 4412188"/>
              <a:gd name="connsiteX3" fmla="*/ 110073 w 3081297"/>
              <a:gd name="connsiteY3" fmla="*/ 1278282 h 4412188"/>
              <a:gd name="connsiteX4" fmla="*/ 22903 w 3081297"/>
              <a:gd name="connsiteY4" fmla="*/ 0 h 4412188"/>
              <a:gd name="connsiteX0" fmla="*/ 3027528 w 3027528"/>
              <a:gd name="connsiteY0" fmla="*/ 4757571 h 4757571"/>
              <a:gd name="connsiteX1" fmla="*/ 1878622 w 3027528"/>
              <a:gd name="connsiteY1" fmla="*/ 3653802 h 4757571"/>
              <a:gd name="connsiteX2" fmla="*/ 857961 w 3027528"/>
              <a:gd name="connsiteY2" fmla="*/ 2572165 h 4757571"/>
              <a:gd name="connsiteX3" fmla="*/ 110073 w 3027528"/>
              <a:gd name="connsiteY3" fmla="*/ 1278282 h 4757571"/>
              <a:gd name="connsiteX4" fmla="*/ 22903 w 3027528"/>
              <a:gd name="connsiteY4" fmla="*/ 0 h 4757571"/>
              <a:gd name="connsiteX0" fmla="*/ 3027528 w 3027528"/>
              <a:gd name="connsiteY0" fmla="*/ 4757571 h 4757571"/>
              <a:gd name="connsiteX1" fmla="*/ 1878622 w 3027528"/>
              <a:gd name="connsiteY1" fmla="*/ 3653802 h 4757571"/>
              <a:gd name="connsiteX2" fmla="*/ 857961 w 3027528"/>
              <a:gd name="connsiteY2" fmla="*/ 2572165 h 4757571"/>
              <a:gd name="connsiteX3" fmla="*/ 110073 w 3027528"/>
              <a:gd name="connsiteY3" fmla="*/ 1278282 h 4757571"/>
              <a:gd name="connsiteX4" fmla="*/ 22903 w 3027528"/>
              <a:gd name="connsiteY4" fmla="*/ 0 h 4757571"/>
              <a:gd name="connsiteX0" fmla="*/ 3027528 w 3027528"/>
              <a:gd name="connsiteY0" fmla="*/ 4757571 h 4757571"/>
              <a:gd name="connsiteX1" fmla="*/ 1683712 w 3027528"/>
              <a:gd name="connsiteY1" fmla="*/ 3864402 h 4757571"/>
              <a:gd name="connsiteX2" fmla="*/ 857961 w 3027528"/>
              <a:gd name="connsiteY2" fmla="*/ 2572165 h 4757571"/>
              <a:gd name="connsiteX3" fmla="*/ 110073 w 3027528"/>
              <a:gd name="connsiteY3" fmla="*/ 1278282 h 4757571"/>
              <a:gd name="connsiteX4" fmla="*/ 22903 w 3027528"/>
              <a:gd name="connsiteY4" fmla="*/ 0 h 4757571"/>
              <a:gd name="connsiteX0" fmla="*/ 3004700 w 3004700"/>
              <a:gd name="connsiteY0" fmla="*/ 4757571 h 4757571"/>
              <a:gd name="connsiteX1" fmla="*/ 1660884 w 3004700"/>
              <a:gd name="connsiteY1" fmla="*/ 3864402 h 4757571"/>
              <a:gd name="connsiteX2" fmla="*/ 835133 w 3004700"/>
              <a:gd name="connsiteY2" fmla="*/ 2572165 h 4757571"/>
              <a:gd name="connsiteX3" fmla="*/ 282155 w 3004700"/>
              <a:gd name="connsiteY3" fmla="*/ 1168770 h 4757571"/>
              <a:gd name="connsiteX4" fmla="*/ 75 w 3004700"/>
              <a:gd name="connsiteY4" fmla="*/ 0 h 4757571"/>
              <a:gd name="connsiteX0" fmla="*/ 2800538 w 2800538"/>
              <a:gd name="connsiteY0" fmla="*/ 4656483 h 4656483"/>
              <a:gd name="connsiteX1" fmla="*/ 1456722 w 2800538"/>
              <a:gd name="connsiteY1" fmla="*/ 3763314 h 4656483"/>
              <a:gd name="connsiteX2" fmla="*/ 630971 w 2800538"/>
              <a:gd name="connsiteY2" fmla="*/ 2471077 h 4656483"/>
              <a:gd name="connsiteX3" fmla="*/ 77993 w 2800538"/>
              <a:gd name="connsiteY3" fmla="*/ 1067682 h 4656483"/>
              <a:gd name="connsiteX4" fmla="*/ 78197 w 2800538"/>
              <a:gd name="connsiteY4" fmla="*/ 0 h 4656483"/>
              <a:gd name="connsiteX0" fmla="*/ 2724282 w 2724282"/>
              <a:gd name="connsiteY0" fmla="*/ 4656483 h 4656483"/>
              <a:gd name="connsiteX1" fmla="*/ 1380466 w 2724282"/>
              <a:gd name="connsiteY1" fmla="*/ 3763314 h 4656483"/>
              <a:gd name="connsiteX2" fmla="*/ 554715 w 2724282"/>
              <a:gd name="connsiteY2" fmla="*/ 2471077 h 4656483"/>
              <a:gd name="connsiteX3" fmla="*/ 156321 w 2724282"/>
              <a:gd name="connsiteY3" fmla="*/ 1050834 h 4656483"/>
              <a:gd name="connsiteX4" fmla="*/ 1941 w 2724282"/>
              <a:gd name="connsiteY4" fmla="*/ 0 h 4656483"/>
              <a:gd name="connsiteX0" fmla="*/ 2724282 w 2724282"/>
              <a:gd name="connsiteY0" fmla="*/ 4656483 h 4656483"/>
              <a:gd name="connsiteX1" fmla="*/ 1380466 w 2724282"/>
              <a:gd name="connsiteY1" fmla="*/ 3763314 h 4656483"/>
              <a:gd name="connsiteX2" fmla="*/ 554715 w 2724282"/>
              <a:gd name="connsiteY2" fmla="*/ 2471077 h 4656483"/>
              <a:gd name="connsiteX3" fmla="*/ 156321 w 2724282"/>
              <a:gd name="connsiteY3" fmla="*/ 1050834 h 4656483"/>
              <a:gd name="connsiteX4" fmla="*/ 1941 w 2724282"/>
              <a:gd name="connsiteY4" fmla="*/ 0 h 4656483"/>
              <a:gd name="connsiteX0" fmla="*/ 2752227 w 2752227"/>
              <a:gd name="connsiteY0" fmla="*/ 4656483 h 4656483"/>
              <a:gd name="connsiteX1" fmla="*/ 1408411 w 2752227"/>
              <a:gd name="connsiteY1" fmla="*/ 3763314 h 4656483"/>
              <a:gd name="connsiteX2" fmla="*/ 582660 w 2752227"/>
              <a:gd name="connsiteY2" fmla="*/ 2471077 h 4656483"/>
              <a:gd name="connsiteX3" fmla="*/ 103614 w 2752227"/>
              <a:gd name="connsiteY3" fmla="*/ 1135074 h 4656483"/>
              <a:gd name="connsiteX4" fmla="*/ 29886 w 2752227"/>
              <a:gd name="connsiteY4" fmla="*/ 0 h 4656483"/>
              <a:gd name="connsiteX0" fmla="*/ 2728631 w 2728631"/>
              <a:gd name="connsiteY0" fmla="*/ 4656483 h 4656483"/>
              <a:gd name="connsiteX1" fmla="*/ 1384815 w 2728631"/>
              <a:gd name="connsiteY1" fmla="*/ 3763314 h 4656483"/>
              <a:gd name="connsiteX2" fmla="*/ 559064 w 2728631"/>
              <a:gd name="connsiteY2" fmla="*/ 2471077 h 4656483"/>
              <a:gd name="connsiteX3" fmla="*/ 80018 w 2728631"/>
              <a:gd name="connsiteY3" fmla="*/ 1135074 h 4656483"/>
              <a:gd name="connsiteX4" fmla="*/ 6290 w 2728631"/>
              <a:gd name="connsiteY4" fmla="*/ 0 h 4656483"/>
              <a:gd name="connsiteX0" fmla="*/ 2728631 w 2728631"/>
              <a:gd name="connsiteY0" fmla="*/ 4656483 h 4656483"/>
              <a:gd name="connsiteX1" fmla="*/ 1384815 w 2728631"/>
              <a:gd name="connsiteY1" fmla="*/ 3763314 h 4656483"/>
              <a:gd name="connsiteX2" fmla="*/ 559064 w 2728631"/>
              <a:gd name="connsiteY2" fmla="*/ 2471077 h 4656483"/>
              <a:gd name="connsiteX3" fmla="*/ 80018 w 2728631"/>
              <a:gd name="connsiteY3" fmla="*/ 1135074 h 4656483"/>
              <a:gd name="connsiteX4" fmla="*/ 6290 w 2728631"/>
              <a:gd name="connsiteY4" fmla="*/ 0 h 465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8631" h="4656483">
                <a:moveTo>
                  <a:pt x="2728631" y="4656483"/>
                </a:moveTo>
                <a:cubicBezTo>
                  <a:pt x="2176802" y="4351770"/>
                  <a:pt x="1746409" y="4127548"/>
                  <a:pt x="1384815" y="3763314"/>
                </a:cubicBezTo>
                <a:cubicBezTo>
                  <a:pt x="1023221" y="3399080"/>
                  <a:pt x="776530" y="2909117"/>
                  <a:pt x="559064" y="2471077"/>
                </a:cubicBezTo>
                <a:cubicBezTo>
                  <a:pt x="341598" y="2033037"/>
                  <a:pt x="233757" y="1736460"/>
                  <a:pt x="80018" y="1135074"/>
                </a:cubicBezTo>
                <a:cubicBezTo>
                  <a:pt x="-26674" y="592657"/>
                  <a:pt x="2910" y="514480"/>
                  <a:pt x="6290" y="0"/>
                </a:cubicBezTo>
              </a:path>
            </a:pathLst>
          </a:custGeom>
          <a:noFill/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 rot="3549606">
            <a:off x="6472635" y="3750866"/>
            <a:ext cx="1609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</a:rPr>
              <a:t>Attenuation</a:t>
            </a:r>
            <a:endParaRPr lang="el-GR" alt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 rot="1580463">
            <a:off x="2682403" y="3034225"/>
            <a:ext cx="18069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</a:rPr>
              <a:t>Amplification</a:t>
            </a:r>
            <a:endParaRPr lang="el-GR" alt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792" y="6248863"/>
            <a:ext cx="2512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Papazachos et al. (1982)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EFF8-722E-4162-B43F-1D2F05BDAB8B}"/>
              </a:ext>
            </a:extLst>
          </p:cNvPr>
          <p:cNvSpPr/>
          <p:nvPr/>
        </p:nvSpPr>
        <p:spPr>
          <a:xfrm>
            <a:off x="76199" y="12038"/>
            <a:ext cx="8981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As a result, waves from intermediate-depth (h</a:t>
            </a:r>
            <a:r>
              <a:rPr lang="en-US" sz="1400" u="sng" dirty="0"/>
              <a:t>&gt;</a:t>
            </a:r>
            <a:r>
              <a:rPr lang="en-US" sz="1400" dirty="0"/>
              <a:t>100km) historical and instrumental events, such as the 1964/07/17 Athens aftershock, are strongly attenuated in the back-arc area. On the contrary, waves propagating along the high-Q</a:t>
            </a:r>
            <a:r>
              <a:rPr lang="en-US" sz="1400" baseline="-25000" dirty="0"/>
              <a:t>S</a:t>
            </a:r>
            <a:r>
              <a:rPr lang="en-US" sz="1400" dirty="0"/>
              <a:t> subducting slab result in significant damage at large epicentral distances along the fore-arc (</a:t>
            </a:r>
            <a:r>
              <a:rPr lang="en-US" sz="1400" dirty="0" err="1"/>
              <a:t>eg.</a:t>
            </a:r>
            <a:r>
              <a:rPr lang="en-US" sz="1400" dirty="0"/>
              <a:t> </a:t>
            </a:r>
            <a:r>
              <a:rPr lang="en-US" sz="1400" dirty="0" err="1"/>
              <a:t>Kynigos</a:t>
            </a:r>
            <a:r>
              <a:rPr lang="en-US" sz="1400" dirty="0"/>
              <a:t> village, SW </a:t>
            </a:r>
            <a:r>
              <a:rPr lang="en-US" sz="1400" dirty="0" err="1"/>
              <a:t>Peloponessus</a:t>
            </a:r>
            <a:r>
              <a:rPr lang="en-US" sz="1400" dirty="0"/>
              <a:t>), in comparison to back-arc stations at shorter epicentral distances.</a:t>
            </a:r>
          </a:p>
        </p:txBody>
      </p:sp>
    </p:spTree>
    <p:extLst>
      <p:ext uri="{BB962C8B-B14F-4D97-AF65-F5344CB8AC3E}">
        <p14:creationId xmlns:p14="http://schemas.microsoft.com/office/powerpoint/2010/main" val="3034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build="allAtOnce" animBg="1"/>
      <p:bldP spid="18" grpId="0" animBg="1"/>
      <p:bldP spid="18" grpId="1" animBg="1"/>
      <p:bldP spid="2" grpId="0" build="allAtOnce"/>
      <p:bldP spid="15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7"/>
          <p:cNvSpPr>
            <a:spLocks noChangeArrowheads="1"/>
          </p:cNvSpPr>
          <p:nvPr/>
        </p:nvSpPr>
        <p:spPr bwMode="auto">
          <a:xfrm>
            <a:off x="0" y="199766"/>
            <a:ext cx="9296400" cy="160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en-US" sz="1600" b="1" dirty="0" err="1"/>
              <a:t>Skarlatoudis</a:t>
            </a:r>
            <a:r>
              <a:rPr lang="en-US" sz="1600" b="1" dirty="0"/>
              <a:t> et al. (2013) </a:t>
            </a:r>
            <a:r>
              <a:rPr lang="en-US" sz="1600" dirty="0"/>
              <a:t>proposed new ground-motion prediction equations (</a:t>
            </a:r>
            <a:r>
              <a:rPr lang="en-US" sz="1600" b="1" dirty="0"/>
              <a:t>GMPEs</a:t>
            </a:r>
            <a:r>
              <a:rPr lang="en-US" sz="1600" dirty="0"/>
              <a:t>) for intermediate-depth earthquakes of the southern Aegean Sea area for </a:t>
            </a:r>
            <a:r>
              <a:rPr lang="en-US" sz="1600" b="1" i="1" dirty="0"/>
              <a:t>Mw≤6.7</a:t>
            </a:r>
            <a:r>
              <a:rPr lang="en-US" sz="1600" dirty="0"/>
              <a:t> and depth</a:t>
            </a:r>
            <a:r>
              <a:rPr lang="en-US" sz="1600" i="1" u="sng" dirty="0"/>
              <a:t>&gt;</a:t>
            </a:r>
            <a:r>
              <a:rPr lang="en-US" sz="1800" b="1" i="1" dirty="0"/>
              <a:t>45km</a:t>
            </a:r>
            <a:r>
              <a:rPr lang="en-US" sz="1800" dirty="0"/>
              <a:t>.</a:t>
            </a:r>
            <a:endParaRPr lang="en-US" altLang="en-US" sz="1600" i="1" dirty="0"/>
          </a:p>
          <a:p>
            <a:pPr>
              <a:buNone/>
            </a:pPr>
            <a:endParaRPr lang="en-US" altLang="en-US" sz="1600" i="1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 dirty="0"/>
              <a:t>Interface</a:t>
            </a:r>
            <a:r>
              <a:rPr lang="en-US" altLang="en-US" sz="1600" i="1" dirty="0"/>
              <a:t> -</a:t>
            </a:r>
            <a:r>
              <a:rPr lang="el-GR" altLang="en-US" sz="1600" i="1" dirty="0"/>
              <a:t> </a:t>
            </a:r>
            <a:r>
              <a:rPr lang="en-US" altLang="en-US" sz="1600" i="1" dirty="0"/>
              <a:t>earthquakes (depths ∼</a:t>
            </a:r>
            <a:r>
              <a:rPr lang="el-GR" altLang="en-US" sz="1600" b="1" i="1" dirty="0"/>
              <a:t>45-60km</a:t>
            </a:r>
            <a:r>
              <a:rPr lang="en-US" altLang="en-US" sz="1600" i="1" dirty="0"/>
              <a:t>)</a:t>
            </a:r>
            <a:r>
              <a:rPr lang="el-GR" altLang="en-US" sz="1600" i="1" dirty="0"/>
              <a:t> </a:t>
            </a:r>
            <a:endParaRPr lang="en-US" altLang="en-US" sz="1600" i="1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600" b="1" i="1" dirty="0" err="1"/>
              <a:t>Inslab</a:t>
            </a:r>
            <a:r>
              <a:rPr lang="en-US" altLang="en-US" sz="1600" i="1" dirty="0"/>
              <a:t> - earthquakes (depths </a:t>
            </a:r>
            <a:r>
              <a:rPr lang="en-US" altLang="en-US" sz="1600" b="1" i="1" dirty="0"/>
              <a:t>&gt;60km</a:t>
            </a:r>
            <a:r>
              <a:rPr lang="en-US" altLang="en-US" sz="1600" i="1" dirty="0"/>
              <a:t>) </a:t>
            </a:r>
          </a:p>
        </p:txBody>
      </p:sp>
      <p:pic>
        <p:nvPicPr>
          <p:cNvPr id="4096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0" y="2667003"/>
            <a:ext cx="4876800" cy="308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189162" y="6167166"/>
            <a:ext cx="28135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Skarlatoudis</a:t>
            </a:r>
            <a:r>
              <a:rPr lang="en-US" altLang="en-US" sz="1800" i="1" dirty="0"/>
              <a:t> et al. </a:t>
            </a:r>
            <a:r>
              <a:rPr lang="el-GR" altLang="en-US" sz="1800" i="1" dirty="0"/>
              <a:t>(</a:t>
            </a:r>
            <a:r>
              <a:rPr lang="en-US" altLang="en-US" sz="1800" i="1" dirty="0"/>
              <a:t>2013</a:t>
            </a:r>
            <a:r>
              <a:rPr lang="el-GR" altLang="en-US" sz="1800" i="1" dirty="0"/>
              <a:t>)</a:t>
            </a:r>
            <a:r>
              <a:rPr lang="en-US" altLang="en-US" sz="1800" i="1" dirty="0"/>
              <a:t> </a:t>
            </a:r>
          </a:p>
        </p:txBody>
      </p:sp>
      <p:pic>
        <p:nvPicPr>
          <p:cNvPr id="5018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001">
            <a:off x="206798" y="2864865"/>
            <a:ext cx="41433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927793" y="4496284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152400" y="2585033"/>
            <a:ext cx="1403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Interface</a:t>
            </a:r>
            <a:endParaRPr lang="el-GR" altLang="en-US" sz="1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147" y="5094344"/>
            <a:ext cx="120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/>
              <a:t>Inslab</a:t>
            </a:r>
            <a:endParaRPr lang="el-GR" altLang="en-US" sz="1800" i="1" dirty="0"/>
          </a:p>
        </p:txBody>
      </p:sp>
      <p:pic>
        <p:nvPicPr>
          <p:cNvPr id="4099" name="Picture 3" descr="C:\Users\harris\Google Drive\HELPOS\EGU2020\PPT\FIGURES\PGA_SKARLATOUDI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5"/>
          <a:stretch/>
        </p:blipFill>
        <p:spPr bwMode="auto">
          <a:xfrm>
            <a:off x="5270721" y="1695518"/>
            <a:ext cx="3879740" cy="375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6DFDB7-AD62-431B-974F-E9DD14CF0DD8}"/>
              </a:ext>
            </a:extLst>
          </p:cNvPr>
          <p:cNvSpPr txBox="1"/>
          <p:nvPr/>
        </p:nvSpPr>
        <p:spPr>
          <a:xfrm>
            <a:off x="6934200" y="1446123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96065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4736" y="170795"/>
            <a:ext cx="1971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Main target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189" y="913873"/>
            <a:ext cx="88516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dirty="0"/>
              <a:t>Adapt the Ground Motion Prediction Equation</a:t>
            </a:r>
            <a:r>
              <a:rPr lang="en-US" b="1" dirty="0"/>
              <a:t>s (GMPEs)</a:t>
            </a:r>
            <a:r>
              <a:rPr lang="en-US" dirty="0"/>
              <a:t> of </a:t>
            </a:r>
            <a:r>
              <a:rPr lang="en-US" dirty="0" err="1"/>
              <a:t>Skarlatoudis</a:t>
            </a:r>
            <a:r>
              <a:rPr lang="en-US" dirty="0"/>
              <a:t> et al. (2013) to be valid for large intermediate-depth events (i.e. </a:t>
            </a:r>
            <a:r>
              <a:rPr lang="en-US" sz="2000" dirty="0"/>
              <a:t>M~6.8-8.0)</a:t>
            </a:r>
            <a:endParaRPr lang="en-US" dirty="0"/>
          </a:p>
        </p:txBody>
      </p:sp>
      <p:pic>
        <p:nvPicPr>
          <p:cNvPr id="2050" name="Picture 2" descr="C:\Users\harris\Google Drive\HELPOS\EGU2020\PPT\FIGURES\8gmp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0" y="1941512"/>
            <a:ext cx="3338729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81403" y="2776539"/>
            <a:ext cx="771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ym typeface="Wingdings"/>
              </a:rPr>
              <a:t>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8233176" y="2833688"/>
            <a:ext cx="9108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7200" dirty="0">
                <a:solidFill>
                  <a:prstClr val="black"/>
                </a:solidFill>
                <a:sym typeface="Wingdings"/>
              </a:rPr>
              <a:t></a:t>
            </a:r>
            <a:endParaRPr lang="en-US" sz="7200" dirty="0">
              <a:solidFill>
                <a:prstClr val="black"/>
              </a:solidFill>
            </a:endParaRPr>
          </a:p>
        </p:txBody>
      </p:sp>
      <p:pic>
        <p:nvPicPr>
          <p:cNvPr id="2051" name="Picture 3" descr="C:\Users\harris\Google Drive\HELPOS\EGU2020\PPT\FIGURES\67gmp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85" y="1846563"/>
            <a:ext cx="3352800" cy="325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57200" y="5257800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Arial" panose="020B0604020202020204" pitchFamily="34" charset="0"/>
              <a:buChar char="•"/>
            </a:pPr>
            <a:r>
              <a:rPr lang="en-US" i="1" u="sng" dirty="0"/>
              <a:t>Adopted approach:</a:t>
            </a:r>
            <a:endParaRPr lang="en-US" u="sng" dirty="0"/>
          </a:p>
          <a:p>
            <a:pPr marL="285744" indent="-285744" algn="just">
              <a:buFont typeface="Wingdings" panose="05000000000000000000" pitchFamily="2" charset="2"/>
              <a:buChar char="Ø"/>
            </a:pPr>
            <a:r>
              <a:rPr lang="en-US" dirty="0"/>
              <a:t>Generate a large number of </a:t>
            </a:r>
            <a:r>
              <a:rPr lang="en-US" b="1" dirty="0"/>
              <a:t>synthetic</a:t>
            </a:r>
            <a:r>
              <a:rPr lang="en-US" dirty="0"/>
              <a:t> seismic records from intermediate-depth earthquakes  (earthquakes whose foci are located at depths h=45-150 km from the earth’s surface) with moment magnitudes of </a:t>
            </a:r>
            <a:r>
              <a:rPr lang="en-US" b="1" dirty="0"/>
              <a:t>M</a:t>
            </a:r>
            <a:r>
              <a:rPr lang="en-US" b="1" u="sng" dirty="0"/>
              <a:t>&gt;</a:t>
            </a:r>
            <a:r>
              <a:rPr lang="en-US" b="1" dirty="0"/>
              <a:t>6.5</a:t>
            </a:r>
            <a:r>
              <a:rPr lang="en-US" dirty="0"/>
              <a:t>, using an appropriately adapted stochastic simulation model.</a:t>
            </a:r>
          </a:p>
        </p:txBody>
      </p:sp>
    </p:spTree>
    <p:extLst>
      <p:ext uri="{BB962C8B-B14F-4D97-AF65-F5344CB8AC3E}">
        <p14:creationId xmlns:p14="http://schemas.microsoft.com/office/powerpoint/2010/main" val="2430331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B94B6-24F0-424C-8316-96FB0ED15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1" y="2410382"/>
            <a:ext cx="4112740" cy="3737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B3B316-F8DD-4CD1-B7D4-03C9E54C9B29}"/>
              </a:ext>
            </a:extLst>
          </p:cNvPr>
          <p:cNvSpPr txBox="1"/>
          <p:nvPr/>
        </p:nvSpPr>
        <p:spPr>
          <a:xfrm>
            <a:off x="323531" y="1219939"/>
            <a:ext cx="62470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b="1" dirty="0" err="1"/>
              <a:t>Exsim</a:t>
            </a:r>
            <a:r>
              <a:rPr lang="en-US" b="1" dirty="0"/>
              <a:t> Code</a:t>
            </a:r>
          </a:p>
          <a:p>
            <a:r>
              <a:rPr lang="en-US" altLang="en-US" dirty="0"/>
              <a:t>    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Dynamic Corner Frequency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altLang="en-US" b="1" dirty="0" err="1">
                <a:solidFill>
                  <a:schemeClr val="accent2">
                    <a:lumMod val="75000"/>
                  </a:schemeClr>
                </a:solidFill>
              </a:rPr>
              <a:t>Motazedian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 and Atkinson, 2005</a:t>
            </a:r>
            <a:r>
              <a:rPr lang="el-GR" altLang="en-US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b="1" dirty="0"/>
              <a:t>Finite-Fault Source</a:t>
            </a:r>
          </a:p>
          <a:p>
            <a:r>
              <a:rPr lang="en-US" b="1" dirty="0"/>
              <a:t>   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Rectangular plane</a:t>
            </a:r>
          </a:p>
          <a:p>
            <a:endParaRPr lang="en-US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8ED7A2F-ED1D-4749-A9E5-CB23A558E0D1}"/>
              </a:ext>
            </a:extLst>
          </p:cNvPr>
          <p:cNvSpPr/>
          <p:nvPr/>
        </p:nvSpPr>
        <p:spPr>
          <a:xfrm>
            <a:off x="971601" y="5717667"/>
            <a:ext cx="108012" cy="108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8AB7A-922B-46B9-97BA-69AFB5BD7FC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68" y="2009256"/>
            <a:ext cx="1491547" cy="695091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42F83C-3624-4B27-86B3-7E7FC1570D6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08" y="2527886"/>
            <a:ext cx="1491547" cy="695091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1787A0-6EBD-4D36-84B7-DE521F2B7F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48" y="3071026"/>
            <a:ext cx="1491547" cy="695091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33037B-15C8-46FD-9808-BFD2767346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541" y="3684944"/>
            <a:ext cx="1491547" cy="695091"/>
          </a:xfrm>
          <a:prstGeom prst="rect">
            <a:avLst/>
          </a:prstGeom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585E71-F643-430C-AB1E-56066DD6C26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29" y="4309254"/>
            <a:ext cx="1491547" cy="695091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B12D66-E86A-426D-B92D-C53EB37BEC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saturation sat="0"/>
                    </a14:imgEffect>
                    <a14:imgEffect>
                      <a14:brightnessContrast bright="-100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804" y="5114957"/>
            <a:ext cx="2732975" cy="1273619"/>
          </a:xfrm>
          <a:prstGeom prst="rect">
            <a:avLst/>
          </a:prstGeom>
        </p:spPr>
      </p:pic>
      <p:sp>
        <p:nvSpPr>
          <p:cNvPr id="14" name="Equals 32">
            <a:extLst>
              <a:ext uri="{FF2B5EF4-FFF2-40B4-BE49-F238E27FC236}">
                <a16:creationId xmlns:a16="http://schemas.microsoft.com/office/drawing/2014/main" id="{691562CE-2096-41FD-BB66-AABDA802965A}"/>
              </a:ext>
            </a:extLst>
          </p:cNvPr>
          <p:cNvSpPr/>
          <p:nvPr/>
        </p:nvSpPr>
        <p:spPr>
          <a:xfrm>
            <a:off x="5773791" y="5644593"/>
            <a:ext cx="364735" cy="25416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Sign 33">
            <a:extLst>
              <a:ext uri="{FF2B5EF4-FFF2-40B4-BE49-F238E27FC236}">
                <a16:creationId xmlns:a16="http://schemas.microsoft.com/office/drawing/2014/main" id="{7CE1C183-5C23-469A-B715-7F36C9337C1C}"/>
              </a:ext>
            </a:extLst>
          </p:cNvPr>
          <p:cNvSpPr/>
          <p:nvPr/>
        </p:nvSpPr>
        <p:spPr>
          <a:xfrm>
            <a:off x="5645795" y="2876649"/>
            <a:ext cx="290540" cy="2408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Sign 37">
            <a:extLst>
              <a:ext uri="{FF2B5EF4-FFF2-40B4-BE49-F238E27FC236}">
                <a16:creationId xmlns:a16="http://schemas.microsoft.com/office/drawing/2014/main" id="{B191B0F7-8063-4C93-8FAB-F97E37E5ECCF}"/>
              </a:ext>
            </a:extLst>
          </p:cNvPr>
          <p:cNvSpPr/>
          <p:nvPr/>
        </p:nvSpPr>
        <p:spPr>
          <a:xfrm>
            <a:off x="6540121" y="4561838"/>
            <a:ext cx="290540" cy="2408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Sign 40">
            <a:extLst>
              <a:ext uri="{FF2B5EF4-FFF2-40B4-BE49-F238E27FC236}">
                <a16:creationId xmlns:a16="http://schemas.microsoft.com/office/drawing/2014/main" id="{02A8F7C6-8EBC-4E93-8489-85FE63DE1C93}"/>
              </a:ext>
            </a:extLst>
          </p:cNvPr>
          <p:cNvSpPr/>
          <p:nvPr/>
        </p:nvSpPr>
        <p:spPr>
          <a:xfrm>
            <a:off x="5936335" y="3436718"/>
            <a:ext cx="290540" cy="2408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Sign 41">
            <a:extLst>
              <a:ext uri="{FF2B5EF4-FFF2-40B4-BE49-F238E27FC236}">
                <a16:creationId xmlns:a16="http://schemas.microsoft.com/office/drawing/2014/main" id="{8DEA54A2-0D14-4A1C-AF87-67BD6F2E2EC0}"/>
              </a:ext>
            </a:extLst>
          </p:cNvPr>
          <p:cNvSpPr/>
          <p:nvPr/>
        </p:nvSpPr>
        <p:spPr>
          <a:xfrm>
            <a:off x="6249581" y="3913482"/>
            <a:ext cx="290540" cy="240891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43">
            <a:extLst>
              <a:ext uri="{FF2B5EF4-FFF2-40B4-BE49-F238E27FC236}">
                <a16:creationId xmlns:a16="http://schemas.microsoft.com/office/drawing/2014/main" id="{D26CD0DA-1FE0-4304-9CFF-13ACCC092F00}"/>
              </a:ext>
            </a:extLst>
          </p:cNvPr>
          <p:cNvSpPr/>
          <p:nvPr/>
        </p:nvSpPr>
        <p:spPr>
          <a:xfrm>
            <a:off x="1120591" y="2432400"/>
            <a:ext cx="4685647" cy="3863043"/>
          </a:xfrm>
          <a:custGeom>
            <a:avLst/>
            <a:gdLst>
              <a:gd name="connsiteX0" fmla="*/ 0 w 4267200"/>
              <a:gd name="connsiteY0" fmla="*/ 3191435 h 3656404"/>
              <a:gd name="connsiteX1" fmla="*/ 2465294 w 4267200"/>
              <a:gd name="connsiteY1" fmla="*/ 3388659 h 3656404"/>
              <a:gd name="connsiteX2" fmla="*/ 4267200 w 4267200"/>
              <a:gd name="connsiteY2" fmla="*/ 0 h 3656404"/>
              <a:gd name="connsiteX0" fmla="*/ 0 w 4669196"/>
              <a:gd name="connsiteY0" fmla="*/ 3305436 h 3778803"/>
              <a:gd name="connsiteX1" fmla="*/ 2465294 w 4669196"/>
              <a:gd name="connsiteY1" fmla="*/ 3502660 h 3778803"/>
              <a:gd name="connsiteX2" fmla="*/ 4669196 w 4669196"/>
              <a:gd name="connsiteY2" fmla="*/ 0 h 377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9196" h="3778803">
                <a:moveTo>
                  <a:pt x="0" y="3305436"/>
                </a:moveTo>
                <a:cubicBezTo>
                  <a:pt x="877047" y="3670001"/>
                  <a:pt x="1687095" y="4053566"/>
                  <a:pt x="2465294" y="3502660"/>
                </a:cubicBezTo>
                <a:cubicBezTo>
                  <a:pt x="3243493" y="2951754"/>
                  <a:pt x="4388302" y="566271"/>
                  <a:pt x="466919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6520676-2CFA-4CC6-93CB-DC45E2811585}"/>
              </a:ext>
            </a:extLst>
          </p:cNvPr>
          <p:cNvSpPr/>
          <p:nvPr/>
        </p:nvSpPr>
        <p:spPr>
          <a:xfrm>
            <a:off x="4906091" y="1992871"/>
            <a:ext cx="418648" cy="310185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45">
            <a:extLst>
              <a:ext uri="{FF2B5EF4-FFF2-40B4-BE49-F238E27FC236}">
                <a16:creationId xmlns:a16="http://schemas.microsoft.com/office/drawing/2014/main" id="{9B5EA5BA-1C3F-4CDF-AA2A-5A22ADC802E8}"/>
              </a:ext>
            </a:extLst>
          </p:cNvPr>
          <p:cNvSpPr/>
          <p:nvPr/>
        </p:nvSpPr>
        <p:spPr>
          <a:xfrm>
            <a:off x="2563907" y="4099836"/>
            <a:ext cx="3618847" cy="319477"/>
          </a:xfrm>
          <a:custGeom>
            <a:avLst/>
            <a:gdLst>
              <a:gd name="connsiteX0" fmla="*/ 0 w 4267200"/>
              <a:gd name="connsiteY0" fmla="*/ 3191435 h 3656404"/>
              <a:gd name="connsiteX1" fmla="*/ 2465294 w 4267200"/>
              <a:gd name="connsiteY1" fmla="*/ 3388659 h 3656404"/>
              <a:gd name="connsiteX2" fmla="*/ 4267200 w 4267200"/>
              <a:gd name="connsiteY2" fmla="*/ 0 h 3656404"/>
              <a:gd name="connsiteX0" fmla="*/ 0 w 2980814"/>
              <a:gd name="connsiteY0" fmla="*/ 1542823 h 3414492"/>
              <a:gd name="connsiteX1" fmla="*/ 1178908 w 2980814"/>
              <a:gd name="connsiteY1" fmla="*/ 3388659 h 3414492"/>
              <a:gd name="connsiteX2" fmla="*/ 2980814 w 2980814"/>
              <a:gd name="connsiteY2" fmla="*/ 0 h 3414492"/>
              <a:gd name="connsiteX0" fmla="*/ 0 w 2980814"/>
              <a:gd name="connsiteY0" fmla="*/ 1542823 h 1727917"/>
              <a:gd name="connsiteX1" fmla="*/ 1455838 w 2980814"/>
              <a:gd name="connsiteY1" fmla="*/ 1406815 h 1727917"/>
              <a:gd name="connsiteX2" fmla="*/ 2980814 w 2980814"/>
              <a:gd name="connsiteY2" fmla="*/ 0 h 1727917"/>
              <a:gd name="connsiteX0" fmla="*/ 0 w 3766938"/>
              <a:gd name="connsiteY0" fmla="*/ 227440 h 366593"/>
              <a:gd name="connsiteX1" fmla="*/ 1455838 w 3766938"/>
              <a:gd name="connsiteY1" fmla="*/ 91432 h 366593"/>
              <a:gd name="connsiteX2" fmla="*/ 3766938 w 3766938"/>
              <a:gd name="connsiteY2" fmla="*/ 0 h 366593"/>
              <a:gd name="connsiteX0" fmla="*/ 0 w 3606140"/>
              <a:gd name="connsiteY0" fmla="*/ 174825 h 312511"/>
              <a:gd name="connsiteX1" fmla="*/ 1455838 w 3606140"/>
              <a:gd name="connsiteY1" fmla="*/ 38817 h 312511"/>
              <a:gd name="connsiteX2" fmla="*/ 3606140 w 3606140"/>
              <a:gd name="connsiteY2" fmla="*/ 0 h 312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140" h="312511">
                <a:moveTo>
                  <a:pt x="0" y="174825"/>
                </a:moveTo>
                <a:cubicBezTo>
                  <a:pt x="877047" y="539390"/>
                  <a:pt x="854815" y="67955"/>
                  <a:pt x="1455838" y="38817"/>
                </a:cubicBezTo>
                <a:cubicBezTo>
                  <a:pt x="2056861" y="9679"/>
                  <a:pt x="3325246" y="566271"/>
                  <a:pt x="360614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46">
            <a:extLst>
              <a:ext uri="{FF2B5EF4-FFF2-40B4-BE49-F238E27FC236}">
                <a16:creationId xmlns:a16="http://schemas.microsoft.com/office/drawing/2014/main" id="{C006D267-5749-40D4-B210-DBF8BAC8FBD2}"/>
              </a:ext>
            </a:extLst>
          </p:cNvPr>
          <p:cNvSpPr/>
          <p:nvPr/>
        </p:nvSpPr>
        <p:spPr>
          <a:xfrm>
            <a:off x="1470214" y="3432256"/>
            <a:ext cx="4945625" cy="1420475"/>
          </a:xfrm>
          <a:custGeom>
            <a:avLst/>
            <a:gdLst>
              <a:gd name="connsiteX0" fmla="*/ 0 w 4267200"/>
              <a:gd name="connsiteY0" fmla="*/ 3191435 h 3656404"/>
              <a:gd name="connsiteX1" fmla="*/ 2465294 w 4267200"/>
              <a:gd name="connsiteY1" fmla="*/ 3388659 h 3656404"/>
              <a:gd name="connsiteX2" fmla="*/ 4267200 w 4267200"/>
              <a:gd name="connsiteY2" fmla="*/ 0 h 3656404"/>
              <a:gd name="connsiteX0" fmla="*/ 0 w 4222534"/>
              <a:gd name="connsiteY0" fmla="*/ 1183284 h 3402065"/>
              <a:gd name="connsiteX1" fmla="*/ 2420628 w 4222534"/>
              <a:gd name="connsiteY1" fmla="*/ 3388659 h 3402065"/>
              <a:gd name="connsiteX2" fmla="*/ 4222534 w 4222534"/>
              <a:gd name="connsiteY2" fmla="*/ 0 h 3402065"/>
              <a:gd name="connsiteX0" fmla="*/ 0 w 4222534"/>
              <a:gd name="connsiteY0" fmla="*/ 1183284 h 1279316"/>
              <a:gd name="connsiteX1" fmla="*/ 2241963 w 4222534"/>
              <a:gd name="connsiteY1" fmla="*/ 573739 h 1279316"/>
              <a:gd name="connsiteX2" fmla="*/ 4222534 w 4222534"/>
              <a:gd name="connsiteY2" fmla="*/ 0 h 1279316"/>
              <a:gd name="connsiteX0" fmla="*/ 0 w 5115857"/>
              <a:gd name="connsiteY0" fmla="*/ 617777 h 1406643"/>
              <a:gd name="connsiteX1" fmla="*/ 2241963 w 5115857"/>
              <a:gd name="connsiteY1" fmla="*/ 8232 h 1406643"/>
              <a:gd name="connsiteX2" fmla="*/ 5115857 w 5115857"/>
              <a:gd name="connsiteY2" fmla="*/ 1293567 h 1406643"/>
              <a:gd name="connsiteX0" fmla="*/ 0 w 4928260"/>
              <a:gd name="connsiteY0" fmla="*/ 617387 h 1389500"/>
              <a:gd name="connsiteX1" fmla="*/ 2241963 w 4928260"/>
              <a:gd name="connsiteY1" fmla="*/ 7842 h 1389500"/>
              <a:gd name="connsiteX2" fmla="*/ 4928260 w 4928260"/>
              <a:gd name="connsiteY2" fmla="*/ 1275639 h 138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8260" h="1389500">
                <a:moveTo>
                  <a:pt x="0" y="617387"/>
                </a:moveTo>
                <a:cubicBezTo>
                  <a:pt x="877047" y="981952"/>
                  <a:pt x="1420586" y="-101867"/>
                  <a:pt x="2241963" y="7842"/>
                </a:cubicBezTo>
                <a:cubicBezTo>
                  <a:pt x="3063340" y="117551"/>
                  <a:pt x="4647366" y="1841910"/>
                  <a:pt x="4928260" y="12756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47">
            <a:extLst>
              <a:ext uri="{FF2B5EF4-FFF2-40B4-BE49-F238E27FC236}">
                <a16:creationId xmlns:a16="http://schemas.microsoft.com/office/drawing/2014/main" id="{4E7A009A-6E45-497D-B890-A193F93C8AB1}"/>
              </a:ext>
            </a:extLst>
          </p:cNvPr>
          <p:cNvSpPr/>
          <p:nvPr/>
        </p:nvSpPr>
        <p:spPr>
          <a:xfrm>
            <a:off x="2043955" y="2934423"/>
            <a:ext cx="4120871" cy="2757656"/>
          </a:xfrm>
          <a:custGeom>
            <a:avLst/>
            <a:gdLst>
              <a:gd name="connsiteX0" fmla="*/ 0 w 4267200"/>
              <a:gd name="connsiteY0" fmla="*/ 3191435 h 3656404"/>
              <a:gd name="connsiteX1" fmla="*/ 2465294 w 4267200"/>
              <a:gd name="connsiteY1" fmla="*/ 3388659 h 3656404"/>
              <a:gd name="connsiteX2" fmla="*/ 4267200 w 4267200"/>
              <a:gd name="connsiteY2" fmla="*/ 0 h 3656404"/>
              <a:gd name="connsiteX0" fmla="*/ 0 w 4195735"/>
              <a:gd name="connsiteY0" fmla="*/ 2489897 h 3491642"/>
              <a:gd name="connsiteX1" fmla="*/ 2393829 w 4195735"/>
              <a:gd name="connsiteY1" fmla="*/ 3388659 h 3491642"/>
              <a:gd name="connsiteX2" fmla="*/ 4195735 w 4195735"/>
              <a:gd name="connsiteY2" fmla="*/ 0 h 3491642"/>
              <a:gd name="connsiteX0" fmla="*/ 0 w 4195735"/>
              <a:gd name="connsiteY0" fmla="*/ 2489897 h 2808864"/>
              <a:gd name="connsiteX1" fmla="*/ 1902501 w 4195735"/>
              <a:gd name="connsiteY1" fmla="*/ 2538045 h 2808864"/>
              <a:gd name="connsiteX2" fmla="*/ 4195735 w 4195735"/>
              <a:gd name="connsiteY2" fmla="*/ 0 h 2808864"/>
              <a:gd name="connsiteX0" fmla="*/ 0 w 3802673"/>
              <a:gd name="connsiteY0" fmla="*/ 1867283 h 2622971"/>
              <a:gd name="connsiteX1" fmla="*/ 1509439 w 3802673"/>
              <a:gd name="connsiteY1" fmla="*/ 2538045 h 2622971"/>
              <a:gd name="connsiteX2" fmla="*/ 3802673 w 3802673"/>
              <a:gd name="connsiteY2" fmla="*/ 0 h 2622971"/>
              <a:gd name="connsiteX0" fmla="*/ 0 w 4106403"/>
              <a:gd name="connsiteY0" fmla="*/ 1937436 h 2697522"/>
              <a:gd name="connsiteX1" fmla="*/ 1509439 w 4106403"/>
              <a:gd name="connsiteY1" fmla="*/ 2608198 h 2697522"/>
              <a:gd name="connsiteX2" fmla="*/ 4106403 w 4106403"/>
              <a:gd name="connsiteY2" fmla="*/ 0 h 269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06403" h="2697522">
                <a:moveTo>
                  <a:pt x="0" y="1937436"/>
                </a:moveTo>
                <a:cubicBezTo>
                  <a:pt x="877047" y="2302001"/>
                  <a:pt x="825039" y="2931104"/>
                  <a:pt x="1509439" y="2608198"/>
                </a:cubicBezTo>
                <a:cubicBezTo>
                  <a:pt x="2193839" y="2285292"/>
                  <a:pt x="3825509" y="566271"/>
                  <a:pt x="410640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742BB964-2964-4805-AAEC-6227E06813E6}"/>
              </a:ext>
            </a:extLst>
          </p:cNvPr>
          <p:cNvSpPr/>
          <p:nvPr/>
        </p:nvSpPr>
        <p:spPr>
          <a:xfrm flipH="1">
            <a:off x="1439652" y="3989475"/>
            <a:ext cx="152400" cy="108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F9A504B1-4E9C-4F82-9F27-8C750D1B7765}"/>
              </a:ext>
            </a:extLst>
          </p:cNvPr>
          <p:cNvSpPr/>
          <p:nvPr/>
        </p:nvSpPr>
        <p:spPr>
          <a:xfrm>
            <a:off x="2051721" y="4853571"/>
            <a:ext cx="108012" cy="108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D965F923-BD5B-4690-92DD-24E95115FD93}"/>
              </a:ext>
            </a:extLst>
          </p:cNvPr>
          <p:cNvSpPr/>
          <p:nvPr/>
        </p:nvSpPr>
        <p:spPr>
          <a:xfrm>
            <a:off x="2555777" y="4205499"/>
            <a:ext cx="108012" cy="108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tar: 5 Points 51">
            <a:extLst>
              <a:ext uri="{FF2B5EF4-FFF2-40B4-BE49-F238E27FC236}">
                <a16:creationId xmlns:a16="http://schemas.microsoft.com/office/drawing/2014/main" id="{88E4E3BD-8D0E-40B1-BF48-5D4574C0AE3E}"/>
              </a:ext>
            </a:extLst>
          </p:cNvPr>
          <p:cNvSpPr/>
          <p:nvPr/>
        </p:nvSpPr>
        <p:spPr>
          <a:xfrm>
            <a:off x="858620" y="4889575"/>
            <a:ext cx="293003" cy="216024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52">
            <a:extLst>
              <a:ext uri="{FF2B5EF4-FFF2-40B4-BE49-F238E27FC236}">
                <a16:creationId xmlns:a16="http://schemas.microsoft.com/office/drawing/2014/main" id="{8F80626B-6C5E-4D4B-8187-4008C5821EA8}"/>
              </a:ext>
            </a:extLst>
          </p:cNvPr>
          <p:cNvSpPr/>
          <p:nvPr/>
        </p:nvSpPr>
        <p:spPr>
          <a:xfrm>
            <a:off x="1488142" y="2618583"/>
            <a:ext cx="4344987" cy="2193517"/>
          </a:xfrm>
          <a:custGeom>
            <a:avLst/>
            <a:gdLst>
              <a:gd name="connsiteX0" fmla="*/ 0 w 4267200"/>
              <a:gd name="connsiteY0" fmla="*/ 3191435 h 3656404"/>
              <a:gd name="connsiteX1" fmla="*/ 2465294 w 4267200"/>
              <a:gd name="connsiteY1" fmla="*/ 3388659 h 3656404"/>
              <a:gd name="connsiteX2" fmla="*/ 4267200 w 4267200"/>
              <a:gd name="connsiteY2" fmla="*/ 0 h 3656404"/>
              <a:gd name="connsiteX0" fmla="*/ 0 w 4052802"/>
              <a:gd name="connsiteY0" fmla="*/ 2025129 h 3442797"/>
              <a:gd name="connsiteX1" fmla="*/ 2250896 w 4052802"/>
              <a:gd name="connsiteY1" fmla="*/ 3388659 h 3442797"/>
              <a:gd name="connsiteX2" fmla="*/ 4052802 w 4052802"/>
              <a:gd name="connsiteY2" fmla="*/ 0 h 3442797"/>
              <a:gd name="connsiteX0" fmla="*/ 0 w 4052802"/>
              <a:gd name="connsiteY0" fmla="*/ 2164826 h 2206837"/>
              <a:gd name="connsiteX1" fmla="*/ 1277174 w 4052802"/>
              <a:gd name="connsiteY1" fmla="*/ 73284 h 2206837"/>
              <a:gd name="connsiteX2" fmla="*/ 4052802 w 4052802"/>
              <a:gd name="connsiteY2" fmla="*/ 139697 h 2206837"/>
              <a:gd name="connsiteX0" fmla="*/ 0 w 4517329"/>
              <a:gd name="connsiteY0" fmla="*/ 2106931 h 2146598"/>
              <a:gd name="connsiteX1" fmla="*/ 1277174 w 4517329"/>
              <a:gd name="connsiteY1" fmla="*/ 15389 h 2146598"/>
              <a:gd name="connsiteX2" fmla="*/ 4517329 w 4517329"/>
              <a:gd name="connsiteY2" fmla="*/ 949954 h 2146598"/>
              <a:gd name="connsiteX0" fmla="*/ 0 w 4329731"/>
              <a:gd name="connsiteY0" fmla="*/ 2106084 h 2145684"/>
              <a:gd name="connsiteX1" fmla="*/ 1277174 w 4329731"/>
              <a:gd name="connsiteY1" fmla="*/ 14542 h 2145684"/>
              <a:gd name="connsiteX2" fmla="*/ 4329731 w 4329731"/>
              <a:gd name="connsiteY2" fmla="*/ 975415 h 214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9731" h="2145684">
                <a:moveTo>
                  <a:pt x="0" y="2106084"/>
                </a:moveTo>
                <a:cubicBezTo>
                  <a:pt x="877047" y="2470649"/>
                  <a:pt x="555552" y="202987"/>
                  <a:pt x="1277174" y="14542"/>
                </a:cubicBezTo>
                <a:cubicBezTo>
                  <a:pt x="1998796" y="-173903"/>
                  <a:pt x="4048837" y="1541686"/>
                  <a:pt x="4329731" y="9754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16EABD90-6BF3-4798-A74E-0D0E4882B229}"/>
              </a:ext>
            </a:extLst>
          </p:cNvPr>
          <p:cNvSpPr/>
          <p:nvPr/>
        </p:nvSpPr>
        <p:spPr>
          <a:xfrm>
            <a:off x="1403649" y="4745559"/>
            <a:ext cx="108012" cy="1080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Data 29">
            <a:extLst>
              <a:ext uri="{FF2B5EF4-FFF2-40B4-BE49-F238E27FC236}">
                <a16:creationId xmlns:a16="http://schemas.microsoft.com/office/drawing/2014/main" id="{BC296705-5329-41BD-938B-D9EFEC40ECC3}"/>
              </a:ext>
            </a:extLst>
          </p:cNvPr>
          <p:cNvSpPr/>
          <p:nvPr/>
        </p:nvSpPr>
        <p:spPr>
          <a:xfrm rot="9338762">
            <a:off x="1778735" y="4743740"/>
            <a:ext cx="778764" cy="371067"/>
          </a:xfrm>
          <a:prstGeom prst="flowChartInputOutput">
            <a:avLst/>
          </a:prstGeom>
          <a:solidFill>
            <a:schemeClr val="accent3">
              <a:lumMod val="6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lowchart: Data 30">
            <a:extLst>
              <a:ext uri="{FF2B5EF4-FFF2-40B4-BE49-F238E27FC236}">
                <a16:creationId xmlns:a16="http://schemas.microsoft.com/office/drawing/2014/main" id="{0C1712E4-364A-42FF-A116-F223E54C2DEA}"/>
              </a:ext>
            </a:extLst>
          </p:cNvPr>
          <p:cNvSpPr/>
          <p:nvPr/>
        </p:nvSpPr>
        <p:spPr>
          <a:xfrm rot="9338762">
            <a:off x="2314958" y="4095830"/>
            <a:ext cx="778764" cy="371067"/>
          </a:xfrm>
          <a:prstGeom prst="flowChartInputOutput">
            <a:avLst/>
          </a:prstGeom>
          <a:solidFill>
            <a:schemeClr val="accent3">
              <a:lumMod val="6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ata 31">
            <a:extLst>
              <a:ext uri="{FF2B5EF4-FFF2-40B4-BE49-F238E27FC236}">
                <a16:creationId xmlns:a16="http://schemas.microsoft.com/office/drawing/2014/main" id="{D71C6458-5082-4473-BFA3-143D25BEF08F}"/>
              </a:ext>
            </a:extLst>
          </p:cNvPr>
          <p:cNvSpPr/>
          <p:nvPr/>
        </p:nvSpPr>
        <p:spPr>
          <a:xfrm rot="9338762">
            <a:off x="1142851" y="3841814"/>
            <a:ext cx="778764" cy="371067"/>
          </a:xfrm>
          <a:prstGeom prst="flowChartInputOutput">
            <a:avLst/>
          </a:prstGeom>
          <a:solidFill>
            <a:schemeClr val="accent3">
              <a:lumMod val="6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ata 32">
            <a:extLst>
              <a:ext uri="{FF2B5EF4-FFF2-40B4-BE49-F238E27FC236}">
                <a16:creationId xmlns:a16="http://schemas.microsoft.com/office/drawing/2014/main" id="{D16441B1-CE6F-479C-8FD4-5A888864BEBA}"/>
              </a:ext>
            </a:extLst>
          </p:cNvPr>
          <p:cNvSpPr/>
          <p:nvPr/>
        </p:nvSpPr>
        <p:spPr>
          <a:xfrm rot="9338762">
            <a:off x="657337" y="5609610"/>
            <a:ext cx="778764" cy="371067"/>
          </a:xfrm>
          <a:prstGeom prst="flowChartInputOutput">
            <a:avLst/>
          </a:prstGeom>
          <a:solidFill>
            <a:schemeClr val="accent3">
              <a:lumMod val="6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ata 33">
            <a:extLst>
              <a:ext uri="{FF2B5EF4-FFF2-40B4-BE49-F238E27FC236}">
                <a16:creationId xmlns:a16="http://schemas.microsoft.com/office/drawing/2014/main" id="{61862519-9868-4C2B-B41C-99F4F05FFAAD}"/>
              </a:ext>
            </a:extLst>
          </p:cNvPr>
          <p:cNvSpPr/>
          <p:nvPr/>
        </p:nvSpPr>
        <p:spPr>
          <a:xfrm rot="9338762">
            <a:off x="1190047" y="4588697"/>
            <a:ext cx="778764" cy="371067"/>
          </a:xfrm>
          <a:prstGeom prst="flowChartInputOutput">
            <a:avLst/>
          </a:prstGeom>
          <a:solidFill>
            <a:schemeClr val="accent3">
              <a:lumMod val="65000"/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548FE8-2FBD-4D9D-BB49-BE371D227F45}"/>
              </a:ext>
            </a:extLst>
          </p:cNvPr>
          <p:cNvSpPr/>
          <p:nvPr/>
        </p:nvSpPr>
        <p:spPr>
          <a:xfrm>
            <a:off x="152401" y="83533"/>
            <a:ext cx="89423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Stochastic simulation modeling parameters for intermediate-depth events: We followed the approach developed in our previous work (</a:t>
            </a:r>
            <a:r>
              <a:rPr lang="en-US" sz="1400" dirty="0" err="1"/>
              <a:t>Kkallas</a:t>
            </a:r>
            <a:r>
              <a:rPr lang="en-US" sz="1400" dirty="0"/>
              <a:t> et al., 2018, Kea18), where we used the anelastic attenuation from the GMPE modeling developed by Sea13 to constrain the different attenuation/amplification patterns and properties for the back-arc and fore-arc area.</a:t>
            </a:r>
          </a:p>
        </p:txBody>
      </p:sp>
    </p:spTree>
    <p:extLst>
      <p:ext uri="{BB962C8B-B14F-4D97-AF65-F5344CB8AC3E}">
        <p14:creationId xmlns:p14="http://schemas.microsoft.com/office/powerpoint/2010/main" val="396637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972</Words>
  <Application>Microsoft Office PowerPoint</Application>
  <PresentationFormat>On-screen Show (4:3)</PresentationFormat>
  <Paragraphs>72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Narrow</vt:lpstr>
      <vt:lpstr>Calibri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from Kea18 (Kkallas et al., 2018)</vt:lpstr>
      <vt:lpstr>PowerPoint Presentation</vt:lpstr>
      <vt:lpstr>PowerPoint Presentation</vt:lpstr>
      <vt:lpstr>Results  from the Modified GMPEs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</dc:creator>
  <cp:lastModifiedBy>harris kkallas</cp:lastModifiedBy>
  <cp:revision>85</cp:revision>
  <dcterms:created xsi:type="dcterms:W3CDTF">2020-03-05T06:57:36Z</dcterms:created>
  <dcterms:modified xsi:type="dcterms:W3CDTF">2020-05-05T19:56:03Z</dcterms:modified>
</cp:coreProperties>
</file>