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0" r:id="rId3"/>
    <p:sldId id="260" r:id="rId4"/>
    <p:sldId id="268" r:id="rId5"/>
    <p:sldId id="273" r:id="rId6"/>
    <p:sldId id="275" r:id="rId7"/>
    <p:sldId id="276" r:id="rId8"/>
    <p:sldId id="277" r:id="rId9"/>
    <p:sldId id="278" r:id="rId10"/>
    <p:sldId id="279"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6" autoAdjust="0"/>
    <p:restoredTop sz="93775" autoAdjust="0"/>
  </p:normalViewPr>
  <p:slideViewPr>
    <p:cSldViewPr snapToGrid="0">
      <p:cViewPr varScale="1">
        <p:scale>
          <a:sx n="80" d="100"/>
          <a:sy n="80" d="100"/>
        </p:scale>
        <p:origin x="144" y="312"/>
      </p:cViewPr>
      <p:guideLst/>
    </p:cSldViewPr>
  </p:slideViewPr>
  <p:notesTextViewPr>
    <p:cViewPr>
      <p:scale>
        <a:sx n="1" d="1"/>
        <a:sy n="1" d="1"/>
      </p:scale>
      <p:origin x="0" y="0"/>
    </p:cViewPr>
  </p:notesTextViewPr>
  <p:sorterViewPr>
    <p:cViewPr>
      <p:scale>
        <a:sx n="100" d="100"/>
        <a:sy n="100" d="100"/>
      </p:scale>
      <p:origin x="0" y="-1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D057E-C4B5-44B0-A469-9C633449ABF0}" type="doc">
      <dgm:prSet loTypeId="urn:microsoft.com/office/officeart/2005/8/layout/hProcess3" loCatId="process" qsTypeId="urn:microsoft.com/office/officeart/2005/8/quickstyle/simple1" qsCatId="simple" csTypeId="urn:microsoft.com/office/officeart/2005/8/colors/accent1_2" csCatId="accent1" phldr="1"/>
      <dgm:spPr/>
    </dgm:pt>
    <dgm:pt modelId="{379649F2-9CEA-4B6B-90FE-0409A5CBF889}">
      <dgm:prSet phldrT="[Text]" custT="1"/>
      <dgm:spPr/>
      <dgm:t>
        <a:bodyPr/>
        <a:lstStyle/>
        <a:p>
          <a:r>
            <a:rPr lang="en-US" sz="2000" dirty="0" smtClean="0">
              <a:solidFill>
                <a:schemeClr val="bg1"/>
              </a:solidFill>
            </a:rPr>
            <a:t>Past</a:t>
          </a:r>
          <a:endParaRPr lang="en-US" sz="2000" dirty="0">
            <a:solidFill>
              <a:schemeClr val="bg1"/>
            </a:solidFill>
          </a:endParaRPr>
        </a:p>
      </dgm:t>
    </dgm:pt>
    <dgm:pt modelId="{D3416D70-2B79-45E0-85B2-80F1183B75AB}" type="parTrans" cxnId="{7B1F37C7-0D9E-4107-A379-0DA970DE7B10}">
      <dgm:prSet/>
      <dgm:spPr/>
      <dgm:t>
        <a:bodyPr/>
        <a:lstStyle/>
        <a:p>
          <a:endParaRPr lang="en-US"/>
        </a:p>
      </dgm:t>
    </dgm:pt>
    <dgm:pt modelId="{14A66097-EAD2-4E65-9476-7BE602B73099}" type="sibTrans" cxnId="{7B1F37C7-0D9E-4107-A379-0DA970DE7B10}">
      <dgm:prSet/>
      <dgm:spPr/>
      <dgm:t>
        <a:bodyPr/>
        <a:lstStyle/>
        <a:p>
          <a:endParaRPr lang="en-US"/>
        </a:p>
      </dgm:t>
    </dgm:pt>
    <dgm:pt modelId="{E8249399-F9BF-4921-BC13-9CA1EF92D162}">
      <dgm:prSet phldrT="[Text]" custT="1"/>
      <dgm:spPr/>
      <dgm:t>
        <a:bodyPr/>
        <a:lstStyle/>
        <a:p>
          <a:r>
            <a:rPr lang="en-US" sz="2000" dirty="0" smtClean="0">
              <a:solidFill>
                <a:schemeClr val="bg1"/>
              </a:solidFill>
            </a:rPr>
            <a:t>Present?</a:t>
          </a:r>
          <a:endParaRPr lang="en-US" sz="2000" dirty="0">
            <a:solidFill>
              <a:schemeClr val="bg1"/>
            </a:solidFill>
          </a:endParaRPr>
        </a:p>
      </dgm:t>
    </dgm:pt>
    <dgm:pt modelId="{910909D6-5757-4B51-AB6F-E97E3A6FC7D5}" type="parTrans" cxnId="{A0913005-011C-4E6A-AB32-45830B1AD255}">
      <dgm:prSet/>
      <dgm:spPr/>
      <dgm:t>
        <a:bodyPr/>
        <a:lstStyle/>
        <a:p>
          <a:endParaRPr lang="en-US"/>
        </a:p>
      </dgm:t>
    </dgm:pt>
    <dgm:pt modelId="{D5F85403-91E9-4603-A7EC-66E07A6F4B07}" type="sibTrans" cxnId="{A0913005-011C-4E6A-AB32-45830B1AD255}">
      <dgm:prSet/>
      <dgm:spPr/>
      <dgm:t>
        <a:bodyPr/>
        <a:lstStyle/>
        <a:p>
          <a:endParaRPr lang="en-US"/>
        </a:p>
      </dgm:t>
    </dgm:pt>
    <dgm:pt modelId="{DEC6A43C-8E2E-4F19-A41C-3FF728052F0A}">
      <dgm:prSet phldrT="[Text]" custT="1"/>
      <dgm:spPr/>
      <dgm:t>
        <a:bodyPr/>
        <a:lstStyle/>
        <a:p>
          <a:pPr>
            <a:spcAft>
              <a:spcPts val="0"/>
            </a:spcAft>
          </a:pPr>
          <a:r>
            <a:rPr lang="en-US" sz="2000" dirty="0" smtClean="0">
              <a:solidFill>
                <a:schemeClr val="bg1"/>
              </a:solidFill>
            </a:rPr>
            <a:t>Present? or future?</a:t>
          </a:r>
          <a:endParaRPr lang="en-US" sz="2000" dirty="0">
            <a:solidFill>
              <a:schemeClr val="bg1"/>
            </a:solidFill>
          </a:endParaRPr>
        </a:p>
      </dgm:t>
    </dgm:pt>
    <dgm:pt modelId="{00C96FD5-7345-48AB-9341-08F4905F54EA}" type="parTrans" cxnId="{4C661A93-18F9-4531-A555-AF1F28A8E96F}">
      <dgm:prSet/>
      <dgm:spPr/>
      <dgm:t>
        <a:bodyPr/>
        <a:lstStyle/>
        <a:p>
          <a:endParaRPr lang="en-US"/>
        </a:p>
      </dgm:t>
    </dgm:pt>
    <dgm:pt modelId="{1A831141-7BED-43FF-8917-C849F852FDEE}" type="sibTrans" cxnId="{4C661A93-18F9-4531-A555-AF1F28A8E96F}">
      <dgm:prSet/>
      <dgm:spPr/>
      <dgm:t>
        <a:bodyPr/>
        <a:lstStyle/>
        <a:p>
          <a:endParaRPr lang="en-US"/>
        </a:p>
      </dgm:t>
    </dgm:pt>
    <dgm:pt modelId="{986E2AA3-D719-4F17-BED6-ACA897B46F6F}" type="pres">
      <dgm:prSet presAssocID="{E2DD057E-C4B5-44B0-A469-9C633449ABF0}" presName="Name0" presStyleCnt="0">
        <dgm:presLayoutVars>
          <dgm:dir/>
          <dgm:animLvl val="lvl"/>
          <dgm:resizeHandles val="exact"/>
        </dgm:presLayoutVars>
      </dgm:prSet>
      <dgm:spPr/>
    </dgm:pt>
    <dgm:pt modelId="{2401D5F7-A5E8-44E4-9C73-F770715459F3}" type="pres">
      <dgm:prSet presAssocID="{E2DD057E-C4B5-44B0-A469-9C633449ABF0}" presName="dummy" presStyleCnt="0"/>
      <dgm:spPr/>
    </dgm:pt>
    <dgm:pt modelId="{A7779A68-A202-42D4-889B-ADAA50F2995D}" type="pres">
      <dgm:prSet presAssocID="{E2DD057E-C4B5-44B0-A469-9C633449ABF0}" presName="linH" presStyleCnt="0"/>
      <dgm:spPr/>
    </dgm:pt>
    <dgm:pt modelId="{E704A681-B79E-46E8-B06F-58D7CC094D7C}" type="pres">
      <dgm:prSet presAssocID="{E2DD057E-C4B5-44B0-A469-9C633449ABF0}" presName="padding1" presStyleCnt="0"/>
      <dgm:spPr/>
    </dgm:pt>
    <dgm:pt modelId="{7E1BD2C2-455B-4B5A-9D2B-373AAE32E53B}" type="pres">
      <dgm:prSet presAssocID="{379649F2-9CEA-4B6B-90FE-0409A5CBF889}" presName="linV" presStyleCnt="0"/>
      <dgm:spPr/>
    </dgm:pt>
    <dgm:pt modelId="{0F6B400C-743B-4815-90C4-EDEC24EFEEF1}" type="pres">
      <dgm:prSet presAssocID="{379649F2-9CEA-4B6B-90FE-0409A5CBF889}" presName="spVertical1" presStyleCnt="0"/>
      <dgm:spPr/>
    </dgm:pt>
    <dgm:pt modelId="{039C2926-ACCF-4060-AF02-9DE2E2881EE6}" type="pres">
      <dgm:prSet presAssocID="{379649F2-9CEA-4B6B-90FE-0409A5CBF889}" presName="parTx" presStyleLbl="revTx" presStyleIdx="0" presStyleCnt="3">
        <dgm:presLayoutVars>
          <dgm:chMax val="0"/>
          <dgm:chPref val="0"/>
          <dgm:bulletEnabled val="1"/>
        </dgm:presLayoutVars>
      </dgm:prSet>
      <dgm:spPr/>
      <dgm:t>
        <a:bodyPr/>
        <a:lstStyle/>
        <a:p>
          <a:endParaRPr lang="en-US"/>
        </a:p>
      </dgm:t>
    </dgm:pt>
    <dgm:pt modelId="{4A12DA48-478A-4A48-8986-924E370C9EE3}" type="pres">
      <dgm:prSet presAssocID="{379649F2-9CEA-4B6B-90FE-0409A5CBF889}" presName="spVertical2" presStyleCnt="0"/>
      <dgm:spPr/>
    </dgm:pt>
    <dgm:pt modelId="{3A2E8630-8E17-4DCA-AFCA-952C967A066B}" type="pres">
      <dgm:prSet presAssocID="{379649F2-9CEA-4B6B-90FE-0409A5CBF889}" presName="spVertical3" presStyleCnt="0"/>
      <dgm:spPr/>
    </dgm:pt>
    <dgm:pt modelId="{293FD46E-EF6A-426A-90A5-9C474EE823C2}" type="pres">
      <dgm:prSet presAssocID="{14A66097-EAD2-4E65-9476-7BE602B73099}" presName="space" presStyleCnt="0"/>
      <dgm:spPr/>
    </dgm:pt>
    <dgm:pt modelId="{F1D6FA0B-E6B4-4531-9366-2A7FDAB83225}" type="pres">
      <dgm:prSet presAssocID="{E8249399-F9BF-4921-BC13-9CA1EF92D162}" presName="linV" presStyleCnt="0"/>
      <dgm:spPr/>
    </dgm:pt>
    <dgm:pt modelId="{BC306A70-98E6-4D05-9C15-47A25814CC24}" type="pres">
      <dgm:prSet presAssocID="{E8249399-F9BF-4921-BC13-9CA1EF92D162}" presName="spVertical1" presStyleCnt="0"/>
      <dgm:spPr/>
    </dgm:pt>
    <dgm:pt modelId="{B3261C3C-C354-474D-9140-B83D99C990BC}" type="pres">
      <dgm:prSet presAssocID="{E8249399-F9BF-4921-BC13-9CA1EF92D162}" presName="parTx" presStyleLbl="revTx" presStyleIdx="1" presStyleCnt="3">
        <dgm:presLayoutVars>
          <dgm:chMax val="0"/>
          <dgm:chPref val="0"/>
          <dgm:bulletEnabled val="1"/>
        </dgm:presLayoutVars>
      </dgm:prSet>
      <dgm:spPr/>
      <dgm:t>
        <a:bodyPr/>
        <a:lstStyle/>
        <a:p>
          <a:endParaRPr lang="en-US"/>
        </a:p>
      </dgm:t>
    </dgm:pt>
    <dgm:pt modelId="{E9D4D4FC-FE93-4176-80C4-7680538636D7}" type="pres">
      <dgm:prSet presAssocID="{E8249399-F9BF-4921-BC13-9CA1EF92D162}" presName="spVertical2" presStyleCnt="0"/>
      <dgm:spPr/>
    </dgm:pt>
    <dgm:pt modelId="{493A6DD1-8FBF-445E-A3E4-E3EFC1F9969C}" type="pres">
      <dgm:prSet presAssocID="{E8249399-F9BF-4921-BC13-9CA1EF92D162}" presName="spVertical3" presStyleCnt="0"/>
      <dgm:spPr/>
    </dgm:pt>
    <dgm:pt modelId="{B4ABADDD-9F10-4E30-8CE3-4DBDFD7B4B75}" type="pres">
      <dgm:prSet presAssocID="{D5F85403-91E9-4603-A7EC-66E07A6F4B07}" presName="space" presStyleCnt="0"/>
      <dgm:spPr/>
    </dgm:pt>
    <dgm:pt modelId="{D0CE220A-3974-429C-99E5-3D8958825084}" type="pres">
      <dgm:prSet presAssocID="{DEC6A43C-8E2E-4F19-A41C-3FF728052F0A}" presName="linV" presStyleCnt="0"/>
      <dgm:spPr/>
    </dgm:pt>
    <dgm:pt modelId="{F16E6D35-610F-4B56-AB99-29D09E3C17A7}" type="pres">
      <dgm:prSet presAssocID="{DEC6A43C-8E2E-4F19-A41C-3FF728052F0A}" presName="spVertical1" presStyleCnt="0"/>
      <dgm:spPr/>
    </dgm:pt>
    <dgm:pt modelId="{E2B81902-B32D-49D0-9079-A34EAD980FA6}" type="pres">
      <dgm:prSet presAssocID="{DEC6A43C-8E2E-4F19-A41C-3FF728052F0A}" presName="parTx" presStyleLbl="revTx" presStyleIdx="2" presStyleCnt="3">
        <dgm:presLayoutVars>
          <dgm:chMax val="0"/>
          <dgm:chPref val="0"/>
          <dgm:bulletEnabled val="1"/>
        </dgm:presLayoutVars>
      </dgm:prSet>
      <dgm:spPr/>
      <dgm:t>
        <a:bodyPr/>
        <a:lstStyle/>
        <a:p>
          <a:endParaRPr lang="en-US"/>
        </a:p>
      </dgm:t>
    </dgm:pt>
    <dgm:pt modelId="{B092BED6-CC2D-41D9-A23C-D8D3B488AC75}" type="pres">
      <dgm:prSet presAssocID="{DEC6A43C-8E2E-4F19-A41C-3FF728052F0A}" presName="spVertical2" presStyleCnt="0"/>
      <dgm:spPr/>
    </dgm:pt>
    <dgm:pt modelId="{00935384-38AA-4E76-BFDF-4237B92189CB}" type="pres">
      <dgm:prSet presAssocID="{DEC6A43C-8E2E-4F19-A41C-3FF728052F0A}" presName="spVertical3" presStyleCnt="0"/>
      <dgm:spPr/>
    </dgm:pt>
    <dgm:pt modelId="{8B9B7DE6-2BE3-46D3-9BB0-6BD4E2FBA1C5}" type="pres">
      <dgm:prSet presAssocID="{E2DD057E-C4B5-44B0-A469-9C633449ABF0}" presName="padding2" presStyleCnt="0"/>
      <dgm:spPr/>
    </dgm:pt>
    <dgm:pt modelId="{430380D0-41CC-43D7-8966-5E23832DBBFF}" type="pres">
      <dgm:prSet presAssocID="{E2DD057E-C4B5-44B0-A469-9C633449ABF0}" presName="negArrow" presStyleCnt="0"/>
      <dgm:spPr/>
    </dgm:pt>
    <dgm:pt modelId="{ABCA59CF-FF8A-43D7-A314-B681FB53F6C0}" type="pres">
      <dgm:prSet presAssocID="{E2DD057E-C4B5-44B0-A469-9C633449ABF0}" presName="backgroundArrow" presStyleLbl="node1" presStyleIdx="0" presStyleCnt="1" custScaleY="294133" custLinFactNeighborX="-3699" custLinFactNeighborY="3783"/>
      <dgm:spPr>
        <a:ln>
          <a:solidFill>
            <a:schemeClr val="accent1"/>
          </a:solidFill>
        </a:ln>
      </dgm:spPr>
    </dgm:pt>
  </dgm:ptLst>
  <dgm:cxnLst>
    <dgm:cxn modelId="{120598A3-433F-4915-BF04-0C2902E48D73}" type="presOf" srcId="{E8249399-F9BF-4921-BC13-9CA1EF92D162}" destId="{B3261C3C-C354-474D-9140-B83D99C990BC}" srcOrd="0" destOrd="0" presId="urn:microsoft.com/office/officeart/2005/8/layout/hProcess3"/>
    <dgm:cxn modelId="{BEFB57AF-41F4-4E74-8743-EF8D220B9D89}" type="presOf" srcId="{E2DD057E-C4B5-44B0-A469-9C633449ABF0}" destId="{986E2AA3-D719-4F17-BED6-ACA897B46F6F}" srcOrd="0" destOrd="0" presId="urn:microsoft.com/office/officeart/2005/8/layout/hProcess3"/>
    <dgm:cxn modelId="{A1312696-F237-47CB-B42C-C9731699984E}" type="presOf" srcId="{DEC6A43C-8E2E-4F19-A41C-3FF728052F0A}" destId="{E2B81902-B32D-49D0-9079-A34EAD980FA6}" srcOrd="0" destOrd="0" presId="urn:microsoft.com/office/officeart/2005/8/layout/hProcess3"/>
    <dgm:cxn modelId="{A0913005-011C-4E6A-AB32-45830B1AD255}" srcId="{E2DD057E-C4B5-44B0-A469-9C633449ABF0}" destId="{E8249399-F9BF-4921-BC13-9CA1EF92D162}" srcOrd="1" destOrd="0" parTransId="{910909D6-5757-4B51-AB6F-E97E3A6FC7D5}" sibTransId="{D5F85403-91E9-4603-A7EC-66E07A6F4B07}"/>
    <dgm:cxn modelId="{FC0C0B87-869B-4525-9F35-1E65282E1EC9}" type="presOf" srcId="{379649F2-9CEA-4B6B-90FE-0409A5CBF889}" destId="{039C2926-ACCF-4060-AF02-9DE2E2881EE6}" srcOrd="0" destOrd="0" presId="urn:microsoft.com/office/officeart/2005/8/layout/hProcess3"/>
    <dgm:cxn modelId="{4C661A93-18F9-4531-A555-AF1F28A8E96F}" srcId="{E2DD057E-C4B5-44B0-A469-9C633449ABF0}" destId="{DEC6A43C-8E2E-4F19-A41C-3FF728052F0A}" srcOrd="2" destOrd="0" parTransId="{00C96FD5-7345-48AB-9341-08F4905F54EA}" sibTransId="{1A831141-7BED-43FF-8917-C849F852FDEE}"/>
    <dgm:cxn modelId="{7B1F37C7-0D9E-4107-A379-0DA970DE7B10}" srcId="{E2DD057E-C4B5-44B0-A469-9C633449ABF0}" destId="{379649F2-9CEA-4B6B-90FE-0409A5CBF889}" srcOrd="0" destOrd="0" parTransId="{D3416D70-2B79-45E0-85B2-80F1183B75AB}" sibTransId="{14A66097-EAD2-4E65-9476-7BE602B73099}"/>
    <dgm:cxn modelId="{40C7F0AE-1FE5-4A9F-8086-3E102E1ABCD7}" type="presParOf" srcId="{986E2AA3-D719-4F17-BED6-ACA897B46F6F}" destId="{2401D5F7-A5E8-44E4-9C73-F770715459F3}" srcOrd="0" destOrd="0" presId="urn:microsoft.com/office/officeart/2005/8/layout/hProcess3"/>
    <dgm:cxn modelId="{3B922D87-46E8-4634-AD79-EBAD68F81576}" type="presParOf" srcId="{986E2AA3-D719-4F17-BED6-ACA897B46F6F}" destId="{A7779A68-A202-42D4-889B-ADAA50F2995D}" srcOrd="1" destOrd="0" presId="urn:microsoft.com/office/officeart/2005/8/layout/hProcess3"/>
    <dgm:cxn modelId="{4D0A718F-0DE3-464C-98AB-FF8DACE61956}" type="presParOf" srcId="{A7779A68-A202-42D4-889B-ADAA50F2995D}" destId="{E704A681-B79E-46E8-B06F-58D7CC094D7C}" srcOrd="0" destOrd="0" presId="urn:microsoft.com/office/officeart/2005/8/layout/hProcess3"/>
    <dgm:cxn modelId="{97D51443-2E5B-4FE0-A50E-B657D804AF36}" type="presParOf" srcId="{A7779A68-A202-42D4-889B-ADAA50F2995D}" destId="{7E1BD2C2-455B-4B5A-9D2B-373AAE32E53B}" srcOrd="1" destOrd="0" presId="urn:microsoft.com/office/officeart/2005/8/layout/hProcess3"/>
    <dgm:cxn modelId="{3AC516CE-33D7-4008-A9A4-66481DB4D600}" type="presParOf" srcId="{7E1BD2C2-455B-4B5A-9D2B-373AAE32E53B}" destId="{0F6B400C-743B-4815-90C4-EDEC24EFEEF1}" srcOrd="0" destOrd="0" presId="urn:microsoft.com/office/officeart/2005/8/layout/hProcess3"/>
    <dgm:cxn modelId="{C4282CE7-C917-4C95-965E-AF07FF1F8FB1}" type="presParOf" srcId="{7E1BD2C2-455B-4B5A-9D2B-373AAE32E53B}" destId="{039C2926-ACCF-4060-AF02-9DE2E2881EE6}" srcOrd="1" destOrd="0" presId="urn:microsoft.com/office/officeart/2005/8/layout/hProcess3"/>
    <dgm:cxn modelId="{6C151272-9DD6-45BF-AC7B-9C8D090D5EF4}" type="presParOf" srcId="{7E1BD2C2-455B-4B5A-9D2B-373AAE32E53B}" destId="{4A12DA48-478A-4A48-8986-924E370C9EE3}" srcOrd="2" destOrd="0" presId="urn:microsoft.com/office/officeart/2005/8/layout/hProcess3"/>
    <dgm:cxn modelId="{D3CFDA52-3F02-4059-87B6-99DEDD16D54B}" type="presParOf" srcId="{7E1BD2C2-455B-4B5A-9D2B-373AAE32E53B}" destId="{3A2E8630-8E17-4DCA-AFCA-952C967A066B}" srcOrd="3" destOrd="0" presId="urn:microsoft.com/office/officeart/2005/8/layout/hProcess3"/>
    <dgm:cxn modelId="{5706B422-B2DE-4604-BFFC-16F43A8BA5BF}" type="presParOf" srcId="{A7779A68-A202-42D4-889B-ADAA50F2995D}" destId="{293FD46E-EF6A-426A-90A5-9C474EE823C2}" srcOrd="2" destOrd="0" presId="urn:microsoft.com/office/officeart/2005/8/layout/hProcess3"/>
    <dgm:cxn modelId="{CC94F2A1-0B0E-4C8A-B838-F252D11D0A54}" type="presParOf" srcId="{A7779A68-A202-42D4-889B-ADAA50F2995D}" destId="{F1D6FA0B-E6B4-4531-9366-2A7FDAB83225}" srcOrd="3" destOrd="0" presId="urn:microsoft.com/office/officeart/2005/8/layout/hProcess3"/>
    <dgm:cxn modelId="{1A604A55-8155-4CF0-9487-4F992B98DB54}" type="presParOf" srcId="{F1D6FA0B-E6B4-4531-9366-2A7FDAB83225}" destId="{BC306A70-98E6-4D05-9C15-47A25814CC24}" srcOrd="0" destOrd="0" presId="urn:microsoft.com/office/officeart/2005/8/layout/hProcess3"/>
    <dgm:cxn modelId="{45897A4D-D8A3-4357-9780-FA33000E7737}" type="presParOf" srcId="{F1D6FA0B-E6B4-4531-9366-2A7FDAB83225}" destId="{B3261C3C-C354-474D-9140-B83D99C990BC}" srcOrd="1" destOrd="0" presId="urn:microsoft.com/office/officeart/2005/8/layout/hProcess3"/>
    <dgm:cxn modelId="{CAAC862A-B7FC-4004-9C49-3817E99F7D8D}" type="presParOf" srcId="{F1D6FA0B-E6B4-4531-9366-2A7FDAB83225}" destId="{E9D4D4FC-FE93-4176-80C4-7680538636D7}" srcOrd="2" destOrd="0" presId="urn:microsoft.com/office/officeart/2005/8/layout/hProcess3"/>
    <dgm:cxn modelId="{8892F41F-5904-46F6-B902-BD22E9DCBBF9}" type="presParOf" srcId="{F1D6FA0B-E6B4-4531-9366-2A7FDAB83225}" destId="{493A6DD1-8FBF-445E-A3E4-E3EFC1F9969C}" srcOrd="3" destOrd="0" presId="urn:microsoft.com/office/officeart/2005/8/layout/hProcess3"/>
    <dgm:cxn modelId="{6BFBF0BC-F18C-4171-A99F-E859F4BF165E}" type="presParOf" srcId="{A7779A68-A202-42D4-889B-ADAA50F2995D}" destId="{B4ABADDD-9F10-4E30-8CE3-4DBDFD7B4B75}" srcOrd="4" destOrd="0" presId="urn:microsoft.com/office/officeart/2005/8/layout/hProcess3"/>
    <dgm:cxn modelId="{90553E24-2CEA-45FF-B73A-462FB260AC8C}" type="presParOf" srcId="{A7779A68-A202-42D4-889B-ADAA50F2995D}" destId="{D0CE220A-3974-429C-99E5-3D8958825084}" srcOrd="5" destOrd="0" presId="urn:microsoft.com/office/officeart/2005/8/layout/hProcess3"/>
    <dgm:cxn modelId="{0B3516C6-1DC7-471C-AD03-23490DBEF504}" type="presParOf" srcId="{D0CE220A-3974-429C-99E5-3D8958825084}" destId="{F16E6D35-610F-4B56-AB99-29D09E3C17A7}" srcOrd="0" destOrd="0" presId="urn:microsoft.com/office/officeart/2005/8/layout/hProcess3"/>
    <dgm:cxn modelId="{88D22A4E-EDC3-40F9-B453-20EDB340A481}" type="presParOf" srcId="{D0CE220A-3974-429C-99E5-3D8958825084}" destId="{E2B81902-B32D-49D0-9079-A34EAD980FA6}" srcOrd="1" destOrd="0" presId="urn:microsoft.com/office/officeart/2005/8/layout/hProcess3"/>
    <dgm:cxn modelId="{77475A17-C6BF-44ED-8592-8FE6B48AB745}" type="presParOf" srcId="{D0CE220A-3974-429C-99E5-3D8958825084}" destId="{B092BED6-CC2D-41D9-A23C-D8D3B488AC75}" srcOrd="2" destOrd="0" presId="urn:microsoft.com/office/officeart/2005/8/layout/hProcess3"/>
    <dgm:cxn modelId="{FA672EF6-FDBF-4D87-92A6-8813D5359F97}" type="presParOf" srcId="{D0CE220A-3974-429C-99E5-3D8958825084}" destId="{00935384-38AA-4E76-BFDF-4237B92189CB}" srcOrd="3" destOrd="0" presId="urn:microsoft.com/office/officeart/2005/8/layout/hProcess3"/>
    <dgm:cxn modelId="{92A59736-7046-4FFD-810E-E4DA826FD66E}" type="presParOf" srcId="{A7779A68-A202-42D4-889B-ADAA50F2995D}" destId="{8B9B7DE6-2BE3-46D3-9BB0-6BD4E2FBA1C5}" srcOrd="6" destOrd="0" presId="urn:microsoft.com/office/officeart/2005/8/layout/hProcess3"/>
    <dgm:cxn modelId="{741A68CA-E984-44B3-AB76-4BC838F99B53}" type="presParOf" srcId="{A7779A68-A202-42D4-889B-ADAA50F2995D}" destId="{430380D0-41CC-43D7-8966-5E23832DBBFF}" srcOrd="7" destOrd="0" presId="urn:microsoft.com/office/officeart/2005/8/layout/hProcess3"/>
    <dgm:cxn modelId="{6335A501-5DA4-4D9A-A499-E049291DFF0D}" type="presParOf" srcId="{A7779A68-A202-42D4-889B-ADAA50F2995D}" destId="{ABCA59CF-FF8A-43D7-A314-B681FB53F6C0}" srcOrd="8"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A59CF-FF8A-43D7-A314-B681FB53F6C0}">
      <dsp:nvSpPr>
        <dsp:cNvPr id="0" name=""/>
        <dsp:cNvSpPr/>
      </dsp:nvSpPr>
      <dsp:spPr>
        <a:xfrm>
          <a:off x="0" y="0"/>
          <a:ext cx="4835943" cy="1305685"/>
        </a:xfrm>
        <a:prstGeom prst="rightArrow">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81902-B32D-49D0-9079-A34EAD980FA6}">
      <dsp:nvSpPr>
        <dsp:cNvPr id="0" name=""/>
        <dsp:cNvSpPr/>
      </dsp:nvSpPr>
      <dsp:spPr>
        <a:xfrm>
          <a:off x="3311607" y="326288"/>
          <a:ext cx="1211347" cy="65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ts val="0"/>
            </a:spcAft>
          </a:pPr>
          <a:r>
            <a:rPr lang="en-US" sz="2000" kern="1200" dirty="0" smtClean="0">
              <a:solidFill>
                <a:schemeClr val="bg1"/>
              </a:solidFill>
            </a:rPr>
            <a:t>Present? or future?</a:t>
          </a:r>
          <a:endParaRPr lang="en-US" sz="2000" kern="1200" dirty="0">
            <a:solidFill>
              <a:schemeClr val="bg1"/>
            </a:solidFill>
          </a:endParaRPr>
        </a:p>
      </dsp:txBody>
      <dsp:txXfrm>
        <a:off x="3311607" y="326288"/>
        <a:ext cx="1211347" cy="652576"/>
      </dsp:txXfrm>
    </dsp:sp>
    <dsp:sp modelId="{B3261C3C-C354-474D-9140-B83D99C990BC}">
      <dsp:nvSpPr>
        <dsp:cNvPr id="0" name=""/>
        <dsp:cNvSpPr/>
      </dsp:nvSpPr>
      <dsp:spPr>
        <a:xfrm>
          <a:off x="1857990" y="326288"/>
          <a:ext cx="1211347" cy="65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Present?</a:t>
          </a:r>
          <a:endParaRPr lang="en-US" sz="2000" kern="1200" dirty="0">
            <a:solidFill>
              <a:schemeClr val="bg1"/>
            </a:solidFill>
          </a:endParaRPr>
        </a:p>
      </dsp:txBody>
      <dsp:txXfrm>
        <a:off x="1857990" y="326288"/>
        <a:ext cx="1211347" cy="652576"/>
      </dsp:txXfrm>
    </dsp:sp>
    <dsp:sp modelId="{039C2926-ACCF-4060-AF02-9DE2E2881EE6}">
      <dsp:nvSpPr>
        <dsp:cNvPr id="0" name=""/>
        <dsp:cNvSpPr/>
      </dsp:nvSpPr>
      <dsp:spPr>
        <a:xfrm>
          <a:off x="404373" y="326288"/>
          <a:ext cx="1211347" cy="65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Past</a:t>
          </a:r>
          <a:endParaRPr lang="en-US" sz="2000" kern="1200" dirty="0">
            <a:solidFill>
              <a:schemeClr val="bg1"/>
            </a:solidFill>
          </a:endParaRPr>
        </a:p>
      </dsp:txBody>
      <dsp:txXfrm>
        <a:off x="404373" y="326288"/>
        <a:ext cx="1211347" cy="6525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F7C01-CE8B-41F2-941E-C4C27B0E15D9}" type="datetimeFigureOut">
              <a:rPr lang="en-US" smtClean="0"/>
              <a:t>4/26/2020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C572-7F6D-4C26-9763-4CDD9E571E02}" type="slidenum">
              <a:rPr lang="en-US" smtClean="0"/>
              <a:t>‹#›</a:t>
            </a:fld>
            <a:endParaRPr lang="en-US"/>
          </a:p>
        </p:txBody>
      </p:sp>
    </p:spTree>
    <p:extLst>
      <p:ext uri="{BB962C8B-B14F-4D97-AF65-F5344CB8AC3E}">
        <p14:creationId xmlns:p14="http://schemas.microsoft.com/office/powerpoint/2010/main" val="206704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Perfo</a:t>
            </a:r>
            <a:r>
              <a:rPr lang="en-US" dirty="0" smtClean="0"/>
              <a:t> one order of mag</a:t>
            </a:r>
          </a:p>
        </p:txBody>
      </p:sp>
      <p:sp>
        <p:nvSpPr>
          <p:cNvPr id="4" name="Slide Number Placeholder 3"/>
          <p:cNvSpPr>
            <a:spLocks noGrp="1"/>
          </p:cNvSpPr>
          <p:nvPr>
            <p:ph type="sldNum" sz="quarter" idx="10"/>
          </p:nvPr>
        </p:nvSpPr>
        <p:spPr/>
        <p:txBody>
          <a:bodyPr/>
          <a:lstStyle/>
          <a:p>
            <a:fld id="{B18EC572-7F6D-4C26-9763-4CDD9E571E02}" type="slidenum">
              <a:rPr lang="en-US" smtClean="0"/>
              <a:t>3</a:t>
            </a:fld>
            <a:endParaRPr lang="en-US"/>
          </a:p>
        </p:txBody>
      </p:sp>
    </p:spTree>
    <p:extLst>
      <p:ext uri="{BB962C8B-B14F-4D97-AF65-F5344CB8AC3E}">
        <p14:creationId xmlns:p14="http://schemas.microsoft.com/office/powerpoint/2010/main" val="275803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while we need all three.</a:t>
            </a:r>
          </a:p>
          <a:p>
            <a:r>
              <a:rPr lang="en-US" dirty="0" smtClean="0"/>
              <a:t>Requirement </a:t>
            </a:r>
            <a:r>
              <a:rPr lang="en-US" dirty="0" err="1" smtClean="0"/>
              <a:t>docu</a:t>
            </a:r>
            <a:r>
              <a:rPr lang="en-US" dirty="0" smtClean="0"/>
              <a:t> to be sent to PRODEX</a:t>
            </a:r>
            <a:endParaRPr lang="en-US" dirty="0"/>
          </a:p>
        </p:txBody>
      </p:sp>
      <p:sp>
        <p:nvSpPr>
          <p:cNvPr id="4" name="Slide Number Placeholder 3"/>
          <p:cNvSpPr>
            <a:spLocks noGrp="1"/>
          </p:cNvSpPr>
          <p:nvPr>
            <p:ph type="sldNum" sz="quarter" idx="10"/>
          </p:nvPr>
        </p:nvSpPr>
        <p:spPr/>
        <p:txBody>
          <a:bodyPr/>
          <a:lstStyle/>
          <a:p>
            <a:fld id="{B18EC572-7F6D-4C26-9763-4CDD9E571E02}" type="slidenum">
              <a:rPr lang="en-US" smtClean="0"/>
              <a:t>4</a:t>
            </a:fld>
            <a:endParaRPr lang="en-US"/>
          </a:p>
        </p:txBody>
      </p:sp>
    </p:spTree>
    <p:extLst>
      <p:ext uri="{BB962C8B-B14F-4D97-AF65-F5344CB8AC3E}">
        <p14:creationId xmlns:p14="http://schemas.microsoft.com/office/powerpoint/2010/main" val="272533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Define declination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The </a:t>
            </a:r>
            <a:r>
              <a:rPr lang="en-GB" sz="1200" b="1" i="0" kern="1200" dirty="0" err="1" smtClean="0">
                <a:solidFill>
                  <a:schemeClr val="tx1"/>
                </a:solidFill>
                <a:effectLst/>
                <a:latin typeface="+mn-lt"/>
                <a:ea typeface="+mn-ea"/>
                <a:cs typeface="+mn-cs"/>
              </a:rPr>
              <a:t>gray</a:t>
            </a:r>
            <a:r>
              <a:rPr lang="en-GB" sz="1200" b="1" i="0" kern="1200" dirty="0" smtClean="0">
                <a:solidFill>
                  <a:schemeClr val="tx1"/>
                </a:solidFill>
                <a:effectLst/>
                <a:latin typeface="+mn-lt"/>
                <a:ea typeface="+mn-ea"/>
                <a:cs typeface="+mn-cs"/>
              </a:rPr>
              <a:t> boxes </a:t>
            </a:r>
            <a:r>
              <a:rPr lang="en-GB" sz="1200" i="0" kern="1200" dirty="0" smtClean="0">
                <a:solidFill>
                  <a:schemeClr val="tx1"/>
                </a:solidFill>
                <a:effectLst/>
                <a:latin typeface="+mn-lt"/>
                <a:ea typeface="+mn-ea"/>
                <a:cs typeface="+mn-cs"/>
              </a:rPr>
              <a:t>for the Earth declination correspond to time intervals where the Earth declination is smaller than 10°, which means that the sensitivity to Mars spin axis motion in space is smaller at that time.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The InSight nominal mission lifetime is shown with the </a:t>
            </a:r>
            <a:r>
              <a:rPr lang="en-GB" sz="1200" b="1" i="0" kern="1200" dirty="0" smtClean="0">
                <a:solidFill>
                  <a:schemeClr val="tx1"/>
                </a:solidFill>
                <a:effectLst/>
                <a:latin typeface="+mn-lt"/>
                <a:ea typeface="+mn-ea"/>
                <a:cs typeface="+mn-cs"/>
              </a:rPr>
              <a:t>orange bar</a:t>
            </a:r>
            <a:r>
              <a:rPr lang="en-GB" sz="1200" i="0" kern="120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a:t>
            </a:r>
            <a:r>
              <a:rPr lang="en-GB" sz="1200" b="1" kern="1200" dirty="0" smtClean="0">
                <a:solidFill>
                  <a:schemeClr val="tx1"/>
                </a:solidFill>
                <a:effectLst/>
                <a:latin typeface="+mn-lt"/>
                <a:ea typeface="+mn-ea"/>
                <a:cs typeface="+mn-cs"/>
              </a:rPr>
              <a:t> black </a:t>
            </a:r>
            <a:r>
              <a:rPr lang="en-GB" sz="1200" kern="1200" dirty="0" smtClean="0">
                <a:solidFill>
                  <a:schemeClr val="tx1"/>
                </a:solidFill>
                <a:effectLst/>
                <a:latin typeface="+mn-lt"/>
                <a:ea typeface="+mn-ea"/>
                <a:cs typeface="+mn-cs"/>
              </a:rPr>
              <a:t>part of the curve being the points where the SEP angle &lt; 15°, corresponding to data with a large noise due to the solar plasma. This corresponds to the interval July-October 2019.</a:t>
            </a:r>
          </a:p>
          <a:p>
            <a:pPr>
              <a:buClrTx/>
              <a:buFontTx/>
              <a:buNone/>
            </a:pPr>
            <a:r>
              <a:rPr lang="en-US" altLang="en-US" sz="1200" b="1" dirty="0" smtClean="0"/>
              <a:t>Pink</a:t>
            </a:r>
            <a:r>
              <a:rPr lang="en-US" altLang="en-US" sz="1200" dirty="0" smtClean="0"/>
              <a:t> box = Doppler data noise increased near conjunction:</a:t>
            </a:r>
            <a:r>
              <a:rPr lang="en-US" altLang="en-US" sz="1200" baseline="0" dirty="0" smtClean="0"/>
              <a:t>    </a:t>
            </a:r>
            <a:r>
              <a:rPr lang="en-US" altLang="en-US" sz="1200" dirty="0" smtClean="0"/>
              <a:t>here for SEP angle less than 15°</a:t>
            </a:r>
          </a:p>
        </p:txBody>
      </p:sp>
      <p:sp>
        <p:nvSpPr>
          <p:cNvPr id="4" name="Slide Number Placeholder 3"/>
          <p:cNvSpPr>
            <a:spLocks noGrp="1"/>
          </p:cNvSpPr>
          <p:nvPr>
            <p:ph type="sldNum" sz="quarter" idx="10"/>
          </p:nvPr>
        </p:nvSpPr>
        <p:spPr/>
        <p:txBody>
          <a:bodyPr/>
          <a:lstStyle/>
          <a:p>
            <a:fld id="{60128E78-C8D8-4A2E-B21D-4F493C8FA9F8}" type="slidenum">
              <a:rPr lang="en-US" smtClean="0"/>
              <a:t>5</a:t>
            </a:fld>
            <a:endParaRPr lang="en-US"/>
          </a:p>
        </p:txBody>
      </p:sp>
    </p:spTree>
    <p:extLst>
      <p:ext uri="{BB962C8B-B14F-4D97-AF65-F5344CB8AC3E}">
        <p14:creationId xmlns:p14="http://schemas.microsoft.com/office/powerpoint/2010/main" val="18486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Since the Free-Core-Nutation (FCN) periods of the Mars models lie between the periods of the retrograde semi-annual and ter-annual rigid nutations (-343.5 days, -229 days), those nutations are the most affected by the liquid core. </a:t>
            </a:r>
          </a:p>
          <a:p>
            <a:endParaRPr lang="en-US" dirty="0"/>
          </a:p>
        </p:txBody>
      </p:sp>
      <p:sp>
        <p:nvSpPr>
          <p:cNvPr id="4" name="Slide Number Placeholder 3"/>
          <p:cNvSpPr>
            <a:spLocks noGrp="1"/>
          </p:cNvSpPr>
          <p:nvPr>
            <p:ph type="sldNum" sz="quarter" idx="10"/>
          </p:nvPr>
        </p:nvSpPr>
        <p:spPr/>
        <p:txBody>
          <a:bodyPr/>
          <a:lstStyle/>
          <a:p>
            <a:fld id="{B18EC572-7F6D-4C26-9763-4CDD9E571E02}" type="slidenum">
              <a:rPr lang="en-US" smtClean="0"/>
              <a:t>7</a:t>
            </a:fld>
            <a:endParaRPr lang="en-US"/>
          </a:p>
        </p:txBody>
      </p:sp>
    </p:spTree>
    <p:extLst>
      <p:ext uri="{BB962C8B-B14F-4D97-AF65-F5344CB8AC3E}">
        <p14:creationId xmlns:p14="http://schemas.microsoft.com/office/powerpoint/2010/main" val="45550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400"/>
              </a:lnSpc>
              <a:spcAft>
                <a:spcPts val="1200"/>
              </a:spcAft>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B18EC572-7F6D-4C26-9763-4CDD9E571E02}" type="slidenum">
              <a:rPr lang="en-US" smtClean="0"/>
              <a:t>8</a:t>
            </a:fld>
            <a:endParaRPr lang="en-US"/>
          </a:p>
        </p:txBody>
      </p:sp>
    </p:spTree>
    <p:extLst>
      <p:ext uri="{BB962C8B-B14F-4D97-AF65-F5344CB8AC3E}">
        <p14:creationId xmlns:p14="http://schemas.microsoft.com/office/powerpoint/2010/main" val="176490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EC572-7F6D-4C26-9763-4CDD9E571E02}" type="slidenum">
              <a:rPr lang="en-US" smtClean="0"/>
              <a:t>9</a:t>
            </a:fld>
            <a:endParaRPr lang="en-US"/>
          </a:p>
        </p:txBody>
      </p:sp>
    </p:spTree>
    <p:extLst>
      <p:ext uri="{BB962C8B-B14F-4D97-AF65-F5344CB8AC3E}">
        <p14:creationId xmlns:p14="http://schemas.microsoft.com/office/powerpoint/2010/main" val="22520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400"/>
              </a:lnSpc>
              <a:spcAft>
                <a:spcPts val="1200"/>
              </a:spcAft>
            </a:pPr>
            <a:r>
              <a:rPr lang="en-US" sz="1200" dirty="0" smtClean="0"/>
              <a:t>An early estimate of the lander location will certainly improve the quality of the science analysis (for instance by making easier the recognition of the geological features seen on the lander's pictures) and allow high </a:t>
            </a:r>
            <a:r>
              <a:rPr lang="en-US" sz="1200" dirty="0" smtClean="0">
                <a:solidFill>
                  <a:prstClr val="black"/>
                </a:solidFill>
              </a:rPr>
              <a:t>resolution cameras from spacecraft to correctly target </a:t>
            </a:r>
          </a:p>
          <a:p>
            <a:pPr algn="just">
              <a:lnSpc>
                <a:spcPts val="1200"/>
              </a:lnSpc>
              <a:spcAft>
                <a:spcPts val="1200"/>
              </a:spcAft>
            </a:pPr>
            <a:r>
              <a:rPr lang="en-US" sz="1200" dirty="0" smtClean="0">
                <a:solidFill>
                  <a:prstClr val="black"/>
                </a:solidFill>
              </a:rPr>
              <a:t>the lander</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B18EC572-7F6D-4C26-9763-4CDD9E571E02}" type="slidenum">
              <a:rPr lang="en-US" smtClean="0"/>
              <a:t>10</a:t>
            </a:fld>
            <a:endParaRPr lang="en-US"/>
          </a:p>
        </p:txBody>
      </p:sp>
    </p:spTree>
    <p:extLst>
      <p:ext uri="{BB962C8B-B14F-4D97-AF65-F5344CB8AC3E}">
        <p14:creationId xmlns:p14="http://schemas.microsoft.com/office/powerpoint/2010/main" val="381799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64EA7F-7622-4744-B328-E8523D60A5F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E6F7-98EE-4A17-85E7-B3192227CD37}" type="slidenum">
              <a:rPr lang="en-US" smtClean="0"/>
              <a:t>‹#›</a:t>
            </a:fld>
            <a:endParaRPr lang="en-US"/>
          </a:p>
        </p:txBody>
      </p:sp>
    </p:spTree>
    <p:extLst>
      <p:ext uri="{BB962C8B-B14F-4D97-AF65-F5344CB8AC3E}">
        <p14:creationId xmlns:p14="http://schemas.microsoft.com/office/powerpoint/2010/main" val="240341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4EA7F-7622-4744-B328-E8523D60A5F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E6F7-98EE-4A17-85E7-B3192227CD37}" type="slidenum">
              <a:rPr lang="en-US" smtClean="0"/>
              <a:t>‹#›</a:t>
            </a:fld>
            <a:endParaRPr lang="en-US"/>
          </a:p>
        </p:txBody>
      </p:sp>
    </p:spTree>
    <p:extLst>
      <p:ext uri="{BB962C8B-B14F-4D97-AF65-F5344CB8AC3E}">
        <p14:creationId xmlns:p14="http://schemas.microsoft.com/office/powerpoint/2010/main" val="315305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4EA7F-7622-4744-B328-E8523D60A5F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E6F7-98EE-4A17-85E7-B3192227CD37}" type="slidenum">
              <a:rPr lang="en-US" smtClean="0"/>
              <a:t>‹#›</a:t>
            </a:fld>
            <a:endParaRPr lang="en-US"/>
          </a:p>
        </p:txBody>
      </p:sp>
    </p:spTree>
    <p:extLst>
      <p:ext uri="{BB962C8B-B14F-4D97-AF65-F5344CB8AC3E}">
        <p14:creationId xmlns:p14="http://schemas.microsoft.com/office/powerpoint/2010/main" val="354182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4EA7F-7622-4744-B328-E8523D60A5F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E6F7-98EE-4A17-85E7-B3192227CD37}" type="slidenum">
              <a:rPr lang="en-US" smtClean="0"/>
              <a:t>‹#›</a:t>
            </a:fld>
            <a:endParaRPr lang="en-US"/>
          </a:p>
        </p:txBody>
      </p:sp>
    </p:spTree>
    <p:extLst>
      <p:ext uri="{BB962C8B-B14F-4D97-AF65-F5344CB8AC3E}">
        <p14:creationId xmlns:p14="http://schemas.microsoft.com/office/powerpoint/2010/main" val="48887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64EA7F-7622-4744-B328-E8523D60A5F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E6F7-98EE-4A17-85E7-B3192227CD37}" type="slidenum">
              <a:rPr lang="en-US" smtClean="0"/>
              <a:t>‹#›</a:t>
            </a:fld>
            <a:endParaRPr lang="en-US"/>
          </a:p>
        </p:txBody>
      </p:sp>
    </p:spTree>
    <p:extLst>
      <p:ext uri="{BB962C8B-B14F-4D97-AF65-F5344CB8AC3E}">
        <p14:creationId xmlns:p14="http://schemas.microsoft.com/office/powerpoint/2010/main" val="375222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64EA7F-7622-4744-B328-E8523D60A5F0}"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6E6F7-98EE-4A17-85E7-B3192227CD37}" type="slidenum">
              <a:rPr lang="en-US" smtClean="0"/>
              <a:t>‹#›</a:t>
            </a:fld>
            <a:endParaRPr lang="en-US"/>
          </a:p>
        </p:txBody>
      </p:sp>
    </p:spTree>
    <p:extLst>
      <p:ext uri="{BB962C8B-B14F-4D97-AF65-F5344CB8AC3E}">
        <p14:creationId xmlns:p14="http://schemas.microsoft.com/office/powerpoint/2010/main" val="18791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64EA7F-7622-4744-B328-E8523D60A5F0}"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6E6F7-98EE-4A17-85E7-B3192227CD37}" type="slidenum">
              <a:rPr lang="en-US" smtClean="0"/>
              <a:t>‹#›</a:t>
            </a:fld>
            <a:endParaRPr lang="en-US"/>
          </a:p>
        </p:txBody>
      </p:sp>
    </p:spTree>
    <p:extLst>
      <p:ext uri="{BB962C8B-B14F-4D97-AF65-F5344CB8AC3E}">
        <p14:creationId xmlns:p14="http://schemas.microsoft.com/office/powerpoint/2010/main" val="65453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64EA7F-7622-4744-B328-E8523D60A5F0}"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6E6F7-98EE-4A17-85E7-B3192227CD37}" type="slidenum">
              <a:rPr lang="en-US" smtClean="0"/>
              <a:t>‹#›</a:t>
            </a:fld>
            <a:endParaRPr lang="en-US"/>
          </a:p>
        </p:txBody>
      </p:sp>
    </p:spTree>
    <p:extLst>
      <p:ext uri="{BB962C8B-B14F-4D97-AF65-F5344CB8AC3E}">
        <p14:creationId xmlns:p14="http://schemas.microsoft.com/office/powerpoint/2010/main" val="9321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4EA7F-7622-4744-B328-E8523D60A5F0}"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6E6F7-98EE-4A17-85E7-B3192227CD37}" type="slidenum">
              <a:rPr lang="en-US" smtClean="0"/>
              <a:t>‹#›</a:t>
            </a:fld>
            <a:endParaRPr lang="en-US"/>
          </a:p>
        </p:txBody>
      </p:sp>
    </p:spTree>
    <p:extLst>
      <p:ext uri="{BB962C8B-B14F-4D97-AF65-F5344CB8AC3E}">
        <p14:creationId xmlns:p14="http://schemas.microsoft.com/office/powerpoint/2010/main" val="241781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64EA7F-7622-4744-B328-E8523D60A5F0}"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6E6F7-98EE-4A17-85E7-B3192227CD37}" type="slidenum">
              <a:rPr lang="en-US" smtClean="0"/>
              <a:t>‹#›</a:t>
            </a:fld>
            <a:endParaRPr lang="en-US"/>
          </a:p>
        </p:txBody>
      </p:sp>
    </p:spTree>
    <p:extLst>
      <p:ext uri="{BB962C8B-B14F-4D97-AF65-F5344CB8AC3E}">
        <p14:creationId xmlns:p14="http://schemas.microsoft.com/office/powerpoint/2010/main" val="49336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64EA7F-7622-4744-B328-E8523D60A5F0}"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6E6F7-98EE-4A17-85E7-B3192227CD37}" type="slidenum">
              <a:rPr lang="en-US" smtClean="0"/>
              <a:t>‹#›</a:t>
            </a:fld>
            <a:endParaRPr lang="en-US"/>
          </a:p>
        </p:txBody>
      </p:sp>
    </p:spTree>
    <p:extLst>
      <p:ext uri="{BB962C8B-B14F-4D97-AF65-F5344CB8AC3E}">
        <p14:creationId xmlns:p14="http://schemas.microsoft.com/office/powerpoint/2010/main" val="310267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4EA7F-7622-4744-B328-E8523D60A5F0}" type="datetimeFigureOut">
              <a:rPr lang="en-US" smtClean="0"/>
              <a:t>4/26/2020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6E6F7-98EE-4A17-85E7-B3192227CD37}" type="slidenum">
              <a:rPr lang="en-US" smtClean="0"/>
              <a:t>‹#›</a:t>
            </a:fld>
            <a:endParaRPr lang="en-US"/>
          </a:p>
        </p:txBody>
      </p:sp>
    </p:spTree>
    <p:extLst>
      <p:ext uri="{BB962C8B-B14F-4D97-AF65-F5344CB8AC3E}">
        <p14:creationId xmlns:p14="http://schemas.microsoft.com/office/powerpoint/2010/main" val="378789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emf"/><Relationship Id="rId3" Type="http://schemas.openxmlformats.org/officeDocument/2006/relationships/image" Target="../media/image4.png"/><Relationship Id="rId7" Type="http://schemas.openxmlformats.org/officeDocument/2006/relationships/diagramData" Target="../diagrams/data1.xml"/><Relationship Id="rId12"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11" Type="http://schemas.microsoft.com/office/2007/relationships/diagramDrawing" Target="../diagrams/drawing1.xml"/><Relationship Id="rId5" Type="http://schemas.openxmlformats.org/officeDocument/2006/relationships/image" Target="../media/image5.tiff"/><Relationship Id="rId10" Type="http://schemas.openxmlformats.org/officeDocument/2006/relationships/diagramColors" Target="../diagrams/colors1.xml"/><Relationship Id="rId4" Type="http://schemas.microsoft.com/office/2007/relationships/hdphoto" Target="../media/hdphoto1.wdp"/><Relationship Id="rId9" Type="http://schemas.openxmlformats.org/officeDocument/2006/relationships/diagramQuickStyle" Target="../diagrams/quickStyle1.xml"/><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emf"/><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951" y="1387475"/>
            <a:ext cx="11692759" cy="2027529"/>
          </a:xfrm>
        </p:spPr>
        <p:txBody>
          <a:bodyPr>
            <a:normAutofit/>
          </a:bodyPr>
          <a:lstStyle/>
          <a:p>
            <a:r>
              <a:rPr lang="en-US" sz="4800" dirty="0"/>
              <a:t>Lander Radioscience (LaRa) in ExoMars 2020 to obtain the rotation and orientation of Mars.</a:t>
            </a:r>
          </a:p>
        </p:txBody>
      </p:sp>
      <p:sp>
        <p:nvSpPr>
          <p:cNvPr id="3" name="Subtitle 2"/>
          <p:cNvSpPr>
            <a:spLocks noGrp="1"/>
          </p:cNvSpPr>
          <p:nvPr>
            <p:ph type="subTitle" idx="1"/>
          </p:nvPr>
        </p:nvSpPr>
        <p:spPr>
          <a:xfrm>
            <a:off x="1524000" y="3867150"/>
            <a:ext cx="9144000" cy="2838450"/>
          </a:xfrm>
        </p:spPr>
        <p:txBody>
          <a:bodyPr>
            <a:noAutofit/>
          </a:bodyPr>
          <a:lstStyle/>
          <a:p>
            <a:pPr>
              <a:lnSpc>
                <a:spcPct val="120000"/>
              </a:lnSpc>
            </a:pPr>
            <a:r>
              <a:rPr lang="en-GB" dirty="0" smtClean="0"/>
              <a:t>Véronique Dehant</a:t>
            </a:r>
            <a:r>
              <a:rPr lang="en-GB" baseline="30000" dirty="0" smtClean="0"/>
              <a:t>1</a:t>
            </a:r>
            <a:r>
              <a:rPr lang="en-GB" dirty="0"/>
              <a:t>, </a:t>
            </a:r>
            <a:r>
              <a:rPr lang="en-GB" dirty="0" smtClean="0"/>
              <a:t>Rose-Marie </a:t>
            </a:r>
            <a:r>
              <a:rPr lang="en-GB" dirty="0"/>
              <a:t>Baland</a:t>
            </a:r>
            <a:r>
              <a:rPr lang="en-GB" baseline="30000" dirty="0"/>
              <a:t>1</a:t>
            </a:r>
            <a:r>
              <a:rPr lang="en-GB" dirty="0"/>
              <a:t>, Sébastien Le Maistre</a:t>
            </a:r>
            <a:r>
              <a:rPr lang="en-GB" baseline="30000" dirty="0"/>
              <a:t>1</a:t>
            </a:r>
            <a:r>
              <a:rPr lang="en-GB" dirty="0"/>
              <a:t>, Ozgur Karatekin</a:t>
            </a:r>
            <a:r>
              <a:rPr lang="en-GB" baseline="30000" dirty="0"/>
              <a:t>1</a:t>
            </a:r>
            <a:r>
              <a:rPr lang="en-GB" dirty="0"/>
              <a:t>, </a:t>
            </a:r>
            <a:r>
              <a:rPr lang="en-GB" dirty="0" smtClean="0"/>
              <a:t>Marie-Julie </a:t>
            </a:r>
            <a:r>
              <a:rPr lang="en-GB" dirty="0"/>
              <a:t>Péters</a:t>
            </a:r>
            <a:r>
              <a:rPr lang="en-GB" baseline="30000" dirty="0"/>
              <a:t>1</a:t>
            </a:r>
            <a:r>
              <a:rPr lang="en-GB" dirty="0"/>
              <a:t>, Attilio Rivoldini</a:t>
            </a:r>
            <a:r>
              <a:rPr lang="en-GB" baseline="30000" dirty="0"/>
              <a:t>1</a:t>
            </a:r>
            <a:r>
              <a:rPr lang="en-GB" dirty="0"/>
              <a:t>, Ertan Ümit</a:t>
            </a:r>
            <a:r>
              <a:rPr lang="en-GB" baseline="30000" dirty="0"/>
              <a:t>1</a:t>
            </a:r>
            <a:r>
              <a:rPr lang="en-GB" dirty="0"/>
              <a:t>, Tim Van Hoolst</a:t>
            </a:r>
            <a:r>
              <a:rPr lang="en-GB" baseline="30000" dirty="0"/>
              <a:t>1</a:t>
            </a:r>
            <a:r>
              <a:rPr lang="en-GB" dirty="0"/>
              <a:t>, </a:t>
            </a:r>
            <a:r>
              <a:rPr lang="en-GB" dirty="0" smtClean="0"/>
              <a:t>Marie </a:t>
            </a:r>
            <a:r>
              <a:rPr lang="en-GB" dirty="0"/>
              <a:t>Yseboodt</a:t>
            </a:r>
            <a:r>
              <a:rPr lang="en-GB" baseline="30000" dirty="0"/>
              <a:t>1</a:t>
            </a:r>
            <a:r>
              <a:rPr lang="en-GB" dirty="0"/>
              <a:t>, William M Folkner</a:t>
            </a:r>
            <a:r>
              <a:rPr lang="en-GB" baseline="30000" dirty="0"/>
              <a:t>2</a:t>
            </a:r>
            <a:r>
              <a:rPr lang="en-GB" dirty="0"/>
              <a:t> and Alexander </a:t>
            </a:r>
            <a:r>
              <a:rPr lang="en-GB" dirty="0" smtClean="0"/>
              <a:t>Kosov</a:t>
            </a:r>
            <a:r>
              <a:rPr lang="en-GB" baseline="30000" dirty="0" smtClean="0"/>
              <a:t>3</a:t>
            </a:r>
            <a:endParaRPr lang="en-GB" dirty="0"/>
          </a:p>
          <a:p>
            <a:pPr>
              <a:lnSpc>
                <a:spcPct val="100000"/>
              </a:lnSpc>
              <a:spcBef>
                <a:spcPts val="0"/>
              </a:spcBef>
            </a:pPr>
            <a:r>
              <a:rPr lang="en-GB" sz="2000" dirty="0" smtClean="0"/>
              <a:t>(1) Royal </a:t>
            </a:r>
            <a:r>
              <a:rPr lang="en-GB" sz="2000" dirty="0"/>
              <a:t>Observatory of Belgium, Brussels, Belgium, </a:t>
            </a:r>
            <a:endParaRPr lang="en-GB" sz="2000" dirty="0" smtClean="0"/>
          </a:p>
          <a:p>
            <a:pPr>
              <a:lnSpc>
                <a:spcPct val="100000"/>
              </a:lnSpc>
              <a:spcBef>
                <a:spcPts val="0"/>
              </a:spcBef>
            </a:pPr>
            <a:r>
              <a:rPr lang="en-GB" sz="2000" dirty="0" smtClean="0"/>
              <a:t>(</a:t>
            </a:r>
            <a:r>
              <a:rPr lang="en-GB" sz="2000" dirty="0"/>
              <a:t>2</a:t>
            </a:r>
            <a:r>
              <a:rPr lang="en-GB" sz="2000" dirty="0" smtClean="0"/>
              <a:t>) Jet </a:t>
            </a:r>
            <a:r>
              <a:rPr lang="en-GB" sz="2000" dirty="0"/>
              <a:t>Propulsion Laboratory, </a:t>
            </a:r>
            <a:r>
              <a:rPr lang="en-GB" sz="2000" dirty="0" smtClean="0"/>
              <a:t>United </a:t>
            </a:r>
            <a:r>
              <a:rPr lang="en-GB" sz="2000" dirty="0"/>
              <a:t>States, </a:t>
            </a:r>
            <a:endParaRPr lang="en-GB" sz="2000" dirty="0" smtClean="0"/>
          </a:p>
          <a:p>
            <a:pPr>
              <a:lnSpc>
                <a:spcPct val="100000"/>
              </a:lnSpc>
              <a:spcBef>
                <a:spcPts val="0"/>
              </a:spcBef>
            </a:pPr>
            <a:r>
              <a:rPr lang="en-GB" sz="2000" dirty="0" smtClean="0"/>
              <a:t>(</a:t>
            </a:r>
            <a:r>
              <a:rPr lang="en-GB" sz="2000" dirty="0"/>
              <a:t>3</a:t>
            </a:r>
            <a:r>
              <a:rPr lang="en-GB" sz="2000" dirty="0" smtClean="0"/>
              <a:t>) IKI </a:t>
            </a:r>
            <a:r>
              <a:rPr lang="en-GB" sz="2000" dirty="0"/>
              <a:t>Space Research Institute of the Russian Academy of Sciences, Moscow, Russia</a:t>
            </a:r>
            <a:endParaRPr lang="en-US" sz="20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461468"/>
            <a:ext cx="9144000" cy="1321789"/>
          </a:xfrm>
          <a:prstGeom prst="rect">
            <a:avLst/>
          </a:prstGeom>
        </p:spPr>
      </p:pic>
      <p:sp>
        <p:nvSpPr>
          <p:cNvPr id="5" name="TextBox 4"/>
          <p:cNvSpPr txBox="1"/>
          <p:nvPr/>
        </p:nvSpPr>
        <p:spPr>
          <a:xfrm>
            <a:off x="521803" y="160863"/>
            <a:ext cx="1594219" cy="369332"/>
          </a:xfrm>
          <a:prstGeom prst="rect">
            <a:avLst/>
          </a:prstGeom>
          <a:noFill/>
        </p:spPr>
        <p:txBody>
          <a:bodyPr wrap="none" rtlCol="0">
            <a:spAutoFit/>
          </a:bodyPr>
          <a:lstStyle/>
          <a:p>
            <a:r>
              <a:rPr lang="fr-FR"/>
              <a:t>EGU2020-6566</a:t>
            </a:r>
            <a:endParaRPr lang="en-US" dirty="0"/>
          </a:p>
        </p:txBody>
      </p:sp>
      <p:pic>
        <p:nvPicPr>
          <p:cNvPr id="6" name="Picture 5"/>
          <p:cNvPicPr>
            <a:picLocks noChangeAspect="1"/>
          </p:cNvPicPr>
          <p:nvPr/>
        </p:nvPicPr>
        <p:blipFill>
          <a:blip r:embed="rId3"/>
          <a:stretch>
            <a:fillRect/>
          </a:stretch>
        </p:blipFill>
        <p:spPr>
          <a:xfrm>
            <a:off x="10554064" y="6251511"/>
            <a:ext cx="1637936" cy="606489"/>
          </a:xfrm>
          <a:prstGeom prst="rect">
            <a:avLst/>
          </a:prstGeom>
        </p:spPr>
      </p:pic>
      <p:cxnSp>
        <p:nvCxnSpPr>
          <p:cNvPr id="8" name="Straight Connector 7"/>
          <p:cNvCxnSpPr/>
          <p:nvPr/>
        </p:nvCxnSpPr>
        <p:spPr>
          <a:xfrm flipV="1">
            <a:off x="10189029" y="2083862"/>
            <a:ext cx="1184003" cy="53022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063526" y="1465796"/>
            <a:ext cx="1435008" cy="830997"/>
          </a:xfrm>
          <a:prstGeom prst="rect">
            <a:avLst/>
          </a:prstGeom>
          <a:noFill/>
        </p:spPr>
        <p:txBody>
          <a:bodyPr wrap="none" rtlCol="0">
            <a:spAutoFit/>
          </a:bodyPr>
          <a:lstStyle/>
          <a:p>
            <a:r>
              <a:rPr lang="fr-FR" sz="4800" b="1" dirty="0">
                <a:solidFill>
                  <a:srgbClr val="C00000"/>
                </a:solidFill>
                <a:latin typeface="+mj-lt"/>
                <a:ea typeface="+mj-ea"/>
                <a:cs typeface="+mj-cs"/>
              </a:rPr>
              <a:t>2022</a:t>
            </a:r>
          </a:p>
        </p:txBody>
      </p:sp>
    </p:spTree>
    <p:extLst>
      <p:ext uri="{BB962C8B-B14F-4D97-AF65-F5344CB8AC3E}">
        <p14:creationId xmlns:p14="http://schemas.microsoft.com/office/powerpoint/2010/main" val="143525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Determination of the position of the lander</a:t>
            </a:r>
            <a:endParaRPr lang="en-US" dirty="0"/>
          </a:p>
        </p:txBody>
      </p:sp>
      <p:pic>
        <p:nvPicPr>
          <p:cNvPr id="4" name="Content Placeholder 3" descr="schema.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591" t="6841" r="4842" b="5687"/>
          <a:stretch/>
        </p:blipFill>
        <p:spPr>
          <a:xfrm>
            <a:off x="268826" y="1690688"/>
            <a:ext cx="6206048" cy="4351338"/>
          </a:xfrm>
          <a:prstGeom prst="rect">
            <a:avLst/>
          </a:prstGeom>
        </p:spPr>
      </p:pic>
      <p:sp>
        <p:nvSpPr>
          <p:cNvPr id="5" name="TextBox 4"/>
          <p:cNvSpPr txBox="1"/>
          <p:nvPr/>
        </p:nvSpPr>
        <p:spPr>
          <a:xfrm>
            <a:off x="7239000" y="2000250"/>
            <a:ext cx="4114800" cy="3539430"/>
          </a:xfrm>
          <a:prstGeom prst="rect">
            <a:avLst/>
          </a:prstGeom>
          <a:noFill/>
        </p:spPr>
        <p:txBody>
          <a:bodyPr wrap="square" rtlCol="0">
            <a:spAutoFit/>
          </a:bodyPr>
          <a:lstStyle/>
          <a:p>
            <a:pPr>
              <a:spcAft>
                <a:spcPts val="1200"/>
              </a:spcAft>
            </a:pPr>
            <a:r>
              <a:rPr lang="en-US" sz="2800"/>
              <a:t>LaRa alone can be used to estimate the coordinates (including Z) of the ExoMars 2020 Surface Platform (SP) at the level of tens of meters after only two days of DTE Doppler tracking operations.</a:t>
            </a:r>
            <a:endParaRPr lang="en-US" sz="2800" dirty="0"/>
          </a:p>
        </p:txBody>
      </p:sp>
      <p:pic>
        <p:nvPicPr>
          <p:cNvPr id="6" name="Picture 5"/>
          <p:cNvPicPr>
            <a:picLocks noChangeAspect="1"/>
          </p:cNvPicPr>
          <p:nvPr/>
        </p:nvPicPr>
        <p:blipFill>
          <a:blip r:embed="rId4"/>
          <a:stretch>
            <a:fillRect/>
          </a:stretch>
        </p:blipFill>
        <p:spPr>
          <a:xfrm>
            <a:off x="10554064" y="6251511"/>
            <a:ext cx="1637936" cy="606489"/>
          </a:xfrm>
          <a:prstGeom prst="rect">
            <a:avLst/>
          </a:prstGeom>
        </p:spPr>
      </p:pic>
      <p:sp>
        <p:nvSpPr>
          <p:cNvPr id="7" name="TextBox 6"/>
          <p:cNvSpPr txBox="1"/>
          <p:nvPr/>
        </p:nvSpPr>
        <p:spPr>
          <a:xfrm>
            <a:off x="74644" y="80184"/>
            <a:ext cx="1594219" cy="369332"/>
          </a:xfrm>
          <a:prstGeom prst="rect">
            <a:avLst/>
          </a:prstGeom>
          <a:noFill/>
        </p:spPr>
        <p:txBody>
          <a:bodyPr wrap="none" rtlCol="0">
            <a:spAutoFit/>
          </a:bodyPr>
          <a:lstStyle/>
          <a:p>
            <a:r>
              <a:rPr lang="fr-FR"/>
              <a:t>EGU2020-6566</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4673" y="6531080"/>
            <a:ext cx="1842655" cy="266361"/>
          </a:xfrm>
          <a:prstGeom prst="rect">
            <a:avLst/>
          </a:prstGeom>
        </p:spPr>
      </p:pic>
    </p:spTree>
    <p:extLst>
      <p:ext uri="{BB962C8B-B14F-4D97-AF65-F5344CB8AC3E}">
        <p14:creationId xmlns:p14="http://schemas.microsoft.com/office/powerpoint/2010/main" val="993252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211269" y="923637"/>
            <a:ext cx="9613192" cy="2253302"/>
          </a:xfrm>
        </p:spPr>
        <p:txBody>
          <a:bodyPr>
            <a:noAutofit/>
          </a:bodyPr>
          <a:lstStyle/>
          <a:p>
            <a:r>
              <a:rPr lang="en-US" altLang="en-US" sz="4800" b="1" dirty="0" smtClean="0">
                <a:solidFill>
                  <a:srgbClr val="FF0000"/>
                </a:solidFill>
              </a:rPr>
              <a:t>Thank you for your interest!!!!</a:t>
            </a:r>
            <a:br>
              <a:rPr lang="en-US" altLang="en-US" sz="4800" b="1" dirty="0" smtClean="0">
                <a:solidFill>
                  <a:srgbClr val="FF0000"/>
                </a:solidFill>
              </a:rPr>
            </a:br>
            <a:r>
              <a:rPr lang="en-US" altLang="en-US" sz="4800" b="1" dirty="0">
                <a:solidFill>
                  <a:srgbClr val="FF0000"/>
                </a:solidFill>
              </a:rPr>
              <a:t/>
            </a:r>
            <a:br>
              <a:rPr lang="en-US" altLang="en-US" sz="4800" b="1" dirty="0">
                <a:solidFill>
                  <a:srgbClr val="FF0000"/>
                </a:solidFill>
              </a:rPr>
            </a:br>
            <a:r>
              <a:rPr lang="en-US" altLang="en-US" sz="4800" b="1" dirty="0" smtClean="0">
                <a:solidFill>
                  <a:srgbClr val="0070C0"/>
                </a:solidFill>
              </a:rPr>
              <a:t>Acknowledgements</a:t>
            </a:r>
            <a:endParaRPr lang="en-US" altLang="en-US" sz="4800" b="1" dirty="0">
              <a:solidFill>
                <a:srgbClr val="0070C0"/>
              </a:solidFill>
            </a:endParaRPr>
          </a:p>
        </p:txBody>
      </p:sp>
      <p:sp>
        <p:nvSpPr>
          <p:cNvPr id="24579" name="Subtitle 2"/>
          <p:cNvSpPr>
            <a:spLocks noGrp="1"/>
          </p:cNvSpPr>
          <p:nvPr>
            <p:ph type="subTitle" idx="1"/>
          </p:nvPr>
        </p:nvSpPr>
        <p:spPr>
          <a:xfrm>
            <a:off x="1616364" y="3303590"/>
            <a:ext cx="8857672" cy="1752451"/>
          </a:xfrm>
        </p:spPr>
        <p:txBody>
          <a:bodyPr>
            <a:normAutofit/>
          </a:bodyPr>
          <a:lstStyle/>
          <a:p>
            <a:r>
              <a:rPr lang="en-US" altLang="en-US" sz="2800" dirty="0" smtClean="0"/>
              <a:t>This work was financially supported by the Belgian PRODEX program managed by the European Space Agency in collaboration with the Belgian Federal Science Policy Office.</a:t>
            </a:r>
          </a:p>
        </p:txBody>
      </p:sp>
      <p:pic>
        <p:nvPicPr>
          <p:cNvPr id="24580" name="Picture 3" descr="esa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937" y="5000625"/>
            <a:ext cx="2786063" cy="110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Belsp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5000625"/>
            <a:ext cx="4078635" cy="10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10554064" y="6251511"/>
            <a:ext cx="1637936" cy="606489"/>
          </a:xfrm>
          <a:prstGeom prst="rect">
            <a:avLst/>
          </a:prstGeom>
        </p:spPr>
      </p:pic>
      <p:sp>
        <p:nvSpPr>
          <p:cNvPr id="8" name="TextBox 7"/>
          <p:cNvSpPr txBox="1"/>
          <p:nvPr/>
        </p:nvSpPr>
        <p:spPr>
          <a:xfrm>
            <a:off x="74644" y="80184"/>
            <a:ext cx="1594219" cy="369332"/>
          </a:xfrm>
          <a:prstGeom prst="rect">
            <a:avLst/>
          </a:prstGeom>
          <a:noFill/>
        </p:spPr>
        <p:txBody>
          <a:bodyPr wrap="none" rtlCol="0">
            <a:spAutoFit/>
          </a:bodyPr>
          <a:lstStyle/>
          <a:p>
            <a:r>
              <a:rPr lang="fr-FR"/>
              <a:t>EGU2020-6566</a:t>
            </a: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4673" y="6531080"/>
            <a:ext cx="1842655" cy="266361"/>
          </a:xfrm>
          <a:prstGeom prst="rect">
            <a:avLst/>
          </a:prstGeom>
        </p:spPr>
      </p:pic>
    </p:spTree>
    <p:extLst>
      <p:ext uri="{BB962C8B-B14F-4D97-AF65-F5344CB8AC3E}">
        <p14:creationId xmlns:p14="http://schemas.microsoft.com/office/powerpoint/2010/main" val="294394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mpf"/>
          <p:cNvPicPr>
            <a:picLocks noChangeAspect="1" noChangeArrowheads="1"/>
          </p:cNvPicPr>
          <p:nvPr/>
        </p:nvPicPr>
        <p:blipFill rotWithShape="1">
          <a:blip r:embed="rId2">
            <a:extLst>
              <a:ext uri="{28A0092B-C50C-407E-A947-70E740481C1C}">
                <a14:useLocalDpi xmlns:a14="http://schemas.microsoft.com/office/drawing/2010/main" val="0"/>
              </a:ext>
            </a:extLst>
          </a:blip>
          <a:srcRect l="-1" t="9073" r="1413"/>
          <a:stretch/>
        </p:blipFill>
        <p:spPr bwMode="auto">
          <a:xfrm>
            <a:off x="2255809" y="3396479"/>
            <a:ext cx="747022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5626496" y="3656252"/>
            <a:ext cx="262913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X-band </a:t>
            </a:r>
            <a:r>
              <a:rPr kumimoji="0" lang="en-US" altLang="en-US" sz="28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radiolink</a:t>
            </a:r>
            <a:endParaRPr kumimoji="0" lang="en-US" altLang="en-US"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6" name="Straight Arrow Connector 5"/>
          <p:cNvCxnSpPr/>
          <p:nvPr/>
        </p:nvCxnSpPr>
        <p:spPr>
          <a:xfrm flipV="1">
            <a:off x="4682703" y="4825229"/>
            <a:ext cx="3235861" cy="45460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750117" y="5279831"/>
            <a:ext cx="3235861" cy="454603"/>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rot="21123238">
            <a:off x="4708170" y="4579888"/>
            <a:ext cx="3132493" cy="3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Uplink in [7.145,7.190] GHz</a:t>
            </a:r>
          </a:p>
        </p:txBody>
      </p:sp>
      <p:sp>
        <p:nvSpPr>
          <p:cNvPr id="9" name="TextBox 8"/>
          <p:cNvSpPr txBox="1">
            <a:spLocks noChangeArrowheads="1"/>
          </p:cNvSpPr>
          <p:nvPr/>
        </p:nvSpPr>
        <p:spPr bwMode="auto">
          <a:xfrm rot="21123238">
            <a:off x="4736634" y="5551149"/>
            <a:ext cx="3442596" cy="3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white"/>
                </a:solidFill>
                <a:effectLst/>
                <a:uLnTx/>
                <a:uFillTx/>
                <a:latin typeface="Arial" pitchFamily="34" charset="0"/>
                <a:ea typeface="+mn-ea"/>
                <a:cs typeface="Arial" pitchFamily="34" charset="0"/>
              </a:rPr>
              <a:t>Downlink in [8.400,8.450] GHz</a:t>
            </a:r>
          </a:p>
        </p:txBody>
      </p:sp>
      <p:cxnSp>
        <p:nvCxnSpPr>
          <p:cNvPr id="10" name="AutoShape 15"/>
          <p:cNvCxnSpPr>
            <a:cxnSpLocks noChangeShapeType="1"/>
          </p:cNvCxnSpPr>
          <p:nvPr/>
        </p:nvCxnSpPr>
        <p:spPr bwMode="auto">
          <a:xfrm flipV="1">
            <a:off x="4215237" y="5539605"/>
            <a:ext cx="332639" cy="288060"/>
          </a:xfrm>
          <a:prstGeom prst="curvedConnector3">
            <a:avLst>
              <a:gd name="adj1" fmla="val 50000"/>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1" name="Oval 10"/>
          <p:cNvSpPr/>
          <p:nvPr/>
        </p:nvSpPr>
        <p:spPr>
          <a:xfrm rot="20851542">
            <a:off x="7918564" y="4500513"/>
            <a:ext cx="606723" cy="9092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a:spLocks noChangeArrowheads="1"/>
          </p:cNvSpPr>
          <p:nvPr/>
        </p:nvSpPr>
        <p:spPr bwMode="auto">
          <a:xfrm>
            <a:off x="8255632" y="5279831"/>
            <a:ext cx="1336291"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rPr>
              <a:t>Coherent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rPr>
              <a:t>transponder</a:t>
            </a:r>
          </a:p>
        </p:txBody>
      </p:sp>
      <p:sp>
        <p:nvSpPr>
          <p:cNvPr id="13" name="TextBox 12"/>
          <p:cNvSpPr txBox="1">
            <a:spLocks noChangeArrowheads="1"/>
          </p:cNvSpPr>
          <p:nvPr/>
        </p:nvSpPr>
        <p:spPr bwMode="auto">
          <a:xfrm>
            <a:off x="2468207" y="5827665"/>
            <a:ext cx="779003" cy="33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maser</a:t>
            </a: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3965" b="99119" l="9692" r="89868"/>
                    </a14:imgEffect>
                  </a14:imgLayer>
                </a14:imgProps>
              </a:ext>
              <a:ext uri="{28A0092B-C50C-407E-A947-70E740481C1C}">
                <a14:useLocalDpi xmlns:a14="http://schemas.microsoft.com/office/drawing/2010/main" val="0"/>
              </a:ext>
            </a:extLst>
          </a:blip>
          <a:stretch>
            <a:fillRect/>
          </a:stretch>
        </p:blipFill>
        <p:spPr>
          <a:xfrm>
            <a:off x="3281105" y="5279831"/>
            <a:ext cx="1130305" cy="1130305"/>
          </a:xfrm>
          <a:prstGeom prst="rect">
            <a:avLst/>
          </a:prstGeom>
        </p:spPr>
      </p:pic>
      <p:pic>
        <p:nvPicPr>
          <p:cNvPr id="15" name="Picture 14" descr="\\NBS-NASPS01\Div27FS\2745\cfpekarek\00_DISCO10_InSight_STEP 2\B_InSight10_From Doc Svcs\B.1_InSight10_Art\F071.tif"/>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8830472" y="781088"/>
            <a:ext cx="2944482" cy="3164906"/>
          </a:xfrm>
          <a:prstGeom prst="rect">
            <a:avLst/>
          </a:prstGeom>
          <a:noFill/>
          <a:ln>
            <a:noFill/>
          </a:ln>
          <a:extLst>
            <a:ext uri="{53640926-AAD7-44D8-BBD7-CCE9431645EC}">
              <a14:shadowObscured xmlns:a14="http://schemas.microsoft.com/office/drawing/2010/main"/>
            </a:ext>
          </a:extLst>
        </p:spPr>
      </p:pic>
      <p:sp>
        <p:nvSpPr>
          <p:cNvPr id="16" name="Title 3"/>
          <p:cNvSpPr txBox="1">
            <a:spLocks/>
          </p:cNvSpPr>
          <p:nvPr/>
        </p:nvSpPr>
        <p:spPr>
          <a:xfrm>
            <a:off x="5061388" y="159474"/>
            <a:ext cx="4359059" cy="3068585"/>
          </a:xfrm>
          <a:prstGeom prst="rect">
            <a:avLst/>
          </a:prstGeom>
          <a:noFill/>
        </p:spPr>
        <p:txBody>
          <a:bodyPr vert="horz" lIns="0" tIns="0" rIns="0" bIns="0" rtlCol="0" anchor="t" anchorCtr="0">
            <a:noAutofit/>
          </a:bodyPr>
          <a:lstStyle>
            <a:lvl1pPr marL="0" indent="0" algn="r" defTabSz="914400" rtl="0" eaLnBrk="1" latinLnBrk="0" hangingPunct="1">
              <a:lnSpc>
                <a:spcPts val="4000"/>
              </a:lnSpc>
              <a:spcBef>
                <a:spcPct val="0"/>
              </a:spcBef>
              <a:buNone/>
              <a:defRPr sz="4000" kern="1200">
                <a:solidFill>
                  <a:schemeClr val="bg1"/>
                </a:solidFill>
                <a:latin typeface="Arial Narrow" pitchFamily="34" charset="0"/>
                <a:ea typeface="+mj-ea"/>
                <a:cs typeface="+mj-cs"/>
              </a:defRPr>
            </a:lvl1pPr>
          </a:lstStyle>
          <a:p>
            <a:pPr marR="0" lvl="0" algn="ctr" defTabSz="914400" rtl="0" eaLnBrk="1" fontAlgn="auto" latinLnBrk="0" hangingPunct="1">
              <a:lnSpc>
                <a:spcPts val="4000"/>
              </a:lnSpc>
              <a:spcBef>
                <a:spcPct val="0"/>
              </a:spcBef>
              <a:spcAft>
                <a:spcPts val="6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uLnTx/>
                <a:uFillTx/>
                <a:latin typeface="Arial" panose="020B0604020202020204" pitchFamily="34" charset="0"/>
                <a:cs typeface="Arial" panose="020B0604020202020204" pitchFamily="34" charset="0"/>
              </a:rPr>
              <a:t>Objectives of LaRa:</a:t>
            </a:r>
          </a:p>
          <a:p>
            <a:pPr marR="0" lvl="0" algn="ctr" defTabSz="914400" rtl="0" eaLnBrk="1" fontAlgn="auto" latinLnBrk="0" hangingPunct="1">
              <a:lnSpc>
                <a:spcPts val="4000"/>
              </a:lnSpc>
              <a:spcBef>
                <a:spcPct val="0"/>
              </a:spcBef>
              <a:spcAft>
                <a:spcPts val="6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uLnTx/>
                <a:uFillTx/>
                <a:latin typeface="Arial" panose="020B0604020202020204" pitchFamily="34" charset="0"/>
                <a:cs typeface="Arial" panose="020B0604020202020204" pitchFamily="34" charset="0"/>
              </a:rPr>
              <a:t>Rotation and interior of Mars</a:t>
            </a:r>
          </a:p>
          <a:p>
            <a:pPr marR="0" lvl="0" algn="ctr" defTabSz="914400" rtl="0" eaLnBrk="1" fontAlgn="auto" latinLnBrk="0" hangingPunct="1">
              <a:lnSpc>
                <a:spcPts val="4000"/>
              </a:lnSpc>
              <a:spcBef>
                <a:spcPct val="0"/>
              </a:spcBef>
              <a:spcAft>
                <a:spcPts val="6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uLnTx/>
                <a:uFillTx/>
                <a:latin typeface="Arial" panose="020B0604020202020204" pitchFamily="34" charset="0"/>
                <a:cs typeface="Arial" panose="020B0604020202020204" pitchFamily="34" charset="0"/>
              </a:rPr>
              <a:t>and habitability</a:t>
            </a:r>
            <a:r>
              <a:rPr kumimoji="0" lang="en-US" sz="3400" b="0" i="0" u="none" strike="noStrike" kern="1200" cap="none" spc="0" normalizeH="0" baseline="0" noProof="0" dirty="0" smtClean="0">
                <a:ln>
                  <a:noFill/>
                </a:ln>
                <a:solidFill>
                  <a:sysClr val="window" lastClr="FFFFFF"/>
                </a:solidFill>
                <a:effectLst/>
                <a:uLnTx/>
                <a:uFillTx/>
              </a:rPr>
              <a:t/>
            </a:r>
            <a:br>
              <a:rPr kumimoji="0" lang="en-US" sz="3400" b="0" i="0" u="none" strike="noStrike" kern="1200" cap="none" spc="0" normalizeH="0" baseline="0" noProof="0" dirty="0" smtClean="0">
                <a:ln>
                  <a:noFill/>
                </a:ln>
                <a:solidFill>
                  <a:sysClr val="window" lastClr="FFFFFF"/>
                </a:solidFill>
                <a:effectLst/>
                <a:uLnTx/>
                <a:uFillTx/>
              </a:rPr>
            </a:br>
            <a:endParaRPr kumimoji="0" lang="en-US" sz="3400" b="0" i="1" u="none" strike="noStrike" kern="1200" cap="none" spc="0" normalizeH="0" baseline="0" noProof="0" dirty="0">
              <a:ln>
                <a:noFill/>
              </a:ln>
              <a:solidFill>
                <a:sysClr val="window" lastClr="FFFFFF"/>
              </a:solidFill>
              <a:effectLst/>
              <a:uLnTx/>
              <a:uFillTx/>
            </a:endParaRP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1156" t="26418" r="11121" b="34204"/>
          <a:stretch>
            <a:fillRect/>
          </a:stretch>
        </p:blipFill>
        <p:spPr bwMode="auto">
          <a:xfrm>
            <a:off x="163071" y="1802803"/>
            <a:ext cx="4803067" cy="155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Diagram 17"/>
          <p:cNvGraphicFramePr/>
          <p:nvPr>
            <p:extLst>
              <p:ext uri="{D42A27DB-BD31-4B8C-83A1-F6EECF244321}">
                <p14:modId xmlns:p14="http://schemas.microsoft.com/office/powerpoint/2010/main" val="3014782677"/>
              </p:ext>
            </p:extLst>
          </p:nvPr>
        </p:nvGraphicFramePr>
        <p:xfrm>
          <a:off x="163071" y="457727"/>
          <a:ext cx="4859626" cy="13056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9" name="Group 18"/>
          <p:cNvGrpSpPr/>
          <p:nvPr/>
        </p:nvGrpSpPr>
        <p:grpSpPr>
          <a:xfrm>
            <a:off x="28564" y="3503015"/>
            <a:ext cx="2361936" cy="3121720"/>
            <a:chOff x="5486400" y="651850"/>
            <a:chExt cx="3461913" cy="4289260"/>
          </a:xfrm>
        </p:grpSpPr>
        <p:pic>
          <p:nvPicPr>
            <p:cNvPr id="20" name="Picture 2" descr="NEIGE_oeuf_gr_liq 001_0001"/>
            <p:cNvPicPr>
              <a:picLocks noChangeAspect="1" noChangeArrowheads="1"/>
            </p:cNvPicPr>
            <p:nvPr/>
          </p:nvPicPr>
          <p:blipFill rotWithShape="1">
            <a:blip r:embed="rId12">
              <a:extLst>
                <a:ext uri="{28A0092B-C50C-407E-A947-70E740481C1C}">
                  <a14:useLocalDpi xmlns:a14="http://schemas.microsoft.com/office/drawing/2010/main" val="0"/>
                </a:ext>
              </a:extLst>
            </a:blip>
            <a:srcRect l="61097" t="555" b="23077"/>
            <a:stretch/>
          </p:blipFill>
          <p:spPr bwMode="auto">
            <a:xfrm>
              <a:off x="5486400" y="651850"/>
              <a:ext cx="3461913" cy="428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1"/>
            <p:cNvGrpSpPr>
              <a:grpSpLocks/>
            </p:cNvGrpSpPr>
            <p:nvPr/>
          </p:nvGrpSpPr>
          <p:grpSpPr bwMode="auto">
            <a:xfrm rot="281226">
              <a:off x="6354076" y="980273"/>
              <a:ext cx="1980460" cy="838973"/>
              <a:chOff x="2166" y="2302"/>
              <a:chExt cx="1191" cy="537"/>
            </a:xfrm>
          </p:grpSpPr>
          <p:sp>
            <p:nvSpPr>
              <p:cNvPr id="35" name="Oval 12"/>
              <p:cNvSpPr>
                <a:spLocks noChangeArrowheads="1"/>
              </p:cNvSpPr>
              <p:nvPr/>
            </p:nvSpPr>
            <p:spPr bwMode="auto">
              <a:xfrm rot="1152047">
                <a:off x="2541" y="2489"/>
                <a:ext cx="43" cy="138"/>
              </a:xfrm>
              <a:prstGeom prst="ellipse">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 name="Rectangle 13"/>
              <p:cNvSpPr>
                <a:spLocks noChangeArrowheads="1"/>
              </p:cNvSpPr>
              <p:nvPr/>
            </p:nvSpPr>
            <p:spPr bwMode="auto">
              <a:xfrm>
                <a:off x="2529" y="2388"/>
                <a:ext cx="114" cy="1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 name="Arc 14"/>
              <p:cNvSpPr>
                <a:spLocks/>
              </p:cNvSpPr>
              <p:nvPr/>
            </p:nvSpPr>
            <p:spPr bwMode="auto">
              <a:xfrm rot="11313144" flipV="1">
                <a:off x="2166" y="2302"/>
                <a:ext cx="438" cy="228"/>
              </a:xfrm>
              <a:custGeom>
                <a:avLst/>
                <a:gdLst>
                  <a:gd name="G0" fmla="+- 21589 0 0"/>
                  <a:gd name="G1" fmla="+- 21600 0 0"/>
                  <a:gd name="G2" fmla="+- 21600 0 0"/>
                  <a:gd name="T0" fmla="*/ 0 w 43189"/>
                  <a:gd name="T1" fmla="*/ 20917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1" y="20916"/>
                    </a:moveTo>
                    <a:cubicBezTo>
                      <a:pt x="368" y="9259"/>
                      <a:pt x="9925" y="0"/>
                      <a:pt x="21589" y="0"/>
                    </a:cubicBezTo>
                    <a:cubicBezTo>
                      <a:pt x="33518" y="0"/>
                      <a:pt x="43189" y="9670"/>
                      <a:pt x="43189" y="21600"/>
                    </a:cubicBezTo>
                  </a:path>
                  <a:path w="43189" h="21600" stroke="0" extrusionOk="0">
                    <a:moveTo>
                      <a:pt x="-1" y="20916"/>
                    </a:moveTo>
                    <a:cubicBezTo>
                      <a:pt x="368" y="9259"/>
                      <a:pt x="9925" y="0"/>
                      <a:pt x="21589" y="0"/>
                    </a:cubicBezTo>
                    <a:cubicBezTo>
                      <a:pt x="33518" y="0"/>
                      <a:pt x="43189" y="9670"/>
                      <a:pt x="43189" y="21600"/>
                    </a:cubicBezTo>
                    <a:lnTo>
                      <a:pt x="21589"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Oval 15"/>
              <p:cNvSpPr>
                <a:spLocks noChangeArrowheads="1"/>
              </p:cNvSpPr>
              <p:nvPr/>
            </p:nvSpPr>
            <p:spPr bwMode="auto">
              <a:xfrm rot="1152047">
                <a:off x="2897" y="2665"/>
                <a:ext cx="43" cy="138"/>
              </a:xfrm>
              <a:prstGeom prst="ellipse">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 name="Rectangle 16"/>
              <p:cNvSpPr>
                <a:spLocks noChangeArrowheads="1"/>
              </p:cNvSpPr>
              <p:nvPr/>
            </p:nvSpPr>
            <p:spPr bwMode="auto">
              <a:xfrm>
                <a:off x="2885" y="2570"/>
                <a:ext cx="114" cy="1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 name="Arc 17"/>
              <p:cNvSpPr>
                <a:spLocks/>
              </p:cNvSpPr>
              <p:nvPr/>
            </p:nvSpPr>
            <p:spPr bwMode="auto">
              <a:xfrm rot="12379686" flipV="1">
                <a:off x="2568" y="2440"/>
                <a:ext cx="438" cy="228"/>
              </a:xfrm>
              <a:custGeom>
                <a:avLst/>
                <a:gdLst>
                  <a:gd name="G0" fmla="+- 21589 0 0"/>
                  <a:gd name="G1" fmla="+- 21600 0 0"/>
                  <a:gd name="G2" fmla="+- 21600 0 0"/>
                  <a:gd name="T0" fmla="*/ 0 w 43189"/>
                  <a:gd name="T1" fmla="*/ 20917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1" y="20916"/>
                    </a:moveTo>
                    <a:cubicBezTo>
                      <a:pt x="368" y="9259"/>
                      <a:pt x="9925" y="0"/>
                      <a:pt x="21589" y="0"/>
                    </a:cubicBezTo>
                    <a:cubicBezTo>
                      <a:pt x="33518" y="0"/>
                      <a:pt x="43189" y="9670"/>
                      <a:pt x="43189" y="21600"/>
                    </a:cubicBezTo>
                  </a:path>
                  <a:path w="43189" h="21600" stroke="0" extrusionOk="0">
                    <a:moveTo>
                      <a:pt x="-1" y="20916"/>
                    </a:moveTo>
                    <a:cubicBezTo>
                      <a:pt x="368" y="9259"/>
                      <a:pt x="9925" y="0"/>
                      <a:pt x="21589" y="0"/>
                    </a:cubicBezTo>
                    <a:cubicBezTo>
                      <a:pt x="33518" y="0"/>
                      <a:pt x="43189" y="9670"/>
                      <a:pt x="43189" y="21600"/>
                    </a:cubicBezTo>
                    <a:lnTo>
                      <a:pt x="21589"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 name="Arc 18"/>
              <p:cNvSpPr>
                <a:spLocks/>
              </p:cNvSpPr>
              <p:nvPr/>
            </p:nvSpPr>
            <p:spPr bwMode="auto">
              <a:xfrm rot="12229004" flipV="1">
                <a:off x="2919" y="2611"/>
                <a:ext cx="438" cy="228"/>
              </a:xfrm>
              <a:custGeom>
                <a:avLst/>
                <a:gdLst>
                  <a:gd name="G0" fmla="+- 21589 0 0"/>
                  <a:gd name="G1" fmla="+- 21600 0 0"/>
                  <a:gd name="G2" fmla="+- 21600 0 0"/>
                  <a:gd name="T0" fmla="*/ 0 w 43189"/>
                  <a:gd name="T1" fmla="*/ 20917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1" y="20916"/>
                    </a:moveTo>
                    <a:cubicBezTo>
                      <a:pt x="368" y="9259"/>
                      <a:pt x="9925" y="0"/>
                      <a:pt x="21589" y="0"/>
                    </a:cubicBezTo>
                    <a:cubicBezTo>
                      <a:pt x="33518" y="0"/>
                      <a:pt x="43189" y="9670"/>
                      <a:pt x="43189" y="21600"/>
                    </a:cubicBezTo>
                  </a:path>
                  <a:path w="43189" h="21600" stroke="0" extrusionOk="0">
                    <a:moveTo>
                      <a:pt x="-1" y="20916"/>
                    </a:moveTo>
                    <a:cubicBezTo>
                      <a:pt x="368" y="9259"/>
                      <a:pt x="9925" y="0"/>
                      <a:pt x="21589" y="0"/>
                    </a:cubicBezTo>
                    <a:cubicBezTo>
                      <a:pt x="33518" y="0"/>
                      <a:pt x="43189" y="9670"/>
                      <a:pt x="43189" y="21600"/>
                    </a:cubicBezTo>
                    <a:lnTo>
                      <a:pt x="21589"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 name="Group 19"/>
            <p:cNvGrpSpPr>
              <a:grpSpLocks/>
            </p:cNvGrpSpPr>
            <p:nvPr/>
          </p:nvGrpSpPr>
          <p:grpSpPr bwMode="auto">
            <a:xfrm>
              <a:off x="6763681" y="1239266"/>
              <a:ext cx="1102132" cy="563448"/>
              <a:chOff x="2166" y="2302"/>
              <a:chExt cx="1191" cy="537"/>
            </a:xfrm>
          </p:grpSpPr>
          <p:sp>
            <p:nvSpPr>
              <p:cNvPr id="28" name="Oval 20"/>
              <p:cNvSpPr>
                <a:spLocks noChangeArrowheads="1"/>
              </p:cNvSpPr>
              <p:nvPr/>
            </p:nvSpPr>
            <p:spPr bwMode="auto">
              <a:xfrm rot="1152047">
                <a:off x="2541" y="2489"/>
                <a:ext cx="43" cy="138"/>
              </a:xfrm>
              <a:prstGeom prst="ellipse">
                <a:avLst/>
              </a:prstGeom>
              <a:noFill/>
              <a:ln w="28575">
                <a:solidFill>
                  <a:schemeClr val="bg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 name="Rectangle 21"/>
              <p:cNvSpPr>
                <a:spLocks noChangeArrowheads="1"/>
              </p:cNvSpPr>
              <p:nvPr/>
            </p:nvSpPr>
            <p:spPr bwMode="auto">
              <a:xfrm>
                <a:off x="2529" y="2388"/>
                <a:ext cx="114" cy="162"/>
              </a:xfrm>
              <a:prstGeom prst="rect">
                <a:avLst/>
              </a:prstGeom>
              <a:solidFill>
                <a:schemeClr val="tx1"/>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0" name="Arc 22"/>
              <p:cNvSpPr>
                <a:spLocks/>
              </p:cNvSpPr>
              <p:nvPr/>
            </p:nvSpPr>
            <p:spPr bwMode="auto">
              <a:xfrm rot="11313144" flipV="1">
                <a:off x="2166" y="2302"/>
                <a:ext cx="438" cy="228"/>
              </a:xfrm>
              <a:custGeom>
                <a:avLst/>
                <a:gdLst>
                  <a:gd name="G0" fmla="+- 21589 0 0"/>
                  <a:gd name="G1" fmla="+- 21600 0 0"/>
                  <a:gd name="G2" fmla="+- 21600 0 0"/>
                  <a:gd name="T0" fmla="*/ 0 w 43189"/>
                  <a:gd name="T1" fmla="*/ 20917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1" y="20916"/>
                    </a:moveTo>
                    <a:cubicBezTo>
                      <a:pt x="368" y="9259"/>
                      <a:pt x="9925" y="0"/>
                      <a:pt x="21589" y="0"/>
                    </a:cubicBezTo>
                    <a:cubicBezTo>
                      <a:pt x="33518" y="0"/>
                      <a:pt x="43189" y="9670"/>
                      <a:pt x="43189" y="21600"/>
                    </a:cubicBezTo>
                  </a:path>
                  <a:path w="43189" h="21600" stroke="0" extrusionOk="0">
                    <a:moveTo>
                      <a:pt x="-1" y="20916"/>
                    </a:moveTo>
                    <a:cubicBezTo>
                      <a:pt x="368" y="9259"/>
                      <a:pt x="9925" y="0"/>
                      <a:pt x="21589" y="0"/>
                    </a:cubicBezTo>
                    <a:cubicBezTo>
                      <a:pt x="33518" y="0"/>
                      <a:pt x="43189" y="9670"/>
                      <a:pt x="43189" y="21600"/>
                    </a:cubicBezTo>
                    <a:lnTo>
                      <a:pt x="21589" y="21600"/>
                    </a:lnTo>
                    <a:close/>
                  </a:path>
                </a:pathLst>
              </a:custGeom>
              <a:noFill/>
              <a:ln w="28575">
                <a:solidFill>
                  <a:schemeClr val="bg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 name="Oval 23"/>
              <p:cNvSpPr>
                <a:spLocks noChangeArrowheads="1"/>
              </p:cNvSpPr>
              <p:nvPr/>
            </p:nvSpPr>
            <p:spPr bwMode="auto">
              <a:xfrm rot="1152047">
                <a:off x="2897" y="2665"/>
                <a:ext cx="43" cy="138"/>
              </a:xfrm>
              <a:prstGeom prst="ellipse">
                <a:avLst/>
              </a:prstGeom>
              <a:noFill/>
              <a:ln w="28575">
                <a:solidFill>
                  <a:schemeClr val="bg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 name="Rectangle 24"/>
              <p:cNvSpPr>
                <a:spLocks noChangeArrowheads="1"/>
              </p:cNvSpPr>
              <p:nvPr/>
            </p:nvSpPr>
            <p:spPr bwMode="auto">
              <a:xfrm>
                <a:off x="2885" y="2570"/>
                <a:ext cx="114" cy="162"/>
              </a:xfrm>
              <a:prstGeom prst="rect">
                <a:avLst/>
              </a:prstGeom>
              <a:solidFill>
                <a:schemeClr val="tx1"/>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Arc 25"/>
              <p:cNvSpPr>
                <a:spLocks/>
              </p:cNvSpPr>
              <p:nvPr/>
            </p:nvSpPr>
            <p:spPr bwMode="auto">
              <a:xfrm rot="12379686" flipV="1">
                <a:off x="2568" y="2440"/>
                <a:ext cx="438" cy="228"/>
              </a:xfrm>
              <a:custGeom>
                <a:avLst/>
                <a:gdLst>
                  <a:gd name="G0" fmla="+- 21589 0 0"/>
                  <a:gd name="G1" fmla="+- 21600 0 0"/>
                  <a:gd name="G2" fmla="+- 21600 0 0"/>
                  <a:gd name="T0" fmla="*/ 0 w 43189"/>
                  <a:gd name="T1" fmla="*/ 20917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1" y="20916"/>
                    </a:moveTo>
                    <a:cubicBezTo>
                      <a:pt x="368" y="9259"/>
                      <a:pt x="9925" y="0"/>
                      <a:pt x="21589" y="0"/>
                    </a:cubicBezTo>
                    <a:cubicBezTo>
                      <a:pt x="33518" y="0"/>
                      <a:pt x="43189" y="9670"/>
                      <a:pt x="43189" y="21600"/>
                    </a:cubicBezTo>
                  </a:path>
                  <a:path w="43189" h="21600" stroke="0" extrusionOk="0">
                    <a:moveTo>
                      <a:pt x="-1" y="20916"/>
                    </a:moveTo>
                    <a:cubicBezTo>
                      <a:pt x="368" y="9259"/>
                      <a:pt x="9925" y="0"/>
                      <a:pt x="21589" y="0"/>
                    </a:cubicBezTo>
                    <a:cubicBezTo>
                      <a:pt x="33518" y="0"/>
                      <a:pt x="43189" y="9670"/>
                      <a:pt x="43189" y="21600"/>
                    </a:cubicBezTo>
                    <a:lnTo>
                      <a:pt x="21589" y="21600"/>
                    </a:lnTo>
                    <a:close/>
                  </a:path>
                </a:pathLst>
              </a:custGeom>
              <a:noFill/>
              <a:ln w="28575">
                <a:solidFill>
                  <a:schemeClr val="bg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 name="Arc 26"/>
              <p:cNvSpPr>
                <a:spLocks/>
              </p:cNvSpPr>
              <p:nvPr/>
            </p:nvSpPr>
            <p:spPr bwMode="auto">
              <a:xfrm rot="12229004" flipV="1">
                <a:off x="2919" y="2611"/>
                <a:ext cx="438" cy="228"/>
              </a:xfrm>
              <a:custGeom>
                <a:avLst/>
                <a:gdLst>
                  <a:gd name="G0" fmla="+- 21589 0 0"/>
                  <a:gd name="G1" fmla="+- 21600 0 0"/>
                  <a:gd name="G2" fmla="+- 21600 0 0"/>
                  <a:gd name="T0" fmla="*/ 0 w 43189"/>
                  <a:gd name="T1" fmla="*/ 20917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1" y="20916"/>
                    </a:moveTo>
                    <a:cubicBezTo>
                      <a:pt x="368" y="9259"/>
                      <a:pt x="9925" y="0"/>
                      <a:pt x="21589" y="0"/>
                    </a:cubicBezTo>
                    <a:cubicBezTo>
                      <a:pt x="33518" y="0"/>
                      <a:pt x="43189" y="9670"/>
                      <a:pt x="43189" y="21600"/>
                    </a:cubicBezTo>
                  </a:path>
                  <a:path w="43189" h="21600" stroke="0" extrusionOk="0">
                    <a:moveTo>
                      <a:pt x="-1" y="20916"/>
                    </a:moveTo>
                    <a:cubicBezTo>
                      <a:pt x="368" y="9259"/>
                      <a:pt x="9925" y="0"/>
                      <a:pt x="21589" y="0"/>
                    </a:cubicBezTo>
                    <a:cubicBezTo>
                      <a:pt x="33518" y="0"/>
                      <a:pt x="43189" y="9670"/>
                      <a:pt x="43189" y="21600"/>
                    </a:cubicBezTo>
                    <a:lnTo>
                      <a:pt x="21589" y="21600"/>
                    </a:lnTo>
                    <a:close/>
                  </a:path>
                </a:pathLst>
              </a:custGeom>
              <a:noFill/>
              <a:ln w="28575">
                <a:solidFill>
                  <a:schemeClr val="bg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3" name="Rectangle 27"/>
            <p:cNvSpPr>
              <a:spLocks noChangeArrowheads="1"/>
            </p:cNvSpPr>
            <p:nvPr/>
          </p:nvSpPr>
          <p:spPr bwMode="auto">
            <a:xfrm rot="1604027">
              <a:off x="7658899" y="1782050"/>
              <a:ext cx="63341" cy="709477"/>
            </a:xfrm>
            <a:prstGeom prst="rect">
              <a:avLst/>
            </a:prstGeom>
            <a:gradFill rotWithShape="1">
              <a:gsLst>
                <a:gs pos="0">
                  <a:srgbClr val="FF7C80"/>
                </a:gs>
                <a:gs pos="50000">
                  <a:srgbClr val="FF7C80">
                    <a:gamma/>
                    <a:shade val="46275"/>
                    <a:invGamma/>
                  </a:srgbClr>
                </a:gs>
                <a:gs pos="100000">
                  <a:srgbClr val="FF7C80"/>
                </a:gs>
              </a:gsLst>
              <a:lin ang="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Rectangle 28"/>
            <p:cNvSpPr>
              <a:spLocks noChangeArrowheads="1"/>
            </p:cNvSpPr>
            <p:nvPr/>
          </p:nvSpPr>
          <p:spPr bwMode="auto">
            <a:xfrm rot="1604027">
              <a:off x="6361114" y="4081306"/>
              <a:ext cx="67564" cy="484924"/>
            </a:xfrm>
            <a:prstGeom prst="rect">
              <a:avLst/>
            </a:prstGeom>
            <a:gradFill rotWithShape="1">
              <a:gsLst>
                <a:gs pos="0">
                  <a:srgbClr val="FF7C80"/>
                </a:gs>
                <a:gs pos="50000">
                  <a:srgbClr val="FF7C80">
                    <a:gamma/>
                    <a:shade val="46275"/>
                    <a:invGamma/>
                  </a:srgbClr>
                </a:gs>
                <a:gs pos="100000">
                  <a:srgbClr val="FF7C80"/>
                </a:gs>
              </a:gsLst>
              <a:lin ang="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 name="Text Box 30"/>
            <p:cNvSpPr txBox="1">
              <a:spLocks noChangeArrowheads="1"/>
            </p:cNvSpPr>
            <p:nvPr/>
          </p:nvSpPr>
          <p:spPr bwMode="auto">
            <a:xfrm>
              <a:off x="7057864" y="843888"/>
              <a:ext cx="1340013" cy="36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chemeClr val="bg1"/>
                  </a:solidFill>
                </a:rPr>
                <a:t>liquid core</a:t>
              </a:r>
            </a:p>
          </p:txBody>
        </p:sp>
        <p:sp>
          <p:nvSpPr>
            <p:cNvPr id="26" name="Rectangle 31"/>
            <p:cNvSpPr>
              <a:spLocks noChangeArrowheads="1"/>
            </p:cNvSpPr>
            <p:nvPr/>
          </p:nvSpPr>
          <p:spPr bwMode="auto">
            <a:xfrm rot="2394933">
              <a:off x="7912263" y="1919813"/>
              <a:ext cx="83047" cy="709477"/>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 name="Rectangle 34"/>
            <p:cNvSpPr>
              <a:spLocks noChangeArrowheads="1"/>
            </p:cNvSpPr>
            <p:nvPr/>
          </p:nvSpPr>
          <p:spPr bwMode="auto">
            <a:xfrm rot="2215108">
              <a:off x="6256953" y="4011047"/>
              <a:ext cx="85862" cy="50145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 name="Rectangle 1"/>
          <p:cNvSpPr/>
          <p:nvPr/>
        </p:nvSpPr>
        <p:spPr>
          <a:xfrm>
            <a:off x="28564" y="418816"/>
            <a:ext cx="5086361" cy="3044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13"/>
          <a:stretch>
            <a:fillRect/>
          </a:stretch>
        </p:blipFill>
        <p:spPr>
          <a:xfrm>
            <a:off x="10554064" y="6251511"/>
            <a:ext cx="1637936" cy="606489"/>
          </a:xfrm>
          <a:prstGeom prst="rect">
            <a:avLst/>
          </a:prstGeom>
        </p:spPr>
      </p:pic>
      <p:sp>
        <p:nvSpPr>
          <p:cNvPr id="43" name="TextBox 42"/>
          <p:cNvSpPr txBox="1"/>
          <p:nvPr/>
        </p:nvSpPr>
        <p:spPr>
          <a:xfrm>
            <a:off x="73936" y="48897"/>
            <a:ext cx="1594219" cy="369332"/>
          </a:xfrm>
          <a:prstGeom prst="rect">
            <a:avLst/>
          </a:prstGeom>
          <a:noFill/>
        </p:spPr>
        <p:txBody>
          <a:bodyPr wrap="none" rtlCol="0">
            <a:spAutoFit/>
          </a:bodyPr>
          <a:lstStyle/>
          <a:p>
            <a:r>
              <a:rPr lang="fr-FR">
                <a:solidFill>
                  <a:schemeClr val="bg1"/>
                </a:solidFill>
              </a:rPr>
              <a:t>EGU2020-6566</a:t>
            </a:r>
            <a:endParaRPr lang="en-US" dirty="0">
              <a:solidFill>
                <a:schemeClr val="bg1"/>
              </a:solidFill>
            </a:endParaRPr>
          </a:p>
        </p:txBody>
      </p:sp>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74673" y="6531080"/>
            <a:ext cx="1842655" cy="266361"/>
          </a:xfrm>
          <a:prstGeom prst="rect">
            <a:avLst/>
          </a:prstGeom>
        </p:spPr>
      </p:pic>
    </p:spTree>
    <p:extLst>
      <p:ext uri="{BB962C8B-B14F-4D97-AF65-F5344CB8AC3E}">
        <p14:creationId xmlns:p14="http://schemas.microsoft.com/office/powerpoint/2010/main" val="1047708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44" y="1511559"/>
            <a:ext cx="10611974" cy="5171965"/>
          </a:xfrm>
        </p:spPr>
        <p:txBody>
          <a:bodyPr>
            <a:noAutofit/>
          </a:bodyPr>
          <a:lstStyle/>
          <a:p>
            <a:pPr marL="0" indent="0">
              <a:buNone/>
            </a:pPr>
            <a:endParaRPr lang="en-US" dirty="0" smtClean="0">
              <a:solidFill>
                <a:srgbClr val="FF0000"/>
              </a:solidFill>
            </a:endParaRPr>
          </a:p>
          <a:p>
            <a:r>
              <a:rPr lang="en-US" dirty="0"/>
              <a:t>PDR </a:t>
            </a:r>
            <a:r>
              <a:rPr lang="en-US" dirty="0" smtClean="0"/>
              <a:t>2017, CDR </a:t>
            </a:r>
            <a:r>
              <a:rPr lang="en-US" dirty="0"/>
              <a:t>2018</a:t>
            </a:r>
          </a:p>
          <a:p>
            <a:r>
              <a:rPr lang="en-US" dirty="0"/>
              <a:t>Compatibility tests at ESOC </a:t>
            </a:r>
            <a:r>
              <a:rPr lang="en-US" dirty="0" smtClean="0"/>
              <a:t>2018: </a:t>
            </a:r>
          </a:p>
          <a:p>
            <a:pPr marL="0" indent="0">
              <a:buNone/>
            </a:pPr>
            <a:r>
              <a:rPr lang="en-US" dirty="0">
                <a:solidFill>
                  <a:srgbClr val="0000FF"/>
                </a:solidFill>
              </a:rPr>
              <a:t>	</a:t>
            </a:r>
            <a:r>
              <a:rPr lang="en-US" dirty="0" smtClean="0">
                <a:solidFill>
                  <a:srgbClr val="0000FF"/>
                </a:solidFill>
              </a:rPr>
              <a:t>Excellent ADEV performance!</a:t>
            </a:r>
          </a:p>
          <a:p>
            <a:r>
              <a:rPr lang="en-US" dirty="0" smtClean="0"/>
              <a:t>Delivery 2019</a:t>
            </a:r>
          </a:p>
        </p:txBody>
      </p:sp>
      <p:sp>
        <p:nvSpPr>
          <p:cNvPr id="2" name="Title 1"/>
          <p:cNvSpPr>
            <a:spLocks noGrp="1"/>
          </p:cNvSpPr>
          <p:nvPr>
            <p:ph type="title"/>
          </p:nvPr>
        </p:nvSpPr>
        <p:spPr>
          <a:xfrm>
            <a:off x="38464" y="432013"/>
            <a:ext cx="7452647" cy="1325563"/>
          </a:xfrm>
        </p:spPr>
        <p:txBody>
          <a:bodyPr/>
          <a:lstStyle/>
          <a:p>
            <a:r>
              <a:rPr lang="en-US" dirty="0" smtClean="0"/>
              <a:t>1. LaRa </a:t>
            </a:r>
            <a:r>
              <a:rPr lang="en-US" dirty="0"/>
              <a:t>development status report</a:t>
            </a:r>
          </a:p>
        </p:txBody>
      </p:sp>
      <p:pic>
        <p:nvPicPr>
          <p:cNvPr id="27" name="Picture 26"/>
          <p:cNvPicPr>
            <a:picLocks noChangeAspect="1"/>
          </p:cNvPicPr>
          <p:nvPr/>
        </p:nvPicPr>
        <p:blipFill>
          <a:blip r:embed="rId3"/>
          <a:stretch>
            <a:fillRect/>
          </a:stretch>
        </p:blipFill>
        <p:spPr>
          <a:xfrm>
            <a:off x="10554064" y="6251511"/>
            <a:ext cx="1637936" cy="606489"/>
          </a:xfrm>
          <a:prstGeom prst="rect">
            <a:avLst/>
          </a:prstGeom>
        </p:spPr>
      </p:pic>
      <p:sp>
        <p:nvSpPr>
          <p:cNvPr id="28" name="TextBox 27"/>
          <p:cNvSpPr txBox="1"/>
          <p:nvPr/>
        </p:nvSpPr>
        <p:spPr>
          <a:xfrm>
            <a:off x="74644" y="80184"/>
            <a:ext cx="1594219" cy="369332"/>
          </a:xfrm>
          <a:prstGeom prst="rect">
            <a:avLst/>
          </a:prstGeom>
          <a:noFill/>
        </p:spPr>
        <p:txBody>
          <a:bodyPr wrap="none" rtlCol="0">
            <a:spAutoFit/>
          </a:bodyPr>
          <a:lstStyle/>
          <a:p>
            <a:r>
              <a:rPr lang="fr-FR"/>
              <a:t>EGU2020-6566</a:t>
            </a:r>
            <a:endParaRPr lang="en-US" dirty="0"/>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1894" y="4190820"/>
            <a:ext cx="2424517" cy="1818388"/>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0008" y="4190819"/>
            <a:ext cx="2458692" cy="1844019"/>
          </a:xfrm>
          <a:prstGeom prst="rect">
            <a:avLst/>
          </a:prstGeom>
        </p:spPr>
      </p:pic>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l="12551" t="17250" r="7942" b="22738"/>
          <a:stretch/>
        </p:blipFill>
        <p:spPr>
          <a:xfrm>
            <a:off x="636475" y="4563866"/>
            <a:ext cx="2890684" cy="1445342"/>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8417" r="7289"/>
          <a:stretch/>
        </p:blipFill>
        <p:spPr>
          <a:xfrm>
            <a:off x="3676036" y="4563866"/>
            <a:ext cx="2506290" cy="1445342"/>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4673" y="6531080"/>
            <a:ext cx="1842655" cy="266361"/>
          </a:xfrm>
          <a:prstGeom prst="rect">
            <a:avLst/>
          </a:prstGeom>
        </p:spPr>
      </p:pic>
      <p:grpSp>
        <p:nvGrpSpPr>
          <p:cNvPr id="6" name="Group 5"/>
          <p:cNvGrpSpPr/>
          <p:nvPr/>
        </p:nvGrpSpPr>
        <p:grpSpPr>
          <a:xfrm>
            <a:off x="7483638" y="372979"/>
            <a:ext cx="4588042" cy="3295968"/>
            <a:chOff x="7603958" y="372979"/>
            <a:chExt cx="4588042" cy="3295968"/>
          </a:xfrm>
        </p:grpSpPr>
        <p:pic>
          <p:nvPicPr>
            <p:cNvPr id="22" name="Picture 21"/>
            <p:cNvPicPr>
              <a:picLocks noChangeAspect="1"/>
            </p:cNvPicPr>
            <p:nvPr/>
          </p:nvPicPr>
          <p:blipFill rotWithShape="1">
            <a:blip r:embed="rId9">
              <a:extLst>
                <a:ext uri="{28A0092B-C50C-407E-A947-70E740481C1C}">
                  <a14:useLocalDpi xmlns:a14="http://schemas.microsoft.com/office/drawing/2010/main" val="0"/>
                </a:ext>
              </a:extLst>
            </a:blip>
            <a:srcRect l="2401" t="2208" b="-1"/>
            <a:stretch/>
          </p:blipFill>
          <p:spPr>
            <a:xfrm>
              <a:off x="7603958" y="372979"/>
              <a:ext cx="4588042" cy="3203500"/>
            </a:xfrm>
            <a:prstGeom prst="rect">
              <a:avLst/>
            </a:prstGeom>
          </p:spPr>
        </p:pic>
        <p:cxnSp>
          <p:nvCxnSpPr>
            <p:cNvPr id="23" name="Straight Connector 22"/>
            <p:cNvCxnSpPr/>
            <p:nvPr/>
          </p:nvCxnSpPr>
          <p:spPr>
            <a:xfrm>
              <a:off x="7897203" y="1491873"/>
              <a:ext cx="2684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151972" y="1094805"/>
              <a:ext cx="0" cy="2084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rot="1800000" flipH="1">
              <a:off x="10078489" y="1417422"/>
              <a:ext cx="152083" cy="14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00000" flipH="1">
              <a:off x="10078489" y="2067955"/>
              <a:ext cx="152083" cy="1489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53758" y="828582"/>
              <a:ext cx="1018247" cy="565283"/>
            </a:xfrm>
            <a:prstGeom prst="rect">
              <a:avLst/>
            </a:prstGeom>
            <a:noFill/>
          </p:spPr>
          <p:txBody>
            <a:bodyPr wrap="square" rtlCol="0">
              <a:spAutoFit/>
            </a:bodyPr>
            <a:lstStyle/>
            <a:p>
              <a:pPr algn="ctr">
                <a:lnSpc>
                  <a:spcPct val="85000"/>
                </a:lnSpc>
              </a:pPr>
              <a:r>
                <a:rPr lang="en-US" dirty="0" smtClean="0">
                  <a:solidFill>
                    <a:srgbClr val="FF0000"/>
                  </a:solidFill>
                </a:rPr>
                <a:t>targeted value</a:t>
              </a:r>
              <a:endParaRPr lang="en-US" dirty="0">
                <a:solidFill>
                  <a:srgbClr val="FF0000"/>
                </a:solidFill>
              </a:endParaRPr>
            </a:p>
          </p:txBody>
        </p:sp>
        <p:sp>
          <p:nvSpPr>
            <p:cNvPr id="18" name="TextBox 17"/>
            <p:cNvSpPr txBox="1"/>
            <p:nvPr/>
          </p:nvSpPr>
          <p:spPr>
            <a:xfrm>
              <a:off x="9077301" y="2039908"/>
              <a:ext cx="1018247" cy="565283"/>
            </a:xfrm>
            <a:prstGeom prst="rect">
              <a:avLst/>
            </a:prstGeom>
            <a:noFill/>
          </p:spPr>
          <p:txBody>
            <a:bodyPr wrap="square" rtlCol="0">
              <a:spAutoFit/>
            </a:bodyPr>
            <a:lstStyle/>
            <a:p>
              <a:pPr algn="ctr">
                <a:lnSpc>
                  <a:spcPct val="85000"/>
                </a:lnSpc>
              </a:pPr>
              <a:r>
                <a:rPr lang="en-US" dirty="0" smtClean="0">
                  <a:solidFill>
                    <a:srgbClr val="00B050"/>
                  </a:solidFill>
                </a:rPr>
                <a:t>obtained value</a:t>
              </a:r>
              <a:endParaRPr lang="en-US" dirty="0">
                <a:solidFill>
                  <a:srgbClr val="00B050"/>
                </a:solidFill>
              </a:endParaRPr>
            </a:p>
          </p:txBody>
        </p:sp>
        <p:sp>
          <p:nvSpPr>
            <p:cNvPr id="5" name="Rectangle 4"/>
            <p:cNvSpPr/>
            <p:nvPr/>
          </p:nvSpPr>
          <p:spPr>
            <a:xfrm>
              <a:off x="11887200" y="3516503"/>
              <a:ext cx="292768" cy="152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377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 y="317448"/>
            <a:ext cx="10515600" cy="898850"/>
          </a:xfrm>
        </p:spPr>
        <p:txBody>
          <a:bodyPr/>
          <a:lstStyle/>
          <a:p>
            <a:r>
              <a:rPr lang="en-US" dirty="0" smtClean="0"/>
              <a:t>2. </a:t>
            </a:r>
            <a:r>
              <a:rPr lang="en-US" dirty="0"/>
              <a:t>Ground </a:t>
            </a:r>
            <a:r>
              <a:rPr lang="en-US" dirty="0" smtClean="0"/>
              <a:t>stations</a:t>
            </a:r>
            <a:endParaRPr lang="en-US" dirty="0"/>
          </a:p>
        </p:txBody>
      </p:sp>
      <p:sp>
        <p:nvSpPr>
          <p:cNvPr id="3" name="Content Placeholder 2"/>
          <p:cNvSpPr>
            <a:spLocks noGrp="1"/>
          </p:cNvSpPr>
          <p:nvPr>
            <p:ph idx="1"/>
          </p:nvPr>
        </p:nvSpPr>
        <p:spPr>
          <a:xfrm>
            <a:off x="1" y="1216297"/>
            <a:ext cx="5635690" cy="3299857"/>
          </a:xfrm>
        </p:spPr>
        <p:txBody>
          <a:bodyPr>
            <a:normAutofit/>
          </a:bodyPr>
          <a:lstStyle/>
          <a:p>
            <a:r>
              <a:rPr lang="en-US" dirty="0" smtClean="0"/>
              <a:t>Baseline ground stations to close link with LaRa </a:t>
            </a:r>
            <a:r>
              <a:rPr lang="en-US" dirty="0"/>
              <a:t>(5 Watt out) is </a:t>
            </a:r>
            <a:r>
              <a:rPr lang="en-US" dirty="0" smtClean="0"/>
              <a:t>NASA DSN – 70m antennas</a:t>
            </a:r>
          </a:p>
          <a:p>
            <a:r>
              <a:rPr lang="en-US" dirty="0"/>
              <a:t>Operational needs: twice a week for one hour</a:t>
            </a:r>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108" y="766873"/>
            <a:ext cx="4999043" cy="3749282"/>
          </a:xfrm>
          <a:prstGeom prst="rect">
            <a:avLst/>
          </a:prstGeom>
        </p:spPr>
      </p:pic>
      <p:pic>
        <p:nvPicPr>
          <p:cNvPr id="7" name="Picture 6"/>
          <p:cNvPicPr>
            <a:picLocks noChangeAspect="1"/>
          </p:cNvPicPr>
          <p:nvPr/>
        </p:nvPicPr>
        <p:blipFill>
          <a:blip r:embed="rId4"/>
          <a:stretch>
            <a:fillRect/>
          </a:stretch>
        </p:blipFill>
        <p:spPr>
          <a:xfrm>
            <a:off x="10554064" y="6251511"/>
            <a:ext cx="1637936" cy="606489"/>
          </a:xfrm>
          <a:prstGeom prst="rect">
            <a:avLst/>
          </a:prstGeom>
        </p:spPr>
      </p:pic>
      <p:sp>
        <p:nvSpPr>
          <p:cNvPr id="10" name="TextBox 9"/>
          <p:cNvSpPr txBox="1"/>
          <p:nvPr/>
        </p:nvSpPr>
        <p:spPr>
          <a:xfrm>
            <a:off x="74644" y="80184"/>
            <a:ext cx="1594219" cy="369332"/>
          </a:xfrm>
          <a:prstGeom prst="rect">
            <a:avLst/>
          </a:prstGeom>
          <a:noFill/>
        </p:spPr>
        <p:txBody>
          <a:bodyPr wrap="none" rtlCol="0">
            <a:spAutoFit/>
          </a:bodyPr>
          <a:lstStyle/>
          <a:p>
            <a:r>
              <a:rPr lang="fr-FR"/>
              <a:t>EGU2020-6566</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4673" y="6531080"/>
            <a:ext cx="1842655" cy="266361"/>
          </a:xfrm>
          <a:prstGeom prst="rect">
            <a:avLst/>
          </a:prstGeom>
        </p:spPr>
      </p:pic>
    </p:spTree>
    <p:extLst>
      <p:ext uri="{BB962C8B-B14F-4D97-AF65-F5344CB8AC3E}">
        <p14:creationId xmlns:p14="http://schemas.microsoft.com/office/powerpoint/2010/main" val="3665232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9539" y="5132437"/>
            <a:ext cx="1645920" cy="400497"/>
          </a:xfrm>
          <a:prstGeom prst="rect">
            <a:avLst/>
          </a:prstGeom>
          <a:solidFill>
            <a:srgbClr val="FF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3448" y="6081253"/>
            <a:ext cx="1645920" cy="40049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44" y="444444"/>
            <a:ext cx="3425151" cy="1356360"/>
          </a:xfrm>
        </p:spPr>
        <p:txBody>
          <a:bodyPr/>
          <a:lstStyle/>
          <a:p>
            <a:r>
              <a:rPr lang="en-US" dirty="0" smtClean="0"/>
              <a:t>3. Mission  geometry</a:t>
            </a:r>
            <a:endParaRPr lang="en-US" dirty="0"/>
          </a:p>
        </p:txBody>
      </p:sp>
      <p:sp>
        <p:nvSpPr>
          <p:cNvPr id="3" name="TextBox 2"/>
          <p:cNvSpPr txBox="1"/>
          <p:nvPr/>
        </p:nvSpPr>
        <p:spPr>
          <a:xfrm>
            <a:off x="6810630" y="3820189"/>
            <a:ext cx="1659516" cy="338554"/>
          </a:xfrm>
          <a:prstGeom prst="rect">
            <a:avLst/>
          </a:prstGeom>
          <a:solidFill>
            <a:schemeClr val="bg1"/>
          </a:solidFill>
        </p:spPr>
        <p:txBody>
          <a:bodyPr wrap="square" rtlCol="0">
            <a:spAutoFit/>
          </a:bodyPr>
          <a:lstStyle/>
          <a:p>
            <a:r>
              <a:rPr lang="fr-BE" sz="1600" b="1" dirty="0"/>
              <a:t>Time (</a:t>
            </a:r>
            <a:r>
              <a:rPr lang="fr-BE" sz="1600" b="1" dirty="0" err="1"/>
              <a:t>years</a:t>
            </a:r>
            <a:r>
              <a:rPr lang="fr-BE" sz="1600" b="1" dirty="0"/>
              <a:t>)</a:t>
            </a:r>
            <a:endParaRPr lang="en-US" sz="1200" b="1" dirty="0"/>
          </a:p>
        </p:txBody>
      </p:sp>
      <p:sp>
        <p:nvSpPr>
          <p:cNvPr id="9" name="Rectangle 8"/>
          <p:cNvSpPr/>
          <p:nvPr/>
        </p:nvSpPr>
        <p:spPr>
          <a:xfrm>
            <a:off x="114478" y="3094075"/>
            <a:ext cx="3108770" cy="1384995"/>
          </a:xfrm>
          <a:prstGeom prst="rect">
            <a:avLst/>
          </a:prstGeom>
        </p:spPr>
        <p:txBody>
          <a:bodyPr wrap="square">
            <a:spAutoFit/>
          </a:bodyPr>
          <a:lstStyle/>
          <a:p>
            <a:pPr algn="ctr"/>
            <a:r>
              <a:rPr lang="en-GB"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SEP = Sun-Earth-Probe angle (elongation)</a:t>
            </a:r>
            <a:endParaRPr lang="en-US" sz="2800" dirty="0">
              <a:solidFill>
                <a:srgbClr val="FF0000"/>
              </a:solidFill>
            </a:endParaRPr>
          </a:p>
        </p:txBody>
      </p:sp>
      <p:sp>
        <p:nvSpPr>
          <p:cNvPr id="15" name="Content Placeholder 2"/>
          <p:cNvSpPr txBox="1">
            <a:spLocks/>
          </p:cNvSpPr>
          <p:nvPr/>
        </p:nvSpPr>
        <p:spPr>
          <a:xfrm>
            <a:off x="-209900" y="4894982"/>
            <a:ext cx="12281010" cy="1229369"/>
          </a:xfrm>
          <a:prstGeom prst="rect">
            <a:avLst/>
          </a:prstGeom>
        </p:spPr>
        <p:txBody>
          <a:bodyPr vert="horz" lIns="397106" tIns="198553" rIns="397106" bIns="198553" rtlCol="0">
            <a:noAutofit/>
          </a:bodyPr>
          <a:lstStyle>
            <a:lvl1pPr marL="0" indent="0" algn="ctr" defTabSz="1985528" rtl="0" eaLnBrk="1" latinLnBrk="0" hangingPunct="1">
              <a:spcBef>
                <a:spcPct val="20000"/>
              </a:spcBef>
              <a:buFont typeface="Arial"/>
              <a:buNone/>
              <a:defRPr sz="2000" kern="1200">
                <a:solidFill>
                  <a:schemeClr val="tx1">
                    <a:tint val="75000"/>
                  </a:schemeClr>
                </a:solidFill>
                <a:latin typeface="Times"/>
                <a:ea typeface="+mn-ea"/>
                <a:cs typeface="Times"/>
              </a:defRPr>
            </a:lvl1pPr>
            <a:lvl2pPr marL="1985528" indent="0" algn="ctr" defTabSz="1985528" rtl="0" eaLnBrk="1" latinLnBrk="0" hangingPunct="1">
              <a:spcBef>
                <a:spcPct val="20000"/>
              </a:spcBef>
              <a:buFont typeface="Arial"/>
              <a:buNone/>
              <a:defRPr sz="2000" kern="1200">
                <a:solidFill>
                  <a:schemeClr val="tx1">
                    <a:tint val="75000"/>
                  </a:schemeClr>
                </a:solidFill>
                <a:latin typeface="Times"/>
                <a:ea typeface="+mn-ea"/>
                <a:cs typeface="Times"/>
              </a:defRPr>
            </a:lvl2pPr>
            <a:lvl3pPr marL="3971056" indent="0" algn="ctr" defTabSz="1985528" rtl="0" eaLnBrk="1" latinLnBrk="0" hangingPunct="1">
              <a:spcBef>
                <a:spcPct val="20000"/>
              </a:spcBef>
              <a:buFont typeface="Arial"/>
              <a:buNone/>
              <a:defRPr sz="2000" kern="1200">
                <a:solidFill>
                  <a:schemeClr val="tx1">
                    <a:tint val="75000"/>
                  </a:schemeClr>
                </a:solidFill>
                <a:latin typeface="Times"/>
                <a:ea typeface="+mn-ea"/>
                <a:cs typeface="Times"/>
              </a:defRPr>
            </a:lvl3pPr>
            <a:lvl4pPr marL="5956584" indent="0" algn="ctr" defTabSz="1985528" rtl="0" eaLnBrk="1" latinLnBrk="0" hangingPunct="1">
              <a:spcBef>
                <a:spcPct val="20000"/>
              </a:spcBef>
              <a:buFont typeface="Arial"/>
              <a:buNone/>
              <a:defRPr sz="2000" kern="1200">
                <a:solidFill>
                  <a:schemeClr val="tx1">
                    <a:tint val="75000"/>
                  </a:schemeClr>
                </a:solidFill>
                <a:latin typeface="Times"/>
                <a:ea typeface="+mn-ea"/>
                <a:cs typeface="Times"/>
              </a:defRPr>
            </a:lvl4pPr>
            <a:lvl5pPr marL="7942113" indent="0" algn="ctr" defTabSz="1985528" rtl="0" eaLnBrk="1" latinLnBrk="0" hangingPunct="1">
              <a:spcBef>
                <a:spcPct val="20000"/>
              </a:spcBef>
              <a:buFont typeface="Arial"/>
              <a:buNone/>
              <a:defRPr sz="2000" kern="1200">
                <a:solidFill>
                  <a:schemeClr val="tx1">
                    <a:tint val="75000"/>
                  </a:schemeClr>
                </a:solidFill>
                <a:latin typeface="Times"/>
                <a:ea typeface="+mn-ea"/>
                <a:cs typeface="Times"/>
              </a:defRPr>
            </a:lvl5pPr>
            <a:lvl6pPr marL="9927641" indent="0" algn="ctr" defTabSz="1985528" rtl="0" eaLnBrk="1" latinLnBrk="0" hangingPunct="1">
              <a:spcBef>
                <a:spcPct val="20000"/>
              </a:spcBef>
              <a:buFont typeface="Arial"/>
              <a:buNone/>
              <a:defRPr sz="8700" kern="1200">
                <a:solidFill>
                  <a:schemeClr val="tx1">
                    <a:tint val="75000"/>
                  </a:schemeClr>
                </a:solidFill>
                <a:latin typeface="+mn-lt"/>
                <a:ea typeface="+mn-ea"/>
                <a:cs typeface="+mn-cs"/>
              </a:defRPr>
            </a:lvl6pPr>
            <a:lvl7pPr marL="11913169" indent="0" algn="ctr" defTabSz="1985528" rtl="0" eaLnBrk="1" latinLnBrk="0" hangingPunct="1">
              <a:spcBef>
                <a:spcPct val="20000"/>
              </a:spcBef>
              <a:buFont typeface="Arial"/>
              <a:buNone/>
              <a:defRPr sz="8700" kern="1200">
                <a:solidFill>
                  <a:schemeClr val="tx1">
                    <a:tint val="75000"/>
                  </a:schemeClr>
                </a:solidFill>
                <a:latin typeface="+mn-lt"/>
                <a:ea typeface="+mn-ea"/>
                <a:cs typeface="+mn-cs"/>
              </a:defRPr>
            </a:lvl7pPr>
            <a:lvl8pPr marL="13898697" indent="0" algn="ctr" defTabSz="1985528" rtl="0" eaLnBrk="1" latinLnBrk="0" hangingPunct="1">
              <a:spcBef>
                <a:spcPct val="20000"/>
              </a:spcBef>
              <a:buFont typeface="Arial"/>
              <a:buNone/>
              <a:defRPr sz="8700" kern="1200">
                <a:solidFill>
                  <a:schemeClr val="tx1">
                    <a:tint val="75000"/>
                  </a:schemeClr>
                </a:solidFill>
                <a:latin typeface="+mn-lt"/>
                <a:ea typeface="+mn-ea"/>
                <a:cs typeface="+mn-cs"/>
              </a:defRPr>
            </a:lvl8pPr>
            <a:lvl9pPr marL="15884225" indent="0" algn="ctr" defTabSz="1985528" rtl="0" eaLnBrk="1" latinLnBrk="0" hangingPunct="1">
              <a:spcBef>
                <a:spcPct val="20000"/>
              </a:spcBef>
              <a:buFont typeface="Arial"/>
              <a:buNone/>
              <a:defRPr sz="8700" kern="1200">
                <a:solidFill>
                  <a:schemeClr val="tx1">
                    <a:tint val="75000"/>
                  </a:schemeClr>
                </a:solidFill>
                <a:latin typeface="+mn-lt"/>
                <a:ea typeface="+mn-ea"/>
                <a:cs typeface="+mn-cs"/>
              </a:defRPr>
            </a:lvl9pPr>
          </a:lstStyle>
          <a:p>
            <a:pPr marL="34290" algn="l"/>
            <a:r>
              <a:rPr lang="en-US" altLang="en-US" sz="2800" dirty="0">
                <a:solidFill>
                  <a:schemeClr val="tx1"/>
                </a:solidFill>
                <a:latin typeface="+mn-lt"/>
              </a:rPr>
              <a:t>Pink boxes: </a:t>
            </a:r>
            <a:r>
              <a:rPr lang="en-GB" altLang="en-US" sz="2800" dirty="0">
                <a:solidFill>
                  <a:schemeClr val="tx1"/>
                </a:solidFill>
                <a:latin typeface="+mn-lt"/>
                <a:cs typeface="Times New Roman" panose="02020603050405020304" pitchFamily="18" charset="0"/>
              </a:rPr>
              <a:t>S</a:t>
            </a:r>
            <a:r>
              <a:rPr lang="en-GB" sz="2800" dirty="0">
                <a:solidFill>
                  <a:schemeClr val="tx1"/>
                </a:solidFill>
                <a:latin typeface="+mn-lt"/>
                <a:ea typeface="Calibri" panose="020F0502020204030204" pitchFamily="34" charset="0"/>
                <a:cs typeface="Times New Roman" panose="02020603050405020304" pitchFamily="18" charset="0"/>
              </a:rPr>
              <a:t>mall Sun-Earth-Probe angle  (= elongation), meaning a larger noise on the </a:t>
            </a:r>
            <a:r>
              <a:rPr lang="en-GB" sz="2800" dirty="0" smtClean="0">
                <a:solidFill>
                  <a:schemeClr val="tx1"/>
                </a:solidFill>
                <a:latin typeface="+mn-lt"/>
                <a:ea typeface="Calibri" panose="020F0502020204030204" pitchFamily="34" charset="0"/>
                <a:cs typeface="Times New Roman" panose="02020603050405020304" pitchFamily="18" charset="0"/>
              </a:rPr>
              <a:t>data</a:t>
            </a:r>
          </a:p>
          <a:p>
            <a:pPr marL="34290" algn="l"/>
            <a:r>
              <a:rPr lang="en-GB" sz="2800" dirty="0" smtClean="0">
                <a:solidFill>
                  <a:schemeClr val="tx1"/>
                </a:solidFill>
                <a:latin typeface="+mn-lt"/>
                <a:ea typeface="Calibri" panose="020F0502020204030204" pitchFamily="34" charset="0"/>
                <a:cs typeface="Times New Roman" panose="02020603050405020304" pitchFamily="18" charset="0"/>
              </a:rPr>
              <a:t>Grey boxes: Small Earth declination</a:t>
            </a:r>
            <a:endParaRPr lang="en-GB" sz="2800" dirty="0">
              <a:solidFill>
                <a:schemeClr val="tx1"/>
              </a:solidFill>
              <a:latin typeface="+mn-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673" y="6531080"/>
            <a:ext cx="1842655" cy="266361"/>
          </a:xfrm>
          <a:prstGeom prst="rect">
            <a:avLst/>
          </a:prstGeom>
        </p:spPr>
      </p:pic>
      <p:pic>
        <p:nvPicPr>
          <p:cNvPr id="10" name="Picture 9"/>
          <p:cNvPicPr>
            <a:picLocks noChangeAspect="1"/>
          </p:cNvPicPr>
          <p:nvPr/>
        </p:nvPicPr>
        <p:blipFill>
          <a:blip r:embed="rId4"/>
          <a:stretch>
            <a:fillRect/>
          </a:stretch>
        </p:blipFill>
        <p:spPr>
          <a:xfrm>
            <a:off x="10554064" y="6251511"/>
            <a:ext cx="1637936" cy="606489"/>
          </a:xfrm>
          <a:prstGeom prst="rect">
            <a:avLst/>
          </a:prstGeom>
        </p:spPr>
      </p:pic>
      <p:sp>
        <p:nvSpPr>
          <p:cNvPr id="11" name="TextBox 10"/>
          <p:cNvSpPr txBox="1"/>
          <p:nvPr/>
        </p:nvSpPr>
        <p:spPr>
          <a:xfrm>
            <a:off x="74644" y="80184"/>
            <a:ext cx="1594219" cy="369332"/>
          </a:xfrm>
          <a:prstGeom prst="rect">
            <a:avLst/>
          </a:prstGeom>
          <a:noFill/>
        </p:spPr>
        <p:txBody>
          <a:bodyPr wrap="none" rtlCol="0">
            <a:spAutoFit/>
          </a:bodyPr>
          <a:lstStyle/>
          <a:p>
            <a:r>
              <a:rPr lang="fr-FR"/>
              <a:t>EGU2020-6566</a:t>
            </a:r>
            <a:endParaRPr lang="en-US" dirty="0"/>
          </a:p>
        </p:txBody>
      </p:sp>
      <p:pic>
        <p:nvPicPr>
          <p:cNvPr id="4" name="Picture 3"/>
          <p:cNvPicPr>
            <a:picLocks noChangeAspect="1"/>
          </p:cNvPicPr>
          <p:nvPr/>
        </p:nvPicPr>
        <p:blipFill>
          <a:blip r:embed="rId5"/>
          <a:stretch>
            <a:fillRect/>
          </a:stretch>
        </p:blipFill>
        <p:spPr>
          <a:xfrm>
            <a:off x="3499796" y="264849"/>
            <a:ext cx="8571314" cy="4954591"/>
          </a:xfrm>
          <a:prstGeom prst="rect">
            <a:avLst/>
          </a:prstGeom>
        </p:spPr>
      </p:pic>
    </p:spTree>
    <p:extLst>
      <p:ext uri="{BB962C8B-B14F-4D97-AF65-F5344CB8AC3E}">
        <p14:creationId xmlns:p14="http://schemas.microsoft.com/office/powerpoint/2010/main" val="185150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Expectations</a:t>
            </a:r>
            <a:endParaRPr lang="en-US" dirty="0"/>
          </a:p>
        </p:txBody>
      </p:sp>
      <p:sp>
        <p:nvSpPr>
          <p:cNvPr id="4" name="Content Placeholder 3"/>
          <p:cNvSpPr>
            <a:spLocks noGrp="1"/>
          </p:cNvSpPr>
          <p:nvPr>
            <p:ph idx="1"/>
          </p:nvPr>
        </p:nvSpPr>
        <p:spPr>
          <a:xfrm>
            <a:off x="-38100" y="1690688"/>
            <a:ext cx="7632755" cy="4351338"/>
          </a:xfrm>
        </p:spPr>
        <p:txBody>
          <a:bodyPr>
            <a:normAutofit lnSpcReduction="10000"/>
          </a:bodyPr>
          <a:lstStyle/>
          <a:p>
            <a:r>
              <a:rPr lang="en-US" dirty="0"/>
              <a:t>LaRa is a Belgian instrument selected on the ExoMars </a:t>
            </a:r>
            <a:r>
              <a:rPr lang="en-US" dirty="0" smtClean="0"/>
              <a:t>surface </a:t>
            </a:r>
            <a:r>
              <a:rPr lang="en-US" dirty="0"/>
              <a:t>platform of Roscosmos/ESA mission.</a:t>
            </a:r>
          </a:p>
          <a:p>
            <a:r>
              <a:rPr lang="en-US" dirty="0" smtClean="0"/>
              <a:t>LaRa </a:t>
            </a:r>
            <a:r>
              <a:rPr lang="en-US" dirty="0"/>
              <a:t>will provide information on interior of Mars, its evolution, as well as CO</a:t>
            </a:r>
            <a:r>
              <a:rPr lang="en-US" baseline="-25000" dirty="0"/>
              <a:t>2</a:t>
            </a:r>
            <a:r>
              <a:rPr lang="en-US" dirty="0"/>
              <a:t> sublimation/ condensation process between the atmosphere and the ice </a:t>
            </a:r>
            <a:r>
              <a:rPr lang="en-US" dirty="0" smtClean="0"/>
              <a:t>caps.</a:t>
            </a:r>
          </a:p>
          <a:p>
            <a:r>
              <a:rPr lang="en-US" dirty="0" smtClean="0"/>
              <a:t>synergies </a:t>
            </a:r>
            <a:r>
              <a:rPr lang="en-US" dirty="0"/>
              <a:t>between </a:t>
            </a:r>
            <a:r>
              <a:rPr lang="en-US" dirty="0" smtClean="0"/>
              <a:t>InSight </a:t>
            </a:r>
            <a:r>
              <a:rPr lang="en-US" dirty="0"/>
              <a:t>/ RISE and LaRa are very </a:t>
            </a:r>
            <a:r>
              <a:rPr lang="en-US" dirty="0" smtClean="0"/>
              <a:t>valuable;</a:t>
            </a:r>
          </a:p>
          <a:p>
            <a:r>
              <a:rPr lang="en-US" dirty="0" smtClean="0"/>
              <a:t>synergies </a:t>
            </a:r>
            <a:r>
              <a:rPr lang="en-US" dirty="0"/>
              <a:t>with all atmospheric data are very valuable too.</a:t>
            </a:r>
          </a:p>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8957"/>
          <a:stretch/>
        </p:blipFill>
        <p:spPr>
          <a:xfrm>
            <a:off x="7594655" y="264850"/>
            <a:ext cx="4345719" cy="2686050"/>
          </a:xfrm>
          <a:prstGeom prst="rect">
            <a:avLst/>
          </a:prstGeom>
        </p:spPr>
      </p:pic>
      <p:pic>
        <p:nvPicPr>
          <p:cNvPr id="6" name="Picture 5"/>
          <p:cNvPicPr>
            <a:picLocks noChangeAspect="1"/>
          </p:cNvPicPr>
          <p:nvPr/>
        </p:nvPicPr>
        <p:blipFill>
          <a:blip r:embed="rId3"/>
          <a:stretch>
            <a:fillRect/>
          </a:stretch>
        </p:blipFill>
        <p:spPr>
          <a:xfrm>
            <a:off x="10554064" y="6251511"/>
            <a:ext cx="1637936" cy="606489"/>
          </a:xfrm>
          <a:prstGeom prst="rect">
            <a:avLst/>
          </a:prstGeom>
        </p:spPr>
      </p:pic>
      <p:sp>
        <p:nvSpPr>
          <p:cNvPr id="7" name="TextBox 6"/>
          <p:cNvSpPr txBox="1"/>
          <p:nvPr/>
        </p:nvSpPr>
        <p:spPr>
          <a:xfrm>
            <a:off x="74644" y="80184"/>
            <a:ext cx="1594219" cy="369332"/>
          </a:xfrm>
          <a:prstGeom prst="rect">
            <a:avLst/>
          </a:prstGeom>
          <a:noFill/>
        </p:spPr>
        <p:txBody>
          <a:bodyPr wrap="none" rtlCol="0">
            <a:spAutoFit/>
          </a:bodyPr>
          <a:lstStyle/>
          <a:p>
            <a:r>
              <a:rPr lang="fr-FR"/>
              <a:t>EGU2020-6566</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655" y="3195638"/>
            <a:ext cx="4345719" cy="239780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4673" y="6531080"/>
            <a:ext cx="1842655" cy="266361"/>
          </a:xfrm>
          <a:prstGeom prst="rect">
            <a:avLst/>
          </a:prstGeom>
        </p:spPr>
      </p:pic>
    </p:spTree>
    <p:extLst>
      <p:ext uri="{BB962C8B-B14F-4D97-AF65-F5344CB8AC3E}">
        <p14:creationId xmlns:p14="http://schemas.microsoft.com/office/powerpoint/2010/main" val="2984382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238" y="0"/>
            <a:ext cx="8964561" cy="929558"/>
          </a:xfrm>
        </p:spPr>
        <p:txBody>
          <a:bodyPr/>
          <a:lstStyle/>
          <a:p>
            <a:r>
              <a:rPr lang="en-US" dirty="0" smtClean="0"/>
              <a:t>5. </a:t>
            </a:r>
            <a:r>
              <a:rPr lang="en-US" dirty="0"/>
              <a:t>Expected </a:t>
            </a:r>
            <a:r>
              <a:rPr lang="en-US" dirty="0" smtClean="0"/>
              <a:t>results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2448567"/>
              </p:ext>
            </p:extLst>
          </p:nvPr>
        </p:nvGraphicFramePr>
        <p:xfrm>
          <a:off x="454742" y="811570"/>
          <a:ext cx="11314471" cy="5401562"/>
        </p:xfrm>
        <a:graphic>
          <a:graphicData uri="http://schemas.openxmlformats.org/drawingml/2006/table">
            <a:tbl>
              <a:tblPr firstRow="1" firstCol="1" bandRow="1">
                <a:tableStyleId>{21E4AEA4-8DFA-4A89-87EB-49C32662AFE0}</a:tableStyleId>
              </a:tblPr>
              <a:tblGrid>
                <a:gridCol w="2869577">
                  <a:extLst>
                    <a:ext uri="{9D8B030D-6E8A-4147-A177-3AD203B41FA5}">
                      <a16:colId xmlns:a16="http://schemas.microsoft.com/office/drawing/2014/main" val="723110875"/>
                    </a:ext>
                  </a:extLst>
                </a:gridCol>
                <a:gridCol w="2986043">
                  <a:extLst>
                    <a:ext uri="{9D8B030D-6E8A-4147-A177-3AD203B41FA5}">
                      <a16:colId xmlns:a16="http://schemas.microsoft.com/office/drawing/2014/main" val="2334231008"/>
                    </a:ext>
                  </a:extLst>
                </a:gridCol>
                <a:gridCol w="1809760">
                  <a:extLst>
                    <a:ext uri="{9D8B030D-6E8A-4147-A177-3AD203B41FA5}">
                      <a16:colId xmlns:a16="http://schemas.microsoft.com/office/drawing/2014/main" val="3320827251"/>
                    </a:ext>
                  </a:extLst>
                </a:gridCol>
                <a:gridCol w="1618897">
                  <a:extLst>
                    <a:ext uri="{9D8B030D-6E8A-4147-A177-3AD203B41FA5}">
                      <a16:colId xmlns:a16="http://schemas.microsoft.com/office/drawing/2014/main" val="745687951"/>
                    </a:ext>
                  </a:extLst>
                </a:gridCol>
                <a:gridCol w="2030194">
                  <a:extLst>
                    <a:ext uri="{9D8B030D-6E8A-4147-A177-3AD203B41FA5}">
                      <a16:colId xmlns:a16="http://schemas.microsoft.com/office/drawing/2014/main" val="1724719742"/>
                    </a:ext>
                  </a:extLst>
                </a:gridCol>
              </a:tblGrid>
              <a:tr h="1213102">
                <a:tc>
                  <a:txBody>
                    <a:bodyPr/>
                    <a:lstStyle/>
                    <a:p>
                      <a:pPr marL="0" marR="0" algn="l">
                        <a:spcBef>
                          <a:spcPts val="0"/>
                        </a:spcBef>
                        <a:spcAft>
                          <a:spcPts val="0"/>
                        </a:spcAft>
                      </a:pPr>
                      <a:r>
                        <a:rPr lang="en-US" sz="2200" dirty="0" smtClean="0">
                          <a:effectLst/>
                        </a:rPr>
                        <a:t>Mars Orientation Parameters (MOP)</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just">
                        <a:spcBef>
                          <a:spcPts val="0"/>
                        </a:spcBef>
                        <a:spcAft>
                          <a:spcPts val="0"/>
                        </a:spcAft>
                      </a:pPr>
                      <a:r>
                        <a:rPr lang="en-US" sz="2200" dirty="0">
                          <a:effectLst/>
                        </a:rPr>
                        <a:t>Model</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l">
                        <a:spcBef>
                          <a:spcPts val="0"/>
                        </a:spcBef>
                        <a:spcAft>
                          <a:spcPts val="0"/>
                        </a:spcAft>
                      </a:pPr>
                      <a:r>
                        <a:rPr lang="en-US" sz="2200" dirty="0">
                          <a:effectLst/>
                        </a:rPr>
                        <a:t>Max. MOP amplitude</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l">
                        <a:spcBef>
                          <a:spcPts val="0"/>
                        </a:spcBef>
                        <a:spcAft>
                          <a:spcPts val="0"/>
                        </a:spcAft>
                      </a:pPr>
                      <a:r>
                        <a:rPr lang="en-US" sz="2200" dirty="0">
                          <a:effectLst/>
                        </a:rPr>
                        <a:t>Max. change in the lander position</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l">
                        <a:spcBef>
                          <a:spcPts val="0"/>
                        </a:spcBef>
                        <a:spcAft>
                          <a:spcPts val="0"/>
                        </a:spcAft>
                      </a:pPr>
                      <a:r>
                        <a:rPr lang="en-US" sz="2200" dirty="0">
                          <a:effectLst/>
                        </a:rPr>
                        <a:t>Geophysical </a:t>
                      </a:r>
                      <a:br>
                        <a:rPr lang="en-US" sz="2200" dirty="0">
                          <a:effectLst/>
                        </a:rPr>
                      </a:br>
                      <a:r>
                        <a:rPr lang="en-US" sz="2200" dirty="0">
                          <a:effectLst/>
                        </a:rPr>
                        <a:t>Properties</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29285422"/>
                  </a:ext>
                </a:extLst>
              </a:tr>
              <a:tr h="611756">
                <a:tc>
                  <a:txBody>
                    <a:bodyPr/>
                    <a:lstStyle/>
                    <a:p>
                      <a:pPr marL="0" marR="0" algn="l">
                        <a:spcBef>
                          <a:spcPts val="0"/>
                        </a:spcBef>
                        <a:spcAft>
                          <a:spcPts val="0"/>
                        </a:spcAft>
                      </a:pPr>
                      <a:r>
                        <a:rPr lang="en-US" sz="2200" dirty="0">
                          <a:effectLst/>
                        </a:rPr>
                        <a:t>Nutation in obliquity (</a:t>
                      </a:r>
                      <a:r>
                        <a:rPr lang="en-US" sz="2200" dirty="0">
                          <a:effectLst/>
                          <a:sym typeface="Symbol" panose="05050102010706020507" pitchFamily="18" charset="2"/>
                        </a:rPr>
                        <a:t></a:t>
                      </a:r>
                      <a:r>
                        <a:rPr lang="en-US" sz="2200" dirty="0">
                          <a:effectLst/>
                        </a:rPr>
                        <a:t>)</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l">
                        <a:spcBef>
                          <a:spcPts val="0"/>
                        </a:spcBef>
                        <a:spcAft>
                          <a:spcPts val="0"/>
                        </a:spcAft>
                      </a:pPr>
                      <a:r>
                        <a:rPr lang="en-US" sz="2200" dirty="0">
                          <a:effectLst/>
                        </a:rPr>
                        <a:t>Trigonometric series </a:t>
                      </a:r>
                      <a:br>
                        <a:rPr lang="en-US" sz="2200" dirty="0">
                          <a:effectLst/>
                        </a:rPr>
                      </a:br>
                      <a:r>
                        <a:rPr lang="en-US" sz="2200" dirty="0">
                          <a:effectLst/>
                        </a:rPr>
                        <a:t>(annual, ½, 1/3, …)</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smtClean="0">
                          <a:effectLst/>
                        </a:rPr>
                        <a:t>10 </a:t>
                      </a:r>
                      <a:r>
                        <a:rPr lang="en-US" sz="2200" dirty="0">
                          <a:effectLst/>
                        </a:rPr>
                        <a:t>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smtClean="0">
                          <a:effectLst/>
                        </a:rPr>
                        <a:t>10 </a:t>
                      </a:r>
                      <a:r>
                        <a:rPr lang="en-US" sz="2200" dirty="0">
                          <a:effectLst/>
                        </a:rPr>
                        <a:t>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rowSpan="3">
                  <a:txBody>
                    <a:bodyPr/>
                    <a:lstStyle/>
                    <a:p>
                      <a:pPr marL="0" marR="0" algn="l" defTabSz="3027487" rtl="0" eaLnBrk="1" latinLnBrk="0" hangingPunct="1">
                        <a:spcBef>
                          <a:spcPts val="0"/>
                        </a:spcBef>
                        <a:spcAft>
                          <a:spcPts val="1000"/>
                        </a:spcAft>
                      </a:pPr>
                      <a:r>
                        <a:rPr lang="en-US" sz="2200" kern="1200" dirty="0" err="1" smtClean="0">
                          <a:solidFill>
                            <a:schemeClr val="dk1"/>
                          </a:solidFill>
                          <a:effectLst/>
                          <a:latin typeface="+mn-lt"/>
                          <a:ea typeface="+mn-ea"/>
                          <a:cs typeface="+mn-cs"/>
                        </a:rPr>
                        <a:t>C</a:t>
                      </a:r>
                      <a:r>
                        <a:rPr lang="en-US" sz="2200" kern="1200" baseline="-25000" dirty="0" err="1" smtClean="0">
                          <a:solidFill>
                            <a:schemeClr val="dk1"/>
                          </a:solidFill>
                          <a:effectLst/>
                          <a:latin typeface="+mn-lt"/>
                          <a:ea typeface="+mn-ea"/>
                          <a:cs typeface="+mn-cs"/>
                        </a:rPr>
                        <a:t>f</a:t>
                      </a:r>
                      <a:r>
                        <a:rPr lang="en-US" sz="2200" kern="1200" dirty="0" smtClean="0">
                          <a:solidFill>
                            <a:schemeClr val="dk1"/>
                          </a:solidFill>
                          <a:effectLst/>
                          <a:latin typeface="+mn-lt"/>
                          <a:ea typeface="+mn-ea"/>
                          <a:cs typeface="+mn-cs"/>
                        </a:rPr>
                        <a:t> (Mars core moment of inertia)</a:t>
                      </a:r>
                      <a:endParaRPr lang="en-GB" sz="2200" kern="1200" dirty="0">
                        <a:solidFill>
                          <a:schemeClr val="dk1"/>
                        </a:solidFill>
                        <a:effectLst/>
                        <a:latin typeface="+mn-lt"/>
                        <a:ea typeface="+mn-ea"/>
                        <a:cs typeface="+mn-cs"/>
                      </a:endParaRPr>
                    </a:p>
                    <a:p>
                      <a:pPr marL="0" marR="0" algn="l" defTabSz="3027487" rtl="0" eaLnBrk="1" latinLnBrk="0" hangingPunct="1">
                        <a:spcBef>
                          <a:spcPts val="0"/>
                        </a:spcBef>
                        <a:spcAft>
                          <a:spcPts val="0"/>
                        </a:spcAft>
                      </a:pPr>
                      <a:r>
                        <a:rPr lang="en-US" sz="2200" kern="1200" dirty="0">
                          <a:solidFill>
                            <a:schemeClr val="dk1"/>
                          </a:solidFill>
                          <a:effectLst/>
                          <a:latin typeface="+mn-lt"/>
                          <a:ea typeface="+mn-ea"/>
                          <a:cs typeface="+mn-cs"/>
                        </a:rPr>
                        <a:t>Core state, </a:t>
                      </a:r>
                      <a:br>
                        <a:rPr lang="en-US" sz="2200" kern="1200" dirty="0">
                          <a:solidFill>
                            <a:schemeClr val="dk1"/>
                          </a:solidFill>
                          <a:effectLst/>
                          <a:latin typeface="+mn-lt"/>
                          <a:ea typeface="+mn-ea"/>
                          <a:cs typeface="+mn-cs"/>
                        </a:rPr>
                      </a:br>
                      <a:r>
                        <a:rPr lang="en-US" sz="2200" kern="1200" dirty="0">
                          <a:solidFill>
                            <a:schemeClr val="dk1"/>
                          </a:solidFill>
                          <a:effectLst/>
                          <a:latin typeface="+mn-lt"/>
                          <a:ea typeface="+mn-ea"/>
                          <a:cs typeface="+mn-cs"/>
                        </a:rPr>
                        <a:t>core </a:t>
                      </a:r>
                      <a:r>
                        <a:rPr lang="en-US" sz="2200" kern="1200" dirty="0" smtClean="0">
                          <a:solidFill>
                            <a:schemeClr val="dk1"/>
                          </a:solidFill>
                          <a:effectLst/>
                          <a:latin typeface="+mn-lt"/>
                          <a:ea typeface="+mn-ea"/>
                          <a:cs typeface="+mn-cs"/>
                        </a:rPr>
                        <a:t>size, core density</a:t>
                      </a:r>
                      <a:endParaRPr lang="en-GB" sz="2200" kern="1200" dirty="0">
                        <a:solidFill>
                          <a:schemeClr val="dk1"/>
                        </a:solidFill>
                        <a:effectLst/>
                        <a:latin typeface="+mn-lt"/>
                        <a:ea typeface="+mn-ea"/>
                        <a:cs typeface="+mn-cs"/>
                      </a:endParaRPr>
                    </a:p>
                  </a:txBody>
                  <a:tcPr marL="68580" marR="6858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25343272"/>
                  </a:ext>
                </a:extLst>
              </a:tr>
              <a:tr h="611756">
                <a:tc>
                  <a:txBody>
                    <a:bodyPr/>
                    <a:lstStyle/>
                    <a:p>
                      <a:pPr marL="0" marR="0" algn="l">
                        <a:spcBef>
                          <a:spcPts val="0"/>
                        </a:spcBef>
                        <a:spcAft>
                          <a:spcPts val="0"/>
                        </a:spcAft>
                      </a:pPr>
                      <a:r>
                        <a:rPr lang="en-US" sz="2200" dirty="0">
                          <a:effectLst/>
                        </a:rPr>
                        <a:t>Nutation in longitude (</a:t>
                      </a:r>
                      <a:r>
                        <a:rPr lang="en-US" sz="2200" dirty="0">
                          <a:effectLst/>
                          <a:sym typeface="Symbol" panose="05050102010706020507" pitchFamily="18" charset="2"/>
                        </a:rPr>
                        <a:t></a:t>
                      </a:r>
                      <a:r>
                        <a:rPr lang="en-US" sz="2200" dirty="0">
                          <a:effectLst/>
                        </a:rPr>
                        <a:t>)</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l">
                        <a:spcBef>
                          <a:spcPts val="0"/>
                        </a:spcBef>
                        <a:spcAft>
                          <a:spcPts val="0"/>
                        </a:spcAft>
                      </a:pPr>
                      <a:r>
                        <a:rPr lang="en-US" sz="2200" dirty="0">
                          <a:effectLst/>
                        </a:rPr>
                        <a:t>Trigonometric series</a:t>
                      </a:r>
                      <a:br>
                        <a:rPr lang="en-US" sz="2200" dirty="0">
                          <a:effectLst/>
                        </a:rPr>
                      </a:br>
                      <a:r>
                        <a:rPr lang="en-US" sz="2200" dirty="0">
                          <a:effectLst/>
                        </a:rPr>
                        <a:t>(annual, ½, 1/3, …)</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smtClean="0">
                          <a:effectLst/>
                        </a:rPr>
                        <a:t>30 </a:t>
                      </a:r>
                      <a:r>
                        <a:rPr lang="en-US" sz="2200" dirty="0">
                          <a:effectLst/>
                        </a:rPr>
                        <a:t>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smtClean="0">
                          <a:effectLst/>
                        </a:rPr>
                        <a:t>12 </a:t>
                      </a:r>
                      <a:r>
                        <a:rPr lang="en-US" sz="2200" dirty="0">
                          <a:effectLst/>
                        </a:rPr>
                        <a:t>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vMerge="1">
                  <a:txBody>
                    <a:bodyPr/>
                    <a:lstStyle/>
                    <a:p>
                      <a:endParaRPr lang="fr-FR"/>
                    </a:p>
                  </a:txBody>
                  <a:tcPr/>
                </a:tc>
                <a:extLst>
                  <a:ext uri="{0D108BD9-81ED-4DB2-BD59-A6C34878D82A}">
                    <a16:rowId xmlns:a16="http://schemas.microsoft.com/office/drawing/2014/main" val="2863464012"/>
                  </a:ext>
                </a:extLst>
              </a:tr>
              <a:tr h="720627">
                <a:tc>
                  <a:txBody>
                    <a:bodyPr/>
                    <a:lstStyle/>
                    <a:p>
                      <a:pPr marL="0" marR="0" algn="l">
                        <a:spcBef>
                          <a:spcPts val="0"/>
                        </a:spcBef>
                        <a:spcAft>
                          <a:spcPts val="0"/>
                        </a:spcAft>
                      </a:pPr>
                      <a:r>
                        <a:rPr lang="en-US" sz="2200">
                          <a:effectLst/>
                        </a:rPr>
                        <a:t>Liquid Core effect </a:t>
                      </a:r>
                      <a:endParaRPr lang="en-GB" sz="220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l">
                        <a:spcBef>
                          <a:spcPts val="0"/>
                        </a:spcBef>
                        <a:spcAft>
                          <a:spcPts val="0"/>
                        </a:spcAft>
                      </a:pPr>
                      <a:r>
                        <a:rPr lang="en-US" sz="2200" dirty="0">
                          <a:effectLst/>
                        </a:rPr>
                        <a:t>Liquid core amplification in the nutations</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a:effectLst/>
                        </a:rPr>
                        <a:t>0.7 m on d</a:t>
                      </a:r>
                      <a:r>
                        <a:rPr lang="en-US" sz="2200" dirty="0">
                          <a:effectLst/>
                          <a:sym typeface="Symbol" panose="05050102010706020507" pitchFamily="18" charset="2"/>
                        </a:rPr>
                        <a:t></a:t>
                      </a:r>
                      <a:r>
                        <a:rPr lang="en-US" sz="2200" dirty="0">
                          <a:effectLst/>
                        </a:rPr>
                        <a:t>,</a:t>
                      </a:r>
                      <a:br>
                        <a:rPr lang="en-US" sz="2200" dirty="0">
                          <a:effectLst/>
                        </a:rPr>
                      </a:br>
                      <a:r>
                        <a:rPr lang="en-US" sz="2200" dirty="0">
                          <a:effectLst/>
                        </a:rPr>
                        <a:t>0.4 m on d</a:t>
                      </a:r>
                      <a:r>
                        <a:rPr lang="en-US" sz="2200" dirty="0">
                          <a:effectLst/>
                          <a:sym typeface="Symbol" panose="05050102010706020507" pitchFamily="18" charset="2"/>
                        </a:rPr>
                        <a:t></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a:effectLst/>
                        </a:rPr>
                        <a:t>0.4 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vMerge="1">
                  <a:txBody>
                    <a:bodyPr/>
                    <a:lstStyle/>
                    <a:p>
                      <a:pPr marL="0" marR="0" algn="l">
                        <a:spcBef>
                          <a:spcPts val="0"/>
                        </a:spcBef>
                        <a:spcAft>
                          <a:spcPts val="0"/>
                        </a:spcAft>
                      </a:pPr>
                      <a:endParaRPr lang="en-GB" sz="24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80132325"/>
                  </a:ext>
                </a:extLst>
              </a:tr>
              <a:tr h="911965">
                <a:tc>
                  <a:txBody>
                    <a:bodyPr/>
                    <a:lstStyle/>
                    <a:p>
                      <a:pPr marL="0" marR="0" algn="l">
                        <a:spcBef>
                          <a:spcPts val="0"/>
                        </a:spcBef>
                        <a:spcAft>
                          <a:spcPts val="0"/>
                        </a:spcAft>
                      </a:pPr>
                      <a:r>
                        <a:rPr lang="en-US" sz="2200">
                          <a:effectLst/>
                        </a:rPr>
                        <a:t>Precession Rate (uncertainty of </a:t>
                      </a:r>
                      <a:br>
                        <a:rPr lang="en-US" sz="2200">
                          <a:effectLst/>
                        </a:rPr>
                      </a:br>
                      <a:r>
                        <a:rPr lang="en-US" sz="2200">
                          <a:effectLst/>
                        </a:rPr>
                        <a:t>2 mas/y)</a:t>
                      </a:r>
                      <a:endParaRPr lang="en-GB" sz="220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l">
                        <a:spcBef>
                          <a:spcPts val="0"/>
                        </a:spcBef>
                        <a:spcAft>
                          <a:spcPts val="0"/>
                        </a:spcAft>
                      </a:pPr>
                      <a:r>
                        <a:rPr lang="en-US" sz="2200">
                          <a:effectLst/>
                        </a:rPr>
                        <a:t>Rate </a:t>
                      </a:r>
                      <a:endParaRPr lang="en-GB" sz="220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a:effectLst/>
                        </a:rPr>
                        <a:t>0.8 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a:effectLst/>
                        </a:rPr>
                        <a:t>0.8 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defTabSz="3027487" rtl="0" eaLnBrk="1" latinLnBrk="0" hangingPunct="1">
                        <a:spcBef>
                          <a:spcPts val="0"/>
                        </a:spcBef>
                        <a:spcAft>
                          <a:spcPts val="1000"/>
                        </a:spcAft>
                      </a:pPr>
                      <a:r>
                        <a:rPr lang="en-US" sz="2200" dirty="0" smtClean="0">
                          <a:effectLst/>
                        </a:rPr>
                        <a:t>C (Mars </a:t>
                      </a:r>
                      <a:br>
                        <a:rPr lang="en-US" sz="2200" dirty="0" smtClean="0">
                          <a:effectLst/>
                        </a:rPr>
                      </a:br>
                      <a:r>
                        <a:rPr lang="en-US" sz="2200" dirty="0" smtClean="0">
                          <a:effectLst/>
                        </a:rPr>
                        <a:t>moment of </a:t>
                      </a:r>
                      <a:r>
                        <a:rPr lang="en-US" sz="2200" kern="1200" dirty="0" smtClean="0">
                          <a:solidFill>
                            <a:schemeClr val="dk1"/>
                          </a:solidFill>
                          <a:effectLst/>
                          <a:latin typeface="+mn-lt"/>
                          <a:ea typeface="+mn-ea"/>
                          <a:cs typeface="+mn-cs"/>
                        </a:rPr>
                        <a:t>inertia)</a:t>
                      </a: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83731559"/>
                  </a:ext>
                </a:extLst>
              </a:tr>
              <a:tr h="625146">
                <a:tc>
                  <a:txBody>
                    <a:bodyPr/>
                    <a:lstStyle/>
                    <a:p>
                      <a:pPr marL="0" marR="0" algn="l">
                        <a:spcBef>
                          <a:spcPts val="0"/>
                        </a:spcBef>
                        <a:spcAft>
                          <a:spcPts val="0"/>
                        </a:spcAft>
                      </a:pPr>
                      <a:r>
                        <a:rPr lang="en-US" sz="2200" dirty="0">
                          <a:effectLst/>
                        </a:rPr>
                        <a:t>Length-of-day (LOD) variations</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l">
                        <a:spcBef>
                          <a:spcPts val="0"/>
                        </a:spcBef>
                        <a:spcAft>
                          <a:spcPts val="0"/>
                        </a:spcAft>
                      </a:pPr>
                      <a:r>
                        <a:rPr lang="en-US" sz="2200" dirty="0">
                          <a:effectLst/>
                        </a:rPr>
                        <a:t>Trigonometric series</a:t>
                      </a:r>
                      <a:br>
                        <a:rPr lang="en-US" sz="2200" dirty="0">
                          <a:effectLst/>
                        </a:rPr>
                      </a:br>
                      <a:r>
                        <a:rPr lang="en-US" sz="2200" dirty="0">
                          <a:effectLst/>
                        </a:rPr>
                        <a:t>(annual, </a:t>
                      </a:r>
                      <a:r>
                        <a:rPr lang="en-US" sz="2200" dirty="0" smtClean="0">
                          <a:effectLst/>
                        </a:rPr>
                        <a:t>1/2, </a:t>
                      </a:r>
                      <a:r>
                        <a:rPr lang="en-US" sz="2200" dirty="0">
                          <a:effectLst/>
                        </a:rPr>
                        <a:t>1/3, …)</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smtClean="0">
                          <a:effectLst/>
                        </a:rPr>
                        <a:t>12 </a:t>
                      </a:r>
                      <a:r>
                        <a:rPr lang="en-US" sz="2200" dirty="0">
                          <a:effectLst/>
                        </a:rPr>
                        <a:t>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smtClean="0">
                          <a:effectLst/>
                        </a:rPr>
                        <a:t>12 </a:t>
                      </a:r>
                      <a:r>
                        <a:rPr lang="en-US" sz="2200" dirty="0">
                          <a:effectLst/>
                        </a:rPr>
                        <a:t>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rowSpan="2">
                  <a:txBody>
                    <a:bodyPr/>
                    <a:lstStyle/>
                    <a:p>
                      <a:pPr marL="0" marR="0" algn="l">
                        <a:spcBef>
                          <a:spcPts val="0"/>
                        </a:spcBef>
                        <a:spcAft>
                          <a:spcPts val="0"/>
                        </a:spcAft>
                      </a:pPr>
                      <a:r>
                        <a:rPr lang="en-US" sz="2200" dirty="0">
                          <a:effectLst/>
                        </a:rPr>
                        <a:t>Atmosphere and ice caps dynamics</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8525634"/>
                  </a:ext>
                </a:extLst>
              </a:tr>
              <a:tr h="314776">
                <a:tc>
                  <a:txBody>
                    <a:bodyPr/>
                    <a:lstStyle/>
                    <a:p>
                      <a:pPr marL="0" marR="0" algn="l">
                        <a:spcBef>
                          <a:spcPts val="0"/>
                        </a:spcBef>
                        <a:spcAft>
                          <a:spcPts val="0"/>
                        </a:spcAft>
                      </a:pPr>
                      <a:r>
                        <a:rPr lang="en-US" sz="2200" dirty="0">
                          <a:effectLst/>
                        </a:rPr>
                        <a:t>Polar motion (PM)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l">
                        <a:spcBef>
                          <a:spcPts val="0"/>
                        </a:spcBef>
                        <a:spcAft>
                          <a:spcPts val="0"/>
                        </a:spcAft>
                      </a:pPr>
                      <a:r>
                        <a:rPr lang="en-US" sz="2200" dirty="0">
                          <a:effectLst/>
                        </a:rPr>
                        <a:t>Trigonometric series</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a:effectLst/>
                        </a:rPr>
                        <a:t>1.2 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l">
                        <a:spcBef>
                          <a:spcPts val="0"/>
                        </a:spcBef>
                        <a:spcAft>
                          <a:spcPts val="0"/>
                        </a:spcAft>
                      </a:pPr>
                      <a:r>
                        <a:rPr lang="en-US" sz="2200" dirty="0">
                          <a:effectLst/>
                        </a:rPr>
                        <a:t>1.2 m</a:t>
                      </a:r>
                      <a:endParaRPr lang="en-GB" sz="2200" dirty="0">
                        <a:effectLst/>
                        <a:latin typeface="FuturaA Bk BT"/>
                        <a:ea typeface="Times New Roman" panose="02020603050405020304" pitchFamily="18" charset="0"/>
                        <a:cs typeface="Times New Roman" panose="02020603050405020304" pitchFamily="18" charset="0"/>
                      </a:endParaRP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vMerge="1">
                  <a:txBody>
                    <a:bodyPr/>
                    <a:lstStyle/>
                    <a:p>
                      <a:endParaRPr lang="fr-FR"/>
                    </a:p>
                  </a:txBody>
                  <a:tcPr/>
                </a:tc>
                <a:extLst>
                  <a:ext uri="{0D108BD9-81ED-4DB2-BD59-A6C34878D82A}">
                    <a16:rowId xmlns:a16="http://schemas.microsoft.com/office/drawing/2014/main" val="2382355967"/>
                  </a:ext>
                </a:extLst>
              </a:tr>
            </a:tbl>
          </a:graphicData>
        </a:graphic>
      </p:graphicFrame>
      <p:pic>
        <p:nvPicPr>
          <p:cNvPr id="5" name="Picture 4"/>
          <p:cNvPicPr>
            <a:picLocks noChangeAspect="1"/>
          </p:cNvPicPr>
          <p:nvPr/>
        </p:nvPicPr>
        <p:blipFill>
          <a:blip r:embed="rId3"/>
          <a:stretch>
            <a:fillRect/>
          </a:stretch>
        </p:blipFill>
        <p:spPr>
          <a:xfrm>
            <a:off x="10554064" y="6251511"/>
            <a:ext cx="1637936" cy="606489"/>
          </a:xfrm>
          <a:prstGeom prst="rect">
            <a:avLst/>
          </a:prstGeom>
        </p:spPr>
      </p:pic>
      <p:sp>
        <p:nvSpPr>
          <p:cNvPr id="6" name="TextBox 5"/>
          <p:cNvSpPr txBox="1"/>
          <p:nvPr/>
        </p:nvSpPr>
        <p:spPr>
          <a:xfrm>
            <a:off x="74644" y="80184"/>
            <a:ext cx="1594219" cy="369332"/>
          </a:xfrm>
          <a:prstGeom prst="rect">
            <a:avLst/>
          </a:prstGeom>
          <a:noFill/>
        </p:spPr>
        <p:txBody>
          <a:bodyPr wrap="none" rtlCol="0">
            <a:spAutoFit/>
          </a:bodyPr>
          <a:lstStyle/>
          <a:p>
            <a:r>
              <a:rPr lang="fr-FR"/>
              <a:t>EGU2020-6566</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4673" y="6531080"/>
            <a:ext cx="1842655" cy="266361"/>
          </a:xfrm>
          <a:prstGeom prst="rect">
            <a:avLst/>
          </a:prstGeom>
        </p:spPr>
      </p:pic>
    </p:spTree>
    <p:extLst>
      <p:ext uri="{BB962C8B-B14F-4D97-AF65-F5344CB8AC3E}">
        <p14:creationId xmlns:p14="http://schemas.microsoft.com/office/powerpoint/2010/main" val="4142350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179" y="52592"/>
            <a:ext cx="9126894" cy="661242"/>
          </a:xfrm>
        </p:spPr>
        <p:txBody>
          <a:bodyPr>
            <a:normAutofit fontScale="90000"/>
          </a:bodyPr>
          <a:lstStyle/>
          <a:p>
            <a:r>
              <a:rPr lang="en-US" dirty="0"/>
              <a:t>5. Expected results </a:t>
            </a:r>
            <a:r>
              <a:rPr lang="en-US" dirty="0" smtClean="0"/>
              <a:t>(2): </a:t>
            </a:r>
            <a:r>
              <a:rPr lang="en-US" dirty="0"/>
              <a:t>Nutation </a:t>
            </a:r>
            <a:r>
              <a:rPr lang="en-US" dirty="0" smtClean="0"/>
              <a:t>estimates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76" r="3807"/>
          <a:stretch/>
        </p:blipFill>
        <p:spPr>
          <a:xfrm>
            <a:off x="203717" y="745068"/>
            <a:ext cx="6236508" cy="5104071"/>
          </a:xfrm>
          <a:prstGeom prst="rect">
            <a:avLst/>
          </a:prstGeom>
        </p:spPr>
      </p:pic>
      <p:sp>
        <p:nvSpPr>
          <p:cNvPr id="3" name="TextBox 2"/>
          <p:cNvSpPr txBox="1"/>
          <p:nvPr/>
        </p:nvSpPr>
        <p:spPr>
          <a:xfrm>
            <a:off x="6440225" y="926842"/>
            <a:ext cx="5334000" cy="4832092"/>
          </a:xfrm>
          <a:prstGeom prst="rect">
            <a:avLst/>
          </a:prstGeom>
          <a:noFill/>
        </p:spPr>
        <p:txBody>
          <a:bodyPr wrap="square" rtlCol="0">
            <a:spAutoFit/>
          </a:bodyPr>
          <a:lstStyle/>
          <a:p>
            <a:pPr>
              <a:spcAft>
                <a:spcPts val="1200"/>
              </a:spcAft>
              <a:defRPr/>
            </a:pPr>
            <a:r>
              <a:rPr lang="en-US" sz="2400" dirty="0"/>
              <a:t>Estimated uncertainties on the amplitudes of the </a:t>
            </a:r>
            <a:r>
              <a:rPr lang="en-US" sz="2400" dirty="0" smtClean="0"/>
              <a:t>semi-annual prograde </a:t>
            </a:r>
            <a:r>
              <a:rPr lang="en-US" sz="2400" dirty="0"/>
              <a:t>nutation</a:t>
            </a:r>
            <a:r>
              <a:rPr lang="en-US" sz="2400" dirty="0" smtClean="0"/>
              <a:t> </a:t>
            </a:r>
            <a:r>
              <a:rPr lang="en-US" sz="2400" dirty="0"/>
              <a:t>and </a:t>
            </a:r>
            <a:r>
              <a:rPr lang="en-US" sz="2400" dirty="0" smtClean="0"/>
              <a:t>ter-annual retrograde </a:t>
            </a:r>
            <a:r>
              <a:rPr lang="en-US" sz="2400" dirty="0"/>
              <a:t>nutation as a function of the mission duration. </a:t>
            </a:r>
            <a:endParaRPr lang="en-US" sz="2400" dirty="0" smtClean="0"/>
          </a:p>
          <a:p>
            <a:pPr>
              <a:spcAft>
                <a:spcPts val="1200"/>
              </a:spcAft>
              <a:defRPr/>
            </a:pPr>
            <a:r>
              <a:rPr lang="en-US" sz="2400" dirty="0" smtClean="0"/>
              <a:t>The </a:t>
            </a:r>
            <a:r>
              <a:rPr lang="en-US" sz="2400" dirty="0"/>
              <a:t>uncertainties are superimposed with the expected effect that a planet with a liquid core would have on those nutations (grey boxes). </a:t>
            </a:r>
          </a:p>
          <a:p>
            <a:pPr>
              <a:spcAft>
                <a:spcPts val="1200"/>
              </a:spcAft>
              <a:defRPr/>
            </a:pPr>
            <a:r>
              <a:rPr lang="en-US" sz="2400" dirty="0"/>
              <a:t>These predicted uncertainties will be further reduced when combining </a:t>
            </a:r>
            <a:r>
              <a:rPr lang="en-US" sz="2400" dirty="0" err="1"/>
              <a:t>LaRa’s</a:t>
            </a:r>
            <a:r>
              <a:rPr lang="en-US" sz="2400" dirty="0"/>
              <a:t> data with InSight-RISE data.</a:t>
            </a:r>
          </a:p>
        </p:txBody>
      </p:sp>
      <p:pic>
        <p:nvPicPr>
          <p:cNvPr id="5" name="Picture 4"/>
          <p:cNvPicPr>
            <a:picLocks noChangeAspect="1"/>
          </p:cNvPicPr>
          <p:nvPr/>
        </p:nvPicPr>
        <p:blipFill>
          <a:blip r:embed="rId4"/>
          <a:stretch>
            <a:fillRect/>
          </a:stretch>
        </p:blipFill>
        <p:spPr>
          <a:xfrm>
            <a:off x="10554064" y="6251511"/>
            <a:ext cx="1637936" cy="606489"/>
          </a:xfrm>
          <a:prstGeom prst="rect">
            <a:avLst/>
          </a:prstGeom>
        </p:spPr>
      </p:pic>
      <p:sp>
        <p:nvSpPr>
          <p:cNvPr id="6" name="TextBox 5"/>
          <p:cNvSpPr txBox="1"/>
          <p:nvPr/>
        </p:nvSpPr>
        <p:spPr>
          <a:xfrm>
            <a:off x="74644" y="80184"/>
            <a:ext cx="1594219" cy="369332"/>
          </a:xfrm>
          <a:prstGeom prst="rect">
            <a:avLst/>
          </a:prstGeom>
          <a:noFill/>
        </p:spPr>
        <p:txBody>
          <a:bodyPr wrap="none" rtlCol="0">
            <a:spAutoFit/>
          </a:bodyPr>
          <a:lstStyle/>
          <a:p>
            <a:r>
              <a:rPr lang="fr-FR"/>
              <a:t>EGU2020-6566</a:t>
            </a: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4673" y="6531080"/>
            <a:ext cx="1842655" cy="266361"/>
          </a:xfrm>
          <a:prstGeom prst="rect">
            <a:avLst/>
          </a:prstGeom>
        </p:spPr>
      </p:pic>
    </p:spTree>
    <p:extLst>
      <p:ext uri="{BB962C8B-B14F-4D97-AF65-F5344CB8AC3E}">
        <p14:creationId xmlns:p14="http://schemas.microsoft.com/office/powerpoint/2010/main" val="1692940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Expected results </a:t>
            </a:r>
            <a:r>
              <a:rPr lang="en-US" dirty="0" smtClean="0"/>
              <a:t>(3): </a:t>
            </a:r>
            <a:r>
              <a:rPr lang="en-US" dirty="0"/>
              <a:t>Nutation estimates</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394" r="1126"/>
          <a:stretch/>
        </p:blipFill>
        <p:spPr>
          <a:xfrm>
            <a:off x="1747357" y="1556196"/>
            <a:ext cx="4348643" cy="4351338"/>
          </a:xfrm>
          <a:prstGeom prst="rect">
            <a:avLst/>
          </a:prstGeom>
        </p:spPr>
      </p:pic>
      <p:sp>
        <p:nvSpPr>
          <p:cNvPr id="5" name="TextBox 4"/>
          <p:cNvSpPr txBox="1"/>
          <p:nvPr/>
        </p:nvSpPr>
        <p:spPr>
          <a:xfrm>
            <a:off x="7048500" y="1962150"/>
            <a:ext cx="4019550" cy="3539430"/>
          </a:xfrm>
          <a:prstGeom prst="rect">
            <a:avLst/>
          </a:prstGeom>
          <a:noFill/>
        </p:spPr>
        <p:txBody>
          <a:bodyPr wrap="square" rtlCol="0">
            <a:spAutoFit/>
          </a:bodyPr>
          <a:lstStyle/>
          <a:p>
            <a:pPr>
              <a:defRPr/>
            </a:pPr>
            <a:r>
              <a:rPr lang="en-US" sz="2800" dirty="0"/>
              <a:t>Measurement of the nutation parameters (in particular the ter-annual retrograde amplitude) will allow us to constrain the size of the Martian core as well as its moment of inertia and flattening.</a:t>
            </a:r>
          </a:p>
        </p:txBody>
      </p:sp>
      <p:pic>
        <p:nvPicPr>
          <p:cNvPr id="6" name="Picture 5"/>
          <p:cNvPicPr>
            <a:picLocks noChangeAspect="1"/>
          </p:cNvPicPr>
          <p:nvPr/>
        </p:nvPicPr>
        <p:blipFill>
          <a:blip r:embed="rId4"/>
          <a:stretch>
            <a:fillRect/>
          </a:stretch>
        </p:blipFill>
        <p:spPr>
          <a:xfrm>
            <a:off x="10554064" y="6251511"/>
            <a:ext cx="1637936" cy="606489"/>
          </a:xfrm>
          <a:prstGeom prst="rect">
            <a:avLst/>
          </a:prstGeom>
        </p:spPr>
      </p:pic>
      <p:sp>
        <p:nvSpPr>
          <p:cNvPr id="7" name="TextBox 6"/>
          <p:cNvSpPr txBox="1"/>
          <p:nvPr/>
        </p:nvSpPr>
        <p:spPr>
          <a:xfrm>
            <a:off x="74644" y="80184"/>
            <a:ext cx="1594219" cy="369332"/>
          </a:xfrm>
          <a:prstGeom prst="rect">
            <a:avLst/>
          </a:prstGeom>
          <a:noFill/>
        </p:spPr>
        <p:txBody>
          <a:bodyPr wrap="none" rtlCol="0">
            <a:spAutoFit/>
          </a:bodyPr>
          <a:lstStyle/>
          <a:p>
            <a:r>
              <a:rPr lang="fr-FR"/>
              <a:t>EGU2020-6566</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4673" y="6531080"/>
            <a:ext cx="1842655" cy="266361"/>
          </a:xfrm>
          <a:prstGeom prst="rect">
            <a:avLst/>
          </a:prstGeom>
        </p:spPr>
      </p:pic>
    </p:spTree>
    <p:extLst>
      <p:ext uri="{BB962C8B-B14F-4D97-AF65-F5344CB8AC3E}">
        <p14:creationId xmlns:p14="http://schemas.microsoft.com/office/powerpoint/2010/main" val="2620240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1291</TotalTime>
  <Words>890</Words>
  <Application>Microsoft Office PowerPoint</Application>
  <PresentationFormat>Widescreen</PresentationFormat>
  <Paragraphs>114</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Narrow</vt:lpstr>
      <vt:lpstr>Calibri</vt:lpstr>
      <vt:lpstr>Calibri Light</vt:lpstr>
      <vt:lpstr>FuturaA Bk BT</vt:lpstr>
      <vt:lpstr>Symbol</vt:lpstr>
      <vt:lpstr>Times</vt:lpstr>
      <vt:lpstr>Times New Roman</vt:lpstr>
      <vt:lpstr>Office Theme</vt:lpstr>
      <vt:lpstr>Lander Radioscience (LaRa) in ExoMars 2020 to obtain the rotation and orientation of Mars.</vt:lpstr>
      <vt:lpstr>PowerPoint Presentation</vt:lpstr>
      <vt:lpstr>1. LaRa development status report</vt:lpstr>
      <vt:lpstr>2. Ground stations</vt:lpstr>
      <vt:lpstr>3. Mission  geometry</vt:lpstr>
      <vt:lpstr>4. Expectations</vt:lpstr>
      <vt:lpstr>5. Expected results (1)</vt:lpstr>
      <vt:lpstr>5. Expected results (2): Nutation estimates</vt:lpstr>
      <vt:lpstr>5. Expected results (3): Nutation estimates</vt:lpstr>
      <vt:lpstr>6. Determination of the position of the lander</vt:lpstr>
      <vt:lpstr>Thank you for your interest!!!!  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LaRa status report</dc:title>
  <dc:creator>Veronique Dehant</dc:creator>
  <cp:lastModifiedBy>veroniq</cp:lastModifiedBy>
  <cp:revision>63</cp:revision>
  <dcterms:created xsi:type="dcterms:W3CDTF">2018-03-25T11:58:42Z</dcterms:created>
  <dcterms:modified xsi:type="dcterms:W3CDTF">2020-04-26T11:01:58Z</dcterms:modified>
</cp:coreProperties>
</file>