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936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7" r:id="rId3"/>
    <p:sldId id="342" r:id="rId4"/>
    <p:sldId id="280" r:id="rId5"/>
    <p:sldId id="343" r:id="rId6"/>
    <p:sldId id="302" r:id="rId7"/>
    <p:sldId id="341" r:id="rId8"/>
    <p:sldId id="336" r:id="rId9"/>
    <p:sldId id="335" r:id="rId10"/>
  </p:sldIdLst>
  <p:sldSz cx="9144000" cy="5143500" type="screen16x9"/>
  <p:notesSz cx="6858000" cy="987425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13" clrIdx="0"/>
  <p:cmAuthor id="1" name="‏‏משתמש Windows" initials="‏W" lastIdx="8" clrIdx="1">
    <p:extLst>
      <p:ext uri="{19B8F6BF-5375-455C-9EA6-DF929625EA0E}">
        <p15:presenceInfo xmlns:p15="http://schemas.microsoft.com/office/powerpoint/2012/main" userId="‏‏משתמש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79412" autoAdjust="0"/>
    <p:restoredTop sz="94259" autoAdjust="0"/>
  </p:normalViewPr>
  <p:slideViewPr>
    <p:cSldViewPr>
      <p:cViewPr varScale="1">
        <p:scale>
          <a:sx n="96" d="100"/>
          <a:sy n="96" d="100"/>
        </p:scale>
        <p:origin x="432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20" d="100"/>
          <a:sy n="120" d="100"/>
        </p:scale>
        <p:origin x="-1206" y="1458"/>
      </p:cViewPr>
      <p:guideLst>
        <p:guide orient="horz" pos="311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B605C70-B967-4DDF-B5E4-FACE6027F6A4}" type="datetimeFigureOut">
              <a:rPr lang="he-IL" smtClean="0"/>
              <a:pPr/>
              <a:t>ה'/אייר/תש"ף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9378824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9378824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FC22272-1E64-44D7-BB30-6BEBB24CF64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946639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9E8D4-425B-4D19-955A-744CCC05D1EE}" type="datetimeFigureOut">
              <a:rPr lang="en-US" smtClean="0"/>
              <a:pPr/>
              <a:t>29-Apr-20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690269"/>
            <a:ext cx="548640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378824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C408C-E55C-45CF-B1DB-FE95DD24B3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9415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41363"/>
            <a:ext cx="6578600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C408C-E55C-45CF-B1DB-FE95DD24B3D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88640" y="4690269"/>
            <a:ext cx="6480720" cy="4912375"/>
          </a:xfrm>
        </p:spPr>
        <p:txBody>
          <a:bodyPr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C408C-E55C-45CF-B1DB-FE95DD24B3D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746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88640" y="4690269"/>
                <a:ext cx="6480720" cy="4912375"/>
              </a:xfrm>
            </p:spPr>
            <p:txBody>
              <a:bodyPr>
                <a:no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8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𝑁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varies with height - see Figure</a:t>
                </a:r>
                <a:r>
                  <a:rPr lang="en-US" sz="1800" baseline="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5 lower row panels</a:t>
                </a:r>
                <a:endParaRPr lang="he-IL" sz="170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88640" y="4690269"/>
                <a:ext cx="6480720" cy="4912375"/>
              </a:xfrm>
            </p:spPr>
            <p:txBody>
              <a:bodyPr>
                <a:no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8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800" b="0" i="0">
                    <a:solidFill>
                      <a:schemeClr val="tx1"/>
                    </a:solidFill>
                    <a:latin typeface="Cambria Math" panose="02040503050406030204" pitchFamily="18" charset="0"/>
                    <a:cs typeface="Arial" pitchFamily="34" charset="0"/>
                  </a:rPr>
                  <a:t>𝑁 </a:t>
                </a:r>
                <a:r>
                  <a:rPr lang="en-US" sz="18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varies with height - see Figure</a:t>
                </a:r>
                <a:r>
                  <a:rPr lang="en-US" sz="1800" baseline="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5 lower row panels</a:t>
                </a:r>
                <a:endParaRPr lang="he-IL" sz="1700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C408C-E55C-45CF-B1DB-FE95DD24B3D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680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l" rtl="0"/>
            <a:endParaRPr lang="en-US" sz="20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C408C-E55C-45CF-B1DB-FE95DD24B3D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999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l" rtl="0"/>
            <a:r>
              <a:rPr lang="en-US" sz="2000" baseline="0" dirty="0"/>
              <a:t>1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M70  - The Matsuno (1970) in the form in Andrews et al section 5.3 page 240 eq.(5.3.7)</a:t>
            </a:r>
            <a:endParaRPr lang="en-US" sz="2000" baseline="0" dirty="0"/>
          </a:p>
          <a:p>
            <a:pPr lvl="0" algn="l" rtl="0"/>
            <a:r>
              <a:rPr lang="en-US" sz="2000" baseline="0" dirty="0"/>
              <a:t>2</a:t>
            </a:r>
          </a:p>
          <a:p>
            <a:pPr lvl="0" algn="l" rtl="0"/>
            <a:r>
              <a:rPr lang="en-US" sz="2000" baseline="0" dirty="0"/>
              <a:t>3</a:t>
            </a:r>
          </a:p>
          <a:p>
            <a:pPr lvl="0" algn="l" rtl="0"/>
            <a:r>
              <a:rPr lang="en-US" sz="2000" baseline="0" dirty="0"/>
              <a:t>4</a:t>
            </a:r>
          </a:p>
          <a:p>
            <a:pPr lvl="0" algn="l" rtl="0"/>
            <a:endParaRPr lang="en-US" sz="20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C408C-E55C-45CF-B1DB-FE95DD24B3D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58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l" rtl="0"/>
            <a:endParaRPr lang="en-US" sz="20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C408C-E55C-45CF-B1DB-FE95DD24B3D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298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l" rtl="0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C408C-E55C-45CF-B1DB-FE95DD24B3D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106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l" rtl="0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C408C-E55C-45CF-B1DB-FE95DD24B3D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88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C408C-E55C-45CF-B1DB-FE95DD24B3D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149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2286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88595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114550"/>
            <a:ext cx="6400800" cy="131445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6812-D8C4-4B0A-94E3-D794E78B7030}" type="datetime8">
              <a:rPr lang="he-IL" smtClean="0"/>
              <a:pPr/>
              <a:t>29 אפריל 20</a:t>
            </a:fld>
            <a:endParaRPr lang="he-I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1815084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1586484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1657350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1649588"/>
            <a:ext cx="457200" cy="33099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775B53D-39D9-4B2C-BDD3-7AFF3EB73339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285750"/>
            <a:ext cx="7772400" cy="131445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52992-E253-40E9-8E39-633CA4196405}" type="datetime8">
              <a:rPr lang="he-IL" smtClean="0"/>
              <a:pPr/>
              <a:t>29 אפריל 20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5B53D-39D9-4B2C-BDD3-7AFF3EB73339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1658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802505" y="2458593"/>
            <a:ext cx="468401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194322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2265188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2257426"/>
            <a:ext cx="457200" cy="330994"/>
          </a:xfrm>
        </p:spPr>
        <p:txBody>
          <a:bodyPr/>
          <a:lstStyle/>
          <a:p>
            <a:fld id="{C775B53D-39D9-4B2C-BDD3-7AFF3EB73339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553200" cy="43660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005C-3422-4B87-8369-EF8D04C8FA10}" type="datetime8">
              <a:rPr lang="he-IL" smtClean="0"/>
              <a:pPr/>
              <a:t>29 אפריל 20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228601"/>
            <a:ext cx="1447800" cy="4388644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6DF8A-36AA-41DC-8060-F8525F90C9CE}" type="datetime8">
              <a:rPr lang="he-IL" smtClean="0"/>
              <a:pPr/>
              <a:t>29 אפריל 20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769779"/>
            <a:ext cx="457200" cy="330994"/>
          </a:xfrm>
        </p:spPr>
        <p:txBody>
          <a:bodyPr/>
          <a:lstStyle/>
          <a:p>
            <a:fld id="{C775B53D-39D9-4B2C-BDD3-7AFF3EB73339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145286"/>
            <a:ext cx="8503920" cy="3429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pic>
        <p:nvPicPr>
          <p:cNvPr id="9" name="תמונה 8" descr="תמונה שמכילה ציור&#10;&#10;התיאור נוצר באופן אוטומטי">
            <a:extLst>
              <a:ext uri="{FF2B5EF4-FFF2-40B4-BE49-F238E27FC236}">
                <a16:creationId xmlns:a16="http://schemas.microsoft.com/office/drawing/2014/main" id="{1A68B337-D18C-4689-9E4C-5672C4BB6B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18317" y="4731025"/>
            <a:ext cx="619965" cy="21698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4288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1714500"/>
            <a:ext cx="8833104" cy="228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06764"/>
            <a:ext cx="8833104" cy="16047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057400"/>
            <a:ext cx="6480174" cy="1254919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3519B-0904-4849-8CFA-34F3856171F7}" type="datetime8">
              <a:rPr lang="he-IL" smtClean="0"/>
              <a:pPr/>
              <a:t>29 אפריל 20</a:t>
            </a:fld>
            <a:endParaRPr lang="he-IL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18288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1586484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1657350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1649588"/>
            <a:ext cx="457200" cy="33099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775B53D-39D9-4B2C-BDD3-7AFF3EB73339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00050"/>
            <a:ext cx="7772400" cy="1143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71450"/>
            <a:ext cx="8534400" cy="569214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4807458"/>
            <a:ext cx="3044952" cy="274320"/>
          </a:xfrm>
        </p:spPr>
        <p:txBody>
          <a:bodyPr/>
          <a:lstStyle/>
          <a:p>
            <a:fld id="{4FABC1E5-C08B-42F4-9E5B-38EB66D47C91}" type="datetime8">
              <a:rPr lang="he-IL" smtClean="0"/>
              <a:pPr/>
              <a:t>29 אפריל 20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5B53D-39D9-4B2C-BDD3-7AFF3EB73339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1" y="1181739"/>
            <a:ext cx="8921" cy="3614668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028700"/>
            <a:ext cx="4038600" cy="3511296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028700"/>
            <a:ext cx="4038600" cy="3511296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1650206"/>
            <a:ext cx="0" cy="3140964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08585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028700"/>
            <a:ext cx="8833104" cy="6858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143000"/>
            <a:ext cx="4040188" cy="549731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1" y="1143000"/>
            <a:ext cx="4041775" cy="54864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4DB34-830F-4321-9AF5-A3B45DF93B2A}" type="datetime8">
              <a:rPr lang="he-IL" smtClean="0"/>
              <a:pPr/>
              <a:t>29 אפריל 20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4807458"/>
            <a:ext cx="3581400" cy="274320"/>
          </a:xfrm>
        </p:spPr>
        <p:txBody>
          <a:bodyPr/>
          <a:lstStyle/>
          <a:p>
            <a:endParaRPr lang="he-IL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96012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1853537"/>
            <a:ext cx="4041648" cy="286380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1853537"/>
            <a:ext cx="4038600" cy="286664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717027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787893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781812"/>
            <a:ext cx="457200" cy="330994"/>
          </a:xfrm>
        </p:spPr>
        <p:txBody>
          <a:bodyPr/>
          <a:lstStyle>
            <a:lvl1pPr algn="ctr">
              <a:defRPr/>
            </a:lvl1pPr>
          </a:lstStyle>
          <a:p>
            <a:fld id="{C775B53D-39D9-4B2C-BDD3-7AFF3EB73339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1A973-FA49-4262-8984-27F4DEB8206C}" type="datetime8">
              <a:rPr lang="he-IL" smtClean="0"/>
              <a:pPr/>
              <a:t>29 אפריל 20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777015"/>
            <a:ext cx="457200" cy="330994"/>
          </a:xfrm>
        </p:spPr>
        <p:txBody>
          <a:bodyPr/>
          <a:lstStyle/>
          <a:p>
            <a:fld id="{C775B53D-39D9-4B2C-BDD3-7AFF3EB73339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1658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18872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E90F-4FB4-483C-A7BF-FEE2E1206B80}" type="datetime8">
              <a:rPr lang="he-IL" smtClean="0"/>
              <a:pPr/>
              <a:t>29 אפריל 20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4743450"/>
            <a:ext cx="609600" cy="33099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775B53D-39D9-4B2C-BDD3-7AFF3EB73339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14300"/>
            <a:ext cx="8833104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8915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457200"/>
            <a:ext cx="2743200" cy="440055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2362200" cy="74295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485901"/>
            <a:ext cx="2362200" cy="3108722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40005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514350"/>
            <a:ext cx="5638800" cy="405765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171450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242316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234554"/>
            <a:ext cx="457200" cy="33099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775B53D-39D9-4B2C-BDD3-7AFF3EB73339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4791289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AD70-819F-4020-84FD-D4A288675413}" type="datetime8">
              <a:rPr lang="he-IL" smtClean="0"/>
              <a:pPr/>
              <a:t>29 אפריל 20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4808136"/>
            <a:ext cx="3383280" cy="274320"/>
          </a:xfrm>
        </p:spPr>
        <p:txBody>
          <a:bodyPr/>
          <a:lstStyle/>
          <a:p>
            <a:endParaRPr lang="he-I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40005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14300"/>
            <a:ext cx="8833104" cy="22631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457200"/>
            <a:ext cx="2743200" cy="440055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171450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242316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234554"/>
            <a:ext cx="457200" cy="330994"/>
          </a:xfrm>
        </p:spPr>
        <p:txBody>
          <a:bodyPr/>
          <a:lstStyle/>
          <a:p>
            <a:fld id="{C775B53D-39D9-4B2C-BDD3-7AFF3EB73339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3771900"/>
            <a:ext cx="5867400" cy="9144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457200"/>
            <a:ext cx="5867400" cy="32004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742950"/>
            <a:ext cx="2438400" cy="394335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4791289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4803738"/>
            <a:ext cx="3044952" cy="274320"/>
          </a:xfrm>
        </p:spPr>
        <p:txBody>
          <a:bodyPr/>
          <a:lstStyle/>
          <a:p>
            <a:fld id="{B18AEE74-C7C6-4849-9EA2-4B2B0B3BC214}" type="datetime8">
              <a:rPr lang="he-IL" smtClean="0"/>
              <a:pPr/>
              <a:t>29 אפריל 20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4808136"/>
            <a:ext cx="3584448" cy="274320"/>
          </a:xfrm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9144000" cy="104502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4803738"/>
            <a:ext cx="3044952" cy="27432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952F6EB-0D38-4453-8D6A-CFEA978FE673}" type="datetime8">
              <a:rPr lang="he-IL" smtClean="0"/>
              <a:pPr/>
              <a:t>29 אפריל 20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4808136"/>
            <a:ext cx="3581400" cy="27432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he-IL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957557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717027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787893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780131"/>
            <a:ext cx="457200" cy="330994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775B53D-39D9-4B2C-BDD3-7AFF3EB73339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171450"/>
            <a:ext cx="8534400" cy="56921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143000"/>
            <a:ext cx="8534400" cy="344957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sldNum="0" hdr="0" ftr="0" dt="0"/>
  <p:txStyles>
    <p:titleStyle>
      <a:lvl1pPr algn="ctr" rtl="1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rtl="1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r" rtl="1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7290" y="465410"/>
            <a:ext cx="7031134" cy="1134789"/>
          </a:xfrm>
        </p:spPr>
        <p:txBody>
          <a:bodyPr>
            <a:noAutofit/>
          </a:bodyPr>
          <a:lstStyle/>
          <a:p>
            <a:r>
              <a:rPr lang="en-US" sz="2600" dirty="0"/>
              <a:t>The Efficiency of Upward Wave Propagation</a:t>
            </a:r>
            <a:br>
              <a:rPr lang="en-US" sz="2600" dirty="0"/>
            </a:br>
            <a:r>
              <a:rPr lang="en-US" sz="2600" dirty="0"/>
              <a:t>Near the Tropopause</a:t>
            </a:r>
            <a:endParaRPr lang="he-IL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http://irfu.cea.fr/Images/astImg/3561_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11252"/>
            <a:ext cx="14478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D:\Documents and Settings\Admin\My Documents\Chaim\לוגו דו לשוני שוכב רקע שקוף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475" y="3939902"/>
            <a:ext cx="215741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43336" y="2354250"/>
            <a:ext cx="5715024" cy="970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Israel Weinberger</a:t>
            </a:r>
          </a:p>
          <a:p>
            <a:pPr algn="ctr" rtl="0">
              <a:lnSpc>
                <a:spcPct val="150000"/>
              </a:lnSpc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EGU online 2020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FA17AFA-E0AB-48F0-9198-9D045FDEEE16}"/>
              </a:ext>
            </a:extLst>
          </p:cNvPr>
          <p:cNvSpPr/>
          <p:nvPr/>
        </p:nvSpPr>
        <p:spPr>
          <a:xfrm>
            <a:off x="411398" y="4633120"/>
            <a:ext cx="3944578" cy="314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1100" dirty="0">
                <a:latin typeface="Arial" pitchFamily="34" charset="0"/>
                <a:cs typeface="Arial" pitchFamily="34" charset="0"/>
              </a:rPr>
              <a:t> Israel Weinberger, Chaim Garfinkel, and Thomas Birner</a:t>
            </a:r>
            <a:endParaRPr lang="he-IL" sz="11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קבוצה 11">
            <a:extLst>
              <a:ext uri="{FF2B5EF4-FFF2-40B4-BE49-F238E27FC236}">
                <a16:creationId xmlns:a16="http://schemas.microsoft.com/office/drawing/2014/main" id="{FD2A05B4-873E-4DC7-8FA7-B5DAB46CA22D}"/>
              </a:ext>
            </a:extLst>
          </p:cNvPr>
          <p:cNvGrpSpPr/>
          <p:nvPr/>
        </p:nvGrpSpPr>
        <p:grpSpPr>
          <a:xfrm>
            <a:off x="5364088" y="3217346"/>
            <a:ext cx="3629275" cy="1730668"/>
            <a:chOff x="5119189" y="2945153"/>
            <a:chExt cx="3629275" cy="1730668"/>
          </a:xfrm>
        </p:grpSpPr>
        <p:sp>
          <p:nvSpPr>
            <p:cNvPr id="10" name="מלבן 9">
              <a:extLst>
                <a:ext uri="{FF2B5EF4-FFF2-40B4-BE49-F238E27FC236}">
                  <a16:creationId xmlns:a16="http://schemas.microsoft.com/office/drawing/2014/main" id="{9018B80D-40F6-417B-9722-3F80F797FF97}"/>
                </a:ext>
              </a:extLst>
            </p:cNvPr>
            <p:cNvSpPr/>
            <p:nvPr/>
          </p:nvSpPr>
          <p:spPr>
            <a:xfrm>
              <a:off x="6776658" y="3107838"/>
              <a:ext cx="1077084" cy="10658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מלבן 10">
              <a:extLst>
                <a:ext uri="{FF2B5EF4-FFF2-40B4-BE49-F238E27FC236}">
                  <a16:creationId xmlns:a16="http://schemas.microsoft.com/office/drawing/2014/main" id="{7A8E3FB4-88B9-4DF0-96F0-C02FA0E54F4D}"/>
                </a:ext>
              </a:extLst>
            </p:cNvPr>
            <p:cNvSpPr/>
            <p:nvPr/>
          </p:nvSpPr>
          <p:spPr>
            <a:xfrm>
              <a:off x="5560263" y="3103163"/>
              <a:ext cx="1077084" cy="10658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תמונה 7">
              <a:extLst>
                <a:ext uri="{FF2B5EF4-FFF2-40B4-BE49-F238E27FC236}">
                  <a16:creationId xmlns:a16="http://schemas.microsoft.com/office/drawing/2014/main" id="{0553C587-BD81-4CCD-97DA-0BDB540F0B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57"/>
            <a:stretch/>
          </p:blipFill>
          <p:spPr>
            <a:xfrm>
              <a:off x="5119189" y="2945153"/>
              <a:ext cx="3629275" cy="17306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>
                <a:latin typeface="Arial" pitchFamily="34" charset="0"/>
                <a:cs typeface="Arial" pitchFamily="34" charset="0"/>
              </a:rPr>
              <a:t>Motivation</a:t>
            </a:r>
            <a:endParaRPr lang="he-I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B793DAA-2BAE-402E-A033-D85F4B64DF23}"/>
              </a:ext>
            </a:extLst>
          </p:cNvPr>
          <p:cNvSpPr txBox="1">
            <a:spLocks/>
          </p:cNvSpPr>
          <p:nvPr/>
        </p:nvSpPr>
        <p:spPr>
          <a:xfrm>
            <a:off x="107504" y="1285423"/>
            <a:ext cx="8534400" cy="3429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r" rtl="1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r" rtl="1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r" rtl="1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r" rtl="1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r" rtl="1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r" rtl="1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r" rtl="1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r" rtl="1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r" rtl="1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 rtl="0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Not all periods with anomalous heat flux at 100hPa were preceded by anomalous heat flux in the troposphere (Birner and Alberts 2017; White et al 2019; Camara et al 2019)</a:t>
            </a:r>
          </a:p>
          <a:p>
            <a:pPr lvl="1" algn="l" rtl="0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goal of this work is to understand the factors that govern the efficiency of upward wave propagation near the tropopause.</a:t>
            </a:r>
          </a:p>
        </p:txBody>
      </p:sp>
    </p:spTree>
    <p:extLst>
      <p:ext uri="{BB962C8B-B14F-4D97-AF65-F5344CB8AC3E}">
        <p14:creationId xmlns:p14="http://schemas.microsoft.com/office/powerpoint/2010/main" val="3983769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>
                <a:latin typeface="Arial" pitchFamily="34" charset="0"/>
                <a:cs typeface="Arial" pitchFamily="34" charset="0"/>
              </a:rPr>
              <a:t>Introduction</a:t>
            </a:r>
            <a:endParaRPr lang="he-IL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DB793DAA-2BAE-402E-A033-D85F4B64DF2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7504" y="1285423"/>
                <a:ext cx="8534400" cy="3429000"/>
              </a:xfrm>
              <a:prstGeom prst="rect">
                <a:avLst/>
              </a:prstGeom>
            </p:spPr>
            <p:txBody>
              <a:bodyPr vert="horz">
                <a:normAutofit fontScale="92500" lnSpcReduction="10000"/>
              </a:bodyPr>
              <a:lstStyle>
                <a:lvl1pPr marL="274320" indent="-274320" algn="r" rtl="1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274320" algn="r" rtl="1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/>
                  <a:buChar char=""/>
                  <a:defRPr kumimoji="0" sz="2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960" indent="-228600" algn="r" rtl="1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75000"/>
                  <a:buFont typeface="Wingdings 2"/>
                  <a:buChar char="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228600" algn="r" rtl="1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70000"/>
                  <a:buFont typeface="Wingdings"/>
                  <a:buChar char=""/>
                  <a:defRPr kumimoji="0"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r" rtl="1" eaLnBrk="1" latinLnBrk="0" hangingPunct="1">
                  <a:spcBef>
                    <a:spcPct val="20000"/>
                  </a:spcBef>
                  <a:buClr>
                    <a:schemeClr val="accent5"/>
                  </a:buClr>
                  <a:buFontTx/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r" rtl="1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r" rtl="1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90000"/>
                  <a:buChar char="•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03120" indent="-182880" algn="r" rtl="1" eaLnBrk="1" latinLnBrk="0" hangingPunct="1">
                  <a:spcBef>
                    <a:spcPct val="20000"/>
                  </a:spcBef>
                  <a:buClr>
                    <a:schemeClr val="accent4">
                      <a:shade val="75000"/>
                    </a:schemeClr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377440" indent="-182880" algn="r" rtl="1" eaLnBrk="1" latinLnBrk="0" hangingPunct="1">
                  <a:spcBef>
                    <a:spcPct val="20000"/>
                  </a:spcBef>
                  <a:buClr>
                    <a:schemeClr val="accent2">
                      <a:shade val="75000"/>
                    </a:schemeClr>
                  </a:buClr>
                  <a:buSzPct val="90000"/>
                  <a:buChar char="•"/>
                  <a:defRPr kumimoji="0" sz="1400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 algn="l" rtl="0"/>
                <a:r>
                  <a:rPr lang="en-US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The index of refraction of Matsuno (1970) has been used to offer guidance on the direction of wave propagation within the stratosphere.</a:t>
                </a:r>
              </a:p>
              <a:p>
                <a:pPr lvl="1" algn="l" rtl="0"/>
                <a:r>
                  <a:rPr lang="en-US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Waves are preferentially refracted towards regions with a more positive index of refraction and ducted away from regions in which the index of refraction is more negative. </a:t>
                </a:r>
              </a:p>
              <a:p>
                <a:pPr lvl="1" algn="l" rtl="0"/>
                <a:r>
                  <a:rPr lang="en-US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The derivation of </a:t>
                </a:r>
                <a:r>
                  <a:rPr lang="en-US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Matsuno</a:t>
                </a:r>
                <a:r>
                  <a:rPr lang="en-US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assumes that buoyancy frequency 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𝑁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) is constant at all height levels, which allows </a:t>
                </a:r>
                <a:r>
                  <a:rPr lang="en-US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Matsuno</a:t>
                </a:r>
                <a:r>
                  <a:rPr lang="en-US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to ignore certain height dependent buoyancy frequency terms. </a:t>
                </a:r>
              </a:p>
              <a:p>
                <a:pPr lvl="1" algn="l" rtl="0"/>
                <a:r>
                  <a:rPr lang="en-US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This assumption is clearly violated near the tropopause.</a:t>
                </a:r>
              </a:p>
              <a:p>
                <a:pPr lvl="1" algn="l" rtl="0"/>
                <a:r>
                  <a:rPr lang="en-US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We explore the impact of the ignored terms near the tropopause. 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DB793DAA-2BAE-402E-A033-D85F4B64D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285423"/>
                <a:ext cx="8534400" cy="3429000"/>
              </a:xfrm>
              <a:prstGeom prst="rect">
                <a:avLst/>
              </a:prstGeom>
              <a:blipFill>
                <a:blip r:embed="rId3"/>
                <a:stretch>
                  <a:fillRect t="-1779" b="-1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1713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>
                <a:latin typeface="Arial" pitchFamily="34" charset="0"/>
                <a:cs typeface="Arial" pitchFamily="34" charset="0"/>
              </a:rPr>
              <a:t>Method</a:t>
            </a:r>
            <a:endParaRPr lang="he-I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145286"/>
            <a:ext cx="8534400" cy="3429000"/>
          </a:xfrm>
        </p:spPr>
        <p:txBody>
          <a:bodyPr>
            <a:normAutofit lnSpcReduction="10000"/>
          </a:bodyPr>
          <a:lstStyle/>
          <a:p>
            <a:pPr lvl="1" algn="l" rtl="0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European Center for Medium-Range Weather Forecasts Reanalysis version 5 (ERA5) dataset covering 1979 to 2018</a:t>
            </a:r>
          </a:p>
          <a:p>
            <a:pPr lvl="1" algn="l" rtl="0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 defined two events composites - more efficient (‘transmitting’) and less efficient (‘decaying’) upward propagation</a:t>
            </a:r>
          </a:p>
          <a:p>
            <a:pPr lvl="2" algn="l" rtl="0"/>
            <a:r>
              <a:rPr lang="en-US" dirty="0">
                <a:latin typeface="Arial" pitchFamily="34" charset="0"/>
                <a:cs typeface="Arial" pitchFamily="34" charset="0"/>
              </a:rPr>
              <a:t>Transmitting – the standardized heatflux anomaly at 100hPa is stronger than the standardized anomaly at 300hPa by at least 2 STD.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2" algn="l" rtl="0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Decaying - </a:t>
            </a:r>
            <a:r>
              <a:rPr lang="en-US" dirty="0">
                <a:latin typeface="Arial" pitchFamily="34" charset="0"/>
                <a:cs typeface="Arial" pitchFamily="34" charset="0"/>
              </a:rPr>
              <a:t>the standardized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heatflux</a:t>
            </a:r>
            <a:r>
              <a:rPr lang="en-US" dirty="0">
                <a:latin typeface="Arial" pitchFamily="34" charset="0"/>
                <a:cs typeface="Arial" pitchFamily="34" charset="0"/>
              </a:rPr>
              <a:t> anomaly at 100hPa is smaller than the standardized anomaly at 300hPa by at least 2 STD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619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>
                <a:latin typeface="Arial" pitchFamily="34" charset="0"/>
                <a:cs typeface="Arial" pitchFamily="34" charset="0"/>
              </a:rPr>
              <a:t>Four refractive indices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01752" y="1145286"/>
                <a:ext cx="8534400" cy="3429000"/>
              </a:xfrm>
            </p:spPr>
            <p:txBody>
              <a:bodyPr>
                <a:normAutofit/>
              </a:bodyPr>
              <a:lstStyle/>
              <a:p>
                <a:pPr lvl="1" algn="l" rtl="0"/>
                <a:r>
                  <a:rPr lang="en-US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Matsuno (1970)  assuming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𝑁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𝑐𝑜𝑛𝑠𝑡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(original form)</a:t>
                </a:r>
              </a:p>
              <a:p>
                <a:pPr lvl="1" algn="l" rtl="0"/>
                <a:r>
                  <a:rPr lang="en-US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Matsuno (1970) assuming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𝑁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𝑁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𝑧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274320" lvl="1" indent="0" algn="l" rtl="0">
                  <a:buNone/>
                </a:pPr>
                <a:endParaRPr lang="en-US" sz="4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lvl="1" algn="l" rtl="0"/>
                <a:r>
                  <a:rPr lang="en-US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A generalization including neglected terms </a:t>
                </a:r>
              </a:p>
              <a:p>
                <a:pPr marL="274320" lvl="1" indent="0" algn="l" rtl="0">
                  <a:buNone/>
                </a:pPr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274320" lvl="1" indent="0" algn="l" rtl="0">
                  <a:buNone/>
                </a:pPr>
                <a:endParaRPr lang="en-US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lvl="1" algn="l" rtl="0"/>
                <a:r>
                  <a:rPr lang="en-US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Charney and </a:t>
                </a:r>
                <a:r>
                  <a:rPr lang="en-US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Drazin</a:t>
                </a:r>
                <a:r>
                  <a:rPr lang="en-US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(1961)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01752" y="1145286"/>
                <a:ext cx="8534400" cy="3429000"/>
              </a:xfrm>
              <a:blipFill>
                <a:blip r:embed="rId3"/>
                <a:stretch>
                  <a:fillRect t="-1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תמונה 3">
            <a:extLst>
              <a:ext uri="{FF2B5EF4-FFF2-40B4-BE49-F238E27FC236}">
                <a16:creationId xmlns:a16="http://schemas.microsoft.com/office/drawing/2014/main" id="{E20DF8B9-F862-4468-855E-0C0E7E12251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1840" y="2028687"/>
            <a:ext cx="3150606" cy="633743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3E8498B8-4258-46B4-8D6A-F2325DD5A31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72853" y="3159972"/>
            <a:ext cx="6446067" cy="697117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E8EF62A4-07C0-4308-A208-123F3925FD4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7630" y="4164711"/>
            <a:ext cx="743902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114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>
                <a:latin typeface="Arial" pitchFamily="34" charset="0"/>
                <a:cs typeface="Arial" pitchFamily="34" charset="0"/>
              </a:rPr>
              <a:t>The index of refraction climatology</a:t>
            </a:r>
            <a:endParaRPr lang="he-I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145286"/>
            <a:ext cx="4270248" cy="1858512"/>
          </a:xfrm>
        </p:spPr>
        <p:txBody>
          <a:bodyPr>
            <a:normAutofit lnSpcReduction="10000"/>
          </a:bodyPr>
          <a:lstStyle/>
          <a:p>
            <a:pPr lvl="1" algn="l" rtl="0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 the tropopause, the additional z dependent terms are not negligible</a:t>
            </a:r>
          </a:p>
          <a:p>
            <a:pPr lvl="1" algn="l" rtl="0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generalized refractive indices are negative near the tropopause </a:t>
            </a:r>
          </a:p>
          <a:p>
            <a:pPr lvl="1" algn="l" rtl="0"/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קבוצה 5">
            <a:extLst>
              <a:ext uri="{FF2B5EF4-FFF2-40B4-BE49-F238E27FC236}">
                <a16:creationId xmlns:a16="http://schemas.microsoft.com/office/drawing/2014/main" id="{1A170355-19E2-43F8-BE20-448FD5641084}"/>
              </a:ext>
            </a:extLst>
          </p:cNvPr>
          <p:cNvGrpSpPr/>
          <p:nvPr/>
        </p:nvGrpSpPr>
        <p:grpSpPr>
          <a:xfrm>
            <a:off x="4644008" y="1172788"/>
            <a:ext cx="4270249" cy="3799262"/>
            <a:chOff x="4644008" y="1172788"/>
            <a:chExt cx="4270249" cy="3799262"/>
          </a:xfrm>
        </p:grpSpPr>
        <p:sp>
          <p:nvSpPr>
            <p:cNvPr id="13" name="מלבן 12">
              <a:extLst>
                <a:ext uri="{FF2B5EF4-FFF2-40B4-BE49-F238E27FC236}">
                  <a16:creationId xmlns:a16="http://schemas.microsoft.com/office/drawing/2014/main" id="{109B9CD7-BC18-43D3-992D-44813847704D}"/>
                </a:ext>
              </a:extLst>
            </p:cNvPr>
            <p:cNvSpPr/>
            <p:nvPr/>
          </p:nvSpPr>
          <p:spPr>
            <a:xfrm>
              <a:off x="6629400" y="1402867"/>
              <a:ext cx="1247775" cy="13069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מלבן 19">
              <a:extLst>
                <a:ext uri="{FF2B5EF4-FFF2-40B4-BE49-F238E27FC236}">
                  <a16:creationId xmlns:a16="http://schemas.microsoft.com/office/drawing/2014/main" id="{0A599650-C94B-4BF5-AAC9-8CBB66E55D69}"/>
                </a:ext>
              </a:extLst>
            </p:cNvPr>
            <p:cNvSpPr/>
            <p:nvPr/>
          </p:nvSpPr>
          <p:spPr>
            <a:xfrm>
              <a:off x="5224463" y="1402867"/>
              <a:ext cx="1249325" cy="1311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מלבן 20">
              <a:extLst>
                <a:ext uri="{FF2B5EF4-FFF2-40B4-BE49-F238E27FC236}">
                  <a16:creationId xmlns:a16="http://schemas.microsoft.com/office/drawing/2014/main" id="{9D30E745-CE22-4A77-9AB6-75CA9D1D13ED}"/>
                </a:ext>
              </a:extLst>
            </p:cNvPr>
            <p:cNvSpPr/>
            <p:nvPr/>
          </p:nvSpPr>
          <p:spPr>
            <a:xfrm>
              <a:off x="6629400" y="3112605"/>
              <a:ext cx="1247775" cy="13069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מלבן 21">
              <a:extLst>
                <a:ext uri="{FF2B5EF4-FFF2-40B4-BE49-F238E27FC236}">
                  <a16:creationId xmlns:a16="http://schemas.microsoft.com/office/drawing/2014/main" id="{A8EDCD60-6445-412D-BE09-9137A86FBC62}"/>
                </a:ext>
              </a:extLst>
            </p:cNvPr>
            <p:cNvSpPr/>
            <p:nvPr/>
          </p:nvSpPr>
          <p:spPr>
            <a:xfrm>
              <a:off x="5224463" y="3112605"/>
              <a:ext cx="1249325" cy="1311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תמונה 3">
              <a:extLst>
                <a:ext uri="{FF2B5EF4-FFF2-40B4-BE49-F238E27FC236}">
                  <a16:creationId xmlns:a16="http://schemas.microsoft.com/office/drawing/2014/main" id="{101E6214-C3C4-4588-A248-0C107BE5E2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380"/>
            <a:stretch/>
          </p:blipFill>
          <p:spPr>
            <a:xfrm>
              <a:off x="4644008" y="1172788"/>
              <a:ext cx="4270249" cy="37992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9847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>
                <a:latin typeface="Arial" pitchFamily="34" charset="0"/>
                <a:cs typeface="Arial" pitchFamily="34" charset="0"/>
              </a:rPr>
              <a:t>Transmitting vs Decaying </a:t>
            </a:r>
            <a:endParaRPr lang="he-I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-108521" y="1409038"/>
            <a:ext cx="3024337" cy="3065095"/>
          </a:xfrm>
        </p:spPr>
        <p:txBody>
          <a:bodyPr>
            <a:normAutofit/>
          </a:bodyPr>
          <a:lstStyle/>
          <a:p>
            <a:pPr lvl="1" algn="l" rtl="0"/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more negative values in the decaying composite near the tropopause for all four.</a:t>
            </a:r>
          </a:p>
          <a:p>
            <a:pPr marL="274320" lvl="1" indent="0" algn="l" rtl="0">
              <a:buNone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78895B81-567E-49C4-9619-AC6EB2B66347}"/>
              </a:ext>
            </a:extLst>
          </p:cNvPr>
          <p:cNvSpPr txBox="1"/>
          <p:nvPr/>
        </p:nvSpPr>
        <p:spPr>
          <a:xfrm>
            <a:off x="3851920" y="1139849"/>
            <a:ext cx="4680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600" dirty="0"/>
              <a:t>The index of refraction composite means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B4FD3847-A76B-4995-AF95-DF931E037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1635646"/>
            <a:ext cx="5681557" cy="299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261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>
                <a:latin typeface="Arial" pitchFamily="34" charset="0"/>
                <a:cs typeface="Arial" pitchFamily="34" charset="0"/>
              </a:rPr>
              <a:t>Transmitting vs Decaying </a:t>
            </a:r>
            <a:endParaRPr lang="he-I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1195F8DB-207D-4CCB-9AF7-C2353B5DACF6}"/>
              </a:ext>
            </a:extLst>
          </p:cNvPr>
          <p:cNvSpPr txBox="1"/>
          <p:nvPr/>
        </p:nvSpPr>
        <p:spPr>
          <a:xfrm>
            <a:off x="3347864" y="1225084"/>
            <a:ext cx="5278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600" dirty="0"/>
              <a:t>The index of refraction transmitting minus decaying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C0B53E4-ACEA-41A3-8D6C-620229A923BC}"/>
              </a:ext>
            </a:extLst>
          </p:cNvPr>
          <p:cNvSpPr txBox="1">
            <a:spLocks/>
          </p:cNvSpPr>
          <p:nvPr/>
        </p:nvSpPr>
        <p:spPr>
          <a:xfrm>
            <a:off x="-108521" y="1409038"/>
            <a:ext cx="3024337" cy="306509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r" rtl="1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r" rtl="1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r" rtl="1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r" rtl="1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r" rtl="1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r" rtl="1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r" rtl="1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r" rtl="1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r" rtl="1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 rtl="0"/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more negative values in the decaying composite near the tropopause</a:t>
            </a:r>
          </a:p>
          <a:p>
            <a:pPr marL="274320" lvl="1" indent="0" algn="l" rtl="0">
              <a:buFont typeface="Wingdings"/>
              <a:buNone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B048A203-C864-40F5-83FF-2AC7FD550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8120" y="1835995"/>
            <a:ext cx="5508104" cy="174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077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>
                <a:latin typeface="Arial" pitchFamily="34" charset="0"/>
                <a:cs typeface="Arial" pitchFamily="34" charset="0"/>
              </a:rPr>
              <a:t>Summary</a:t>
            </a:r>
            <a:endParaRPr lang="he-I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-108520" y="1145286"/>
            <a:ext cx="8914192" cy="3429000"/>
          </a:xfrm>
        </p:spPr>
        <p:txBody>
          <a:bodyPr>
            <a:noAutofit/>
          </a:bodyPr>
          <a:lstStyle/>
          <a:p>
            <a:pPr lvl="1" algn="l" rtl="0"/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Near the tropopause, the additional z dependent terms are leading order.</a:t>
            </a:r>
          </a:p>
          <a:p>
            <a:pPr lvl="1" algn="l" rtl="0"/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There are more negative values in the decaying composite near the tropopause.</a:t>
            </a:r>
          </a:p>
          <a:p>
            <a:pPr lvl="1" algn="l" rtl="0"/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algn="l" rtl="0"/>
            <a:endPara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4159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14682</TotalTime>
  <Words>454</Words>
  <Application>Microsoft Office PowerPoint</Application>
  <PresentationFormat>‫הצגה על המסך (16:9)</PresentationFormat>
  <Paragraphs>52</Paragraphs>
  <Slides>9</Slides>
  <Notes>9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9</vt:i4>
      </vt:variant>
    </vt:vector>
  </HeadingPairs>
  <TitlesOfParts>
    <vt:vector size="16" baseType="lpstr">
      <vt:lpstr>Arial</vt:lpstr>
      <vt:lpstr>Calibri</vt:lpstr>
      <vt:lpstr>Cambria Math</vt:lpstr>
      <vt:lpstr>Georgia</vt:lpstr>
      <vt:lpstr>Wingdings</vt:lpstr>
      <vt:lpstr>Wingdings 2</vt:lpstr>
      <vt:lpstr>Civic</vt:lpstr>
      <vt:lpstr>The Efficiency of Upward Wave Propagation Near the Tropopause</vt:lpstr>
      <vt:lpstr>Motivation</vt:lpstr>
      <vt:lpstr>Introduction</vt:lpstr>
      <vt:lpstr>Method</vt:lpstr>
      <vt:lpstr>Four refractive indices</vt:lpstr>
      <vt:lpstr>The index of refraction climatology</vt:lpstr>
      <vt:lpstr>Transmitting vs Decaying </vt:lpstr>
      <vt:lpstr>Transmitting vs Decaying 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the Frequency of SSW Events During La Nina in a Large Ensemble of Integrations from a ChemistryClimate Model</dc:title>
  <dc:creator>israel</dc:creator>
  <cp:lastModifiedBy>israelw613@gmail.com</cp:lastModifiedBy>
  <cp:revision>379</cp:revision>
  <dcterms:created xsi:type="dcterms:W3CDTF">2017-06-01T09:20:47Z</dcterms:created>
  <dcterms:modified xsi:type="dcterms:W3CDTF">2020-04-29T19:12:55Z</dcterms:modified>
</cp:coreProperties>
</file>