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8" r:id="rId2"/>
    <p:sldId id="363" r:id="rId3"/>
    <p:sldId id="355" r:id="rId4"/>
    <p:sldId id="275" r:id="rId5"/>
    <p:sldId id="359" r:id="rId6"/>
    <p:sldId id="362" r:id="rId7"/>
    <p:sldId id="357" r:id="rId8"/>
    <p:sldId id="360" r:id="rId9"/>
    <p:sldId id="3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carlo Bachi" initials="G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7F00"/>
    <a:srgbClr val="06FD01"/>
    <a:srgbClr val="F50400"/>
    <a:srgbClr val="000000"/>
    <a:srgbClr val="F50100"/>
    <a:srgbClr val="037E01"/>
    <a:srgbClr val="08FB01"/>
    <a:srgbClr val="F60906"/>
    <a:srgbClr val="0605F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3" autoAdjust="0"/>
    <p:restoredTop sz="94342" autoAdjust="0"/>
  </p:normalViewPr>
  <p:slideViewPr>
    <p:cSldViewPr snapToGrid="0">
      <p:cViewPr varScale="1">
        <p:scale>
          <a:sx n="65" d="100"/>
          <a:sy n="65" d="100"/>
        </p:scale>
        <p:origin x="109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B90E6-9443-4B81-8E69-C1F5E5AD47F8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8AB06-EF9F-4B5F-90B9-2A299AEB0C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04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8AB06-EF9F-4B5F-90B9-2A299AEB0CE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227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8AB06-EF9F-4B5F-90B9-2A299AEB0CE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60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2F26-842A-44F9-8CDD-B9E08FB5AE58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2E26-B2B2-49A0-A829-F3B60F569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1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2F26-842A-44F9-8CDD-B9E08FB5AE58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2E26-B2B2-49A0-A829-F3B60F569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64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2F26-842A-44F9-8CDD-B9E08FB5AE58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2E26-B2B2-49A0-A829-F3B60F569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97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2F26-842A-44F9-8CDD-B9E08FB5AE58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2E26-B2B2-49A0-A829-F3B60F569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28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2F26-842A-44F9-8CDD-B9E08FB5AE58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2E26-B2B2-49A0-A829-F3B60F569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2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2F26-842A-44F9-8CDD-B9E08FB5AE58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2E26-B2B2-49A0-A829-F3B60F569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68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2F26-842A-44F9-8CDD-B9E08FB5AE58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2E26-B2B2-49A0-A829-F3B60F569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18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2F26-842A-44F9-8CDD-B9E08FB5AE58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2E26-B2B2-49A0-A829-F3B60F569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83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2F26-842A-44F9-8CDD-B9E08FB5AE58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2E26-B2B2-49A0-A829-F3B60F569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41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2F26-842A-44F9-8CDD-B9E08FB5AE58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2E26-B2B2-49A0-A829-F3B60F569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83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2F26-842A-44F9-8CDD-B9E08FB5AE58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2E26-B2B2-49A0-A829-F3B60F569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052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52F26-842A-44F9-8CDD-B9E08FB5AE58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2E26-B2B2-49A0-A829-F3B60F569F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87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hyperlink" Target="https://openfluor.lablicate.com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6A39B7-29E2-4F36-BC1E-0FFE1C5DE609}"/>
              </a:ext>
            </a:extLst>
          </p:cNvPr>
          <p:cNvSpPr txBox="1">
            <a:spLocks/>
          </p:cNvSpPr>
          <p:nvPr/>
        </p:nvSpPr>
        <p:spPr>
          <a:xfrm>
            <a:off x="-1" y="390493"/>
            <a:ext cx="12192000" cy="157545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/>
            <a:r>
              <a:rPr lang="it-IT" sz="4000" b="1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it-IT" sz="4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b="1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lability</a:t>
            </a:r>
            <a:r>
              <a:rPr lang="it-IT" sz="4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4000" b="1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dissolved</a:t>
            </a:r>
            <a:r>
              <a:rPr lang="it-IT" sz="4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b="1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it-IT" sz="4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b="1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r>
              <a:rPr lang="it-IT" sz="4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b="1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released</a:t>
            </a:r>
            <a:r>
              <a:rPr lang="it-IT" sz="4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</a:t>
            </a:r>
            <a:r>
              <a:rPr lang="it-IT" sz="4000" b="1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diatom</a:t>
            </a:r>
            <a:r>
              <a:rPr lang="it-IT" sz="4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b="1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Phaeodactylum</a:t>
            </a:r>
            <a:r>
              <a:rPr lang="it-IT" sz="4000" b="1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b="1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tricornutum</a:t>
            </a:r>
            <a:endParaRPr lang="it-IT" sz="4000" b="1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B8E4046-18BA-46D6-8025-2BE0F6697DAA}"/>
              </a:ext>
            </a:extLst>
          </p:cNvPr>
          <p:cNvSpPr txBox="1">
            <a:spLocks/>
          </p:cNvSpPr>
          <p:nvPr/>
        </p:nvSpPr>
        <p:spPr>
          <a:xfrm>
            <a:off x="0" y="2357055"/>
            <a:ext cx="12191999" cy="4526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Bachi G.</a:t>
            </a:r>
            <a:r>
              <a:rPr lang="it-IT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Morelli E.</a:t>
            </a:r>
            <a:r>
              <a:rPr lang="it-IT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Gonnelli M.</a:t>
            </a:r>
            <a:r>
              <a:rPr lang="it-IT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Casotti R.</a:t>
            </a:r>
            <a:r>
              <a:rPr lang="it-IT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Vestri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</a:t>
            </a:r>
            <a:r>
              <a:rPr lang="it-IT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Balestra C.</a:t>
            </a:r>
            <a:r>
              <a:rPr lang="it-IT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Santinelli C.</a:t>
            </a:r>
            <a:r>
              <a:rPr lang="it-IT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1452AE87-8536-4387-A4C3-D90A54DEDF95}"/>
              </a:ext>
            </a:extLst>
          </p:cNvPr>
          <p:cNvSpPr txBox="1">
            <a:spLocks/>
          </p:cNvSpPr>
          <p:nvPr/>
        </p:nvSpPr>
        <p:spPr>
          <a:xfrm>
            <a:off x="2842660" y="3345189"/>
            <a:ext cx="6506678" cy="17111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CNR – Istituto di Biofisica, Pisa, </a:t>
            </a:r>
            <a:r>
              <a:rPr lang="it-I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endParaRPr lang="it-I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SZN – Stazione zoologica Anton </a:t>
            </a:r>
            <a:r>
              <a:rPr lang="it-I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Dohrn</a:t>
            </a:r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Napoli, </a:t>
            </a:r>
            <a:r>
              <a:rPr lang="it-I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endParaRPr lang="it-I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14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82326A-E7D5-46EB-97C3-EF7BCE4F7915}"/>
              </a:ext>
            </a:extLst>
          </p:cNvPr>
          <p:cNvSpPr txBox="1"/>
          <p:nvPr/>
        </p:nvSpPr>
        <p:spPr>
          <a:xfrm>
            <a:off x="840937" y="4753955"/>
            <a:ext cx="5731313" cy="1692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it-I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absorbance</a:t>
            </a:r>
            <a:r>
              <a:rPr lang="it-IT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680 nm)</a:t>
            </a:r>
            <a:endParaRPr lang="it-IT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 </a:t>
            </a:r>
            <a:r>
              <a:rPr lang="it-IT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(High Temperature </a:t>
            </a:r>
            <a:r>
              <a:rPr lang="it-IT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Catalitic</a:t>
            </a:r>
            <a:r>
              <a:rPr lang="it-IT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it-IT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FDOM </a:t>
            </a:r>
            <a:r>
              <a:rPr lang="it-IT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Excitation</a:t>
            </a:r>
            <a:r>
              <a:rPr lang="it-IT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</a:t>
            </a:r>
            <a:r>
              <a:rPr lang="it-IT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Matrices</a:t>
            </a:r>
            <a:r>
              <a:rPr lang="it-IT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0796D6C-768F-4C85-A4C1-2261F9048D58}"/>
              </a:ext>
            </a:extLst>
          </p:cNvPr>
          <p:cNvSpPr/>
          <p:nvPr/>
        </p:nvSpPr>
        <p:spPr>
          <a:xfrm>
            <a:off x="1995549" y="1519474"/>
            <a:ext cx="3434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Cultures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of P. </a:t>
            </a:r>
            <a:r>
              <a:rPr lang="en-US" i="1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tricornutum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it-IT" i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9492A34E-B1A9-4DC4-B785-790DA18ADF04}"/>
              </a:ext>
            </a:extLst>
          </p:cNvPr>
          <p:cNvSpPr/>
          <p:nvPr/>
        </p:nvSpPr>
        <p:spPr>
          <a:xfrm>
            <a:off x="3433426" y="3665354"/>
            <a:ext cx="558673" cy="1088601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Immagine 4" descr="Immagine che contiene acqua, uccello, largo, volando&#10;&#10;Descrizione generata automaticamente">
            <a:extLst>
              <a:ext uri="{FF2B5EF4-FFF2-40B4-BE49-F238E27FC236}">
                <a16:creationId xmlns:a16="http://schemas.microsoft.com/office/drawing/2014/main" id="{5152E29D-6770-4920-963E-289275C4A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34"/>
          <a:stretch/>
        </p:blipFill>
        <p:spPr>
          <a:xfrm>
            <a:off x="8305972" y="4136894"/>
            <a:ext cx="2857327" cy="255119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9B1F27D-192E-42A6-A937-2509FC0E050F}"/>
              </a:ext>
            </a:extLst>
          </p:cNvPr>
          <p:cNvSpPr/>
          <p:nvPr/>
        </p:nvSpPr>
        <p:spPr>
          <a:xfrm>
            <a:off x="7988484" y="3767561"/>
            <a:ext cx="3216578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Cultures in exponential phase</a:t>
            </a:r>
            <a:endParaRPr lang="it-IT" b="1" i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BBBE580-8615-4EE9-AADB-9F2FC06046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08"/>
          <a:stretch/>
        </p:blipFill>
        <p:spPr>
          <a:xfrm>
            <a:off x="1995550" y="1905942"/>
            <a:ext cx="3434428" cy="167434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5A53266-979F-4C25-B3A6-A986906B0809}"/>
              </a:ext>
            </a:extLst>
          </p:cNvPr>
          <p:cNvSpPr/>
          <p:nvPr/>
        </p:nvSpPr>
        <p:spPr>
          <a:xfrm>
            <a:off x="1740353" y="-68803"/>
            <a:ext cx="8711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FF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Experimental strategy</a:t>
            </a:r>
            <a:endParaRPr lang="it-IT" sz="4800" b="1" dirty="0">
              <a:solidFill>
                <a:srgbClr val="FFFF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27A7CDE-207A-46F7-9442-D69ABB330EF6}"/>
              </a:ext>
            </a:extLst>
          </p:cNvPr>
          <p:cNvSpPr/>
          <p:nvPr/>
        </p:nvSpPr>
        <p:spPr>
          <a:xfrm>
            <a:off x="1047745" y="651026"/>
            <a:ext cx="10096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DOM release from cultures of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P.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tricornutum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8A1E929-25AC-45D0-AD43-BD7F61E9C0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4" r="66572"/>
          <a:stretch/>
        </p:blipFill>
        <p:spPr>
          <a:xfrm>
            <a:off x="8691229" y="1711456"/>
            <a:ext cx="2105244" cy="2055941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2EEB8FE-0860-45C4-B7C3-2035CD4BD8BE}"/>
              </a:ext>
            </a:extLst>
          </p:cNvPr>
          <p:cNvSpPr/>
          <p:nvPr/>
        </p:nvSpPr>
        <p:spPr>
          <a:xfrm>
            <a:off x="8592554" y="1342124"/>
            <a:ext cx="2302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P. </a:t>
            </a:r>
            <a:r>
              <a:rPr lang="en-US" i="1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tricornutum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cells</a:t>
            </a:r>
            <a:endParaRPr lang="it-IT" b="1" i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3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829138A2-A57B-4358-9CDF-4E6A1030996A}"/>
              </a:ext>
            </a:extLst>
          </p:cNvPr>
          <p:cNvSpPr/>
          <p:nvPr/>
        </p:nvSpPr>
        <p:spPr>
          <a:xfrm>
            <a:off x="8171197" y="718641"/>
            <a:ext cx="3549628" cy="5943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098C884-F505-434A-98B1-34406E15E581}"/>
              </a:ext>
            </a:extLst>
          </p:cNvPr>
          <p:cNvSpPr/>
          <p:nvPr/>
        </p:nvSpPr>
        <p:spPr>
          <a:xfrm>
            <a:off x="8180793" y="6235786"/>
            <a:ext cx="3538350" cy="419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7" name="Immagine 36" descr="Immagine che contiene fotografia, sciando, uomo&#10;&#10;Descrizione generata automaticamente">
            <a:extLst>
              <a:ext uri="{FF2B5EF4-FFF2-40B4-BE49-F238E27FC236}">
                <a16:creationId xmlns:a16="http://schemas.microsoft.com/office/drawing/2014/main" id="{81C528E2-87AD-4EA4-B4FD-93A68EA1B3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4"/>
          <a:stretch/>
        </p:blipFill>
        <p:spPr>
          <a:xfrm>
            <a:off x="8180793" y="3574346"/>
            <a:ext cx="3538350" cy="2708122"/>
          </a:xfrm>
          <a:prstGeom prst="rect">
            <a:avLst/>
          </a:prstGeom>
        </p:spPr>
      </p:pic>
      <p:pic>
        <p:nvPicPr>
          <p:cNvPr id="38" name="Immagine 37" descr="Immagine che contiene fotografia&#10;&#10;Descrizione generata automaticamente">
            <a:extLst>
              <a:ext uri="{FF2B5EF4-FFF2-40B4-BE49-F238E27FC236}">
                <a16:creationId xmlns:a16="http://schemas.microsoft.com/office/drawing/2014/main" id="{CF7AA3E7-66AD-42DC-B052-843CF5917C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2"/>
          <a:stretch/>
        </p:blipFill>
        <p:spPr>
          <a:xfrm>
            <a:off x="8180793" y="887918"/>
            <a:ext cx="3514505" cy="2673383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ECAB9827-6D6A-4493-B946-239F8919FDBD}"/>
              </a:ext>
            </a:extLst>
          </p:cNvPr>
          <p:cNvSpPr txBox="1"/>
          <p:nvPr/>
        </p:nvSpPr>
        <p:spPr>
          <a:xfrm>
            <a:off x="9387856" y="3545801"/>
            <a:ext cx="1460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191D4356-9DCD-4B39-92C3-5E3785E256D4}"/>
              </a:ext>
            </a:extLst>
          </p:cNvPr>
          <p:cNvSpPr txBox="1"/>
          <p:nvPr/>
        </p:nvSpPr>
        <p:spPr>
          <a:xfrm>
            <a:off x="9569930" y="718641"/>
            <a:ext cx="752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1DACD4F-D018-4DB6-AAD8-B2812609E6AB}"/>
              </a:ext>
            </a:extLst>
          </p:cNvPr>
          <p:cNvSpPr txBox="1"/>
          <p:nvPr/>
        </p:nvSpPr>
        <p:spPr>
          <a:xfrm>
            <a:off x="9440765" y="6282245"/>
            <a:ext cx="1354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Time (Days)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681D0FBB-E07D-4E2D-AE58-30660022E535}"/>
              </a:ext>
            </a:extLst>
          </p:cNvPr>
          <p:cNvSpPr/>
          <p:nvPr/>
        </p:nvSpPr>
        <p:spPr>
          <a:xfrm>
            <a:off x="0" y="1343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DOM release during 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P. </a:t>
            </a:r>
            <a:r>
              <a:rPr lang="en-U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tricornutum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growth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A641E8E-D0D1-401A-A82E-D4DC31121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04" y="464699"/>
            <a:ext cx="7172697" cy="6440789"/>
          </a:xfrm>
          <a:prstGeom prst="rect">
            <a:avLst/>
          </a:prstGeom>
        </p:spPr>
      </p:pic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70CD5969-0998-42AB-BC84-130808C9299F}"/>
              </a:ext>
            </a:extLst>
          </p:cNvPr>
          <p:cNvSpPr txBox="1"/>
          <p:nvPr/>
        </p:nvSpPr>
        <p:spPr>
          <a:xfrm>
            <a:off x="4606317" y="5764200"/>
            <a:ext cx="129144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it-IT" sz="1600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-like</a:t>
            </a: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B6A0CB9F-B03C-4AE8-B205-F3E8E89590D7}"/>
              </a:ext>
            </a:extLst>
          </p:cNvPr>
          <p:cNvSpPr txBox="1"/>
          <p:nvPr/>
        </p:nvSpPr>
        <p:spPr>
          <a:xfrm>
            <a:off x="5417656" y="4434727"/>
            <a:ext cx="13197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Humic</a:t>
            </a:r>
            <a:r>
              <a:rPr lang="it-IT" sz="1600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-like 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E162F7E9-1E05-427D-B719-9DEEDAE7BAFF}"/>
              </a:ext>
            </a:extLst>
          </p:cNvPr>
          <p:cNvSpPr txBox="1"/>
          <p:nvPr/>
        </p:nvSpPr>
        <p:spPr>
          <a:xfrm>
            <a:off x="4388412" y="3750452"/>
            <a:ext cx="110722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Flavin</a:t>
            </a:r>
            <a:r>
              <a:rPr lang="it-IT" sz="1600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-like </a:t>
            </a:r>
          </a:p>
        </p:txBody>
      </p:sp>
      <p:sp>
        <p:nvSpPr>
          <p:cNvPr id="85" name="Rettangolo 84">
            <a:extLst>
              <a:ext uri="{FF2B5EF4-FFF2-40B4-BE49-F238E27FC236}">
                <a16:creationId xmlns:a16="http://schemas.microsoft.com/office/drawing/2014/main" id="{5D17658C-C513-407D-BD8F-E4E0CA5BEED4}"/>
              </a:ext>
            </a:extLst>
          </p:cNvPr>
          <p:cNvSpPr/>
          <p:nvPr/>
        </p:nvSpPr>
        <p:spPr>
          <a:xfrm>
            <a:off x="4318777" y="4051157"/>
            <a:ext cx="439607" cy="58092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Rettangolo 85">
            <a:extLst>
              <a:ext uri="{FF2B5EF4-FFF2-40B4-BE49-F238E27FC236}">
                <a16:creationId xmlns:a16="http://schemas.microsoft.com/office/drawing/2014/main" id="{106E614E-AE51-421C-B732-8F96F76F839A}"/>
              </a:ext>
            </a:extLst>
          </p:cNvPr>
          <p:cNvSpPr/>
          <p:nvPr/>
        </p:nvSpPr>
        <p:spPr>
          <a:xfrm>
            <a:off x="4508611" y="5260364"/>
            <a:ext cx="498774" cy="529493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Rettangolo 86">
            <a:extLst>
              <a:ext uri="{FF2B5EF4-FFF2-40B4-BE49-F238E27FC236}">
                <a16:creationId xmlns:a16="http://schemas.microsoft.com/office/drawing/2014/main" id="{2A638C5F-4CAE-40BC-B773-4BCEDFABE718}"/>
              </a:ext>
            </a:extLst>
          </p:cNvPr>
          <p:cNvSpPr/>
          <p:nvPr/>
        </p:nvSpPr>
        <p:spPr>
          <a:xfrm>
            <a:off x="5206904" y="4736313"/>
            <a:ext cx="747102" cy="46166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2F60C606-D7B4-4EB5-BF62-9C3B2A55FC35}"/>
              </a:ext>
            </a:extLst>
          </p:cNvPr>
          <p:cNvSpPr txBox="1"/>
          <p:nvPr/>
        </p:nvSpPr>
        <p:spPr>
          <a:xfrm>
            <a:off x="4356929" y="2273036"/>
            <a:ext cx="129144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it-IT" sz="1600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-like</a:t>
            </a:r>
          </a:p>
        </p:txBody>
      </p:sp>
      <p:sp>
        <p:nvSpPr>
          <p:cNvPr id="89" name="Rettangolo 88">
            <a:extLst>
              <a:ext uri="{FF2B5EF4-FFF2-40B4-BE49-F238E27FC236}">
                <a16:creationId xmlns:a16="http://schemas.microsoft.com/office/drawing/2014/main" id="{51784167-A674-4ABF-9190-D6271D972F72}"/>
              </a:ext>
            </a:extLst>
          </p:cNvPr>
          <p:cNvSpPr/>
          <p:nvPr/>
        </p:nvSpPr>
        <p:spPr>
          <a:xfrm>
            <a:off x="4356930" y="2573628"/>
            <a:ext cx="498774" cy="529493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D85D6EB8-A542-436F-A307-51BFA593A1B0}"/>
              </a:ext>
            </a:extLst>
          </p:cNvPr>
          <p:cNvSpPr txBox="1"/>
          <p:nvPr/>
        </p:nvSpPr>
        <p:spPr>
          <a:xfrm>
            <a:off x="1167371" y="5754338"/>
            <a:ext cx="129144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it-IT" sz="1600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-like</a:t>
            </a: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4A9282EE-8B61-464B-9374-C2395D54B437}"/>
              </a:ext>
            </a:extLst>
          </p:cNvPr>
          <p:cNvSpPr txBox="1"/>
          <p:nvPr/>
        </p:nvSpPr>
        <p:spPr>
          <a:xfrm>
            <a:off x="2116649" y="4410064"/>
            <a:ext cx="13197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Humic</a:t>
            </a:r>
            <a:r>
              <a:rPr lang="it-IT" sz="1600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-like </a:t>
            </a:r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86D2FB73-216C-4156-BCD0-B060784A5EAD}"/>
              </a:ext>
            </a:extLst>
          </p:cNvPr>
          <p:cNvSpPr txBox="1"/>
          <p:nvPr/>
        </p:nvSpPr>
        <p:spPr>
          <a:xfrm>
            <a:off x="964239" y="3771437"/>
            <a:ext cx="129144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Flavin</a:t>
            </a:r>
            <a:r>
              <a:rPr lang="it-IT" sz="1600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-like</a:t>
            </a:r>
          </a:p>
        </p:txBody>
      </p:sp>
      <p:sp>
        <p:nvSpPr>
          <p:cNvPr id="93" name="Rettangolo 92">
            <a:extLst>
              <a:ext uri="{FF2B5EF4-FFF2-40B4-BE49-F238E27FC236}">
                <a16:creationId xmlns:a16="http://schemas.microsoft.com/office/drawing/2014/main" id="{69754C41-7040-4F3C-BB99-50CAF3D04E1B}"/>
              </a:ext>
            </a:extLst>
          </p:cNvPr>
          <p:cNvSpPr/>
          <p:nvPr/>
        </p:nvSpPr>
        <p:spPr>
          <a:xfrm>
            <a:off x="1066378" y="4082200"/>
            <a:ext cx="439607" cy="52949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Rettangolo 93">
            <a:extLst>
              <a:ext uri="{FF2B5EF4-FFF2-40B4-BE49-F238E27FC236}">
                <a16:creationId xmlns:a16="http://schemas.microsoft.com/office/drawing/2014/main" id="{63B73F3B-1796-4D33-A3E1-D07B24AA3E69}"/>
              </a:ext>
            </a:extLst>
          </p:cNvPr>
          <p:cNvSpPr/>
          <p:nvPr/>
        </p:nvSpPr>
        <p:spPr>
          <a:xfrm>
            <a:off x="1167371" y="5260364"/>
            <a:ext cx="498774" cy="529493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92A1BE36-57E3-4FB1-A563-E77508AF8558}"/>
              </a:ext>
            </a:extLst>
          </p:cNvPr>
          <p:cNvSpPr/>
          <p:nvPr/>
        </p:nvSpPr>
        <p:spPr>
          <a:xfrm>
            <a:off x="1954505" y="4715928"/>
            <a:ext cx="747102" cy="46166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449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DAF0124-CBB9-4DAD-89B8-040A07BC4FEA}"/>
              </a:ext>
            </a:extLst>
          </p:cNvPr>
          <p:cNvSpPr/>
          <p:nvPr/>
        </p:nvSpPr>
        <p:spPr>
          <a:xfrm>
            <a:off x="1740353" y="-68803"/>
            <a:ext cx="8711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FF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Experimental strategy</a:t>
            </a:r>
            <a:endParaRPr lang="it-IT" sz="4800" b="1" dirty="0">
              <a:solidFill>
                <a:srgbClr val="FFFF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FB4CEE63-C2FF-4065-8777-9C3195A5DE93}"/>
              </a:ext>
            </a:extLst>
          </p:cNvPr>
          <p:cNvSpPr/>
          <p:nvPr/>
        </p:nvSpPr>
        <p:spPr>
          <a:xfrm>
            <a:off x="5236641" y="3762375"/>
            <a:ext cx="1056700" cy="358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26DDAF6E-03DE-4A62-A8C0-A37D6FC885E8}"/>
              </a:ext>
            </a:extLst>
          </p:cNvPr>
          <p:cNvSpPr/>
          <p:nvPr/>
        </p:nvSpPr>
        <p:spPr>
          <a:xfrm>
            <a:off x="4694863" y="3930599"/>
            <a:ext cx="2105412" cy="22288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E8692E64-BD68-47D3-8723-A81993773381}"/>
              </a:ext>
            </a:extLst>
          </p:cNvPr>
          <p:cNvSpPr/>
          <p:nvPr/>
        </p:nvSpPr>
        <p:spPr>
          <a:xfrm>
            <a:off x="4694864" y="4509892"/>
            <a:ext cx="2105412" cy="164951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/>
              <a:t>Exudates</a:t>
            </a:r>
            <a:r>
              <a:rPr lang="it-IT" sz="2400" b="1" dirty="0"/>
              <a:t> DOM</a:t>
            </a:r>
          </a:p>
        </p:txBody>
      </p:sp>
      <p:pic>
        <p:nvPicPr>
          <p:cNvPr id="36" name="Picture 2" descr="Risultati immagini per mare aperto">
            <a:extLst>
              <a:ext uri="{FF2B5EF4-FFF2-40B4-BE49-F238E27FC236}">
                <a16:creationId xmlns:a16="http://schemas.microsoft.com/office/drawing/2014/main" id="{DFEA18A1-143D-4851-898C-5FC749130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28310" r="7529"/>
          <a:stretch/>
        </p:blipFill>
        <p:spPr bwMode="auto">
          <a:xfrm>
            <a:off x="2134320" y="2208789"/>
            <a:ext cx="2311400" cy="17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Risultati immagini per BATTERI MARINI">
            <a:extLst>
              <a:ext uri="{FF2B5EF4-FFF2-40B4-BE49-F238E27FC236}">
                <a16:creationId xmlns:a16="http://schemas.microsoft.com/office/drawing/2014/main" id="{C85EEDC9-11EA-4CAB-B7D5-82F812987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182" y="2800793"/>
            <a:ext cx="1440364" cy="11117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reccia circolare in giù 38">
            <a:extLst>
              <a:ext uri="{FF2B5EF4-FFF2-40B4-BE49-F238E27FC236}">
                <a16:creationId xmlns:a16="http://schemas.microsoft.com/office/drawing/2014/main" id="{0ADF9380-F0A7-415A-AA69-C5F4D3F95D5D}"/>
              </a:ext>
            </a:extLst>
          </p:cNvPr>
          <p:cNvSpPr/>
          <p:nvPr/>
        </p:nvSpPr>
        <p:spPr>
          <a:xfrm rot="2072156">
            <a:off x="3976718" y="2128362"/>
            <a:ext cx="2728830" cy="1585670"/>
          </a:xfrm>
          <a:prstGeom prst="curvedDownArrow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22243A23-3C79-441D-84B7-0CEAA1063ED1}"/>
              </a:ext>
            </a:extLst>
          </p:cNvPr>
          <p:cNvSpPr txBox="1"/>
          <p:nvPr/>
        </p:nvSpPr>
        <p:spPr>
          <a:xfrm>
            <a:off x="5236641" y="4011035"/>
            <a:ext cx="87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0.2 L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C29858AC-3AF9-4780-A0D5-30E257209C69}"/>
              </a:ext>
            </a:extLst>
          </p:cNvPr>
          <p:cNvSpPr txBox="1"/>
          <p:nvPr/>
        </p:nvSpPr>
        <p:spPr>
          <a:xfrm>
            <a:off x="5156811" y="5574632"/>
            <a:ext cx="971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1.8 L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4A28B05E-9B06-4A9C-8CE1-D88B765E6B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15191" r="20759" b="11338"/>
          <a:stretch/>
        </p:blipFill>
        <p:spPr>
          <a:xfrm rot="1694086">
            <a:off x="5304162" y="1816389"/>
            <a:ext cx="820910" cy="662423"/>
          </a:xfrm>
          <a:prstGeom prst="roundRect">
            <a:avLst/>
          </a:prstGeom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1A7BD6A4-34EA-461A-B2C5-B47C2403FCC1}"/>
              </a:ext>
            </a:extLst>
          </p:cNvPr>
          <p:cNvSpPr txBox="1"/>
          <p:nvPr/>
        </p:nvSpPr>
        <p:spPr>
          <a:xfrm>
            <a:off x="5785793" y="1503599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0.8 µm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4C1B144-6F8A-49D7-8578-BE68677A3A4C}"/>
              </a:ext>
            </a:extLst>
          </p:cNvPr>
          <p:cNvSpPr txBox="1"/>
          <p:nvPr/>
        </p:nvSpPr>
        <p:spPr>
          <a:xfrm>
            <a:off x="7501170" y="1594305"/>
            <a:ext cx="4529572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FDOM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Bacterial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abundance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(flow </a:t>
            </a:r>
            <a:r>
              <a:rPr lang="it-IT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citometry</a:t>
            </a:r>
            <a:r>
              <a:rPr lang="it-IT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69725835-113D-41A4-9C86-FBFC5D7A0AC2}"/>
              </a:ext>
            </a:extLst>
          </p:cNvPr>
          <p:cNvSpPr txBox="1"/>
          <p:nvPr/>
        </p:nvSpPr>
        <p:spPr>
          <a:xfrm>
            <a:off x="1806135" y="1447164"/>
            <a:ext cx="2988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 </a:t>
            </a:r>
            <a:r>
              <a:rPr lang="it-I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(~1 m) </a:t>
            </a:r>
            <a:r>
              <a:rPr lang="it-I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microbial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community</a:t>
            </a: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D5FD9645-E65A-40E5-8B9C-365265A4343D}"/>
              </a:ext>
            </a:extLst>
          </p:cNvPr>
          <p:cNvSpPr/>
          <p:nvPr/>
        </p:nvSpPr>
        <p:spPr>
          <a:xfrm>
            <a:off x="765110" y="651026"/>
            <a:ext cx="10692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Incubation experiments with exudates from 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P. </a:t>
            </a:r>
            <a:r>
              <a:rPr lang="en-US" sz="2400" i="1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tricornutum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cultures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EDAC427B-F81B-4B4D-99FE-DAEA4E7CDE7B}"/>
              </a:ext>
            </a:extLst>
          </p:cNvPr>
          <p:cNvSpPr txBox="1"/>
          <p:nvPr/>
        </p:nvSpPr>
        <p:spPr>
          <a:xfrm>
            <a:off x="8953525" y="5519663"/>
            <a:ext cx="3034214" cy="1261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Permeate </a:t>
            </a:r>
          </a:p>
          <a:p>
            <a:r>
              <a:rPr lang="it-IT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it-IT" sz="24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olecular</a:t>
            </a:r>
            <a:r>
              <a:rPr lang="it-IT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eight)</a:t>
            </a:r>
            <a:endParaRPr lang="it-IT" sz="2800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&lt;3k Da</a:t>
            </a:r>
            <a:endParaRPr lang="it-IT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Freccia in giù 49">
            <a:extLst>
              <a:ext uri="{FF2B5EF4-FFF2-40B4-BE49-F238E27FC236}">
                <a16:creationId xmlns:a16="http://schemas.microsoft.com/office/drawing/2014/main" id="{13B29D45-D027-498D-ADC4-37B0DD321686}"/>
              </a:ext>
            </a:extLst>
          </p:cNvPr>
          <p:cNvSpPr/>
          <p:nvPr/>
        </p:nvSpPr>
        <p:spPr>
          <a:xfrm rot="5400000" flipV="1">
            <a:off x="6915108" y="4944362"/>
            <a:ext cx="631452" cy="778339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1" name="Picture 8" descr="Risultati immagini per amicon ultra">
            <a:extLst>
              <a:ext uri="{FF2B5EF4-FFF2-40B4-BE49-F238E27FC236}">
                <a16:creationId xmlns:a16="http://schemas.microsoft.com/office/drawing/2014/main" id="{9C83F283-AE8B-435C-AC46-D11841086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1" t="7408" r="40967" b="32988"/>
          <a:stretch/>
        </p:blipFill>
        <p:spPr bwMode="auto">
          <a:xfrm>
            <a:off x="7696649" y="4571197"/>
            <a:ext cx="500763" cy="15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ttangolo 51">
            <a:extLst>
              <a:ext uri="{FF2B5EF4-FFF2-40B4-BE49-F238E27FC236}">
                <a16:creationId xmlns:a16="http://schemas.microsoft.com/office/drawing/2014/main" id="{9E77CE17-5CF5-4EAB-AADC-AF6CD4A95DFE}"/>
              </a:ext>
            </a:extLst>
          </p:cNvPr>
          <p:cNvSpPr/>
          <p:nvPr/>
        </p:nvSpPr>
        <p:spPr>
          <a:xfrm>
            <a:off x="8953525" y="3930599"/>
            <a:ext cx="3077217" cy="126188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Retentate</a:t>
            </a:r>
            <a:r>
              <a:rPr lang="it-IT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2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t-IT" sz="2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 </a:t>
            </a:r>
            <a:r>
              <a:rPr lang="it-IT" sz="2400" b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0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olecular</a:t>
            </a:r>
            <a:r>
              <a:rPr lang="it-IT" sz="2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2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eight)</a:t>
            </a:r>
            <a:endParaRPr lang="it-IT" sz="2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&gt;3k Da</a:t>
            </a:r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BA3F4C8A-426B-41BA-864A-8C1F30518C72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 flipV="1">
            <a:off x="8197412" y="4561541"/>
            <a:ext cx="756113" cy="78131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1BA5B01C-CD8D-4768-9FFE-41DB3E1830A9}"/>
              </a:ext>
            </a:extLst>
          </p:cNvPr>
          <p:cNvCxnSpPr>
            <a:cxnSpLocks/>
            <a:stCxn id="51" idx="3"/>
            <a:endCxn id="49" idx="1"/>
          </p:cNvCxnSpPr>
          <p:nvPr/>
        </p:nvCxnSpPr>
        <p:spPr>
          <a:xfrm>
            <a:off x="8197412" y="5342860"/>
            <a:ext cx="756113" cy="80774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D34E79AF-A514-445C-859F-FCD8C00A3A63}"/>
              </a:ext>
            </a:extLst>
          </p:cNvPr>
          <p:cNvSpPr txBox="1"/>
          <p:nvPr/>
        </p:nvSpPr>
        <p:spPr>
          <a:xfrm>
            <a:off x="7119503" y="6101625"/>
            <a:ext cx="1693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Amicon Ultra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CE86194C-B151-4833-9651-3AB93B0C69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503"/>
          <a:stretch/>
        </p:blipFill>
        <p:spPr>
          <a:xfrm>
            <a:off x="447261" y="4696628"/>
            <a:ext cx="2655376" cy="1292464"/>
          </a:xfrm>
          <a:prstGeom prst="rect">
            <a:avLst/>
          </a:prstGeom>
        </p:spPr>
      </p:pic>
      <p:sp>
        <p:nvSpPr>
          <p:cNvPr id="35" name="Rettangolo 34">
            <a:extLst>
              <a:ext uri="{FF2B5EF4-FFF2-40B4-BE49-F238E27FC236}">
                <a16:creationId xmlns:a16="http://schemas.microsoft.com/office/drawing/2014/main" id="{03A4F444-B77E-46B4-884D-2D7C77E442EA}"/>
              </a:ext>
            </a:extLst>
          </p:cNvPr>
          <p:cNvSpPr/>
          <p:nvPr/>
        </p:nvSpPr>
        <p:spPr>
          <a:xfrm>
            <a:off x="57734" y="5984208"/>
            <a:ext cx="3434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Cultures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of 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P. </a:t>
            </a:r>
            <a:r>
              <a:rPr lang="en-US" b="1" i="1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tricornutum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Exudates collected at 12 days (stationary phase)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it-IT" b="1" i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472FD649-9185-4A2B-8D95-E96C6DC27845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3102637" y="5333530"/>
            <a:ext cx="1592227" cy="111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38F78D37-A99F-4D86-B7C0-36AE8A53C363}"/>
              </a:ext>
            </a:extLst>
          </p:cNvPr>
          <p:cNvSpPr txBox="1"/>
          <p:nvPr/>
        </p:nvSpPr>
        <p:spPr>
          <a:xfrm>
            <a:off x="4852553" y="6111150"/>
            <a:ext cx="1693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days of </a:t>
            </a:r>
            <a:r>
              <a:rPr lang="it-IT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incubation</a:t>
            </a:r>
            <a:endParaRPr lang="it-I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4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DA785712-9455-41CA-8ABB-6A01B24EA6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04" y="949786"/>
            <a:ext cx="6748993" cy="508078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4268AF83-0BA6-4216-96C3-B4BF3E584735}"/>
              </a:ext>
            </a:extLst>
          </p:cNvPr>
          <p:cNvSpPr/>
          <p:nvPr/>
        </p:nvSpPr>
        <p:spPr>
          <a:xfrm>
            <a:off x="0" y="958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Heterotrophic abundance and DOC trend (total exudate)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6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A37E6B48-73AB-46A6-B469-F6659EA2E5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r="13078" b="7885"/>
          <a:stretch/>
        </p:blipFill>
        <p:spPr>
          <a:xfrm>
            <a:off x="624241" y="1364266"/>
            <a:ext cx="5511166" cy="4320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6AFD87E-470E-407D-A614-88EA344AC1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r="13078" b="8436"/>
          <a:stretch/>
        </p:blipFill>
        <p:spPr>
          <a:xfrm>
            <a:off x="6135408" y="1364266"/>
            <a:ext cx="5426309" cy="4320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DB7B1F-CC0C-49A5-9536-9FB4FEECAD78}"/>
              </a:ext>
            </a:extLst>
          </p:cNvPr>
          <p:cNvSpPr txBox="1"/>
          <p:nvPr/>
        </p:nvSpPr>
        <p:spPr>
          <a:xfrm>
            <a:off x="2292367" y="1394595"/>
            <a:ext cx="217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Permeate (LMW)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5D0F4D-9408-4733-BAF5-8825F3BDBFE2}"/>
              </a:ext>
            </a:extLst>
          </p:cNvPr>
          <p:cNvSpPr txBox="1"/>
          <p:nvPr/>
        </p:nvSpPr>
        <p:spPr>
          <a:xfrm>
            <a:off x="8482383" y="1387321"/>
            <a:ext cx="2166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Retentate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(HMW)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7B8ADA4-FCDE-4925-93D0-4032672D9BB5}"/>
              </a:ext>
            </a:extLst>
          </p:cNvPr>
          <p:cNvSpPr/>
          <p:nvPr/>
        </p:nvSpPr>
        <p:spPr>
          <a:xfrm>
            <a:off x="1858301" y="16514"/>
            <a:ext cx="8475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DOC trend in the Permeate (LMW)  and Retentate (HMW) </a:t>
            </a:r>
            <a:endParaRPr lang="it-IT" sz="24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7C1B43A-4E82-4CCA-8036-F13464DFD0AF}"/>
              </a:ext>
            </a:extLst>
          </p:cNvPr>
          <p:cNvSpPr txBox="1"/>
          <p:nvPr/>
        </p:nvSpPr>
        <p:spPr>
          <a:xfrm>
            <a:off x="624242" y="5653488"/>
            <a:ext cx="60721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Time (Days)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0D0DC5A-EF03-4BDE-BD07-D33192BD0ACC}"/>
              </a:ext>
            </a:extLst>
          </p:cNvPr>
          <p:cNvSpPr txBox="1"/>
          <p:nvPr/>
        </p:nvSpPr>
        <p:spPr>
          <a:xfrm>
            <a:off x="6696364" y="5654604"/>
            <a:ext cx="48653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Time (Days)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5A349D7-55E3-4737-A316-2B218F53BB0C}"/>
              </a:ext>
            </a:extLst>
          </p:cNvPr>
          <p:cNvSpPr/>
          <p:nvPr/>
        </p:nvSpPr>
        <p:spPr>
          <a:xfrm>
            <a:off x="1474901" y="6160591"/>
            <a:ext cx="9242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At t0 75% of the DOC pool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was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in the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Permete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(LMW) and 25% in the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Retentate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(HMW)</a:t>
            </a:r>
          </a:p>
        </p:txBody>
      </p:sp>
    </p:spTree>
    <p:extLst>
      <p:ext uri="{BB962C8B-B14F-4D97-AF65-F5344CB8AC3E}">
        <p14:creationId xmlns:p14="http://schemas.microsoft.com/office/powerpoint/2010/main" val="151368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8B18DEAD-8D52-43F6-BA24-F7237D47ED47}"/>
              </a:ext>
            </a:extLst>
          </p:cNvPr>
          <p:cNvSpPr/>
          <p:nvPr/>
        </p:nvSpPr>
        <p:spPr>
          <a:xfrm>
            <a:off x="1403550" y="719842"/>
            <a:ext cx="9217029" cy="2799153"/>
          </a:xfrm>
          <a:prstGeom prst="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F34CF5C0-C020-4BFC-9516-852237A09626}"/>
              </a:ext>
            </a:extLst>
          </p:cNvPr>
          <p:cNvSpPr/>
          <p:nvPr/>
        </p:nvSpPr>
        <p:spPr>
          <a:xfrm>
            <a:off x="1403550" y="3546556"/>
            <a:ext cx="9217030" cy="266677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681D0FBB-E07D-4E2D-AE58-30660022E535}"/>
              </a:ext>
            </a:extLst>
          </p:cNvPr>
          <p:cNvSpPr/>
          <p:nvPr/>
        </p:nvSpPr>
        <p:spPr>
          <a:xfrm>
            <a:off x="0" y="-76137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Fluorescence at day 0 and at 24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CF6E177A-67C7-472C-AEBA-A18163426F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 r="9050" b="4271"/>
          <a:stretch/>
        </p:blipFill>
        <p:spPr>
          <a:xfrm>
            <a:off x="2081317" y="1136619"/>
            <a:ext cx="2619376" cy="2368796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B59E8DE3-14A6-40F3-9F67-3923F58DA8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 r="9050" b="4271"/>
          <a:stretch/>
        </p:blipFill>
        <p:spPr>
          <a:xfrm>
            <a:off x="5032909" y="1136619"/>
            <a:ext cx="2619376" cy="2368796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A325F263-2324-456A-9518-EA03E2CAF1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" r="9050" b="4271"/>
          <a:stretch/>
        </p:blipFill>
        <p:spPr>
          <a:xfrm>
            <a:off x="7984501" y="1136619"/>
            <a:ext cx="2619376" cy="2368796"/>
          </a:xfrm>
          <a:prstGeom prst="rect">
            <a:avLst/>
          </a:prstGeom>
        </p:spPr>
      </p:pic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2AD8E45-4506-4257-9A79-019B9FE485A7}"/>
              </a:ext>
            </a:extLst>
          </p:cNvPr>
          <p:cNvSpPr txBox="1"/>
          <p:nvPr/>
        </p:nvSpPr>
        <p:spPr>
          <a:xfrm>
            <a:off x="2574649" y="735019"/>
            <a:ext cx="17597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/>
              <a:t>Total </a:t>
            </a:r>
            <a:r>
              <a:rPr lang="it-IT" sz="2200" b="1" dirty="0" err="1"/>
              <a:t>Exudate</a:t>
            </a:r>
            <a:endParaRPr lang="it-IT" sz="2200" b="1" dirty="0"/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B7D7F948-57AA-423F-A09A-D12D29468AC5}"/>
              </a:ext>
            </a:extLst>
          </p:cNvPr>
          <p:cNvSpPr txBox="1"/>
          <p:nvPr/>
        </p:nvSpPr>
        <p:spPr>
          <a:xfrm>
            <a:off x="5243637" y="719843"/>
            <a:ext cx="23605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/>
              <a:t>Permeate (&lt;3k Da)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C6EF9D8-B059-43B3-ADDF-7F490842742B}"/>
              </a:ext>
            </a:extLst>
          </p:cNvPr>
          <p:cNvSpPr txBox="1"/>
          <p:nvPr/>
        </p:nvSpPr>
        <p:spPr>
          <a:xfrm>
            <a:off x="8201322" y="719842"/>
            <a:ext cx="23742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err="1"/>
              <a:t>Retentate</a:t>
            </a:r>
            <a:r>
              <a:rPr lang="it-IT" sz="2200" b="1" dirty="0"/>
              <a:t> (&gt;3k Da)</a:t>
            </a:r>
          </a:p>
        </p:txBody>
      </p:sp>
      <p:pic>
        <p:nvPicPr>
          <p:cNvPr id="48" name="Immagine 47">
            <a:extLst>
              <a:ext uri="{FF2B5EF4-FFF2-40B4-BE49-F238E27FC236}">
                <a16:creationId xmlns:a16="http://schemas.microsoft.com/office/drawing/2014/main" id="{30720B79-6963-40CD-ADD3-2A8B3B97BE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5" t="18159"/>
          <a:stretch/>
        </p:blipFill>
        <p:spPr>
          <a:xfrm>
            <a:off x="10629045" y="1660347"/>
            <a:ext cx="441460" cy="3690135"/>
          </a:xfrm>
          <a:prstGeom prst="rect">
            <a:avLst/>
          </a:prstGeom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FDC50F6E-84DC-4B1E-B33C-FD6C4C546908}"/>
              </a:ext>
            </a:extLst>
          </p:cNvPr>
          <p:cNvSpPr txBox="1"/>
          <p:nvPr/>
        </p:nvSpPr>
        <p:spPr>
          <a:xfrm rot="16200000">
            <a:off x="962392" y="2167128"/>
            <a:ext cx="200679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Emission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(nm)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6C574BE8-A7FF-434A-B51C-4C7E3BA92134}"/>
              </a:ext>
            </a:extLst>
          </p:cNvPr>
          <p:cNvSpPr txBox="1"/>
          <p:nvPr/>
        </p:nvSpPr>
        <p:spPr>
          <a:xfrm>
            <a:off x="2395958" y="5905552"/>
            <a:ext cx="200679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Excitation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(nm)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5992FCEB-086C-4854-B434-82A25049FB1D}"/>
              </a:ext>
            </a:extLst>
          </p:cNvPr>
          <p:cNvSpPr txBox="1"/>
          <p:nvPr/>
        </p:nvSpPr>
        <p:spPr>
          <a:xfrm>
            <a:off x="5354313" y="5905551"/>
            <a:ext cx="200679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Excitation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(nm)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EB4B8681-CB2B-4A2D-AC1F-7BBBBB02D0F6}"/>
              </a:ext>
            </a:extLst>
          </p:cNvPr>
          <p:cNvSpPr txBox="1"/>
          <p:nvPr/>
        </p:nvSpPr>
        <p:spPr>
          <a:xfrm>
            <a:off x="8312666" y="5905552"/>
            <a:ext cx="200679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Excitation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(nm)</a:t>
            </a:r>
          </a:p>
        </p:txBody>
      </p:sp>
      <p:pic>
        <p:nvPicPr>
          <p:cNvPr id="53" name="Immagine 52">
            <a:extLst>
              <a:ext uri="{FF2B5EF4-FFF2-40B4-BE49-F238E27FC236}">
                <a16:creationId xmlns:a16="http://schemas.microsoft.com/office/drawing/2014/main" id="{EA0F150F-8E42-4F9E-AFD8-82863B6B62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1" r="9050" b="4199"/>
          <a:stretch/>
        </p:blipFill>
        <p:spPr>
          <a:xfrm>
            <a:off x="2096311" y="3600042"/>
            <a:ext cx="2619376" cy="2368797"/>
          </a:xfrm>
          <a:prstGeom prst="rect">
            <a:avLst/>
          </a:prstGeom>
        </p:spPr>
      </p:pic>
      <p:pic>
        <p:nvPicPr>
          <p:cNvPr id="54" name="Immagine 53">
            <a:extLst>
              <a:ext uri="{FF2B5EF4-FFF2-40B4-BE49-F238E27FC236}">
                <a16:creationId xmlns:a16="http://schemas.microsoft.com/office/drawing/2014/main" id="{29EF8450-C214-4196-9871-A0D962BB56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1" r="9050" b="4199"/>
          <a:stretch/>
        </p:blipFill>
        <p:spPr>
          <a:xfrm>
            <a:off x="5032909" y="3579704"/>
            <a:ext cx="2619376" cy="2368797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03F72A37-48A3-4769-8C4F-16B60D4E2D4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" r="9050" b="4267"/>
          <a:stretch/>
        </p:blipFill>
        <p:spPr>
          <a:xfrm>
            <a:off x="7984501" y="3600043"/>
            <a:ext cx="2619376" cy="2368796"/>
          </a:xfrm>
          <a:prstGeom prst="rect">
            <a:avLst/>
          </a:prstGeom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35B83583-ABCF-464B-838B-040C58A08E53}"/>
              </a:ext>
            </a:extLst>
          </p:cNvPr>
          <p:cNvSpPr txBox="1"/>
          <p:nvPr/>
        </p:nvSpPr>
        <p:spPr>
          <a:xfrm rot="16200000">
            <a:off x="970858" y="4614000"/>
            <a:ext cx="200679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Emission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(nm)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EB33CDB7-56BD-4763-A6F4-7FEF9CFA897D}"/>
              </a:ext>
            </a:extLst>
          </p:cNvPr>
          <p:cNvSpPr txBox="1"/>
          <p:nvPr/>
        </p:nvSpPr>
        <p:spPr>
          <a:xfrm rot="16200000">
            <a:off x="1126629" y="2068316"/>
            <a:ext cx="10155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0 Day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4147162E-9A2B-478C-A76A-AAED0A1FA684}"/>
              </a:ext>
            </a:extLst>
          </p:cNvPr>
          <p:cNvSpPr txBox="1"/>
          <p:nvPr/>
        </p:nvSpPr>
        <p:spPr>
          <a:xfrm rot="16200000">
            <a:off x="1037855" y="4553607"/>
            <a:ext cx="11930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24 Day</a:t>
            </a:r>
          </a:p>
        </p:txBody>
      </p:sp>
      <p:sp>
        <p:nvSpPr>
          <p:cNvPr id="78" name="Rettangolo 77">
            <a:extLst>
              <a:ext uri="{FF2B5EF4-FFF2-40B4-BE49-F238E27FC236}">
                <a16:creationId xmlns:a16="http://schemas.microsoft.com/office/drawing/2014/main" id="{86B569E4-3076-46BD-BEBA-420C1ECB3307}"/>
              </a:ext>
            </a:extLst>
          </p:cNvPr>
          <p:cNvSpPr/>
          <p:nvPr/>
        </p:nvSpPr>
        <p:spPr>
          <a:xfrm>
            <a:off x="1386847" y="6255969"/>
            <a:ext cx="9242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retentate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is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characterized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by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proteins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bigger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than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3k Da, the permeate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contains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all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the 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humic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-like and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flavin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-like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material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and small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peptides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9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0EDA108B-045C-4E7E-BB3B-87B6A647EA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/>
          <a:stretch/>
        </p:blipFill>
        <p:spPr>
          <a:xfrm>
            <a:off x="551846" y="914406"/>
            <a:ext cx="3412180" cy="2878847"/>
          </a:xfrm>
          <a:prstGeom prst="rect">
            <a:avLst/>
          </a:prstGeom>
        </p:spPr>
      </p:pic>
      <p:pic>
        <p:nvPicPr>
          <p:cNvPr id="5" name="Immagine 4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C11C9861-670A-455C-B016-1983128DD0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/>
          <a:stretch/>
        </p:blipFill>
        <p:spPr>
          <a:xfrm>
            <a:off x="4246857" y="914406"/>
            <a:ext cx="3412181" cy="2880000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8BD72D3C-89BF-485F-A71C-CC65425344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/>
          <a:stretch/>
        </p:blipFill>
        <p:spPr>
          <a:xfrm>
            <a:off x="551843" y="3793253"/>
            <a:ext cx="3412181" cy="2817297"/>
          </a:xfrm>
          <a:prstGeom prst="rect">
            <a:avLst/>
          </a:prstGeom>
        </p:spPr>
      </p:pic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5F9AA457-9EB4-4A89-B1DA-1D78854ABE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/>
          <a:stretch/>
        </p:blipFill>
        <p:spPr>
          <a:xfrm>
            <a:off x="4246855" y="3794406"/>
            <a:ext cx="3412182" cy="2814991"/>
          </a:xfrm>
          <a:prstGeom prst="rect">
            <a:avLst/>
          </a:prstGeom>
        </p:spPr>
      </p:pic>
      <p:pic>
        <p:nvPicPr>
          <p:cNvPr id="11" name="Immagine 10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E6295A9E-42E8-4F44-8C1A-033AA407D0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/>
          <a:stretch/>
        </p:blipFill>
        <p:spPr>
          <a:xfrm>
            <a:off x="7960050" y="2423273"/>
            <a:ext cx="3412182" cy="28800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AC1AF05-8239-4254-83C0-C702C7C93F6D}"/>
              </a:ext>
            </a:extLst>
          </p:cNvPr>
          <p:cNvSpPr txBox="1"/>
          <p:nvPr/>
        </p:nvSpPr>
        <p:spPr>
          <a:xfrm>
            <a:off x="983876" y="1061407"/>
            <a:ext cx="595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280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5AE2DBF-74C9-4F5D-9167-E52164F0E53B}"/>
              </a:ext>
            </a:extLst>
          </p:cNvPr>
          <p:cNvSpPr txBox="1"/>
          <p:nvPr/>
        </p:nvSpPr>
        <p:spPr>
          <a:xfrm>
            <a:off x="1753887" y="2354406"/>
            <a:ext cx="595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370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0B205BA-D56D-4C88-8336-07584F36AA59}"/>
              </a:ext>
            </a:extLst>
          </p:cNvPr>
          <p:cNvSpPr txBox="1"/>
          <p:nvPr/>
        </p:nvSpPr>
        <p:spPr>
          <a:xfrm>
            <a:off x="2263112" y="2185547"/>
            <a:ext cx="595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430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1D1B66D-891F-4317-A386-635C465D98E9}"/>
              </a:ext>
            </a:extLst>
          </p:cNvPr>
          <p:cNvSpPr txBox="1"/>
          <p:nvPr/>
        </p:nvSpPr>
        <p:spPr>
          <a:xfrm>
            <a:off x="3071294" y="1793002"/>
            <a:ext cx="595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528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2C656C3-4C42-4401-81C5-A8D85DCCD277}"/>
              </a:ext>
            </a:extLst>
          </p:cNvPr>
          <p:cNvSpPr txBox="1"/>
          <p:nvPr/>
        </p:nvSpPr>
        <p:spPr>
          <a:xfrm>
            <a:off x="4710734" y="1061407"/>
            <a:ext cx="595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275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13546D0-AAEC-441A-9DE6-689B7A224AC5}"/>
              </a:ext>
            </a:extLst>
          </p:cNvPr>
          <p:cNvSpPr txBox="1"/>
          <p:nvPr/>
        </p:nvSpPr>
        <p:spPr>
          <a:xfrm>
            <a:off x="5149461" y="1793002"/>
            <a:ext cx="595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340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56867A9-54BB-4A8F-A90E-04677BD8DE51}"/>
              </a:ext>
            </a:extLst>
          </p:cNvPr>
          <p:cNvSpPr txBox="1"/>
          <p:nvPr/>
        </p:nvSpPr>
        <p:spPr>
          <a:xfrm>
            <a:off x="4886681" y="3963715"/>
            <a:ext cx="595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295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EDF18B8-DD80-4A45-9CBA-AC27AE3D8540}"/>
              </a:ext>
            </a:extLst>
          </p:cNvPr>
          <p:cNvSpPr txBox="1"/>
          <p:nvPr/>
        </p:nvSpPr>
        <p:spPr>
          <a:xfrm>
            <a:off x="5715734" y="4300067"/>
            <a:ext cx="595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396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C9BB4AE-1D2B-4765-8B73-27965269F5C6}"/>
              </a:ext>
            </a:extLst>
          </p:cNvPr>
          <p:cNvSpPr txBox="1"/>
          <p:nvPr/>
        </p:nvSpPr>
        <p:spPr>
          <a:xfrm>
            <a:off x="1677094" y="4215493"/>
            <a:ext cx="595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355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378FF07-2F12-47BF-A15C-A9EBECD8AE5C}"/>
              </a:ext>
            </a:extLst>
          </p:cNvPr>
          <p:cNvSpPr txBox="1"/>
          <p:nvPr/>
        </p:nvSpPr>
        <p:spPr>
          <a:xfrm>
            <a:off x="2432065" y="4221022"/>
            <a:ext cx="595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442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FCD88B2-3173-401C-B917-721FE1270E4C}"/>
              </a:ext>
            </a:extLst>
          </p:cNvPr>
          <p:cNvSpPr txBox="1"/>
          <p:nvPr/>
        </p:nvSpPr>
        <p:spPr>
          <a:xfrm>
            <a:off x="874693" y="3938983"/>
            <a:ext cx="595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255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4BB5633-DC22-4623-A2C3-E581DBB4374B}"/>
              </a:ext>
            </a:extLst>
          </p:cNvPr>
          <p:cNvSpPr txBox="1"/>
          <p:nvPr/>
        </p:nvSpPr>
        <p:spPr>
          <a:xfrm>
            <a:off x="8280088" y="2554279"/>
            <a:ext cx="595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260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AB0BB11-FC3D-465B-860F-F015DBCE36FB}"/>
              </a:ext>
            </a:extLst>
          </p:cNvPr>
          <p:cNvSpPr txBox="1"/>
          <p:nvPr/>
        </p:nvSpPr>
        <p:spPr>
          <a:xfrm>
            <a:off x="8614070" y="3085370"/>
            <a:ext cx="5955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305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9F1114D0-C3F8-4CD9-8456-250EDDD90302}"/>
              </a:ext>
            </a:extLst>
          </p:cNvPr>
          <p:cNvSpPr/>
          <p:nvPr/>
        </p:nvSpPr>
        <p:spPr>
          <a:xfrm>
            <a:off x="0" y="-23782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PARAFAC analysis: validation of a 5-component model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401164D-80DD-4E77-AFB3-ABC69E86EAB9}"/>
              </a:ext>
            </a:extLst>
          </p:cNvPr>
          <p:cNvSpPr txBox="1"/>
          <p:nvPr/>
        </p:nvSpPr>
        <p:spPr>
          <a:xfrm>
            <a:off x="2240908" y="1067575"/>
            <a:ext cx="1582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C1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Flavin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-like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97B932C4-796A-4324-9B21-7F9C84C9BFC0}"/>
              </a:ext>
            </a:extLst>
          </p:cNvPr>
          <p:cNvSpPr txBox="1"/>
          <p:nvPr/>
        </p:nvSpPr>
        <p:spPr>
          <a:xfrm>
            <a:off x="5551173" y="1075595"/>
            <a:ext cx="2027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C2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Tryptophan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-like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C712327-B4AD-45DF-AE28-9F76C43F8EAA}"/>
              </a:ext>
            </a:extLst>
          </p:cNvPr>
          <p:cNvSpPr txBox="1"/>
          <p:nvPr/>
        </p:nvSpPr>
        <p:spPr>
          <a:xfrm>
            <a:off x="2240908" y="3925660"/>
            <a:ext cx="1723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C3 Humic</a:t>
            </a:r>
            <a:r>
              <a:rPr lang="it-IT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-like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113C04C-DC06-46B7-B154-56A840E7E46A}"/>
              </a:ext>
            </a:extLst>
          </p:cNvPr>
          <p:cNvSpPr txBox="1"/>
          <p:nvPr/>
        </p:nvSpPr>
        <p:spPr>
          <a:xfrm>
            <a:off x="5967358" y="3922135"/>
            <a:ext cx="1682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C4 Humic</a:t>
            </a:r>
            <a:r>
              <a:rPr lang="it-IT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-like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A0E2D2F-8592-475C-9A24-DDEA91AF6BE3}"/>
              </a:ext>
            </a:extLst>
          </p:cNvPr>
          <p:cNvSpPr txBox="1"/>
          <p:nvPr/>
        </p:nvSpPr>
        <p:spPr>
          <a:xfrm>
            <a:off x="9655749" y="2554279"/>
            <a:ext cx="1649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C5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Tyrosin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-like</a:t>
            </a: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5921641B-BF98-4B26-ADE7-4891BC98DDD7}"/>
              </a:ext>
            </a:extLst>
          </p:cNvPr>
          <p:cNvSpPr/>
          <p:nvPr/>
        </p:nvSpPr>
        <p:spPr>
          <a:xfrm>
            <a:off x="8215436" y="1230666"/>
            <a:ext cx="1129556" cy="147001"/>
          </a:xfrm>
          <a:prstGeom prst="rect">
            <a:avLst/>
          </a:prstGeom>
          <a:solidFill>
            <a:srgbClr val="0605F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B0B395ED-6C4B-409F-B334-8D966868E4F5}"/>
              </a:ext>
            </a:extLst>
          </p:cNvPr>
          <p:cNvSpPr/>
          <p:nvPr/>
        </p:nvSpPr>
        <p:spPr>
          <a:xfrm>
            <a:off x="8215436" y="1676596"/>
            <a:ext cx="1129556" cy="147001"/>
          </a:xfrm>
          <a:prstGeom prst="rect">
            <a:avLst/>
          </a:prstGeom>
          <a:solidFill>
            <a:srgbClr val="F501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E3EACA5D-0BE8-4222-A166-4864A380A7D1}"/>
              </a:ext>
            </a:extLst>
          </p:cNvPr>
          <p:cNvSpPr txBox="1"/>
          <p:nvPr/>
        </p:nvSpPr>
        <p:spPr>
          <a:xfrm>
            <a:off x="9340576" y="1134889"/>
            <a:ext cx="1311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Excitation</a:t>
            </a:r>
            <a:endParaRPr lang="it-I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B96CF11-9EE3-490D-912B-60E09942921E}"/>
              </a:ext>
            </a:extLst>
          </p:cNvPr>
          <p:cNvSpPr txBox="1"/>
          <p:nvPr/>
        </p:nvSpPr>
        <p:spPr>
          <a:xfrm>
            <a:off x="9354447" y="1580820"/>
            <a:ext cx="1311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</a:t>
            </a:r>
            <a:endParaRPr lang="it-I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88309FE-7B1A-4BF7-BC30-512C3FEC4C05}"/>
              </a:ext>
            </a:extLst>
          </p:cNvPr>
          <p:cNvSpPr txBox="1"/>
          <p:nvPr/>
        </p:nvSpPr>
        <p:spPr>
          <a:xfrm>
            <a:off x="7577214" y="5686067"/>
            <a:ext cx="4633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OpenFluor online database (TCC&gt;0.95) </a:t>
            </a:r>
            <a:r>
              <a:rPr lang="it-IT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https://openfluor.lablicate.com/</a:t>
            </a:r>
            <a:endParaRPr lang="it-IT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D98A8E4-8A75-4245-8F2B-B7EA16C6CE8D}"/>
              </a:ext>
            </a:extLst>
          </p:cNvPr>
          <p:cNvSpPr txBox="1"/>
          <p:nvPr/>
        </p:nvSpPr>
        <p:spPr>
          <a:xfrm rot="16200000">
            <a:off x="-1041936" y="2199942"/>
            <a:ext cx="28788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Loadings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374E117C-7238-42A2-BA7C-8ED1038C15FF}"/>
              </a:ext>
            </a:extLst>
          </p:cNvPr>
          <p:cNvSpPr txBox="1"/>
          <p:nvPr/>
        </p:nvSpPr>
        <p:spPr>
          <a:xfrm rot="16200000">
            <a:off x="-1005996" y="5044030"/>
            <a:ext cx="2814966" cy="315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Loadings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A5A31DA9-7A7B-4C4A-909B-B893C8E3D9C0}"/>
              </a:ext>
            </a:extLst>
          </p:cNvPr>
          <p:cNvSpPr txBox="1"/>
          <p:nvPr/>
        </p:nvSpPr>
        <p:spPr>
          <a:xfrm rot="16200000">
            <a:off x="2655758" y="2191828"/>
            <a:ext cx="2878848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Loadings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6F760B0-A8E4-405C-9AD7-ABD7B0D23C34}"/>
              </a:ext>
            </a:extLst>
          </p:cNvPr>
          <p:cNvSpPr txBox="1"/>
          <p:nvPr/>
        </p:nvSpPr>
        <p:spPr>
          <a:xfrm rot="16200000">
            <a:off x="2661822" y="5020129"/>
            <a:ext cx="2880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Loadings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48723BA-2BF2-4A86-B234-215E35EAFC1F}"/>
              </a:ext>
            </a:extLst>
          </p:cNvPr>
          <p:cNvSpPr txBox="1"/>
          <p:nvPr/>
        </p:nvSpPr>
        <p:spPr>
          <a:xfrm rot="16200000">
            <a:off x="6365476" y="3707074"/>
            <a:ext cx="288462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Loadings</a:t>
            </a:r>
          </a:p>
        </p:txBody>
      </p:sp>
    </p:spTree>
    <p:extLst>
      <p:ext uri="{BB962C8B-B14F-4D97-AF65-F5344CB8AC3E}">
        <p14:creationId xmlns:p14="http://schemas.microsoft.com/office/powerpoint/2010/main" val="274898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B6665B14-D56B-4C82-82EC-D6806B10D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23"/>
          <a:stretch/>
        </p:blipFill>
        <p:spPr>
          <a:xfrm>
            <a:off x="697438" y="987459"/>
            <a:ext cx="3625180" cy="4255008"/>
          </a:xfrm>
          <a:prstGeom prst="rect">
            <a:avLst/>
          </a:prstGeom>
        </p:spPr>
      </p:pic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43CE7F32-4FD3-44A5-B07A-7DF8F58F96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23"/>
          <a:stretch/>
        </p:blipFill>
        <p:spPr>
          <a:xfrm>
            <a:off x="4322618" y="987459"/>
            <a:ext cx="3584101" cy="425500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32665D3-F23E-430F-8B11-7D782479BD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9"/>
          <a:stretch/>
        </p:blipFill>
        <p:spPr>
          <a:xfrm>
            <a:off x="7906719" y="987459"/>
            <a:ext cx="3584101" cy="425500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B281FAE-7F98-4185-9047-C238DDEF2CCB}"/>
              </a:ext>
            </a:extLst>
          </p:cNvPr>
          <p:cNvSpPr/>
          <p:nvPr/>
        </p:nvSpPr>
        <p:spPr>
          <a:xfrm>
            <a:off x="0" y="958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FDOM trend in the Total exudate, Retentate (HMW) and Permeate (LMW)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2DF5822-7E41-4F8F-A896-785FBDE0D885}"/>
              </a:ext>
            </a:extLst>
          </p:cNvPr>
          <p:cNvSpPr txBox="1"/>
          <p:nvPr/>
        </p:nvSpPr>
        <p:spPr>
          <a:xfrm>
            <a:off x="930079" y="5526721"/>
            <a:ext cx="1553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it-IT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exudate</a:t>
            </a:r>
            <a:endParaRPr lang="it-I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D8011E2-EC2B-41EC-BB4A-B86B918E8F42}"/>
              </a:ext>
            </a:extLst>
          </p:cNvPr>
          <p:cNvSpPr txBox="1"/>
          <p:nvPr/>
        </p:nvSpPr>
        <p:spPr>
          <a:xfrm>
            <a:off x="930076" y="5828627"/>
            <a:ext cx="1553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Permeate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D7C6E01-5F7F-4783-B147-76E2A306CA85}"/>
              </a:ext>
            </a:extLst>
          </p:cNvPr>
          <p:cNvSpPr txBox="1"/>
          <p:nvPr/>
        </p:nvSpPr>
        <p:spPr>
          <a:xfrm>
            <a:off x="930077" y="6128047"/>
            <a:ext cx="1553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Retentate</a:t>
            </a:r>
            <a:endParaRPr lang="it-I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3D7C0C0-90BA-4A56-BD28-0D0F2501655B}"/>
              </a:ext>
            </a:extLst>
          </p:cNvPr>
          <p:cNvSpPr/>
          <p:nvPr/>
        </p:nvSpPr>
        <p:spPr>
          <a:xfrm>
            <a:off x="2673534" y="5526721"/>
            <a:ext cx="88172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Slight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decrease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of </a:t>
            </a:r>
            <a:r>
              <a:rPr lang="it-IT" sz="20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flavin-like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after 3 days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Marked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removal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of </a:t>
            </a:r>
            <a:r>
              <a:rPr lang="it-IT" sz="20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protein-like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substances</a:t>
            </a:r>
            <a:endParaRPr lang="it-IT" sz="200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Degradation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of </a:t>
            </a:r>
            <a:r>
              <a:rPr lang="it-IT" sz="20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proteins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bigger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than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3k Da </a:t>
            </a:r>
            <a:r>
              <a:rPr lang="it-IT" sz="20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into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smaller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peptides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during</a:t>
            </a:r>
            <a:r>
              <a:rPr lang="it-IT" sz="2000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the first 7 days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8A79CCD-7D0B-423A-803F-CFB7271816CC}"/>
              </a:ext>
            </a:extLst>
          </p:cNvPr>
          <p:cNvSpPr/>
          <p:nvPr/>
        </p:nvSpPr>
        <p:spPr>
          <a:xfrm>
            <a:off x="6234937" y="1005931"/>
            <a:ext cx="1191491" cy="314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D3BD01B-3B62-450A-9B7B-41C0509C4AAB}"/>
              </a:ext>
            </a:extLst>
          </p:cNvPr>
          <p:cNvSpPr/>
          <p:nvPr/>
        </p:nvSpPr>
        <p:spPr>
          <a:xfrm>
            <a:off x="9952573" y="1022295"/>
            <a:ext cx="1191491" cy="314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D60A062-8A5F-4447-98E8-2C8C24FC77D7}"/>
              </a:ext>
            </a:extLst>
          </p:cNvPr>
          <p:cNvSpPr txBox="1"/>
          <p:nvPr/>
        </p:nvSpPr>
        <p:spPr>
          <a:xfrm>
            <a:off x="1371207" y="1020352"/>
            <a:ext cx="260465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C1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Flavin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-like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C056211-0AE6-4006-AB57-FBC96A3C0903}"/>
              </a:ext>
            </a:extLst>
          </p:cNvPr>
          <p:cNvSpPr txBox="1"/>
          <p:nvPr/>
        </p:nvSpPr>
        <p:spPr>
          <a:xfrm>
            <a:off x="4996384" y="1035555"/>
            <a:ext cx="260465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C2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-like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B0EEEF6-AF9C-4953-9C9A-7A28926CB14C}"/>
              </a:ext>
            </a:extLst>
          </p:cNvPr>
          <p:cNvSpPr txBox="1"/>
          <p:nvPr/>
        </p:nvSpPr>
        <p:spPr>
          <a:xfrm>
            <a:off x="8769439" y="1010452"/>
            <a:ext cx="260465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C3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Humic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-like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4F8287F-6EC0-4CC6-B28F-E4F1D9216F7F}"/>
              </a:ext>
            </a:extLst>
          </p:cNvPr>
          <p:cNvSpPr txBox="1"/>
          <p:nvPr/>
        </p:nvSpPr>
        <p:spPr>
          <a:xfrm>
            <a:off x="697438" y="5129708"/>
            <a:ext cx="36251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        Time (Days)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3FCCBD1-676D-46EB-8F7D-EFB24F5C2073}"/>
              </a:ext>
            </a:extLst>
          </p:cNvPr>
          <p:cNvSpPr txBox="1"/>
          <p:nvPr/>
        </p:nvSpPr>
        <p:spPr>
          <a:xfrm>
            <a:off x="4322618" y="5130000"/>
            <a:ext cx="35841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        Time (Days)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CE26667-5F15-4FBA-8DDD-D710C00AFF62}"/>
              </a:ext>
            </a:extLst>
          </p:cNvPr>
          <p:cNvSpPr txBox="1"/>
          <p:nvPr/>
        </p:nvSpPr>
        <p:spPr>
          <a:xfrm>
            <a:off x="7906719" y="5128972"/>
            <a:ext cx="35841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           Time (Days)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959FDB06-70C5-4650-9E17-76B633B2F8A2}"/>
              </a:ext>
            </a:extLst>
          </p:cNvPr>
          <p:cNvSpPr/>
          <p:nvPr/>
        </p:nvSpPr>
        <p:spPr>
          <a:xfrm>
            <a:off x="697438" y="5584451"/>
            <a:ext cx="226684" cy="221608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F9CA69D-03B5-4F16-AA17-B53EDFEF0ADE}"/>
              </a:ext>
            </a:extLst>
          </p:cNvPr>
          <p:cNvSpPr/>
          <p:nvPr/>
        </p:nvSpPr>
        <p:spPr>
          <a:xfrm>
            <a:off x="697438" y="5901923"/>
            <a:ext cx="226684" cy="203556"/>
          </a:xfrm>
          <a:prstGeom prst="rect">
            <a:avLst/>
          </a:prstGeom>
          <a:solidFill>
            <a:srgbClr val="06FD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riangolo isoscele 5">
            <a:extLst>
              <a:ext uri="{FF2B5EF4-FFF2-40B4-BE49-F238E27FC236}">
                <a16:creationId xmlns:a16="http://schemas.microsoft.com/office/drawing/2014/main" id="{0820CAA4-DFD7-45DD-8462-59A10183AB78}"/>
              </a:ext>
            </a:extLst>
          </p:cNvPr>
          <p:cNvSpPr/>
          <p:nvPr/>
        </p:nvSpPr>
        <p:spPr>
          <a:xfrm>
            <a:off x="698911" y="6200385"/>
            <a:ext cx="226684" cy="203556"/>
          </a:xfrm>
          <a:prstGeom prst="triangle">
            <a:avLst/>
          </a:prstGeom>
          <a:solidFill>
            <a:srgbClr val="037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203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11945</TotalTime>
  <Words>467</Words>
  <Application>Microsoft Office PowerPoint</Application>
  <PresentationFormat>Widescreen</PresentationFormat>
  <Paragraphs>106</Paragraphs>
  <Slides>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Giancarlo Bachi</dc:creator>
  <cp:lastModifiedBy>Giancarlo Bachi</cp:lastModifiedBy>
  <cp:revision>332</cp:revision>
  <dcterms:created xsi:type="dcterms:W3CDTF">2019-01-15T10:07:04Z</dcterms:created>
  <dcterms:modified xsi:type="dcterms:W3CDTF">2020-04-27T13:04:24Z</dcterms:modified>
</cp:coreProperties>
</file>