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79" r:id="rId3"/>
    <p:sldId id="256" r:id="rId4"/>
    <p:sldId id="266" r:id="rId5"/>
    <p:sldId id="267" r:id="rId6"/>
    <p:sldId id="265" r:id="rId7"/>
    <p:sldId id="263" r:id="rId8"/>
    <p:sldId id="278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87018" autoAdjust="0"/>
  </p:normalViewPr>
  <p:slideViewPr>
    <p:cSldViewPr snapToGrid="0" showGuides="1">
      <p:cViewPr varScale="1">
        <p:scale>
          <a:sx n="96" d="100"/>
          <a:sy n="96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D3FC2-61C3-41EE-B45A-4855325F9C38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BE83-D2C0-4974-BEE3-4F804173DB3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39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C0A13-D92A-401E-ABCE-2D1C8D8948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0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E83-D2C0-4974-BEE3-4F804173DB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8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E83-D2C0-4974-BEE3-4F804173DB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3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C0A13-D92A-401E-ABCE-2D1C8D8948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4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2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9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47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88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96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72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2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99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9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40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D272B-0798-4C90-8F4B-78B9FE7417E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921E8-CD28-4F36-9640-5C2D6AAAF3E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1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hyperlink" Target="http://clices.unizar.es/?page_id=269&amp;lang=en" TargetMode="External"/><Relationship Id="rId4" Type="http://schemas.openxmlformats.org/officeDocument/2006/relationships/image" Target="../media/image2.gif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lices.unizar.es/?page_id=269&amp;lang=en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lices.unizar.es/?page_id=269&amp;lang=e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6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24.png"/><Relationship Id="rId5" Type="http://schemas.openxmlformats.org/officeDocument/2006/relationships/image" Target="../media/image2.gif"/><Relationship Id="rId10" Type="http://schemas.openxmlformats.org/officeDocument/2006/relationships/slide" Target="slide8.xml"/><Relationship Id="rId4" Type="http://schemas.openxmlformats.org/officeDocument/2006/relationships/image" Target="../media/image1.gi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0" y="4915180"/>
            <a:ext cx="12192000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Thermal amplitude trends in Spanish mainland (1916-2015)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092087"/>
            <a:ext cx="121920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7665" y="6180154"/>
            <a:ext cx="5758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“CLICES”, 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último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siglo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Peninsular” (CGL2014-83866-C3-1-R ,CGL2014-83866-C3-3-R). AEI/FEDER, UE.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Economía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Competitividad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de Aragón DGA-FSE </a:t>
            </a:r>
          </a:p>
          <a:p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Consolidado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Agua,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</p:txBody>
      </p:sp>
      <p:sp>
        <p:nvSpPr>
          <p:cNvPr id="30" name="17 Rectángulo"/>
          <p:cNvSpPr/>
          <p:nvPr/>
        </p:nvSpPr>
        <p:spPr>
          <a:xfrm>
            <a:off x="316491" y="5411810"/>
            <a:ext cx="683786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Pirenaico de Ecología, CSIC, Zaragoza, SPAIN (dpang@unizar.es)</a:t>
            </a:r>
          </a:p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Zaragoza, Geography, Zaragoza, Spain (leiresandonis@unizar.es; jcgh@unizar.es)</a:t>
            </a:r>
          </a:p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Sciences and Climate (ISAC-CNR), Bologna, Italy (</a:t>
            </a: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m.brunetti@isap.cnr.it)</a:t>
            </a:r>
          </a:p>
          <a:p>
            <a:pPr marL="457191" indent="-457191" algn="just">
              <a:buAutoNum type="arabicParenBoth"/>
            </a:pP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Experiemental Aula Dei, CSIC, Zaragoza, Spain (sbegueria@eead.csic.es)</a:t>
            </a:r>
          </a:p>
          <a:p>
            <a:pPr marL="457191" indent="-457191" algn="just">
              <a:buAutoNum type="arabicParenBoth"/>
            </a:pPr>
            <a:endParaRPr lang="es-ES" sz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 CuadroTexto"/>
          <p:cNvSpPr txBox="1"/>
          <p:nvPr/>
        </p:nvSpPr>
        <p:spPr>
          <a:xfrm>
            <a:off x="3509275" y="156637"/>
            <a:ext cx="5173449" cy="3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>
              <a:defRPr sz="4000" b="1">
                <a:solidFill>
                  <a:schemeClr val="lt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2020, Vienna, </a:t>
            </a:r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388659" y="860158"/>
            <a:ext cx="2080320" cy="2111641"/>
            <a:chOff x="1388659" y="860158"/>
            <a:chExt cx="2080320" cy="2111641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659" y="860158"/>
              <a:ext cx="2080320" cy="1664256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1519726" y="2510134"/>
              <a:ext cx="14749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 (Winter)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979561" y="869647"/>
            <a:ext cx="2038595" cy="2132930"/>
            <a:chOff x="3979561" y="869647"/>
            <a:chExt cx="2038595" cy="2132930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561" y="869647"/>
              <a:ext cx="2038595" cy="1630876"/>
            </a:xfrm>
            <a:prstGeom prst="rect">
              <a:avLst/>
            </a:prstGeom>
          </p:spPr>
        </p:pic>
        <p:sp>
          <p:nvSpPr>
            <p:cNvPr id="37" name="CuadroTexto 36"/>
            <p:cNvSpPr txBox="1"/>
            <p:nvPr/>
          </p:nvSpPr>
          <p:spPr>
            <a:xfrm>
              <a:off x="4103243" y="2510134"/>
              <a:ext cx="1464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(Spring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528738" y="860159"/>
            <a:ext cx="2093642" cy="2111640"/>
            <a:chOff x="6528737" y="860159"/>
            <a:chExt cx="2093642" cy="2111640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737" y="860159"/>
              <a:ext cx="2093642" cy="1674914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6676674" y="2510134"/>
              <a:ext cx="1436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(Summer)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132962" y="860159"/>
            <a:ext cx="2107218" cy="2111640"/>
            <a:chOff x="9132962" y="860159"/>
            <a:chExt cx="2107218" cy="2111640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962" y="860159"/>
              <a:ext cx="2107218" cy="1685775"/>
            </a:xfrm>
            <a:prstGeom prst="rect">
              <a:avLst/>
            </a:prstGeom>
          </p:spPr>
        </p:pic>
        <p:sp>
          <p:nvSpPr>
            <p:cNvPr id="43" name="CuadroTexto 42"/>
            <p:cNvSpPr txBox="1"/>
            <p:nvPr/>
          </p:nvSpPr>
          <p:spPr>
            <a:xfrm>
              <a:off x="9357120" y="2510134"/>
              <a:ext cx="1356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(Autumn)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33" y="3329563"/>
            <a:ext cx="2152336" cy="55958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A7738C0-C7EE-4B95-9323-B9C8D2360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77" y="5310096"/>
            <a:ext cx="4293467" cy="935080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167B8932-7D4C-4EE8-9E34-9A840EAAAC1C}"/>
              </a:ext>
            </a:extLst>
          </p:cNvPr>
          <p:cNvGrpSpPr/>
          <p:nvPr/>
        </p:nvGrpSpPr>
        <p:grpSpPr>
          <a:xfrm>
            <a:off x="7454498" y="6360530"/>
            <a:ext cx="3432472" cy="463241"/>
            <a:chOff x="8048673" y="863199"/>
            <a:chExt cx="2602134" cy="351180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B75A331-B9B3-45AE-A713-42DE497D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3" y="863199"/>
              <a:ext cx="392334" cy="351180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12F781E1-7CCF-4F30-BF0C-521046FE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73" y="863199"/>
              <a:ext cx="392334" cy="35118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031AE18-D36F-494A-A89B-209B166A5DA8}"/>
                </a:ext>
              </a:extLst>
            </p:cNvPr>
            <p:cNvSpPr txBox="1"/>
            <p:nvPr/>
          </p:nvSpPr>
          <p:spPr>
            <a:xfrm>
              <a:off x="8441007" y="863199"/>
              <a:ext cx="2209800" cy="303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clices.unizar.es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37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9DF83B-B891-46AB-98A4-85A368E5A138}"/>
              </a:ext>
            </a:extLst>
          </p:cNvPr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F9DFD19-3E2C-4223-9DCB-2C7BDA264B9D}"/>
              </a:ext>
            </a:extLst>
          </p:cNvPr>
          <p:cNvSpPr/>
          <p:nvPr/>
        </p:nvSpPr>
        <p:spPr>
          <a:xfrm>
            <a:off x="308127" y="5644047"/>
            <a:ext cx="10087624" cy="30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GB" sz="14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been able to obtain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amplitude evolution from the early 20th century (1916) to nowadays (2015).</a:t>
            </a:r>
            <a:endParaRPr lang="en-GB" sz="140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71144A5B-80D6-4961-91F5-053D64A76B59}"/>
              </a:ext>
            </a:extLst>
          </p:cNvPr>
          <p:cNvSpPr/>
          <p:nvPr/>
        </p:nvSpPr>
        <p:spPr>
          <a:xfrm>
            <a:off x="308127" y="6000569"/>
            <a:ext cx="11271342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 of this poster is to analyse the spatial distribution of thermal amplitude in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MOTEDAS_Century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grid along the 20</a:t>
            </a:r>
            <a:r>
              <a:rPr lang="en-GB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EFCC8D5-A590-47B9-A2FC-018C551B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53" y="480316"/>
            <a:ext cx="3507958" cy="3327305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048F4D5-865D-4911-9806-5CB706FAAADD}"/>
              </a:ext>
            </a:extLst>
          </p:cNvPr>
          <p:cNvCxnSpPr>
            <a:cxnSpLocks/>
          </p:cNvCxnSpPr>
          <p:nvPr/>
        </p:nvCxnSpPr>
        <p:spPr>
          <a:xfrm>
            <a:off x="3739211" y="2705539"/>
            <a:ext cx="261529" cy="13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4974160-AD3B-42EA-A341-C8E3699C17DD}"/>
              </a:ext>
            </a:extLst>
          </p:cNvPr>
          <p:cNvCxnSpPr>
            <a:cxnSpLocks/>
          </p:cNvCxnSpPr>
          <p:nvPr/>
        </p:nvCxnSpPr>
        <p:spPr>
          <a:xfrm>
            <a:off x="7655353" y="3500438"/>
            <a:ext cx="246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EF0826DE-BC60-4A19-B753-4F997F4A6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40" y="1814290"/>
            <a:ext cx="3477475" cy="33722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50C739E-C2FC-465C-98BD-8197BC048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748" y="1096087"/>
            <a:ext cx="4186512" cy="39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00271" y="5523749"/>
            <a:ext cx="5824610" cy="1343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termal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positive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June,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Southern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Easthern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coastland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Easthern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(Central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inland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termal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East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coastland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warmest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endParaRPr lang="es-E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 flipH="1">
            <a:off x="99380" y="117882"/>
            <a:ext cx="6095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 Database</a:t>
            </a:r>
          </a:p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amplitude trends in Spanish mainland (1916-2015)</a:t>
            </a:r>
          </a:p>
        </p:txBody>
      </p:sp>
      <p:sp>
        <p:nvSpPr>
          <p:cNvPr id="5" name="17 Rectángulo"/>
          <p:cNvSpPr/>
          <p:nvPr/>
        </p:nvSpPr>
        <p:spPr>
          <a:xfrm>
            <a:off x="6024880" y="138176"/>
            <a:ext cx="44399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91" indent="-457191" algn="just">
              <a:buAutoNum type="arabicParenBoth"/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Pirenaico de Ecología, CSIC, Zaragoza, SPAIN (dpang@unizar.es)</a:t>
            </a:r>
          </a:p>
          <a:p>
            <a:pPr marL="457191" indent="-457191" algn="just">
              <a:buAutoNum type="arabicParenBoth"/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Zaragoza, Geography, Zaragoza, Spain (leiresandonis@unizar.es; jcgh@unizar.es)</a:t>
            </a:r>
          </a:p>
          <a:p>
            <a:pPr marL="457191" indent="-457191" algn="just">
              <a:buAutoNum type="arabicParenBoth"/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Sciences and Climate (ISAC-CNR), Bologna, Italy (</a:t>
            </a:r>
            <a:r>
              <a:rPr lang="fi-FI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m.brunetti@isap.cnr.it)</a:t>
            </a:r>
          </a:p>
          <a:p>
            <a:pPr marL="457191" indent="-457191" algn="just">
              <a:buAutoNum type="arabicParenBoth"/>
            </a:pPr>
            <a:r>
              <a:rPr lang="fi-FI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Experiemental Aula Dei, CSIC, Zaragoza, Spain (sbegueria@eead.csic.es)</a:t>
            </a:r>
          </a:p>
          <a:p>
            <a:pPr marL="457191" indent="-457191" algn="just">
              <a:buAutoNum type="arabicParenBoth"/>
            </a:pPr>
            <a:endParaRPr lang="es-ES" sz="7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02680" y="963743"/>
            <a:ext cx="50619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OBJECTIVES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speaking it has been accepted that until the 1980´s the trend of the thermal amplitude has been negative and then changes to positive sign.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Nevertheless there exist high variability in regional analysis on thermal amplitude, sometimes related to land use changes.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 of this poster is to analyse the thermal amplitude in </a:t>
            </a:r>
            <a:r>
              <a:rPr lang="en-GB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MOTEDAS_Century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grid along the 20</a:t>
            </a:r>
            <a:r>
              <a:rPr lang="en-GB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</a:t>
            </a:r>
          </a:p>
          <a:p>
            <a:pPr algn="just"/>
            <a:endParaRPr lang="es-ES" sz="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24883" y="682912"/>
            <a:ext cx="5244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5"/>
              </a:spcAft>
            </a:pP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González-Hidalgo, J.C. </a:t>
            </a:r>
            <a:r>
              <a:rPr lang="es-E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Sandonís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-Pozo, L.</a:t>
            </a:r>
            <a:r>
              <a:rPr lang="es-E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Peña-Angulo, D. </a:t>
            </a:r>
            <a:r>
              <a:rPr lang="es-E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Brunetti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s-E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Beguería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S.</a:t>
            </a:r>
            <a:r>
              <a:rPr lang="es-E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es-ES" sz="9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771" y="1414945"/>
            <a:ext cx="1882948" cy="1230452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6035040" y="711453"/>
            <a:ext cx="6014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“CLICES”  El clima del último siglo en la España Peninsular” (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CGL2017-83866-C3-1-R, CGL2017-83866-C3-3-R</a:t>
            </a:r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AEI/FEDER, UE Ministerio de Economía y Competitividad de España. Gobierno Regional de Aragón DGA-FSE Grupo de Investigación Consolidado ‘Clima, Agua, Cambio Global y Sistemas Naturales’.</a:t>
            </a:r>
          </a:p>
          <a:p>
            <a:pPr algn="just"/>
            <a:endParaRPr lang="en-GB" dirty="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188" y="153198"/>
            <a:ext cx="1891730" cy="547684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5190004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269520" y="1424031"/>
            <a:ext cx="4780300" cy="63094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READ THE MAP COLLECTION AND AREAL FIGURES</a:t>
            </a: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show a decreasing length period from 1916-2015 to 1996-2015. They show signal of trend by colour (positive red, negative blue). The significance level of probability of Mann Kendall test is given by intensity of colour (p value &lt;0.05).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02680" y="2083335"/>
            <a:ext cx="5061910" cy="9079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applied the moving window approach to analyse temporal changes of trends of monthly thermal amplitude in the new secular grid of MOTEDAS Century dataset, Spanish mainland.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signal and significance (p&lt;0.05) of trends accordingly to a pre-whitened Mann-Kendall test was identified. By using decreasing temporal windows of varying length, from 1916-2015 (100 years) to 1996-2015 (20 years).</a:t>
            </a:r>
            <a:endParaRPr lang="es-E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082531" y="5523749"/>
            <a:ext cx="5876387" cy="104387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algn="just"/>
            <a:endParaRPr lang="es-ES" sz="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(1916-2015).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Furthermore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shows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warmest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June to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affected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Southern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Easthern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coastland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1080"/>
              </a:lnSpc>
              <a:buFont typeface="Arial" panose="020B0604020202020204" pitchFamily="34" charset="0"/>
              <a:buChar char="•"/>
            </a:pP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opposite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108" y="2178368"/>
            <a:ext cx="1579001" cy="420660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8186644" y="2625099"/>
            <a:ext cx="2376357" cy="337287"/>
            <a:chOff x="8048673" y="845047"/>
            <a:chExt cx="2602134" cy="369332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3" y="863199"/>
              <a:ext cx="392334" cy="35118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73" y="863199"/>
              <a:ext cx="392334" cy="351180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8441007" y="845047"/>
              <a:ext cx="1857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clices.unizar.es</a:t>
              </a:r>
              <a:r>
                <a:rPr lang="en-GB" dirty="0"/>
                <a:t>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2578" y="3029993"/>
            <a:ext cx="12118301" cy="2361100"/>
            <a:chOff x="2578" y="3029993"/>
            <a:chExt cx="12118301" cy="2361100"/>
          </a:xfrm>
        </p:grpSpPr>
        <p:grpSp>
          <p:nvGrpSpPr>
            <p:cNvPr id="18" name="Grupo 17"/>
            <p:cNvGrpSpPr/>
            <p:nvPr/>
          </p:nvGrpSpPr>
          <p:grpSpPr>
            <a:xfrm>
              <a:off x="200270" y="3029993"/>
              <a:ext cx="11920609" cy="2361100"/>
              <a:chOff x="245521" y="2829295"/>
              <a:chExt cx="14203709" cy="2813310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1" y="2829295"/>
                <a:ext cx="7013462" cy="2813310"/>
              </a:xfrm>
              <a:prstGeom prst="rect">
                <a:avLst/>
              </a:prstGeom>
            </p:spPr>
          </p:pic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8983" y="2829295"/>
                <a:ext cx="7190247" cy="2810262"/>
              </a:xfrm>
              <a:prstGeom prst="rect">
                <a:avLst/>
              </a:prstGeom>
            </p:spPr>
          </p:pic>
        </p:grpSp>
        <p:grpSp>
          <p:nvGrpSpPr>
            <p:cNvPr id="28" name="Grupo 27"/>
            <p:cNvGrpSpPr/>
            <p:nvPr/>
          </p:nvGrpSpPr>
          <p:grpSpPr>
            <a:xfrm>
              <a:off x="2578" y="3086309"/>
              <a:ext cx="252358" cy="2284410"/>
              <a:chOff x="-70245" y="3087122"/>
              <a:chExt cx="256000" cy="2317373"/>
            </a:xfrm>
          </p:grpSpPr>
          <p:sp>
            <p:nvSpPr>
              <p:cNvPr id="31" name="CuadroTexto 30"/>
              <p:cNvSpPr txBox="1"/>
              <p:nvPr/>
            </p:nvSpPr>
            <p:spPr>
              <a:xfrm>
                <a:off x="-61429" y="3087122"/>
                <a:ext cx="2407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>
                <a:off x="-48604" y="3278206"/>
                <a:ext cx="21512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33" name="CuadroTexto 32"/>
              <p:cNvSpPr txBox="1"/>
              <p:nvPr/>
            </p:nvSpPr>
            <p:spPr>
              <a:xfrm>
                <a:off x="-55017" y="3469290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34" name="CuadroTexto 33"/>
              <p:cNvSpPr txBox="1"/>
              <p:nvPr/>
            </p:nvSpPr>
            <p:spPr>
              <a:xfrm>
                <a:off x="-67841" y="366037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-67841" y="4073320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-48604" y="4264404"/>
                <a:ext cx="21512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-48604" y="4455488"/>
                <a:ext cx="21512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-61429" y="4646572"/>
                <a:ext cx="2407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-55017" y="4837656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>
                <a:off x="-61429" y="5028740"/>
                <a:ext cx="2407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>
                <a:off x="-61409" y="5219829"/>
                <a:ext cx="24073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23" name="Rectángulo 22"/>
              <p:cNvSpPr/>
              <p:nvPr/>
            </p:nvSpPr>
            <p:spPr>
              <a:xfrm>
                <a:off x="-70245" y="3874648"/>
                <a:ext cx="244247" cy="187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65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43622" y="3767640"/>
            <a:ext cx="6108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185" y="703028"/>
            <a:ext cx="12117116" cy="2361100"/>
            <a:chOff x="1185" y="703028"/>
            <a:chExt cx="12117116" cy="2361100"/>
          </a:xfrm>
        </p:grpSpPr>
        <p:grpSp>
          <p:nvGrpSpPr>
            <p:cNvPr id="33" name="Grupo 32"/>
            <p:cNvGrpSpPr/>
            <p:nvPr/>
          </p:nvGrpSpPr>
          <p:grpSpPr>
            <a:xfrm>
              <a:off x="197692" y="703028"/>
              <a:ext cx="11920609" cy="2361100"/>
              <a:chOff x="245521" y="2829295"/>
              <a:chExt cx="14203709" cy="2813310"/>
            </a:xfrm>
          </p:grpSpPr>
          <p:pic>
            <p:nvPicPr>
              <p:cNvPr id="47" name="Imagen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1" y="2829295"/>
                <a:ext cx="7013462" cy="2813310"/>
              </a:xfrm>
              <a:prstGeom prst="rect">
                <a:avLst/>
              </a:prstGeom>
            </p:spPr>
          </p:pic>
          <p:pic>
            <p:nvPicPr>
              <p:cNvPr id="48" name="Imagen 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8983" y="2829295"/>
                <a:ext cx="7190247" cy="2810262"/>
              </a:xfrm>
              <a:prstGeom prst="rect">
                <a:avLst/>
              </a:prstGeom>
            </p:spPr>
          </p:pic>
        </p:grpSp>
        <p:grpSp>
          <p:nvGrpSpPr>
            <p:cNvPr id="5" name="Grupo 4"/>
            <p:cNvGrpSpPr/>
            <p:nvPr/>
          </p:nvGrpSpPr>
          <p:grpSpPr>
            <a:xfrm>
              <a:off x="1185" y="759344"/>
              <a:ext cx="256802" cy="2287037"/>
              <a:chOff x="1185" y="759344"/>
              <a:chExt cx="256802" cy="2287037"/>
            </a:xfrm>
          </p:grpSpPr>
          <p:sp>
            <p:nvSpPr>
              <p:cNvPr id="35" name="CuadroTexto 34"/>
              <p:cNvSpPr txBox="1"/>
              <p:nvPr/>
            </p:nvSpPr>
            <p:spPr>
              <a:xfrm>
                <a:off x="9200" y="759344"/>
                <a:ext cx="24077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18017" y="947710"/>
                <a:ext cx="22313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14009" y="1136076"/>
                <a:ext cx="23115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1185" y="1324442"/>
                <a:ext cx="25680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1185" y="1731514"/>
                <a:ext cx="25680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18017" y="1919880"/>
                <a:ext cx="22313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>
                <a:off x="18017" y="2108246"/>
                <a:ext cx="22313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>
                <a:off x="9200" y="2296612"/>
                <a:ext cx="24077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15612" y="2484978"/>
                <a:ext cx="22794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>
                <a:off x="7597" y="2673344"/>
                <a:ext cx="24397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45" name="CuadroTexto 44"/>
              <p:cNvSpPr txBox="1"/>
              <p:nvPr/>
            </p:nvSpPr>
            <p:spPr>
              <a:xfrm>
                <a:off x="10932" y="2861715"/>
                <a:ext cx="23730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46" name="Rectángulo 45"/>
              <p:cNvSpPr/>
              <p:nvPr/>
            </p:nvSpPr>
            <p:spPr>
              <a:xfrm>
                <a:off x="9200" y="1535668"/>
                <a:ext cx="240773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sp>
        <p:nvSpPr>
          <p:cNvPr id="49" name="Rectángulo 48"/>
          <p:cNvSpPr/>
          <p:nvPr/>
        </p:nvSpPr>
        <p:spPr>
          <a:xfrm>
            <a:off x="543622" y="4272888"/>
            <a:ext cx="61081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termal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positive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June in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Southern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Easthern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coastland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182100" y="3298534"/>
            <a:ext cx="1631576" cy="1580471"/>
            <a:chOff x="6976064" y="3543318"/>
            <a:chExt cx="1631576" cy="158047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064" y="3543318"/>
              <a:ext cx="1631576" cy="1305260"/>
            </a:xfrm>
            <a:prstGeom prst="rect">
              <a:avLst/>
            </a:prstGeom>
          </p:spPr>
        </p:pic>
        <p:sp>
          <p:nvSpPr>
            <p:cNvPr id="52" name="Rectángulo 51"/>
            <p:cNvSpPr/>
            <p:nvPr/>
          </p:nvSpPr>
          <p:spPr>
            <a:xfrm>
              <a:off x="7428933" y="4816012"/>
              <a:ext cx="64841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March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0085294" y="3285225"/>
            <a:ext cx="1631575" cy="1593780"/>
            <a:chOff x="10085294" y="3563517"/>
            <a:chExt cx="1631575" cy="1593780"/>
          </a:xfrm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294" y="3563517"/>
              <a:ext cx="1631575" cy="1305260"/>
            </a:xfrm>
            <a:prstGeom prst="rect">
              <a:avLst/>
            </a:prstGeom>
          </p:spPr>
        </p:pic>
        <p:sp>
          <p:nvSpPr>
            <p:cNvPr id="54" name="Rectángulo 53"/>
            <p:cNvSpPr/>
            <p:nvPr/>
          </p:nvSpPr>
          <p:spPr>
            <a:xfrm>
              <a:off x="10537047" y="4849520"/>
              <a:ext cx="5933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June</a:t>
              </a: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543621" y="4943829"/>
            <a:ext cx="6096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Easthern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(Central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inland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543621" y="5583837"/>
            <a:ext cx="6108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termal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East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coastland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warmest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upo 49"/>
          <p:cNvGrpSpPr/>
          <p:nvPr/>
        </p:nvGrpSpPr>
        <p:grpSpPr>
          <a:xfrm>
            <a:off x="7182100" y="4985118"/>
            <a:ext cx="1631575" cy="1580471"/>
            <a:chOff x="6976064" y="3543318"/>
            <a:chExt cx="1631575" cy="1580471"/>
          </a:xfrm>
        </p:grpSpPr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064" y="3543318"/>
              <a:ext cx="1631575" cy="1305260"/>
            </a:xfrm>
            <a:prstGeom prst="rect">
              <a:avLst/>
            </a:prstGeom>
          </p:spPr>
        </p:pic>
        <p:sp>
          <p:nvSpPr>
            <p:cNvPr id="59" name="Rectángulo 58"/>
            <p:cNvSpPr/>
            <p:nvPr/>
          </p:nvSpPr>
          <p:spPr>
            <a:xfrm>
              <a:off x="7428933" y="4816012"/>
              <a:ext cx="9980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December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10085294" y="4971809"/>
            <a:ext cx="1631575" cy="1593780"/>
            <a:chOff x="10085294" y="3563517"/>
            <a:chExt cx="1631575" cy="1593780"/>
          </a:xfrm>
        </p:grpSpPr>
        <p:pic>
          <p:nvPicPr>
            <p:cNvPr id="61" name="Imagen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294" y="3563517"/>
              <a:ext cx="1631575" cy="1305260"/>
            </a:xfrm>
            <a:prstGeom prst="rect">
              <a:avLst/>
            </a:prstGeom>
          </p:spPr>
        </p:pic>
        <p:sp>
          <p:nvSpPr>
            <p:cNvPr id="62" name="Rectángulo 61"/>
            <p:cNvSpPr/>
            <p:nvPr/>
          </p:nvSpPr>
          <p:spPr>
            <a:xfrm>
              <a:off x="10537047" y="4849520"/>
              <a:ext cx="5933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5190004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30373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15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628073" y="914400"/>
            <a:ext cx="11239354" cy="1025236"/>
            <a:chOff x="628073" y="914400"/>
            <a:chExt cx="11239354" cy="1025236"/>
          </a:xfrm>
        </p:grpSpPr>
        <p:sp>
          <p:nvSpPr>
            <p:cNvPr id="2" name="Rectángulo 1"/>
            <p:cNvSpPr/>
            <p:nvPr/>
          </p:nvSpPr>
          <p:spPr>
            <a:xfrm>
              <a:off x="628073" y="914400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710649" y="1073075"/>
              <a:ext cx="11038006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shows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Tmin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evolution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monthly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seasonal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have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highly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along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studied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(1916-2015)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28073" y="2774078"/>
            <a:ext cx="11239354" cy="1025236"/>
            <a:chOff x="669361" y="2345617"/>
            <a:chExt cx="11239354" cy="1025236"/>
          </a:xfrm>
        </p:grpSpPr>
        <p:sp>
          <p:nvSpPr>
            <p:cNvPr id="8" name="Rectángulo 7"/>
            <p:cNvSpPr/>
            <p:nvPr/>
          </p:nvSpPr>
          <p:spPr>
            <a:xfrm>
              <a:off x="669361" y="2345617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710649" y="2504292"/>
              <a:ext cx="11038006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Furthermore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differences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significance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shows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Tmin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trend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trend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warmest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months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June to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mostly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affected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Southern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Easthern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coastland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28073" y="4633756"/>
            <a:ext cx="11239354" cy="1025236"/>
            <a:chOff x="669361" y="3729224"/>
            <a:chExt cx="11239354" cy="1025236"/>
          </a:xfrm>
        </p:grpSpPr>
        <p:sp>
          <p:nvSpPr>
            <p:cNvPr id="9" name="Rectángulo 8"/>
            <p:cNvSpPr/>
            <p:nvPr/>
          </p:nvSpPr>
          <p:spPr>
            <a:xfrm>
              <a:off x="669361" y="3729224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10650" y="3887899"/>
              <a:ext cx="11038006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recent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decades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significant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trend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detected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except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December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but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opposite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areas</a:t>
              </a: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3" name="Rectángulo 62"/>
          <p:cNvSpPr/>
          <p:nvPr/>
        </p:nvSpPr>
        <p:spPr>
          <a:xfrm>
            <a:off x="2630916" y="6319748"/>
            <a:ext cx="7233668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following slides you can find the poster figures in more detail.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07885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26736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amplitude: part 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8" y="510382"/>
            <a:ext cx="11816902" cy="474011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5229" y="664658"/>
            <a:ext cx="24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4885" y="1048627"/>
            <a:ext cx="214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457" y="1432596"/>
            <a:ext cx="228505" cy="30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0" y="1816565"/>
            <a:ext cx="288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0" y="2584503"/>
            <a:ext cx="288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4884" y="2968472"/>
            <a:ext cx="24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4884" y="3352441"/>
            <a:ext cx="24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5228" y="3736410"/>
            <a:ext cx="2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0457" y="4120379"/>
            <a:ext cx="25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5228" y="4504348"/>
            <a:ext cx="27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23349" y="4888319"/>
            <a:ext cx="26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5228" y="2200534"/>
            <a:ext cx="273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8" y="5387340"/>
            <a:ext cx="2172344" cy="5767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294094" y="6154252"/>
            <a:ext cx="360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Compendium of moving windows (1916-1955)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61890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amplitude: part 2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0" y="540432"/>
            <a:ext cx="12158845" cy="4939200"/>
            <a:chOff x="-24869" y="944292"/>
            <a:chExt cx="12430765" cy="495530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13" y="944292"/>
              <a:ext cx="12130683" cy="4741200"/>
            </a:xfrm>
            <a:prstGeom prst="rect">
              <a:avLst/>
            </a:prstGeom>
          </p:spPr>
        </p:pic>
        <p:grpSp>
          <p:nvGrpSpPr>
            <p:cNvPr id="17" name="Grupo 16"/>
            <p:cNvGrpSpPr/>
            <p:nvPr/>
          </p:nvGrpSpPr>
          <p:grpSpPr>
            <a:xfrm>
              <a:off x="-24869" y="1114159"/>
              <a:ext cx="344966" cy="4785437"/>
              <a:chOff x="-24869" y="1114159"/>
              <a:chExt cx="344966" cy="4785437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-9641" y="1114159"/>
                <a:ext cx="314511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20015" y="1498128"/>
                <a:ext cx="255199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5588" y="1882097"/>
                <a:ext cx="284052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-24869" y="2266066"/>
                <a:ext cx="344966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-24869" y="3034004"/>
                <a:ext cx="344966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20015" y="3417973"/>
                <a:ext cx="255198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20015" y="3801942"/>
                <a:ext cx="255198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-9641" y="4185911"/>
                <a:ext cx="314510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5588" y="4569880"/>
                <a:ext cx="284052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-9641" y="4953849"/>
                <a:ext cx="314510" cy="56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-1520" y="5337819"/>
                <a:ext cx="237309" cy="561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-9641" y="2650035"/>
                <a:ext cx="314510" cy="561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8" y="5387340"/>
            <a:ext cx="2172344" cy="57679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294094" y="6154252"/>
            <a:ext cx="360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Compendium of moving windows (1956-1996)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62192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79FE515-9E73-4D05-B3BF-8AFC2F0170BE}"/>
              </a:ext>
            </a:extLst>
          </p:cNvPr>
          <p:cNvGrpSpPr/>
          <p:nvPr/>
        </p:nvGrpSpPr>
        <p:grpSpPr>
          <a:xfrm>
            <a:off x="1946367" y="2446124"/>
            <a:ext cx="8299268" cy="1120056"/>
            <a:chOff x="8048673" y="863199"/>
            <a:chExt cx="2602134" cy="35118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4B6F75-BD10-4741-BCCF-A61A53B74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3" y="863199"/>
              <a:ext cx="392334" cy="35118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E68E755-DF7C-403A-B7EB-2F0DF31D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73" y="863199"/>
              <a:ext cx="392334" cy="35118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148D8D0-7882-48E8-9678-824266AD9775}"/>
                </a:ext>
              </a:extLst>
            </p:cNvPr>
            <p:cNvSpPr txBox="1"/>
            <p:nvPr/>
          </p:nvSpPr>
          <p:spPr>
            <a:xfrm>
              <a:off x="8441007" y="863199"/>
              <a:ext cx="2209800" cy="289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clices.unizar.es</a:t>
              </a:r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706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0" y="4915180"/>
            <a:ext cx="12192000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leiresandonis@unizar.es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092087"/>
            <a:ext cx="121920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¡¡¡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7665" y="6180154"/>
            <a:ext cx="5758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“CLICES”, 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último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siglo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Peninsular” (CGL2014-83866-C3-1-R ,CGL2014-83866-C3-3-R). AEI/FEDER, UE.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Economía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Competitividad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de Aragón DGA-FSE </a:t>
            </a:r>
          </a:p>
          <a:p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Consolidado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Agua,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44" y="5433761"/>
            <a:ext cx="4293466" cy="935080"/>
          </a:xfrm>
          <a:prstGeom prst="rect">
            <a:avLst/>
          </a:prstGeom>
        </p:spPr>
      </p:pic>
      <p:sp>
        <p:nvSpPr>
          <p:cNvPr id="30" name="17 Rectángulo"/>
          <p:cNvSpPr/>
          <p:nvPr/>
        </p:nvSpPr>
        <p:spPr>
          <a:xfrm>
            <a:off x="316491" y="5411810"/>
            <a:ext cx="683786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Pirenaico de Ecología, CSIC, Zaragoza, SPAIN (dpang@unizar.es)</a:t>
            </a:r>
          </a:p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Zaragoza, Geography, Zaragoza, Spain (leiresandonis@unizar.es; jcgh@unizar.es)</a:t>
            </a:r>
          </a:p>
          <a:p>
            <a:pPr marL="457191" indent="-457191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Sciences and Climate (ISAC-CNR), Bologna, Italy (</a:t>
            </a: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m.brunetti@isap.cnr.it)</a:t>
            </a:r>
          </a:p>
          <a:p>
            <a:pPr marL="457191" indent="-457191" algn="just">
              <a:buAutoNum type="arabicParenBoth"/>
            </a:pP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Experiemental Aula Dei, CSIC, Zaragoza, Spain (sbegueria@eead.csic.es)</a:t>
            </a:r>
          </a:p>
          <a:p>
            <a:pPr marL="457191" indent="-457191" algn="just">
              <a:buAutoNum type="arabicParenBoth"/>
            </a:pPr>
            <a:endParaRPr lang="es-ES" sz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 CuadroTexto"/>
          <p:cNvSpPr txBox="1"/>
          <p:nvPr/>
        </p:nvSpPr>
        <p:spPr>
          <a:xfrm>
            <a:off x="3509275" y="156637"/>
            <a:ext cx="5173449" cy="3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>
              <a:defRPr sz="4000" b="1">
                <a:solidFill>
                  <a:schemeClr val="lt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2020, Vienna, </a:t>
            </a:r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388659" y="860158"/>
            <a:ext cx="2080320" cy="2111641"/>
            <a:chOff x="1388659" y="860158"/>
            <a:chExt cx="2080320" cy="2111641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659" y="860158"/>
              <a:ext cx="2080320" cy="1664256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1519726" y="2510134"/>
              <a:ext cx="14749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 (Winter)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979561" y="869647"/>
            <a:ext cx="2038595" cy="2132930"/>
            <a:chOff x="3979561" y="869647"/>
            <a:chExt cx="2038595" cy="2132930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561" y="869647"/>
              <a:ext cx="2038595" cy="1630876"/>
            </a:xfrm>
            <a:prstGeom prst="rect">
              <a:avLst/>
            </a:prstGeom>
          </p:spPr>
        </p:pic>
        <p:sp>
          <p:nvSpPr>
            <p:cNvPr id="37" name="CuadroTexto 36"/>
            <p:cNvSpPr txBox="1"/>
            <p:nvPr/>
          </p:nvSpPr>
          <p:spPr>
            <a:xfrm>
              <a:off x="4103243" y="2510134"/>
              <a:ext cx="1464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(Spring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528738" y="860159"/>
            <a:ext cx="2093642" cy="2111640"/>
            <a:chOff x="6528737" y="860159"/>
            <a:chExt cx="2093642" cy="2111640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737" y="860159"/>
              <a:ext cx="2093642" cy="1674914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6676674" y="2510134"/>
              <a:ext cx="1436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(Summer)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132962" y="860159"/>
            <a:ext cx="2107218" cy="2111640"/>
            <a:chOff x="9132962" y="860159"/>
            <a:chExt cx="2107218" cy="2111640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962" y="860159"/>
              <a:ext cx="2107218" cy="1685775"/>
            </a:xfrm>
            <a:prstGeom prst="rect">
              <a:avLst/>
            </a:prstGeom>
          </p:spPr>
        </p:pic>
        <p:sp>
          <p:nvSpPr>
            <p:cNvPr id="43" name="CuadroTexto 42"/>
            <p:cNvSpPr txBox="1"/>
            <p:nvPr/>
          </p:nvSpPr>
          <p:spPr>
            <a:xfrm>
              <a:off x="9357120" y="2510134"/>
              <a:ext cx="1356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amplitude</a:t>
              </a:r>
            </a:p>
            <a:p>
              <a:pPr algn="ctr"/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(Autumn)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33" y="3329563"/>
            <a:ext cx="2152336" cy="55958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Vista general de diapositiva 11">
                <a:extLst>
                  <a:ext uri="{FF2B5EF4-FFF2-40B4-BE49-F238E27FC236}">
                    <a16:creationId xmlns:a16="http://schemas.microsoft.com/office/drawing/2014/main" id="{4AE8F78D-0440-4B08-BC5F-049C387C95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0422006"/>
                  </p:ext>
                </p:extLst>
              </p:nvPr>
            </p:nvGraphicFramePr>
            <p:xfrm>
              <a:off x="7641877" y="5830735"/>
              <a:ext cx="3048000" cy="1714500"/>
            </p:xfrm>
            <a:graphic>
              <a:graphicData uri="http://schemas.microsoft.com/office/powerpoint/2016/slidezoom">
                <pslz:sldZm>
                  <pslz:sldZmObj sldId="278" cId="1630706660">
                    <pslz:zmPr id="{2559999F-D14C-46C0-9C0B-DF8CE96A66C0}" returnToParent="0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Vista general de diapositiva 1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AE8F78D-0440-4B08-BC5F-049C387C95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1877" y="5830735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1930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1251</Words>
  <Application>Microsoft Office PowerPoint</Application>
  <PresentationFormat>Panorámica</PresentationFormat>
  <Paragraphs>141</Paragraphs>
  <Slides>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Leire S. P</cp:lastModifiedBy>
  <cp:revision>108</cp:revision>
  <dcterms:created xsi:type="dcterms:W3CDTF">2020-04-07T06:38:02Z</dcterms:created>
  <dcterms:modified xsi:type="dcterms:W3CDTF">2020-05-03T17:06:23Z</dcterms:modified>
</cp:coreProperties>
</file>