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charts/colors8.xml" ContentType="application/vnd.ms-office.chartcolorstyl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style9.xml" ContentType="application/vnd.ms-office.chartstyle+xml"/>
  <Override PartName="/ppt/charts/style7.xml" ContentType="application/vnd.ms-office.chartstyle+xml"/>
  <Override PartName="/ppt/charts/style8.xml" ContentType="application/vnd.ms-office.chartstyl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charts/style6.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charts/colors9.xml" ContentType="application/vnd.ms-office.chartcolorstyl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 id="265" r:id="rId9"/>
    <p:sldId id="266" r:id="rId10"/>
    <p:sldId id="267" r:id="rId11"/>
    <p:sldId id="271" r:id="rId12"/>
    <p:sldId id="272" r:id="rId13"/>
    <p:sldId id="273" r:id="rId14"/>
    <p:sldId id="274" r:id="rId15"/>
    <p:sldId id="275" r:id="rId16"/>
    <p:sldId id="276" r:id="rId17"/>
    <p:sldId id="277" r:id="rId18"/>
    <p:sldId id="278" r:id="rId19"/>
    <p:sldId id="279" r:id="rId20"/>
    <p:sldId id="281" r:id="rId21"/>
    <p:sldId id="280" r:id="rId22"/>
    <p:sldId id="28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A1182672-E1FF-43DA-94FB-6E8DAE2867E9}">
          <p14:sldIdLst>
            <p14:sldId id="256"/>
            <p14:sldId id="257"/>
            <p14:sldId id="258"/>
            <p14:sldId id="260"/>
            <p14:sldId id="261"/>
            <p14:sldId id="262"/>
            <p14:sldId id="263"/>
            <p14:sldId id="264"/>
            <p14:sldId id="265"/>
            <p14:sldId id="266"/>
            <p14:sldId id="267"/>
            <p14:sldId id="271"/>
            <p14:sldId id="272"/>
            <p14:sldId id="273"/>
            <p14:sldId id="274"/>
            <p14:sldId id="275"/>
            <p14:sldId id="276"/>
            <p14:sldId id="277"/>
            <p14:sldId id="278"/>
            <p14:sldId id="268"/>
            <p14:sldId id="269"/>
            <p14:sldId id="270"/>
            <p14:sldId id="279"/>
            <p14:sldId id="281"/>
            <p14:sldId id="280"/>
            <p14:sldId id="28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chike\Desktop\Onunwa%20Charts.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chike\Desktop\Onunwa%20Charts.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chike\Desktop\Onunwa%20Charts.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chike\Desktop\Onunwa%20Charts.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C:\Users\chike\Desktop\Onunwa%20Charts.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C:\Users\chike\Desktop\Onunwa%20Charts.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C:\Users\chike\Desktop\Onunwa%20Charts.xlsx" TargetMode="External"/></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C:\Users\chike\Desktop\Onunwa%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'2011a'!$N$6</c:f>
              <c:strCache>
                <c:ptCount val="1"/>
                <c:pt idx="0">
                  <c:v>Cowpea (C) </c:v>
                </c:pt>
              </c:strCache>
            </c:strRef>
          </c:tx>
          <c:spPr>
            <a:solidFill>
              <a:schemeClr val="accent1"/>
            </a:solidFill>
            <a:ln>
              <a:noFill/>
            </a:ln>
            <a:effectLst/>
            <a:sp3d/>
          </c:spPr>
          <c:cat>
            <c:multiLvlStrRef>
              <c:f>'2011a'!$O$4:$X$5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'2011a'!$O$6:$X$6</c:f>
              <c:numCache>
                <c:formatCode>General</c:formatCode>
                <c:ptCount val="10"/>
                <c:pt idx="0">
                  <c:v>1.5662499999999997</c:v>
                </c:pt>
                <c:pt idx="1">
                  <c:v>8.8662500000000026</c:v>
                </c:pt>
                <c:pt idx="2">
                  <c:v>1.5037499999999984</c:v>
                </c:pt>
                <c:pt idx="3">
                  <c:v>11.6775</c:v>
                </c:pt>
                <c:pt idx="4">
                  <c:v>1.46875</c:v>
                </c:pt>
                <c:pt idx="5">
                  <c:v>24.647499999999987</c:v>
                </c:pt>
                <c:pt idx="6">
                  <c:v>1.1887500000000017</c:v>
                </c:pt>
                <c:pt idx="7">
                  <c:v>28.471249999999962</c:v>
                </c:pt>
                <c:pt idx="8">
                  <c:v>1.0974999999999981</c:v>
                </c:pt>
                <c:pt idx="9">
                  <c:v>26.352499999999971</c:v>
                </c:pt>
              </c:numCache>
            </c:numRef>
          </c:val>
        </c:ser>
        <c:ser>
          <c:idx val="1"/>
          <c:order val="1"/>
          <c:tx>
            <c:strRef>
              <c:f>'2011a'!$N$7</c:f>
              <c:strCache>
                <c:ptCount val="1"/>
                <c:pt idx="0">
                  <c:v>M+C</c:v>
                </c:pt>
              </c:strCache>
            </c:strRef>
          </c:tx>
          <c:spPr>
            <a:solidFill>
              <a:schemeClr val="accent2"/>
            </a:solidFill>
            <a:ln>
              <a:noFill/>
            </a:ln>
            <a:effectLst/>
            <a:sp3d/>
          </c:spPr>
          <c:cat>
            <c:multiLvlStrRef>
              <c:f>'2011a'!$O$4:$X$5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'2011a'!$O$7:$X$7</c:f>
              <c:numCache>
                <c:formatCode>General</c:formatCode>
                <c:ptCount val="10"/>
                <c:pt idx="0">
                  <c:v>1.72</c:v>
                </c:pt>
                <c:pt idx="1">
                  <c:v>4.5324999999999998</c:v>
                </c:pt>
                <c:pt idx="2">
                  <c:v>1.6300000000000001</c:v>
                </c:pt>
                <c:pt idx="3">
                  <c:v>10.992500000000014</c:v>
                </c:pt>
                <c:pt idx="4">
                  <c:v>1.5325</c:v>
                </c:pt>
                <c:pt idx="5">
                  <c:v>27.8475</c:v>
                </c:pt>
                <c:pt idx="6">
                  <c:v>1.05375</c:v>
                </c:pt>
                <c:pt idx="7">
                  <c:v>29.102499999999971</c:v>
                </c:pt>
                <c:pt idx="8">
                  <c:v>0.94250000000000012</c:v>
                </c:pt>
                <c:pt idx="9">
                  <c:v>27.537500000000001</c:v>
                </c:pt>
              </c:numCache>
            </c:numRef>
          </c:val>
        </c:ser>
        <c:ser>
          <c:idx val="2"/>
          <c:order val="2"/>
          <c:tx>
            <c:strRef>
              <c:f>'2011a'!$N$8</c:f>
              <c:strCache>
                <c:ptCount val="1"/>
                <c:pt idx="0">
                  <c:v>Maize (M)</c:v>
                </c:pt>
              </c:strCache>
            </c:strRef>
          </c:tx>
          <c:spPr>
            <a:solidFill>
              <a:schemeClr val="accent3"/>
            </a:solidFill>
            <a:ln>
              <a:noFill/>
            </a:ln>
            <a:effectLst/>
            <a:sp3d/>
          </c:spPr>
          <c:cat>
            <c:multiLvlStrRef>
              <c:f>'2011a'!$O$4:$X$5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'2011a'!$O$8:$X$8</c:f>
              <c:numCache>
                <c:formatCode>General</c:formatCode>
                <c:ptCount val="10"/>
                <c:pt idx="0">
                  <c:v>2.0037500000000001</c:v>
                </c:pt>
                <c:pt idx="1">
                  <c:v>4.0324999999999998</c:v>
                </c:pt>
                <c:pt idx="2">
                  <c:v>1.8474999999999981</c:v>
                </c:pt>
                <c:pt idx="3">
                  <c:v>10.2075</c:v>
                </c:pt>
                <c:pt idx="4">
                  <c:v>1.8174999999999983</c:v>
                </c:pt>
                <c:pt idx="5">
                  <c:v>27.8</c:v>
                </c:pt>
                <c:pt idx="6">
                  <c:v>1.2725</c:v>
                </c:pt>
                <c:pt idx="7">
                  <c:v>31.568749999999952</c:v>
                </c:pt>
                <c:pt idx="8">
                  <c:v>1.0137499999999982</c:v>
                </c:pt>
                <c:pt idx="9">
                  <c:v>26.41</c:v>
                </c:pt>
              </c:numCache>
            </c:numRef>
          </c:val>
        </c:ser>
        <c:shape val="box"/>
        <c:axId val="128773120"/>
        <c:axId val="128647936"/>
        <c:axId val="0"/>
      </c:bar3DChart>
      <c:catAx>
        <c:axId val="128773120"/>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28647936"/>
        <c:crosses val="autoZero"/>
        <c:auto val="1"/>
        <c:lblAlgn val="ctr"/>
        <c:lblOffset val="100"/>
      </c:catAx>
      <c:valAx>
        <c:axId val="128647936"/>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  % Carbon</a:t>
                </a:r>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77312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'2011b'!$O$6</c:f>
              <c:strCache>
                <c:ptCount val="1"/>
                <c:pt idx="0">
                  <c:v>  Conventional Till</c:v>
                </c:pt>
              </c:strCache>
            </c:strRef>
          </c:tx>
          <c:spPr>
            <a:solidFill>
              <a:schemeClr val="accent1"/>
            </a:solidFill>
            <a:ln>
              <a:noFill/>
            </a:ln>
            <a:effectLst/>
            <a:sp3d/>
          </c:spPr>
          <c:cat>
            <c:multiLvlStrRef>
              <c:f>'2011b'!$P$4:$Y$5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'2011b'!$P$6:$Y$6</c:f>
              <c:numCache>
                <c:formatCode>0.00</c:formatCode>
                <c:ptCount val="10"/>
                <c:pt idx="0">
                  <c:v>1.7949999999999999</c:v>
                </c:pt>
                <c:pt idx="1">
                  <c:v>5.1308333333333334</c:v>
                </c:pt>
                <c:pt idx="2">
                  <c:v>1.6933333333333331</c:v>
                </c:pt>
                <c:pt idx="3">
                  <c:v>10.77416666666667</c:v>
                </c:pt>
                <c:pt idx="4">
                  <c:v>1.6016666666666666</c:v>
                </c:pt>
                <c:pt idx="5">
                  <c:v>28.354166666666703</c:v>
                </c:pt>
                <c:pt idx="6">
                  <c:v>1.1275000000000002</c:v>
                </c:pt>
                <c:pt idx="7">
                  <c:v>29.485833333333254</c:v>
                </c:pt>
                <c:pt idx="8">
                  <c:v>1.0133333333333334</c:v>
                </c:pt>
                <c:pt idx="9">
                  <c:v>26.270833333333279</c:v>
                </c:pt>
              </c:numCache>
            </c:numRef>
          </c:val>
        </c:ser>
        <c:ser>
          <c:idx val="1"/>
          <c:order val="1"/>
          <c:tx>
            <c:strRef>
              <c:f>'2011b'!$O$7</c:f>
              <c:strCache>
                <c:ptCount val="1"/>
                <c:pt idx="0">
                  <c:v>  No Till</c:v>
                </c:pt>
              </c:strCache>
            </c:strRef>
          </c:tx>
          <c:spPr>
            <a:solidFill>
              <a:schemeClr val="accent2"/>
            </a:solidFill>
            <a:ln>
              <a:noFill/>
            </a:ln>
            <a:effectLst/>
            <a:sp3d/>
          </c:spPr>
          <c:cat>
            <c:multiLvlStrRef>
              <c:f>'2011b'!$P$4:$Y$5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'2011b'!$P$7:$Y$7</c:f>
              <c:numCache>
                <c:formatCode>0.00</c:formatCode>
                <c:ptCount val="10"/>
                <c:pt idx="0">
                  <c:v>1.7316666666666667</c:v>
                </c:pt>
                <c:pt idx="1">
                  <c:v>6.4899999999999993</c:v>
                </c:pt>
                <c:pt idx="2">
                  <c:v>1.6275000000000002</c:v>
                </c:pt>
                <c:pt idx="3">
                  <c:v>11.144166666666663</c:v>
                </c:pt>
                <c:pt idx="4">
                  <c:v>1.6108333333333331</c:v>
                </c:pt>
                <c:pt idx="5">
                  <c:v>25.175833333333294</c:v>
                </c:pt>
                <c:pt idx="6">
                  <c:v>1.2158333333333318</c:v>
                </c:pt>
                <c:pt idx="7">
                  <c:v>29.942499999999935</c:v>
                </c:pt>
                <c:pt idx="8">
                  <c:v>1.0225</c:v>
                </c:pt>
                <c:pt idx="9">
                  <c:v>27.262499999999942</c:v>
                </c:pt>
              </c:numCache>
            </c:numRef>
          </c:val>
        </c:ser>
        <c:shape val="box"/>
        <c:axId val="75088640"/>
        <c:axId val="75090176"/>
        <c:axId val="0"/>
      </c:bar3DChart>
      <c:catAx>
        <c:axId val="75088640"/>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75090176"/>
        <c:crosses val="autoZero"/>
        <c:auto val="1"/>
        <c:lblAlgn val="ctr"/>
        <c:lblOffset val="100"/>
      </c:catAx>
      <c:valAx>
        <c:axId val="75090176"/>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 Carbon</a:t>
                </a:r>
              </a:p>
            </c:rich>
          </c:tx>
          <c:layout/>
          <c:spPr>
            <a:noFill/>
            <a:ln>
              <a:noFill/>
            </a:ln>
            <a:effectLst/>
          </c:spPr>
        </c:title>
        <c:numFmt formatCode="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08864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'2011c'!$O$6</c:f>
              <c:strCache>
                <c:ptCount val="1"/>
                <c:pt idx="0">
                  <c:v>Control</c:v>
                </c:pt>
              </c:strCache>
            </c:strRef>
          </c:tx>
          <c:spPr>
            <a:solidFill>
              <a:schemeClr val="accent1"/>
            </a:solidFill>
            <a:ln>
              <a:noFill/>
            </a:ln>
            <a:effectLst/>
            <a:sp3d/>
          </c:spPr>
          <c:cat>
            <c:multiLvlStrRef>
              <c:f>'2011c'!$P$4:$Y$5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'2011c'!$P$6:$Y$6</c:f>
              <c:numCache>
                <c:formatCode>0.00</c:formatCode>
                <c:ptCount val="10"/>
                <c:pt idx="0">
                  <c:v>1.6050000000000002</c:v>
                </c:pt>
                <c:pt idx="1">
                  <c:v>3.4599999999999977</c:v>
                </c:pt>
                <c:pt idx="2">
                  <c:v>1.6616666666666664</c:v>
                </c:pt>
                <c:pt idx="3">
                  <c:v>10.593333333333332</c:v>
                </c:pt>
                <c:pt idx="4">
                  <c:v>1.7733333333333332</c:v>
                </c:pt>
                <c:pt idx="5">
                  <c:v>29.34166666666669</c:v>
                </c:pt>
                <c:pt idx="6">
                  <c:v>1.095</c:v>
                </c:pt>
                <c:pt idx="7">
                  <c:v>28.311666666666703</c:v>
                </c:pt>
                <c:pt idx="8">
                  <c:v>1.0283333333333333</c:v>
                </c:pt>
                <c:pt idx="9">
                  <c:v>28.311666666666703</c:v>
                </c:pt>
              </c:numCache>
            </c:numRef>
          </c:val>
        </c:ser>
        <c:ser>
          <c:idx val="1"/>
          <c:order val="1"/>
          <c:tx>
            <c:strRef>
              <c:f>'2011c'!$O$7</c:f>
              <c:strCache>
                <c:ptCount val="1"/>
                <c:pt idx="0">
                  <c:v>Cassava Peels</c:v>
                </c:pt>
              </c:strCache>
            </c:strRef>
          </c:tx>
          <c:spPr>
            <a:solidFill>
              <a:schemeClr val="accent2"/>
            </a:solidFill>
            <a:ln>
              <a:noFill/>
            </a:ln>
            <a:effectLst/>
            <a:sp3d/>
          </c:spPr>
          <c:cat>
            <c:multiLvlStrRef>
              <c:f>'2011c'!$P$4:$Y$5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'2011c'!$P$7:$Y$7</c:f>
              <c:numCache>
                <c:formatCode>0.00</c:formatCode>
                <c:ptCount val="10"/>
                <c:pt idx="0">
                  <c:v>1.7983333333333331</c:v>
                </c:pt>
                <c:pt idx="1">
                  <c:v>4.1800000000000006</c:v>
                </c:pt>
                <c:pt idx="2">
                  <c:v>1.5449999999999982</c:v>
                </c:pt>
                <c:pt idx="3">
                  <c:v>10.316666666666686</c:v>
                </c:pt>
                <c:pt idx="4">
                  <c:v>1.5816666666666668</c:v>
                </c:pt>
                <c:pt idx="5">
                  <c:v>27.948333333333245</c:v>
                </c:pt>
                <c:pt idx="6">
                  <c:v>1.1266666666666667</c:v>
                </c:pt>
                <c:pt idx="7">
                  <c:v>30.673333333333282</c:v>
                </c:pt>
                <c:pt idx="8">
                  <c:v>0.96666666666666679</c:v>
                </c:pt>
                <c:pt idx="9">
                  <c:v>26.895</c:v>
                </c:pt>
              </c:numCache>
            </c:numRef>
          </c:val>
        </c:ser>
        <c:ser>
          <c:idx val="2"/>
          <c:order val="2"/>
          <c:tx>
            <c:strRef>
              <c:f>'2011c'!$O$8</c:f>
              <c:strCache>
                <c:ptCount val="1"/>
                <c:pt idx="0">
                  <c:v>Poultry Dropping</c:v>
                </c:pt>
              </c:strCache>
            </c:strRef>
          </c:tx>
          <c:spPr>
            <a:solidFill>
              <a:schemeClr val="accent3"/>
            </a:solidFill>
            <a:ln>
              <a:noFill/>
            </a:ln>
            <a:effectLst/>
            <a:sp3d/>
          </c:spPr>
          <c:cat>
            <c:multiLvlStrRef>
              <c:f>'2011c'!$P$4:$Y$5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'2011c'!$P$8:$Y$8</c:f>
              <c:numCache>
                <c:formatCode>0.00</c:formatCode>
                <c:ptCount val="10"/>
                <c:pt idx="0">
                  <c:v>1.8633333333333335</c:v>
                </c:pt>
                <c:pt idx="1">
                  <c:v>5.8933333333333406</c:v>
                </c:pt>
                <c:pt idx="2">
                  <c:v>1.74</c:v>
                </c:pt>
                <c:pt idx="3">
                  <c:v>11.588333333333333</c:v>
                </c:pt>
                <c:pt idx="4">
                  <c:v>1.4949999999999979</c:v>
                </c:pt>
                <c:pt idx="5">
                  <c:v>25.738333333333266</c:v>
                </c:pt>
                <c:pt idx="6">
                  <c:v>1.22</c:v>
                </c:pt>
                <c:pt idx="7">
                  <c:v>30.778333333333258</c:v>
                </c:pt>
                <c:pt idx="8">
                  <c:v>1.0216666666666658</c:v>
                </c:pt>
                <c:pt idx="9">
                  <c:v>26.016666666666691</c:v>
                </c:pt>
              </c:numCache>
            </c:numRef>
          </c:val>
        </c:ser>
        <c:ser>
          <c:idx val="3"/>
          <c:order val="3"/>
          <c:tx>
            <c:strRef>
              <c:f>'2011c'!$O$9</c:f>
              <c:strCache>
                <c:ptCount val="1"/>
                <c:pt idx="0">
                  <c:v>Pig Waste</c:v>
                </c:pt>
              </c:strCache>
            </c:strRef>
          </c:tx>
          <c:spPr>
            <a:solidFill>
              <a:schemeClr val="accent4"/>
            </a:solidFill>
            <a:ln>
              <a:noFill/>
            </a:ln>
            <a:effectLst/>
            <a:sp3d/>
          </c:spPr>
          <c:cat>
            <c:multiLvlStrRef>
              <c:f>'2011c'!$P$4:$Y$5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'2011c'!$P$9:$Y$9</c:f>
              <c:numCache>
                <c:formatCode>0.00</c:formatCode>
                <c:ptCount val="10"/>
                <c:pt idx="0">
                  <c:v>1.7866666666666664</c:v>
                </c:pt>
                <c:pt idx="1">
                  <c:v>9.7083333333333339</c:v>
                </c:pt>
                <c:pt idx="2">
                  <c:v>1.6950000000000001</c:v>
                </c:pt>
                <c:pt idx="3">
                  <c:v>11.338333333333331</c:v>
                </c:pt>
                <c:pt idx="4">
                  <c:v>1.575</c:v>
                </c:pt>
                <c:pt idx="5">
                  <c:v>24.031666666666691</c:v>
                </c:pt>
                <c:pt idx="6">
                  <c:v>1.2449999999999979</c:v>
                </c:pt>
                <c:pt idx="7">
                  <c:v>29.09333333333327</c:v>
                </c:pt>
                <c:pt idx="8">
                  <c:v>1.0549999999999982</c:v>
                </c:pt>
                <c:pt idx="9">
                  <c:v>25.84333333333327</c:v>
                </c:pt>
              </c:numCache>
            </c:numRef>
          </c:val>
        </c:ser>
        <c:shape val="box"/>
        <c:axId val="76772864"/>
        <c:axId val="76774400"/>
        <c:axId val="0"/>
      </c:bar3DChart>
      <c:catAx>
        <c:axId val="76772864"/>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76774400"/>
        <c:crosses val="autoZero"/>
        <c:auto val="1"/>
        <c:lblAlgn val="ctr"/>
        <c:lblOffset val="100"/>
      </c:catAx>
      <c:valAx>
        <c:axId val="76774400"/>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 Carbon</a:t>
                </a:r>
              </a:p>
            </c:rich>
          </c:tx>
          <c:layout/>
          <c:spPr>
            <a:noFill/>
            <a:ln>
              <a:noFill/>
            </a:ln>
            <a:effectLst/>
          </c:spPr>
        </c:title>
        <c:numFmt formatCode="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772864"/>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'2012a'!$O$6</c:f>
              <c:strCache>
                <c:ptCount val="1"/>
                <c:pt idx="0">
                  <c:v>Cowpea (C) </c:v>
                </c:pt>
              </c:strCache>
            </c:strRef>
          </c:tx>
          <c:spPr>
            <a:solidFill>
              <a:schemeClr val="accent1"/>
            </a:solidFill>
            <a:ln>
              <a:noFill/>
            </a:ln>
            <a:effectLst/>
            <a:sp3d/>
          </c:spPr>
          <c:cat>
            <c:multiLvlStrRef>
              <c:f>'2012a'!$P$4:$Y$5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'2012a'!$P$6:$Y$6</c:f>
              <c:numCache>
                <c:formatCode>General</c:formatCode>
                <c:ptCount val="10"/>
                <c:pt idx="0">
                  <c:v>2.5450000000000004</c:v>
                </c:pt>
                <c:pt idx="1">
                  <c:v>5.0362500000000034</c:v>
                </c:pt>
                <c:pt idx="2">
                  <c:v>2.09</c:v>
                </c:pt>
                <c:pt idx="3">
                  <c:v>10.96875</c:v>
                </c:pt>
                <c:pt idx="4">
                  <c:v>2.1</c:v>
                </c:pt>
                <c:pt idx="5">
                  <c:v>29.267500000000002</c:v>
                </c:pt>
                <c:pt idx="6">
                  <c:v>1.3924999999999998</c:v>
                </c:pt>
                <c:pt idx="7">
                  <c:v>30.653750000000031</c:v>
                </c:pt>
                <c:pt idx="8">
                  <c:v>1.0674999999999983</c:v>
                </c:pt>
                <c:pt idx="9">
                  <c:v>24.083749999999934</c:v>
                </c:pt>
              </c:numCache>
            </c:numRef>
          </c:val>
        </c:ser>
        <c:ser>
          <c:idx val="1"/>
          <c:order val="1"/>
          <c:tx>
            <c:strRef>
              <c:f>'2012a'!$O$7</c:f>
              <c:strCache>
                <c:ptCount val="1"/>
                <c:pt idx="0">
                  <c:v>M+C</c:v>
                </c:pt>
              </c:strCache>
            </c:strRef>
          </c:tx>
          <c:spPr>
            <a:solidFill>
              <a:schemeClr val="accent2"/>
            </a:solidFill>
            <a:ln>
              <a:noFill/>
            </a:ln>
            <a:effectLst/>
            <a:sp3d/>
          </c:spPr>
          <c:cat>
            <c:multiLvlStrRef>
              <c:f>'2012a'!$P$4:$Y$5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'2012a'!$P$7:$Y$7</c:f>
              <c:numCache>
                <c:formatCode>General</c:formatCode>
                <c:ptCount val="10"/>
                <c:pt idx="0">
                  <c:v>2.0774999999999997</c:v>
                </c:pt>
                <c:pt idx="1">
                  <c:v>3.7937500000000002</c:v>
                </c:pt>
                <c:pt idx="2">
                  <c:v>2.0262499999999961</c:v>
                </c:pt>
                <c:pt idx="3">
                  <c:v>12.098750000000001</c:v>
                </c:pt>
                <c:pt idx="4">
                  <c:v>1.9875</c:v>
                </c:pt>
                <c:pt idx="5">
                  <c:v>29.946249999999942</c:v>
                </c:pt>
                <c:pt idx="6">
                  <c:v>1.2962499999999999</c:v>
                </c:pt>
                <c:pt idx="7">
                  <c:v>30.196250000000031</c:v>
                </c:pt>
                <c:pt idx="8">
                  <c:v>1.0249999999999981</c:v>
                </c:pt>
                <c:pt idx="9">
                  <c:v>23.972499999999961</c:v>
                </c:pt>
              </c:numCache>
            </c:numRef>
          </c:val>
        </c:ser>
        <c:ser>
          <c:idx val="2"/>
          <c:order val="2"/>
          <c:tx>
            <c:strRef>
              <c:f>'2012a'!$O$8</c:f>
              <c:strCache>
                <c:ptCount val="1"/>
                <c:pt idx="0">
                  <c:v>Maize (M)</c:v>
                </c:pt>
              </c:strCache>
            </c:strRef>
          </c:tx>
          <c:spPr>
            <a:solidFill>
              <a:schemeClr val="accent3"/>
            </a:solidFill>
            <a:ln>
              <a:noFill/>
            </a:ln>
            <a:effectLst/>
            <a:sp3d/>
          </c:spPr>
          <c:cat>
            <c:multiLvlStrRef>
              <c:f>'2012a'!$P$4:$Y$5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'2012a'!$P$8:$Y$8</c:f>
              <c:numCache>
                <c:formatCode>General</c:formatCode>
                <c:ptCount val="10"/>
                <c:pt idx="0">
                  <c:v>2.4874999999999998</c:v>
                </c:pt>
                <c:pt idx="1">
                  <c:v>3.4524999999999961</c:v>
                </c:pt>
                <c:pt idx="2">
                  <c:v>2.1850000000000001</c:v>
                </c:pt>
                <c:pt idx="3">
                  <c:v>9.5762500000000035</c:v>
                </c:pt>
                <c:pt idx="4">
                  <c:v>2.1687499999999997</c:v>
                </c:pt>
                <c:pt idx="5">
                  <c:v>25.102500000000003</c:v>
                </c:pt>
                <c:pt idx="6">
                  <c:v>1.8674999999999982</c:v>
                </c:pt>
                <c:pt idx="7">
                  <c:v>34.896250000000002</c:v>
                </c:pt>
                <c:pt idx="8">
                  <c:v>1.3112499999999998</c:v>
                </c:pt>
                <c:pt idx="9">
                  <c:v>26.921250000000001</c:v>
                </c:pt>
              </c:numCache>
            </c:numRef>
          </c:val>
        </c:ser>
        <c:shape val="box"/>
        <c:axId val="76846208"/>
        <c:axId val="76847744"/>
        <c:axId val="0"/>
      </c:bar3DChart>
      <c:catAx>
        <c:axId val="76846208"/>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76847744"/>
        <c:crosses val="autoZero"/>
        <c:auto val="1"/>
        <c:lblAlgn val="ctr"/>
        <c:lblOffset val="100"/>
      </c:catAx>
      <c:valAx>
        <c:axId val="76847744"/>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 Carbon</a:t>
                </a:r>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846208"/>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'2012b'!$O$6</c:f>
              <c:strCache>
                <c:ptCount val="1"/>
                <c:pt idx="0">
                  <c:v>  Conventional Till</c:v>
                </c:pt>
              </c:strCache>
            </c:strRef>
          </c:tx>
          <c:spPr>
            <a:solidFill>
              <a:schemeClr val="accent1"/>
            </a:solidFill>
            <a:ln>
              <a:noFill/>
            </a:ln>
            <a:effectLst/>
            <a:sp3d/>
          </c:spPr>
          <c:cat>
            <c:multiLvlStrRef>
              <c:f>'2012b'!$P$4:$Y$5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'2012b'!$P$6:$Y$6</c:f>
              <c:numCache>
                <c:formatCode>0.00</c:formatCode>
                <c:ptCount val="10"/>
                <c:pt idx="0">
                  <c:v>2.4516666666666627</c:v>
                </c:pt>
                <c:pt idx="1">
                  <c:v>4.3916666666666684</c:v>
                </c:pt>
                <c:pt idx="2">
                  <c:v>2.1483333333333352</c:v>
                </c:pt>
                <c:pt idx="3">
                  <c:v>11.116666666666672</c:v>
                </c:pt>
                <c:pt idx="4">
                  <c:v>2.1116666666666668</c:v>
                </c:pt>
                <c:pt idx="5">
                  <c:v>28.720833333333271</c:v>
                </c:pt>
                <c:pt idx="6">
                  <c:v>1.5458333333333334</c:v>
                </c:pt>
                <c:pt idx="7">
                  <c:v>31.776666666666671</c:v>
                </c:pt>
                <c:pt idx="8">
                  <c:v>1.1766666666666667</c:v>
                </c:pt>
                <c:pt idx="9">
                  <c:v>24.004166666666691</c:v>
                </c:pt>
              </c:numCache>
            </c:numRef>
          </c:val>
        </c:ser>
        <c:ser>
          <c:idx val="1"/>
          <c:order val="1"/>
          <c:tx>
            <c:strRef>
              <c:f>'2012b'!$O$7</c:f>
              <c:strCache>
                <c:ptCount val="1"/>
                <c:pt idx="0">
                  <c:v>  No Till</c:v>
                </c:pt>
              </c:strCache>
            </c:strRef>
          </c:tx>
          <c:spPr>
            <a:solidFill>
              <a:schemeClr val="accent2"/>
            </a:solidFill>
            <a:ln>
              <a:noFill/>
            </a:ln>
            <a:effectLst/>
            <a:sp3d/>
          </c:spPr>
          <c:cat>
            <c:multiLvlStrRef>
              <c:f>'2012b'!$P$4:$Y$5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'2012b'!$P$7:$Y$7</c:f>
              <c:numCache>
                <c:formatCode>0.00</c:formatCode>
                <c:ptCount val="10"/>
                <c:pt idx="0">
                  <c:v>2.2883333333333375</c:v>
                </c:pt>
                <c:pt idx="1">
                  <c:v>3.7966666666666637</c:v>
                </c:pt>
                <c:pt idx="2">
                  <c:v>2.0524999999999967</c:v>
                </c:pt>
                <c:pt idx="3">
                  <c:v>10.645833333333332</c:v>
                </c:pt>
                <c:pt idx="4">
                  <c:v>2.059166666666667</c:v>
                </c:pt>
                <c:pt idx="5">
                  <c:v>27.49</c:v>
                </c:pt>
                <c:pt idx="6">
                  <c:v>1.4916666666666658</c:v>
                </c:pt>
                <c:pt idx="7">
                  <c:v>32.054166666666511</c:v>
                </c:pt>
                <c:pt idx="8">
                  <c:v>1.0925</c:v>
                </c:pt>
                <c:pt idx="9">
                  <c:v>25.980833333333262</c:v>
                </c:pt>
              </c:numCache>
            </c:numRef>
          </c:val>
        </c:ser>
        <c:shape val="box"/>
        <c:axId val="87118592"/>
        <c:axId val="87120128"/>
        <c:axId val="0"/>
      </c:bar3DChart>
      <c:catAx>
        <c:axId val="87118592"/>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87120128"/>
        <c:crosses val="autoZero"/>
        <c:auto val="1"/>
        <c:lblAlgn val="ctr"/>
        <c:lblOffset val="100"/>
      </c:catAx>
      <c:valAx>
        <c:axId val="87120128"/>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 % Carbon</a:t>
                </a:r>
              </a:p>
            </c:rich>
          </c:tx>
          <c:layout/>
          <c:spPr>
            <a:noFill/>
            <a:ln>
              <a:noFill/>
            </a:ln>
            <a:effectLst/>
          </c:spPr>
        </c:title>
        <c:numFmt formatCode="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11859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'2012c'!$O$6</c:f>
              <c:strCache>
                <c:ptCount val="1"/>
                <c:pt idx="0">
                  <c:v>Control</c:v>
                </c:pt>
              </c:strCache>
            </c:strRef>
          </c:tx>
          <c:spPr>
            <a:solidFill>
              <a:schemeClr val="accent1"/>
            </a:solidFill>
            <a:ln>
              <a:noFill/>
            </a:ln>
            <a:effectLst/>
            <a:sp3d/>
          </c:spPr>
          <c:cat>
            <c:multiLvlStrRef>
              <c:f>'2012c'!$P$4:$Y$5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'2012c'!$P$6:$Y$6</c:f>
              <c:numCache>
                <c:formatCode>0.00</c:formatCode>
                <c:ptCount val="10"/>
                <c:pt idx="0">
                  <c:v>1.7549999999999983</c:v>
                </c:pt>
                <c:pt idx="1">
                  <c:v>2.3483333333333332</c:v>
                </c:pt>
                <c:pt idx="2">
                  <c:v>1.825</c:v>
                </c:pt>
                <c:pt idx="3">
                  <c:v>9.7083333333333339</c:v>
                </c:pt>
                <c:pt idx="4">
                  <c:v>1.9500000000000017</c:v>
                </c:pt>
                <c:pt idx="5">
                  <c:v>27.166666666666661</c:v>
                </c:pt>
                <c:pt idx="6">
                  <c:v>1.4649999999999976</c:v>
                </c:pt>
                <c:pt idx="7">
                  <c:v>32.48833333333333</c:v>
                </c:pt>
                <c:pt idx="8">
                  <c:v>1.068333333333334</c:v>
                </c:pt>
                <c:pt idx="9">
                  <c:v>28.215</c:v>
                </c:pt>
              </c:numCache>
            </c:numRef>
          </c:val>
        </c:ser>
        <c:ser>
          <c:idx val="1"/>
          <c:order val="1"/>
          <c:tx>
            <c:strRef>
              <c:f>'2012c'!$O$7</c:f>
              <c:strCache>
                <c:ptCount val="1"/>
                <c:pt idx="0">
                  <c:v>Cassava Peels</c:v>
                </c:pt>
              </c:strCache>
            </c:strRef>
          </c:tx>
          <c:spPr>
            <a:solidFill>
              <a:schemeClr val="accent2"/>
            </a:solidFill>
            <a:ln>
              <a:noFill/>
            </a:ln>
            <a:effectLst/>
            <a:sp3d/>
          </c:spPr>
          <c:cat>
            <c:multiLvlStrRef>
              <c:f>'2012c'!$P$4:$Y$5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'2012c'!$P$7:$Y$7</c:f>
              <c:numCache>
                <c:formatCode>0.00</c:formatCode>
                <c:ptCount val="10"/>
                <c:pt idx="0">
                  <c:v>2.2133333333333352</c:v>
                </c:pt>
                <c:pt idx="1">
                  <c:v>3.14</c:v>
                </c:pt>
                <c:pt idx="2">
                  <c:v>1.818333333333334</c:v>
                </c:pt>
                <c:pt idx="3">
                  <c:v>9.5566666666666844</c:v>
                </c:pt>
                <c:pt idx="4">
                  <c:v>2.0133333333333332</c:v>
                </c:pt>
                <c:pt idx="5">
                  <c:v>28.14</c:v>
                </c:pt>
                <c:pt idx="6">
                  <c:v>1.5066666666666666</c:v>
                </c:pt>
                <c:pt idx="7">
                  <c:v>34.661666666666527</c:v>
                </c:pt>
                <c:pt idx="8">
                  <c:v>1.0083333333333333</c:v>
                </c:pt>
                <c:pt idx="9">
                  <c:v>24.511666666666695</c:v>
                </c:pt>
              </c:numCache>
            </c:numRef>
          </c:val>
        </c:ser>
        <c:ser>
          <c:idx val="2"/>
          <c:order val="2"/>
          <c:tx>
            <c:strRef>
              <c:f>'2012c'!$O$8</c:f>
              <c:strCache>
                <c:ptCount val="1"/>
                <c:pt idx="0">
                  <c:v>Poultry Dropping</c:v>
                </c:pt>
              </c:strCache>
            </c:strRef>
          </c:tx>
          <c:spPr>
            <a:solidFill>
              <a:schemeClr val="accent3"/>
            </a:solidFill>
            <a:ln>
              <a:noFill/>
            </a:ln>
            <a:effectLst/>
            <a:sp3d/>
          </c:spPr>
          <c:cat>
            <c:multiLvlStrRef>
              <c:f>'2012c'!$P$4:$Y$5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'2012c'!$P$8:$Y$8</c:f>
              <c:numCache>
                <c:formatCode>0.00</c:formatCode>
                <c:ptCount val="10"/>
                <c:pt idx="0">
                  <c:v>2.165</c:v>
                </c:pt>
                <c:pt idx="1">
                  <c:v>2.8916666666666626</c:v>
                </c:pt>
                <c:pt idx="2">
                  <c:v>2.0933333333333342</c:v>
                </c:pt>
                <c:pt idx="3">
                  <c:v>11.413333333333334</c:v>
                </c:pt>
                <c:pt idx="4">
                  <c:v>2.0299999999999998</c:v>
                </c:pt>
                <c:pt idx="5">
                  <c:v>30.083333333333265</c:v>
                </c:pt>
                <c:pt idx="6">
                  <c:v>1.3816666666666666</c:v>
                </c:pt>
                <c:pt idx="7">
                  <c:v>31.903333333333258</c:v>
                </c:pt>
                <c:pt idx="8">
                  <c:v>1.0200000000000002</c:v>
                </c:pt>
                <c:pt idx="9">
                  <c:v>23.72</c:v>
                </c:pt>
              </c:numCache>
            </c:numRef>
          </c:val>
        </c:ser>
        <c:ser>
          <c:idx val="3"/>
          <c:order val="3"/>
          <c:tx>
            <c:strRef>
              <c:f>'2012c'!$O$9</c:f>
              <c:strCache>
                <c:ptCount val="1"/>
                <c:pt idx="0">
                  <c:v>Pig Waste</c:v>
                </c:pt>
              </c:strCache>
            </c:strRef>
          </c:tx>
          <c:spPr>
            <a:solidFill>
              <a:schemeClr val="accent4"/>
            </a:solidFill>
            <a:ln>
              <a:noFill/>
            </a:ln>
            <a:effectLst/>
            <a:sp3d/>
          </c:spPr>
          <c:cat>
            <c:multiLvlStrRef>
              <c:f>'2012c'!$P$4:$Y$5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'2012c'!$P$9:$Y$9</c:f>
              <c:numCache>
                <c:formatCode>0.00</c:formatCode>
                <c:ptCount val="10"/>
                <c:pt idx="0">
                  <c:v>3.3466666666666627</c:v>
                </c:pt>
                <c:pt idx="1">
                  <c:v>7.9966666666666724</c:v>
                </c:pt>
                <c:pt idx="2">
                  <c:v>2.665</c:v>
                </c:pt>
                <c:pt idx="3">
                  <c:v>12.846666666666676</c:v>
                </c:pt>
                <c:pt idx="4">
                  <c:v>2.3483333333333332</c:v>
                </c:pt>
                <c:pt idx="5">
                  <c:v>27.031666666666691</c:v>
                </c:pt>
                <c:pt idx="6">
                  <c:v>1.7216666666666658</c:v>
                </c:pt>
                <c:pt idx="7">
                  <c:v>28.608333333333277</c:v>
                </c:pt>
                <c:pt idx="8">
                  <c:v>1.4416666666666658</c:v>
                </c:pt>
                <c:pt idx="9">
                  <c:v>23.523333333333262</c:v>
                </c:pt>
              </c:numCache>
            </c:numRef>
          </c:val>
        </c:ser>
        <c:shape val="box"/>
        <c:axId val="87176320"/>
        <c:axId val="87177856"/>
        <c:axId val="0"/>
      </c:bar3DChart>
      <c:catAx>
        <c:axId val="87176320"/>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87177856"/>
        <c:crosses val="autoZero"/>
        <c:auto val="1"/>
        <c:lblAlgn val="ctr"/>
        <c:lblOffset val="100"/>
      </c:catAx>
      <c:valAx>
        <c:axId val="87177856"/>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a:t>
                </a:r>
                <a:r>
                  <a:rPr lang="en-US" sz="1200" b="1" baseline="0"/>
                  <a:t> Carbon</a:t>
                </a:r>
                <a:endParaRPr lang="en-US" sz="1200" b="1"/>
              </a:p>
            </c:rich>
          </c:tx>
          <c:layout/>
          <c:spPr>
            <a:noFill/>
            <a:ln>
              <a:noFill/>
            </a:ln>
            <a:effectLst/>
          </c:spPr>
        </c:title>
        <c:numFmt formatCode="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17632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'2013a'!$O$6</c:f>
              <c:strCache>
                <c:ptCount val="1"/>
                <c:pt idx="0">
                  <c:v>Cowpea (C) </c:v>
                </c:pt>
              </c:strCache>
            </c:strRef>
          </c:tx>
          <c:spPr>
            <a:solidFill>
              <a:schemeClr val="accent1"/>
            </a:solidFill>
            <a:ln>
              <a:noFill/>
            </a:ln>
            <a:effectLst/>
            <a:sp3d/>
          </c:spPr>
          <c:cat>
            <c:multiLvlStrRef>
              <c:f>'2013a'!$P$4:$Y$5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'2013a'!$P$6:$Y$6</c:f>
              <c:numCache>
                <c:formatCode>0.00</c:formatCode>
                <c:ptCount val="10"/>
                <c:pt idx="0">
                  <c:v>2.0225</c:v>
                </c:pt>
                <c:pt idx="1">
                  <c:v>3.2575000000000012</c:v>
                </c:pt>
                <c:pt idx="2">
                  <c:v>1.9274999999999998</c:v>
                </c:pt>
                <c:pt idx="3">
                  <c:v>11.668750000000001</c:v>
                </c:pt>
                <c:pt idx="4">
                  <c:v>1.6862500000000022</c:v>
                </c:pt>
                <c:pt idx="5">
                  <c:v>30.307500000000001</c:v>
                </c:pt>
                <c:pt idx="6">
                  <c:v>1.01</c:v>
                </c:pt>
                <c:pt idx="7">
                  <c:v>29.331249999999986</c:v>
                </c:pt>
                <c:pt idx="8">
                  <c:v>0.81125000000000003</c:v>
                </c:pt>
                <c:pt idx="9">
                  <c:v>25.444999999999986</c:v>
                </c:pt>
              </c:numCache>
            </c:numRef>
          </c:val>
        </c:ser>
        <c:ser>
          <c:idx val="1"/>
          <c:order val="1"/>
          <c:tx>
            <c:strRef>
              <c:f>'2013a'!$O$7</c:f>
              <c:strCache>
                <c:ptCount val="1"/>
                <c:pt idx="0">
                  <c:v>M+C</c:v>
                </c:pt>
              </c:strCache>
            </c:strRef>
          </c:tx>
          <c:spPr>
            <a:solidFill>
              <a:schemeClr val="accent2"/>
            </a:solidFill>
            <a:ln>
              <a:noFill/>
            </a:ln>
            <a:effectLst/>
            <a:sp3d/>
          </c:spPr>
          <c:cat>
            <c:multiLvlStrRef>
              <c:f>'2013a'!$P$4:$Y$5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'2013a'!$P$7:$Y$7</c:f>
              <c:numCache>
                <c:formatCode>0.00</c:formatCode>
                <c:ptCount val="10"/>
                <c:pt idx="0">
                  <c:v>1.8062499999999999</c:v>
                </c:pt>
                <c:pt idx="1">
                  <c:v>2.9299999999999997</c:v>
                </c:pt>
                <c:pt idx="2">
                  <c:v>1.9437500000000001</c:v>
                </c:pt>
                <c:pt idx="3">
                  <c:v>10.920000000000002</c:v>
                </c:pt>
                <c:pt idx="4">
                  <c:v>1.82375</c:v>
                </c:pt>
                <c:pt idx="5">
                  <c:v>31.155000000000001</c:v>
                </c:pt>
                <c:pt idx="6">
                  <c:v>0.96375000000000077</c:v>
                </c:pt>
                <c:pt idx="7">
                  <c:v>27.740000000000002</c:v>
                </c:pt>
                <c:pt idx="8">
                  <c:v>0.83125000000000004</c:v>
                </c:pt>
                <c:pt idx="9">
                  <c:v>27.27125000000003</c:v>
                </c:pt>
              </c:numCache>
            </c:numRef>
          </c:val>
        </c:ser>
        <c:ser>
          <c:idx val="2"/>
          <c:order val="2"/>
          <c:tx>
            <c:strRef>
              <c:f>'2013a'!$O$8</c:f>
              <c:strCache>
                <c:ptCount val="1"/>
                <c:pt idx="0">
                  <c:v>Maize (M)</c:v>
                </c:pt>
              </c:strCache>
            </c:strRef>
          </c:tx>
          <c:spPr>
            <a:solidFill>
              <a:schemeClr val="accent3"/>
            </a:solidFill>
            <a:ln>
              <a:noFill/>
            </a:ln>
            <a:effectLst/>
            <a:sp3d/>
          </c:spPr>
          <c:cat>
            <c:multiLvlStrRef>
              <c:f>'2013a'!$P$4:$Y$5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'2013a'!$P$8:$Y$8</c:f>
              <c:numCache>
                <c:formatCode>0.00</c:formatCode>
                <c:ptCount val="10"/>
                <c:pt idx="0">
                  <c:v>1.7374999999999974</c:v>
                </c:pt>
                <c:pt idx="1">
                  <c:v>3.0512499999999947</c:v>
                </c:pt>
                <c:pt idx="2">
                  <c:v>1.8625000000000003</c:v>
                </c:pt>
                <c:pt idx="3">
                  <c:v>11.1875</c:v>
                </c:pt>
                <c:pt idx="4">
                  <c:v>1.8137499999999998</c:v>
                </c:pt>
                <c:pt idx="5">
                  <c:v>31.274999999999999</c:v>
                </c:pt>
                <c:pt idx="6">
                  <c:v>0.96250000000000002</c:v>
                </c:pt>
                <c:pt idx="7">
                  <c:v>28.17750000000003</c:v>
                </c:pt>
                <c:pt idx="8">
                  <c:v>0.81250000000000011</c:v>
                </c:pt>
                <c:pt idx="9">
                  <c:v>26.322500000000002</c:v>
                </c:pt>
              </c:numCache>
            </c:numRef>
          </c:val>
        </c:ser>
        <c:shape val="box"/>
        <c:axId val="87405696"/>
        <c:axId val="87407232"/>
        <c:axId val="0"/>
      </c:bar3DChart>
      <c:catAx>
        <c:axId val="87405696"/>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87407232"/>
        <c:crosses val="autoZero"/>
        <c:auto val="1"/>
        <c:lblAlgn val="ctr"/>
        <c:lblOffset val="100"/>
      </c:catAx>
      <c:valAx>
        <c:axId val="87407232"/>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 Carbon</a:t>
                </a:r>
              </a:p>
            </c:rich>
          </c:tx>
          <c:layout/>
          <c:spPr>
            <a:noFill/>
            <a:ln>
              <a:noFill/>
            </a:ln>
            <a:effectLst/>
          </c:spPr>
        </c:title>
        <c:numFmt formatCode="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40569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'2013b'!$O$6</c:f>
              <c:strCache>
                <c:ptCount val="1"/>
                <c:pt idx="0">
                  <c:v>  Conventional Till</c:v>
                </c:pt>
              </c:strCache>
            </c:strRef>
          </c:tx>
          <c:spPr>
            <a:solidFill>
              <a:schemeClr val="accent1"/>
            </a:solidFill>
            <a:ln>
              <a:noFill/>
            </a:ln>
            <a:effectLst/>
            <a:sp3d/>
          </c:spPr>
          <c:cat>
            <c:multiLvlStrRef>
              <c:f>'2013b'!$P$4:$Y$5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'2013b'!$P$6:$Y$6</c:f>
              <c:numCache>
                <c:formatCode>0.00</c:formatCode>
                <c:ptCount val="10"/>
                <c:pt idx="0">
                  <c:v>2.2549999999999999</c:v>
                </c:pt>
                <c:pt idx="1">
                  <c:v>3.7100000000000004</c:v>
                </c:pt>
                <c:pt idx="2">
                  <c:v>2.1566666666666663</c:v>
                </c:pt>
                <c:pt idx="3">
                  <c:v>12.015000000000002</c:v>
                </c:pt>
                <c:pt idx="4">
                  <c:v>1.9724999999999995</c:v>
                </c:pt>
                <c:pt idx="5">
                  <c:v>31.211666666666691</c:v>
                </c:pt>
                <c:pt idx="6">
                  <c:v>1.1316666666666668</c:v>
                </c:pt>
                <c:pt idx="7">
                  <c:v>28.500833333333279</c:v>
                </c:pt>
                <c:pt idx="8">
                  <c:v>0.91999999999999993</c:v>
                </c:pt>
                <c:pt idx="9">
                  <c:v>24.577500000000001</c:v>
                </c:pt>
              </c:numCache>
            </c:numRef>
          </c:val>
        </c:ser>
        <c:ser>
          <c:idx val="1"/>
          <c:order val="1"/>
          <c:tx>
            <c:strRef>
              <c:f>'2013b'!$O$7</c:f>
              <c:strCache>
                <c:ptCount val="1"/>
                <c:pt idx="0">
                  <c:v>  No Till</c:v>
                </c:pt>
              </c:strCache>
            </c:strRef>
          </c:tx>
          <c:spPr>
            <a:solidFill>
              <a:schemeClr val="accent2"/>
            </a:solidFill>
            <a:ln>
              <a:noFill/>
            </a:ln>
            <a:effectLst/>
            <a:sp3d/>
          </c:spPr>
          <c:cat>
            <c:multiLvlStrRef>
              <c:f>'2013b'!$P$4:$Y$5</c:f>
              <c:multiLvlStrCache>
                <c:ptCount val="10"/>
                <c:lvl>
                  <c:pt idx="0">
                    <c:v>%OC</c:v>
                  </c:pt>
                  <c:pt idx="1">
                    <c:v>RC (%)</c:v>
                  </c:pt>
                  <c:pt idx="2">
                    <c:v>%OC</c:v>
                  </c:pt>
                  <c:pt idx="3">
                    <c:v>RC (%)</c:v>
                  </c:pt>
                  <c:pt idx="4">
                    <c:v>%OC</c:v>
                  </c:pt>
                  <c:pt idx="5">
                    <c:v>RC (%)</c:v>
                  </c:pt>
                  <c:pt idx="6">
                    <c:v>%OC</c:v>
                  </c:pt>
                  <c:pt idx="7">
                    <c:v>RC (%)</c:v>
                  </c:pt>
                  <c:pt idx="8">
                    <c:v>%OC</c:v>
                  </c:pt>
                  <c:pt idx="9">
                    <c:v>RC (%)</c:v>
                  </c:pt>
                </c:lvl>
                <c:lvl>
                  <c:pt idx="0">
                    <c:v>&gt; 2.0mm</c:v>
                  </c:pt>
                  <c:pt idx="2">
                    <c:v>2.0 -  1.0mm</c:v>
                  </c:pt>
                  <c:pt idx="4">
                    <c:v>1.0 - 0.5mm</c:v>
                  </c:pt>
                  <c:pt idx="6">
                    <c:v>0.5 - 0.25mm</c:v>
                  </c:pt>
                  <c:pt idx="8">
                    <c:v>&lt; 0.25mm</c:v>
                  </c:pt>
                </c:lvl>
              </c:multiLvlStrCache>
            </c:multiLvlStrRef>
          </c:cat>
          <c:val>
            <c:numRef>
              <c:f>'2013b'!$P$7:$Y$7</c:f>
              <c:numCache>
                <c:formatCode>0.00</c:formatCode>
                <c:ptCount val="10"/>
                <c:pt idx="0">
                  <c:v>1.4558333333333318</c:v>
                </c:pt>
                <c:pt idx="1">
                  <c:v>2.4491666666666672</c:v>
                </c:pt>
                <c:pt idx="2">
                  <c:v>1.6658333333333335</c:v>
                </c:pt>
                <c:pt idx="3">
                  <c:v>10.502500000000014</c:v>
                </c:pt>
                <c:pt idx="4">
                  <c:v>1.5766666666666669</c:v>
                </c:pt>
                <c:pt idx="5">
                  <c:v>30.613333333333301</c:v>
                </c:pt>
                <c:pt idx="6">
                  <c:v>0.82583333333333364</c:v>
                </c:pt>
                <c:pt idx="7">
                  <c:v>28.331666666666695</c:v>
                </c:pt>
                <c:pt idx="8">
                  <c:v>0.71666666666666667</c:v>
                </c:pt>
                <c:pt idx="9">
                  <c:v>28.114999999999998</c:v>
                </c:pt>
              </c:numCache>
            </c:numRef>
          </c:val>
        </c:ser>
        <c:shape val="box"/>
        <c:axId val="87601536"/>
        <c:axId val="87603072"/>
        <c:axId val="0"/>
      </c:bar3DChart>
      <c:catAx>
        <c:axId val="87601536"/>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87603072"/>
        <c:crosses val="autoZero"/>
        <c:auto val="1"/>
        <c:lblAlgn val="ctr"/>
        <c:lblOffset val="100"/>
      </c:catAx>
      <c:valAx>
        <c:axId val="87603072"/>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dirty="0" smtClean="0"/>
                  <a:t>% Carbon</a:t>
                </a:r>
                <a:endParaRPr lang="en-US" dirty="0"/>
              </a:p>
            </c:rich>
          </c:tx>
          <c:layout/>
          <c:spPr>
            <a:noFill/>
            <a:ln>
              <a:noFill/>
            </a:ln>
            <a:effectLst/>
          </c:spPr>
        </c:title>
        <c:numFmt formatCode="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60153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'2013c'!$O$6</c:f>
              <c:strCache>
                <c:ptCount val="1"/>
                <c:pt idx="0">
                  <c:v>Control</c:v>
                </c:pt>
              </c:strCache>
            </c:strRef>
          </c:tx>
          <c:spPr>
            <a:solidFill>
              <a:schemeClr val="accent1"/>
            </a:solidFill>
            <a:ln>
              <a:noFill/>
            </a:ln>
            <a:effectLst/>
            <a:sp3d/>
          </c:spPr>
          <c:cat>
            <c:multiLvlStrRef>
              <c:f>'2013c'!$P$4:$Y$5</c:f>
              <c:multiLvlStrCache>
                <c:ptCount val="10"/>
                <c:lvl>
                  <c:pt idx="0">
                    <c:v>%OC</c:v>
                  </c:pt>
                  <c:pt idx="1">
                    <c:v>RC (%)</c:v>
                  </c:pt>
                  <c:pt idx="2">
                    <c:v>%OC</c:v>
                  </c:pt>
                  <c:pt idx="3">
                    <c:v>RC (%)</c:v>
                  </c:pt>
                  <c:pt idx="4">
                    <c:v>%OC</c:v>
                  </c:pt>
                  <c:pt idx="5">
                    <c:v>RC (%)</c:v>
                  </c:pt>
                  <c:pt idx="6">
                    <c:v>%OC</c:v>
                  </c:pt>
                  <c:pt idx="7">
                    <c:v>RC (%)</c:v>
                  </c:pt>
                  <c:pt idx="8">
                    <c:v>%OC</c:v>
                  </c:pt>
                  <c:pt idx="9">
                    <c:v>RC (%)</c:v>
                  </c:pt>
                </c:lvl>
                <c:lvl>
                  <c:pt idx="0">
                    <c:v>&gt; 2mm</c:v>
                  </c:pt>
                  <c:pt idx="2">
                    <c:v>2 -  1mm</c:v>
                  </c:pt>
                  <c:pt idx="4">
                    <c:v>1 - 0.5mm</c:v>
                  </c:pt>
                  <c:pt idx="6">
                    <c:v>0.5 - 0.25mm</c:v>
                  </c:pt>
                  <c:pt idx="8">
                    <c:v>&lt; 0.25mm</c:v>
                  </c:pt>
                </c:lvl>
              </c:multiLvlStrCache>
            </c:multiLvlStrRef>
          </c:cat>
          <c:val>
            <c:numRef>
              <c:f>'2013c'!$P$6:$Y$6</c:f>
              <c:numCache>
                <c:formatCode>0.0</c:formatCode>
                <c:ptCount val="10"/>
                <c:pt idx="0">
                  <c:v>1.6800000000000017</c:v>
                </c:pt>
                <c:pt idx="1">
                  <c:v>2.4066666666666667</c:v>
                </c:pt>
                <c:pt idx="2">
                  <c:v>1.7149999999999979</c:v>
                </c:pt>
                <c:pt idx="3">
                  <c:v>10.093333333333334</c:v>
                </c:pt>
                <c:pt idx="4">
                  <c:v>1.6733333333333331</c:v>
                </c:pt>
                <c:pt idx="5">
                  <c:v>29.706666666666667</c:v>
                </c:pt>
                <c:pt idx="6">
                  <c:v>0.8916666666666665</c:v>
                </c:pt>
                <c:pt idx="7">
                  <c:v>26.73333333333327</c:v>
                </c:pt>
                <c:pt idx="8">
                  <c:v>0.87833333333333363</c:v>
                </c:pt>
                <c:pt idx="9">
                  <c:v>31.07333333333327</c:v>
                </c:pt>
              </c:numCache>
            </c:numRef>
          </c:val>
        </c:ser>
        <c:ser>
          <c:idx val="1"/>
          <c:order val="1"/>
          <c:tx>
            <c:strRef>
              <c:f>'2013c'!$O$7</c:f>
              <c:strCache>
                <c:ptCount val="1"/>
                <c:pt idx="0">
                  <c:v>Cassava Peels</c:v>
                </c:pt>
              </c:strCache>
            </c:strRef>
          </c:tx>
          <c:spPr>
            <a:solidFill>
              <a:schemeClr val="accent2"/>
            </a:solidFill>
            <a:ln>
              <a:noFill/>
            </a:ln>
            <a:effectLst/>
            <a:sp3d/>
          </c:spPr>
          <c:cat>
            <c:multiLvlStrRef>
              <c:f>'2013c'!$P$4:$Y$5</c:f>
              <c:multiLvlStrCache>
                <c:ptCount val="10"/>
                <c:lvl>
                  <c:pt idx="0">
                    <c:v>%OC</c:v>
                  </c:pt>
                  <c:pt idx="1">
                    <c:v>RC (%)</c:v>
                  </c:pt>
                  <c:pt idx="2">
                    <c:v>%OC</c:v>
                  </c:pt>
                  <c:pt idx="3">
                    <c:v>RC (%)</c:v>
                  </c:pt>
                  <c:pt idx="4">
                    <c:v>%OC</c:v>
                  </c:pt>
                  <c:pt idx="5">
                    <c:v>RC (%)</c:v>
                  </c:pt>
                  <c:pt idx="6">
                    <c:v>%OC</c:v>
                  </c:pt>
                  <c:pt idx="7">
                    <c:v>RC (%)</c:v>
                  </c:pt>
                  <c:pt idx="8">
                    <c:v>%OC</c:v>
                  </c:pt>
                  <c:pt idx="9">
                    <c:v>RC (%)</c:v>
                  </c:pt>
                </c:lvl>
                <c:lvl>
                  <c:pt idx="0">
                    <c:v>&gt; 2mm</c:v>
                  </c:pt>
                  <c:pt idx="2">
                    <c:v>2 -  1mm</c:v>
                  </c:pt>
                  <c:pt idx="4">
                    <c:v>1 - 0.5mm</c:v>
                  </c:pt>
                  <c:pt idx="6">
                    <c:v>0.5 - 0.25mm</c:v>
                  </c:pt>
                  <c:pt idx="8">
                    <c:v>&lt; 0.25mm</c:v>
                  </c:pt>
                </c:lvl>
              </c:multiLvlStrCache>
            </c:multiLvlStrRef>
          </c:cat>
          <c:val>
            <c:numRef>
              <c:f>'2013c'!$P$7:$Y$7</c:f>
              <c:numCache>
                <c:formatCode>0.0</c:formatCode>
                <c:ptCount val="10"/>
                <c:pt idx="0">
                  <c:v>1.6483333333333341</c:v>
                </c:pt>
                <c:pt idx="1">
                  <c:v>3.4516666666666667</c:v>
                </c:pt>
                <c:pt idx="2">
                  <c:v>1.6966666666666665</c:v>
                </c:pt>
                <c:pt idx="3">
                  <c:v>11.516666666666676</c:v>
                </c:pt>
                <c:pt idx="4">
                  <c:v>1.8283333333333331</c:v>
                </c:pt>
                <c:pt idx="5">
                  <c:v>32.313333333333325</c:v>
                </c:pt>
                <c:pt idx="6">
                  <c:v>0.8966666666666665</c:v>
                </c:pt>
                <c:pt idx="7">
                  <c:v>27.873333333333278</c:v>
                </c:pt>
                <c:pt idx="8">
                  <c:v>0.70333333333333325</c:v>
                </c:pt>
                <c:pt idx="9">
                  <c:v>24.863333333333266</c:v>
                </c:pt>
              </c:numCache>
            </c:numRef>
          </c:val>
        </c:ser>
        <c:ser>
          <c:idx val="2"/>
          <c:order val="2"/>
          <c:tx>
            <c:strRef>
              <c:f>'2013c'!$O$8</c:f>
              <c:strCache>
                <c:ptCount val="1"/>
                <c:pt idx="0">
                  <c:v>Poultry Dropping</c:v>
                </c:pt>
              </c:strCache>
            </c:strRef>
          </c:tx>
          <c:spPr>
            <a:solidFill>
              <a:schemeClr val="accent3"/>
            </a:solidFill>
            <a:ln>
              <a:noFill/>
            </a:ln>
            <a:effectLst/>
            <a:sp3d/>
          </c:spPr>
          <c:cat>
            <c:multiLvlStrRef>
              <c:f>'2013c'!$P$4:$Y$5</c:f>
              <c:multiLvlStrCache>
                <c:ptCount val="10"/>
                <c:lvl>
                  <c:pt idx="0">
                    <c:v>%OC</c:v>
                  </c:pt>
                  <c:pt idx="1">
                    <c:v>RC (%)</c:v>
                  </c:pt>
                  <c:pt idx="2">
                    <c:v>%OC</c:v>
                  </c:pt>
                  <c:pt idx="3">
                    <c:v>RC (%)</c:v>
                  </c:pt>
                  <c:pt idx="4">
                    <c:v>%OC</c:v>
                  </c:pt>
                  <c:pt idx="5">
                    <c:v>RC (%)</c:v>
                  </c:pt>
                  <c:pt idx="6">
                    <c:v>%OC</c:v>
                  </c:pt>
                  <c:pt idx="7">
                    <c:v>RC (%)</c:v>
                  </c:pt>
                  <c:pt idx="8">
                    <c:v>%OC</c:v>
                  </c:pt>
                  <c:pt idx="9">
                    <c:v>RC (%)</c:v>
                  </c:pt>
                </c:lvl>
                <c:lvl>
                  <c:pt idx="0">
                    <c:v>&gt; 2mm</c:v>
                  </c:pt>
                  <c:pt idx="2">
                    <c:v>2 -  1mm</c:v>
                  </c:pt>
                  <c:pt idx="4">
                    <c:v>1 - 0.5mm</c:v>
                  </c:pt>
                  <c:pt idx="6">
                    <c:v>0.5 - 0.25mm</c:v>
                  </c:pt>
                  <c:pt idx="8">
                    <c:v>&lt; 0.25mm</c:v>
                  </c:pt>
                </c:lvl>
              </c:multiLvlStrCache>
            </c:multiLvlStrRef>
          </c:cat>
          <c:val>
            <c:numRef>
              <c:f>'2013c'!$P$8:$Y$8</c:f>
              <c:numCache>
                <c:formatCode>0.0</c:formatCode>
                <c:ptCount val="10"/>
                <c:pt idx="0">
                  <c:v>1.6983333333333341</c:v>
                </c:pt>
                <c:pt idx="1">
                  <c:v>1.568333333333334</c:v>
                </c:pt>
                <c:pt idx="2">
                  <c:v>1.8683333333333341</c:v>
                </c:pt>
                <c:pt idx="3">
                  <c:v>10.71666666666667</c:v>
                </c:pt>
                <c:pt idx="4">
                  <c:v>1.7949999999999982</c:v>
                </c:pt>
                <c:pt idx="5">
                  <c:v>32.568333333333392</c:v>
                </c:pt>
                <c:pt idx="6">
                  <c:v>1.02</c:v>
                </c:pt>
                <c:pt idx="7">
                  <c:v>30.633333333333294</c:v>
                </c:pt>
                <c:pt idx="8">
                  <c:v>0.78500000000000003</c:v>
                </c:pt>
                <c:pt idx="9">
                  <c:v>24.526666666666667</c:v>
                </c:pt>
              </c:numCache>
            </c:numRef>
          </c:val>
        </c:ser>
        <c:ser>
          <c:idx val="3"/>
          <c:order val="3"/>
          <c:tx>
            <c:strRef>
              <c:f>'2013c'!$O$9</c:f>
              <c:strCache>
                <c:ptCount val="1"/>
                <c:pt idx="0">
                  <c:v>Pig Waste</c:v>
                </c:pt>
              </c:strCache>
            </c:strRef>
          </c:tx>
          <c:spPr>
            <a:solidFill>
              <a:schemeClr val="accent4"/>
            </a:solidFill>
            <a:ln>
              <a:noFill/>
            </a:ln>
            <a:effectLst/>
            <a:sp3d/>
          </c:spPr>
          <c:cat>
            <c:multiLvlStrRef>
              <c:f>'2013c'!$P$4:$Y$5</c:f>
              <c:multiLvlStrCache>
                <c:ptCount val="10"/>
                <c:lvl>
                  <c:pt idx="0">
                    <c:v>%OC</c:v>
                  </c:pt>
                  <c:pt idx="1">
                    <c:v>RC (%)</c:v>
                  </c:pt>
                  <c:pt idx="2">
                    <c:v>%OC</c:v>
                  </c:pt>
                  <c:pt idx="3">
                    <c:v>RC (%)</c:v>
                  </c:pt>
                  <c:pt idx="4">
                    <c:v>%OC</c:v>
                  </c:pt>
                  <c:pt idx="5">
                    <c:v>RC (%)</c:v>
                  </c:pt>
                  <c:pt idx="6">
                    <c:v>%OC</c:v>
                  </c:pt>
                  <c:pt idx="7">
                    <c:v>RC (%)</c:v>
                  </c:pt>
                  <c:pt idx="8">
                    <c:v>%OC</c:v>
                  </c:pt>
                  <c:pt idx="9">
                    <c:v>RC (%)</c:v>
                  </c:pt>
                </c:lvl>
                <c:lvl>
                  <c:pt idx="0">
                    <c:v>&gt; 2mm</c:v>
                  </c:pt>
                  <c:pt idx="2">
                    <c:v>2 -  1mm</c:v>
                  </c:pt>
                  <c:pt idx="4">
                    <c:v>1 - 0.5mm</c:v>
                  </c:pt>
                  <c:pt idx="6">
                    <c:v>0.5 - 0.25mm</c:v>
                  </c:pt>
                  <c:pt idx="8">
                    <c:v>&lt; 0.25mm</c:v>
                  </c:pt>
                </c:lvl>
              </c:multiLvlStrCache>
            </c:multiLvlStrRef>
          </c:cat>
          <c:val>
            <c:numRef>
              <c:f>'2013c'!$P$9:$Y$9</c:f>
              <c:numCache>
                <c:formatCode>0.0</c:formatCode>
                <c:ptCount val="10"/>
                <c:pt idx="0">
                  <c:v>2.3949999999999987</c:v>
                </c:pt>
                <c:pt idx="1">
                  <c:v>4.8916666666666684</c:v>
                </c:pt>
                <c:pt idx="2">
                  <c:v>2.3649999999999998</c:v>
                </c:pt>
                <c:pt idx="3">
                  <c:v>12.70833333333332</c:v>
                </c:pt>
                <c:pt idx="4">
                  <c:v>1.8016666666666659</c:v>
                </c:pt>
                <c:pt idx="5">
                  <c:v>29.061666666666667</c:v>
                </c:pt>
                <c:pt idx="6">
                  <c:v>1.1066666666666667</c:v>
                </c:pt>
                <c:pt idx="7">
                  <c:v>28.424999999999986</c:v>
                </c:pt>
                <c:pt idx="8">
                  <c:v>0.90666666666666651</c:v>
                </c:pt>
                <c:pt idx="9">
                  <c:v>24.921666666666663</c:v>
                </c:pt>
              </c:numCache>
            </c:numRef>
          </c:val>
        </c:ser>
        <c:shape val="box"/>
        <c:axId val="87778432"/>
        <c:axId val="87779968"/>
        <c:axId val="0"/>
      </c:bar3DChart>
      <c:catAx>
        <c:axId val="87778432"/>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87779968"/>
        <c:crosses val="autoZero"/>
        <c:auto val="1"/>
        <c:lblAlgn val="ctr"/>
        <c:lblOffset val="100"/>
      </c:catAx>
      <c:valAx>
        <c:axId val="87779968"/>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 Carbon</a:t>
                </a:r>
              </a:p>
            </c:rich>
          </c:tx>
          <c:layout/>
          <c:spPr>
            <a:noFill/>
            <a:ln>
              <a:noFill/>
            </a:ln>
            <a:effectLst/>
          </c:spPr>
        </c:title>
        <c:numFmt formatCode="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77843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103BA5-0535-41A1-8C34-7732A46BA933}"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D743F-FA40-4CAD-8E46-F022C9B208ED}" type="slidenum">
              <a:rPr lang="en-US" smtClean="0"/>
              <a:pPr/>
              <a:t>‹#›</a:t>
            </a:fld>
            <a:endParaRPr lang="en-US"/>
          </a:p>
        </p:txBody>
      </p:sp>
    </p:spTree>
    <p:extLst>
      <p:ext uri="{BB962C8B-B14F-4D97-AF65-F5344CB8AC3E}">
        <p14:creationId xmlns="" xmlns:p14="http://schemas.microsoft.com/office/powerpoint/2010/main" val="829685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03BA5-0535-41A1-8C34-7732A46BA933}"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D743F-FA40-4CAD-8E46-F022C9B208ED}" type="slidenum">
              <a:rPr lang="en-US" smtClean="0"/>
              <a:pPr/>
              <a:t>‹#›</a:t>
            </a:fld>
            <a:endParaRPr lang="en-US"/>
          </a:p>
        </p:txBody>
      </p:sp>
    </p:spTree>
    <p:extLst>
      <p:ext uri="{BB962C8B-B14F-4D97-AF65-F5344CB8AC3E}">
        <p14:creationId xmlns="" xmlns:p14="http://schemas.microsoft.com/office/powerpoint/2010/main" val="577824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03BA5-0535-41A1-8C34-7732A46BA933}"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D743F-FA40-4CAD-8E46-F022C9B208ED}" type="slidenum">
              <a:rPr lang="en-US" smtClean="0"/>
              <a:pPr/>
              <a:t>‹#›</a:t>
            </a:fld>
            <a:endParaRPr lang="en-US"/>
          </a:p>
        </p:txBody>
      </p:sp>
    </p:spTree>
    <p:extLst>
      <p:ext uri="{BB962C8B-B14F-4D97-AF65-F5344CB8AC3E}">
        <p14:creationId xmlns="" xmlns:p14="http://schemas.microsoft.com/office/powerpoint/2010/main" val="2159869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03BA5-0535-41A1-8C34-7732A46BA933}"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D743F-FA40-4CAD-8E46-F022C9B208ED}" type="slidenum">
              <a:rPr lang="en-US" smtClean="0"/>
              <a:pPr/>
              <a:t>‹#›</a:t>
            </a:fld>
            <a:endParaRPr lang="en-US"/>
          </a:p>
        </p:txBody>
      </p:sp>
    </p:spTree>
    <p:extLst>
      <p:ext uri="{BB962C8B-B14F-4D97-AF65-F5344CB8AC3E}">
        <p14:creationId xmlns="" xmlns:p14="http://schemas.microsoft.com/office/powerpoint/2010/main" val="282974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103BA5-0535-41A1-8C34-7732A46BA933}"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D743F-FA40-4CAD-8E46-F022C9B208ED}" type="slidenum">
              <a:rPr lang="en-US" smtClean="0"/>
              <a:pPr/>
              <a:t>‹#›</a:t>
            </a:fld>
            <a:endParaRPr lang="en-US"/>
          </a:p>
        </p:txBody>
      </p:sp>
    </p:spTree>
    <p:extLst>
      <p:ext uri="{BB962C8B-B14F-4D97-AF65-F5344CB8AC3E}">
        <p14:creationId xmlns="" xmlns:p14="http://schemas.microsoft.com/office/powerpoint/2010/main" val="2039038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103BA5-0535-41A1-8C34-7732A46BA933}"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D743F-FA40-4CAD-8E46-F022C9B208ED}" type="slidenum">
              <a:rPr lang="en-US" smtClean="0"/>
              <a:pPr/>
              <a:t>‹#›</a:t>
            </a:fld>
            <a:endParaRPr lang="en-US"/>
          </a:p>
        </p:txBody>
      </p:sp>
    </p:spTree>
    <p:extLst>
      <p:ext uri="{BB962C8B-B14F-4D97-AF65-F5344CB8AC3E}">
        <p14:creationId xmlns="" xmlns:p14="http://schemas.microsoft.com/office/powerpoint/2010/main" val="997859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103BA5-0535-41A1-8C34-7732A46BA933}" type="datetimeFigureOut">
              <a:rPr lang="en-US" smtClean="0"/>
              <a:pPr/>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5D743F-FA40-4CAD-8E46-F022C9B208ED}" type="slidenum">
              <a:rPr lang="en-US" smtClean="0"/>
              <a:pPr/>
              <a:t>‹#›</a:t>
            </a:fld>
            <a:endParaRPr lang="en-US"/>
          </a:p>
        </p:txBody>
      </p:sp>
    </p:spTree>
    <p:extLst>
      <p:ext uri="{BB962C8B-B14F-4D97-AF65-F5344CB8AC3E}">
        <p14:creationId xmlns="" xmlns:p14="http://schemas.microsoft.com/office/powerpoint/2010/main" val="761251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103BA5-0535-41A1-8C34-7732A46BA933}" type="datetimeFigureOut">
              <a:rPr lang="en-US" smtClean="0"/>
              <a:pPr/>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5D743F-FA40-4CAD-8E46-F022C9B208ED}" type="slidenum">
              <a:rPr lang="en-US" smtClean="0"/>
              <a:pPr/>
              <a:t>‹#›</a:t>
            </a:fld>
            <a:endParaRPr lang="en-US"/>
          </a:p>
        </p:txBody>
      </p:sp>
    </p:spTree>
    <p:extLst>
      <p:ext uri="{BB962C8B-B14F-4D97-AF65-F5344CB8AC3E}">
        <p14:creationId xmlns="" xmlns:p14="http://schemas.microsoft.com/office/powerpoint/2010/main" val="1204518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03BA5-0535-41A1-8C34-7732A46BA933}" type="datetimeFigureOut">
              <a:rPr lang="en-US" smtClean="0"/>
              <a:pPr/>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5D743F-FA40-4CAD-8E46-F022C9B208ED}" type="slidenum">
              <a:rPr lang="en-US" smtClean="0"/>
              <a:pPr/>
              <a:t>‹#›</a:t>
            </a:fld>
            <a:endParaRPr lang="en-US"/>
          </a:p>
        </p:txBody>
      </p:sp>
    </p:spTree>
    <p:extLst>
      <p:ext uri="{BB962C8B-B14F-4D97-AF65-F5344CB8AC3E}">
        <p14:creationId xmlns="" xmlns:p14="http://schemas.microsoft.com/office/powerpoint/2010/main" val="1888132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03BA5-0535-41A1-8C34-7732A46BA933}"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D743F-FA40-4CAD-8E46-F022C9B208ED}" type="slidenum">
              <a:rPr lang="en-US" smtClean="0"/>
              <a:pPr/>
              <a:t>‹#›</a:t>
            </a:fld>
            <a:endParaRPr lang="en-US"/>
          </a:p>
        </p:txBody>
      </p:sp>
    </p:spTree>
    <p:extLst>
      <p:ext uri="{BB962C8B-B14F-4D97-AF65-F5344CB8AC3E}">
        <p14:creationId xmlns="" xmlns:p14="http://schemas.microsoft.com/office/powerpoint/2010/main" val="317876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03BA5-0535-41A1-8C34-7732A46BA933}"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D743F-FA40-4CAD-8E46-F022C9B208ED}" type="slidenum">
              <a:rPr lang="en-US" smtClean="0"/>
              <a:pPr/>
              <a:t>‹#›</a:t>
            </a:fld>
            <a:endParaRPr lang="en-US"/>
          </a:p>
        </p:txBody>
      </p:sp>
    </p:spTree>
    <p:extLst>
      <p:ext uri="{BB962C8B-B14F-4D97-AF65-F5344CB8AC3E}">
        <p14:creationId xmlns="" xmlns:p14="http://schemas.microsoft.com/office/powerpoint/2010/main" val="3667573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03BA5-0535-41A1-8C34-7732A46BA933}" type="datetimeFigureOut">
              <a:rPr lang="en-US" smtClean="0"/>
              <a:pPr/>
              <a:t>4/25/2020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D743F-FA40-4CAD-8E46-F022C9B208ED}" type="slidenum">
              <a:rPr lang="en-US" smtClean="0"/>
              <a:pPr/>
              <a:t>‹#›</a:t>
            </a:fld>
            <a:endParaRPr lang="en-US"/>
          </a:p>
        </p:txBody>
      </p:sp>
    </p:spTree>
    <p:extLst>
      <p:ext uri="{BB962C8B-B14F-4D97-AF65-F5344CB8AC3E}">
        <p14:creationId xmlns="" xmlns:p14="http://schemas.microsoft.com/office/powerpoint/2010/main" val="1037534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6651" y="483327"/>
            <a:ext cx="10280469" cy="2978330"/>
          </a:xfrm>
        </p:spPr>
        <p:txBody>
          <a:bodyPr>
            <a:normAutofit/>
          </a:bodyPr>
          <a:lstStyle/>
          <a:p>
            <a:r>
              <a:rPr lang="en-US" sz="4000" b="1" dirty="0">
                <a:latin typeface="Arial Black" pitchFamily="34" charset="0"/>
              </a:rPr>
              <a:t>RELATIVE CONTRIBUTION OF </a:t>
            </a:r>
            <a:r>
              <a:rPr lang="en-US" sz="4000" b="1" dirty="0" smtClean="0">
                <a:latin typeface="Arial Black" pitchFamily="34" charset="0"/>
              </a:rPr>
              <a:t>AGGREGATED SOIL </a:t>
            </a:r>
            <a:r>
              <a:rPr lang="en-US" sz="4000" b="1" dirty="0">
                <a:latin typeface="Arial Black" pitchFamily="34" charset="0"/>
              </a:rPr>
              <a:t>CARBON TO SOIL ORGANIC </a:t>
            </a:r>
            <a:r>
              <a:rPr lang="en-US" sz="4000" b="1" dirty="0" smtClean="0">
                <a:latin typeface="Arial Black" pitchFamily="34" charset="0"/>
              </a:rPr>
              <a:t>CARBON POOL IN AN ULTISOL, SOUTHEASTERN NIGERIA</a:t>
            </a:r>
            <a:endParaRPr lang="en-US" sz="4000" b="1" dirty="0">
              <a:latin typeface="Arial Black" pitchFamily="34" charset="0"/>
            </a:endParaRPr>
          </a:p>
        </p:txBody>
      </p:sp>
      <p:sp>
        <p:nvSpPr>
          <p:cNvPr id="3" name="Subtitle 2"/>
          <p:cNvSpPr>
            <a:spLocks noGrp="1"/>
          </p:cNvSpPr>
          <p:nvPr>
            <p:ph type="subTitle" idx="1"/>
          </p:nvPr>
        </p:nvSpPr>
        <p:spPr>
          <a:xfrm>
            <a:off x="953589" y="3763407"/>
            <a:ext cx="10084525" cy="2219381"/>
          </a:xfrm>
        </p:spPr>
        <p:txBody>
          <a:bodyPr/>
          <a:lstStyle/>
          <a:p>
            <a:r>
              <a:rPr lang="en-US" sz="4000" b="1" dirty="0" err="1" smtClean="0"/>
              <a:t>Onunwa</a:t>
            </a:r>
            <a:r>
              <a:rPr lang="en-US" sz="4000" b="1" dirty="0" smtClean="0"/>
              <a:t>, A.O.</a:t>
            </a:r>
          </a:p>
          <a:p>
            <a:r>
              <a:rPr lang="en-US" sz="3200" dirty="0" smtClean="0"/>
              <a:t>Department of Soil Science and Land Resources Management</a:t>
            </a:r>
          </a:p>
          <a:p>
            <a:r>
              <a:rPr lang="en-US" sz="3200" dirty="0" err="1" smtClean="0"/>
              <a:t>Nnamdi</a:t>
            </a:r>
            <a:r>
              <a:rPr lang="en-US" sz="3200" dirty="0" smtClean="0"/>
              <a:t> </a:t>
            </a:r>
            <a:r>
              <a:rPr lang="en-US" sz="3200" dirty="0" err="1" smtClean="0"/>
              <a:t>Azikiwe</a:t>
            </a:r>
            <a:r>
              <a:rPr lang="en-US" sz="3200" dirty="0" smtClean="0"/>
              <a:t> University, </a:t>
            </a:r>
            <a:r>
              <a:rPr lang="en-US" sz="3200" dirty="0" err="1" smtClean="0"/>
              <a:t>Awka</a:t>
            </a:r>
            <a:r>
              <a:rPr lang="en-US" sz="3200" dirty="0" smtClean="0"/>
              <a:t>, Nigeria</a:t>
            </a:r>
            <a:endParaRPr lang="en-US" sz="3200" dirty="0"/>
          </a:p>
        </p:txBody>
      </p:sp>
      <p:pic>
        <p:nvPicPr>
          <p:cNvPr id="1026" name="Picture 2" descr="C:\Users\user\Desktop\EGU 2020 LOGO.jpg"/>
          <p:cNvPicPr>
            <a:picLocks noChangeAspect="1" noChangeArrowheads="1"/>
          </p:cNvPicPr>
          <p:nvPr/>
        </p:nvPicPr>
        <p:blipFill>
          <a:blip r:embed="rId2"/>
          <a:srcRect/>
          <a:stretch>
            <a:fillRect/>
          </a:stretch>
        </p:blipFill>
        <p:spPr bwMode="auto">
          <a:xfrm>
            <a:off x="600892" y="5564776"/>
            <a:ext cx="1345474" cy="744583"/>
          </a:xfrm>
          <a:prstGeom prst="rect">
            <a:avLst/>
          </a:prstGeom>
          <a:noFill/>
        </p:spPr>
      </p:pic>
    </p:spTree>
    <p:extLst>
      <p:ext uri="{BB962C8B-B14F-4D97-AF65-F5344CB8AC3E}">
        <p14:creationId xmlns="" xmlns:p14="http://schemas.microsoft.com/office/powerpoint/2010/main" val="3425706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165" y="35856"/>
            <a:ext cx="10515600" cy="609601"/>
          </a:xfrm>
        </p:spPr>
        <p:txBody>
          <a:bodyPr>
            <a:normAutofit fontScale="90000"/>
          </a:bodyPr>
          <a:lstStyle/>
          <a:p>
            <a:pPr algn="ctr"/>
            <a:r>
              <a:rPr lang="en-US" b="1" dirty="0"/>
              <a:t>RESULTS AND </a:t>
            </a:r>
            <a:r>
              <a:rPr lang="en-US" b="1" dirty="0" smtClean="0"/>
              <a:t>DISCUSSIONS</a:t>
            </a:r>
            <a:endParaRPr lang="en-US" b="1"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14066078"/>
              </p:ext>
            </p:extLst>
          </p:nvPr>
        </p:nvGraphicFramePr>
        <p:xfrm>
          <a:off x="2590800" y="1532500"/>
          <a:ext cx="8709211" cy="408837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734234" y="950256"/>
            <a:ext cx="8740589" cy="769441"/>
          </a:xfrm>
          <a:prstGeom prst="rect">
            <a:avLst/>
          </a:prstGeom>
          <a:noFill/>
        </p:spPr>
        <p:txBody>
          <a:bodyPr wrap="square" rtlCol="0">
            <a:spAutoFit/>
          </a:bodyPr>
          <a:lstStyle/>
          <a:p>
            <a:pPr algn="ctr"/>
            <a:r>
              <a:rPr lang="en-US" sz="2200" dirty="0" smtClean="0">
                <a:latin typeface="Times New Roman" panose="02020603050405020304" pitchFamily="18" charset="0"/>
                <a:cs typeface="Times New Roman" panose="02020603050405020304" pitchFamily="18" charset="0"/>
              </a:rPr>
              <a:t>Relative Contribution (RC) of Aggregated Soil Carbon under Different Cropping Systems to SOC Pool - 2011</a:t>
            </a:r>
            <a:endParaRPr lang="en-US" sz="22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 xmlns:p14="http://schemas.microsoft.com/office/powerpoint/2010/main" val="753488042"/>
              </p:ext>
            </p:extLst>
          </p:nvPr>
        </p:nvGraphicFramePr>
        <p:xfrm>
          <a:off x="3352800" y="5587151"/>
          <a:ext cx="7497856" cy="1005840"/>
        </p:xfrm>
        <a:graphic>
          <a:graphicData uri="http://schemas.openxmlformats.org/drawingml/2006/table">
            <a:tbl>
              <a:tblPr>
                <a:tableStyleId>{5C22544A-7EE6-4342-B048-85BDC9FD1C3A}</a:tableStyleId>
              </a:tblPr>
              <a:tblGrid>
                <a:gridCol w="1224056"/>
                <a:gridCol w="622300"/>
                <a:gridCol w="622300"/>
                <a:gridCol w="622300"/>
                <a:gridCol w="635000"/>
                <a:gridCol w="622300"/>
                <a:gridCol w="635000"/>
                <a:gridCol w="622300"/>
                <a:gridCol w="635000"/>
                <a:gridCol w="622300"/>
                <a:gridCol w="635000"/>
              </a:tblGrid>
              <a:tr h="205740">
                <a:tc>
                  <a:txBody>
                    <a:bodyPr/>
                    <a:lstStyle/>
                    <a:p>
                      <a:pPr algn="l" fontAlgn="ctr"/>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7620" marR="7620" marT="7620" marB="0" anchor="ctr"/>
                </a:tc>
                <a:tc gridSpan="2">
                  <a:txBody>
                    <a:bodyPr/>
                    <a:lstStyle/>
                    <a:p>
                      <a:pPr algn="ctr" fontAlgn="ctr"/>
                      <a:r>
                        <a:rPr lang="en-US" sz="1200" b="1" u="none" strike="noStrike" dirty="0">
                          <a:effectLst/>
                        </a:rPr>
                        <a:t>&gt; 2.0mm</a:t>
                      </a:r>
                      <a:endParaRPr lang="en-US" sz="1200" b="1" i="0" u="none" strike="noStrike" dirty="0">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c gridSpan="2">
                  <a:txBody>
                    <a:bodyPr/>
                    <a:lstStyle/>
                    <a:p>
                      <a:pPr algn="ctr" fontAlgn="ctr"/>
                      <a:r>
                        <a:rPr lang="en-US" sz="1200" b="1" u="none" strike="noStrike">
                          <a:effectLst/>
                        </a:rPr>
                        <a:t>2.0 - 1.0mm</a:t>
                      </a:r>
                      <a:endParaRPr lang="en-US" sz="1200" b="1" i="0" u="none" strike="noStrike">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c gridSpan="2">
                  <a:txBody>
                    <a:bodyPr/>
                    <a:lstStyle/>
                    <a:p>
                      <a:pPr algn="ctr" fontAlgn="ctr"/>
                      <a:r>
                        <a:rPr lang="en-US" sz="1200" b="1" u="none" strike="noStrike">
                          <a:effectLst/>
                        </a:rPr>
                        <a:t>1.0 - 0.5mm</a:t>
                      </a:r>
                      <a:endParaRPr lang="en-US" sz="1200" b="1" i="0" u="none" strike="noStrike">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c gridSpan="2">
                  <a:txBody>
                    <a:bodyPr/>
                    <a:lstStyle/>
                    <a:p>
                      <a:pPr algn="ctr" fontAlgn="ctr"/>
                      <a:r>
                        <a:rPr lang="en-US" sz="1200" b="1" u="none" strike="noStrike">
                          <a:effectLst/>
                        </a:rPr>
                        <a:t>0.5 - 0.25mm</a:t>
                      </a:r>
                      <a:endParaRPr lang="en-US" sz="1200" b="1" i="0" u="none" strike="noStrike">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c gridSpan="2">
                  <a:txBody>
                    <a:bodyPr/>
                    <a:lstStyle/>
                    <a:p>
                      <a:pPr algn="ctr" fontAlgn="ctr"/>
                      <a:r>
                        <a:rPr lang="en-US" sz="1200" b="1" u="none" strike="noStrike">
                          <a:effectLst/>
                        </a:rPr>
                        <a:t>&lt; 0.25mm</a:t>
                      </a:r>
                      <a:endParaRPr lang="en-US" sz="1200" b="1" i="0" u="none" strike="noStrike">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r>
              <a:tr h="205740">
                <a:tc>
                  <a:txBody>
                    <a:bodyPr/>
                    <a:lstStyle/>
                    <a:p>
                      <a:pPr algn="l" fontAlgn="ctr"/>
                      <a:r>
                        <a:rPr lang="en-US" sz="1200" b="1" i="0" u="none" strike="noStrike" dirty="0" smtClean="0">
                          <a:solidFill>
                            <a:srgbClr val="000000"/>
                          </a:solidFill>
                          <a:effectLst/>
                          <a:latin typeface="Times New Roman" panose="02020603050405020304" pitchFamily="18" charset="0"/>
                        </a:rPr>
                        <a:t>Cropping System</a:t>
                      </a:r>
                      <a:endParaRPr lang="en-US" sz="12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7620" marR="7620" marT="7620" marB="0" anchor="ctr"/>
                </a:tc>
              </a:tr>
              <a:tr h="198120">
                <a:tc>
                  <a:txBody>
                    <a:bodyPr/>
                    <a:lstStyle/>
                    <a:p>
                      <a:pPr algn="l" fontAlgn="ctr"/>
                      <a:r>
                        <a:rPr lang="en-US" sz="1200" i="1" u="none" strike="noStrike" dirty="0">
                          <a:effectLst/>
                        </a:rPr>
                        <a:t>Cowpea (C) </a:t>
                      </a:r>
                      <a:endParaRPr lang="en-US" sz="12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en-US" sz="1200" u="none" strike="noStrike" dirty="0">
                          <a:solidFill>
                            <a:schemeClr val="tx1"/>
                          </a:solidFill>
                          <a:effectLst/>
                        </a:rPr>
                        <a:t>1.57</a:t>
                      </a:r>
                      <a:endParaRPr lang="en-US" sz="120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8.87</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dirty="0">
                          <a:solidFill>
                            <a:schemeClr val="tx1"/>
                          </a:solidFill>
                          <a:effectLst/>
                        </a:rPr>
                        <a:t>1.50</a:t>
                      </a:r>
                      <a:endParaRPr lang="en-US" sz="120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fontAlgn="ctr"/>
                      <a:r>
                        <a:rPr lang="en-US" sz="1200" u="none" strike="noStrike" dirty="0">
                          <a:effectLst/>
                        </a:rPr>
                        <a:t>11.68</a:t>
                      </a:r>
                      <a:endParaRPr lang="en-US" sz="12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1.47</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24.65</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dirty="0">
                          <a:solidFill>
                            <a:schemeClr val="tx1"/>
                          </a:solidFill>
                          <a:effectLst/>
                        </a:rPr>
                        <a:t>1.19</a:t>
                      </a:r>
                      <a:endParaRPr lang="en-US" sz="120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28.47</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1.10</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26.35</a:t>
                      </a:r>
                      <a:endParaRPr lang="en-US" sz="1200" b="0" i="0" u="none" strike="noStrike">
                        <a:solidFill>
                          <a:srgbClr val="000000"/>
                        </a:solidFill>
                        <a:effectLst/>
                        <a:latin typeface="Calibri" panose="020F0502020204030204" pitchFamily="34" charset="0"/>
                      </a:endParaRPr>
                    </a:p>
                  </a:txBody>
                  <a:tcPr marL="7620" marR="7620" marT="7620" marB="0" anchor="ctr"/>
                </a:tc>
              </a:tr>
              <a:tr h="198120">
                <a:tc>
                  <a:txBody>
                    <a:bodyPr/>
                    <a:lstStyle/>
                    <a:p>
                      <a:pPr algn="l" fontAlgn="ctr"/>
                      <a:r>
                        <a:rPr lang="en-US" sz="1200" i="1" u="none" strike="noStrike" dirty="0">
                          <a:effectLst/>
                        </a:rPr>
                        <a:t>M+C</a:t>
                      </a:r>
                      <a:endParaRPr lang="en-US" sz="12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en-US" sz="1200" u="none" strike="noStrike">
                          <a:effectLst/>
                        </a:rPr>
                        <a:t>1.72</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4.53</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1.63</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10.99</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1.53</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27.85</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dirty="0">
                          <a:solidFill>
                            <a:schemeClr val="tx1"/>
                          </a:solidFill>
                          <a:effectLst/>
                        </a:rPr>
                        <a:t>1.05</a:t>
                      </a:r>
                      <a:endParaRPr lang="en-US" sz="120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29.10</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dirty="0">
                          <a:solidFill>
                            <a:schemeClr val="tx1"/>
                          </a:solidFill>
                          <a:effectLst/>
                        </a:rPr>
                        <a:t>0.94</a:t>
                      </a:r>
                      <a:endParaRPr lang="en-US" sz="120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27.54</a:t>
                      </a:r>
                      <a:endParaRPr lang="en-US" sz="1200" b="0" i="0" u="none" strike="noStrike">
                        <a:solidFill>
                          <a:srgbClr val="000000"/>
                        </a:solidFill>
                        <a:effectLst/>
                        <a:latin typeface="Calibri" panose="020F0502020204030204" pitchFamily="34" charset="0"/>
                      </a:endParaRPr>
                    </a:p>
                  </a:txBody>
                  <a:tcPr marL="7620" marR="7620" marT="7620" marB="0" anchor="ctr"/>
                </a:tc>
              </a:tr>
              <a:tr h="198120">
                <a:tc>
                  <a:txBody>
                    <a:bodyPr/>
                    <a:lstStyle/>
                    <a:p>
                      <a:pPr algn="l" fontAlgn="ctr"/>
                      <a:r>
                        <a:rPr lang="en-US" sz="1200" i="1" u="none" strike="noStrike" dirty="0">
                          <a:effectLst/>
                        </a:rPr>
                        <a:t>Maize (M)</a:t>
                      </a:r>
                      <a:endParaRPr lang="en-US" sz="12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b"/>
                      <a:r>
                        <a:rPr lang="en-US" sz="1100" u="none" strike="noStrike">
                          <a:effectLst/>
                        </a:rPr>
                        <a:t>2.00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4.03</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1.85</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10.21</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1.82</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27.80</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solidFill>
                            <a:schemeClr val="tx1"/>
                          </a:solidFill>
                          <a:effectLst/>
                        </a:rPr>
                        <a:t>1.27</a:t>
                      </a:r>
                      <a:endParaRPr lang="en-US" sz="1100" b="0" i="0" u="none" strike="noStrike" dirty="0">
                        <a:solidFill>
                          <a:schemeClr val="tx1"/>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31.57</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solidFill>
                            <a:schemeClr val="tx1"/>
                          </a:solidFill>
                          <a:effectLst/>
                        </a:rPr>
                        <a:t>1.01</a:t>
                      </a:r>
                      <a:endParaRPr lang="en-US" sz="1100" b="0" i="0" u="none" strike="noStrike" dirty="0">
                        <a:solidFill>
                          <a:schemeClr val="tx1"/>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26.41</a:t>
                      </a:r>
                      <a:endParaRPr lang="en-US" sz="11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7" name="TextBox 6"/>
          <p:cNvSpPr txBox="1"/>
          <p:nvPr/>
        </p:nvSpPr>
        <p:spPr>
          <a:xfrm>
            <a:off x="62751" y="1497103"/>
            <a:ext cx="2671483" cy="5139869"/>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q"/>
              <a:tabLst>
                <a:tab pos="1487488" algn="l"/>
              </a:tabLst>
            </a:pPr>
            <a:r>
              <a:rPr lang="en-US" dirty="0" smtClean="0">
                <a:solidFill>
                  <a:schemeClr val="accent2"/>
                </a:solidFill>
              </a:rPr>
              <a:t>RC was higher  in aggregate sizes 1.0-0.5mm</a:t>
            </a:r>
            <a:r>
              <a:rPr lang="en-US" dirty="0">
                <a:solidFill>
                  <a:schemeClr val="accent2"/>
                </a:solidFill>
              </a:rPr>
              <a:t>, 0.5-0.25mm </a:t>
            </a:r>
            <a:r>
              <a:rPr lang="en-US" dirty="0" smtClean="0">
                <a:solidFill>
                  <a:schemeClr val="accent2"/>
                </a:solidFill>
              </a:rPr>
              <a:t>&amp; &lt; </a:t>
            </a:r>
            <a:r>
              <a:rPr lang="en-US" dirty="0">
                <a:solidFill>
                  <a:schemeClr val="accent2"/>
                </a:solidFill>
              </a:rPr>
              <a:t>0.25mm </a:t>
            </a:r>
            <a:endParaRPr lang="en-US" dirty="0" smtClean="0">
              <a:solidFill>
                <a:schemeClr val="accent2"/>
              </a:solidFill>
            </a:endParaRPr>
          </a:p>
          <a:p>
            <a:pPr marL="285750" indent="-285750">
              <a:spcBef>
                <a:spcPts val="600"/>
              </a:spcBef>
              <a:spcAft>
                <a:spcPts val="600"/>
              </a:spcAft>
              <a:buFont typeface="Wingdings" panose="05000000000000000000" pitchFamily="2" charset="2"/>
              <a:buChar char="q"/>
              <a:tabLst>
                <a:tab pos="1487488" algn="l"/>
              </a:tabLst>
            </a:pPr>
            <a:r>
              <a:rPr lang="en-US" dirty="0" smtClean="0"/>
              <a:t>Cowpea had higher impact on the RC of &gt;2.0mm &amp; 2.0-1.0mm</a:t>
            </a:r>
          </a:p>
          <a:p>
            <a:pPr marL="285750" indent="-285750">
              <a:spcBef>
                <a:spcPts val="600"/>
              </a:spcBef>
              <a:spcAft>
                <a:spcPts val="600"/>
              </a:spcAft>
              <a:buFont typeface="Wingdings" panose="05000000000000000000" pitchFamily="2" charset="2"/>
              <a:buChar char="q"/>
              <a:tabLst>
                <a:tab pos="1487488" algn="l"/>
              </a:tabLst>
            </a:pPr>
            <a:r>
              <a:rPr lang="en-US" dirty="0" smtClean="0"/>
              <a:t>Maize had the highest impact on 0.5-0.25mm</a:t>
            </a:r>
          </a:p>
          <a:p>
            <a:pPr marL="285750" indent="-285750">
              <a:spcBef>
                <a:spcPts val="600"/>
              </a:spcBef>
              <a:spcAft>
                <a:spcPts val="600"/>
              </a:spcAft>
              <a:buFont typeface="Wingdings" panose="05000000000000000000" pitchFamily="2" charset="2"/>
              <a:buChar char="q"/>
              <a:tabLst>
                <a:tab pos="1487488" algn="l"/>
              </a:tabLst>
            </a:pPr>
            <a:r>
              <a:rPr lang="en-US" dirty="0" smtClean="0"/>
              <a:t>Intercrop had the highest impact on 1.0-0.5mm &amp; &lt;0.25mm</a:t>
            </a:r>
          </a:p>
          <a:p>
            <a:pPr marL="285750" indent="-285750">
              <a:spcBef>
                <a:spcPts val="600"/>
              </a:spcBef>
              <a:spcAft>
                <a:spcPts val="600"/>
              </a:spcAft>
              <a:buFont typeface="Wingdings" panose="05000000000000000000" pitchFamily="2" charset="2"/>
              <a:buChar char="q"/>
              <a:tabLst>
                <a:tab pos="1487488" algn="l"/>
              </a:tabLst>
            </a:pPr>
            <a:r>
              <a:rPr lang="en-US" dirty="0" smtClean="0"/>
              <a:t>Stat. Test: There was no significant difference in RC as a result of cropping systems</a:t>
            </a:r>
            <a:endParaRPr lang="en-US" dirty="0"/>
          </a:p>
        </p:txBody>
      </p:sp>
      <p:pic>
        <p:nvPicPr>
          <p:cNvPr id="10242" name="Picture 2" descr="C:\Users\user\Desktop\EGU 2020 LOGO.jpg"/>
          <p:cNvPicPr>
            <a:picLocks noChangeAspect="1" noChangeArrowheads="1"/>
          </p:cNvPicPr>
          <p:nvPr/>
        </p:nvPicPr>
        <p:blipFill>
          <a:blip r:embed="rId3"/>
          <a:srcRect/>
          <a:stretch>
            <a:fillRect/>
          </a:stretch>
        </p:blipFill>
        <p:spPr bwMode="auto">
          <a:xfrm>
            <a:off x="2129246" y="6008913"/>
            <a:ext cx="1045028" cy="620849"/>
          </a:xfrm>
          <a:prstGeom prst="rect">
            <a:avLst/>
          </a:prstGeom>
          <a:noFill/>
        </p:spPr>
      </p:pic>
    </p:spTree>
    <p:extLst>
      <p:ext uri="{BB962C8B-B14F-4D97-AF65-F5344CB8AC3E}">
        <p14:creationId xmlns="" xmlns:p14="http://schemas.microsoft.com/office/powerpoint/2010/main" val="57418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84611" y="358587"/>
            <a:ext cx="8955742" cy="769441"/>
          </a:xfrm>
          <a:prstGeom prst="rect">
            <a:avLst/>
          </a:prstGeom>
          <a:noFill/>
        </p:spPr>
        <p:txBody>
          <a:bodyPr wrap="square" rtlCol="0">
            <a:spAutoFit/>
          </a:bodyPr>
          <a:lstStyle/>
          <a:p>
            <a:pPr algn="ctr"/>
            <a:r>
              <a:rPr lang="en-US" sz="2200" dirty="0" smtClean="0">
                <a:latin typeface="Times New Roman" panose="02020603050405020304" pitchFamily="18" charset="0"/>
                <a:cs typeface="Times New Roman" panose="02020603050405020304" pitchFamily="18" charset="0"/>
              </a:rPr>
              <a:t>Relative Contribution (RC) of Aggregated Soil Carbon Under Different Soil Tillage Practices to SOC Pool - 2011</a:t>
            </a:r>
            <a:endParaRPr lang="en-US" sz="22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 xmlns:p14="http://schemas.microsoft.com/office/powerpoint/2010/main" val="1543772312"/>
              </p:ext>
            </p:extLst>
          </p:nvPr>
        </p:nvGraphicFramePr>
        <p:xfrm>
          <a:off x="3252320" y="5569669"/>
          <a:ext cx="7327900" cy="807720"/>
        </p:xfrm>
        <a:graphic>
          <a:graphicData uri="http://schemas.openxmlformats.org/drawingml/2006/table">
            <a:tbl>
              <a:tblPr>
                <a:tableStyleId>{5C22544A-7EE6-4342-B048-85BDC9FD1C3A}</a:tableStyleId>
              </a:tblPr>
              <a:tblGrid>
                <a:gridCol w="1231900"/>
                <a:gridCol w="609600"/>
                <a:gridCol w="609600"/>
                <a:gridCol w="609600"/>
                <a:gridCol w="609600"/>
                <a:gridCol w="609600"/>
                <a:gridCol w="609600"/>
                <a:gridCol w="609600"/>
                <a:gridCol w="609600"/>
                <a:gridCol w="609600"/>
                <a:gridCol w="609600"/>
              </a:tblGrid>
              <a:tr h="205740">
                <a:tc>
                  <a:txBody>
                    <a:bodyPr/>
                    <a:lstStyle/>
                    <a:p>
                      <a:pPr algn="l" fontAlgn="ctr"/>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7620" marR="7620" marT="7620" marB="0" anchor="ctr"/>
                </a:tc>
                <a:tc gridSpan="2">
                  <a:txBody>
                    <a:bodyPr/>
                    <a:lstStyle/>
                    <a:p>
                      <a:pPr algn="ctr" fontAlgn="ctr"/>
                      <a:r>
                        <a:rPr lang="en-US" sz="1200" b="1" u="none" strike="noStrike" dirty="0">
                          <a:effectLst/>
                        </a:rPr>
                        <a:t>&gt; 2mm</a:t>
                      </a:r>
                      <a:endParaRPr lang="en-US" sz="1200" b="1" i="0" u="none" strike="noStrike" dirty="0">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c gridSpan="2">
                  <a:txBody>
                    <a:bodyPr/>
                    <a:lstStyle/>
                    <a:p>
                      <a:pPr algn="ctr" fontAlgn="ctr"/>
                      <a:r>
                        <a:rPr lang="en-US" sz="1200" b="1" u="none" strike="noStrike" dirty="0">
                          <a:effectLst/>
                        </a:rPr>
                        <a:t>2 - 1mm</a:t>
                      </a:r>
                      <a:endParaRPr lang="en-US" sz="1200" b="1" i="0" u="none" strike="noStrike" dirty="0">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c gridSpan="2">
                  <a:txBody>
                    <a:bodyPr/>
                    <a:lstStyle/>
                    <a:p>
                      <a:pPr algn="ctr" fontAlgn="ctr"/>
                      <a:r>
                        <a:rPr lang="en-US" sz="1200" b="1" u="none" strike="noStrike" dirty="0">
                          <a:effectLst/>
                        </a:rPr>
                        <a:t>1 - 0.5mm</a:t>
                      </a:r>
                      <a:endParaRPr lang="en-US" sz="1200" b="1" i="0" u="none" strike="noStrike" dirty="0">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c gridSpan="2">
                  <a:txBody>
                    <a:bodyPr/>
                    <a:lstStyle/>
                    <a:p>
                      <a:pPr algn="ctr" fontAlgn="ctr"/>
                      <a:r>
                        <a:rPr lang="en-US" sz="1200" b="1" u="none" strike="noStrike" dirty="0">
                          <a:effectLst/>
                        </a:rPr>
                        <a:t>0.5 - 0.25mm</a:t>
                      </a:r>
                      <a:endParaRPr lang="en-US" sz="1200" b="1" i="0" u="none" strike="noStrike" dirty="0">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c gridSpan="2">
                  <a:txBody>
                    <a:bodyPr/>
                    <a:lstStyle/>
                    <a:p>
                      <a:pPr algn="ctr" fontAlgn="ctr"/>
                      <a:r>
                        <a:rPr lang="en-US" sz="1200" b="1" u="none" strike="noStrike">
                          <a:effectLst/>
                        </a:rPr>
                        <a:t>&lt; 0.25mm</a:t>
                      </a:r>
                      <a:endParaRPr lang="en-US" sz="1200" b="1" i="0" u="none" strike="noStrike">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r>
              <a:tr h="205740">
                <a:tc>
                  <a:txBody>
                    <a:bodyPr/>
                    <a:lstStyle/>
                    <a:p>
                      <a:pPr algn="l" fontAlgn="ctr"/>
                      <a:r>
                        <a:rPr lang="en-US" sz="1200" b="1" i="0" u="none" strike="noStrike" dirty="0" smtClean="0">
                          <a:solidFill>
                            <a:srgbClr val="000000"/>
                          </a:solidFill>
                          <a:effectLst/>
                          <a:latin typeface="Times New Roman" panose="02020603050405020304" pitchFamily="18" charset="0"/>
                        </a:rPr>
                        <a:t>Tillage Practice</a:t>
                      </a:r>
                      <a:endParaRPr lang="en-US" sz="12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en-US" sz="1200" b="1" u="none" strike="noStrike">
                          <a:effectLst/>
                        </a:rPr>
                        <a:t>%OC</a:t>
                      </a:r>
                      <a:endParaRPr lang="en-US" sz="12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a:effectLst/>
                        </a:rPr>
                        <a:t>RC (%)</a:t>
                      </a:r>
                      <a:endParaRPr lang="en-US" sz="12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a:effectLst/>
                        </a:rPr>
                        <a:t>%OC</a:t>
                      </a:r>
                      <a:endParaRPr lang="en-US" sz="12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a:effectLst/>
                        </a:rPr>
                        <a:t>RC (%)</a:t>
                      </a:r>
                      <a:endParaRPr lang="en-US" sz="12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a:effectLst/>
                        </a:rPr>
                        <a:t>%OC</a:t>
                      </a:r>
                      <a:endParaRPr lang="en-US" sz="12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a:effectLst/>
                        </a:rPr>
                        <a:t>RC (%)</a:t>
                      </a:r>
                      <a:endParaRPr lang="en-US" sz="12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7620" marR="7620" marT="7620" marB="0" anchor="ctr"/>
                </a:tc>
              </a:tr>
              <a:tr h="198120">
                <a:tc>
                  <a:txBody>
                    <a:bodyPr/>
                    <a:lstStyle/>
                    <a:p>
                      <a:pPr algn="l" fontAlgn="ctr"/>
                      <a:r>
                        <a:rPr lang="en-US" sz="1200" i="1" u="none" strike="noStrike" dirty="0">
                          <a:effectLst/>
                        </a:rPr>
                        <a:t>  Conventional Till</a:t>
                      </a:r>
                      <a:endParaRPr lang="en-US" sz="12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en-US" sz="1200" u="none" strike="noStrike">
                          <a:effectLst/>
                        </a:rPr>
                        <a:t>1.80</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5.13</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1.69</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10.77</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dirty="0">
                          <a:effectLst/>
                        </a:rPr>
                        <a:t>1.60</a:t>
                      </a:r>
                      <a:endParaRPr lang="en-US" sz="12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28.35</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dirty="0">
                          <a:solidFill>
                            <a:schemeClr val="tx1"/>
                          </a:solidFill>
                          <a:effectLst/>
                        </a:rPr>
                        <a:t>1.13</a:t>
                      </a:r>
                      <a:endParaRPr lang="en-US" sz="120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29.49</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dirty="0">
                          <a:solidFill>
                            <a:schemeClr val="tx1"/>
                          </a:solidFill>
                          <a:effectLst/>
                        </a:rPr>
                        <a:t>1.01</a:t>
                      </a:r>
                      <a:endParaRPr lang="en-US" sz="120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26.27</a:t>
                      </a:r>
                      <a:endParaRPr lang="en-US" sz="1200" b="0" i="0" u="none" strike="noStrike">
                        <a:solidFill>
                          <a:srgbClr val="000000"/>
                        </a:solidFill>
                        <a:effectLst/>
                        <a:latin typeface="Calibri" panose="020F0502020204030204" pitchFamily="34" charset="0"/>
                      </a:endParaRPr>
                    </a:p>
                  </a:txBody>
                  <a:tcPr marL="7620" marR="7620" marT="7620" marB="0" anchor="ctr"/>
                </a:tc>
              </a:tr>
              <a:tr h="198120">
                <a:tc>
                  <a:txBody>
                    <a:bodyPr/>
                    <a:lstStyle/>
                    <a:p>
                      <a:pPr algn="l" fontAlgn="ctr"/>
                      <a:r>
                        <a:rPr lang="en-US" sz="1200" i="1" u="none" strike="noStrike" dirty="0">
                          <a:effectLst/>
                        </a:rPr>
                        <a:t>  No Till</a:t>
                      </a:r>
                      <a:endParaRPr lang="en-US" sz="12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b"/>
                      <a:r>
                        <a:rPr lang="en-US" sz="1100" u="none" strike="noStrike">
                          <a:effectLst/>
                        </a:rPr>
                        <a:t>1.73</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6.49</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solidFill>
                            <a:schemeClr val="tx1"/>
                          </a:solidFill>
                          <a:effectLst/>
                        </a:rPr>
                        <a:t>1.63</a:t>
                      </a:r>
                      <a:endParaRPr lang="en-US" sz="1100" b="0" i="0" u="none" strike="noStrike" dirty="0">
                        <a:solidFill>
                          <a:schemeClr val="tx1"/>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11.14</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1.61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25.18</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solidFill>
                            <a:schemeClr val="tx1"/>
                          </a:solidFill>
                          <a:effectLst/>
                        </a:rPr>
                        <a:t>1.22</a:t>
                      </a:r>
                      <a:endParaRPr lang="en-US" sz="1100" b="0" i="0" u="none" strike="noStrike" dirty="0">
                        <a:solidFill>
                          <a:schemeClr val="tx1"/>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29.94</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solidFill>
                            <a:schemeClr val="tx1"/>
                          </a:solidFill>
                          <a:effectLst/>
                        </a:rPr>
                        <a:t>1.02</a:t>
                      </a:r>
                      <a:endParaRPr lang="en-US" sz="1100" b="0" i="0" u="none" strike="noStrike" dirty="0">
                        <a:solidFill>
                          <a:schemeClr val="tx1"/>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27.26</a:t>
                      </a:r>
                      <a:endParaRPr lang="en-US" sz="11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graphicFrame>
        <p:nvGraphicFramePr>
          <p:cNvPr id="8" name="Content Placeholder 7"/>
          <p:cNvGraphicFramePr>
            <a:graphicFrameLocks noGrp="1"/>
          </p:cNvGraphicFramePr>
          <p:nvPr>
            <p:ph idx="1"/>
            <p:extLst>
              <p:ext uri="{D42A27DB-BD31-4B8C-83A1-F6EECF244321}">
                <p14:modId xmlns="" xmlns:p14="http://schemas.microsoft.com/office/powerpoint/2010/main" val="3248544831"/>
              </p:ext>
            </p:extLst>
          </p:nvPr>
        </p:nvGraphicFramePr>
        <p:xfrm>
          <a:off x="3218328" y="1224989"/>
          <a:ext cx="8718177"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161364" y="1219197"/>
            <a:ext cx="2671483" cy="4708981"/>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q"/>
            </a:pPr>
            <a:r>
              <a:rPr lang="en-US" dirty="0" smtClean="0">
                <a:solidFill>
                  <a:schemeClr val="accent2"/>
                </a:solidFill>
              </a:rPr>
              <a:t>RC was higher  in aggregate sizes 1.0-0.5mm</a:t>
            </a:r>
            <a:r>
              <a:rPr lang="en-US" dirty="0">
                <a:solidFill>
                  <a:schemeClr val="accent2"/>
                </a:solidFill>
              </a:rPr>
              <a:t>, 0.5-0.25mm </a:t>
            </a:r>
            <a:r>
              <a:rPr lang="en-US" dirty="0" smtClean="0">
                <a:solidFill>
                  <a:schemeClr val="accent2"/>
                </a:solidFill>
              </a:rPr>
              <a:t>&amp; &lt; </a:t>
            </a:r>
            <a:r>
              <a:rPr lang="en-US" dirty="0">
                <a:solidFill>
                  <a:schemeClr val="accent2"/>
                </a:solidFill>
              </a:rPr>
              <a:t>0.25mm </a:t>
            </a:r>
            <a:endParaRPr lang="en-US" dirty="0" smtClean="0">
              <a:solidFill>
                <a:schemeClr val="accent2"/>
              </a:solidFill>
            </a:endParaRPr>
          </a:p>
          <a:p>
            <a:pPr marL="285750" indent="-285750">
              <a:spcBef>
                <a:spcPts val="600"/>
              </a:spcBef>
              <a:spcAft>
                <a:spcPts val="600"/>
              </a:spcAft>
              <a:buFont typeface="Wingdings" panose="05000000000000000000" pitchFamily="2" charset="2"/>
              <a:buChar char="q"/>
            </a:pPr>
            <a:r>
              <a:rPr lang="en-US" dirty="0" smtClean="0"/>
              <a:t>Conventional tillage had higher impact on the RC of 1.0-0.5mm</a:t>
            </a:r>
          </a:p>
          <a:p>
            <a:pPr marL="285750" indent="-285750">
              <a:spcBef>
                <a:spcPts val="600"/>
              </a:spcBef>
              <a:spcAft>
                <a:spcPts val="600"/>
              </a:spcAft>
              <a:buFont typeface="Wingdings" panose="05000000000000000000" pitchFamily="2" charset="2"/>
              <a:buChar char="q"/>
            </a:pPr>
            <a:r>
              <a:rPr lang="en-US" dirty="0" smtClean="0"/>
              <a:t>Minimum tillage (No Till) had the higher impact on all other aggregate sizes</a:t>
            </a:r>
          </a:p>
          <a:p>
            <a:pPr marL="285750" indent="-285750">
              <a:spcBef>
                <a:spcPts val="600"/>
              </a:spcBef>
              <a:spcAft>
                <a:spcPts val="600"/>
              </a:spcAft>
              <a:buFont typeface="Wingdings" panose="05000000000000000000" pitchFamily="2" charset="2"/>
              <a:buChar char="q"/>
              <a:tabLst>
                <a:tab pos="1487488" algn="l"/>
              </a:tabLst>
            </a:pPr>
            <a:r>
              <a:rPr lang="en-US" dirty="0" smtClean="0"/>
              <a:t>Stat. Test: There was no significant difference in RC as a result of tillage practices</a:t>
            </a:r>
          </a:p>
        </p:txBody>
      </p:sp>
      <p:pic>
        <p:nvPicPr>
          <p:cNvPr id="11266" name="Picture 2" descr="C:\Users\user\Desktop\EGU 2020 LOGO.jpg"/>
          <p:cNvPicPr>
            <a:picLocks noChangeAspect="1" noChangeArrowheads="1"/>
          </p:cNvPicPr>
          <p:nvPr/>
        </p:nvPicPr>
        <p:blipFill>
          <a:blip r:embed="rId3"/>
          <a:srcRect/>
          <a:stretch>
            <a:fillRect/>
          </a:stretch>
        </p:blipFill>
        <p:spPr bwMode="auto">
          <a:xfrm>
            <a:off x="1332411" y="5878285"/>
            <a:ext cx="1489166" cy="705395"/>
          </a:xfrm>
          <a:prstGeom prst="rect">
            <a:avLst/>
          </a:prstGeom>
          <a:noFill/>
        </p:spPr>
      </p:pic>
    </p:spTree>
    <p:extLst>
      <p:ext uri="{BB962C8B-B14F-4D97-AF65-F5344CB8AC3E}">
        <p14:creationId xmlns="" xmlns:p14="http://schemas.microsoft.com/office/powerpoint/2010/main" val="1293916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134470"/>
            <a:ext cx="8955742" cy="769441"/>
          </a:xfrm>
          <a:prstGeom prst="rect">
            <a:avLst/>
          </a:prstGeom>
          <a:noFill/>
        </p:spPr>
        <p:txBody>
          <a:bodyPr wrap="square" rtlCol="0">
            <a:spAutoFit/>
          </a:bodyPr>
          <a:lstStyle/>
          <a:p>
            <a:pPr algn="ctr"/>
            <a:r>
              <a:rPr lang="en-US" sz="2200" dirty="0" smtClean="0">
                <a:latin typeface="Times New Roman" panose="02020603050405020304" pitchFamily="18" charset="0"/>
                <a:cs typeface="Times New Roman" panose="02020603050405020304" pitchFamily="18" charset="0"/>
              </a:rPr>
              <a:t>Relative Contribution (RC) of Aggregated Soil Carbon Under Different Organic Amendments to SOC Pool - 2011</a:t>
            </a:r>
            <a:endParaRPr lang="en-US" sz="22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 xmlns:p14="http://schemas.microsoft.com/office/powerpoint/2010/main" val="2858069878"/>
              </p:ext>
            </p:extLst>
          </p:nvPr>
        </p:nvGraphicFramePr>
        <p:xfrm>
          <a:off x="3093571" y="5299832"/>
          <a:ext cx="7340600" cy="1203960"/>
        </p:xfrm>
        <a:graphic>
          <a:graphicData uri="http://schemas.openxmlformats.org/drawingml/2006/table">
            <a:tbl>
              <a:tblPr>
                <a:tableStyleId>{5C22544A-7EE6-4342-B048-85BDC9FD1C3A}</a:tableStyleId>
              </a:tblPr>
              <a:tblGrid>
                <a:gridCol w="1244600"/>
                <a:gridCol w="609600"/>
                <a:gridCol w="609600"/>
                <a:gridCol w="609600"/>
                <a:gridCol w="609600"/>
                <a:gridCol w="609600"/>
                <a:gridCol w="609600"/>
                <a:gridCol w="609600"/>
                <a:gridCol w="609600"/>
                <a:gridCol w="609600"/>
                <a:gridCol w="609600"/>
              </a:tblGrid>
              <a:tr h="205740">
                <a:tc>
                  <a:txBody>
                    <a:bodyPr/>
                    <a:lstStyle/>
                    <a:p>
                      <a:pPr algn="l" fontAlgn="ctr"/>
                      <a:r>
                        <a:rPr lang="en-US" sz="1200" b="1" u="none" strike="noStrike" dirty="0">
                          <a:effectLst/>
                        </a:rPr>
                        <a:t> </a:t>
                      </a:r>
                      <a:endParaRPr lang="en-US" sz="1200" b="1" i="0" u="none" strike="noStrike" dirty="0">
                        <a:solidFill>
                          <a:srgbClr val="000000"/>
                        </a:solidFill>
                        <a:effectLst/>
                        <a:latin typeface="Calibri" panose="020F0502020204030204" pitchFamily="34" charset="0"/>
                      </a:endParaRPr>
                    </a:p>
                  </a:txBody>
                  <a:tcPr marL="0" marR="0" marT="0" marB="0" anchor="ctr"/>
                </a:tc>
                <a:tc gridSpan="2">
                  <a:txBody>
                    <a:bodyPr/>
                    <a:lstStyle/>
                    <a:p>
                      <a:pPr algn="ctr" fontAlgn="ctr"/>
                      <a:r>
                        <a:rPr lang="en-US" sz="1200" b="1" u="none" strike="noStrike" dirty="0">
                          <a:effectLst/>
                        </a:rPr>
                        <a:t>&gt; 2mm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a:effectLst/>
                        </a:rPr>
                        <a:t>2 - 1mm</a:t>
                      </a:r>
                      <a:endParaRPr lang="en-US" sz="1200" b="1" i="0" u="none" strike="noStrike">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dirty="0">
                          <a:effectLst/>
                        </a:rPr>
                        <a:t>1 - 0.5mm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dirty="0">
                          <a:effectLst/>
                        </a:rPr>
                        <a:t>0.5 - 0.25mm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a:effectLst/>
                        </a:rPr>
                        <a:t>&lt; 0.25mm</a:t>
                      </a:r>
                      <a:endParaRPr lang="en-US" sz="1200" b="1" i="0" u="none" strike="noStrike">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r>
              <a:tr h="205740">
                <a:tc>
                  <a:txBody>
                    <a:bodyPr/>
                    <a:lstStyle/>
                    <a:p>
                      <a:pPr algn="l" fontAlgn="ctr"/>
                      <a:r>
                        <a:rPr lang="en-US" sz="1200" b="1" i="0" u="none" strike="noStrike" dirty="0" smtClean="0">
                          <a:solidFill>
                            <a:srgbClr val="000000"/>
                          </a:solidFill>
                          <a:effectLst/>
                          <a:latin typeface="Times New Roman" panose="02020603050405020304" pitchFamily="18" charset="0"/>
                        </a:rPr>
                        <a:t>Organic</a:t>
                      </a:r>
                      <a:r>
                        <a:rPr lang="en-US" sz="1200" b="1" i="0" u="none" strike="noStrike" baseline="0" dirty="0" smtClean="0">
                          <a:solidFill>
                            <a:srgbClr val="000000"/>
                          </a:solidFill>
                          <a:effectLst/>
                          <a:latin typeface="Times New Roman" panose="02020603050405020304" pitchFamily="18" charset="0"/>
                        </a:rPr>
                        <a:t> Manure</a:t>
                      </a:r>
                      <a:endParaRPr lang="en-US" sz="1200" b="1"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b="1" u="none" strike="noStrike">
                          <a:effectLst/>
                        </a:rPr>
                        <a:t>%OC</a:t>
                      </a:r>
                      <a:endParaRPr lang="en-US"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a:effectLst/>
                        </a:rPr>
                        <a:t>%OC</a:t>
                      </a:r>
                      <a:endParaRPr lang="en-US"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Control</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u="none" strike="noStrike" dirty="0">
                          <a:solidFill>
                            <a:schemeClr val="tx1"/>
                          </a:solidFill>
                          <a:effectLst/>
                        </a:rPr>
                        <a:t>1.61</a:t>
                      </a:r>
                      <a:endParaRPr lang="en-US" sz="1200" b="0" i="0" u="none" strike="noStrike" dirty="0">
                        <a:solidFill>
                          <a:schemeClr val="tx1"/>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3.46</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1.66</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10.59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1.77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29.34</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dirty="0">
                          <a:solidFill>
                            <a:schemeClr val="tx1"/>
                          </a:solidFill>
                          <a:effectLst/>
                        </a:rPr>
                        <a:t>1.10</a:t>
                      </a:r>
                      <a:endParaRPr lang="en-US" sz="1200" b="0" i="0" u="none" strike="noStrike" dirty="0">
                        <a:solidFill>
                          <a:schemeClr val="tx1"/>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28.31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dirty="0">
                          <a:solidFill>
                            <a:schemeClr val="tx1"/>
                          </a:solidFill>
                          <a:effectLst/>
                        </a:rPr>
                        <a:t>1.03</a:t>
                      </a:r>
                      <a:endParaRPr lang="en-US" sz="1200" b="0" i="0" u="none" strike="noStrike" dirty="0">
                        <a:solidFill>
                          <a:schemeClr val="tx1"/>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28.31</a:t>
                      </a:r>
                      <a:endParaRPr lang="en-US" sz="1200" b="0" i="0" u="none" strike="noStrike">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Cassava Peels</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u="none" strike="noStrike">
                          <a:effectLst/>
                        </a:rPr>
                        <a:t>1.80</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4.18</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dirty="0">
                          <a:solidFill>
                            <a:schemeClr val="tx1"/>
                          </a:solidFill>
                          <a:effectLst/>
                        </a:rPr>
                        <a:t>1.55</a:t>
                      </a:r>
                      <a:endParaRPr lang="en-US" sz="1200" b="0" i="0" u="none" strike="noStrike" dirty="0">
                        <a:solidFill>
                          <a:schemeClr val="tx1"/>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10.32</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1.58</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27.95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dirty="0">
                          <a:solidFill>
                            <a:schemeClr val="tx1"/>
                          </a:solidFill>
                          <a:effectLst/>
                        </a:rPr>
                        <a:t>1.13</a:t>
                      </a:r>
                      <a:endParaRPr lang="en-US" sz="1200" b="0" i="0" u="none" strike="noStrike" dirty="0">
                        <a:solidFill>
                          <a:schemeClr val="tx1"/>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30.67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dirty="0">
                          <a:solidFill>
                            <a:schemeClr val="tx1"/>
                          </a:solidFill>
                          <a:effectLst/>
                        </a:rPr>
                        <a:t>0.97</a:t>
                      </a:r>
                      <a:endParaRPr lang="en-US" sz="1200" b="0" i="0" u="none" strike="noStrike" dirty="0">
                        <a:solidFill>
                          <a:schemeClr val="tx1"/>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26.90</a:t>
                      </a:r>
                      <a:endParaRPr lang="en-US" sz="1200" b="0" i="0" u="none" strike="noStrike">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Poultry Dropping</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u="none" strike="noStrike">
                          <a:effectLst/>
                        </a:rPr>
                        <a:t>1.86</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5.89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1.74</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11.59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dirty="0">
                          <a:solidFill>
                            <a:schemeClr val="tx1"/>
                          </a:solidFill>
                          <a:effectLst/>
                        </a:rPr>
                        <a:t>1.50</a:t>
                      </a:r>
                      <a:endParaRPr lang="en-US" sz="1200" b="0" i="0" u="none" strike="noStrike" dirty="0">
                        <a:solidFill>
                          <a:schemeClr val="tx1"/>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25.74</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1.22</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30.78</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dirty="0">
                          <a:solidFill>
                            <a:schemeClr val="tx1"/>
                          </a:solidFill>
                          <a:effectLst/>
                        </a:rPr>
                        <a:t>1.02</a:t>
                      </a:r>
                      <a:endParaRPr lang="en-US" sz="1200" b="0" i="0" u="none" strike="noStrike" dirty="0">
                        <a:solidFill>
                          <a:schemeClr val="tx1"/>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26.02</a:t>
                      </a:r>
                      <a:endParaRPr lang="en-US" sz="1200" b="0" i="0" u="none" strike="noStrike">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Pig Waste</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b"/>
                      <a:r>
                        <a:rPr lang="en-US" sz="1100" u="none" strike="noStrike" dirty="0">
                          <a:solidFill>
                            <a:schemeClr val="tx1"/>
                          </a:solidFill>
                          <a:effectLst/>
                        </a:rPr>
                        <a:t>1.79</a:t>
                      </a:r>
                      <a:endParaRPr lang="en-US" sz="1100" b="0" i="0" u="none" strike="noStrike" dirty="0">
                        <a:solidFill>
                          <a:schemeClr val="tx1"/>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9.71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solidFill>
                            <a:schemeClr val="tx1"/>
                          </a:solidFill>
                          <a:effectLst/>
                        </a:rPr>
                        <a:t>1.70</a:t>
                      </a:r>
                      <a:endParaRPr lang="en-US" sz="1100" b="0" i="0" u="none" strike="noStrike" dirty="0">
                        <a:solidFill>
                          <a:schemeClr val="tx1"/>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11.34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solidFill>
                            <a:schemeClr val="tx1"/>
                          </a:solidFill>
                          <a:effectLst/>
                        </a:rPr>
                        <a:t>1.58</a:t>
                      </a:r>
                      <a:endParaRPr lang="en-US" sz="1100" b="0" i="0" u="none" strike="noStrike" dirty="0">
                        <a:solidFill>
                          <a:schemeClr val="tx1"/>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24.03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solidFill>
                            <a:schemeClr val="tx1"/>
                          </a:solidFill>
                          <a:effectLst/>
                        </a:rPr>
                        <a:t>1.25</a:t>
                      </a:r>
                      <a:endParaRPr lang="en-US" sz="1100" b="0" i="0" u="none" strike="noStrike" dirty="0">
                        <a:solidFill>
                          <a:schemeClr val="tx1"/>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29.09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solidFill>
                            <a:schemeClr val="tx1"/>
                          </a:solidFill>
                          <a:effectLst/>
                        </a:rPr>
                        <a:t>1.06</a:t>
                      </a:r>
                      <a:endParaRPr lang="en-US" sz="1100" b="0" i="0" u="none" strike="noStrike" dirty="0">
                        <a:solidFill>
                          <a:schemeClr val="tx1"/>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25.84</a:t>
                      </a:r>
                      <a:endParaRPr lang="en-US" sz="1100" b="0" i="0" u="none" strike="noStrike" dirty="0">
                        <a:solidFill>
                          <a:srgbClr val="000000"/>
                        </a:solidFill>
                        <a:effectLst/>
                        <a:latin typeface="Calibri" panose="020F0502020204030204" pitchFamily="34" charset="0"/>
                      </a:endParaRPr>
                    </a:p>
                  </a:txBody>
                  <a:tcPr marL="0" marR="0" marT="0" marB="0" anchor="b"/>
                </a:tc>
              </a:tr>
            </a:tbl>
          </a:graphicData>
        </a:graphic>
      </p:graphicFrame>
      <p:graphicFrame>
        <p:nvGraphicFramePr>
          <p:cNvPr id="9" name="Content Placeholder 8"/>
          <p:cNvGraphicFramePr>
            <a:graphicFrameLocks noGrp="1"/>
          </p:cNvGraphicFramePr>
          <p:nvPr>
            <p:ph idx="1"/>
            <p:extLst>
              <p:ext uri="{D42A27DB-BD31-4B8C-83A1-F6EECF244321}">
                <p14:modId xmlns="" xmlns:p14="http://schemas.microsoft.com/office/powerpoint/2010/main" val="2516973392"/>
              </p:ext>
            </p:extLst>
          </p:nvPr>
        </p:nvGraphicFramePr>
        <p:xfrm>
          <a:off x="2814918" y="903911"/>
          <a:ext cx="8628529"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143435" y="1093689"/>
            <a:ext cx="2779059" cy="5693866"/>
          </a:xfrm>
          <a:prstGeom prst="rect">
            <a:avLst/>
          </a:prstGeom>
          <a:noFill/>
        </p:spPr>
        <p:txBody>
          <a:bodyPr wrap="square" rtlCol="0">
            <a:spAutoFit/>
          </a:bodyPr>
          <a:lstStyle/>
          <a:p>
            <a:pPr marL="233363" indent="-233363">
              <a:spcBef>
                <a:spcPts val="600"/>
              </a:spcBef>
              <a:spcAft>
                <a:spcPts val="600"/>
              </a:spcAft>
              <a:buFont typeface="Wingdings" panose="05000000000000000000" pitchFamily="2" charset="2"/>
              <a:buChar char="q"/>
            </a:pPr>
            <a:r>
              <a:rPr lang="en-US" dirty="0" smtClean="0">
                <a:solidFill>
                  <a:schemeClr val="accent2"/>
                </a:solidFill>
              </a:rPr>
              <a:t>RC was higher in aggregate sizes 1.0-0.5mm</a:t>
            </a:r>
            <a:r>
              <a:rPr lang="en-US" dirty="0">
                <a:solidFill>
                  <a:schemeClr val="accent2"/>
                </a:solidFill>
              </a:rPr>
              <a:t>, 0.5-0.25mm </a:t>
            </a:r>
            <a:r>
              <a:rPr lang="en-US" dirty="0" smtClean="0">
                <a:solidFill>
                  <a:schemeClr val="accent2"/>
                </a:solidFill>
              </a:rPr>
              <a:t>&amp; &lt; </a:t>
            </a:r>
            <a:r>
              <a:rPr lang="en-US" dirty="0">
                <a:solidFill>
                  <a:schemeClr val="accent2"/>
                </a:solidFill>
              </a:rPr>
              <a:t>0.25mm </a:t>
            </a:r>
            <a:endParaRPr lang="en-US" dirty="0" smtClean="0">
              <a:solidFill>
                <a:schemeClr val="accent2"/>
              </a:solidFill>
            </a:endParaRPr>
          </a:p>
          <a:p>
            <a:pPr marL="233363" indent="-233363">
              <a:spcBef>
                <a:spcPts val="600"/>
              </a:spcBef>
              <a:spcAft>
                <a:spcPts val="600"/>
              </a:spcAft>
              <a:buFont typeface="Wingdings" panose="05000000000000000000" pitchFamily="2" charset="2"/>
              <a:buChar char="q"/>
            </a:pPr>
            <a:r>
              <a:rPr lang="en-US" dirty="0" smtClean="0"/>
              <a:t>Pig waste had higher impact on the RC of &gt;2.0mm </a:t>
            </a:r>
          </a:p>
          <a:p>
            <a:pPr marL="233363" indent="-233363">
              <a:spcBef>
                <a:spcPts val="600"/>
              </a:spcBef>
              <a:spcAft>
                <a:spcPts val="600"/>
              </a:spcAft>
              <a:buFont typeface="Wingdings" panose="05000000000000000000" pitchFamily="2" charset="2"/>
              <a:buChar char="q"/>
            </a:pPr>
            <a:r>
              <a:rPr lang="en-US" dirty="0" smtClean="0"/>
              <a:t>Poultry droppings had the highest impact on 2.0-1.0mm &amp; 0.5-0.25mm</a:t>
            </a:r>
          </a:p>
          <a:p>
            <a:pPr marL="233363" indent="-233363">
              <a:spcBef>
                <a:spcPts val="600"/>
              </a:spcBef>
              <a:spcAft>
                <a:spcPts val="600"/>
              </a:spcAft>
              <a:buFont typeface="Wingdings" panose="05000000000000000000" pitchFamily="2" charset="2"/>
              <a:buChar char="q"/>
            </a:pPr>
            <a:r>
              <a:rPr lang="en-US" dirty="0" smtClean="0"/>
              <a:t>The control had the highest impact on 1.0-0.5mm &amp; &lt;0.25mm</a:t>
            </a:r>
          </a:p>
          <a:p>
            <a:pPr marL="233363" indent="-233363">
              <a:spcBef>
                <a:spcPts val="600"/>
              </a:spcBef>
              <a:spcAft>
                <a:spcPts val="600"/>
              </a:spcAft>
              <a:buFont typeface="Wingdings" panose="05000000000000000000" pitchFamily="2" charset="2"/>
              <a:buChar char="q"/>
            </a:pPr>
            <a:r>
              <a:rPr lang="en-US" dirty="0" smtClean="0"/>
              <a:t>Stat. Test: There was no significant difference in RC as a result of app. of  Organic Amendments</a:t>
            </a:r>
          </a:p>
        </p:txBody>
      </p:sp>
      <p:pic>
        <p:nvPicPr>
          <p:cNvPr id="12290" name="Picture 2" descr="C:\Users\user\Desktop\EGU 2020 LOGO.jpg"/>
          <p:cNvPicPr>
            <a:picLocks noChangeAspect="1" noChangeArrowheads="1"/>
          </p:cNvPicPr>
          <p:nvPr/>
        </p:nvPicPr>
        <p:blipFill>
          <a:blip r:embed="rId3"/>
          <a:srcRect/>
          <a:stretch>
            <a:fillRect/>
          </a:stretch>
        </p:blipFill>
        <p:spPr bwMode="auto">
          <a:xfrm>
            <a:off x="705393" y="378823"/>
            <a:ext cx="1214847" cy="587828"/>
          </a:xfrm>
          <a:prstGeom prst="rect">
            <a:avLst/>
          </a:prstGeom>
          <a:noFill/>
        </p:spPr>
      </p:pic>
    </p:spTree>
    <p:extLst>
      <p:ext uri="{BB962C8B-B14F-4D97-AF65-F5344CB8AC3E}">
        <p14:creationId xmlns="" xmlns:p14="http://schemas.microsoft.com/office/powerpoint/2010/main" val="2291749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6682" y="251009"/>
            <a:ext cx="8740589" cy="769441"/>
          </a:xfrm>
          <a:prstGeom prst="rect">
            <a:avLst/>
          </a:prstGeom>
          <a:noFill/>
        </p:spPr>
        <p:txBody>
          <a:bodyPr wrap="square" rtlCol="0">
            <a:spAutoFit/>
          </a:bodyPr>
          <a:lstStyle/>
          <a:p>
            <a:pPr algn="ctr"/>
            <a:r>
              <a:rPr lang="en-US" sz="2200" dirty="0" smtClean="0">
                <a:latin typeface="Times New Roman" panose="02020603050405020304" pitchFamily="18" charset="0"/>
                <a:cs typeface="Times New Roman" panose="02020603050405020304" pitchFamily="18" charset="0"/>
              </a:rPr>
              <a:t>Relative Contribution (RC) of Aggregated Soil Carbon under Different Cropping Systems to SOC Pool - 2012</a:t>
            </a:r>
            <a:endParaRPr lang="en-US" sz="2200" dirty="0">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919529945"/>
              </p:ext>
            </p:extLst>
          </p:nvPr>
        </p:nvGraphicFramePr>
        <p:xfrm>
          <a:off x="2698375" y="1020450"/>
          <a:ext cx="8547847"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p:cNvGraphicFramePr>
            <a:graphicFrameLocks noGrp="1"/>
          </p:cNvGraphicFramePr>
          <p:nvPr>
            <p:extLst>
              <p:ext uri="{D42A27DB-BD31-4B8C-83A1-F6EECF244321}">
                <p14:modId xmlns="" xmlns:p14="http://schemas.microsoft.com/office/powerpoint/2010/main" val="3761645171"/>
              </p:ext>
            </p:extLst>
          </p:nvPr>
        </p:nvGraphicFramePr>
        <p:xfrm>
          <a:off x="3677024" y="5482292"/>
          <a:ext cx="7366000" cy="1005840"/>
        </p:xfrm>
        <a:graphic>
          <a:graphicData uri="http://schemas.openxmlformats.org/drawingml/2006/table">
            <a:tbl>
              <a:tblPr>
                <a:tableStyleId>{5C22544A-7EE6-4342-B048-85BDC9FD1C3A}</a:tableStyleId>
              </a:tblPr>
              <a:tblGrid>
                <a:gridCol w="1270000"/>
                <a:gridCol w="609600"/>
                <a:gridCol w="609600"/>
                <a:gridCol w="609600"/>
                <a:gridCol w="609600"/>
                <a:gridCol w="609600"/>
                <a:gridCol w="609600"/>
                <a:gridCol w="609600"/>
                <a:gridCol w="609600"/>
                <a:gridCol w="609600"/>
                <a:gridCol w="609600"/>
              </a:tblGrid>
              <a:tr h="205740">
                <a:tc>
                  <a:txBody>
                    <a:bodyPr/>
                    <a:lstStyle/>
                    <a:p>
                      <a:pPr algn="l" fontAlgn="ctr"/>
                      <a:r>
                        <a:rPr lang="en-US" sz="1200" b="1" u="none" strike="noStrike" dirty="0">
                          <a:effectLst/>
                        </a:rPr>
                        <a:t> </a:t>
                      </a:r>
                      <a:endParaRPr lang="en-US" sz="1200" b="1" i="0" u="none" strike="noStrike" dirty="0">
                        <a:solidFill>
                          <a:srgbClr val="000000"/>
                        </a:solidFill>
                        <a:effectLst/>
                        <a:latin typeface="Times New Roman" panose="02020603050405020304" pitchFamily="18" charset="0"/>
                      </a:endParaRPr>
                    </a:p>
                  </a:txBody>
                  <a:tcPr marL="0" marR="0" marT="0" marB="0" anchor="ctr"/>
                </a:tc>
                <a:tc gridSpan="2">
                  <a:txBody>
                    <a:bodyPr/>
                    <a:lstStyle/>
                    <a:p>
                      <a:pPr algn="ctr" fontAlgn="ctr"/>
                      <a:r>
                        <a:rPr lang="en-US" sz="1200" b="1" u="none" strike="noStrike">
                          <a:effectLst/>
                        </a:rPr>
                        <a:t>&gt; 2.0mm</a:t>
                      </a:r>
                      <a:endParaRPr lang="en-US" sz="1200" b="1" i="0" u="none" strike="noStrike">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dirty="0">
                          <a:effectLst/>
                        </a:rPr>
                        <a:t>2.0 - 1.0mm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dirty="0">
                          <a:effectLst/>
                        </a:rPr>
                        <a:t>1.0 - 0.5mm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a:effectLst/>
                        </a:rPr>
                        <a:t>0.5 - 0.25mm</a:t>
                      </a:r>
                      <a:endParaRPr lang="en-US" sz="1200" b="1" i="0" u="none" strike="noStrike">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a:effectLst/>
                        </a:rPr>
                        <a:t>&lt; 0.25mm</a:t>
                      </a:r>
                      <a:endParaRPr lang="en-US" sz="1200" b="1" i="0" u="none" strike="noStrike">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r>
              <a:tr h="20574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effectLst/>
                          <a:latin typeface="Times New Roman" panose="02020603050405020304" pitchFamily="18" charset="0"/>
                        </a:rPr>
                        <a:t>Cropping System</a:t>
                      </a: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a:effectLst/>
                        </a:rPr>
                        <a:t>RC (%)</a:t>
                      </a:r>
                      <a:endParaRPr lang="en-US"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a:effectLst/>
                        </a:rPr>
                        <a:t>%OC</a:t>
                      </a:r>
                      <a:endParaRPr lang="en-US"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Cowpea (C) </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u="none" strike="noStrike">
                          <a:effectLst/>
                        </a:rPr>
                        <a:t>2.55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5.04</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2.09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10.97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2.10</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29.27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1.39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30.65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1.07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24.08</a:t>
                      </a:r>
                      <a:endParaRPr lang="en-US" sz="1200" b="0" i="0" u="none" strike="noStrike">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M+C</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u="none" strike="noStrike">
                          <a:effectLst/>
                        </a:rPr>
                        <a:t>2.08</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3.79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2.03</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12.10</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1.99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29.95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1.30</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30.20</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1.03</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23.97</a:t>
                      </a:r>
                      <a:endParaRPr lang="en-US" sz="1200" b="0" i="0" u="none" strike="noStrike">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Maize (M)</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b"/>
                      <a:r>
                        <a:rPr lang="en-US" sz="1100" u="none" strike="noStrike">
                          <a:effectLst/>
                        </a:rPr>
                        <a:t>2.49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3.45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2.19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9.58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2.17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25.10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1.87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34.90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1.31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26.92</a:t>
                      </a:r>
                      <a:endParaRPr lang="en-US" sz="1100" b="0" i="0" u="none" strike="noStrike" dirty="0">
                        <a:solidFill>
                          <a:srgbClr val="000000"/>
                        </a:solidFill>
                        <a:effectLst/>
                        <a:latin typeface="Calibri" panose="020F0502020204030204" pitchFamily="34" charset="0"/>
                      </a:endParaRPr>
                    </a:p>
                  </a:txBody>
                  <a:tcPr marL="0" marR="0" marT="0" marB="0" anchor="b"/>
                </a:tc>
              </a:tr>
            </a:tbl>
          </a:graphicData>
        </a:graphic>
      </p:graphicFrame>
      <p:sp>
        <p:nvSpPr>
          <p:cNvPr id="9" name="TextBox 8"/>
          <p:cNvSpPr txBox="1"/>
          <p:nvPr/>
        </p:nvSpPr>
        <p:spPr>
          <a:xfrm>
            <a:off x="107575" y="1084726"/>
            <a:ext cx="2671483" cy="5416868"/>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q"/>
              <a:tabLst>
                <a:tab pos="1487488" algn="l"/>
              </a:tabLst>
            </a:pPr>
            <a:r>
              <a:rPr lang="en-US" dirty="0" smtClean="0">
                <a:solidFill>
                  <a:schemeClr val="accent2"/>
                </a:solidFill>
              </a:rPr>
              <a:t>RC was higher  in aggregate sizes 1.0-0.5mm</a:t>
            </a:r>
            <a:r>
              <a:rPr lang="en-US" dirty="0">
                <a:solidFill>
                  <a:schemeClr val="accent2"/>
                </a:solidFill>
              </a:rPr>
              <a:t>, 0.5-0.25mm </a:t>
            </a:r>
            <a:r>
              <a:rPr lang="en-US" dirty="0" smtClean="0">
                <a:solidFill>
                  <a:schemeClr val="accent2"/>
                </a:solidFill>
              </a:rPr>
              <a:t>&amp; &lt; </a:t>
            </a:r>
            <a:r>
              <a:rPr lang="en-US" dirty="0">
                <a:solidFill>
                  <a:schemeClr val="accent2"/>
                </a:solidFill>
              </a:rPr>
              <a:t>0.25mm </a:t>
            </a:r>
            <a:endParaRPr lang="en-US" dirty="0" smtClean="0">
              <a:solidFill>
                <a:schemeClr val="accent2"/>
              </a:solidFill>
            </a:endParaRPr>
          </a:p>
          <a:p>
            <a:pPr marL="285750" indent="-285750">
              <a:spcBef>
                <a:spcPts val="600"/>
              </a:spcBef>
              <a:spcAft>
                <a:spcPts val="600"/>
              </a:spcAft>
              <a:buFont typeface="Wingdings" panose="05000000000000000000" pitchFamily="2" charset="2"/>
              <a:buChar char="q"/>
              <a:tabLst>
                <a:tab pos="1487488" algn="l"/>
              </a:tabLst>
            </a:pPr>
            <a:r>
              <a:rPr lang="en-US" dirty="0" smtClean="0"/>
              <a:t>Cowpea had higher impact on the RC of &gt;2.0mm</a:t>
            </a:r>
          </a:p>
          <a:p>
            <a:pPr marL="285750" indent="-285750">
              <a:spcBef>
                <a:spcPts val="600"/>
              </a:spcBef>
              <a:spcAft>
                <a:spcPts val="600"/>
              </a:spcAft>
              <a:buFont typeface="Wingdings" panose="05000000000000000000" pitchFamily="2" charset="2"/>
              <a:buChar char="q"/>
              <a:tabLst>
                <a:tab pos="1487488" algn="l"/>
              </a:tabLst>
            </a:pPr>
            <a:r>
              <a:rPr lang="en-US" dirty="0" smtClean="0"/>
              <a:t>Maize had the highest impact on 0.5-0.25mm &amp; &lt;0.25mm</a:t>
            </a:r>
          </a:p>
          <a:p>
            <a:pPr marL="285750" indent="-285750">
              <a:spcBef>
                <a:spcPts val="600"/>
              </a:spcBef>
              <a:spcAft>
                <a:spcPts val="600"/>
              </a:spcAft>
              <a:buFont typeface="Wingdings" panose="05000000000000000000" pitchFamily="2" charset="2"/>
              <a:buChar char="q"/>
              <a:tabLst>
                <a:tab pos="1487488" algn="l"/>
              </a:tabLst>
            </a:pPr>
            <a:r>
              <a:rPr lang="en-US" dirty="0" smtClean="0"/>
              <a:t>Intercrop had the highest impact on 2.0-1.0mm &amp; 1.0-0.5mm </a:t>
            </a:r>
          </a:p>
          <a:p>
            <a:pPr marL="285750" indent="-285750">
              <a:spcBef>
                <a:spcPts val="600"/>
              </a:spcBef>
              <a:spcAft>
                <a:spcPts val="600"/>
              </a:spcAft>
              <a:buFont typeface="Wingdings" panose="05000000000000000000" pitchFamily="2" charset="2"/>
              <a:buChar char="q"/>
              <a:tabLst>
                <a:tab pos="1487488" algn="l"/>
              </a:tabLst>
            </a:pPr>
            <a:r>
              <a:rPr lang="en-US" dirty="0" smtClean="0"/>
              <a:t>Stat. Test: There was no significant difference in RC as a result of cropping systems</a:t>
            </a:r>
            <a:endParaRPr lang="en-US" dirty="0"/>
          </a:p>
        </p:txBody>
      </p:sp>
      <p:pic>
        <p:nvPicPr>
          <p:cNvPr id="13314" name="Picture 2" descr="C:\Users\user\Desktop\EGU 2020 LOGO.jpg"/>
          <p:cNvPicPr>
            <a:picLocks noChangeAspect="1" noChangeArrowheads="1"/>
          </p:cNvPicPr>
          <p:nvPr/>
        </p:nvPicPr>
        <p:blipFill>
          <a:blip r:embed="rId3"/>
          <a:srcRect/>
          <a:stretch>
            <a:fillRect/>
          </a:stretch>
        </p:blipFill>
        <p:spPr bwMode="auto">
          <a:xfrm>
            <a:off x="2246810" y="5943599"/>
            <a:ext cx="1267099" cy="660037"/>
          </a:xfrm>
          <a:prstGeom prst="rect">
            <a:avLst/>
          </a:prstGeom>
          <a:noFill/>
        </p:spPr>
      </p:pic>
    </p:spTree>
    <p:extLst>
      <p:ext uri="{BB962C8B-B14F-4D97-AF65-F5344CB8AC3E}">
        <p14:creationId xmlns="" xmlns:p14="http://schemas.microsoft.com/office/powerpoint/2010/main" val="1082484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31458" y="242045"/>
            <a:ext cx="8390965" cy="769441"/>
          </a:xfrm>
          <a:prstGeom prst="rect">
            <a:avLst/>
          </a:prstGeom>
          <a:noFill/>
        </p:spPr>
        <p:txBody>
          <a:bodyPr wrap="square" rtlCol="0">
            <a:spAutoFit/>
          </a:bodyPr>
          <a:lstStyle/>
          <a:p>
            <a:pPr algn="ctr"/>
            <a:r>
              <a:rPr lang="en-US" sz="2200" dirty="0" smtClean="0">
                <a:latin typeface="Times New Roman" panose="02020603050405020304" pitchFamily="18" charset="0"/>
                <a:cs typeface="Times New Roman" panose="02020603050405020304" pitchFamily="18" charset="0"/>
              </a:rPr>
              <a:t>Relative Contribution (RC) of Aggregated Soil Carbon Under Different Soil Tillage Practices to SOC Pool - 2012</a:t>
            </a:r>
            <a:endParaRPr lang="en-US" sz="22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 xmlns:p14="http://schemas.microsoft.com/office/powerpoint/2010/main" val="2015674576"/>
              </p:ext>
            </p:extLst>
          </p:nvPr>
        </p:nvGraphicFramePr>
        <p:xfrm>
          <a:off x="3378574" y="5544857"/>
          <a:ext cx="7353300" cy="807720"/>
        </p:xfrm>
        <a:graphic>
          <a:graphicData uri="http://schemas.openxmlformats.org/drawingml/2006/table">
            <a:tbl>
              <a:tblPr>
                <a:tableStyleId>{5C22544A-7EE6-4342-B048-85BDC9FD1C3A}</a:tableStyleId>
              </a:tblPr>
              <a:tblGrid>
                <a:gridCol w="1257300"/>
                <a:gridCol w="609600"/>
                <a:gridCol w="609600"/>
                <a:gridCol w="609600"/>
                <a:gridCol w="609600"/>
                <a:gridCol w="609600"/>
                <a:gridCol w="609600"/>
                <a:gridCol w="609600"/>
                <a:gridCol w="609600"/>
                <a:gridCol w="609600"/>
                <a:gridCol w="609600"/>
              </a:tblGrid>
              <a:tr h="205740">
                <a:tc>
                  <a:txBody>
                    <a:bodyPr/>
                    <a:lstStyle/>
                    <a:p>
                      <a:pPr algn="l" fontAlgn="ctr"/>
                      <a:r>
                        <a:rPr lang="en-US" sz="1200" b="1" u="none" strike="noStrike" dirty="0">
                          <a:effectLst/>
                        </a:rPr>
                        <a:t> </a:t>
                      </a:r>
                      <a:endParaRPr lang="en-US" sz="1200" b="1" i="0" u="none" strike="noStrike" dirty="0">
                        <a:solidFill>
                          <a:srgbClr val="000000"/>
                        </a:solidFill>
                        <a:effectLst/>
                        <a:latin typeface="Times New Roman" panose="02020603050405020304" pitchFamily="18" charset="0"/>
                      </a:endParaRPr>
                    </a:p>
                  </a:txBody>
                  <a:tcPr marL="7620" marR="7620" marT="7620" marB="0" anchor="ctr"/>
                </a:tc>
                <a:tc gridSpan="2">
                  <a:txBody>
                    <a:bodyPr/>
                    <a:lstStyle/>
                    <a:p>
                      <a:pPr algn="ctr" fontAlgn="ctr"/>
                      <a:r>
                        <a:rPr lang="en-US" sz="1200" b="1" u="none" strike="noStrike">
                          <a:effectLst/>
                        </a:rPr>
                        <a:t>&gt; 2.0mm</a:t>
                      </a:r>
                      <a:endParaRPr lang="en-US" sz="1200" b="1" i="0" u="none" strike="noStrike">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c gridSpan="2">
                  <a:txBody>
                    <a:bodyPr/>
                    <a:lstStyle/>
                    <a:p>
                      <a:pPr algn="ctr" fontAlgn="ctr"/>
                      <a:r>
                        <a:rPr lang="en-US" sz="1200" b="1" u="none" strike="noStrike">
                          <a:effectLst/>
                        </a:rPr>
                        <a:t>2.0 - 1.0mm</a:t>
                      </a:r>
                      <a:endParaRPr lang="en-US" sz="1200" b="1" i="0" u="none" strike="noStrike">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c gridSpan="2">
                  <a:txBody>
                    <a:bodyPr/>
                    <a:lstStyle/>
                    <a:p>
                      <a:pPr algn="ctr" fontAlgn="ctr"/>
                      <a:r>
                        <a:rPr lang="en-US" sz="1200" b="1" u="none" strike="noStrike">
                          <a:effectLst/>
                        </a:rPr>
                        <a:t>1.0 - 0.5mm</a:t>
                      </a:r>
                      <a:endParaRPr lang="en-US" sz="1200" b="1" i="0" u="none" strike="noStrike">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c gridSpan="2">
                  <a:txBody>
                    <a:bodyPr/>
                    <a:lstStyle/>
                    <a:p>
                      <a:pPr algn="ctr" fontAlgn="ctr"/>
                      <a:r>
                        <a:rPr lang="en-US" sz="1200" b="1" u="none" strike="noStrike">
                          <a:effectLst/>
                        </a:rPr>
                        <a:t>0.5 - 0.25mm</a:t>
                      </a:r>
                      <a:endParaRPr lang="en-US" sz="1200" b="1" i="0" u="none" strike="noStrike">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c gridSpan="2">
                  <a:txBody>
                    <a:bodyPr/>
                    <a:lstStyle/>
                    <a:p>
                      <a:pPr algn="ctr" fontAlgn="ctr"/>
                      <a:r>
                        <a:rPr lang="en-US" sz="1200" b="1" u="none" strike="noStrike">
                          <a:effectLst/>
                        </a:rPr>
                        <a:t>&lt; 0.25mm</a:t>
                      </a:r>
                      <a:endParaRPr lang="en-US" sz="1200" b="1" i="0" u="none" strike="noStrike">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r>
              <a:tr h="205740">
                <a:tc>
                  <a:txBody>
                    <a:bodyPr/>
                    <a:lstStyle/>
                    <a:p>
                      <a:pPr algn="l" fontAlgn="ctr"/>
                      <a:r>
                        <a:rPr lang="en-US" sz="1200" b="1" i="0" u="none" strike="noStrike" dirty="0" smtClean="0">
                          <a:solidFill>
                            <a:srgbClr val="000000"/>
                          </a:solidFill>
                          <a:effectLst/>
                          <a:latin typeface="Times New Roman" panose="02020603050405020304" pitchFamily="18" charset="0"/>
                        </a:rPr>
                        <a:t>Tillage Practice</a:t>
                      </a:r>
                      <a:endParaRPr lang="en-US" sz="12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a:effectLst/>
                        </a:rPr>
                        <a:t>%OC</a:t>
                      </a:r>
                      <a:endParaRPr lang="en-US" sz="12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a:effectLst/>
                        </a:rPr>
                        <a:t>RC (%)</a:t>
                      </a:r>
                      <a:endParaRPr lang="en-US" sz="12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7620" marR="7620" marT="7620" marB="0" anchor="ctr"/>
                </a:tc>
              </a:tr>
              <a:tr h="198120">
                <a:tc>
                  <a:txBody>
                    <a:bodyPr/>
                    <a:lstStyle/>
                    <a:p>
                      <a:pPr algn="l" fontAlgn="ctr"/>
                      <a:r>
                        <a:rPr lang="en-US" sz="1200" i="1" u="none" strike="noStrike" dirty="0">
                          <a:effectLst/>
                        </a:rPr>
                        <a:t>  Conventional Till</a:t>
                      </a:r>
                      <a:endParaRPr lang="en-US" sz="12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en-US" sz="1200" u="none" strike="noStrike">
                          <a:effectLst/>
                        </a:rPr>
                        <a:t>2.45</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4.39</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2.15</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11.12</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2.11</a:t>
                      </a:r>
                      <a:endParaRPr lang="en-US" sz="12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dirty="0">
                          <a:effectLst/>
                        </a:rPr>
                        <a:t>28.72</a:t>
                      </a:r>
                      <a:endParaRPr lang="en-US" sz="12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dirty="0">
                          <a:effectLst/>
                        </a:rPr>
                        <a:t>1.55</a:t>
                      </a:r>
                      <a:endParaRPr lang="en-US" sz="12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dirty="0">
                          <a:effectLst/>
                        </a:rPr>
                        <a:t>31.78</a:t>
                      </a:r>
                      <a:endParaRPr lang="en-US" sz="12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dirty="0">
                          <a:effectLst/>
                        </a:rPr>
                        <a:t>1.18</a:t>
                      </a:r>
                      <a:endParaRPr lang="en-US" sz="12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u="none" strike="noStrike">
                          <a:effectLst/>
                        </a:rPr>
                        <a:t>24.00</a:t>
                      </a:r>
                      <a:endParaRPr lang="en-US" sz="1200" b="0" i="0" u="none" strike="noStrike">
                        <a:solidFill>
                          <a:srgbClr val="000000"/>
                        </a:solidFill>
                        <a:effectLst/>
                        <a:latin typeface="Calibri" panose="020F0502020204030204" pitchFamily="34" charset="0"/>
                      </a:endParaRPr>
                    </a:p>
                  </a:txBody>
                  <a:tcPr marL="7620" marR="7620" marT="7620" marB="0" anchor="ctr"/>
                </a:tc>
              </a:tr>
              <a:tr h="198120">
                <a:tc>
                  <a:txBody>
                    <a:bodyPr/>
                    <a:lstStyle/>
                    <a:p>
                      <a:pPr algn="l" fontAlgn="ctr"/>
                      <a:r>
                        <a:rPr lang="en-US" sz="1200" i="1" u="none" strike="noStrike" dirty="0">
                          <a:effectLst/>
                        </a:rPr>
                        <a:t>  No Till</a:t>
                      </a:r>
                      <a:endParaRPr lang="en-US" sz="12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b"/>
                      <a:r>
                        <a:rPr lang="en-US" sz="1100" u="none" strike="noStrike" dirty="0">
                          <a:effectLst/>
                        </a:rPr>
                        <a:t>2.29</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3.80</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2.05</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10.65</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2.06</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27.49</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1.49</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32.05</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1.09</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25.98</a:t>
                      </a:r>
                      <a:endParaRPr lang="en-US" sz="11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graphicFrame>
        <p:nvGraphicFramePr>
          <p:cNvPr id="8" name="Content Placeholder 7"/>
          <p:cNvGraphicFramePr>
            <a:graphicFrameLocks noGrp="1"/>
          </p:cNvGraphicFramePr>
          <p:nvPr>
            <p:ph idx="1"/>
            <p:extLst>
              <p:ext uri="{D42A27DB-BD31-4B8C-83A1-F6EECF244321}">
                <p14:modId xmlns="" xmlns:p14="http://schemas.microsoft.com/office/powerpoint/2010/main" val="1887299482"/>
              </p:ext>
            </p:extLst>
          </p:nvPr>
        </p:nvGraphicFramePr>
        <p:xfrm>
          <a:off x="2545977" y="1036731"/>
          <a:ext cx="8691282"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161364" y="1219197"/>
            <a:ext cx="2671483" cy="5262979"/>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q"/>
            </a:pPr>
            <a:r>
              <a:rPr lang="en-US" dirty="0" smtClean="0">
                <a:solidFill>
                  <a:schemeClr val="accent2"/>
                </a:solidFill>
              </a:rPr>
              <a:t>RC was higher  in aggregate sizes 1.0-0.5mm</a:t>
            </a:r>
            <a:r>
              <a:rPr lang="en-US" dirty="0">
                <a:solidFill>
                  <a:schemeClr val="accent2"/>
                </a:solidFill>
              </a:rPr>
              <a:t>, 0.5-0.25mm </a:t>
            </a:r>
            <a:r>
              <a:rPr lang="en-US" dirty="0" smtClean="0">
                <a:solidFill>
                  <a:schemeClr val="accent2"/>
                </a:solidFill>
              </a:rPr>
              <a:t>&amp; &lt; </a:t>
            </a:r>
            <a:r>
              <a:rPr lang="en-US" dirty="0">
                <a:solidFill>
                  <a:schemeClr val="accent2"/>
                </a:solidFill>
              </a:rPr>
              <a:t>0.25mm </a:t>
            </a:r>
            <a:endParaRPr lang="en-US" dirty="0" smtClean="0">
              <a:solidFill>
                <a:schemeClr val="accent2"/>
              </a:solidFill>
            </a:endParaRPr>
          </a:p>
          <a:p>
            <a:pPr marL="285750" indent="-285750">
              <a:spcBef>
                <a:spcPts val="600"/>
              </a:spcBef>
              <a:spcAft>
                <a:spcPts val="600"/>
              </a:spcAft>
              <a:buFont typeface="Wingdings" panose="05000000000000000000" pitchFamily="2" charset="2"/>
              <a:buChar char="q"/>
            </a:pPr>
            <a:r>
              <a:rPr lang="en-US" dirty="0" smtClean="0"/>
              <a:t>Conventional tillage had higher impact on the RC of &gt;2.0mm, 2.0-1.0mm &amp; 1.0-0.5mm</a:t>
            </a:r>
          </a:p>
          <a:p>
            <a:pPr marL="285750" indent="-285750">
              <a:spcBef>
                <a:spcPts val="600"/>
              </a:spcBef>
              <a:spcAft>
                <a:spcPts val="600"/>
              </a:spcAft>
              <a:buFont typeface="Wingdings" panose="05000000000000000000" pitchFamily="2" charset="2"/>
              <a:buChar char="q"/>
            </a:pPr>
            <a:r>
              <a:rPr lang="en-US" dirty="0" smtClean="0"/>
              <a:t>Minimum tillage (No Till) had the higher impact on the RC of 0.5-0.25mm and &lt;0.25mm</a:t>
            </a:r>
          </a:p>
          <a:p>
            <a:pPr marL="285750" indent="-285750">
              <a:spcBef>
                <a:spcPts val="600"/>
              </a:spcBef>
              <a:spcAft>
                <a:spcPts val="600"/>
              </a:spcAft>
              <a:buFont typeface="Wingdings" panose="05000000000000000000" pitchFamily="2" charset="2"/>
              <a:buChar char="q"/>
              <a:tabLst>
                <a:tab pos="1487488" algn="l"/>
              </a:tabLst>
            </a:pPr>
            <a:r>
              <a:rPr lang="en-US" dirty="0" smtClean="0"/>
              <a:t>Stat. Test: There was no significant difference in RC as a result of tillage practices</a:t>
            </a:r>
          </a:p>
        </p:txBody>
      </p:sp>
      <p:pic>
        <p:nvPicPr>
          <p:cNvPr id="14338" name="Picture 2" descr="C:\Users\user\Desktop\EGU 2020 LOGO.jpg"/>
          <p:cNvPicPr>
            <a:picLocks noChangeAspect="1" noChangeArrowheads="1"/>
          </p:cNvPicPr>
          <p:nvPr/>
        </p:nvPicPr>
        <p:blipFill>
          <a:blip r:embed="rId3"/>
          <a:srcRect/>
          <a:stretch>
            <a:fillRect/>
          </a:stretch>
        </p:blipFill>
        <p:spPr bwMode="auto">
          <a:xfrm>
            <a:off x="1946366" y="6087290"/>
            <a:ext cx="1358538" cy="581661"/>
          </a:xfrm>
          <a:prstGeom prst="rect">
            <a:avLst/>
          </a:prstGeom>
          <a:noFill/>
        </p:spPr>
      </p:pic>
    </p:spTree>
    <p:extLst>
      <p:ext uri="{BB962C8B-B14F-4D97-AF65-F5344CB8AC3E}">
        <p14:creationId xmlns="" xmlns:p14="http://schemas.microsoft.com/office/powerpoint/2010/main" val="2568232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40424" y="116541"/>
            <a:ext cx="8319248" cy="769441"/>
          </a:xfrm>
          <a:prstGeom prst="rect">
            <a:avLst/>
          </a:prstGeom>
          <a:noFill/>
        </p:spPr>
        <p:txBody>
          <a:bodyPr wrap="square" rtlCol="0">
            <a:spAutoFit/>
          </a:bodyPr>
          <a:lstStyle/>
          <a:p>
            <a:pPr algn="ctr"/>
            <a:r>
              <a:rPr lang="en-US" sz="2200" dirty="0" smtClean="0">
                <a:latin typeface="Times New Roman" panose="02020603050405020304" pitchFamily="18" charset="0"/>
                <a:cs typeface="Times New Roman" panose="02020603050405020304" pitchFamily="18" charset="0"/>
              </a:rPr>
              <a:t>Relative Contribution (RC) of Aggregated Soil Carbon Under Different Organic Amendments to SOC Pool - 2012</a:t>
            </a:r>
            <a:endParaRPr lang="en-US" sz="2200" dirty="0">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307268077"/>
              </p:ext>
            </p:extLst>
          </p:nvPr>
        </p:nvGraphicFramePr>
        <p:xfrm>
          <a:off x="3110752" y="758825"/>
          <a:ext cx="8130989"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 xmlns:p14="http://schemas.microsoft.com/office/powerpoint/2010/main" val="764630186"/>
              </p:ext>
            </p:extLst>
          </p:nvPr>
        </p:nvGraphicFramePr>
        <p:xfrm>
          <a:off x="3589618" y="5129502"/>
          <a:ext cx="7289800" cy="1203960"/>
        </p:xfrm>
        <a:graphic>
          <a:graphicData uri="http://schemas.openxmlformats.org/drawingml/2006/table">
            <a:tbl>
              <a:tblPr>
                <a:tableStyleId>{5C22544A-7EE6-4342-B048-85BDC9FD1C3A}</a:tableStyleId>
              </a:tblPr>
              <a:tblGrid>
                <a:gridCol w="1193800"/>
                <a:gridCol w="609600"/>
                <a:gridCol w="609600"/>
                <a:gridCol w="609600"/>
                <a:gridCol w="609600"/>
                <a:gridCol w="609600"/>
                <a:gridCol w="609600"/>
                <a:gridCol w="609600"/>
                <a:gridCol w="609600"/>
                <a:gridCol w="609600"/>
                <a:gridCol w="609600"/>
              </a:tblGrid>
              <a:tr h="205740">
                <a:tc>
                  <a:txBody>
                    <a:bodyPr/>
                    <a:lstStyle/>
                    <a:p>
                      <a:pPr algn="l" fontAlgn="ctr"/>
                      <a:r>
                        <a:rPr lang="en-US" sz="1200" b="1" u="none" strike="noStrike" dirty="0">
                          <a:effectLst/>
                        </a:rPr>
                        <a:t> </a:t>
                      </a:r>
                      <a:endParaRPr lang="en-US" sz="1200" b="1" i="0" u="none" strike="noStrike" dirty="0">
                        <a:solidFill>
                          <a:srgbClr val="000000"/>
                        </a:solidFill>
                        <a:effectLst/>
                        <a:latin typeface="Times New Roman" panose="02020603050405020304" pitchFamily="18" charset="0"/>
                      </a:endParaRPr>
                    </a:p>
                  </a:txBody>
                  <a:tcPr marL="0" marR="0" marT="0" marB="0" anchor="ctr"/>
                </a:tc>
                <a:tc gridSpan="2">
                  <a:txBody>
                    <a:bodyPr/>
                    <a:lstStyle/>
                    <a:p>
                      <a:pPr algn="ctr" fontAlgn="ctr"/>
                      <a:r>
                        <a:rPr lang="en-US" sz="1200" b="1" u="none" strike="noStrike">
                          <a:effectLst/>
                        </a:rPr>
                        <a:t>&gt; 2.0mm</a:t>
                      </a:r>
                      <a:endParaRPr lang="en-US" sz="1200" b="1" i="0" u="none" strike="noStrike">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dirty="0">
                          <a:effectLst/>
                        </a:rPr>
                        <a:t>2.0 - 1.0mm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dirty="0">
                          <a:effectLst/>
                        </a:rPr>
                        <a:t>1.0 - 0.5mm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dirty="0">
                          <a:effectLst/>
                        </a:rPr>
                        <a:t>0.5 - 0.25mm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a:effectLst/>
                        </a:rPr>
                        <a:t>&lt; 0.25mm</a:t>
                      </a:r>
                      <a:endParaRPr lang="en-US" sz="1200" b="1" i="0" u="none" strike="noStrike">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r>
              <a:tr h="205740">
                <a:tc>
                  <a:txBody>
                    <a:bodyPr/>
                    <a:lstStyle/>
                    <a:p>
                      <a:pPr algn="l" fontAlgn="ctr"/>
                      <a:r>
                        <a:rPr lang="en-US" sz="1200" b="1" i="0" u="none" strike="noStrike" dirty="0" smtClean="0">
                          <a:solidFill>
                            <a:srgbClr val="000000"/>
                          </a:solidFill>
                          <a:effectLst/>
                          <a:latin typeface="Times New Roman" panose="02020603050405020304" pitchFamily="18" charset="0"/>
                        </a:rPr>
                        <a:t>Organic</a:t>
                      </a:r>
                      <a:r>
                        <a:rPr lang="en-US" sz="1200" b="1" i="0" u="none" strike="noStrike" baseline="0" dirty="0" smtClean="0">
                          <a:solidFill>
                            <a:srgbClr val="000000"/>
                          </a:solidFill>
                          <a:effectLst/>
                          <a:latin typeface="Times New Roman" panose="02020603050405020304" pitchFamily="18" charset="0"/>
                        </a:rPr>
                        <a:t> Manure</a:t>
                      </a:r>
                      <a:endParaRPr lang="en-US" sz="1200" b="1"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a:effectLst/>
                        </a:rPr>
                        <a:t>%OC</a:t>
                      </a:r>
                      <a:endParaRPr lang="en-US"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a:effectLst/>
                        </a:rPr>
                        <a:t>RC (%)</a:t>
                      </a:r>
                      <a:endParaRPr lang="en-US"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a:effectLst/>
                        </a:rPr>
                        <a:t>%OC</a:t>
                      </a:r>
                      <a:endParaRPr lang="en-US"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Control</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u="none" strike="noStrike">
                          <a:effectLst/>
                        </a:rPr>
                        <a:t>1.76</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2.35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1.83</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9.71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1.95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27.17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1.47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32.49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1.07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28.22</a:t>
                      </a:r>
                      <a:endParaRPr lang="en-US" sz="1200" b="0" i="0" u="none" strike="noStrike">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Cassava Peels</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u="none" strike="noStrike">
                          <a:effectLst/>
                        </a:rPr>
                        <a:t>2.21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3.14</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1.82</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9.56</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2.01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28.14</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1.51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34.66</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1.01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24.51</a:t>
                      </a:r>
                      <a:endParaRPr lang="en-US" sz="1200" b="0" i="0" u="none" strike="noStrike">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Poultry Dropping</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u="none" strike="noStrike">
                          <a:effectLst/>
                        </a:rPr>
                        <a:t>2.17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2.89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2.09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11.41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2.03</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30.08</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31.90</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1.02</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23.72</a:t>
                      </a:r>
                      <a:endParaRPr lang="en-US" sz="1200" b="0" i="0" u="none" strike="noStrike">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Pig Waste</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b"/>
                      <a:r>
                        <a:rPr lang="en-US" sz="1100" u="none" strike="noStrike">
                          <a:effectLst/>
                        </a:rPr>
                        <a:t>3.35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8.00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2.67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12.85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2.35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27.03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1.72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28.61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1.44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23.52</a:t>
                      </a:r>
                      <a:endParaRPr lang="en-US" sz="1100" b="0" i="0" u="none" strike="noStrike" dirty="0">
                        <a:solidFill>
                          <a:srgbClr val="000000"/>
                        </a:solidFill>
                        <a:effectLst/>
                        <a:latin typeface="Calibri" panose="020F0502020204030204" pitchFamily="34" charset="0"/>
                      </a:endParaRPr>
                    </a:p>
                  </a:txBody>
                  <a:tcPr marL="0" marR="0" marT="0" marB="0" anchor="b"/>
                </a:tc>
              </a:tr>
            </a:tbl>
          </a:graphicData>
        </a:graphic>
      </p:graphicFrame>
      <p:sp>
        <p:nvSpPr>
          <p:cNvPr id="8" name="TextBox 7"/>
          <p:cNvSpPr txBox="1"/>
          <p:nvPr/>
        </p:nvSpPr>
        <p:spPr>
          <a:xfrm>
            <a:off x="44826" y="803476"/>
            <a:ext cx="3191436" cy="5293757"/>
          </a:xfrm>
          <a:prstGeom prst="rect">
            <a:avLst/>
          </a:prstGeom>
          <a:noFill/>
        </p:spPr>
        <p:txBody>
          <a:bodyPr wrap="square" rtlCol="0">
            <a:spAutoFit/>
          </a:bodyPr>
          <a:lstStyle/>
          <a:p>
            <a:pPr marL="233363" indent="-233363">
              <a:spcBef>
                <a:spcPts val="600"/>
              </a:spcBef>
              <a:spcAft>
                <a:spcPts val="600"/>
              </a:spcAft>
              <a:buFont typeface="Wingdings" panose="05000000000000000000" pitchFamily="2" charset="2"/>
              <a:buChar char="q"/>
            </a:pPr>
            <a:r>
              <a:rPr lang="en-US" dirty="0" smtClean="0">
                <a:solidFill>
                  <a:schemeClr val="accent2"/>
                </a:solidFill>
              </a:rPr>
              <a:t>RC was higher in aggregate sizes 1.0-0.5mm</a:t>
            </a:r>
            <a:r>
              <a:rPr lang="en-US" dirty="0">
                <a:solidFill>
                  <a:schemeClr val="accent2"/>
                </a:solidFill>
              </a:rPr>
              <a:t>, 0.5-0.25mm </a:t>
            </a:r>
            <a:r>
              <a:rPr lang="en-US" dirty="0" smtClean="0">
                <a:solidFill>
                  <a:schemeClr val="accent2"/>
                </a:solidFill>
              </a:rPr>
              <a:t>&amp; &lt; </a:t>
            </a:r>
            <a:r>
              <a:rPr lang="en-US" dirty="0">
                <a:solidFill>
                  <a:schemeClr val="accent2"/>
                </a:solidFill>
              </a:rPr>
              <a:t>0.25mm </a:t>
            </a:r>
            <a:endParaRPr lang="en-US" dirty="0" smtClean="0">
              <a:solidFill>
                <a:schemeClr val="accent2"/>
              </a:solidFill>
            </a:endParaRPr>
          </a:p>
          <a:p>
            <a:pPr marL="233363" indent="-233363">
              <a:spcBef>
                <a:spcPts val="600"/>
              </a:spcBef>
              <a:spcAft>
                <a:spcPts val="600"/>
              </a:spcAft>
              <a:buFont typeface="Wingdings" panose="05000000000000000000" pitchFamily="2" charset="2"/>
              <a:buChar char="q"/>
            </a:pPr>
            <a:r>
              <a:rPr lang="en-US" dirty="0" smtClean="0"/>
              <a:t>Pig waste had higher impact on the RC of &gt;2.0mm &amp; 2.0-1.0mm</a:t>
            </a:r>
          </a:p>
          <a:p>
            <a:pPr marL="233363" indent="-233363">
              <a:spcBef>
                <a:spcPts val="600"/>
              </a:spcBef>
              <a:spcAft>
                <a:spcPts val="600"/>
              </a:spcAft>
              <a:buFont typeface="Wingdings" panose="05000000000000000000" pitchFamily="2" charset="2"/>
              <a:buChar char="q"/>
            </a:pPr>
            <a:r>
              <a:rPr lang="en-US" dirty="0" smtClean="0"/>
              <a:t>Poultry droppings had the highest impact on 1.0-0.5mm </a:t>
            </a:r>
          </a:p>
          <a:p>
            <a:pPr marL="233363" indent="-233363">
              <a:spcBef>
                <a:spcPts val="600"/>
              </a:spcBef>
              <a:spcAft>
                <a:spcPts val="600"/>
              </a:spcAft>
              <a:buFont typeface="Wingdings" panose="05000000000000000000" pitchFamily="2" charset="2"/>
              <a:buChar char="q"/>
            </a:pPr>
            <a:r>
              <a:rPr lang="en-US" dirty="0" smtClean="0"/>
              <a:t>Cassava peels had the highest impact on 0.5-0.25mm</a:t>
            </a:r>
          </a:p>
          <a:p>
            <a:pPr marL="233363" indent="-233363">
              <a:spcBef>
                <a:spcPts val="600"/>
              </a:spcBef>
              <a:spcAft>
                <a:spcPts val="600"/>
              </a:spcAft>
              <a:buFont typeface="Wingdings" panose="05000000000000000000" pitchFamily="2" charset="2"/>
              <a:buChar char="q"/>
            </a:pPr>
            <a:r>
              <a:rPr lang="en-US" dirty="0" smtClean="0"/>
              <a:t>The control had the highest impact on &lt;0.25mm</a:t>
            </a:r>
          </a:p>
          <a:p>
            <a:pPr marL="233363" indent="-233363">
              <a:spcBef>
                <a:spcPts val="600"/>
              </a:spcBef>
              <a:spcAft>
                <a:spcPts val="600"/>
              </a:spcAft>
              <a:buFont typeface="Wingdings" panose="05000000000000000000" pitchFamily="2" charset="2"/>
              <a:buChar char="q"/>
            </a:pPr>
            <a:r>
              <a:rPr lang="en-US" dirty="0" smtClean="0"/>
              <a:t>Stat. Test: There was no significant difference in RC as a result of application of Organic Amendments</a:t>
            </a:r>
          </a:p>
        </p:txBody>
      </p:sp>
      <p:pic>
        <p:nvPicPr>
          <p:cNvPr id="15362" name="Picture 2" descr="C:\Users\user\Desktop\EGU 2020 LOGO.jpg"/>
          <p:cNvPicPr>
            <a:picLocks noChangeAspect="1" noChangeArrowheads="1"/>
          </p:cNvPicPr>
          <p:nvPr/>
        </p:nvPicPr>
        <p:blipFill>
          <a:blip r:embed="rId3"/>
          <a:srcRect/>
          <a:stretch>
            <a:fillRect/>
          </a:stretch>
        </p:blipFill>
        <p:spPr bwMode="auto">
          <a:xfrm>
            <a:off x="339634" y="6008914"/>
            <a:ext cx="1201783" cy="666205"/>
          </a:xfrm>
          <a:prstGeom prst="rect">
            <a:avLst/>
          </a:prstGeom>
          <a:noFill/>
        </p:spPr>
      </p:pic>
    </p:spTree>
    <p:extLst>
      <p:ext uri="{BB962C8B-B14F-4D97-AF65-F5344CB8AC3E}">
        <p14:creationId xmlns="" xmlns:p14="http://schemas.microsoft.com/office/powerpoint/2010/main" val="443734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02539" y="349621"/>
            <a:ext cx="8740589" cy="769441"/>
          </a:xfrm>
          <a:prstGeom prst="rect">
            <a:avLst/>
          </a:prstGeom>
          <a:noFill/>
        </p:spPr>
        <p:txBody>
          <a:bodyPr wrap="square" rtlCol="0">
            <a:spAutoFit/>
          </a:bodyPr>
          <a:lstStyle/>
          <a:p>
            <a:pPr algn="ctr"/>
            <a:r>
              <a:rPr lang="en-US" sz="2200" dirty="0" smtClean="0">
                <a:latin typeface="Times New Roman" panose="02020603050405020304" pitchFamily="18" charset="0"/>
                <a:cs typeface="Times New Roman" panose="02020603050405020304" pitchFamily="18" charset="0"/>
              </a:rPr>
              <a:t>Relative Contribution (RC) of Aggregated Soil Carbon under Different Cropping Systems to SOC Pool - 2013</a:t>
            </a:r>
            <a:endParaRPr lang="en-US" sz="2200" dirty="0">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203247631"/>
              </p:ext>
            </p:extLst>
          </p:nvPr>
        </p:nvGraphicFramePr>
        <p:xfrm>
          <a:off x="3003176" y="1119062"/>
          <a:ext cx="8243048"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 xmlns:p14="http://schemas.microsoft.com/office/powerpoint/2010/main" val="218313047"/>
              </p:ext>
            </p:extLst>
          </p:nvPr>
        </p:nvGraphicFramePr>
        <p:xfrm>
          <a:off x="2999441" y="5545044"/>
          <a:ext cx="7340600" cy="1005840"/>
        </p:xfrm>
        <a:graphic>
          <a:graphicData uri="http://schemas.openxmlformats.org/drawingml/2006/table">
            <a:tbl>
              <a:tblPr>
                <a:tableStyleId>{5C22544A-7EE6-4342-B048-85BDC9FD1C3A}</a:tableStyleId>
              </a:tblPr>
              <a:tblGrid>
                <a:gridCol w="1244600"/>
                <a:gridCol w="609600"/>
                <a:gridCol w="609600"/>
                <a:gridCol w="609600"/>
                <a:gridCol w="609600"/>
                <a:gridCol w="609600"/>
                <a:gridCol w="609600"/>
                <a:gridCol w="609600"/>
                <a:gridCol w="609600"/>
                <a:gridCol w="609600"/>
                <a:gridCol w="609600"/>
              </a:tblGrid>
              <a:tr h="205740">
                <a:tc>
                  <a:txBody>
                    <a:bodyPr/>
                    <a:lstStyle/>
                    <a:p>
                      <a:pPr algn="l" fontAlgn="ctr"/>
                      <a:r>
                        <a:rPr lang="en-US" sz="1200" b="1" u="none" strike="noStrike" dirty="0">
                          <a:effectLst/>
                        </a:rPr>
                        <a:t> </a:t>
                      </a:r>
                      <a:endParaRPr lang="en-US" sz="1200" b="1" i="0" u="none" strike="noStrike" dirty="0">
                        <a:solidFill>
                          <a:srgbClr val="000000"/>
                        </a:solidFill>
                        <a:effectLst/>
                        <a:latin typeface="Times New Roman" panose="02020603050405020304" pitchFamily="18" charset="0"/>
                      </a:endParaRPr>
                    </a:p>
                  </a:txBody>
                  <a:tcPr marL="0" marR="0" marT="0" marB="0" anchor="ctr"/>
                </a:tc>
                <a:tc gridSpan="2">
                  <a:txBody>
                    <a:bodyPr/>
                    <a:lstStyle/>
                    <a:p>
                      <a:pPr algn="ctr" fontAlgn="ctr"/>
                      <a:r>
                        <a:rPr lang="en-US" sz="1200" b="1" u="none" strike="noStrike" dirty="0">
                          <a:effectLst/>
                        </a:rPr>
                        <a:t>&gt; 2.0mm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a:effectLst/>
                        </a:rPr>
                        <a:t>2.0 -  1.0mm</a:t>
                      </a:r>
                      <a:endParaRPr lang="en-US" sz="1200" b="1" i="0" u="none" strike="noStrike">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dirty="0">
                          <a:effectLst/>
                        </a:rPr>
                        <a:t>1.0 - 0.5mm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dirty="0">
                          <a:effectLst/>
                        </a:rPr>
                        <a:t>0.5 - 0.25mm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dirty="0">
                          <a:effectLst/>
                        </a:rPr>
                        <a:t>&lt; 0.25mm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r>
              <a:tr h="205740">
                <a:tc>
                  <a:txBody>
                    <a:bodyPr/>
                    <a:lstStyle/>
                    <a:p>
                      <a:pPr algn="l" fontAlgn="ctr"/>
                      <a:r>
                        <a:rPr lang="en-US" sz="1200" b="1" i="0" u="none" strike="noStrike" dirty="0" smtClean="0">
                          <a:solidFill>
                            <a:srgbClr val="000000"/>
                          </a:solidFill>
                          <a:effectLst/>
                          <a:latin typeface="Times New Roman" panose="02020603050405020304" pitchFamily="18" charset="0"/>
                        </a:rPr>
                        <a:t>Cropping System</a:t>
                      </a:r>
                      <a:endParaRPr lang="en-US" sz="1200" b="1"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b="1" u="none" strike="noStrike">
                          <a:effectLst/>
                        </a:rPr>
                        <a:t>%OC</a:t>
                      </a:r>
                      <a:endParaRPr lang="en-US"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a:effectLst/>
                        </a:rPr>
                        <a:t>RC (%)</a:t>
                      </a:r>
                      <a:endParaRPr lang="en-US"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a:effectLst/>
                        </a:rPr>
                        <a:t>%OC</a:t>
                      </a:r>
                      <a:endParaRPr lang="en-US"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Cowpea (C) </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u="none" strike="noStrike">
                          <a:effectLst/>
                        </a:rPr>
                        <a:t>2.02</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3.26</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1.93</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11.67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1.69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30.31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1.01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29.33</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0.81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25.45</a:t>
                      </a:r>
                      <a:endParaRPr lang="en-US" sz="1200" b="0" i="0" u="none" strike="noStrike">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M+C</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u="none" strike="noStrike">
                          <a:effectLst/>
                        </a:rPr>
                        <a:t>1.81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2.93</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1.94</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10.92</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1.82</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31.16</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0.96</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27.74</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0.83</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27.27</a:t>
                      </a:r>
                      <a:endParaRPr lang="en-US" sz="1200" b="0" i="0" u="none" strike="noStrike">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Maize (M)</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b"/>
                      <a:r>
                        <a:rPr lang="en-US" sz="1100" u="none" strike="noStrike">
                          <a:effectLst/>
                        </a:rPr>
                        <a:t>1.74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3.05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1.86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11.19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1.81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31.28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0.96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28.18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0.81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26.32</a:t>
                      </a:r>
                      <a:endParaRPr lang="en-US" sz="1100" b="0" i="0" u="none" strike="noStrike" dirty="0">
                        <a:solidFill>
                          <a:srgbClr val="000000"/>
                        </a:solidFill>
                        <a:effectLst/>
                        <a:latin typeface="Calibri" panose="020F0502020204030204" pitchFamily="34" charset="0"/>
                      </a:endParaRPr>
                    </a:p>
                  </a:txBody>
                  <a:tcPr marL="0" marR="0" marT="0" marB="0" anchor="b"/>
                </a:tc>
              </a:tr>
            </a:tbl>
          </a:graphicData>
        </a:graphic>
      </p:graphicFrame>
      <p:sp>
        <p:nvSpPr>
          <p:cNvPr id="9" name="TextBox 8"/>
          <p:cNvSpPr txBox="1"/>
          <p:nvPr/>
        </p:nvSpPr>
        <p:spPr>
          <a:xfrm>
            <a:off x="8965" y="1281950"/>
            <a:ext cx="2864864" cy="5139869"/>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q"/>
              <a:tabLst>
                <a:tab pos="1487488" algn="l"/>
              </a:tabLst>
            </a:pPr>
            <a:r>
              <a:rPr lang="en-US" dirty="0" smtClean="0">
                <a:solidFill>
                  <a:schemeClr val="accent2"/>
                </a:solidFill>
              </a:rPr>
              <a:t>RC was higher in aggregate sizes 1.0-0.5mm</a:t>
            </a:r>
            <a:r>
              <a:rPr lang="en-US" dirty="0">
                <a:solidFill>
                  <a:schemeClr val="accent2"/>
                </a:solidFill>
              </a:rPr>
              <a:t>, 0.5-0.25mm </a:t>
            </a:r>
            <a:r>
              <a:rPr lang="en-US" dirty="0" smtClean="0">
                <a:solidFill>
                  <a:schemeClr val="accent2"/>
                </a:solidFill>
              </a:rPr>
              <a:t>&amp; &lt; </a:t>
            </a:r>
            <a:r>
              <a:rPr lang="en-US" dirty="0">
                <a:solidFill>
                  <a:schemeClr val="accent2"/>
                </a:solidFill>
              </a:rPr>
              <a:t>0.25mm </a:t>
            </a:r>
            <a:endParaRPr lang="en-US" dirty="0" smtClean="0">
              <a:solidFill>
                <a:schemeClr val="accent2"/>
              </a:solidFill>
            </a:endParaRPr>
          </a:p>
          <a:p>
            <a:pPr marL="285750" indent="-285750">
              <a:spcBef>
                <a:spcPts val="600"/>
              </a:spcBef>
              <a:spcAft>
                <a:spcPts val="600"/>
              </a:spcAft>
              <a:buFont typeface="Wingdings" panose="05000000000000000000" pitchFamily="2" charset="2"/>
              <a:buChar char="q"/>
              <a:tabLst>
                <a:tab pos="1487488" algn="l"/>
              </a:tabLst>
            </a:pPr>
            <a:r>
              <a:rPr lang="en-US" dirty="0" smtClean="0"/>
              <a:t>Cowpea had higher impact on the RC of &gt;2.0mm, 2.0-1.0mm &amp; 0.5-0.25mm</a:t>
            </a:r>
          </a:p>
          <a:p>
            <a:pPr marL="285750" indent="-285750">
              <a:spcBef>
                <a:spcPts val="600"/>
              </a:spcBef>
              <a:spcAft>
                <a:spcPts val="600"/>
              </a:spcAft>
              <a:buFont typeface="Wingdings" panose="05000000000000000000" pitchFamily="2" charset="2"/>
              <a:buChar char="q"/>
              <a:tabLst>
                <a:tab pos="1487488" algn="l"/>
              </a:tabLst>
            </a:pPr>
            <a:r>
              <a:rPr lang="en-US" dirty="0" smtClean="0"/>
              <a:t>Maize had the highest impact on 1.0-0.5mm</a:t>
            </a:r>
          </a:p>
          <a:p>
            <a:pPr marL="285750" indent="-285750">
              <a:spcBef>
                <a:spcPts val="600"/>
              </a:spcBef>
              <a:spcAft>
                <a:spcPts val="600"/>
              </a:spcAft>
              <a:buFont typeface="Wingdings" panose="05000000000000000000" pitchFamily="2" charset="2"/>
              <a:buChar char="q"/>
              <a:tabLst>
                <a:tab pos="1487488" algn="l"/>
              </a:tabLst>
            </a:pPr>
            <a:r>
              <a:rPr lang="en-US" dirty="0" smtClean="0"/>
              <a:t>Intercrop had the highest impact on &lt;0.25mm</a:t>
            </a:r>
          </a:p>
          <a:p>
            <a:pPr marL="285750" indent="-285750">
              <a:spcBef>
                <a:spcPts val="600"/>
              </a:spcBef>
              <a:spcAft>
                <a:spcPts val="600"/>
              </a:spcAft>
              <a:buFont typeface="Wingdings" panose="05000000000000000000" pitchFamily="2" charset="2"/>
              <a:buChar char="q"/>
              <a:tabLst>
                <a:tab pos="1487488" algn="l"/>
              </a:tabLst>
            </a:pPr>
            <a:r>
              <a:rPr lang="en-US" dirty="0" smtClean="0"/>
              <a:t>Stat. Test: There was no significant difference in RC as a result of cropping systems</a:t>
            </a:r>
            <a:endParaRPr lang="en-US" dirty="0"/>
          </a:p>
        </p:txBody>
      </p:sp>
      <p:pic>
        <p:nvPicPr>
          <p:cNvPr id="16386" name="Picture 2" descr="C:\Users\user\Desktop\EGU 2020 LOGO.jpg"/>
          <p:cNvPicPr>
            <a:picLocks noChangeAspect="1" noChangeArrowheads="1"/>
          </p:cNvPicPr>
          <p:nvPr/>
        </p:nvPicPr>
        <p:blipFill>
          <a:blip r:embed="rId3"/>
          <a:srcRect/>
          <a:stretch>
            <a:fillRect/>
          </a:stretch>
        </p:blipFill>
        <p:spPr bwMode="auto">
          <a:xfrm>
            <a:off x="1358537" y="6087290"/>
            <a:ext cx="1371600" cy="587829"/>
          </a:xfrm>
          <a:prstGeom prst="rect">
            <a:avLst/>
          </a:prstGeom>
          <a:noFill/>
        </p:spPr>
      </p:pic>
    </p:spTree>
    <p:extLst>
      <p:ext uri="{BB962C8B-B14F-4D97-AF65-F5344CB8AC3E}">
        <p14:creationId xmlns="" xmlns:p14="http://schemas.microsoft.com/office/powerpoint/2010/main" val="39375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84611" y="358587"/>
            <a:ext cx="8955742" cy="769441"/>
          </a:xfrm>
          <a:prstGeom prst="rect">
            <a:avLst/>
          </a:prstGeom>
          <a:noFill/>
        </p:spPr>
        <p:txBody>
          <a:bodyPr wrap="square" rtlCol="0">
            <a:spAutoFit/>
          </a:bodyPr>
          <a:lstStyle/>
          <a:p>
            <a:pPr algn="ctr"/>
            <a:r>
              <a:rPr lang="en-US" sz="2200" dirty="0" smtClean="0">
                <a:latin typeface="Times New Roman" panose="02020603050405020304" pitchFamily="18" charset="0"/>
                <a:cs typeface="Times New Roman" panose="02020603050405020304" pitchFamily="18" charset="0"/>
              </a:rPr>
              <a:t>Relative Contribution (RC) of Aggregated Soil Carbon Under Different Soil Tillage Practices to SOC Pool - 2013</a:t>
            </a:r>
            <a:endParaRPr lang="en-US" sz="2200" dirty="0">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539958055"/>
              </p:ext>
            </p:extLst>
          </p:nvPr>
        </p:nvGraphicFramePr>
        <p:xfrm>
          <a:off x="3299013" y="1128028"/>
          <a:ext cx="8054788"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 xmlns:p14="http://schemas.microsoft.com/office/powerpoint/2010/main" val="1950487177"/>
              </p:ext>
            </p:extLst>
          </p:nvPr>
        </p:nvGraphicFramePr>
        <p:xfrm>
          <a:off x="3268756" y="5596563"/>
          <a:ext cx="7429500" cy="807720"/>
        </p:xfrm>
        <a:graphic>
          <a:graphicData uri="http://schemas.openxmlformats.org/drawingml/2006/table">
            <a:tbl>
              <a:tblPr>
                <a:tableStyleId>{5C22544A-7EE6-4342-B048-85BDC9FD1C3A}</a:tableStyleId>
              </a:tblPr>
              <a:tblGrid>
                <a:gridCol w="1333500"/>
                <a:gridCol w="609600"/>
                <a:gridCol w="609600"/>
                <a:gridCol w="609600"/>
                <a:gridCol w="609600"/>
                <a:gridCol w="609600"/>
                <a:gridCol w="609600"/>
                <a:gridCol w="609600"/>
                <a:gridCol w="609600"/>
                <a:gridCol w="609600"/>
                <a:gridCol w="609600"/>
              </a:tblGrid>
              <a:tr h="205740">
                <a:tc>
                  <a:txBody>
                    <a:bodyPr/>
                    <a:lstStyle/>
                    <a:p>
                      <a:pPr algn="l" fontAlgn="ctr"/>
                      <a:r>
                        <a:rPr lang="en-US" sz="1200" b="1" u="none" strike="noStrike" dirty="0">
                          <a:effectLst/>
                        </a:rPr>
                        <a:t> </a:t>
                      </a:r>
                      <a:endParaRPr lang="en-US" sz="1200" b="1" i="0" u="none" strike="noStrike" dirty="0">
                        <a:solidFill>
                          <a:srgbClr val="000000"/>
                        </a:solidFill>
                        <a:effectLst/>
                        <a:latin typeface="Times New Roman" panose="02020603050405020304" pitchFamily="18" charset="0"/>
                      </a:endParaRPr>
                    </a:p>
                  </a:txBody>
                  <a:tcPr marL="7620" marR="7620" marT="7620" marB="0" anchor="ctr"/>
                </a:tc>
                <a:tc gridSpan="2">
                  <a:txBody>
                    <a:bodyPr/>
                    <a:lstStyle/>
                    <a:p>
                      <a:pPr algn="ctr" fontAlgn="ctr"/>
                      <a:r>
                        <a:rPr lang="en-US" sz="1200" b="1" u="none" strike="noStrike">
                          <a:effectLst/>
                        </a:rPr>
                        <a:t>&gt; 2.0mm</a:t>
                      </a:r>
                      <a:endParaRPr lang="en-US" sz="1200" b="1" i="0" u="none" strike="noStrike">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c gridSpan="2">
                  <a:txBody>
                    <a:bodyPr/>
                    <a:lstStyle/>
                    <a:p>
                      <a:pPr algn="ctr" fontAlgn="ctr"/>
                      <a:r>
                        <a:rPr lang="en-US" sz="1200" b="1" u="none" strike="noStrike">
                          <a:effectLst/>
                        </a:rPr>
                        <a:t>2.0 -  1.0mm</a:t>
                      </a:r>
                      <a:endParaRPr lang="en-US" sz="1200" b="1" i="0" u="none" strike="noStrike">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c gridSpan="2">
                  <a:txBody>
                    <a:bodyPr/>
                    <a:lstStyle/>
                    <a:p>
                      <a:pPr algn="ctr" fontAlgn="ctr"/>
                      <a:r>
                        <a:rPr lang="en-US" sz="1200" b="1" u="none" strike="noStrike">
                          <a:effectLst/>
                        </a:rPr>
                        <a:t>1.0 - 0.5mm</a:t>
                      </a:r>
                      <a:endParaRPr lang="en-US" sz="1200" b="1" i="0" u="none" strike="noStrike">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c gridSpan="2">
                  <a:txBody>
                    <a:bodyPr/>
                    <a:lstStyle/>
                    <a:p>
                      <a:pPr algn="ctr" fontAlgn="ctr"/>
                      <a:r>
                        <a:rPr lang="en-US" sz="1200" b="1" u="none" strike="noStrike">
                          <a:effectLst/>
                        </a:rPr>
                        <a:t>0.5 - 0.25mm</a:t>
                      </a:r>
                      <a:endParaRPr lang="en-US" sz="1200" b="1" i="0" u="none" strike="noStrike">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c gridSpan="2">
                  <a:txBody>
                    <a:bodyPr/>
                    <a:lstStyle/>
                    <a:p>
                      <a:pPr algn="ctr" fontAlgn="ctr"/>
                      <a:r>
                        <a:rPr lang="en-US" sz="1200" b="1" u="none" strike="noStrike">
                          <a:effectLst/>
                        </a:rPr>
                        <a:t>&lt; 0.25mm</a:t>
                      </a:r>
                      <a:endParaRPr lang="en-US" sz="1200" b="1" i="0" u="none" strike="noStrike">
                        <a:solidFill>
                          <a:srgbClr val="000000"/>
                        </a:solidFill>
                        <a:effectLst/>
                        <a:latin typeface="Times New Roman" panose="02020603050405020304" pitchFamily="18" charset="0"/>
                      </a:endParaRPr>
                    </a:p>
                  </a:txBody>
                  <a:tcPr marL="7620" marR="7620" marT="7620" marB="0" anchor="ctr"/>
                </a:tc>
                <a:tc hMerge="1">
                  <a:txBody>
                    <a:bodyPr/>
                    <a:lstStyle/>
                    <a:p>
                      <a:endParaRPr lang="en-US"/>
                    </a:p>
                  </a:txBody>
                  <a:tcPr/>
                </a:tc>
              </a:tr>
              <a:tr h="205740">
                <a:tc>
                  <a:txBody>
                    <a:bodyPr/>
                    <a:lstStyle/>
                    <a:p>
                      <a:pPr algn="l" fontAlgn="ctr"/>
                      <a:r>
                        <a:rPr lang="en-US" sz="1200" b="1" i="0" u="none" strike="noStrike" dirty="0" smtClean="0">
                          <a:solidFill>
                            <a:srgbClr val="000000"/>
                          </a:solidFill>
                          <a:effectLst/>
                          <a:latin typeface="Times New Roman" panose="02020603050405020304" pitchFamily="18" charset="0"/>
                        </a:rPr>
                        <a:t>Tillage Practice</a:t>
                      </a:r>
                      <a:endParaRPr lang="en-US" sz="12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en-US" sz="1200" b="1" u="none" strike="noStrike">
                          <a:effectLst/>
                        </a:rPr>
                        <a:t>%OC</a:t>
                      </a:r>
                      <a:endParaRPr lang="en-US" sz="12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a:effectLst/>
                        </a:rPr>
                        <a:t>%OC</a:t>
                      </a:r>
                      <a:endParaRPr lang="en-US" sz="12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a:effectLst/>
                        </a:rPr>
                        <a:t>RC (%)</a:t>
                      </a:r>
                      <a:endParaRPr lang="en-US" sz="12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7620" marR="7620" marT="7620" marB="0" anchor="ctr"/>
                </a:tc>
              </a:tr>
              <a:tr h="198120">
                <a:tc>
                  <a:txBody>
                    <a:bodyPr/>
                    <a:lstStyle/>
                    <a:p>
                      <a:pPr algn="l" fontAlgn="ctr"/>
                      <a:r>
                        <a:rPr lang="en-US" sz="1200" i="1" u="none" strike="noStrike" dirty="0">
                          <a:effectLst/>
                        </a:rPr>
                        <a:t>  Conventional Till</a:t>
                      </a:r>
                      <a:endParaRPr lang="en-US" sz="12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b"/>
                      <a:r>
                        <a:rPr lang="en-US" sz="1100" u="none" strike="noStrike">
                          <a:effectLst/>
                        </a:rPr>
                        <a:t>2.26</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3.71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2.16</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12.02</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1.97</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31.21</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1.13</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28.50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0.92</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24.58</a:t>
                      </a:r>
                      <a:endParaRPr lang="en-US" sz="1100" b="0" i="0" u="none" strike="noStrike">
                        <a:solidFill>
                          <a:srgbClr val="000000"/>
                        </a:solidFill>
                        <a:effectLst/>
                        <a:latin typeface="Calibri" panose="020F0502020204030204" pitchFamily="34" charset="0"/>
                      </a:endParaRPr>
                    </a:p>
                  </a:txBody>
                  <a:tcPr marL="7620" marR="7620" marT="7620" marB="0" anchor="b"/>
                </a:tc>
              </a:tr>
              <a:tr h="198120">
                <a:tc>
                  <a:txBody>
                    <a:bodyPr/>
                    <a:lstStyle/>
                    <a:p>
                      <a:pPr algn="l" fontAlgn="ctr"/>
                      <a:r>
                        <a:rPr lang="en-US" sz="1200" i="1" u="none" strike="noStrike" dirty="0">
                          <a:effectLst/>
                        </a:rPr>
                        <a:t>  No Till</a:t>
                      </a:r>
                      <a:endParaRPr lang="en-US" sz="12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en-US" sz="1100" u="none" strike="noStrike">
                          <a:effectLst/>
                        </a:rPr>
                        <a:t>1.46</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2.45</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1.67</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10.50</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1.58</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30.61</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0.83</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28.33</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0.72</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dirty="0">
                          <a:effectLst/>
                        </a:rPr>
                        <a:t>28.12</a:t>
                      </a:r>
                      <a:endParaRPr lang="en-US" sz="1100" b="0" i="0" u="none" strike="noStrike" dirty="0">
                        <a:solidFill>
                          <a:srgbClr val="000000"/>
                        </a:solidFill>
                        <a:effectLst/>
                        <a:latin typeface="Calibri" panose="020F0502020204030204" pitchFamily="34" charset="0"/>
                      </a:endParaRPr>
                    </a:p>
                  </a:txBody>
                  <a:tcPr marL="7620" marR="7620" marT="7620" marB="0" anchor="ctr"/>
                </a:tc>
              </a:tr>
            </a:tbl>
          </a:graphicData>
        </a:graphic>
      </p:graphicFrame>
      <p:sp>
        <p:nvSpPr>
          <p:cNvPr id="8" name="TextBox 7"/>
          <p:cNvSpPr txBox="1"/>
          <p:nvPr/>
        </p:nvSpPr>
        <p:spPr>
          <a:xfrm>
            <a:off x="170328" y="1041023"/>
            <a:ext cx="2671483" cy="5262979"/>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q"/>
            </a:pPr>
            <a:r>
              <a:rPr lang="en-US" dirty="0" smtClean="0">
                <a:solidFill>
                  <a:schemeClr val="accent2"/>
                </a:solidFill>
              </a:rPr>
              <a:t>RC was higher  in aggregate sizes 1.0-0.5mm</a:t>
            </a:r>
            <a:r>
              <a:rPr lang="en-US" dirty="0">
                <a:solidFill>
                  <a:schemeClr val="accent2"/>
                </a:solidFill>
              </a:rPr>
              <a:t>, 0.5-0.25mm </a:t>
            </a:r>
            <a:r>
              <a:rPr lang="en-US" dirty="0" smtClean="0">
                <a:solidFill>
                  <a:schemeClr val="accent2"/>
                </a:solidFill>
              </a:rPr>
              <a:t>&amp; &lt; </a:t>
            </a:r>
            <a:r>
              <a:rPr lang="en-US" dirty="0">
                <a:solidFill>
                  <a:schemeClr val="accent2"/>
                </a:solidFill>
              </a:rPr>
              <a:t>0.25mm </a:t>
            </a:r>
            <a:endParaRPr lang="en-US" dirty="0" smtClean="0">
              <a:solidFill>
                <a:schemeClr val="accent2"/>
              </a:solidFill>
            </a:endParaRPr>
          </a:p>
          <a:p>
            <a:pPr marL="285750" indent="-285750">
              <a:spcBef>
                <a:spcPts val="600"/>
              </a:spcBef>
              <a:spcAft>
                <a:spcPts val="600"/>
              </a:spcAft>
              <a:buFont typeface="Wingdings" panose="05000000000000000000" pitchFamily="2" charset="2"/>
              <a:buChar char="q"/>
            </a:pPr>
            <a:r>
              <a:rPr lang="en-US" dirty="0" smtClean="0"/>
              <a:t>Conventional tillage had higher impact on all size fractions, except &lt;0.25mm</a:t>
            </a:r>
          </a:p>
          <a:p>
            <a:pPr marL="285750" indent="-285750">
              <a:spcBef>
                <a:spcPts val="600"/>
              </a:spcBef>
              <a:spcAft>
                <a:spcPts val="600"/>
              </a:spcAft>
              <a:buFont typeface="Wingdings" panose="05000000000000000000" pitchFamily="2" charset="2"/>
              <a:buChar char="q"/>
            </a:pPr>
            <a:r>
              <a:rPr lang="en-US" dirty="0" smtClean="0"/>
              <a:t>May be due to redistribution of organic carbon in larger aggregates by conventional tillage </a:t>
            </a:r>
          </a:p>
          <a:p>
            <a:pPr marL="285750" indent="-285750">
              <a:spcBef>
                <a:spcPts val="600"/>
              </a:spcBef>
              <a:spcAft>
                <a:spcPts val="600"/>
              </a:spcAft>
              <a:buFont typeface="Wingdings" panose="05000000000000000000" pitchFamily="2" charset="2"/>
              <a:buChar char="q"/>
            </a:pPr>
            <a:r>
              <a:rPr lang="en-US" dirty="0" smtClean="0"/>
              <a:t>Stat. Test: There was no significant difference in RC as a result of tillage practices</a:t>
            </a:r>
          </a:p>
        </p:txBody>
      </p:sp>
      <p:pic>
        <p:nvPicPr>
          <p:cNvPr id="17410" name="Picture 2" descr="C:\Users\user\Desktop\EGU 2020 LOGO.jpg"/>
          <p:cNvPicPr>
            <a:picLocks noChangeAspect="1" noChangeArrowheads="1"/>
          </p:cNvPicPr>
          <p:nvPr/>
        </p:nvPicPr>
        <p:blipFill>
          <a:blip r:embed="rId3"/>
          <a:srcRect/>
          <a:stretch>
            <a:fillRect/>
          </a:stretch>
        </p:blipFill>
        <p:spPr bwMode="auto">
          <a:xfrm>
            <a:off x="1593668" y="6008914"/>
            <a:ext cx="1436915" cy="640079"/>
          </a:xfrm>
          <a:prstGeom prst="rect">
            <a:avLst/>
          </a:prstGeom>
          <a:noFill/>
        </p:spPr>
      </p:pic>
    </p:spTree>
    <p:extLst>
      <p:ext uri="{BB962C8B-B14F-4D97-AF65-F5344CB8AC3E}">
        <p14:creationId xmlns="" xmlns:p14="http://schemas.microsoft.com/office/powerpoint/2010/main" val="2762130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8071" y="71718"/>
            <a:ext cx="8955742" cy="769441"/>
          </a:xfrm>
          <a:prstGeom prst="rect">
            <a:avLst/>
          </a:prstGeom>
          <a:noFill/>
        </p:spPr>
        <p:txBody>
          <a:bodyPr wrap="square" rtlCol="0">
            <a:spAutoFit/>
          </a:bodyPr>
          <a:lstStyle/>
          <a:p>
            <a:pPr algn="ctr"/>
            <a:r>
              <a:rPr lang="en-US" sz="2200" dirty="0" smtClean="0">
                <a:latin typeface="Times New Roman" panose="02020603050405020304" pitchFamily="18" charset="0"/>
                <a:cs typeface="Times New Roman" panose="02020603050405020304" pitchFamily="18" charset="0"/>
              </a:rPr>
              <a:t>Relative Contribution (RC) of Aggregated Soil Carbon Under Different Organic Amendments to SOC Pool - 2013</a:t>
            </a:r>
            <a:endParaRPr lang="en-US" sz="2200" dirty="0">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2281408185"/>
              </p:ext>
            </p:extLst>
          </p:nvPr>
        </p:nvGraphicFramePr>
        <p:xfrm>
          <a:off x="3030071" y="722966"/>
          <a:ext cx="8054788"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 xmlns:p14="http://schemas.microsoft.com/office/powerpoint/2010/main" val="1564392375"/>
              </p:ext>
            </p:extLst>
          </p:nvPr>
        </p:nvGraphicFramePr>
        <p:xfrm>
          <a:off x="3315821" y="5131267"/>
          <a:ext cx="7353300" cy="1203960"/>
        </p:xfrm>
        <a:graphic>
          <a:graphicData uri="http://schemas.openxmlformats.org/drawingml/2006/table">
            <a:tbl>
              <a:tblPr>
                <a:tableStyleId>{5C22544A-7EE6-4342-B048-85BDC9FD1C3A}</a:tableStyleId>
              </a:tblPr>
              <a:tblGrid>
                <a:gridCol w="1257300"/>
                <a:gridCol w="609600"/>
                <a:gridCol w="609600"/>
                <a:gridCol w="609600"/>
                <a:gridCol w="609600"/>
                <a:gridCol w="609600"/>
                <a:gridCol w="609600"/>
                <a:gridCol w="609600"/>
                <a:gridCol w="609600"/>
                <a:gridCol w="609600"/>
                <a:gridCol w="609600"/>
              </a:tblGrid>
              <a:tr h="205740">
                <a:tc>
                  <a:txBody>
                    <a:bodyPr/>
                    <a:lstStyle/>
                    <a:p>
                      <a:pPr algn="l" fontAlgn="ctr"/>
                      <a:r>
                        <a:rPr lang="en-US" sz="1200" b="1" u="none" strike="noStrike" dirty="0">
                          <a:effectLst/>
                        </a:rPr>
                        <a:t> </a:t>
                      </a:r>
                      <a:endParaRPr lang="en-US" sz="1200" b="1" i="0" u="none" strike="noStrike" dirty="0">
                        <a:solidFill>
                          <a:srgbClr val="000000"/>
                        </a:solidFill>
                        <a:effectLst/>
                        <a:latin typeface="Times New Roman" panose="02020603050405020304" pitchFamily="18" charset="0"/>
                      </a:endParaRPr>
                    </a:p>
                  </a:txBody>
                  <a:tcPr marL="0" marR="0" marT="0" marB="0" anchor="ctr"/>
                </a:tc>
                <a:tc gridSpan="2">
                  <a:txBody>
                    <a:bodyPr/>
                    <a:lstStyle/>
                    <a:p>
                      <a:pPr algn="ctr" fontAlgn="ctr"/>
                      <a:r>
                        <a:rPr lang="en-US" sz="1200" b="1" u="none" strike="noStrike" dirty="0">
                          <a:effectLst/>
                        </a:rPr>
                        <a:t>&gt; 2mm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dirty="0">
                          <a:effectLst/>
                        </a:rPr>
                        <a:t>2 -  1mm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dirty="0">
                          <a:effectLst/>
                        </a:rPr>
                        <a:t>1 - 0.5mm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dirty="0">
                          <a:effectLst/>
                        </a:rPr>
                        <a:t>0.5 - 0.25mm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gridSpan="2">
                  <a:txBody>
                    <a:bodyPr/>
                    <a:lstStyle/>
                    <a:p>
                      <a:pPr algn="ctr" fontAlgn="ctr"/>
                      <a:r>
                        <a:rPr lang="en-US" sz="1200" b="1" u="none" strike="noStrike" dirty="0">
                          <a:effectLst/>
                        </a:rPr>
                        <a:t>&lt; 0.25mm</a:t>
                      </a:r>
                      <a:endParaRPr lang="en-US" sz="12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r>
              <a:tr h="205740">
                <a:tc>
                  <a:txBody>
                    <a:bodyPr/>
                    <a:lstStyle/>
                    <a:p>
                      <a:pPr algn="l" fontAlgn="ctr"/>
                      <a:r>
                        <a:rPr lang="en-US" sz="1200" b="1" i="0" u="none" strike="noStrike" dirty="0" smtClean="0">
                          <a:solidFill>
                            <a:srgbClr val="000000"/>
                          </a:solidFill>
                          <a:effectLst/>
                          <a:latin typeface="Times New Roman" panose="02020603050405020304" pitchFamily="18" charset="0"/>
                        </a:rPr>
                        <a:t>Organic Manure</a:t>
                      </a:r>
                      <a:endParaRPr lang="en-US" sz="1200" b="1"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a:effectLst/>
                        </a:rPr>
                        <a:t>RC (%)</a:t>
                      </a:r>
                      <a:endParaRPr lang="en-US"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a:effectLst/>
                        </a:rPr>
                        <a:t>%OC</a:t>
                      </a:r>
                      <a:endParaRPr lang="en-US"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a:effectLst/>
                        </a:rPr>
                        <a:t>RC (%)</a:t>
                      </a:r>
                      <a:endParaRPr lang="en-US"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%OC</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b="1" u="none" strike="noStrike" dirty="0">
                          <a:effectLst/>
                        </a:rPr>
                        <a:t>RC (%)</a:t>
                      </a:r>
                      <a:endParaRPr lang="en-US" sz="1200" b="1" i="0" u="none" strike="noStrike" dirty="0">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Control</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u="none" strike="noStrike">
                          <a:effectLst/>
                        </a:rPr>
                        <a:t>1.7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2.4</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10.1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29.7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0.9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26.7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0.9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31.1</a:t>
                      </a:r>
                      <a:endParaRPr lang="en-US" sz="1200" b="0" i="0" u="none" strike="noStrike">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Cassava Peels</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u="none" strike="noStrike">
                          <a:effectLst/>
                        </a:rPr>
                        <a:t>1.6</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11.5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1.8</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32.3</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0.9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27.9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0.7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24.9</a:t>
                      </a:r>
                      <a:endParaRPr lang="en-US" sz="1200" b="0" i="0" u="none" strike="noStrike">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Poultry Dropping</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u="none" strike="noStrike">
                          <a:effectLst/>
                        </a:rPr>
                        <a:t>1.7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1.6</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10.7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1.8</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32.6</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1.0</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30.6</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0.8</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24.5</a:t>
                      </a:r>
                      <a:endParaRPr lang="en-US" sz="1200" b="0" i="0" u="none" strike="noStrike">
                        <a:solidFill>
                          <a:srgbClr val="000000"/>
                        </a:solidFill>
                        <a:effectLst/>
                        <a:latin typeface="Calibri" panose="020F0502020204030204" pitchFamily="34" charset="0"/>
                      </a:endParaRPr>
                    </a:p>
                  </a:txBody>
                  <a:tcPr marL="0" marR="0" marT="0" marB="0" anchor="ctr"/>
                </a:tc>
              </a:tr>
              <a:tr h="198120">
                <a:tc>
                  <a:txBody>
                    <a:bodyPr/>
                    <a:lstStyle/>
                    <a:p>
                      <a:pPr algn="l" fontAlgn="ctr"/>
                      <a:r>
                        <a:rPr lang="en-US" sz="1200" i="1" u="none" strike="noStrike" dirty="0">
                          <a:effectLst/>
                        </a:rPr>
                        <a:t>Pig Waste</a:t>
                      </a:r>
                      <a:endParaRPr lang="en-US" sz="1200" b="0" i="1"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200" u="none" strike="noStrike">
                          <a:effectLst/>
                        </a:rPr>
                        <a:t>2.4</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4.9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2.4</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12.7</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1.8</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29.1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1.1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28.4</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0.9</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dirty="0">
                          <a:effectLst/>
                        </a:rPr>
                        <a:t>24.9</a:t>
                      </a:r>
                      <a:endParaRPr lang="en-US" sz="1200" b="0" i="0" u="none" strike="noStrike" dirty="0">
                        <a:solidFill>
                          <a:srgbClr val="000000"/>
                        </a:solidFill>
                        <a:effectLst/>
                        <a:latin typeface="Calibri" panose="020F0502020204030204" pitchFamily="34" charset="0"/>
                      </a:endParaRPr>
                    </a:p>
                  </a:txBody>
                  <a:tcPr marL="0" marR="0" marT="0" marB="0" anchor="ctr"/>
                </a:tc>
              </a:tr>
            </a:tbl>
          </a:graphicData>
        </a:graphic>
      </p:graphicFrame>
      <p:sp>
        <p:nvSpPr>
          <p:cNvPr id="8" name="TextBox 7"/>
          <p:cNvSpPr txBox="1"/>
          <p:nvPr/>
        </p:nvSpPr>
        <p:spPr>
          <a:xfrm>
            <a:off x="143435" y="932324"/>
            <a:ext cx="2868706" cy="5416868"/>
          </a:xfrm>
          <a:prstGeom prst="rect">
            <a:avLst/>
          </a:prstGeom>
          <a:noFill/>
        </p:spPr>
        <p:txBody>
          <a:bodyPr wrap="square" rtlCol="0">
            <a:spAutoFit/>
          </a:bodyPr>
          <a:lstStyle/>
          <a:p>
            <a:pPr marL="233363" indent="-233363">
              <a:spcBef>
                <a:spcPts val="600"/>
              </a:spcBef>
              <a:spcAft>
                <a:spcPts val="600"/>
              </a:spcAft>
              <a:buFont typeface="Wingdings" panose="05000000000000000000" pitchFamily="2" charset="2"/>
              <a:buChar char="q"/>
            </a:pPr>
            <a:r>
              <a:rPr lang="en-US" dirty="0" smtClean="0">
                <a:solidFill>
                  <a:schemeClr val="accent2"/>
                </a:solidFill>
              </a:rPr>
              <a:t>RC was higher in aggregate sizes 1.0-0.5mm</a:t>
            </a:r>
            <a:r>
              <a:rPr lang="en-US" dirty="0">
                <a:solidFill>
                  <a:schemeClr val="accent2"/>
                </a:solidFill>
              </a:rPr>
              <a:t>, 0.5-0.25mm </a:t>
            </a:r>
            <a:r>
              <a:rPr lang="en-US" dirty="0" smtClean="0">
                <a:solidFill>
                  <a:schemeClr val="accent2"/>
                </a:solidFill>
              </a:rPr>
              <a:t>&amp; &lt; </a:t>
            </a:r>
            <a:r>
              <a:rPr lang="en-US" dirty="0">
                <a:solidFill>
                  <a:schemeClr val="accent2"/>
                </a:solidFill>
              </a:rPr>
              <a:t>0.25mm </a:t>
            </a:r>
            <a:endParaRPr lang="en-US" dirty="0" smtClean="0">
              <a:solidFill>
                <a:schemeClr val="accent2"/>
              </a:solidFill>
            </a:endParaRPr>
          </a:p>
          <a:p>
            <a:pPr marL="233363" indent="-233363">
              <a:spcBef>
                <a:spcPts val="600"/>
              </a:spcBef>
              <a:spcAft>
                <a:spcPts val="600"/>
              </a:spcAft>
              <a:buFont typeface="Wingdings" panose="05000000000000000000" pitchFamily="2" charset="2"/>
              <a:buChar char="q"/>
            </a:pPr>
            <a:r>
              <a:rPr lang="en-US" dirty="0" smtClean="0"/>
              <a:t>Pig waste had higher impact on the RC of &gt;2.0mm &amp; 2.0-1.0mm</a:t>
            </a:r>
          </a:p>
          <a:p>
            <a:pPr marL="233363" indent="-233363">
              <a:spcBef>
                <a:spcPts val="600"/>
              </a:spcBef>
              <a:spcAft>
                <a:spcPts val="600"/>
              </a:spcAft>
              <a:buFont typeface="Wingdings" panose="05000000000000000000" pitchFamily="2" charset="2"/>
              <a:buChar char="q"/>
            </a:pPr>
            <a:r>
              <a:rPr lang="en-US" dirty="0" smtClean="0"/>
              <a:t>Poultry droppings had the highest impact on 1.0-0.5mm &amp; 0.5-0.25mm</a:t>
            </a:r>
          </a:p>
          <a:p>
            <a:pPr marL="233363" indent="-233363">
              <a:spcBef>
                <a:spcPts val="600"/>
              </a:spcBef>
              <a:spcAft>
                <a:spcPts val="600"/>
              </a:spcAft>
              <a:buFont typeface="Wingdings" panose="05000000000000000000" pitchFamily="2" charset="2"/>
              <a:buChar char="q"/>
            </a:pPr>
            <a:r>
              <a:rPr lang="en-US" dirty="0" smtClean="0"/>
              <a:t>Control had the highest RC for &lt;0.25mm</a:t>
            </a:r>
          </a:p>
          <a:p>
            <a:pPr marL="233363" indent="-233363">
              <a:spcBef>
                <a:spcPts val="600"/>
              </a:spcBef>
              <a:spcAft>
                <a:spcPts val="600"/>
              </a:spcAft>
              <a:buFont typeface="Wingdings" panose="05000000000000000000" pitchFamily="2" charset="2"/>
              <a:buChar char="q"/>
            </a:pPr>
            <a:r>
              <a:rPr lang="en-US" dirty="0" smtClean="0"/>
              <a:t>Stat. Test: There was no significant difference in RC resulting from the application of organic Amendments</a:t>
            </a:r>
          </a:p>
        </p:txBody>
      </p:sp>
      <p:pic>
        <p:nvPicPr>
          <p:cNvPr id="18434" name="Picture 2" descr="C:\Users\user\Desktop\EGU 2020 LOGO.jpg"/>
          <p:cNvPicPr>
            <a:picLocks noChangeAspect="1" noChangeArrowheads="1"/>
          </p:cNvPicPr>
          <p:nvPr/>
        </p:nvPicPr>
        <p:blipFill>
          <a:blip r:embed="rId3"/>
          <a:srcRect/>
          <a:stretch>
            <a:fillRect/>
          </a:stretch>
        </p:blipFill>
        <p:spPr bwMode="auto">
          <a:xfrm>
            <a:off x="1802674" y="5995850"/>
            <a:ext cx="1319349" cy="660037"/>
          </a:xfrm>
          <a:prstGeom prst="rect">
            <a:avLst/>
          </a:prstGeom>
          <a:noFill/>
        </p:spPr>
      </p:pic>
    </p:spTree>
    <p:extLst>
      <p:ext uri="{BB962C8B-B14F-4D97-AF65-F5344CB8AC3E}">
        <p14:creationId xmlns="" xmlns:p14="http://schemas.microsoft.com/office/powerpoint/2010/main" val="32954164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5793"/>
          </a:xfrm>
        </p:spPr>
        <p:txBody>
          <a:bodyPr/>
          <a:lstStyle/>
          <a:p>
            <a:pPr algn="ctr"/>
            <a:r>
              <a:rPr lang="en-US" b="1" dirty="0" smtClean="0"/>
              <a:t>CONCLUSION</a:t>
            </a:r>
            <a:endParaRPr lang="en-US" b="1" dirty="0"/>
          </a:p>
        </p:txBody>
      </p:sp>
      <p:sp>
        <p:nvSpPr>
          <p:cNvPr id="3" name="Content Placeholder 2"/>
          <p:cNvSpPr>
            <a:spLocks noGrp="1"/>
          </p:cNvSpPr>
          <p:nvPr>
            <p:ph idx="1"/>
          </p:nvPr>
        </p:nvSpPr>
        <p:spPr>
          <a:xfrm>
            <a:off x="838200" y="1110343"/>
            <a:ext cx="10515600" cy="5421086"/>
          </a:xfrm>
        </p:spPr>
        <p:txBody>
          <a:bodyPr>
            <a:noAutofit/>
          </a:bodyPr>
          <a:lstStyle/>
          <a:p>
            <a:pPr marL="457200" indent="-457200" algn="just">
              <a:lnSpc>
                <a:spcPct val="125000"/>
              </a:lnSpc>
              <a:spcBef>
                <a:spcPts val="600"/>
              </a:spcBef>
              <a:spcAft>
                <a:spcPts val="600"/>
              </a:spcAft>
              <a:buFont typeface="Wingdings" panose="05000000000000000000" pitchFamily="2" charset="2"/>
              <a:buChar char="q"/>
            </a:pPr>
            <a:r>
              <a:rPr lang="en-US" sz="2000" dirty="0" smtClean="0"/>
              <a:t>The residual effect of pig waste on SOC was relatively higher than that of other tested organic amendments. The concentration of SOC in soils treated with pig waste was higher for the 2</a:t>
            </a:r>
            <a:r>
              <a:rPr lang="en-US" sz="2000" baseline="30000" dirty="0" smtClean="0"/>
              <a:t>nd</a:t>
            </a:r>
            <a:r>
              <a:rPr lang="en-US" sz="2000" dirty="0" smtClean="0"/>
              <a:t> and 3</a:t>
            </a:r>
            <a:r>
              <a:rPr lang="en-US" sz="2000" baseline="30000" dirty="0" smtClean="0"/>
              <a:t>rd</a:t>
            </a:r>
            <a:r>
              <a:rPr lang="en-US" sz="2000" dirty="0" smtClean="0"/>
              <a:t> years</a:t>
            </a:r>
          </a:p>
          <a:p>
            <a:pPr marL="457200" indent="-457200" algn="just">
              <a:lnSpc>
                <a:spcPct val="125000"/>
              </a:lnSpc>
              <a:spcBef>
                <a:spcPts val="600"/>
              </a:spcBef>
              <a:spcAft>
                <a:spcPts val="600"/>
              </a:spcAft>
              <a:buFont typeface="Wingdings" panose="05000000000000000000" pitchFamily="2" charset="2"/>
              <a:buChar char="q"/>
            </a:pPr>
            <a:r>
              <a:rPr lang="en-US" sz="2000" dirty="0" smtClean="0"/>
              <a:t>Contrary to expectation, conventional tillage seemed to promote greater retention of SOC. This may be attributed to the redistribution of organic matter into deeper horizons and their incorporation into the soil aggregates where it is protected from rapid decomposition</a:t>
            </a:r>
          </a:p>
          <a:p>
            <a:pPr marL="457200" indent="-457200" algn="just">
              <a:lnSpc>
                <a:spcPct val="125000"/>
              </a:lnSpc>
              <a:spcBef>
                <a:spcPts val="600"/>
              </a:spcBef>
              <a:spcAft>
                <a:spcPts val="600"/>
              </a:spcAft>
              <a:buFont typeface="Wingdings" panose="05000000000000000000" pitchFamily="2" charset="2"/>
              <a:buChar char="q"/>
            </a:pPr>
            <a:r>
              <a:rPr lang="en-US" sz="2000" dirty="0"/>
              <a:t>I</a:t>
            </a:r>
            <a:r>
              <a:rPr lang="en-US" sz="2000" dirty="0" smtClean="0"/>
              <a:t>t was expected that cowpea would promote increased soil organic matter due to the nitrogen fixing properties associated with legumes (and its attendant promotion of luxuriant vegetative growth), maize tended to have greater impact on SOC. This may be attributed to the greater biomass (stalk and cobs) left behind after maize harvest</a:t>
            </a:r>
            <a:endParaRPr lang="en-US" sz="2000" dirty="0"/>
          </a:p>
          <a:p>
            <a:pPr marL="457200" indent="-457200" algn="just">
              <a:lnSpc>
                <a:spcPct val="125000"/>
              </a:lnSpc>
              <a:spcBef>
                <a:spcPts val="600"/>
              </a:spcBef>
              <a:spcAft>
                <a:spcPts val="600"/>
              </a:spcAft>
              <a:buFont typeface="Wingdings" panose="05000000000000000000" pitchFamily="2" charset="2"/>
              <a:buChar char="q"/>
            </a:pPr>
            <a:r>
              <a:rPr lang="en-US" sz="2000" dirty="0" smtClean="0"/>
              <a:t>Though overall variation in crop did not seem to have a significant effect on SOC, on the long run, the residual effect of cowpea was greater as evidence that soil organic matter was gradually improving beyond that of maize</a:t>
            </a:r>
          </a:p>
        </p:txBody>
      </p:sp>
      <p:pic>
        <p:nvPicPr>
          <p:cNvPr id="19458" name="Picture 2" descr="C:\Users\user\Desktop\EGU 2020 LOGO.jpg"/>
          <p:cNvPicPr>
            <a:picLocks noChangeAspect="1" noChangeArrowheads="1"/>
          </p:cNvPicPr>
          <p:nvPr/>
        </p:nvPicPr>
        <p:blipFill>
          <a:blip r:embed="rId2"/>
          <a:srcRect/>
          <a:stretch>
            <a:fillRect/>
          </a:stretch>
        </p:blipFill>
        <p:spPr bwMode="auto">
          <a:xfrm>
            <a:off x="201749" y="6035039"/>
            <a:ext cx="1065348" cy="660037"/>
          </a:xfrm>
          <a:prstGeom prst="rect">
            <a:avLst/>
          </a:prstGeom>
          <a:noFill/>
        </p:spPr>
      </p:pic>
    </p:spTree>
    <p:extLst>
      <p:ext uri="{BB962C8B-B14F-4D97-AF65-F5344CB8AC3E}">
        <p14:creationId xmlns="" xmlns:p14="http://schemas.microsoft.com/office/powerpoint/2010/main" val="2142183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973"/>
            <a:ext cx="10515600" cy="791322"/>
          </a:xfrm>
        </p:spPr>
        <p:txBody>
          <a:bodyPr/>
          <a:lstStyle/>
          <a:p>
            <a:pPr algn="ctr"/>
            <a:r>
              <a:rPr lang="en-US" b="1" dirty="0" smtClean="0"/>
              <a:t>INTRODUCTION</a:t>
            </a:r>
            <a:endParaRPr lang="en-US" b="1" dirty="0"/>
          </a:p>
        </p:txBody>
      </p:sp>
      <p:sp>
        <p:nvSpPr>
          <p:cNvPr id="3" name="Content Placeholder 2"/>
          <p:cNvSpPr>
            <a:spLocks noGrp="1"/>
          </p:cNvSpPr>
          <p:nvPr>
            <p:ph idx="1"/>
          </p:nvPr>
        </p:nvSpPr>
        <p:spPr>
          <a:xfrm>
            <a:off x="528919" y="1013012"/>
            <a:ext cx="11116234" cy="5531223"/>
          </a:xfrm>
        </p:spPr>
        <p:txBody>
          <a:bodyPr>
            <a:normAutofit lnSpcReduction="10000"/>
          </a:bodyPr>
          <a:lstStyle/>
          <a:p>
            <a:pPr marL="403225" indent="-403225" algn="just">
              <a:buFont typeface="Wingdings" panose="05000000000000000000" pitchFamily="2" charset="2"/>
              <a:buChar char="q"/>
            </a:pPr>
            <a:r>
              <a:rPr lang="en-US" dirty="0" smtClean="0"/>
              <a:t>The rise in the atmospheric concentration of greenhouse gases as a result of human activities is currently a global concern</a:t>
            </a:r>
          </a:p>
          <a:p>
            <a:pPr marL="403225" indent="-403225" algn="just">
              <a:buFont typeface="Wingdings" panose="05000000000000000000" pitchFamily="2" charset="2"/>
              <a:buChar char="q"/>
            </a:pPr>
            <a:r>
              <a:rPr lang="en-US" dirty="0" smtClean="0"/>
              <a:t>Carbon sequestration consequently aims at: </a:t>
            </a:r>
          </a:p>
          <a:p>
            <a:pPr lvl="1" algn="just"/>
            <a:r>
              <a:rPr lang="en-US" dirty="0" smtClean="0"/>
              <a:t>increasing organic carbon density in the soil</a:t>
            </a:r>
          </a:p>
          <a:p>
            <a:pPr lvl="1" algn="just"/>
            <a:r>
              <a:rPr lang="en-US" dirty="0" smtClean="0"/>
              <a:t>improving depth distribution of SOC and </a:t>
            </a:r>
          </a:p>
          <a:p>
            <a:pPr lvl="1" algn="just"/>
            <a:r>
              <a:rPr lang="en-US" dirty="0" smtClean="0"/>
              <a:t>stabilizing SOC by encapsulating it within stable micro aggregates so that carbon is protected from microbial actions. </a:t>
            </a:r>
          </a:p>
          <a:p>
            <a:pPr marL="403225" indent="-403225" algn="just">
              <a:buFont typeface="Wingdings" panose="05000000000000000000" pitchFamily="2" charset="2"/>
              <a:buChar char="q"/>
            </a:pPr>
            <a:r>
              <a:rPr lang="en-US" dirty="0" smtClean="0"/>
              <a:t>It is noteworthy that carbon sequestration does not just mitigate greenhouse gas concentration. It also results in:</a:t>
            </a:r>
          </a:p>
          <a:p>
            <a:pPr lvl="1" algn="just"/>
            <a:r>
              <a:rPr lang="en-US" dirty="0" smtClean="0"/>
              <a:t>increased soil fertility</a:t>
            </a:r>
          </a:p>
          <a:p>
            <a:pPr lvl="1" algn="just"/>
            <a:r>
              <a:rPr lang="en-US" dirty="0" smtClean="0"/>
              <a:t>Increased productivity of agro-ecosystems</a:t>
            </a:r>
          </a:p>
          <a:p>
            <a:pPr lvl="1" algn="just"/>
            <a:r>
              <a:rPr lang="en-US" dirty="0" smtClean="0"/>
              <a:t>improved soil aggregate stability</a:t>
            </a:r>
          </a:p>
          <a:p>
            <a:pPr lvl="1" algn="just"/>
            <a:r>
              <a:rPr lang="en-US" dirty="0" smtClean="0"/>
              <a:t>reduced and ameliorated land degradation</a:t>
            </a:r>
          </a:p>
          <a:p>
            <a:pPr lvl="1" algn="just"/>
            <a:r>
              <a:rPr lang="en-US" dirty="0" smtClean="0"/>
              <a:t>amelioration of climate change and global warming</a:t>
            </a:r>
          </a:p>
          <a:p>
            <a:pPr lvl="1" algn="just"/>
            <a:endParaRPr lang="en-US" dirty="0"/>
          </a:p>
        </p:txBody>
      </p:sp>
      <p:pic>
        <p:nvPicPr>
          <p:cNvPr id="2050" name="Picture 2" descr="C:\Users\user\Desktop\EGU 2020 LOGO.jpg"/>
          <p:cNvPicPr>
            <a:picLocks noChangeAspect="1" noChangeArrowheads="1"/>
          </p:cNvPicPr>
          <p:nvPr/>
        </p:nvPicPr>
        <p:blipFill>
          <a:blip r:embed="rId2"/>
          <a:srcRect/>
          <a:stretch>
            <a:fillRect/>
          </a:stretch>
        </p:blipFill>
        <p:spPr bwMode="auto">
          <a:xfrm>
            <a:off x="1018902" y="6178731"/>
            <a:ext cx="1162595" cy="496389"/>
          </a:xfrm>
          <a:prstGeom prst="rect">
            <a:avLst/>
          </a:prstGeom>
          <a:noFill/>
        </p:spPr>
      </p:pic>
    </p:spTree>
    <p:extLst>
      <p:ext uri="{BB962C8B-B14F-4D97-AF65-F5344CB8AC3E}">
        <p14:creationId xmlns="" xmlns:p14="http://schemas.microsoft.com/office/powerpoint/2010/main" val="1557337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1671"/>
            <a:ext cx="10515600" cy="5853953"/>
          </a:xfrm>
        </p:spPr>
        <p:txBody>
          <a:bodyPr>
            <a:noAutofit/>
          </a:bodyPr>
          <a:lstStyle/>
          <a:p>
            <a:pPr marL="511175" indent="-511175" algn="just">
              <a:spcAft>
                <a:spcPts val="600"/>
              </a:spcAft>
              <a:buFont typeface="Wingdings" panose="05000000000000000000" pitchFamily="2" charset="2"/>
              <a:buChar char="q"/>
            </a:pPr>
            <a:r>
              <a:rPr lang="en-US" sz="2200" dirty="0" smtClean="0"/>
              <a:t>For all the treatments, the relative contribution (RC) of aggregated soil carbon to SOC was greatest in aggregate sizes: 1.0-0.5mm, 0.5-0.25mm and &lt; 0.25mm </a:t>
            </a:r>
          </a:p>
          <a:p>
            <a:pPr marL="511175" indent="-511175" algn="just">
              <a:spcAft>
                <a:spcPts val="600"/>
              </a:spcAft>
              <a:buFont typeface="Wingdings" panose="05000000000000000000" pitchFamily="2" charset="2"/>
              <a:buChar char="q"/>
            </a:pPr>
            <a:r>
              <a:rPr lang="en-US" sz="2200" dirty="0" smtClean="0"/>
              <a:t>It may then be concluded that soil aggregates less than 1.0mm would play a more prominent role in carbon sequestration as they protect a more considerable proportion of SOC from decomposition by microorganisms</a:t>
            </a:r>
          </a:p>
          <a:p>
            <a:pPr marL="511175" indent="-511175" algn="just">
              <a:spcAft>
                <a:spcPts val="600"/>
              </a:spcAft>
              <a:buFont typeface="Wingdings" panose="05000000000000000000" pitchFamily="2" charset="2"/>
              <a:buChar char="q"/>
            </a:pPr>
            <a:r>
              <a:rPr lang="en-US" sz="2200" dirty="0" smtClean="0"/>
              <a:t>Variation in crop type and system did not significantly influence RC.</a:t>
            </a:r>
          </a:p>
          <a:p>
            <a:pPr marL="511175" indent="-511175" algn="just">
              <a:spcAft>
                <a:spcPts val="600"/>
              </a:spcAft>
              <a:buFont typeface="Wingdings" panose="05000000000000000000" pitchFamily="2" charset="2"/>
              <a:buChar char="q"/>
            </a:pPr>
            <a:r>
              <a:rPr lang="en-US" sz="2200" dirty="0" smtClean="0"/>
              <a:t>However, cowpea tended to increase the RC in macro-aggregates (1.0 – &gt;2.0 mm), while maize tended to predominate in micro-aggregates (&lt;1.0mm). On the long run, the intercrop may be a more holistic approach</a:t>
            </a:r>
          </a:p>
          <a:p>
            <a:pPr marL="511175" indent="-511175" algn="just">
              <a:spcAft>
                <a:spcPts val="600"/>
              </a:spcAft>
              <a:buFont typeface="Wingdings" panose="05000000000000000000" pitchFamily="2" charset="2"/>
              <a:buChar char="q"/>
            </a:pPr>
            <a:r>
              <a:rPr lang="en-US" sz="2200" dirty="0" smtClean="0"/>
              <a:t>Pig waste had significantly higher residual effects on RC, particularly for aggregate size fractions between &gt;2mm and 0.25mm . This may be due to greater resistance to decomposition, resulting in its persistence in the soil for longer duration</a:t>
            </a:r>
          </a:p>
          <a:p>
            <a:pPr marL="511175" indent="-511175" algn="just">
              <a:spcAft>
                <a:spcPts val="600"/>
              </a:spcAft>
              <a:buFont typeface="Wingdings" panose="05000000000000000000" pitchFamily="2" charset="2"/>
              <a:buChar char="q"/>
            </a:pPr>
            <a:r>
              <a:rPr lang="en-US" sz="2200" dirty="0" smtClean="0"/>
              <a:t>The residual effect of conventional tillage on RC was greater than that of minimum tillage, especially for aggregate size fractions between &gt;2mm and 0.5mm. This may be attributed to the redistribution of surface SOC to deeper soil horizons and its incorporation into soil aggregates</a:t>
            </a:r>
          </a:p>
        </p:txBody>
      </p:sp>
      <p:pic>
        <p:nvPicPr>
          <p:cNvPr id="20482" name="Picture 2" descr="C:\Users\user\Desktop\EGU 2020 LOGO.jpg"/>
          <p:cNvPicPr>
            <a:picLocks noChangeAspect="1" noChangeArrowheads="1"/>
          </p:cNvPicPr>
          <p:nvPr/>
        </p:nvPicPr>
        <p:blipFill>
          <a:blip r:embed="rId2"/>
          <a:srcRect/>
          <a:stretch>
            <a:fillRect/>
          </a:stretch>
        </p:blipFill>
        <p:spPr bwMode="auto">
          <a:xfrm>
            <a:off x="227874" y="5891349"/>
            <a:ext cx="1143726" cy="712288"/>
          </a:xfrm>
          <a:prstGeom prst="rect">
            <a:avLst/>
          </a:prstGeom>
          <a:noFill/>
        </p:spPr>
      </p:pic>
    </p:spTree>
    <p:extLst>
      <p:ext uri="{BB962C8B-B14F-4D97-AF65-F5344CB8AC3E}">
        <p14:creationId xmlns="" xmlns:p14="http://schemas.microsoft.com/office/powerpoint/2010/main" val="6113784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RECOMMENDATIONS</a:t>
            </a:r>
            <a:endParaRPr lang="en-US" b="1" dirty="0"/>
          </a:p>
        </p:txBody>
      </p:sp>
      <p:sp>
        <p:nvSpPr>
          <p:cNvPr id="3" name="Content Placeholder 2"/>
          <p:cNvSpPr>
            <a:spLocks noGrp="1"/>
          </p:cNvSpPr>
          <p:nvPr>
            <p:ph idx="1"/>
          </p:nvPr>
        </p:nvSpPr>
        <p:spPr/>
        <p:txBody>
          <a:bodyPr>
            <a:normAutofit fontScale="92500" lnSpcReduction="20000"/>
          </a:bodyPr>
          <a:lstStyle/>
          <a:p>
            <a:pPr marL="511175" indent="-511175" algn="just">
              <a:lnSpc>
                <a:spcPct val="125000"/>
              </a:lnSpc>
              <a:spcAft>
                <a:spcPts val="600"/>
              </a:spcAft>
              <a:buFont typeface="Wingdings" panose="05000000000000000000" pitchFamily="2" charset="2"/>
              <a:buChar char="q"/>
            </a:pPr>
            <a:r>
              <a:rPr lang="en-US" sz="2400" dirty="0" smtClean="0"/>
              <a:t>The organic manure of choice for carbon sequestration projects is pig waste</a:t>
            </a:r>
          </a:p>
          <a:p>
            <a:pPr marL="511175" indent="-511175" algn="just">
              <a:lnSpc>
                <a:spcPct val="125000"/>
              </a:lnSpc>
              <a:spcAft>
                <a:spcPts val="600"/>
              </a:spcAft>
              <a:buFont typeface="Wingdings" panose="05000000000000000000" pitchFamily="2" charset="2"/>
              <a:buChar char="q"/>
            </a:pPr>
            <a:r>
              <a:rPr lang="en-US" sz="2400" dirty="0" smtClean="0"/>
              <a:t>Intercrops of maize and cowpea may be the best choice of crops for ventures interested in increasing agricultural productivity and carbon sequestration on the long run</a:t>
            </a:r>
          </a:p>
          <a:p>
            <a:pPr marL="511175" indent="-511175" algn="just">
              <a:lnSpc>
                <a:spcPct val="125000"/>
              </a:lnSpc>
              <a:spcAft>
                <a:spcPts val="600"/>
              </a:spcAft>
              <a:buFont typeface="Wingdings" panose="05000000000000000000" pitchFamily="2" charset="2"/>
              <a:buChar char="q"/>
            </a:pPr>
            <a:r>
              <a:rPr lang="en-US" sz="2400" dirty="0" smtClean="0"/>
              <a:t>Though conventional tillage may be discouraged in certain circumstances, especially when excessive; periodic turnover of the soil to incorporate organic matter into deeper horizons and aggregates may be necessary</a:t>
            </a:r>
          </a:p>
          <a:p>
            <a:pPr marL="511175" indent="-511175" algn="just">
              <a:lnSpc>
                <a:spcPct val="125000"/>
              </a:lnSpc>
              <a:spcAft>
                <a:spcPts val="600"/>
              </a:spcAft>
              <a:buFont typeface="Wingdings" panose="05000000000000000000" pitchFamily="2" charset="2"/>
              <a:buChar char="q"/>
            </a:pPr>
            <a:r>
              <a:rPr lang="en-US" sz="2400" dirty="0" smtClean="0"/>
              <a:t>Cultural practices that target increased soil organic carbon in aggregate size fractions below 2.0mm should be encouraged as this would yield a more persistent increase in SOC pool</a:t>
            </a:r>
          </a:p>
        </p:txBody>
      </p:sp>
      <p:pic>
        <p:nvPicPr>
          <p:cNvPr id="21506" name="Picture 2" descr="C:\Users\user\Desktop\EGU 2020 LOGO.jpg"/>
          <p:cNvPicPr>
            <a:picLocks noChangeAspect="1" noChangeArrowheads="1"/>
          </p:cNvPicPr>
          <p:nvPr/>
        </p:nvPicPr>
        <p:blipFill>
          <a:blip r:embed="rId2"/>
          <a:srcRect/>
          <a:stretch>
            <a:fillRect/>
          </a:stretch>
        </p:blipFill>
        <p:spPr bwMode="auto">
          <a:xfrm>
            <a:off x="280126" y="5917474"/>
            <a:ext cx="1130663" cy="660038"/>
          </a:xfrm>
          <a:prstGeom prst="rect">
            <a:avLst/>
          </a:prstGeom>
          <a:noFill/>
        </p:spPr>
      </p:pic>
    </p:spTree>
    <p:extLst>
      <p:ext uri="{BB962C8B-B14F-4D97-AF65-F5344CB8AC3E}">
        <p14:creationId xmlns="" xmlns:p14="http://schemas.microsoft.com/office/powerpoint/2010/main" val="15746929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235" y="2579407"/>
            <a:ext cx="10515600" cy="1325563"/>
          </a:xfrm>
        </p:spPr>
        <p:txBody>
          <a:bodyPr>
            <a:normAutofit/>
          </a:bodyPr>
          <a:lstStyle/>
          <a:p>
            <a:pPr algn="ctr"/>
            <a:r>
              <a:rPr lang="en-US" sz="8000" b="1" dirty="0" smtClean="0"/>
              <a:t>THANK YOU…</a:t>
            </a:r>
            <a:endParaRPr lang="en-US" sz="8000" b="1" dirty="0"/>
          </a:p>
        </p:txBody>
      </p:sp>
      <p:pic>
        <p:nvPicPr>
          <p:cNvPr id="22530" name="Picture 2" descr="C:\Users\user\Desktop\EGU 2020 LOGO.jpg"/>
          <p:cNvPicPr>
            <a:picLocks noChangeAspect="1" noChangeArrowheads="1"/>
          </p:cNvPicPr>
          <p:nvPr/>
        </p:nvPicPr>
        <p:blipFill>
          <a:blip r:embed="rId2"/>
          <a:srcRect/>
          <a:stretch>
            <a:fillRect/>
          </a:stretch>
        </p:blipFill>
        <p:spPr bwMode="auto">
          <a:xfrm>
            <a:off x="1063897" y="4747985"/>
            <a:ext cx="2540000" cy="889000"/>
          </a:xfrm>
          <a:prstGeom prst="rect">
            <a:avLst/>
          </a:prstGeom>
          <a:noFill/>
        </p:spPr>
      </p:pic>
    </p:spTree>
    <p:extLst>
      <p:ext uri="{BB962C8B-B14F-4D97-AF65-F5344CB8AC3E}">
        <p14:creationId xmlns="" xmlns:p14="http://schemas.microsoft.com/office/powerpoint/2010/main" val="2864001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3059"/>
            <a:ext cx="10515600" cy="5683904"/>
          </a:xfrm>
        </p:spPr>
        <p:txBody>
          <a:bodyPr>
            <a:noAutofit/>
          </a:bodyPr>
          <a:lstStyle/>
          <a:p>
            <a:pPr marL="403225" indent="-403225" algn="just">
              <a:lnSpc>
                <a:spcPct val="105000"/>
              </a:lnSpc>
              <a:spcBef>
                <a:spcPts val="600"/>
              </a:spcBef>
              <a:spcAft>
                <a:spcPts val="600"/>
              </a:spcAft>
              <a:buFont typeface="Wingdings" panose="05000000000000000000" pitchFamily="2" charset="2"/>
              <a:buChar char="q"/>
            </a:pPr>
            <a:r>
              <a:rPr lang="en-US" dirty="0" smtClean="0"/>
              <a:t>Concentration of SOC is however a function of the prevailing land use and management choices</a:t>
            </a:r>
          </a:p>
          <a:p>
            <a:pPr marL="403225" indent="-403225" algn="just">
              <a:lnSpc>
                <a:spcPct val="105000"/>
              </a:lnSpc>
              <a:spcBef>
                <a:spcPts val="600"/>
              </a:spcBef>
              <a:spcAft>
                <a:spcPts val="600"/>
              </a:spcAft>
              <a:buNone/>
            </a:pPr>
            <a:endParaRPr lang="en-US" sz="2400" dirty="0" smtClean="0"/>
          </a:p>
          <a:p>
            <a:pPr marL="403225" indent="-403225" algn="just">
              <a:lnSpc>
                <a:spcPct val="105000"/>
              </a:lnSpc>
              <a:spcBef>
                <a:spcPts val="600"/>
              </a:spcBef>
              <a:spcAft>
                <a:spcPts val="600"/>
              </a:spcAft>
              <a:buFont typeface="Wingdings" panose="05000000000000000000" pitchFamily="2" charset="2"/>
              <a:buChar char="q"/>
            </a:pPr>
            <a:r>
              <a:rPr lang="en-US" dirty="0" smtClean="0"/>
              <a:t>To ensure increased SOC in the </a:t>
            </a:r>
            <a:r>
              <a:rPr lang="en-US" dirty="0" err="1" smtClean="0"/>
              <a:t>Ultisols</a:t>
            </a:r>
            <a:r>
              <a:rPr lang="en-US" dirty="0" smtClean="0"/>
              <a:t> of the humid tropics and the attendant improvement in environmental health and sustainability it is important to </a:t>
            </a:r>
            <a:r>
              <a:rPr lang="en-US" dirty="0"/>
              <a:t>d</a:t>
            </a:r>
            <a:r>
              <a:rPr lang="en-US" dirty="0" smtClean="0"/>
              <a:t>etermine:</a:t>
            </a:r>
          </a:p>
          <a:p>
            <a:pPr marL="914400" lvl="1" indent="-457200" algn="just">
              <a:lnSpc>
                <a:spcPct val="105000"/>
              </a:lnSpc>
              <a:spcBef>
                <a:spcPts val="600"/>
              </a:spcBef>
              <a:spcAft>
                <a:spcPts val="600"/>
              </a:spcAft>
              <a:buFont typeface="+mj-lt"/>
              <a:buAutoNum type="arabicPeriod"/>
            </a:pPr>
            <a:r>
              <a:rPr lang="en-US" dirty="0" smtClean="0"/>
              <a:t>the impacts of different cropping systems on SOC</a:t>
            </a:r>
          </a:p>
          <a:p>
            <a:pPr marL="914400" lvl="1" indent="-457200" algn="just">
              <a:lnSpc>
                <a:spcPct val="105000"/>
              </a:lnSpc>
              <a:spcBef>
                <a:spcPts val="600"/>
              </a:spcBef>
              <a:spcAft>
                <a:spcPts val="600"/>
              </a:spcAft>
              <a:buFont typeface="+mj-lt"/>
              <a:buAutoNum type="arabicPeriod"/>
            </a:pPr>
            <a:r>
              <a:rPr lang="en-US" dirty="0" smtClean="0"/>
              <a:t>the relative effects of different organic manure sources on SOC</a:t>
            </a:r>
          </a:p>
          <a:p>
            <a:pPr marL="914400" lvl="1" indent="-457200" algn="just">
              <a:lnSpc>
                <a:spcPct val="105000"/>
              </a:lnSpc>
              <a:spcBef>
                <a:spcPts val="600"/>
              </a:spcBef>
              <a:spcAft>
                <a:spcPts val="600"/>
              </a:spcAft>
              <a:buFont typeface="+mj-lt"/>
              <a:buAutoNum type="arabicPeriod"/>
            </a:pPr>
            <a:r>
              <a:rPr lang="en-US" dirty="0" smtClean="0"/>
              <a:t>the proportion of the SOC that is contributed by aggregate-associated carbon – a more persistent portion of the SOC pool</a:t>
            </a:r>
          </a:p>
        </p:txBody>
      </p:sp>
      <p:pic>
        <p:nvPicPr>
          <p:cNvPr id="3074" name="Picture 2" descr="C:\Users\user\Desktop\EGU 2020 LOGO.jpg"/>
          <p:cNvPicPr>
            <a:picLocks noChangeAspect="1" noChangeArrowheads="1"/>
          </p:cNvPicPr>
          <p:nvPr/>
        </p:nvPicPr>
        <p:blipFill>
          <a:blip r:embed="rId2"/>
          <a:srcRect/>
          <a:stretch>
            <a:fillRect/>
          </a:stretch>
        </p:blipFill>
        <p:spPr bwMode="auto">
          <a:xfrm>
            <a:off x="1240971" y="5643154"/>
            <a:ext cx="1593669" cy="640080"/>
          </a:xfrm>
          <a:prstGeom prst="rect">
            <a:avLst/>
          </a:prstGeom>
          <a:noFill/>
        </p:spPr>
      </p:pic>
    </p:spTree>
    <p:extLst>
      <p:ext uri="{BB962C8B-B14F-4D97-AF65-F5344CB8AC3E}">
        <p14:creationId xmlns="" xmlns:p14="http://schemas.microsoft.com/office/powerpoint/2010/main" val="3158302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183"/>
            <a:ext cx="10515600" cy="701675"/>
          </a:xfrm>
        </p:spPr>
        <p:txBody>
          <a:bodyPr/>
          <a:lstStyle/>
          <a:p>
            <a:pPr algn="ctr"/>
            <a:r>
              <a:rPr lang="en-US" b="1" dirty="0"/>
              <a:t>MATERIALS AND METHODS  </a:t>
            </a:r>
          </a:p>
        </p:txBody>
      </p:sp>
      <p:sp>
        <p:nvSpPr>
          <p:cNvPr id="3" name="Content Placeholder 2"/>
          <p:cNvSpPr>
            <a:spLocks noGrp="1"/>
          </p:cNvSpPr>
          <p:nvPr>
            <p:ph idx="1"/>
          </p:nvPr>
        </p:nvSpPr>
        <p:spPr>
          <a:xfrm>
            <a:off x="69471" y="1195282"/>
            <a:ext cx="4287375" cy="5253598"/>
          </a:xfrm>
        </p:spPr>
        <p:txBody>
          <a:bodyPr>
            <a:normAutofit fontScale="77500" lnSpcReduction="20000"/>
          </a:bodyPr>
          <a:lstStyle/>
          <a:p>
            <a:pPr marL="0" indent="0">
              <a:lnSpc>
                <a:spcPct val="125000"/>
              </a:lnSpc>
              <a:spcBef>
                <a:spcPts val="600"/>
              </a:spcBef>
              <a:spcAft>
                <a:spcPts val="600"/>
              </a:spcAft>
              <a:buNone/>
            </a:pPr>
            <a:r>
              <a:rPr lang="en-US" b="1" dirty="0"/>
              <a:t>Experimental </a:t>
            </a:r>
            <a:r>
              <a:rPr lang="en-US" b="1" dirty="0" smtClean="0"/>
              <a:t>Site</a:t>
            </a:r>
            <a:endParaRPr lang="en-US" dirty="0"/>
          </a:p>
          <a:p>
            <a:pPr marL="403225" indent="-403225">
              <a:lnSpc>
                <a:spcPct val="125000"/>
              </a:lnSpc>
              <a:spcBef>
                <a:spcPts val="600"/>
              </a:spcBef>
              <a:spcAft>
                <a:spcPts val="600"/>
              </a:spcAft>
              <a:buFont typeface="Wingdings" panose="05000000000000000000" pitchFamily="2" charset="2"/>
              <a:buChar char="q"/>
            </a:pPr>
            <a:r>
              <a:rPr lang="en-US" dirty="0" smtClean="0"/>
              <a:t>Altitude: 400m </a:t>
            </a:r>
            <a:r>
              <a:rPr lang="en-US" dirty="0" err="1" smtClean="0"/>
              <a:t>asl</a:t>
            </a:r>
            <a:endParaRPr lang="en-US" dirty="0" smtClean="0"/>
          </a:p>
          <a:p>
            <a:pPr marL="403225" indent="-403225">
              <a:lnSpc>
                <a:spcPct val="125000"/>
              </a:lnSpc>
              <a:spcBef>
                <a:spcPts val="600"/>
              </a:spcBef>
              <a:spcAft>
                <a:spcPts val="600"/>
              </a:spcAft>
              <a:buFont typeface="Wingdings" panose="05000000000000000000" pitchFamily="2" charset="2"/>
              <a:buChar char="q"/>
            </a:pPr>
            <a:r>
              <a:rPr lang="en-US" dirty="0" smtClean="0"/>
              <a:t>Soil: Well drained, </a:t>
            </a:r>
            <a:r>
              <a:rPr lang="en-US" dirty="0"/>
              <a:t>sandy loam surface texture, </a:t>
            </a:r>
            <a:r>
              <a:rPr lang="en-US" dirty="0" err="1"/>
              <a:t>Nkpologu</a:t>
            </a:r>
            <a:r>
              <a:rPr lang="en-US" dirty="0"/>
              <a:t> series </a:t>
            </a:r>
            <a:r>
              <a:rPr lang="en-US" dirty="0" err="1" smtClean="0"/>
              <a:t>Ultisols</a:t>
            </a:r>
            <a:endParaRPr lang="en-US" dirty="0" smtClean="0"/>
          </a:p>
          <a:p>
            <a:pPr marL="403225" indent="-403225">
              <a:lnSpc>
                <a:spcPct val="125000"/>
              </a:lnSpc>
              <a:spcBef>
                <a:spcPts val="600"/>
              </a:spcBef>
              <a:spcAft>
                <a:spcPts val="600"/>
              </a:spcAft>
              <a:buFont typeface="Wingdings" panose="05000000000000000000" pitchFamily="2" charset="2"/>
              <a:buChar char="q"/>
            </a:pPr>
            <a:r>
              <a:rPr lang="en-US" dirty="0" smtClean="0"/>
              <a:t>Rainfall: Bimodal, </a:t>
            </a:r>
            <a:r>
              <a:rPr lang="en-US" dirty="0"/>
              <a:t>r</a:t>
            </a:r>
            <a:r>
              <a:rPr lang="en-US" dirty="0" smtClean="0"/>
              <a:t>anging from </a:t>
            </a:r>
            <a:r>
              <a:rPr lang="en-US" dirty="0"/>
              <a:t>1655 – </a:t>
            </a:r>
            <a:r>
              <a:rPr lang="en-US" dirty="0" smtClean="0"/>
              <a:t>2000mm/yr.</a:t>
            </a:r>
          </a:p>
          <a:p>
            <a:pPr marL="403225" indent="-403225">
              <a:lnSpc>
                <a:spcPct val="125000"/>
              </a:lnSpc>
              <a:spcBef>
                <a:spcPts val="600"/>
              </a:spcBef>
              <a:spcAft>
                <a:spcPts val="600"/>
              </a:spcAft>
              <a:buFont typeface="Wingdings" panose="05000000000000000000" pitchFamily="2" charset="2"/>
              <a:buChar char="q"/>
            </a:pPr>
            <a:r>
              <a:rPr lang="en-US" dirty="0" smtClean="0"/>
              <a:t>Mean Temperature: </a:t>
            </a:r>
            <a:r>
              <a:rPr lang="en-US" dirty="0"/>
              <a:t>29</a:t>
            </a:r>
            <a:r>
              <a:rPr lang="en-US" baseline="30000" dirty="0"/>
              <a:t>o</a:t>
            </a:r>
            <a:r>
              <a:rPr lang="en-US" dirty="0"/>
              <a:t>C - 31</a:t>
            </a:r>
            <a:r>
              <a:rPr lang="en-US" baseline="30000" dirty="0"/>
              <a:t>o</a:t>
            </a:r>
            <a:r>
              <a:rPr lang="en-US" dirty="0"/>
              <a:t>C </a:t>
            </a:r>
            <a:endParaRPr lang="en-US" dirty="0" smtClean="0"/>
          </a:p>
          <a:p>
            <a:pPr marL="403225" indent="-403225">
              <a:lnSpc>
                <a:spcPct val="125000"/>
              </a:lnSpc>
              <a:spcBef>
                <a:spcPts val="600"/>
              </a:spcBef>
              <a:spcAft>
                <a:spcPts val="600"/>
              </a:spcAft>
              <a:buFont typeface="Wingdings" panose="05000000000000000000" pitchFamily="2" charset="2"/>
              <a:buChar char="q"/>
            </a:pPr>
            <a:r>
              <a:rPr lang="en-US" dirty="0" smtClean="0"/>
              <a:t>Relative Humidity: 69 </a:t>
            </a:r>
            <a:r>
              <a:rPr lang="en-US" dirty="0"/>
              <a:t>- 79 % </a:t>
            </a:r>
            <a:endParaRPr lang="en-US" dirty="0" smtClean="0"/>
          </a:p>
          <a:p>
            <a:pPr marL="403225" indent="-403225">
              <a:lnSpc>
                <a:spcPct val="125000"/>
              </a:lnSpc>
              <a:spcBef>
                <a:spcPts val="600"/>
              </a:spcBef>
              <a:spcAft>
                <a:spcPts val="600"/>
              </a:spcAft>
              <a:buFont typeface="Wingdings" panose="05000000000000000000" pitchFamily="2" charset="2"/>
              <a:buChar char="q"/>
            </a:pPr>
            <a:r>
              <a:rPr lang="en-US" dirty="0" smtClean="0"/>
              <a:t>Agro-ecological Zone: Derived savanna, </a:t>
            </a:r>
            <a:r>
              <a:rPr lang="en-US" dirty="0"/>
              <a:t>with 60 – 70% </a:t>
            </a:r>
            <a:r>
              <a:rPr lang="en-US" dirty="0" smtClean="0"/>
              <a:t>grasses (Humid tropics)</a:t>
            </a:r>
            <a:endParaRPr lang="en-US" dirty="0"/>
          </a:p>
        </p:txBody>
      </p:sp>
      <p:pic>
        <p:nvPicPr>
          <p:cNvPr id="6" name="Pictur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625894" y="797858"/>
            <a:ext cx="7288443" cy="6060142"/>
          </a:xfrm>
          <a:prstGeom prst="rect">
            <a:avLst/>
          </a:prstGeom>
        </p:spPr>
      </p:pic>
      <p:pic>
        <p:nvPicPr>
          <p:cNvPr id="4098" name="Picture 2" descr="C:\Users\user\Desktop\EGU 2020 LOGO.jpg"/>
          <p:cNvPicPr>
            <a:picLocks noChangeAspect="1" noChangeArrowheads="1"/>
          </p:cNvPicPr>
          <p:nvPr/>
        </p:nvPicPr>
        <p:blipFill>
          <a:blip r:embed="rId3"/>
          <a:srcRect/>
          <a:stretch>
            <a:fillRect/>
          </a:stretch>
        </p:blipFill>
        <p:spPr bwMode="auto">
          <a:xfrm>
            <a:off x="2730137" y="6048103"/>
            <a:ext cx="1515292" cy="653142"/>
          </a:xfrm>
          <a:prstGeom prst="rect">
            <a:avLst/>
          </a:prstGeom>
          <a:noFill/>
        </p:spPr>
      </p:pic>
    </p:spTree>
    <p:extLst>
      <p:ext uri="{BB962C8B-B14F-4D97-AF65-F5344CB8AC3E}">
        <p14:creationId xmlns="" xmlns:p14="http://schemas.microsoft.com/office/powerpoint/2010/main" val="820196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8457" y="574766"/>
            <a:ext cx="10855234" cy="6068081"/>
          </a:xfrm>
        </p:spPr>
        <p:txBody>
          <a:bodyPr>
            <a:normAutofit/>
          </a:bodyPr>
          <a:lstStyle/>
          <a:p>
            <a:pPr marL="0" indent="0" algn="just">
              <a:buNone/>
            </a:pPr>
            <a:r>
              <a:rPr lang="en-US" b="1" dirty="0"/>
              <a:t>Experimental Field </a:t>
            </a:r>
            <a:r>
              <a:rPr lang="en-US" b="1" dirty="0" smtClean="0"/>
              <a:t>Layout</a:t>
            </a:r>
          </a:p>
          <a:p>
            <a:pPr marL="573088" indent="-573088" algn="just">
              <a:buFont typeface="Wingdings" panose="05000000000000000000" pitchFamily="2" charset="2"/>
              <a:buChar char="q"/>
            </a:pPr>
            <a:r>
              <a:rPr lang="en-US" dirty="0" smtClean="0"/>
              <a:t>Plot Area: </a:t>
            </a:r>
            <a:r>
              <a:rPr lang="en-US" dirty="0"/>
              <a:t>0.1125ha </a:t>
            </a:r>
            <a:endParaRPr lang="en-US" dirty="0" smtClean="0"/>
          </a:p>
          <a:p>
            <a:pPr marL="573088" indent="-573088" algn="just">
              <a:buFont typeface="Wingdings" panose="05000000000000000000" pitchFamily="2" charset="2"/>
              <a:buChar char="q"/>
            </a:pPr>
            <a:r>
              <a:rPr lang="en-US" dirty="0" smtClean="0"/>
              <a:t>Experimental Design: split-split </a:t>
            </a:r>
            <a:r>
              <a:rPr lang="en-US" dirty="0"/>
              <a:t>plot in </a:t>
            </a:r>
            <a:r>
              <a:rPr lang="en-US" dirty="0" smtClean="0"/>
              <a:t>RCBD</a:t>
            </a:r>
            <a:endParaRPr lang="en-US" dirty="0" smtClean="0"/>
          </a:p>
          <a:p>
            <a:pPr marL="573088" indent="-573088" algn="just">
              <a:buFont typeface="Wingdings" panose="05000000000000000000" pitchFamily="2" charset="2"/>
              <a:buChar char="q"/>
            </a:pPr>
            <a:r>
              <a:rPr lang="en-US" dirty="0" smtClean="0"/>
              <a:t>Main Plot: divided </a:t>
            </a:r>
            <a:r>
              <a:rPr lang="en-US" dirty="0"/>
              <a:t>into </a:t>
            </a:r>
            <a:r>
              <a:rPr lang="en-US" dirty="0" smtClean="0"/>
              <a:t>2 plots (conventional </a:t>
            </a:r>
            <a:r>
              <a:rPr lang="en-US" dirty="0"/>
              <a:t>tillage (CT) </a:t>
            </a:r>
            <a:r>
              <a:rPr lang="en-US" dirty="0" smtClean="0"/>
              <a:t>&amp; minimum tillage/No Till </a:t>
            </a:r>
            <a:r>
              <a:rPr lang="en-US" dirty="0"/>
              <a:t>(NT</a:t>
            </a:r>
            <a:r>
              <a:rPr lang="en-US" dirty="0" smtClean="0"/>
              <a:t>)</a:t>
            </a:r>
          </a:p>
          <a:p>
            <a:pPr marL="573088" indent="-573088" algn="just">
              <a:buFont typeface="Wingdings" panose="05000000000000000000" pitchFamily="2" charset="2"/>
              <a:buChar char="q"/>
            </a:pPr>
            <a:r>
              <a:rPr lang="en-US" dirty="0" smtClean="0"/>
              <a:t>Plots: each divided </a:t>
            </a:r>
            <a:r>
              <a:rPr lang="en-US" dirty="0"/>
              <a:t>into 4 </a:t>
            </a:r>
            <a:r>
              <a:rPr lang="en-US" dirty="0" smtClean="0"/>
              <a:t>split plots (amendments – </a:t>
            </a:r>
            <a:r>
              <a:rPr lang="en-US" dirty="0"/>
              <a:t>cassava </a:t>
            </a:r>
            <a:r>
              <a:rPr lang="en-US" dirty="0" smtClean="0"/>
              <a:t>peels, </a:t>
            </a:r>
            <a:r>
              <a:rPr lang="en-US" dirty="0"/>
              <a:t>poultry </a:t>
            </a:r>
            <a:r>
              <a:rPr lang="en-US" dirty="0" smtClean="0"/>
              <a:t>droppings, pig waste and no amendment [control</a:t>
            </a:r>
            <a:r>
              <a:rPr lang="en-US" dirty="0" smtClean="0"/>
              <a:t>])</a:t>
            </a:r>
          </a:p>
          <a:p>
            <a:pPr marL="573088" indent="-573088" algn="just">
              <a:buNone/>
            </a:pPr>
            <a:endParaRPr lang="en-US" dirty="0" smtClean="0"/>
          </a:p>
          <a:p>
            <a:pPr marL="573088" indent="-573088" algn="just">
              <a:buFont typeface="Wingdings" panose="05000000000000000000" pitchFamily="2" charset="2"/>
              <a:buChar char="q"/>
            </a:pPr>
            <a:r>
              <a:rPr lang="en-US" dirty="0" smtClean="0"/>
              <a:t>Split Plots: each divided into 3 split-split plots (test </a:t>
            </a:r>
            <a:r>
              <a:rPr lang="en-US" dirty="0"/>
              <a:t>crops </a:t>
            </a:r>
            <a:r>
              <a:rPr lang="en-US" dirty="0" smtClean="0"/>
              <a:t>– maize </a:t>
            </a:r>
            <a:r>
              <a:rPr lang="en-US" dirty="0"/>
              <a:t>(</a:t>
            </a:r>
            <a:r>
              <a:rPr lang="en-US" i="1" dirty="0" err="1"/>
              <a:t>Zea</a:t>
            </a:r>
            <a:r>
              <a:rPr lang="en-US" i="1" dirty="0"/>
              <a:t> mays</a:t>
            </a:r>
            <a:r>
              <a:rPr lang="en-US" dirty="0" smtClean="0"/>
              <a:t>), local </a:t>
            </a:r>
            <a:r>
              <a:rPr lang="en-US" dirty="0"/>
              <a:t>cowpea (</a:t>
            </a:r>
            <a:r>
              <a:rPr lang="en-US" dirty="0" err="1"/>
              <a:t>V</a:t>
            </a:r>
            <a:r>
              <a:rPr lang="en-US" i="1" dirty="0" err="1"/>
              <a:t>igna</a:t>
            </a:r>
            <a:r>
              <a:rPr lang="en-US" i="1" dirty="0"/>
              <a:t> </a:t>
            </a:r>
            <a:r>
              <a:rPr lang="en-US" i="1" dirty="0" err="1"/>
              <a:t>unquiculata</a:t>
            </a:r>
            <a:r>
              <a:rPr lang="en-US" dirty="0"/>
              <a:t>)</a:t>
            </a:r>
            <a:r>
              <a:rPr lang="en-US" dirty="0" smtClean="0"/>
              <a:t> &amp; maize-cowpea intercrop)</a:t>
            </a:r>
          </a:p>
          <a:p>
            <a:pPr marL="573088" indent="-573088" algn="just">
              <a:buFont typeface="Wingdings" panose="05000000000000000000" pitchFamily="2" charset="2"/>
              <a:buChar char="q"/>
            </a:pPr>
            <a:r>
              <a:rPr lang="en-US" dirty="0" smtClean="0"/>
              <a:t>Replication: each replicated 3 times; </a:t>
            </a:r>
            <a:r>
              <a:rPr lang="en-US" dirty="0"/>
              <a:t>total of </a:t>
            </a:r>
            <a:r>
              <a:rPr lang="en-US" dirty="0" smtClean="0"/>
              <a:t>72 split-split plots</a:t>
            </a:r>
          </a:p>
        </p:txBody>
      </p:sp>
      <p:pic>
        <p:nvPicPr>
          <p:cNvPr id="5122" name="Picture 2" descr="C:\Users\user\Desktop\EGU 2020 LOGO.jpg"/>
          <p:cNvPicPr>
            <a:picLocks noChangeAspect="1" noChangeArrowheads="1"/>
          </p:cNvPicPr>
          <p:nvPr/>
        </p:nvPicPr>
        <p:blipFill>
          <a:blip r:embed="rId2"/>
          <a:srcRect/>
          <a:stretch>
            <a:fillRect/>
          </a:stretch>
        </p:blipFill>
        <p:spPr bwMode="auto">
          <a:xfrm>
            <a:off x="953588" y="5826035"/>
            <a:ext cx="1436915" cy="731520"/>
          </a:xfrm>
          <a:prstGeom prst="rect">
            <a:avLst/>
          </a:prstGeom>
          <a:noFill/>
        </p:spPr>
      </p:pic>
    </p:spTree>
    <p:extLst>
      <p:ext uri="{BB962C8B-B14F-4D97-AF65-F5344CB8AC3E}">
        <p14:creationId xmlns="" xmlns:p14="http://schemas.microsoft.com/office/powerpoint/2010/main" val="160771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4218" y="574766"/>
            <a:ext cx="10269582" cy="5879822"/>
          </a:xfrm>
        </p:spPr>
        <p:txBody>
          <a:bodyPr>
            <a:normAutofit/>
          </a:bodyPr>
          <a:lstStyle/>
          <a:p>
            <a:pPr marL="627063" indent="-627063" algn="just">
              <a:buNone/>
            </a:pPr>
            <a:endParaRPr lang="en-US" dirty="0" smtClean="0"/>
          </a:p>
          <a:p>
            <a:pPr marL="627063" indent="-627063" algn="just">
              <a:buFont typeface="Wingdings" panose="05000000000000000000" pitchFamily="2" charset="2"/>
              <a:buChar char="q"/>
            </a:pPr>
            <a:r>
              <a:rPr lang="en-US" dirty="0" smtClean="0"/>
              <a:t>Composted amendments applied 3 WAP </a:t>
            </a:r>
          </a:p>
          <a:p>
            <a:pPr marL="627063" indent="-627063" algn="just">
              <a:buNone/>
            </a:pPr>
            <a:endParaRPr lang="en-US" dirty="0" smtClean="0"/>
          </a:p>
          <a:p>
            <a:pPr marL="627063" indent="-627063" algn="just">
              <a:buFont typeface="Wingdings" panose="05000000000000000000" pitchFamily="2" charset="2"/>
              <a:buChar char="q"/>
            </a:pPr>
            <a:r>
              <a:rPr lang="en-US" dirty="0" smtClean="0"/>
              <a:t>Soil </a:t>
            </a:r>
            <a:r>
              <a:rPr lang="en-US" dirty="0"/>
              <a:t>samples </a:t>
            </a:r>
            <a:r>
              <a:rPr lang="en-US" dirty="0" smtClean="0"/>
              <a:t>collected </a:t>
            </a:r>
            <a:r>
              <a:rPr lang="en-US" dirty="0"/>
              <a:t>from the site </a:t>
            </a:r>
            <a:r>
              <a:rPr lang="en-US" dirty="0" smtClean="0"/>
              <a:t>at the end of planting season at 0 - 30 cm depth</a:t>
            </a:r>
          </a:p>
          <a:p>
            <a:pPr marL="627063" indent="-627063" algn="just">
              <a:buNone/>
            </a:pPr>
            <a:endParaRPr lang="en-US" dirty="0" smtClean="0"/>
          </a:p>
          <a:p>
            <a:pPr marL="627063" indent="-627063" algn="just">
              <a:buFont typeface="Wingdings" panose="05000000000000000000" pitchFamily="2" charset="2"/>
              <a:buChar char="q"/>
            </a:pPr>
            <a:r>
              <a:rPr lang="en-US" dirty="0" smtClean="0"/>
              <a:t>Experiment repeated on exact plots in 2011 &amp; 2012</a:t>
            </a:r>
          </a:p>
          <a:p>
            <a:pPr marL="627063" indent="-627063" algn="just">
              <a:buNone/>
            </a:pPr>
            <a:endParaRPr lang="en-US" dirty="0" smtClean="0"/>
          </a:p>
          <a:p>
            <a:pPr marL="627063" indent="-627063" algn="just">
              <a:buFont typeface="Wingdings" panose="05000000000000000000" pitchFamily="2" charset="2"/>
              <a:buChar char="q"/>
            </a:pPr>
            <a:r>
              <a:rPr lang="en-US" dirty="0" smtClean="0"/>
              <a:t>Residual effect </a:t>
            </a:r>
            <a:r>
              <a:rPr lang="en-US" dirty="0"/>
              <a:t>of </a:t>
            </a:r>
            <a:r>
              <a:rPr lang="en-US" dirty="0" smtClean="0"/>
              <a:t>amendments assessed in 2013 (the </a:t>
            </a:r>
            <a:r>
              <a:rPr lang="en-US" dirty="0"/>
              <a:t>same experimental </a:t>
            </a:r>
            <a:r>
              <a:rPr lang="en-US" dirty="0" smtClean="0"/>
              <a:t>design and replications)</a:t>
            </a:r>
            <a:endParaRPr lang="en-US" dirty="0"/>
          </a:p>
        </p:txBody>
      </p:sp>
      <p:pic>
        <p:nvPicPr>
          <p:cNvPr id="6146" name="Picture 2" descr="C:\Users\user\Desktop\EGU 2020 LOGO.jpg"/>
          <p:cNvPicPr>
            <a:picLocks noChangeAspect="1" noChangeArrowheads="1"/>
          </p:cNvPicPr>
          <p:nvPr/>
        </p:nvPicPr>
        <p:blipFill>
          <a:blip r:embed="rId2"/>
          <a:srcRect/>
          <a:stretch>
            <a:fillRect/>
          </a:stretch>
        </p:blipFill>
        <p:spPr bwMode="auto">
          <a:xfrm>
            <a:off x="1123405" y="5512527"/>
            <a:ext cx="1528355" cy="770708"/>
          </a:xfrm>
          <a:prstGeom prst="rect">
            <a:avLst/>
          </a:prstGeom>
          <a:noFill/>
        </p:spPr>
      </p:pic>
    </p:spTree>
    <p:extLst>
      <p:ext uri="{BB962C8B-B14F-4D97-AF65-F5344CB8AC3E}">
        <p14:creationId xmlns="" xmlns:p14="http://schemas.microsoft.com/office/powerpoint/2010/main" val="1758249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3024" y="568875"/>
            <a:ext cx="10851776" cy="5683623"/>
          </a:xfrm>
        </p:spPr>
        <p:txBody>
          <a:bodyPr>
            <a:normAutofit fontScale="85000" lnSpcReduction="20000"/>
          </a:bodyPr>
          <a:lstStyle/>
          <a:p>
            <a:pPr marL="0" indent="0" algn="just">
              <a:buNone/>
            </a:pPr>
            <a:r>
              <a:rPr lang="en-US" b="1" dirty="0"/>
              <a:t>Laboratory Studies</a:t>
            </a:r>
            <a:endParaRPr lang="en-US" dirty="0"/>
          </a:p>
          <a:p>
            <a:pPr marL="403225" indent="-403225" algn="just">
              <a:buFont typeface="Wingdings" panose="05000000000000000000" pitchFamily="2" charset="2"/>
              <a:buChar char="q"/>
            </a:pPr>
            <a:r>
              <a:rPr lang="en-US" dirty="0" smtClean="0"/>
              <a:t>Soil </a:t>
            </a:r>
            <a:r>
              <a:rPr lang="en-US" dirty="0"/>
              <a:t>samples were air dried, passed through 4.75mm and 2mm </a:t>
            </a:r>
            <a:r>
              <a:rPr lang="en-US" dirty="0" smtClean="0"/>
              <a:t>sieves</a:t>
            </a:r>
          </a:p>
          <a:p>
            <a:pPr marL="403225" indent="-403225" algn="just">
              <a:buFont typeface="Wingdings" panose="05000000000000000000" pitchFamily="2" charset="2"/>
              <a:buChar char="q"/>
            </a:pPr>
            <a:r>
              <a:rPr lang="en-US" dirty="0" smtClean="0"/>
              <a:t>The </a:t>
            </a:r>
            <a:r>
              <a:rPr lang="en-US" dirty="0"/>
              <a:t>samples &gt; 2mm were used to </a:t>
            </a:r>
            <a:r>
              <a:rPr lang="en-US" dirty="0" smtClean="0"/>
              <a:t>determine:</a:t>
            </a:r>
          </a:p>
          <a:p>
            <a:pPr lvl="1" algn="just"/>
            <a:r>
              <a:rPr lang="en-US" dirty="0" smtClean="0"/>
              <a:t>water </a:t>
            </a:r>
            <a:r>
              <a:rPr lang="en-US" dirty="0"/>
              <a:t>stable aggregate (</a:t>
            </a:r>
            <a:r>
              <a:rPr lang="en-US" dirty="0" smtClean="0"/>
              <a:t>WSA)</a:t>
            </a:r>
          </a:p>
          <a:p>
            <a:pPr lvl="1" algn="just"/>
            <a:r>
              <a:rPr lang="en-US" dirty="0" smtClean="0"/>
              <a:t>aggregate </a:t>
            </a:r>
            <a:r>
              <a:rPr lang="en-US" dirty="0"/>
              <a:t>associated soil organic carbon (C</a:t>
            </a:r>
            <a:r>
              <a:rPr lang="en-US" baseline="-25000" dirty="0"/>
              <a:t>WSA</a:t>
            </a:r>
            <a:r>
              <a:rPr lang="en-US" dirty="0" smtClean="0"/>
              <a:t>) &amp;</a:t>
            </a:r>
          </a:p>
          <a:p>
            <a:pPr lvl="1" algn="just"/>
            <a:r>
              <a:rPr lang="en-US" dirty="0" smtClean="0"/>
              <a:t>mean </a:t>
            </a:r>
            <a:r>
              <a:rPr lang="en-US" dirty="0"/>
              <a:t>weight diameter (MWD</a:t>
            </a:r>
            <a:r>
              <a:rPr lang="en-US" dirty="0" smtClean="0"/>
              <a:t>)</a:t>
            </a:r>
          </a:p>
          <a:p>
            <a:pPr marL="403225" indent="-403225" algn="just">
              <a:buFont typeface="Wingdings" panose="05000000000000000000" pitchFamily="2" charset="2"/>
              <a:buChar char="q"/>
            </a:pPr>
            <a:r>
              <a:rPr lang="en-US" dirty="0" smtClean="0"/>
              <a:t>The samples </a:t>
            </a:r>
            <a:r>
              <a:rPr lang="en-US" dirty="0"/>
              <a:t>&lt; 2mm </a:t>
            </a:r>
            <a:r>
              <a:rPr lang="en-US" dirty="0" smtClean="0"/>
              <a:t>were used to determine</a:t>
            </a:r>
          </a:p>
          <a:p>
            <a:pPr lvl="1" algn="just"/>
            <a:r>
              <a:rPr lang="en-US" dirty="0" smtClean="0"/>
              <a:t>particle </a:t>
            </a:r>
            <a:r>
              <a:rPr lang="en-US" dirty="0"/>
              <a:t>sizes distribution </a:t>
            </a:r>
            <a:r>
              <a:rPr lang="en-US" dirty="0" smtClean="0"/>
              <a:t>(hydrometer method) </a:t>
            </a:r>
          </a:p>
          <a:p>
            <a:pPr lvl="1" algn="just"/>
            <a:r>
              <a:rPr lang="en-US" dirty="0" smtClean="0"/>
              <a:t>deionized </a:t>
            </a:r>
            <a:r>
              <a:rPr lang="en-US" dirty="0"/>
              <a:t>water </a:t>
            </a:r>
            <a:r>
              <a:rPr lang="en-US" dirty="0" smtClean="0"/>
              <a:t>was used to </a:t>
            </a:r>
            <a:r>
              <a:rPr lang="en-US" dirty="0"/>
              <a:t>determine water dispersible clay </a:t>
            </a:r>
            <a:r>
              <a:rPr lang="en-US" dirty="0" smtClean="0"/>
              <a:t>&amp; silt</a:t>
            </a:r>
            <a:r>
              <a:rPr lang="en-US" dirty="0"/>
              <a:t>.  </a:t>
            </a:r>
            <a:endParaRPr lang="en-US" dirty="0" smtClean="0"/>
          </a:p>
          <a:p>
            <a:pPr lvl="1" algn="just"/>
            <a:r>
              <a:rPr lang="en-US" dirty="0" smtClean="0"/>
              <a:t>The micro-aggregate </a:t>
            </a:r>
            <a:r>
              <a:rPr lang="en-US" dirty="0"/>
              <a:t>indices were calculated as: </a:t>
            </a:r>
          </a:p>
          <a:p>
            <a:pPr lvl="2" algn="just"/>
            <a:r>
              <a:rPr lang="en-US" dirty="0" smtClean="0"/>
              <a:t>Dispersion </a:t>
            </a:r>
            <a:r>
              <a:rPr lang="en-US" dirty="0"/>
              <a:t>Ratio (DR) = [% silt + % clay (H</a:t>
            </a:r>
            <a:r>
              <a:rPr lang="en-US" baseline="-25000" dirty="0"/>
              <a:t>2</a:t>
            </a:r>
            <a:r>
              <a:rPr lang="en-US" dirty="0"/>
              <a:t>O)]/[% silt + % clay (dispersed by </a:t>
            </a:r>
            <a:r>
              <a:rPr lang="en-US" dirty="0" err="1"/>
              <a:t>calgon</a:t>
            </a:r>
            <a:r>
              <a:rPr lang="en-US" dirty="0"/>
              <a:t>)]</a:t>
            </a:r>
          </a:p>
          <a:p>
            <a:pPr lvl="2" algn="just"/>
            <a:r>
              <a:rPr lang="en-US" dirty="0" smtClean="0"/>
              <a:t>Aggregated Silt &amp; Clay (</a:t>
            </a:r>
            <a:r>
              <a:rPr lang="en-US" dirty="0"/>
              <a:t>ASC) = [% clay + % silt (dispersed by </a:t>
            </a:r>
            <a:r>
              <a:rPr lang="en-US" dirty="0" err="1"/>
              <a:t>calgon</a:t>
            </a:r>
            <a:r>
              <a:rPr lang="en-US" dirty="0"/>
              <a:t>)] – [% clay + % silt (H</a:t>
            </a:r>
            <a:r>
              <a:rPr lang="en-US" baseline="-25000" dirty="0"/>
              <a:t>2</a:t>
            </a:r>
            <a:r>
              <a:rPr lang="en-US" dirty="0"/>
              <a:t>O)]</a:t>
            </a:r>
          </a:p>
          <a:p>
            <a:pPr lvl="2" algn="just"/>
            <a:r>
              <a:rPr lang="en-US" dirty="0" smtClean="0"/>
              <a:t>Clay </a:t>
            </a:r>
            <a:r>
              <a:rPr lang="en-US" dirty="0"/>
              <a:t>Flocculation Index (CFI) = [% clay(dispersed) - % clay (H</a:t>
            </a:r>
            <a:r>
              <a:rPr lang="en-US" baseline="-25000" dirty="0"/>
              <a:t>2</a:t>
            </a:r>
            <a:r>
              <a:rPr lang="en-US" dirty="0"/>
              <a:t>O)/ % clay (dispersed)] x 100</a:t>
            </a:r>
          </a:p>
          <a:p>
            <a:pPr lvl="2" algn="just"/>
            <a:r>
              <a:rPr lang="en-US" dirty="0" smtClean="0"/>
              <a:t>Clay </a:t>
            </a:r>
            <a:r>
              <a:rPr lang="en-US" dirty="0"/>
              <a:t>Dispersion Index (CDI) = [% clay (H</a:t>
            </a:r>
            <a:r>
              <a:rPr lang="en-US" baseline="-25000" dirty="0"/>
              <a:t>2</a:t>
            </a:r>
            <a:r>
              <a:rPr lang="en-US" dirty="0"/>
              <a:t>O)/ % clay (dispersed by </a:t>
            </a:r>
            <a:r>
              <a:rPr lang="en-US" dirty="0" err="1"/>
              <a:t>calgon</a:t>
            </a:r>
            <a:r>
              <a:rPr lang="en-US" dirty="0"/>
              <a:t>)] x 100 </a:t>
            </a:r>
          </a:p>
          <a:p>
            <a:pPr marL="403225" indent="-403225" algn="just">
              <a:buFont typeface="Wingdings" panose="05000000000000000000" pitchFamily="2" charset="2"/>
              <a:buChar char="q"/>
            </a:pPr>
            <a:r>
              <a:rPr lang="en-US" dirty="0"/>
              <a:t>Bulk density </a:t>
            </a:r>
            <a:r>
              <a:rPr lang="en-US" dirty="0" smtClean="0"/>
              <a:t>assessed using the </a:t>
            </a:r>
            <a:r>
              <a:rPr lang="en-US" dirty="0"/>
              <a:t>cylindrical core method as described by Blake and </a:t>
            </a:r>
            <a:r>
              <a:rPr lang="en-US" dirty="0" err="1"/>
              <a:t>Hartge</a:t>
            </a:r>
            <a:r>
              <a:rPr lang="en-US" dirty="0"/>
              <a:t> (1986</a:t>
            </a:r>
            <a:r>
              <a:rPr lang="en-US" dirty="0" smtClean="0"/>
              <a:t>)</a:t>
            </a:r>
          </a:p>
          <a:p>
            <a:pPr marL="403225" indent="-403225" algn="just">
              <a:buFont typeface="Wingdings" panose="05000000000000000000" pitchFamily="2" charset="2"/>
              <a:buChar char="q"/>
            </a:pPr>
            <a:r>
              <a:rPr lang="en-US" dirty="0" smtClean="0"/>
              <a:t>Water stable </a:t>
            </a:r>
            <a:r>
              <a:rPr lang="en-US" dirty="0"/>
              <a:t>aggregate (WSA</a:t>
            </a:r>
            <a:r>
              <a:rPr lang="en-US" dirty="0" smtClean="0"/>
              <a:t>) &amp; </a:t>
            </a:r>
            <a:r>
              <a:rPr lang="en-US" dirty="0"/>
              <a:t>Mean weight diameter (MWD) </a:t>
            </a:r>
            <a:r>
              <a:rPr lang="en-US" dirty="0" smtClean="0"/>
              <a:t>determined using method described </a:t>
            </a:r>
            <a:r>
              <a:rPr lang="en-US" dirty="0"/>
              <a:t>by Kemper </a:t>
            </a:r>
            <a:r>
              <a:rPr lang="en-US" dirty="0" smtClean="0"/>
              <a:t>&amp; </a:t>
            </a:r>
            <a:r>
              <a:rPr lang="en-US" dirty="0" err="1" smtClean="0"/>
              <a:t>Rosenau</a:t>
            </a:r>
            <a:r>
              <a:rPr lang="en-US" dirty="0" smtClean="0"/>
              <a:t> </a:t>
            </a:r>
            <a:r>
              <a:rPr lang="en-US" dirty="0"/>
              <a:t>(1986) </a:t>
            </a:r>
            <a:endParaRPr lang="en-US" dirty="0" smtClean="0"/>
          </a:p>
        </p:txBody>
      </p:sp>
      <p:pic>
        <p:nvPicPr>
          <p:cNvPr id="7170" name="Picture 2" descr="C:\Users\user\Desktop\EGU 2020 LOGO.jpg"/>
          <p:cNvPicPr>
            <a:picLocks noChangeAspect="1" noChangeArrowheads="1"/>
          </p:cNvPicPr>
          <p:nvPr/>
        </p:nvPicPr>
        <p:blipFill>
          <a:blip r:embed="rId2"/>
          <a:srcRect/>
          <a:stretch>
            <a:fillRect/>
          </a:stretch>
        </p:blipFill>
        <p:spPr bwMode="auto">
          <a:xfrm>
            <a:off x="1031966" y="5917475"/>
            <a:ext cx="1371600" cy="692332"/>
          </a:xfrm>
          <a:prstGeom prst="rect">
            <a:avLst/>
          </a:prstGeom>
          <a:noFill/>
        </p:spPr>
      </p:pic>
    </p:spTree>
    <p:extLst>
      <p:ext uri="{BB962C8B-B14F-4D97-AF65-F5344CB8AC3E}">
        <p14:creationId xmlns="" xmlns:p14="http://schemas.microsoft.com/office/powerpoint/2010/main" val="1351517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5577"/>
            <a:ext cx="10515600" cy="5760719"/>
          </a:xfrm>
        </p:spPr>
        <p:txBody>
          <a:bodyPr>
            <a:normAutofit fontScale="92500" lnSpcReduction="10000"/>
          </a:bodyPr>
          <a:lstStyle/>
          <a:p>
            <a:pPr marL="403225" indent="-403225" algn="just">
              <a:buFont typeface="Wingdings" panose="05000000000000000000" pitchFamily="2" charset="2"/>
              <a:buChar char="q"/>
            </a:pPr>
            <a:r>
              <a:rPr lang="en-US" sz="2600" dirty="0"/>
              <a:t>Soil organic </a:t>
            </a:r>
            <a:r>
              <a:rPr lang="en-US" sz="2600" dirty="0" smtClean="0"/>
              <a:t>carbon [SOC] </a:t>
            </a:r>
            <a:r>
              <a:rPr lang="en-US" sz="2600" dirty="0"/>
              <a:t>content of the whole soil (&lt; 2.00mm) </a:t>
            </a:r>
            <a:endParaRPr lang="en-US" sz="2600" dirty="0" smtClean="0"/>
          </a:p>
          <a:p>
            <a:pPr marL="403225" indent="-403225" algn="just">
              <a:buFont typeface="Wingdings" panose="05000000000000000000" pitchFamily="2" charset="2"/>
              <a:buChar char="q"/>
            </a:pPr>
            <a:r>
              <a:rPr lang="en-US" sz="2600" dirty="0" smtClean="0"/>
              <a:t>Aggregated soil carbon[ASC] </a:t>
            </a:r>
            <a:r>
              <a:rPr lang="en-US" sz="2600" dirty="0"/>
              <a:t>(&gt;2mm, 2.00 - 1.00mm, 1.00 - 0.50mm, 0.50 -0.25mm, and &lt; 0.25mm) </a:t>
            </a:r>
            <a:endParaRPr lang="en-US" sz="2600" dirty="0" smtClean="0"/>
          </a:p>
          <a:p>
            <a:pPr marL="403225" indent="-403225" algn="just">
              <a:buFont typeface="Wingdings" panose="05000000000000000000" pitchFamily="2" charset="2"/>
              <a:buChar char="q"/>
            </a:pPr>
            <a:r>
              <a:rPr lang="en-US" sz="2600" dirty="0" smtClean="0"/>
              <a:t>SOC &amp; ASC quantified using </a:t>
            </a:r>
            <a:r>
              <a:rPr lang="en-US" sz="2600" dirty="0" err="1"/>
              <a:t>Walkley</a:t>
            </a:r>
            <a:r>
              <a:rPr lang="en-US" sz="2600" dirty="0"/>
              <a:t> and Black wet oxidation </a:t>
            </a:r>
            <a:r>
              <a:rPr lang="en-US" sz="2600" dirty="0" smtClean="0"/>
              <a:t>method</a:t>
            </a:r>
            <a:endParaRPr lang="en-US" sz="2600" dirty="0"/>
          </a:p>
          <a:p>
            <a:pPr marL="403225" indent="-403225" algn="just">
              <a:buFont typeface="Wingdings" panose="05000000000000000000" pitchFamily="2" charset="2"/>
              <a:buChar char="q"/>
            </a:pPr>
            <a:r>
              <a:rPr lang="en-US" sz="2400" dirty="0"/>
              <a:t>Soil organic carbon (SOC) </a:t>
            </a:r>
            <a:r>
              <a:rPr lang="en-US" sz="2400" dirty="0" smtClean="0"/>
              <a:t>pool was </a:t>
            </a:r>
            <a:r>
              <a:rPr lang="en-US" sz="2400" dirty="0"/>
              <a:t>calculated using the following </a:t>
            </a:r>
            <a:r>
              <a:rPr lang="en-US" sz="2400" dirty="0" smtClean="0"/>
              <a:t>equation:</a:t>
            </a:r>
            <a:endParaRPr lang="en-US" sz="2400" dirty="0"/>
          </a:p>
          <a:p>
            <a:pPr marL="403225" indent="-403225" algn="just">
              <a:buFont typeface="Wingdings" panose="05000000000000000000" pitchFamily="2" charset="2"/>
              <a:buChar char="q"/>
            </a:pPr>
            <a:r>
              <a:rPr lang="en-US" sz="2400" dirty="0"/>
              <a:t>Mg C ha</a:t>
            </a:r>
            <a:r>
              <a:rPr lang="en-US" sz="2400" baseline="30000" dirty="0"/>
              <a:t>-1</a:t>
            </a:r>
            <a:r>
              <a:rPr lang="en-US" sz="2400" dirty="0"/>
              <a:t> = [% C x modified BD x d x 10</a:t>
            </a:r>
            <a:r>
              <a:rPr lang="en-US" sz="2400" baseline="30000" dirty="0"/>
              <a:t>4</a:t>
            </a:r>
            <a:r>
              <a:rPr lang="en-US" sz="2400" dirty="0"/>
              <a:t> m</a:t>
            </a:r>
            <a:r>
              <a:rPr lang="en-US" sz="2400" baseline="30000" dirty="0"/>
              <a:t>2</a:t>
            </a:r>
            <a:r>
              <a:rPr lang="en-US" sz="2400" dirty="0"/>
              <a:t>] / 100 (</a:t>
            </a:r>
            <a:r>
              <a:rPr lang="en-US" sz="2400" dirty="0" err="1"/>
              <a:t>Lal</a:t>
            </a:r>
            <a:r>
              <a:rPr lang="en-US" sz="2400" dirty="0"/>
              <a:t> et al., 1998</a:t>
            </a:r>
            <a:r>
              <a:rPr lang="en-US" sz="2400" dirty="0" smtClean="0"/>
              <a:t>)</a:t>
            </a:r>
            <a:endParaRPr lang="en-US" sz="2400" dirty="0"/>
          </a:p>
          <a:p>
            <a:pPr lvl="1" algn="just"/>
            <a:r>
              <a:rPr lang="en-US" sz="1900" dirty="0" smtClean="0">
                <a:solidFill>
                  <a:schemeClr val="accent5"/>
                </a:solidFill>
              </a:rPr>
              <a:t>(Where </a:t>
            </a:r>
            <a:r>
              <a:rPr lang="en-US" sz="1900" dirty="0">
                <a:solidFill>
                  <a:schemeClr val="accent5"/>
                </a:solidFill>
              </a:rPr>
              <a:t>Mg C ha</a:t>
            </a:r>
            <a:r>
              <a:rPr lang="en-US" sz="1900" baseline="30000" dirty="0">
                <a:solidFill>
                  <a:schemeClr val="accent5"/>
                </a:solidFill>
              </a:rPr>
              <a:t>-1</a:t>
            </a:r>
            <a:r>
              <a:rPr lang="en-US" sz="1900" dirty="0">
                <a:solidFill>
                  <a:schemeClr val="accent5"/>
                </a:solidFill>
              </a:rPr>
              <a:t> = mega gram carbon per </a:t>
            </a:r>
            <a:r>
              <a:rPr lang="en-US" sz="1900" dirty="0" smtClean="0">
                <a:solidFill>
                  <a:schemeClr val="accent5"/>
                </a:solidFill>
              </a:rPr>
              <a:t>hectare, % </a:t>
            </a:r>
            <a:r>
              <a:rPr lang="en-US" sz="1900" dirty="0">
                <a:solidFill>
                  <a:schemeClr val="accent5"/>
                </a:solidFill>
              </a:rPr>
              <a:t>C = percentage of </a:t>
            </a:r>
            <a:r>
              <a:rPr lang="en-US" sz="1900" dirty="0" smtClean="0">
                <a:solidFill>
                  <a:schemeClr val="accent5"/>
                </a:solidFill>
              </a:rPr>
              <a:t>carbon, BD </a:t>
            </a:r>
            <a:r>
              <a:rPr lang="en-US" sz="1900" dirty="0">
                <a:solidFill>
                  <a:schemeClr val="accent5"/>
                </a:solidFill>
              </a:rPr>
              <a:t>= soil bulk density (Mg m</a:t>
            </a:r>
            <a:r>
              <a:rPr lang="en-US" sz="1900" baseline="30000" dirty="0">
                <a:solidFill>
                  <a:schemeClr val="accent5"/>
                </a:solidFill>
              </a:rPr>
              <a:t>-3</a:t>
            </a:r>
            <a:r>
              <a:rPr lang="en-US" sz="1900" dirty="0" smtClean="0">
                <a:solidFill>
                  <a:schemeClr val="accent5"/>
                </a:solidFill>
              </a:rPr>
              <a:t>), d  </a:t>
            </a:r>
            <a:r>
              <a:rPr lang="en-US" sz="1900" dirty="0">
                <a:solidFill>
                  <a:schemeClr val="accent5"/>
                </a:solidFill>
              </a:rPr>
              <a:t>= depth in </a:t>
            </a:r>
            <a:r>
              <a:rPr lang="en-US" sz="1900" dirty="0" smtClean="0">
                <a:solidFill>
                  <a:schemeClr val="accent5"/>
                </a:solidFill>
              </a:rPr>
              <a:t>meters)</a:t>
            </a:r>
          </a:p>
          <a:p>
            <a:pPr marL="403225" indent="-403225" algn="just">
              <a:buFont typeface="Wingdings" panose="05000000000000000000" pitchFamily="2" charset="2"/>
              <a:buChar char="q"/>
            </a:pPr>
            <a:r>
              <a:rPr lang="en-US" sz="2600" b="1" dirty="0" smtClean="0"/>
              <a:t>Relative </a:t>
            </a:r>
            <a:r>
              <a:rPr lang="en-US" sz="2600" b="1" dirty="0"/>
              <a:t>contribution (RC) </a:t>
            </a:r>
            <a:r>
              <a:rPr lang="en-US" sz="2400" dirty="0"/>
              <a:t>of </a:t>
            </a:r>
            <a:r>
              <a:rPr lang="en-US" sz="2400" dirty="0" smtClean="0"/>
              <a:t>aggregated soil </a:t>
            </a:r>
            <a:r>
              <a:rPr lang="en-US" sz="2400" dirty="0"/>
              <a:t>carbon </a:t>
            </a:r>
            <a:r>
              <a:rPr lang="en-US" sz="2400" dirty="0" smtClean="0"/>
              <a:t>(ASC or C</a:t>
            </a:r>
            <a:r>
              <a:rPr lang="en-US" sz="2400" baseline="-25000" dirty="0" smtClean="0"/>
              <a:t>WSA</a:t>
            </a:r>
            <a:r>
              <a:rPr lang="en-US" sz="2400" dirty="0" smtClean="0"/>
              <a:t>) </a:t>
            </a:r>
            <a:r>
              <a:rPr lang="en-US" sz="2400" dirty="0"/>
              <a:t>to the </a:t>
            </a:r>
            <a:r>
              <a:rPr lang="en-US" sz="2400" dirty="0" smtClean="0"/>
              <a:t>soil </a:t>
            </a:r>
            <a:r>
              <a:rPr lang="en-US" sz="2400" dirty="0"/>
              <a:t>organic </a:t>
            </a:r>
            <a:r>
              <a:rPr lang="en-US" sz="2400" dirty="0" smtClean="0"/>
              <a:t>carbon </a:t>
            </a:r>
            <a:r>
              <a:rPr lang="en-US" sz="2400" dirty="0" smtClean="0"/>
              <a:t>pool was </a:t>
            </a:r>
            <a:r>
              <a:rPr lang="en-US" sz="2400" dirty="0" smtClean="0"/>
              <a:t>calculated using:                          </a:t>
            </a:r>
            <a:endParaRPr lang="en-US" sz="2400" dirty="0"/>
          </a:p>
          <a:p>
            <a:pPr lvl="1" algn="just"/>
            <a:r>
              <a:rPr lang="en-US" sz="2200" dirty="0"/>
              <a:t>RC = X/P x 100/1    </a:t>
            </a:r>
            <a:endParaRPr lang="en-US" sz="2200" dirty="0" smtClean="0"/>
          </a:p>
          <a:p>
            <a:pPr lvl="1" algn="just"/>
            <a:r>
              <a:rPr lang="en-US" sz="2200" dirty="0" smtClean="0"/>
              <a:t> </a:t>
            </a:r>
            <a:r>
              <a:rPr lang="en-US" sz="2200" dirty="0"/>
              <a:t>where</a:t>
            </a:r>
          </a:p>
          <a:p>
            <a:pPr lvl="2" algn="just"/>
            <a:r>
              <a:rPr lang="en-US" sz="2200" dirty="0" smtClean="0"/>
              <a:t>X </a:t>
            </a:r>
            <a:r>
              <a:rPr lang="en-US" sz="2200" dirty="0"/>
              <a:t>= m</a:t>
            </a:r>
            <a:r>
              <a:rPr lang="en-US" sz="2200" baseline="-25000" dirty="0"/>
              <a:t>i</a:t>
            </a:r>
            <a:r>
              <a:rPr lang="en-US" sz="2200" dirty="0"/>
              <a:t>/</a:t>
            </a:r>
            <a:r>
              <a:rPr lang="en-US" sz="2200" dirty="0" err="1"/>
              <a:t>M</a:t>
            </a:r>
            <a:r>
              <a:rPr lang="en-US" sz="2200" baseline="-25000" dirty="0" err="1"/>
              <a:t>i</a:t>
            </a:r>
            <a:r>
              <a:rPr lang="en-US" sz="2200" dirty="0"/>
              <a:t> x </a:t>
            </a:r>
            <a:r>
              <a:rPr lang="en-US" sz="2200" dirty="0" err="1"/>
              <a:t>OCm</a:t>
            </a:r>
            <a:r>
              <a:rPr lang="en-US" sz="2200" baseline="-25000" dirty="0" err="1"/>
              <a:t>i</a:t>
            </a:r>
            <a:r>
              <a:rPr lang="en-US" sz="2200" baseline="-25000" dirty="0"/>
              <a:t>     </a:t>
            </a:r>
            <a:r>
              <a:rPr lang="en-US" sz="2200" dirty="0"/>
              <a:t>and</a:t>
            </a:r>
          </a:p>
          <a:p>
            <a:pPr lvl="2" algn="just"/>
            <a:r>
              <a:rPr lang="en-US" sz="2200" dirty="0" smtClean="0"/>
              <a:t>P </a:t>
            </a:r>
            <a:r>
              <a:rPr lang="en-US" sz="2200" dirty="0"/>
              <a:t>= ∑ m</a:t>
            </a:r>
            <a:r>
              <a:rPr lang="en-US" sz="2200" baseline="-25000" dirty="0"/>
              <a:t>i</a:t>
            </a:r>
            <a:r>
              <a:rPr lang="en-US" sz="2200" dirty="0"/>
              <a:t>/</a:t>
            </a:r>
            <a:r>
              <a:rPr lang="en-US" sz="2200" dirty="0" err="1"/>
              <a:t>M</a:t>
            </a:r>
            <a:r>
              <a:rPr lang="en-US" sz="2200" baseline="-25000" dirty="0" err="1"/>
              <a:t>i</a:t>
            </a:r>
            <a:r>
              <a:rPr lang="en-US" sz="2200" dirty="0"/>
              <a:t> x </a:t>
            </a:r>
            <a:r>
              <a:rPr lang="en-US" sz="2200" dirty="0" err="1"/>
              <a:t>OCm</a:t>
            </a:r>
            <a:r>
              <a:rPr lang="en-US" sz="2200" baseline="-25000" dirty="0" err="1"/>
              <a:t>i</a:t>
            </a:r>
            <a:r>
              <a:rPr lang="en-US" sz="2200" dirty="0"/>
              <a:t>     </a:t>
            </a:r>
            <a:endParaRPr lang="en-US" sz="2200" dirty="0" smtClean="0"/>
          </a:p>
          <a:p>
            <a:pPr lvl="1" algn="just"/>
            <a:r>
              <a:rPr lang="en-US" sz="1900" dirty="0" smtClean="0">
                <a:solidFill>
                  <a:schemeClr val="accent5"/>
                </a:solidFill>
              </a:rPr>
              <a:t>(Where m</a:t>
            </a:r>
            <a:r>
              <a:rPr lang="en-US" sz="1900" baseline="-25000" dirty="0" smtClean="0">
                <a:solidFill>
                  <a:schemeClr val="accent5"/>
                </a:solidFill>
              </a:rPr>
              <a:t>i</a:t>
            </a:r>
            <a:r>
              <a:rPr lang="en-US" sz="1900" dirty="0" smtClean="0">
                <a:solidFill>
                  <a:schemeClr val="accent5"/>
                </a:solidFill>
              </a:rPr>
              <a:t> </a:t>
            </a:r>
            <a:r>
              <a:rPr lang="en-US" sz="1900" dirty="0">
                <a:solidFill>
                  <a:schemeClr val="accent5"/>
                </a:solidFill>
              </a:rPr>
              <a:t>= mass of the aggregate sized </a:t>
            </a:r>
            <a:r>
              <a:rPr lang="en-US" sz="1900" dirty="0" smtClean="0">
                <a:solidFill>
                  <a:schemeClr val="accent5"/>
                </a:solidFill>
              </a:rPr>
              <a:t>carbon, </a:t>
            </a:r>
            <a:r>
              <a:rPr lang="en-US" sz="1900" dirty="0" err="1" smtClean="0">
                <a:solidFill>
                  <a:schemeClr val="accent5"/>
                </a:solidFill>
              </a:rPr>
              <a:t>M</a:t>
            </a:r>
            <a:r>
              <a:rPr lang="en-US" sz="1900" baseline="-25000" dirty="0" err="1" smtClean="0">
                <a:solidFill>
                  <a:schemeClr val="accent5"/>
                </a:solidFill>
              </a:rPr>
              <a:t>i</a:t>
            </a:r>
            <a:r>
              <a:rPr lang="en-US" sz="1900" dirty="0" smtClean="0">
                <a:solidFill>
                  <a:schemeClr val="accent5"/>
                </a:solidFill>
              </a:rPr>
              <a:t> </a:t>
            </a:r>
            <a:r>
              <a:rPr lang="en-US" sz="1900" dirty="0">
                <a:solidFill>
                  <a:schemeClr val="accent5"/>
                </a:solidFill>
              </a:rPr>
              <a:t>= mass of the whole soil </a:t>
            </a:r>
            <a:r>
              <a:rPr lang="en-US" sz="1900" dirty="0" smtClean="0">
                <a:solidFill>
                  <a:schemeClr val="accent5"/>
                </a:solidFill>
              </a:rPr>
              <a:t>carbon, </a:t>
            </a:r>
            <a:r>
              <a:rPr lang="en-US" sz="1900" dirty="0" err="1" smtClean="0">
                <a:solidFill>
                  <a:schemeClr val="accent5"/>
                </a:solidFill>
              </a:rPr>
              <a:t>OCm</a:t>
            </a:r>
            <a:r>
              <a:rPr lang="en-US" sz="1900" baseline="-25000" dirty="0" err="1" smtClean="0">
                <a:solidFill>
                  <a:schemeClr val="accent5"/>
                </a:solidFill>
              </a:rPr>
              <a:t>i</a:t>
            </a:r>
            <a:r>
              <a:rPr lang="en-US" sz="1900" dirty="0" smtClean="0">
                <a:solidFill>
                  <a:schemeClr val="accent5"/>
                </a:solidFill>
              </a:rPr>
              <a:t> </a:t>
            </a:r>
            <a:r>
              <a:rPr lang="en-US" sz="1900" dirty="0">
                <a:solidFill>
                  <a:schemeClr val="accent5"/>
                </a:solidFill>
              </a:rPr>
              <a:t>= mass of the organic carbon per aggregate </a:t>
            </a:r>
            <a:r>
              <a:rPr lang="en-US" sz="1900" dirty="0" smtClean="0">
                <a:solidFill>
                  <a:schemeClr val="accent5"/>
                </a:solidFill>
              </a:rPr>
              <a:t>size, X = </a:t>
            </a:r>
            <a:r>
              <a:rPr lang="en-US" sz="1900" dirty="0">
                <a:solidFill>
                  <a:schemeClr val="accent5"/>
                </a:solidFill>
              </a:rPr>
              <a:t>Proportion of organic carbon contributed by </a:t>
            </a:r>
            <a:r>
              <a:rPr lang="en-US" sz="1900" baseline="-25000" dirty="0" err="1">
                <a:solidFill>
                  <a:schemeClr val="accent5"/>
                </a:solidFill>
              </a:rPr>
              <a:t>i</a:t>
            </a:r>
            <a:r>
              <a:rPr lang="en-US" sz="1900" dirty="0" err="1">
                <a:solidFill>
                  <a:schemeClr val="accent5"/>
                </a:solidFill>
              </a:rPr>
              <a:t>th</a:t>
            </a:r>
            <a:r>
              <a:rPr lang="en-US" sz="1900" dirty="0">
                <a:solidFill>
                  <a:schemeClr val="accent5"/>
                </a:solidFill>
              </a:rPr>
              <a:t> aggregate </a:t>
            </a:r>
            <a:r>
              <a:rPr lang="en-US" sz="1900" dirty="0" smtClean="0">
                <a:solidFill>
                  <a:schemeClr val="accent5"/>
                </a:solidFill>
              </a:rPr>
              <a:t>fraction, P </a:t>
            </a:r>
            <a:r>
              <a:rPr lang="en-US" sz="1900" dirty="0">
                <a:solidFill>
                  <a:schemeClr val="accent5"/>
                </a:solidFill>
              </a:rPr>
              <a:t>= Summation of the proportion of organic carbon contributed by </a:t>
            </a:r>
            <a:r>
              <a:rPr lang="en-US" sz="1900" baseline="-25000" dirty="0" err="1">
                <a:solidFill>
                  <a:schemeClr val="accent5"/>
                </a:solidFill>
              </a:rPr>
              <a:t>i</a:t>
            </a:r>
            <a:r>
              <a:rPr lang="en-US" sz="1900" dirty="0" err="1">
                <a:solidFill>
                  <a:schemeClr val="accent5"/>
                </a:solidFill>
              </a:rPr>
              <a:t>th</a:t>
            </a:r>
            <a:r>
              <a:rPr lang="en-US" sz="1900" dirty="0">
                <a:solidFill>
                  <a:schemeClr val="accent5"/>
                </a:solidFill>
              </a:rPr>
              <a:t> aggregate </a:t>
            </a:r>
            <a:r>
              <a:rPr lang="en-US" sz="1900" dirty="0" smtClean="0">
                <a:solidFill>
                  <a:schemeClr val="accent5"/>
                </a:solidFill>
              </a:rPr>
              <a:t>fraction, RC </a:t>
            </a:r>
            <a:r>
              <a:rPr lang="en-US" sz="1900" dirty="0">
                <a:solidFill>
                  <a:schemeClr val="accent5"/>
                </a:solidFill>
              </a:rPr>
              <a:t>= Relative contribution of carbon in the aggregate size fractions to soil organic </a:t>
            </a:r>
            <a:r>
              <a:rPr lang="en-US" sz="1900" dirty="0" smtClean="0">
                <a:solidFill>
                  <a:schemeClr val="accent5"/>
                </a:solidFill>
              </a:rPr>
              <a:t>carbon)</a:t>
            </a:r>
            <a:endParaRPr lang="en-US" sz="1900" dirty="0">
              <a:solidFill>
                <a:schemeClr val="accent5"/>
              </a:solidFill>
            </a:endParaRPr>
          </a:p>
          <a:p>
            <a:pPr algn="just"/>
            <a:endParaRPr lang="en-US" dirty="0"/>
          </a:p>
          <a:p>
            <a:pPr algn="just"/>
            <a:endParaRPr lang="en-US" dirty="0"/>
          </a:p>
        </p:txBody>
      </p:sp>
      <p:pic>
        <p:nvPicPr>
          <p:cNvPr id="8194" name="Picture 2" descr="C:\Users\user\Desktop\EGU 2020 LOGO.jpg"/>
          <p:cNvPicPr>
            <a:picLocks noChangeAspect="1" noChangeArrowheads="1"/>
          </p:cNvPicPr>
          <p:nvPr/>
        </p:nvPicPr>
        <p:blipFill>
          <a:blip r:embed="rId2"/>
          <a:srcRect/>
          <a:stretch>
            <a:fillRect/>
          </a:stretch>
        </p:blipFill>
        <p:spPr bwMode="auto">
          <a:xfrm>
            <a:off x="613954" y="6191793"/>
            <a:ext cx="1384664" cy="509453"/>
          </a:xfrm>
          <a:prstGeom prst="rect">
            <a:avLst/>
          </a:prstGeom>
          <a:noFill/>
        </p:spPr>
      </p:pic>
    </p:spTree>
    <p:extLst>
      <p:ext uri="{BB962C8B-B14F-4D97-AF65-F5344CB8AC3E}">
        <p14:creationId xmlns="" xmlns:p14="http://schemas.microsoft.com/office/powerpoint/2010/main" val="2093988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97106"/>
            <a:ext cx="10789024" cy="4679857"/>
          </a:xfrm>
        </p:spPr>
        <p:txBody>
          <a:bodyPr/>
          <a:lstStyle/>
          <a:p>
            <a:pPr marL="0" indent="0" algn="just">
              <a:buNone/>
            </a:pPr>
            <a:r>
              <a:rPr lang="en-US" b="1" dirty="0"/>
              <a:t>Data Analysis</a:t>
            </a:r>
            <a:endParaRPr lang="en-US" dirty="0"/>
          </a:p>
          <a:p>
            <a:pPr marL="457200" indent="-457200" algn="just">
              <a:buFont typeface="Wingdings" panose="05000000000000000000" pitchFamily="2" charset="2"/>
              <a:buChar char="q"/>
            </a:pPr>
            <a:r>
              <a:rPr lang="en-US" dirty="0"/>
              <a:t>Data collected were subjected to analysis of variance (ANOVA) following the routine procedure for split-split plot in </a:t>
            </a:r>
            <a:r>
              <a:rPr lang="en-US" dirty="0" smtClean="0"/>
              <a:t>RCBD </a:t>
            </a:r>
          </a:p>
          <a:p>
            <a:pPr marL="457200" indent="-457200" algn="just">
              <a:buNone/>
            </a:pPr>
            <a:r>
              <a:rPr lang="en-US" dirty="0" smtClean="0"/>
              <a:t> </a:t>
            </a:r>
          </a:p>
          <a:p>
            <a:pPr marL="457200" indent="-457200" algn="just">
              <a:buFont typeface="Wingdings" panose="05000000000000000000" pitchFamily="2" charset="2"/>
              <a:buChar char="q"/>
            </a:pPr>
            <a:r>
              <a:rPr lang="en-US" dirty="0" smtClean="0"/>
              <a:t>GENSTAT Version: </a:t>
            </a:r>
            <a:r>
              <a:rPr lang="en-US" dirty="0"/>
              <a:t>release 7.22 DE (GENSTAT, 2008</a:t>
            </a:r>
            <a:r>
              <a:rPr lang="en-US" dirty="0" smtClean="0"/>
              <a:t>) was used for the analysis.</a:t>
            </a:r>
            <a:endParaRPr lang="en-US" dirty="0"/>
          </a:p>
        </p:txBody>
      </p:sp>
      <p:pic>
        <p:nvPicPr>
          <p:cNvPr id="9218" name="Picture 2" descr="C:\Users\user\Desktop\EGU 2020 LOGO.jpg"/>
          <p:cNvPicPr>
            <a:picLocks noChangeAspect="1" noChangeArrowheads="1"/>
          </p:cNvPicPr>
          <p:nvPr/>
        </p:nvPicPr>
        <p:blipFill>
          <a:blip r:embed="rId2"/>
          <a:srcRect/>
          <a:stretch>
            <a:fillRect/>
          </a:stretch>
        </p:blipFill>
        <p:spPr bwMode="auto">
          <a:xfrm>
            <a:off x="692331" y="5434148"/>
            <a:ext cx="1632858" cy="783769"/>
          </a:xfrm>
          <a:prstGeom prst="rect">
            <a:avLst/>
          </a:prstGeom>
          <a:noFill/>
        </p:spPr>
      </p:pic>
    </p:spTree>
    <p:extLst>
      <p:ext uri="{BB962C8B-B14F-4D97-AF65-F5344CB8AC3E}">
        <p14:creationId xmlns="" xmlns:p14="http://schemas.microsoft.com/office/powerpoint/2010/main" val="2099263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4022</TotalTime>
  <Words>2771</Words>
  <Application>Microsoft Office PowerPoint</Application>
  <PresentationFormat>Custom</PresentationFormat>
  <Paragraphs>607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RELATIVE CONTRIBUTION OF AGGREGATED SOIL CARBON TO SOIL ORGANIC CARBON POOL IN AN ULTISOL, SOUTHEASTERN NIGERIA</vt:lpstr>
      <vt:lpstr>INTRODUCTION</vt:lpstr>
      <vt:lpstr>Slide 3</vt:lpstr>
      <vt:lpstr>MATERIALS AND METHODS  </vt:lpstr>
      <vt:lpstr>Slide 5</vt:lpstr>
      <vt:lpstr>Slide 6</vt:lpstr>
      <vt:lpstr>Slide 7</vt:lpstr>
      <vt:lpstr>Slide 8</vt:lpstr>
      <vt:lpstr>Slide 9</vt:lpstr>
      <vt:lpstr>RESULTS AND DISCUSSIONS</vt:lpstr>
      <vt:lpstr>Slide 11</vt:lpstr>
      <vt:lpstr>Slide 12</vt:lpstr>
      <vt:lpstr>Slide 13</vt:lpstr>
      <vt:lpstr>Slide 14</vt:lpstr>
      <vt:lpstr>Slide 15</vt:lpstr>
      <vt:lpstr>Slide 16</vt:lpstr>
      <vt:lpstr>Slide 17</vt:lpstr>
      <vt:lpstr>Slide 18</vt:lpstr>
      <vt:lpstr>CONCLUSION</vt:lpstr>
      <vt:lpstr>Slide 20</vt:lpstr>
      <vt:lpstr>RECOMMENDATIONS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RELATIVE CONTRIBUTION OF AGGREGATE ASSOCIATED CARBON TO SOIL ORGANIC CARBON</dc:title>
  <dc:creator>Microsoft account</dc:creator>
  <cp:lastModifiedBy>user</cp:lastModifiedBy>
  <cp:revision>180</cp:revision>
  <dcterms:created xsi:type="dcterms:W3CDTF">2020-04-17T22:25:46Z</dcterms:created>
  <dcterms:modified xsi:type="dcterms:W3CDTF">2020-04-25T00:24:52Z</dcterms:modified>
</cp:coreProperties>
</file>