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258" r:id="rId2"/>
    <p:sldId id="260" r:id="rId3"/>
    <p:sldId id="309" r:id="rId4"/>
    <p:sldId id="283" r:id="rId5"/>
    <p:sldId id="259" r:id="rId6"/>
    <p:sldId id="285" r:id="rId7"/>
    <p:sldId id="281" r:id="rId8"/>
    <p:sldId id="280" r:id="rId9"/>
    <p:sldId id="263" r:id="rId10"/>
    <p:sldId id="287" r:id="rId11"/>
    <p:sldId id="297" r:id="rId12"/>
    <p:sldId id="266" r:id="rId13"/>
    <p:sldId id="273" r:id="rId14"/>
    <p:sldId id="300" r:id="rId15"/>
    <p:sldId id="301" r:id="rId16"/>
    <p:sldId id="302" r:id="rId17"/>
    <p:sldId id="307" r:id="rId18"/>
    <p:sldId id="308" r:id="rId19"/>
    <p:sldId id="270" r:id="rId20"/>
    <p:sldId id="292" r:id="rId21"/>
    <p:sldId id="3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E75B6"/>
    <a:srgbClr val="0070AF"/>
    <a:srgbClr val="0070AA"/>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95930" autoAdjust="0"/>
  </p:normalViewPr>
  <p:slideViewPr>
    <p:cSldViewPr snapToGrid="0">
      <p:cViewPr varScale="1">
        <p:scale>
          <a:sx n="111" d="100"/>
          <a:sy n="111" d="100"/>
        </p:scale>
        <p:origin x="55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DA0-C5CE-4DAB-898F-D7ECB4A8397E}" type="datetimeFigureOut">
              <a:rPr lang="en-GB" smtClean="0"/>
              <a:t>24/04/2020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F9A86-B001-4B38-A9A5-B90413DBD9E4}" type="slidenum">
              <a:rPr lang="en-GB" smtClean="0"/>
              <a:t>‹#›</a:t>
            </a:fld>
            <a:endParaRPr lang="en-GB" dirty="0"/>
          </a:p>
        </p:txBody>
      </p:sp>
    </p:spTree>
    <p:extLst>
      <p:ext uri="{BB962C8B-B14F-4D97-AF65-F5344CB8AC3E}">
        <p14:creationId xmlns:p14="http://schemas.microsoft.com/office/powerpoint/2010/main" val="248370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9</a:t>
            </a:fld>
            <a:endParaRPr lang="en-GB" dirty="0"/>
          </a:p>
        </p:txBody>
      </p:sp>
    </p:spTree>
    <p:extLst>
      <p:ext uri="{BB962C8B-B14F-4D97-AF65-F5344CB8AC3E}">
        <p14:creationId xmlns:p14="http://schemas.microsoft.com/office/powerpoint/2010/main" val="360519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10</a:t>
            </a:fld>
            <a:endParaRPr lang="en-GB" dirty="0"/>
          </a:p>
        </p:txBody>
      </p:sp>
    </p:spTree>
    <p:extLst>
      <p:ext uri="{BB962C8B-B14F-4D97-AF65-F5344CB8AC3E}">
        <p14:creationId xmlns:p14="http://schemas.microsoft.com/office/powerpoint/2010/main" val="368604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15</a:t>
            </a:fld>
            <a:endParaRPr lang="en-GB" dirty="0"/>
          </a:p>
        </p:txBody>
      </p:sp>
    </p:spTree>
    <p:extLst>
      <p:ext uri="{BB962C8B-B14F-4D97-AF65-F5344CB8AC3E}">
        <p14:creationId xmlns:p14="http://schemas.microsoft.com/office/powerpoint/2010/main" val="54181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16</a:t>
            </a:fld>
            <a:endParaRPr lang="en-GB" dirty="0"/>
          </a:p>
        </p:txBody>
      </p:sp>
    </p:spTree>
    <p:extLst>
      <p:ext uri="{BB962C8B-B14F-4D97-AF65-F5344CB8AC3E}">
        <p14:creationId xmlns:p14="http://schemas.microsoft.com/office/powerpoint/2010/main" val="112280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18</a:t>
            </a:fld>
            <a:endParaRPr lang="en-GB" dirty="0"/>
          </a:p>
        </p:txBody>
      </p:sp>
    </p:spTree>
    <p:extLst>
      <p:ext uri="{BB962C8B-B14F-4D97-AF65-F5344CB8AC3E}">
        <p14:creationId xmlns:p14="http://schemas.microsoft.com/office/powerpoint/2010/main" val="321960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CF9A86-B001-4B38-A9A5-B90413DBD9E4}" type="slidenum">
              <a:rPr lang="en-GB" smtClean="0"/>
              <a:t>20</a:t>
            </a:fld>
            <a:endParaRPr lang="en-GB" dirty="0"/>
          </a:p>
        </p:txBody>
      </p:sp>
    </p:spTree>
    <p:extLst>
      <p:ext uri="{BB962C8B-B14F-4D97-AF65-F5344CB8AC3E}">
        <p14:creationId xmlns:p14="http://schemas.microsoft.com/office/powerpoint/2010/main" val="158016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10977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32177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35240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for large illustrations">
    <p:spTree>
      <p:nvGrpSpPr>
        <p:cNvPr id="1" name=""/>
        <p:cNvGrpSpPr/>
        <p:nvPr/>
      </p:nvGrpSpPr>
      <p:grpSpPr>
        <a:xfrm>
          <a:off x="0" y="0"/>
          <a:ext cx="0" cy="0"/>
          <a:chOff x="0" y="0"/>
          <a:chExt cx="0" cy="0"/>
        </a:xfrm>
      </p:grpSpPr>
      <p:sp>
        <p:nvSpPr>
          <p:cNvPr id="3" name="Rektangel 2"/>
          <p:cNvSpPr/>
          <p:nvPr userDrawn="1"/>
        </p:nvSpPr>
        <p:spPr bwMode="auto">
          <a:xfrm>
            <a:off x="1"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marL="0" marR="0" indent="0" algn="l" defTabSz="907228" rtl="0" eaLnBrk="1" fontAlgn="base" latinLnBrk="0" hangingPunct="1">
              <a:lnSpc>
                <a:spcPct val="100000"/>
              </a:lnSpc>
              <a:spcBef>
                <a:spcPct val="0"/>
              </a:spcBef>
              <a:spcAft>
                <a:spcPct val="0"/>
              </a:spcAft>
              <a:buClrTx/>
              <a:buSzTx/>
              <a:buFontTx/>
              <a:buNone/>
              <a:tabLst/>
            </a:pPr>
            <a:endParaRPr kumimoji="0" lang="en-GB" sz="1805" b="1" i="0" u="none" strike="noStrike" cap="none" normalizeH="0" baseline="0" noProof="0" dirty="0">
              <a:ln>
                <a:noFill/>
              </a:ln>
              <a:solidFill>
                <a:schemeClr val="tx2"/>
              </a:solidFill>
              <a:effectLst/>
              <a:latin typeface="Arial" charset="0"/>
            </a:endParaRPr>
          </a:p>
        </p:txBody>
      </p:sp>
    </p:spTree>
    <p:extLst>
      <p:ext uri="{BB962C8B-B14F-4D97-AF65-F5344CB8AC3E}">
        <p14:creationId xmlns:p14="http://schemas.microsoft.com/office/powerpoint/2010/main" val="68162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106732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37583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149075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37227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2334715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41854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3375230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0509E-8D95-4728-B351-3E43EA820AEC}" type="datetimeFigureOut">
              <a:rPr lang="en-GB" smtClean="0"/>
              <a:t>24/04/2020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7D36F5-12B2-4622-B9F9-5E2D9E7D6537}" type="slidenum">
              <a:rPr lang="en-GB" smtClean="0"/>
              <a:t>‹#›</a:t>
            </a:fld>
            <a:endParaRPr lang="en-GB" dirty="0"/>
          </a:p>
        </p:txBody>
      </p:sp>
    </p:spTree>
    <p:extLst>
      <p:ext uri="{BB962C8B-B14F-4D97-AF65-F5344CB8AC3E}">
        <p14:creationId xmlns:p14="http://schemas.microsoft.com/office/powerpoint/2010/main" val="57296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0509E-8D95-4728-B351-3E43EA820AEC}" type="datetimeFigureOut">
              <a:rPr lang="en-GB" smtClean="0"/>
              <a:t>24/04/2020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D36F5-12B2-4622-B9F9-5E2D9E7D6537}" type="slidenum">
              <a:rPr lang="en-GB" smtClean="0"/>
              <a:t>‹#›</a:t>
            </a:fld>
            <a:endParaRPr lang="en-GB" dirty="0"/>
          </a:p>
        </p:txBody>
      </p:sp>
    </p:spTree>
    <p:extLst>
      <p:ext uri="{BB962C8B-B14F-4D97-AF65-F5344CB8AC3E}">
        <p14:creationId xmlns:p14="http://schemas.microsoft.com/office/powerpoint/2010/main" val="347938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5.xml"/><Relationship Id="rId18" Type="http://schemas.openxmlformats.org/officeDocument/2006/relationships/image" Target="../media/image7.png"/><Relationship Id="rId3" Type="http://schemas.openxmlformats.org/officeDocument/2006/relationships/slide" Target="slide8.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image" Target="../media/image6.jpeg"/><Relationship Id="rId16"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slide" Target="slide19.xml"/><Relationship Id="rId15" Type="http://schemas.openxmlformats.org/officeDocument/2006/relationships/slide" Target="slide17.xml"/><Relationship Id="rId10" Type="http://schemas.openxmlformats.org/officeDocument/2006/relationships/slide" Target="slide10.xml"/><Relationship Id="rId4" Type="http://schemas.openxmlformats.org/officeDocument/2006/relationships/slide" Target="slide11.xml"/><Relationship Id="rId9" Type="http://schemas.openxmlformats.org/officeDocument/2006/relationships/slide" Target="slide9.xml"/><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png"/><Relationship Id="rId3" Type="http://schemas.openxmlformats.org/officeDocument/2006/relationships/hyperlink" Target="https://twitter.com/BioclimGoe" TargetMode="External"/><Relationship Id="rId7" Type="http://schemas.openxmlformats.org/officeDocument/2006/relationships/hyperlink" Target="mailto:aknohl@uni-goettingen.de" TargetMode="External"/><Relationship Id="rId12" Type="http://schemas.openxmlformats.org/officeDocument/2006/relationships/image" Target="../media/image3.png"/><Relationship Id="rId2" Type="http://schemas.openxmlformats.org/officeDocument/2006/relationships/hyperlink" Target="https://twitter.com/stiegler_chr" TargetMode="External"/><Relationship Id="rId1" Type="http://schemas.openxmlformats.org/officeDocument/2006/relationships/slideLayout" Target="../slideLayouts/slideLayout2.xml"/><Relationship Id="rId6" Type="http://schemas.openxmlformats.org/officeDocument/2006/relationships/hyperlink" Target="mailto:tania.june@yahoo.com" TargetMode="External"/><Relationship Id="rId11" Type="http://schemas.openxmlformats.org/officeDocument/2006/relationships/image" Target="../media/image2.png"/><Relationship Id="rId5" Type="http://schemas.openxmlformats.org/officeDocument/2006/relationships/hyperlink" Target="mailto:christian.Stiegler@biologie.uni-goettingen.de" TargetMode="External"/><Relationship Id="rId10" Type="http://schemas.openxmlformats.org/officeDocument/2006/relationships/image" Target="../media/image39.jpeg"/><Relationship Id="rId4" Type="http://schemas.openxmlformats.org/officeDocument/2006/relationships/hyperlink" Target="https://twitter.com/efforts_crc990" TargetMode="External"/><Relationship Id="rId9" Type="http://schemas.openxmlformats.org/officeDocument/2006/relationships/image" Target="../media/image38.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p:nvSpPr>
        <p:spPr>
          <a:xfrm>
            <a:off x="5775158" y="6113423"/>
            <a:ext cx="6416842" cy="758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4960" y="6306431"/>
            <a:ext cx="3593894" cy="38166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85621" y="6360980"/>
            <a:ext cx="1680788" cy="263411"/>
          </a:xfrm>
          <a:prstGeom prst="rect">
            <a:avLst/>
          </a:prstGeom>
        </p:spPr>
      </p:pic>
      <p:pic>
        <p:nvPicPr>
          <p:cNvPr id="23" name="Picture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526409" y="6113423"/>
            <a:ext cx="605590" cy="758527"/>
          </a:xfrm>
          <a:prstGeom prst="rect">
            <a:avLst/>
          </a:prstGeom>
        </p:spPr>
      </p:pic>
      <p:sp>
        <p:nvSpPr>
          <p:cNvPr id="4" name="TextBox 3"/>
          <p:cNvSpPr txBox="1"/>
          <p:nvPr/>
        </p:nvSpPr>
        <p:spPr>
          <a:xfrm>
            <a:off x="4379495" y="2911642"/>
            <a:ext cx="7812506" cy="1846659"/>
          </a:xfrm>
          <a:prstGeom prst="rect">
            <a:avLst/>
          </a:prstGeom>
          <a:solidFill>
            <a:schemeClr val="bg1"/>
          </a:solidFill>
        </p:spPr>
        <p:txBody>
          <a:bodyPr wrap="square" rtlCol="0">
            <a:spAutoFit/>
          </a:bodyPr>
          <a:lstStyle/>
          <a:p>
            <a:pPr algn="ctr"/>
            <a:endParaRPr lang="en-US" sz="10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Air mixing and sub-canopy advection in an oil palm plantation in Indonesia</a:t>
            </a:r>
          </a:p>
          <a:p>
            <a:endParaRPr lang="en-US" sz="1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Christian Stiegler</a:t>
            </a:r>
            <a:r>
              <a:rPr lang="en-US" sz="1600" b="1" baseline="30000" dirty="0">
                <a:latin typeface="Arial" panose="020B0604020202020204" pitchFamily="34" charset="0"/>
                <a:cs typeface="Arial" panose="020B0604020202020204" pitchFamily="34" charset="0"/>
              </a:rPr>
              <a:t>(1)</a:t>
            </a:r>
            <a:r>
              <a:rPr lang="en-US" sz="1600" b="1" dirty="0">
                <a:latin typeface="Arial" panose="020B0604020202020204" pitchFamily="34" charset="0"/>
                <a:cs typeface="Arial" panose="020B0604020202020204" pitchFamily="34" charset="0"/>
              </a:rPr>
              <a:t>, Tania June</a:t>
            </a:r>
            <a:r>
              <a:rPr lang="en-US" sz="1600" b="1" baseline="30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 Alexander Knohl</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EGU2020-6796</a:t>
            </a:r>
          </a:p>
          <a:p>
            <a:endParaRPr lang="en-US" sz="1000" b="1" dirty="0">
              <a:latin typeface="Arial" panose="020B0604020202020204" pitchFamily="34" charset="0"/>
              <a:cs typeface="Arial" panose="020B0604020202020204" pitchFamily="34" charset="0"/>
            </a:endParaRPr>
          </a:p>
        </p:txBody>
      </p:sp>
      <p:sp>
        <p:nvSpPr>
          <p:cNvPr id="6" name="TextBox 5"/>
          <p:cNvSpPr txBox="1"/>
          <p:nvPr/>
        </p:nvSpPr>
        <p:spPr>
          <a:xfrm>
            <a:off x="4379494" y="4681043"/>
            <a:ext cx="7812506"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baseline="30000" dirty="0">
                <a:latin typeface="Arial" panose="020B0604020202020204" pitchFamily="34" charset="0"/>
                <a:cs typeface="Arial" panose="020B0604020202020204" pitchFamily="34" charset="0"/>
              </a:rPr>
              <a:t>(1) </a:t>
            </a:r>
            <a:r>
              <a:rPr lang="en-US" sz="1000" dirty="0">
                <a:latin typeface="Arial" panose="020B0604020202020204" pitchFamily="34" charset="0"/>
                <a:cs typeface="Arial" panose="020B0604020202020204" pitchFamily="34" charset="0"/>
              </a:rPr>
              <a:t>Bioclimatology, University of Göttingen, Göttingen, Germany</a:t>
            </a:r>
            <a:br>
              <a:rPr lang="en-US" sz="1000" dirty="0">
                <a:latin typeface="Arial" panose="020B0604020202020204" pitchFamily="34" charset="0"/>
                <a:cs typeface="Arial" panose="020B0604020202020204" pitchFamily="34" charset="0"/>
              </a:rPr>
            </a:br>
            <a:r>
              <a:rPr lang="en-US" sz="1000" baseline="30000" dirty="0">
                <a:latin typeface="Arial" panose="020B0604020202020204" pitchFamily="34" charset="0"/>
                <a:cs typeface="Arial" panose="020B0604020202020204" pitchFamily="34" charset="0"/>
              </a:rPr>
              <a:t>(2) </a:t>
            </a:r>
            <a:r>
              <a:rPr lang="en-US" sz="1000" dirty="0">
                <a:latin typeface="Arial" panose="020B0604020202020204" pitchFamily="34" charset="0"/>
                <a:cs typeface="Arial" panose="020B0604020202020204" pitchFamily="34" charset="0"/>
              </a:rPr>
              <a:t>Department of Geophysics and Meteorology, Bogor Agricultural University, Bogor, Indonesia </a:t>
            </a:r>
            <a:endParaRPr lang="en-GB" sz="1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4589" y="0"/>
            <a:ext cx="1227411" cy="429442"/>
          </a:xfrm>
          <a:prstGeom prst="rect">
            <a:avLst/>
          </a:prstGeom>
        </p:spPr>
      </p:pic>
    </p:spTree>
    <p:extLst>
      <p:ext uri="{BB962C8B-B14F-4D97-AF65-F5344CB8AC3E}">
        <p14:creationId xmlns:p14="http://schemas.microsoft.com/office/powerpoint/2010/main" val="1726016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rgbClr val="2E75B6"/>
                </a:solidFill>
                <a:latin typeface="Arial" panose="020B0604020202020204" pitchFamily="34" charset="0"/>
                <a:cs typeface="Arial" panose="020B0604020202020204" pitchFamily="34" charset="0"/>
              </a:rPr>
              <a:t>Data collection &amp; processing; Identification of decoupling &amp; flux filtering</a:t>
            </a:r>
            <a:endParaRPr lang="en-GB" sz="26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170938" y="1026367"/>
            <a:ext cx="6808965" cy="6102219"/>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algn="just">
              <a:buClr>
                <a:srgbClr val="000000"/>
              </a:buClr>
            </a:pPr>
            <a:r>
              <a:rPr lang="en-US" sz="2000" kern="0" dirty="0">
                <a:solidFill>
                  <a:srgbClr val="000000"/>
                </a:solidFill>
                <a:latin typeface="Arial"/>
              </a:rPr>
              <a:t>Flux data were obtained from July 2017 to April 2019 by two eddy covariance (EC) systems:</a:t>
            </a:r>
          </a:p>
          <a:p>
            <a:pPr marL="929511" lvl="1" indent="-458389" algn="just">
              <a:buClr>
                <a:srgbClr val="000000"/>
              </a:buClr>
            </a:pPr>
            <a:r>
              <a:rPr lang="en-US" sz="1600" kern="0" dirty="0">
                <a:solidFill>
                  <a:srgbClr val="000000"/>
                </a:solidFill>
                <a:latin typeface="Arial"/>
              </a:rPr>
              <a:t>The first system was installed above the oil palm canopy in 22 m height and consisted of a gas analyzer (LI7500A, LI-COR Inc. Lincoln, USA) and a sonic anemometer (Metek uSonic-3 Scientific, Metek, Elmshorn, Germany). The second system was installed below the oil palm canopy in 2 m height and consisted of one sonic anemometer (Metek uSonic-3 Scientific). Fluxes and winds were calculated with EddyPro software (LI7500A, LI-COR Inc. Lincoln, USA).</a:t>
            </a:r>
          </a:p>
          <a:p>
            <a:pPr algn="just">
              <a:buClr>
                <a:srgbClr val="000000"/>
              </a:buClr>
            </a:pPr>
            <a:r>
              <a:rPr lang="en-US" sz="2000" kern="0" dirty="0">
                <a:solidFill>
                  <a:srgbClr val="000000"/>
                </a:solidFill>
                <a:latin typeface="Arial"/>
              </a:rPr>
              <a:t>We applied three approaches based on EC derived wind measurements to identify decoupling:</a:t>
            </a:r>
          </a:p>
          <a:p>
            <a:pPr marL="929511" lvl="1" indent="-458389" algn="just">
              <a:spcBef>
                <a:spcPts val="600"/>
              </a:spcBef>
              <a:buClr>
                <a:srgbClr val="000000"/>
              </a:buClr>
              <a:buFont typeface="+mj-lt"/>
              <a:buAutoNum type="arabicPeriod"/>
            </a:pPr>
            <a:r>
              <a:rPr lang="en-US" sz="1600" kern="0" dirty="0">
                <a:solidFill>
                  <a:srgbClr val="000000"/>
                </a:solidFill>
                <a:latin typeface="Arial"/>
              </a:rPr>
              <a:t>Threshold based on friction velocity (</a:t>
            </a:r>
            <a:r>
              <a:rPr lang="en-US" sz="1600" i="1" kern="0" dirty="0">
                <a:solidFill>
                  <a:srgbClr val="000000"/>
                </a:solidFill>
                <a:latin typeface="Arial"/>
              </a:rPr>
              <a:t>u*</a:t>
            </a:r>
            <a:r>
              <a:rPr lang="en-US" sz="1600" kern="0" dirty="0">
                <a:solidFill>
                  <a:srgbClr val="000000"/>
                </a:solidFill>
                <a:latin typeface="Arial"/>
              </a:rPr>
              <a:t>).</a:t>
            </a:r>
          </a:p>
          <a:p>
            <a:pPr marL="929511" lvl="1" indent="-458389" algn="just">
              <a:spcBef>
                <a:spcPts val="600"/>
              </a:spcBef>
              <a:buClr>
                <a:srgbClr val="000000"/>
              </a:buClr>
              <a:buFont typeface="+mj-lt"/>
              <a:buAutoNum type="arabicPeriod"/>
            </a:pPr>
            <a:r>
              <a:rPr lang="en-US" sz="1600" kern="0" dirty="0">
                <a:solidFill>
                  <a:srgbClr val="000000"/>
                </a:solidFill>
                <a:latin typeface="Arial"/>
              </a:rPr>
              <a:t>Threshold based on the correlation between the standard deviation of below vs. above-canopy vertical wind speed (</a:t>
            </a:r>
            <a:r>
              <a:rPr lang="el-GR" sz="1600" i="1" kern="0" dirty="0">
                <a:solidFill>
                  <a:srgbClr val="000000"/>
                </a:solidFill>
                <a:latin typeface="Arial"/>
              </a:rPr>
              <a:t>σ</a:t>
            </a:r>
            <a:r>
              <a:rPr lang="en-US" sz="1600" i="1" kern="0" baseline="-25000" dirty="0">
                <a:solidFill>
                  <a:srgbClr val="000000"/>
                </a:solidFill>
                <a:latin typeface="Arial"/>
              </a:rPr>
              <a:t>w</a:t>
            </a:r>
            <a:r>
              <a:rPr lang="en-US" sz="1600" kern="0" dirty="0">
                <a:solidFill>
                  <a:srgbClr val="000000"/>
                </a:solidFill>
                <a:latin typeface="Arial"/>
              </a:rPr>
              <a:t>).</a:t>
            </a:r>
          </a:p>
          <a:p>
            <a:pPr marL="929511" lvl="1" indent="-458389" algn="just">
              <a:spcBef>
                <a:spcPts val="600"/>
              </a:spcBef>
              <a:buClr>
                <a:srgbClr val="000000"/>
              </a:buClr>
              <a:buFont typeface="+mj-lt"/>
              <a:buAutoNum type="arabicPeriod"/>
            </a:pPr>
            <a:r>
              <a:rPr lang="en-US" sz="1600" kern="0" dirty="0">
                <a:solidFill>
                  <a:srgbClr val="000000"/>
                </a:solidFill>
                <a:latin typeface="Arial"/>
              </a:rPr>
              <a:t>Threshold based on above- vs. below-canopy wind direction difference (</a:t>
            </a:r>
            <a:r>
              <a:rPr lang="el-GR" sz="1600" i="1" kern="0" dirty="0">
                <a:solidFill>
                  <a:srgbClr val="000000"/>
                </a:solidFill>
                <a:latin typeface="Arial"/>
              </a:rPr>
              <a:t>Δ</a:t>
            </a:r>
            <a:r>
              <a:rPr lang="en-US" sz="1600" i="1" kern="0" dirty="0">
                <a:solidFill>
                  <a:srgbClr val="000000"/>
                </a:solidFill>
                <a:latin typeface="Arial"/>
              </a:rPr>
              <a:t>WD</a:t>
            </a:r>
            <a:r>
              <a:rPr lang="en-US" sz="1600" kern="0" dirty="0">
                <a:solidFill>
                  <a:srgbClr val="000000"/>
                </a:solidFill>
                <a:latin typeface="Arial"/>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712185" y="2626651"/>
            <a:ext cx="3180556" cy="2385417"/>
          </a:xfrm>
          <a:prstGeom prst="rect">
            <a:avLst/>
          </a:prstGeom>
        </p:spPr>
      </p:pic>
      <p:sp>
        <p:nvSpPr>
          <p:cNvPr id="15" name="Rectangle 14"/>
          <p:cNvSpPr/>
          <p:nvPr/>
        </p:nvSpPr>
        <p:spPr>
          <a:xfrm>
            <a:off x="6988630" y="1753318"/>
            <a:ext cx="2571859" cy="323165"/>
          </a:xfrm>
          <a:prstGeom prst="rect">
            <a:avLst/>
          </a:prstGeom>
        </p:spPr>
        <p:txBody>
          <a:bodyPr wrap="square">
            <a:spAutoFit/>
          </a:bodyPr>
          <a:lstStyle/>
          <a:p>
            <a:pPr algn="ctr">
              <a:buClr>
                <a:srgbClr val="000000"/>
              </a:buClr>
            </a:pPr>
            <a:r>
              <a:rPr lang="en-US" sz="1500" b="1" kern="0" dirty="0">
                <a:solidFill>
                  <a:srgbClr val="000000"/>
                </a:solidFill>
                <a:latin typeface="Arial"/>
              </a:rPr>
              <a:t>Above-canopy EC system</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6297" y="2237194"/>
            <a:ext cx="2439345" cy="3172443"/>
          </a:xfrm>
          <a:prstGeom prst="rect">
            <a:avLst/>
          </a:prstGeom>
        </p:spPr>
      </p:pic>
      <p:sp>
        <p:nvSpPr>
          <p:cNvPr id="17" name="Rectangle 16"/>
          <p:cNvSpPr/>
          <p:nvPr/>
        </p:nvSpPr>
        <p:spPr>
          <a:xfrm>
            <a:off x="9569216" y="1753318"/>
            <a:ext cx="2533506" cy="323165"/>
          </a:xfrm>
          <a:prstGeom prst="rect">
            <a:avLst/>
          </a:prstGeom>
        </p:spPr>
        <p:txBody>
          <a:bodyPr wrap="square">
            <a:spAutoFit/>
          </a:bodyPr>
          <a:lstStyle/>
          <a:p>
            <a:pPr algn="ctr">
              <a:buClr>
                <a:srgbClr val="000000"/>
              </a:buClr>
            </a:pPr>
            <a:r>
              <a:rPr lang="en-US" sz="1500" b="1" kern="0" dirty="0">
                <a:solidFill>
                  <a:srgbClr val="000000"/>
                </a:solidFill>
                <a:latin typeface="Arial"/>
              </a:rPr>
              <a:t>Below-canopy EC system</a:t>
            </a:r>
          </a:p>
        </p:txBody>
      </p:sp>
      <p:sp>
        <p:nvSpPr>
          <p:cNvPr id="6" name="Rectangle 5"/>
          <p:cNvSpPr/>
          <p:nvPr/>
        </p:nvSpPr>
        <p:spPr>
          <a:xfrm>
            <a:off x="167685" y="5981324"/>
            <a:ext cx="9914161" cy="707886"/>
          </a:xfrm>
          <a:prstGeom prst="rect">
            <a:avLst/>
          </a:prstGeom>
        </p:spPr>
        <p:txBody>
          <a:bodyPr wrap="square">
            <a:spAutoFit/>
          </a:bodyPr>
          <a:lstStyle/>
          <a:p>
            <a:pPr marL="230786" indent="-230786" defTabSz="907228" fontAlgn="base">
              <a:spcBef>
                <a:spcPts val="1003"/>
              </a:spcBef>
              <a:buClr>
                <a:srgbClr val="000000"/>
              </a:buClr>
              <a:buFont typeface="Arial" pitchFamily="34" charset="0"/>
              <a:buChar char="•"/>
            </a:pPr>
            <a:r>
              <a:rPr lang="sv-SE" sz="2000" kern="0" dirty="0">
                <a:solidFill>
                  <a:srgbClr val="000000"/>
                </a:solidFill>
                <a:latin typeface="Arial"/>
                <a:ea typeface="ＭＳ Ｐゴシック" charset="-128"/>
              </a:rPr>
              <a:t>Thresholds were derived with R-package ”strucchange”. Filtered EC-data was gapfilled using REddyProc (MPI Jena, Germany) to derive cumulative CO</a:t>
            </a:r>
            <a:r>
              <a:rPr lang="sv-SE" sz="2000" kern="0" baseline="-25000" dirty="0">
                <a:solidFill>
                  <a:srgbClr val="000000"/>
                </a:solidFill>
                <a:latin typeface="Arial"/>
                <a:ea typeface="ＭＳ Ｐゴシック" charset="-128"/>
              </a:rPr>
              <a:t>2</a:t>
            </a:r>
            <a:r>
              <a:rPr lang="sv-SE" sz="2000" kern="0" dirty="0">
                <a:solidFill>
                  <a:srgbClr val="000000"/>
                </a:solidFill>
                <a:latin typeface="Arial"/>
                <a:ea typeface="ＭＳ Ｐゴシック" charset="-128"/>
              </a:rPr>
              <a:t> fluxes.</a:t>
            </a:r>
          </a:p>
        </p:txBody>
      </p:sp>
      <p:sp>
        <p:nvSpPr>
          <p:cNvPr id="13" name="TextBox 12"/>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p:txBody>
      </p:sp>
      <p:sp>
        <p:nvSpPr>
          <p:cNvPr id="14" name="Action Button: Home 13">
            <a:hlinkClick r:id="rId5"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9233051" y="5506839"/>
            <a:ext cx="2699778" cy="261610"/>
          </a:xfrm>
          <a:prstGeom prst="rect">
            <a:avLst/>
          </a:prstGeom>
        </p:spPr>
        <p:txBody>
          <a:bodyPr wrap="none">
            <a:spAutoFit/>
          </a:bodyPr>
          <a:lstStyle/>
          <a:p>
            <a:r>
              <a:rPr lang="en-GB" sz="1100" dirty="0">
                <a:latin typeface="Arial" panose="020B0604020202020204" pitchFamily="34" charset="0"/>
                <a:cs typeface="Arial" panose="020B0604020202020204" pitchFamily="34" charset="0"/>
              </a:rPr>
              <a:t>Stiegler et al., 2019, </a:t>
            </a:r>
            <a:r>
              <a:rPr lang="en-GB" sz="1100" i="1" dirty="0">
                <a:latin typeface="Arial" panose="020B0604020202020204" pitchFamily="34" charset="0"/>
                <a:cs typeface="Arial" panose="020B0604020202020204" pitchFamily="34" charset="0"/>
              </a:rPr>
              <a:t>Biogeosciences</a:t>
            </a:r>
            <a:r>
              <a:rPr lang="en-GB" sz="1100" dirty="0">
                <a:latin typeface="Arial" panose="020B0604020202020204" pitchFamily="34" charset="0"/>
                <a:cs typeface="Arial" panose="020B0604020202020204" pitchFamily="34" charset="0"/>
              </a:rPr>
              <a:t> 16.</a:t>
            </a:r>
          </a:p>
        </p:txBody>
      </p:sp>
      <p:sp>
        <p:nvSpPr>
          <p:cNvPr id="18" name="Rectangle 17"/>
          <p:cNvSpPr/>
          <p:nvPr/>
        </p:nvSpPr>
        <p:spPr>
          <a:xfrm>
            <a:off x="9233051" y="5731357"/>
            <a:ext cx="3031599" cy="261610"/>
          </a:xfrm>
          <a:prstGeom prst="rect">
            <a:avLst/>
          </a:prstGeom>
        </p:spPr>
        <p:txBody>
          <a:bodyPr wrap="none">
            <a:spAutoFit/>
          </a:bodyPr>
          <a:lstStyle/>
          <a:p>
            <a:r>
              <a:rPr lang="en-GB" sz="1100" dirty="0" smtClean="0">
                <a:latin typeface="Arial" panose="020B0604020202020204" pitchFamily="34" charset="0"/>
                <a:cs typeface="Arial" panose="020B0604020202020204" pitchFamily="34" charset="0"/>
              </a:rPr>
              <a:t>Meijide </a:t>
            </a:r>
            <a:r>
              <a:rPr lang="en-GB" sz="1100" dirty="0">
                <a:latin typeface="Arial" panose="020B0604020202020204" pitchFamily="34" charset="0"/>
                <a:cs typeface="Arial" panose="020B0604020202020204" pitchFamily="34" charset="0"/>
              </a:rPr>
              <a:t>et al., </a:t>
            </a:r>
            <a:r>
              <a:rPr lang="en-GB" sz="1100" dirty="0" smtClean="0">
                <a:latin typeface="Arial" panose="020B0604020202020204" pitchFamily="34" charset="0"/>
                <a:cs typeface="Arial" panose="020B0604020202020204" pitchFamily="34" charset="0"/>
              </a:rPr>
              <a:t>2017, </a:t>
            </a:r>
            <a:r>
              <a:rPr lang="en-GB" sz="1100" i="1" dirty="0">
                <a:latin typeface="Arial" panose="020B0604020202020204" pitchFamily="34" charset="0"/>
                <a:cs typeface="Arial" panose="020B0604020202020204" pitchFamily="34" charset="0"/>
              </a:rPr>
              <a:t>Agric. For. Meteorol.</a:t>
            </a:r>
            <a:r>
              <a:rPr lang="en-GB" sz="1100" dirty="0" smtClean="0">
                <a:latin typeface="Arial" panose="020B0604020202020204" pitchFamily="34" charset="0"/>
                <a:cs typeface="Arial" panose="020B0604020202020204" pitchFamily="34" charset="0"/>
              </a:rPr>
              <a:t> 239.</a:t>
            </a:r>
            <a:endParaRPr lang="en-GB" sz="11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627506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3"/>
          <p:cNvSpPr/>
          <p:nvPr/>
        </p:nvSpPr>
        <p:spPr bwMode="auto">
          <a:xfrm>
            <a:off x="6075946" y="2326043"/>
            <a:ext cx="6116053" cy="779909"/>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defTabSz="907228" fontAlgn="base">
              <a:spcBef>
                <a:spcPct val="0"/>
              </a:spcBef>
              <a:spcAft>
                <a:spcPct val="0"/>
              </a:spcAft>
            </a:pPr>
            <a:endParaRPr lang="en-GB" sz="1805" b="1" dirty="0">
              <a:solidFill>
                <a:srgbClr val="9C6114"/>
              </a:solidFill>
              <a:latin typeface="Arial" charset="0"/>
              <a:ea typeface="ＭＳ Ｐゴシック" charset="-128"/>
            </a:endParaRPr>
          </a:p>
        </p:txBody>
      </p:sp>
      <p:sp>
        <p:nvSpPr>
          <p:cNvPr id="11" name="Rubrik 1"/>
          <p:cNvSpPr txBox="1">
            <a:spLocks/>
          </p:cNvSpPr>
          <p:nvPr/>
        </p:nvSpPr>
        <p:spPr bwMode="auto">
          <a:xfrm>
            <a:off x="6340642" y="2326043"/>
            <a:ext cx="5851358" cy="779908"/>
          </a:xfrm>
          <a:prstGeom prst="rect">
            <a:avLst/>
          </a:prstGeom>
          <a:noFill/>
          <a:ln w="9525">
            <a:noFill/>
            <a:miter lim="800000"/>
            <a:headEnd/>
            <a:tailEnd/>
          </a:ln>
        </p:spPr>
        <p:txBody>
          <a:bodyPr vert="horz" wrap="square" lIns="0" tIns="97448" rIns="0" bIns="83011" numCol="1" anchor="ctr" anchorCtr="0" compatLnSpc="1">
            <a:prstTxWarp prst="textNoShape">
              <a:avLst/>
            </a:prstTxWarp>
          </a:bodyPr>
          <a:lstStyle>
            <a:lvl1pPr>
              <a:defRPr sz="3600"/>
            </a:lvl1pPr>
          </a:lstStyle>
          <a:p>
            <a:pPr defTabSz="907228" fontAlgn="base">
              <a:spcBef>
                <a:spcPct val="0"/>
              </a:spcBef>
              <a:spcAft>
                <a:spcPct val="0"/>
              </a:spcAft>
              <a:defRPr/>
            </a:pPr>
            <a:r>
              <a:rPr lang="en-GB" sz="3200" kern="0" dirty="0">
                <a:solidFill>
                  <a:srgbClr val="000000"/>
                </a:solidFill>
                <a:latin typeface="Arial"/>
                <a:ea typeface="ＭＳ Ｐゴシック" charset="-128"/>
              </a:rPr>
              <a:t>Results &amp; Discussion</a:t>
            </a:r>
          </a:p>
        </p:txBody>
      </p:sp>
      <p:sp>
        <p:nvSpPr>
          <p:cNvPr id="5" name="Action Button: Home 4">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1439302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2"/>
          <p:cNvSpPr txBox="1">
            <a:spLocks/>
          </p:cNvSpPr>
          <p:nvPr/>
        </p:nvSpPr>
        <p:spPr>
          <a:xfrm>
            <a:off x="300790" y="1293715"/>
            <a:ext cx="7937123" cy="3673629"/>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Wind speed is generally low in the oil palm plantation. Winds peak around noon and reach their minima shortly before sunrise. </a:t>
            </a:r>
          </a:p>
          <a:p>
            <a:pPr marL="458389" indent="-458389" algn="just">
              <a:buClr>
                <a:srgbClr val="000000"/>
              </a:buClr>
            </a:pPr>
            <a:r>
              <a:rPr lang="en-US" sz="2000" kern="0" dirty="0">
                <a:solidFill>
                  <a:srgbClr val="000000"/>
                </a:solidFill>
                <a:latin typeface="Arial"/>
              </a:rPr>
              <a:t>Below the oil palm canopy, calm conditions dominate, especially during night.</a:t>
            </a:r>
          </a:p>
          <a:p>
            <a:pPr marL="0" indent="0">
              <a:buClr>
                <a:srgbClr val="000000"/>
              </a:buClr>
              <a:buNone/>
            </a:pPr>
            <a:endParaRPr lang="en-US" sz="2000" dirty="0">
              <a:solidFill>
                <a:srgbClr val="231F20"/>
              </a:solidFill>
              <a:latin typeface="insabr"/>
            </a:endParaRPr>
          </a:p>
          <a:p>
            <a:pPr marL="458389" indent="-458389">
              <a:buClr>
                <a:srgbClr val="000000"/>
              </a:buClr>
            </a:pPr>
            <a:endParaRPr lang="en-US" sz="2000" dirty="0">
              <a:solidFill>
                <a:srgbClr val="231F20"/>
              </a:solidFill>
              <a:latin typeface="insabr"/>
            </a:endParaRPr>
          </a:p>
          <a:p>
            <a:pPr marL="458389" indent="-458389">
              <a:buClr>
                <a:srgbClr val="000000"/>
              </a:buClr>
            </a:pPr>
            <a:endParaRPr lang="en-US" sz="2000" dirty="0">
              <a:solidFill>
                <a:srgbClr val="231F20"/>
              </a:solidFill>
              <a:latin typeface="insabr"/>
            </a:endParaRPr>
          </a:p>
          <a:p>
            <a:pPr marL="458389" indent="-458389">
              <a:buClr>
                <a:srgbClr val="000000"/>
              </a:buClr>
            </a:pPr>
            <a:endParaRPr lang="en-US" sz="2000" dirty="0">
              <a:solidFill>
                <a:srgbClr val="231F20"/>
              </a:solidFill>
              <a:latin typeface="insabr"/>
            </a:endParaRPr>
          </a:p>
          <a:p>
            <a:pPr marL="988401" lvl="1" indent="-286493">
              <a:buClrTx/>
              <a:buFont typeface="Wingdings" panose="05000000000000000000" pitchFamily="2" charset="2"/>
              <a:buChar char="à"/>
            </a:pPr>
            <a:endParaRPr lang="sv-SE" sz="1604" kern="0" dirty="0">
              <a:solidFill>
                <a:srgbClr val="000000"/>
              </a:solidFill>
              <a:latin typeface="Arial"/>
            </a:endParaRPr>
          </a:p>
          <a:p>
            <a:pPr marL="988401" lvl="1" indent="-286493">
              <a:buClr>
                <a:srgbClr val="9C6114"/>
              </a:buClr>
              <a:buFont typeface="Wingdings" panose="05000000000000000000" pitchFamily="2" charset="2"/>
              <a:buChar char="à"/>
            </a:pPr>
            <a:endParaRPr lang="sv-SE" sz="1604" kern="0" dirty="0">
              <a:solidFill>
                <a:srgbClr val="000000"/>
              </a:solidFill>
              <a:latin typeface="Arial"/>
            </a:endParaRPr>
          </a:p>
          <a:p>
            <a:pPr marL="1160297" lvl="1" indent="-458389">
              <a:buClr>
                <a:srgbClr val="9C6114"/>
              </a:buClr>
              <a:buFont typeface="Arial" panose="020B0604020202020204" pitchFamily="34" charset="0"/>
              <a:buChar char="•"/>
            </a:pPr>
            <a:endParaRPr lang="sv-SE" sz="1604" kern="0" dirty="0">
              <a:solidFill>
                <a:srgbClr val="000000"/>
              </a:solidFill>
              <a:latin typeface="Arial"/>
            </a:endParaRPr>
          </a:p>
          <a:p>
            <a:pPr>
              <a:buClr>
                <a:srgbClr val="000000"/>
              </a:buClr>
            </a:pPr>
            <a:endParaRPr lang="sv-SE" kern="0" dirty="0">
              <a:solidFill>
                <a:srgbClr val="000000"/>
              </a:solidFill>
              <a:latin typeface="Arial"/>
            </a:endParaRP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1304" y="988203"/>
            <a:ext cx="2524309" cy="264451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1304" y="3632719"/>
            <a:ext cx="2614600" cy="2739105"/>
          </a:xfrm>
          <a:prstGeom prst="rect">
            <a:avLst/>
          </a:prstGeom>
        </p:spPr>
      </p:pic>
      <p:sp>
        <p:nvSpPr>
          <p:cNvPr id="17" name="Rectangle 16"/>
          <p:cNvSpPr/>
          <p:nvPr/>
        </p:nvSpPr>
        <p:spPr>
          <a:xfrm>
            <a:off x="9444021" y="1082030"/>
            <a:ext cx="2286011" cy="276999"/>
          </a:xfrm>
          <a:prstGeom prst="rect">
            <a:avLst/>
          </a:prstGeom>
        </p:spPr>
        <p:txBody>
          <a:bodyPr wrap="square">
            <a:spAutoFit/>
          </a:bodyPr>
          <a:lstStyle/>
          <a:p>
            <a:pPr>
              <a:buClr>
                <a:srgbClr val="000000"/>
              </a:buClr>
            </a:pPr>
            <a:r>
              <a:rPr lang="en-US" sz="1200" b="1" kern="0" dirty="0">
                <a:solidFill>
                  <a:srgbClr val="000000"/>
                </a:solidFill>
                <a:latin typeface="Arial"/>
              </a:rPr>
              <a:t>Above-canopy wind speed</a:t>
            </a:r>
          </a:p>
        </p:txBody>
      </p:sp>
      <p:sp>
        <p:nvSpPr>
          <p:cNvPr id="18" name="Rectangle 17"/>
          <p:cNvSpPr/>
          <p:nvPr/>
        </p:nvSpPr>
        <p:spPr>
          <a:xfrm>
            <a:off x="9541840" y="3805657"/>
            <a:ext cx="2161320" cy="276999"/>
          </a:xfrm>
          <a:prstGeom prst="rect">
            <a:avLst/>
          </a:prstGeom>
        </p:spPr>
        <p:txBody>
          <a:bodyPr wrap="square">
            <a:spAutoFit/>
          </a:bodyPr>
          <a:lstStyle/>
          <a:p>
            <a:pPr>
              <a:buClr>
                <a:srgbClr val="000000"/>
              </a:buClr>
            </a:pPr>
            <a:r>
              <a:rPr lang="en-US" sz="1200" b="1" kern="0" dirty="0">
                <a:solidFill>
                  <a:srgbClr val="000000"/>
                </a:solidFill>
                <a:latin typeface="Arial"/>
              </a:rPr>
              <a:t>Below-canopy wind speed</a:t>
            </a: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088" y="3268196"/>
            <a:ext cx="5574230" cy="2787115"/>
          </a:xfrm>
          <a:prstGeom prst="rect">
            <a:avLst/>
          </a:prstGeom>
        </p:spPr>
      </p:pic>
      <p:sp>
        <p:nvSpPr>
          <p:cNvPr id="20" name="Rectangle 19"/>
          <p:cNvSpPr/>
          <p:nvPr/>
        </p:nvSpPr>
        <p:spPr>
          <a:xfrm>
            <a:off x="829195" y="6195833"/>
            <a:ext cx="4028016" cy="400110"/>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Daily average (semi-transparent) and 7-day moving average (solid line) of above-canopy (blue), and below-canopy wind speed (black)</a:t>
            </a:r>
            <a:r>
              <a:rPr lang="en-GB" sz="1000" dirty="0">
                <a:latin typeface="Arial" panose="020B0604020202020204" pitchFamily="34" charset="0"/>
                <a:cs typeface="Arial" panose="020B0604020202020204" pitchFamily="34" charset="0"/>
              </a:rPr>
              <a:t>.</a:t>
            </a:r>
          </a:p>
        </p:txBody>
      </p:sp>
      <p:sp>
        <p:nvSpPr>
          <p:cNvPr id="21" name="Rectangle 20"/>
          <p:cNvSpPr/>
          <p:nvPr/>
        </p:nvSpPr>
        <p:spPr>
          <a:xfrm>
            <a:off x="9053002" y="6389916"/>
            <a:ext cx="3138998" cy="400110"/>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Density of above-canopy (upper) and below-canopy (lower) wind speed during day and night</a:t>
            </a:r>
            <a:r>
              <a:rPr lang="en-GB" sz="1000" dirty="0">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93861" y="3268196"/>
            <a:ext cx="2970742" cy="2454090"/>
          </a:xfrm>
          <a:prstGeom prst="rect">
            <a:avLst/>
          </a:prstGeom>
        </p:spPr>
      </p:pic>
      <p:sp>
        <p:nvSpPr>
          <p:cNvPr id="23" name="Rectangle 22"/>
          <p:cNvSpPr/>
          <p:nvPr/>
        </p:nvSpPr>
        <p:spPr>
          <a:xfrm>
            <a:off x="6141747" y="6118889"/>
            <a:ext cx="2549237"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Diel behavior of above-canopy (red) and below-canopy (blue) wind speed</a:t>
            </a:r>
            <a:r>
              <a:rPr lang="en-GB"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Shaded areas represent 95 % confidence limits.</a:t>
            </a:r>
            <a:endParaRPr lang="en-GB" sz="1000" dirty="0">
              <a:latin typeface="Arial" panose="020B0604020202020204" pitchFamily="34" charset="0"/>
              <a:cs typeface="Arial" panose="020B0604020202020204" pitchFamily="34" charset="0"/>
            </a:endParaRPr>
          </a:p>
        </p:txBody>
      </p:sp>
      <p:sp>
        <p:nvSpPr>
          <p:cNvPr id="24" name="Rectangle 23"/>
          <p:cNvSpPr/>
          <p:nvPr/>
        </p:nvSpPr>
        <p:spPr>
          <a:xfrm>
            <a:off x="1762543" y="3129697"/>
            <a:ext cx="2161320" cy="276999"/>
          </a:xfrm>
          <a:prstGeom prst="rect">
            <a:avLst/>
          </a:prstGeom>
        </p:spPr>
        <p:txBody>
          <a:bodyPr wrap="square">
            <a:spAutoFit/>
          </a:bodyPr>
          <a:lstStyle/>
          <a:p>
            <a:pPr>
              <a:buClr>
                <a:srgbClr val="000000"/>
              </a:buClr>
            </a:pPr>
            <a:r>
              <a:rPr lang="en-US" sz="1200" b="1" kern="0" dirty="0">
                <a:solidFill>
                  <a:srgbClr val="000000"/>
                </a:solidFill>
                <a:latin typeface="Arial"/>
              </a:rPr>
              <a:t>Daily average wind speed</a:t>
            </a:r>
          </a:p>
        </p:txBody>
      </p:sp>
      <p:sp>
        <p:nvSpPr>
          <p:cNvPr id="25" name="Rectangle 24"/>
          <p:cNvSpPr/>
          <p:nvPr/>
        </p:nvSpPr>
        <p:spPr>
          <a:xfrm>
            <a:off x="6716684" y="3129697"/>
            <a:ext cx="1521229" cy="276999"/>
          </a:xfrm>
          <a:prstGeom prst="rect">
            <a:avLst/>
          </a:prstGeom>
        </p:spPr>
        <p:txBody>
          <a:bodyPr wrap="square">
            <a:spAutoFit/>
          </a:bodyPr>
          <a:lstStyle/>
          <a:p>
            <a:pPr>
              <a:buClr>
                <a:srgbClr val="000000"/>
              </a:buClr>
            </a:pPr>
            <a:r>
              <a:rPr lang="en-US" sz="1200" b="1" kern="0" dirty="0">
                <a:solidFill>
                  <a:srgbClr val="000000"/>
                </a:solidFill>
                <a:latin typeface="Arial"/>
              </a:rPr>
              <a:t>Diel wind speed</a:t>
            </a:r>
          </a:p>
        </p:txBody>
      </p:sp>
      <p:sp>
        <p:nvSpPr>
          <p:cNvPr id="26"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Wind speed</a:t>
            </a:r>
            <a:endParaRPr lang="en-GB" sz="3000" b="1" dirty="0">
              <a:solidFill>
                <a:srgbClr val="2E75B6"/>
              </a:solidFill>
              <a:latin typeface="Arial" panose="020B0604020202020204" pitchFamily="34" charset="0"/>
              <a:cs typeface="Arial" panose="020B0604020202020204" pitchFamily="34" charset="0"/>
            </a:endParaRPr>
          </a:p>
        </p:txBody>
      </p:sp>
      <p:cxnSp>
        <p:nvCxnSpPr>
          <p:cNvPr id="27" name="Straight Connector 26"/>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p:txBody>
      </p:sp>
      <p:sp>
        <p:nvSpPr>
          <p:cNvPr id="29" name="Action Button: Home 28">
            <a:hlinkClick r:id="rId6"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457791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7799" b="24633"/>
          <a:stretch/>
        </p:blipFill>
        <p:spPr>
          <a:xfrm>
            <a:off x="3512971" y="1320227"/>
            <a:ext cx="5715798" cy="2358189"/>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8973" b="24927"/>
          <a:stretch/>
        </p:blipFill>
        <p:spPr>
          <a:xfrm>
            <a:off x="6466977" y="1350306"/>
            <a:ext cx="5715798" cy="2298032"/>
          </a:xfrm>
          <a:prstGeom prst="rect">
            <a:avLst/>
          </a:prstGeom>
        </p:spPr>
      </p:pic>
      <p:sp>
        <p:nvSpPr>
          <p:cNvPr id="12" name="Rectangle 11"/>
          <p:cNvSpPr/>
          <p:nvPr/>
        </p:nvSpPr>
        <p:spPr>
          <a:xfrm>
            <a:off x="4093002" y="1074306"/>
            <a:ext cx="2364750" cy="369332"/>
          </a:xfrm>
          <a:prstGeom prst="rect">
            <a:avLst/>
          </a:prstGeom>
        </p:spPr>
        <p:txBody>
          <a:bodyPr wrap="none">
            <a:spAutoFit/>
          </a:bodyPr>
          <a:lstStyle/>
          <a:p>
            <a:pPr>
              <a:buClr>
                <a:srgbClr val="000000"/>
              </a:buClr>
            </a:pPr>
            <a:r>
              <a:rPr lang="en-US" b="1" kern="0" dirty="0">
                <a:solidFill>
                  <a:srgbClr val="000000"/>
                </a:solidFill>
                <a:latin typeface="Arial"/>
              </a:rPr>
              <a:t>Above-canopy, day</a:t>
            </a:r>
          </a:p>
        </p:txBody>
      </p:sp>
      <p:sp>
        <p:nvSpPr>
          <p:cNvPr id="13" name="Rectangle 12"/>
          <p:cNvSpPr/>
          <p:nvPr/>
        </p:nvSpPr>
        <p:spPr>
          <a:xfrm>
            <a:off x="7099948" y="1058536"/>
            <a:ext cx="2467342" cy="369332"/>
          </a:xfrm>
          <a:prstGeom prst="rect">
            <a:avLst/>
          </a:prstGeom>
        </p:spPr>
        <p:txBody>
          <a:bodyPr wrap="none">
            <a:spAutoFit/>
          </a:bodyPr>
          <a:lstStyle/>
          <a:p>
            <a:pPr>
              <a:buClr>
                <a:srgbClr val="000000"/>
              </a:buClr>
            </a:pPr>
            <a:r>
              <a:rPr lang="en-US" b="1" kern="0" dirty="0">
                <a:solidFill>
                  <a:srgbClr val="000000"/>
                </a:solidFill>
                <a:latin typeface="Arial"/>
              </a:rPr>
              <a:t>Above-canopy, night</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18840" b="23886"/>
          <a:stretch/>
        </p:blipFill>
        <p:spPr>
          <a:xfrm>
            <a:off x="3460031" y="4123853"/>
            <a:ext cx="5715798" cy="2346158"/>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t="19720" b="24180"/>
          <a:stretch/>
        </p:blipFill>
        <p:spPr>
          <a:xfrm>
            <a:off x="6370870" y="4159947"/>
            <a:ext cx="5715798" cy="2298033"/>
          </a:xfrm>
          <a:prstGeom prst="rect">
            <a:avLst/>
          </a:prstGeom>
        </p:spPr>
      </p:pic>
      <p:sp>
        <p:nvSpPr>
          <p:cNvPr id="16" name="Rectangle 15"/>
          <p:cNvSpPr/>
          <p:nvPr/>
        </p:nvSpPr>
        <p:spPr>
          <a:xfrm>
            <a:off x="4093002" y="3837561"/>
            <a:ext cx="2274982" cy="369332"/>
          </a:xfrm>
          <a:prstGeom prst="rect">
            <a:avLst/>
          </a:prstGeom>
        </p:spPr>
        <p:txBody>
          <a:bodyPr wrap="none">
            <a:spAutoFit/>
          </a:bodyPr>
          <a:lstStyle/>
          <a:p>
            <a:pPr>
              <a:buClr>
                <a:srgbClr val="000000"/>
              </a:buClr>
            </a:pPr>
            <a:r>
              <a:rPr lang="en-US" b="1" kern="0" dirty="0">
                <a:solidFill>
                  <a:srgbClr val="000000"/>
                </a:solidFill>
                <a:latin typeface="Arial"/>
              </a:rPr>
              <a:t>Below-canopy, day</a:t>
            </a:r>
          </a:p>
        </p:txBody>
      </p:sp>
      <p:sp>
        <p:nvSpPr>
          <p:cNvPr id="17" name="Rectangle 16"/>
          <p:cNvSpPr/>
          <p:nvPr/>
        </p:nvSpPr>
        <p:spPr>
          <a:xfrm>
            <a:off x="7099948" y="3821791"/>
            <a:ext cx="2441694" cy="369332"/>
          </a:xfrm>
          <a:prstGeom prst="rect">
            <a:avLst/>
          </a:prstGeom>
        </p:spPr>
        <p:txBody>
          <a:bodyPr wrap="none">
            <a:spAutoFit/>
          </a:bodyPr>
          <a:lstStyle/>
          <a:p>
            <a:pPr>
              <a:buClr>
                <a:srgbClr val="000000"/>
              </a:buClr>
            </a:pPr>
            <a:r>
              <a:rPr lang="en-US" b="1" kern="0" dirty="0">
                <a:solidFill>
                  <a:srgbClr val="000000"/>
                </a:solidFill>
                <a:latin typeface="Arial"/>
              </a:rPr>
              <a:t>Below-canopy, night</a:t>
            </a:r>
          </a:p>
        </p:txBody>
      </p:sp>
      <p:sp>
        <p:nvSpPr>
          <p:cNvPr id="18" name="Platshållare för innehåll 2"/>
          <p:cNvSpPr txBox="1">
            <a:spLocks/>
          </p:cNvSpPr>
          <p:nvPr/>
        </p:nvSpPr>
        <p:spPr>
          <a:xfrm>
            <a:off x="151602" y="1431489"/>
            <a:ext cx="3308429" cy="5282132"/>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0" indent="0">
              <a:buClr>
                <a:srgbClr val="000000"/>
              </a:buClr>
              <a:buNone/>
            </a:pPr>
            <a:r>
              <a:rPr lang="en-US" sz="2000" u="sng" kern="0" dirty="0">
                <a:solidFill>
                  <a:srgbClr val="000000"/>
                </a:solidFill>
                <a:latin typeface="Arial"/>
              </a:rPr>
              <a:t>Above-canopy:</a:t>
            </a:r>
          </a:p>
          <a:p>
            <a:pPr marL="0" indent="0">
              <a:buClr>
                <a:srgbClr val="000000"/>
              </a:buClr>
              <a:buNone/>
            </a:pPr>
            <a:r>
              <a:rPr lang="en-US" sz="1800" kern="0" dirty="0">
                <a:solidFill>
                  <a:srgbClr val="000000"/>
                </a:solidFill>
                <a:latin typeface="Arial"/>
              </a:rPr>
              <a:t>During day, winds from northwestern and southeastern directions dominate.</a:t>
            </a:r>
          </a:p>
          <a:p>
            <a:pPr marL="0" indent="0">
              <a:buClr>
                <a:srgbClr val="000000"/>
              </a:buClr>
              <a:buNone/>
            </a:pPr>
            <a:r>
              <a:rPr lang="en-US" sz="1800" kern="0" dirty="0">
                <a:solidFill>
                  <a:srgbClr val="000000"/>
                </a:solidFill>
                <a:latin typeface="Arial"/>
              </a:rPr>
              <a:t>During night, winds are evenly distributed from all directions.</a:t>
            </a:r>
          </a:p>
          <a:p>
            <a:pPr marL="0" indent="0">
              <a:buClr>
                <a:srgbClr val="000000"/>
              </a:buClr>
              <a:buNone/>
            </a:pPr>
            <a:endParaRPr lang="en-US" sz="2000" kern="0" dirty="0">
              <a:solidFill>
                <a:srgbClr val="000000"/>
              </a:solidFill>
              <a:latin typeface="Arial"/>
            </a:endParaRPr>
          </a:p>
          <a:p>
            <a:pPr marL="0" indent="0">
              <a:buClr>
                <a:srgbClr val="000000"/>
              </a:buClr>
              <a:buNone/>
            </a:pPr>
            <a:r>
              <a:rPr lang="en-US" sz="2000" u="sng" kern="0" dirty="0">
                <a:solidFill>
                  <a:srgbClr val="000000"/>
                </a:solidFill>
                <a:latin typeface="Arial"/>
              </a:rPr>
              <a:t>Below-canopy:</a:t>
            </a:r>
          </a:p>
          <a:p>
            <a:pPr marL="0" indent="0">
              <a:buClr>
                <a:srgbClr val="000000"/>
              </a:buClr>
              <a:buNone/>
            </a:pPr>
            <a:r>
              <a:rPr lang="en-US" sz="1800" kern="0" dirty="0">
                <a:solidFill>
                  <a:srgbClr val="000000"/>
                </a:solidFill>
                <a:latin typeface="Arial"/>
              </a:rPr>
              <a:t>Winds from southeastern directions dominate during both day and night.</a:t>
            </a:r>
            <a:endParaRPr lang="sv-SE" sz="1800" kern="0" dirty="0">
              <a:solidFill>
                <a:srgbClr val="000000"/>
              </a:solidFill>
              <a:latin typeface="Arial"/>
            </a:endParaRPr>
          </a:p>
        </p:txBody>
      </p:sp>
      <p:sp>
        <p:nvSpPr>
          <p:cNvPr id="21" name="Rectangle 20"/>
          <p:cNvSpPr/>
          <p:nvPr/>
        </p:nvSpPr>
        <p:spPr>
          <a:xfrm>
            <a:off x="3723564" y="6494074"/>
            <a:ext cx="6309897"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Wind rose of above-canopy (upper) and below-canopy (lower) wind speed during day (left) and night (right).</a:t>
            </a:r>
            <a:endParaRPr lang="en-GB" sz="1000" dirty="0">
              <a:latin typeface="Arial" panose="020B0604020202020204" pitchFamily="34" charset="0"/>
              <a:cs typeface="Arial" panose="020B0604020202020204" pitchFamily="34" charset="0"/>
            </a:endParaRPr>
          </a:p>
        </p:txBody>
      </p:sp>
      <p:sp>
        <p:nvSpPr>
          <p:cNvPr id="22"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Wind direction</a:t>
            </a:r>
            <a:endParaRPr lang="en-GB" sz="3000" b="1" dirty="0">
              <a:solidFill>
                <a:srgbClr val="2E75B6"/>
              </a:solidFill>
              <a:latin typeface="Arial" panose="020B0604020202020204" pitchFamily="34" charset="0"/>
              <a:cs typeface="Arial" panose="020B0604020202020204" pitchFamily="34" charset="0"/>
            </a:endParaRPr>
          </a:p>
        </p:txBody>
      </p:sp>
      <p:cxnSp>
        <p:nvCxnSpPr>
          <p:cNvPr id="23" name="Straight Connector 22"/>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800444" y="6611779"/>
            <a:ext cx="325730"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13</a:t>
            </a:r>
          </a:p>
        </p:txBody>
      </p:sp>
      <p:sp>
        <p:nvSpPr>
          <p:cNvPr id="20" name="Action Button: Home 19">
            <a:hlinkClick r:id="rId6"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90643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Friction velocity (</a:t>
            </a:r>
            <a:r>
              <a:rPr lang="en-US" sz="3000" b="1" i="1" dirty="0">
                <a:solidFill>
                  <a:srgbClr val="2E75B6"/>
                </a:solidFill>
                <a:latin typeface="Arial" panose="020B0604020202020204" pitchFamily="34" charset="0"/>
                <a:cs typeface="Arial" panose="020B0604020202020204" pitchFamily="34" charset="0"/>
              </a:rPr>
              <a:t>u*</a:t>
            </a:r>
            <a:r>
              <a:rPr lang="en-US" sz="3000" b="1" dirty="0">
                <a:solidFill>
                  <a:srgbClr val="2E75B6"/>
                </a:solidFill>
                <a:latin typeface="Arial" panose="020B0604020202020204" pitchFamily="34" charset="0"/>
                <a:cs typeface="Arial" panose="020B0604020202020204" pitchFamily="34" charset="0"/>
              </a:rPr>
              <a:t>)</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300788" y="1199135"/>
            <a:ext cx="9524347" cy="3642671"/>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Friction velocities (</a:t>
            </a:r>
            <a:r>
              <a:rPr lang="en-US" sz="2000" i="1" kern="0" dirty="0">
                <a:solidFill>
                  <a:srgbClr val="000000"/>
                </a:solidFill>
                <a:latin typeface="Arial"/>
              </a:rPr>
              <a:t>u*</a:t>
            </a:r>
            <a:r>
              <a:rPr lang="en-US" sz="2000" kern="0" dirty="0">
                <a:solidFill>
                  <a:srgbClr val="000000"/>
                </a:solidFill>
                <a:latin typeface="Arial"/>
              </a:rPr>
              <a:t>) above and below the canopy follow a similar pattern during both day and night.</a:t>
            </a:r>
          </a:p>
          <a:p>
            <a:pPr marL="458389" indent="-458389" algn="just">
              <a:buClr>
                <a:srgbClr val="000000"/>
              </a:buClr>
            </a:pPr>
            <a:r>
              <a:rPr lang="en-US" sz="2000" kern="0" dirty="0">
                <a:solidFill>
                  <a:srgbClr val="000000"/>
                </a:solidFill>
                <a:latin typeface="Arial"/>
              </a:rPr>
              <a:t>At higher nocturnal above-canopy turbulence strength (</a:t>
            </a:r>
            <a:r>
              <a:rPr lang="en-US" sz="2000" i="1" kern="0" dirty="0">
                <a:solidFill>
                  <a:srgbClr val="000000"/>
                </a:solidFill>
                <a:latin typeface="Arial"/>
              </a:rPr>
              <a:t>u* </a:t>
            </a:r>
            <a:r>
              <a:rPr lang="en-US" sz="2000" kern="0" dirty="0">
                <a:solidFill>
                  <a:srgbClr val="000000"/>
                </a:solidFill>
                <a:latin typeface="Arial"/>
              </a:rPr>
              <a:t>&gt; 0.19 m s</a:t>
            </a:r>
            <a:r>
              <a:rPr lang="en-US" sz="2000" kern="0" baseline="30000" dirty="0">
                <a:solidFill>
                  <a:srgbClr val="000000"/>
                </a:solidFill>
                <a:latin typeface="Arial"/>
              </a:rPr>
              <a:t>-1</a:t>
            </a:r>
            <a:r>
              <a:rPr lang="en-US" sz="2000" kern="0" dirty="0">
                <a:solidFill>
                  <a:srgbClr val="000000"/>
                </a:solidFill>
                <a:latin typeface="Arial"/>
              </a:rPr>
              <a:t>) nocturnal above-canopy CO</a:t>
            </a:r>
            <a:r>
              <a:rPr lang="en-US" sz="2000" kern="0" baseline="-25000" dirty="0">
                <a:solidFill>
                  <a:srgbClr val="000000"/>
                </a:solidFill>
                <a:latin typeface="Arial"/>
              </a:rPr>
              <a:t>2</a:t>
            </a:r>
            <a:r>
              <a:rPr lang="en-US" sz="2000" kern="0" dirty="0">
                <a:solidFill>
                  <a:srgbClr val="000000"/>
                </a:solidFill>
                <a:latin typeface="Arial"/>
              </a:rPr>
              <a:t> flux levels off.</a:t>
            </a:r>
          </a:p>
        </p:txBody>
      </p:sp>
      <p:sp>
        <p:nvSpPr>
          <p:cNvPr id="13" name="Rectangle 12"/>
          <p:cNvSpPr/>
          <p:nvPr/>
        </p:nvSpPr>
        <p:spPr>
          <a:xfrm>
            <a:off x="2169328" y="6227569"/>
            <a:ext cx="3015017"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Comparison of above- and below-canopy friction velocity (</a:t>
            </a:r>
            <a:r>
              <a:rPr lang="en-US" sz="1000" i="1" dirty="0">
                <a:latin typeface="Arial" panose="020B0604020202020204" pitchFamily="34" charset="0"/>
                <a:cs typeface="Arial" panose="020B0604020202020204" pitchFamily="34" charset="0"/>
              </a:rPr>
              <a:t>u*</a:t>
            </a:r>
            <a:r>
              <a:rPr lang="en-US" sz="1000" dirty="0">
                <a:latin typeface="Arial" panose="020B0604020202020204" pitchFamily="34" charset="0"/>
                <a:cs typeface="Arial" panose="020B0604020202020204" pitchFamily="34" charset="0"/>
              </a:rPr>
              <a:t>) during day (red) and night (blue). Error bars mark standard deviation.</a:t>
            </a:r>
            <a:endParaRPr lang="en-GB" sz="1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2818" y="3008735"/>
            <a:ext cx="3808038" cy="327357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10162" y="2995318"/>
            <a:ext cx="3858580" cy="3307354"/>
          </a:xfrm>
          <a:prstGeom prst="rect">
            <a:avLst/>
          </a:prstGeom>
        </p:spPr>
      </p:pic>
      <p:sp>
        <p:nvSpPr>
          <p:cNvPr id="14" name="Rectangle 13"/>
          <p:cNvSpPr/>
          <p:nvPr/>
        </p:nvSpPr>
        <p:spPr>
          <a:xfrm>
            <a:off x="7632161" y="6073681"/>
            <a:ext cx="3214581" cy="861774"/>
          </a:xfrm>
          <a:prstGeom prst="rect">
            <a:avLst/>
          </a:prstGeom>
        </p:spPr>
        <p:txBody>
          <a:bodyPr wrap="square">
            <a:spAutoFit/>
          </a:bodyPr>
          <a:lstStyle/>
          <a:p>
            <a:pPr algn="just"/>
            <a:r>
              <a:rPr lang="en-US" sz="1000" dirty="0" smtClean="0">
                <a:latin typeface="Arial" panose="020B0604020202020204" pitchFamily="34" charset="0"/>
                <a:cs typeface="Arial" panose="020B0604020202020204" pitchFamily="34" charset="0"/>
              </a:rPr>
              <a:t>Nocturnal </a:t>
            </a:r>
            <a:r>
              <a:rPr lang="en-US" sz="1000" dirty="0">
                <a:latin typeface="Arial" panose="020B0604020202020204" pitchFamily="34" charset="0"/>
                <a:cs typeface="Arial" panose="020B0604020202020204" pitchFamily="34" charset="0"/>
              </a:rPr>
              <a:t>above-canopy friction velocity (</a:t>
            </a:r>
            <a:r>
              <a:rPr lang="en-US" sz="1000" i="1" dirty="0">
                <a:latin typeface="Arial" panose="020B0604020202020204" pitchFamily="34" charset="0"/>
                <a:cs typeface="Arial" panose="020B0604020202020204" pitchFamily="34" charset="0"/>
              </a:rPr>
              <a:t>u*</a:t>
            </a:r>
            <a:r>
              <a:rPr lang="en-US" sz="1000" dirty="0">
                <a:latin typeface="Arial" panose="020B0604020202020204" pitchFamily="34" charset="0"/>
                <a:cs typeface="Arial" panose="020B0604020202020204" pitchFamily="34" charset="0"/>
              </a:rPr>
              <a:t>) and CO</a:t>
            </a:r>
            <a:r>
              <a:rPr lang="en-US" sz="1000" baseline="-25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flux. The dashed vertical line marks the u* threshold of 0.19 m s</a:t>
            </a:r>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 which is used for the u* filtering in this study. Error bars mark standard error.</a:t>
            </a:r>
            <a:endParaRPr lang="en-GB" sz="1000" dirty="0">
              <a:latin typeface="Arial" panose="020B0604020202020204" pitchFamily="34" charset="0"/>
              <a:cs typeface="Arial" panose="020B0604020202020204" pitchFamily="34" charset="0"/>
            </a:endParaRPr>
          </a:p>
          <a:p>
            <a:pPr algn="just"/>
            <a:r>
              <a:rPr lang="en-GB" sz="1000" dirty="0">
                <a:latin typeface="Arial" panose="020B0604020202020204" pitchFamily="34" charset="0"/>
                <a:cs typeface="Arial" panose="020B0604020202020204" pitchFamily="34" charset="0"/>
              </a:rPr>
              <a:t> </a:t>
            </a:r>
          </a:p>
        </p:txBody>
      </p:sp>
      <p:sp>
        <p:nvSpPr>
          <p:cNvPr id="16" name="Rectangle 15"/>
          <p:cNvSpPr/>
          <p:nvPr/>
        </p:nvSpPr>
        <p:spPr>
          <a:xfrm>
            <a:off x="2485682" y="2833735"/>
            <a:ext cx="2810385" cy="323165"/>
          </a:xfrm>
          <a:prstGeom prst="rect">
            <a:avLst/>
          </a:prstGeom>
        </p:spPr>
        <p:txBody>
          <a:bodyPr wrap="none">
            <a:spAutoFit/>
          </a:bodyPr>
          <a:lstStyle/>
          <a:p>
            <a:r>
              <a:rPr lang="en-US" sz="1500" b="1" dirty="0">
                <a:latin typeface="Arial" panose="020B0604020202020204" pitchFamily="34" charset="0"/>
                <a:cs typeface="Arial" panose="020B0604020202020204" pitchFamily="34" charset="0"/>
              </a:rPr>
              <a:t>Above- and below-canopy </a:t>
            </a:r>
            <a:r>
              <a:rPr lang="en-US" sz="1500" b="1" i="1" dirty="0">
                <a:latin typeface="Arial" panose="020B0604020202020204" pitchFamily="34" charset="0"/>
                <a:cs typeface="Arial" panose="020B0604020202020204" pitchFamily="34" charset="0"/>
              </a:rPr>
              <a:t>u*</a:t>
            </a:r>
            <a:endParaRPr lang="en-GB" sz="1500" b="1" i="1" dirty="0"/>
          </a:p>
        </p:txBody>
      </p:sp>
      <p:sp>
        <p:nvSpPr>
          <p:cNvPr id="17" name="Rectangle 16"/>
          <p:cNvSpPr/>
          <p:nvPr/>
        </p:nvSpPr>
        <p:spPr>
          <a:xfrm>
            <a:off x="7421884" y="2830964"/>
            <a:ext cx="3911648" cy="323165"/>
          </a:xfrm>
          <a:prstGeom prst="rect">
            <a:avLst/>
          </a:prstGeom>
        </p:spPr>
        <p:txBody>
          <a:bodyPr wrap="none">
            <a:spAutoFit/>
          </a:bodyPr>
          <a:lstStyle/>
          <a:p>
            <a:r>
              <a:rPr lang="en-US" sz="1500" b="1" dirty="0">
                <a:latin typeface="Arial" panose="020B0604020202020204" pitchFamily="34" charset="0"/>
                <a:cs typeface="Arial" panose="020B0604020202020204" pitchFamily="34" charset="0"/>
              </a:rPr>
              <a:t>Nocturnal above-canopy </a:t>
            </a:r>
            <a:r>
              <a:rPr lang="en-US" sz="1500" b="1" i="1" dirty="0">
                <a:latin typeface="Arial" panose="020B0604020202020204" pitchFamily="34" charset="0"/>
                <a:cs typeface="Arial" panose="020B0604020202020204" pitchFamily="34" charset="0"/>
              </a:rPr>
              <a:t>u* </a:t>
            </a:r>
            <a:r>
              <a:rPr lang="en-US" sz="1500" b="1" dirty="0">
                <a:latin typeface="Arial" panose="020B0604020202020204" pitchFamily="34" charset="0"/>
                <a:cs typeface="Arial" panose="020B0604020202020204" pitchFamily="34" charset="0"/>
              </a:rPr>
              <a:t>and CO</a:t>
            </a:r>
            <a:r>
              <a:rPr lang="en-US" sz="1500" b="1" baseline="-25000" dirty="0">
                <a:latin typeface="Arial" panose="020B0604020202020204" pitchFamily="34" charset="0"/>
                <a:cs typeface="Arial" panose="020B0604020202020204" pitchFamily="34" charset="0"/>
              </a:rPr>
              <a:t>2</a:t>
            </a:r>
            <a:r>
              <a:rPr lang="en-US" sz="1500" b="1" dirty="0">
                <a:latin typeface="Arial" panose="020B0604020202020204" pitchFamily="34" charset="0"/>
                <a:cs typeface="Arial" panose="020B0604020202020204" pitchFamily="34" charset="0"/>
              </a:rPr>
              <a:t> flux</a:t>
            </a:r>
            <a:endParaRPr lang="en-GB" sz="1500" b="1" dirty="0"/>
          </a:p>
        </p:txBody>
      </p:sp>
      <p:sp>
        <p:nvSpPr>
          <p:cNvPr id="18" name="TextBox 17"/>
          <p:cNvSpPr txBox="1"/>
          <p:nvPr/>
        </p:nvSpPr>
        <p:spPr>
          <a:xfrm rot="16200000">
            <a:off x="8466367" y="3756996"/>
            <a:ext cx="510076"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0.19</a:t>
            </a:r>
            <a:endParaRPr lang="en-GB" sz="1300" dirty="0">
              <a:latin typeface="Arial" panose="020B0604020202020204" pitchFamily="34" charset="0"/>
              <a:cs typeface="Arial" panose="020B0604020202020204" pitchFamily="34" charset="0"/>
            </a:endParaRPr>
          </a:p>
        </p:txBody>
      </p:sp>
      <p:sp>
        <p:nvSpPr>
          <p:cNvPr id="19" name="TextBox 18"/>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p:txBody>
      </p:sp>
      <p:sp>
        <p:nvSpPr>
          <p:cNvPr id="20" name="Action Button: Home 19">
            <a:hlinkClick r:id="rId4"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655120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9523435"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500" b="1" dirty="0">
                <a:solidFill>
                  <a:srgbClr val="2E75B6"/>
                </a:solidFill>
                <a:latin typeface="Arial" panose="020B0604020202020204" pitchFamily="34" charset="0"/>
                <a:cs typeface="Arial" panose="020B0604020202020204" pitchFamily="34" charset="0"/>
              </a:rPr>
              <a:t>Correlation between the standard deviation of below- vs. above-canopy vertical wind speed (</a:t>
            </a:r>
            <a:r>
              <a:rPr lang="en-US" sz="2500" b="1" i="1" dirty="0">
                <a:solidFill>
                  <a:srgbClr val="2E75B6"/>
                </a:solidFill>
                <a:latin typeface="Arial" panose="020B0604020202020204" pitchFamily="34" charset="0"/>
                <a:cs typeface="Arial" panose="020B0604020202020204" pitchFamily="34" charset="0"/>
              </a:rPr>
              <a:t>σ</a:t>
            </a:r>
            <a:r>
              <a:rPr lang="en-US" sz="2500" b="1" i="1" baseline="-25000" dirty="0">
                <a:solidFill>
                  <a:srgbClr val="2E75B6"/>
                </a:solidFill>
                <a:latin typeface="Arial" panose="020B0604020202020204" pitchFamily="34" charset="0"/>
                <a:cs typeface="Arial" panose="020B0604020202020204" pitchFamily="34" charset="0"/>
              </a:rPr>
              <a:t>w</a:t>
            </a:r>
            <a:r>
              <a:rPr lang="en-US" sz="2500" b="1" dirty="0">
                <a:solidFill>
                  <a:srgbClr val="2E75B6"/>
                </a:solidFill>
                <a:latin typeface="Arial" panose="020B0604020202020204" pitchFamily="34" charset="0"/>
                <a:cs typeface="Arial" panose="020B0604020202020204" pitchFamily="34" charset="0"/>
              </a:rPr>
              <a:t>)</a:t>
            </a: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grpSp>
        <p:nvGrpSpPr>
          <p:cNvPr id="19" name="Group 18"/>
          <p:cNvGrpSpPr>
            <a:grpSpLocks noChangeAspect="1"/>
          </p:cNvGrpSpPr>
          <p:nvPr/>
        </p:nvGrpSpPr>
        <p:grpSpPr>
          <a:xfrm>
            <a:off x="3050298" y="3862721"/>
            <a:ext cx="3106297" cy="2566071"/>
            <a:chOff x="1931042" y="2601341"/>
            <a:chExt cx="4382112" cy="3620005"/>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1042" y="2601341"/>
              <a:ext cx="4382112" cy="3620005"/>
            </a:xfrm>
            <a:prstGeom prst="rect">
              <a:avLst/>
            </a:prstGeom>
          </p:spPr>
        </p:pic>
        <p:cxnSp>
          <p:nvCxnSpPr>
            <p:cNvPr id="7" name="Straight Arrow Connector 6"/>
            <p:cNvCxnSpPr/>
            <p:nvPr/>
          </p:nvCxnSpPr>
          <p:spPr>
            <a:xfrm rot="5400000">
              <a:off x="5102970" y="4720009"/>
              <a:ext cx="976901" cy="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5102970" y="3542544"/>
              <a:ext cx="976901" cy="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5537743" y="3218433"/>
              <a:ext cx="784190" cy="323165"/>
            </a:xfrm>
            <a:prstGeom prst="rect">
              <a:avLst/>
            </a:prstGeom>
            <a:noFill/>
          </p:spPr>
          <p:txBody>
            <a:bodyPr wrap="none" rtlCol="0">
              <a:spAutoFit/>
            </a:bodyPr>
            <a:lstStyle/>
            <a:p>
              <a:r>
                <a:rPr lang="en-GB" sz="1500" dirty="0">
                  <a:latin typeface="Arial" panose="020B0604020202020204" pitchFamily="34" charset="0"/>
                  <a:cs typeface="Arial" panose="020B0604020202020204" pitchFamily="34" charset="0"/>
                </a:rPr>
                <a:t>updraft</a:t>
              </a:r>
            </a:p>
          </p:txBody>
        </p:sp>
        <p:sp>
          <p:nvSpPr>
            <p:cNvPr id="13" name="TextBox 12"/>
            <p:cNvSpPr txBox="1"/>
            <p:nvPr/>
          </p:nvSpPr>
          <p:spPr>
            <a:xfrm rot="5400000">
              <a:off x="5423182" y="4512633"/>
              <a:ext cx="1031050" cy="323165"/>
            </a:xfrm>
            <a:prstGeom prst="rect">
              <a:avLst/>
            </a:prstGeom>
            <a:noFill/>
          </p:spPr>
          <p:txBody>
            <a:bodyPr wrap="none" rtlCol="0">
              <a:spAutoFit/>
            </a:bodyPr>
            <a:lstStyle/>
            <a:p>
              <a:r>
                <a:rPr lang="en-GB" sz="1500" dirty="0">
                  <a:latin typeface="Arial" panose="020B0604020202020204" pitchFamily="34" charset="0"/>
                  <a:cs typeface="Arial" panose="020B0604020202020204" pitchFamily="34" charset="0"/>
                </a:rPr>
                <a:t>downdraft</a:t>
              </a:r>
            </a:p>
          </p:txBody>
        </p:sp>
      </p:grpSp>
      <p:sp>
        <p:nvSpPr>
          <p:cNvPr id="14" name="Rectangle 13"/>
          <p:cNvSpPr/>
          <p:nvPr/>
        </p:nvSpPr>
        <p:spPr>
          <a:xfrm>
            <a:off x="2927303" y="6293964"/>
            <a:ext cx="3548141"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Diel trend of above-canopy (red) and below-canopy (blue) updraft (positive) and downdraft (negative) wind speed. Shaded areas represent 95 % confidence limits.</a:t>
            </a:r>
            <a:endParaRPr lang="en-GB" sz="1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2644" y="1598419"/>
            <a:ext cx="3512998" cy="3737233"/>
          </a:xfrm>
          <a:prstGeom prst="rect">
            <a:avLst/>
          </a:prstGeom>
        </p:spPr>
      </p:pic>
      <p:sp>
        <p:nvSpPr>
          <p:cNvPr id="3" name="Rectangle 2"/>
          <p:cNvSpPr/>
          <p:nvPr/>
        </p:nvSpPr>
        <p:spPr>
          <a:xfrm>
            <a:off x="8867069" y="5411505"/>
            <a:ext cx="3070838" cy="1169551"/>
          </a:xfrm>
          <a:prstGeom prst="rect">
            <a:avLst/>
          </a:prstGeom>
        </p:spPr>
        <p:txBody>
          <a:bodyPr wrap="square">
            <a:spAutoFit/>
          </a:bodyPr>
          <a:lstStyle/>
          <a:p>
            <a:pPr algn="just">
              <a:spcAft>
                <a:spcPts val="0"/>
              </a:spcAft>
            </a:pPr>
            <a:r>
              <a:rPr lang="en-US" sz="1000" dirty="0">
                <a:latin typeface="Arial" panose="020B0604020202020204" pitchFamily="34" charset="0"/>
                <a:ea typeface="Times New Roman" panose="02020603050405020304" pitchFamily="18" charset="0"/>
                <a:cs typeface="Arial" panose="020B0604020202020204" pitchFamily="34" charset="0"/>
              </a:rPr>
              <a:t>Standard deviation of the vertical wind speed (σ</a:t>
            </a:r>
            <a:r>
              <a:rPr lang="en-US" sz="1000" baseline="-25000" dirty="0">
                <a:latin typeface="Arial" panose="020B0604020202020204" pitchFamily="34" charset="0"/>
                <a:ea typeface="Times New Roman" panose="02020603050405020304" pitchFamily="18" charset="0"/>
                <a:cs typeface="Arial" panose="020B0604020202020204" pitchFamily="34" charset="0"/>
              </a:rPr>
              <a:t>w</a:t>
            </a:r>
            <a:r>
              <a:rPr lang="en-US" sz="1000" dirty="0">
                <a:latin typeface="Arial" panose="020B0604020202020204" pitchFamily="34" charset="0"/>
                <a:ea typeface="Times New Roman" panose="02020603050405020304" pitchFamily="18" charset="0"/>
                <a:cs typeface="Arial" panose="020B0604020202020204" pitchFamily="34" charset="0"/>
              </a:rPr>
              <a:t>) above and below the canopy during day (red) and night (blue) binned in 16 classes of the 30 min σ</a:t>
            </a:r>
            <a:r>
              <a:rPr lang="en-US" sz="1000" baseline="-25000" dirty="0">
                <a:latin typeface="Arial" panose="020B0604020202020204" pitchFamily="34" charset="0"/>
                <a:ea typeface="Times New Roman" panose="02020603050405020304" pitchFamily="18" charset="0"/>
                <a:cs typeface="Arial" panose="020B0604020202020204" pitchFamily="34" charset="0"/>
              </a:rPr>
              <a:t>w</a:t>
            </a:r>
            <a:r>
              <a:rPr lang="en-US" sz="1000" dirty="0">
                <a:latin typeface="Arial" panose="020B0604020202020204" pitchFamily="34" charset="0"/>
                <a:ea typeface="Times New Roman" panose="02020603050405020304" pitchFamily="18" charset="0"/>
                <a:cs typeface="Arial" panose="020B0604020202020204" pitchFamily="34" charset="0"/>
              </a:rPr>
              <a:t> averages. The crossing points of the dotted red and blue lines indicate the proposed transition point from decoupling to coupling between the two measurement heights.</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Platshållare för innehåll 2"/>
          <p:cNvSpPr txBox="1">
            <a:spLocks/>
          </p:cNvSpPr>
          <p:nvPr/>
        </p:nvSpPr>
        <p:spPr>
          <a:xfrm>
            <a:off x="300789" y="1045160"/>
            <a:ext cx="7994125" cy="4062549"/>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ea typeface="Times New Roman" panose="02020603050405020304" pitchFamily="18" charset="0"/>
                <a:cs typeface="Arial" panose="020B0604020202020204" pitchFamily="34" charset="0"/>
              </a:rPr>
              <a:t>Above the oil palm canopy, downdraft winds dominate during night and updraft winds dominate during most of the day, while below the canopy, downdraft winds dominate for both day and night.</a:t>
            </a:r>
          </a:p>
          <a:p>
            <a:pPr marL="458389" indent="-458389" algn="just">
              <a:buClr>
                <a:srgbClr val="000000"/>
              </a:buClr>
            </a:pPr>
            <a:r>
              <a:rPr lang="en-US" sz="2000" kern="0" dirty="0" smtClean="0">
                <a:solidFill>
                  <a:schemeClr val="tx1"/>
                </a:solidFill>
                <a:latin typeface="Arial"/>
                <a:ea typeface="Times New Roman" panose="02020603050405020304" pitchFamily="18" charset="0"/>
                <a:cs typeface="Arial" panose="020B0604020202020204" pitchFamily="34" charset="0"/>
              </a:rPr>
              <a:t>The correlation </a:t>
            </a:r>
            <a:r>
              <a:rPr lang="en-US" sz="2000" kern="0" dirty="0">
                <a:solidFill>
                  <a:schemeClr val="tx1"/>
                </a:solidFill>
                <a:latin typeface="Arial"/>
                <a:ea typeface="Times New Roman" panose="02020603050405020304" pitchFamily="18" charset="0"/>
                <a:cs typeface="Arial" panose="020B0604020202020204" pitchFamily="34" charset="0"/>
              </a:rPr>
              <a:t>between above- and below-canopy </a:t>
            </a:r>
            <a:r>
              <a:rPr lang="en-US" sz="2000" i="1" dirty="0">
                <a:solidFill>
                  <a:schemeClr val="tx1"/>
                </a:solidFill>
                <a:latin typeface="Arial" panose="020B0604020202020204" pitchFamily="34" charset="0"/>
                <a:cs typeface="Arial" panose="020B0604020202020204" pitchFamily="34" charset="0"/>
              </a:rPr>
              <a:t>σ</a:t>
            </a:r>
            <a:r>
              <a:rPr lang="en-US" sz="2000" i="1" baseline="-25000" dirty="0">
                <a:solidFill>
                  <a:schemeClr val="tx1"/>
                </a:solidFill>
                <a:latin typeface="Arial" panose="020B0604020202020204" pitchFamily="34" charset="0"/>
                <a:cs typeface="Arial" panose="020B0604020202020204" pitchFamily="34" charset="0"/>
              </a:rPr>
              <a:t>w</a:t>
            </a:r>
            <a:r>
              <a:rPr lang="en-US" sz="2000" kern="0" dirty="0">
                <a:solidFill>
                  <a:schemeClr val="tx1"/>
                </a:solidFill>
                <a:latin typeface="Arial"/>
                <a:ea typeface="Times New Roman" panose="02020603050405020304" pitchFamily="18" charset="0"/>
                <a:cs typeface="Arial" panose="020B0604020202020204" pitchFamily="34" charset="0"/>
              </a:rPr>
              <a:t> breaks down at thresholds of ~0.20 m s</a:t>
            </a:r>
            <a:r>
              <a:rPr lang="en-US" sz="2000" kern="0" baseline="30000" dirty="0">
                <a:solidFill>
                  <a:schemeClr val="tx1"/>
                </a:solidFill>
                <a:latin typeface="Arial"/>
                <a:ea typeface="Times New Roman" panose="02020603050405020304" pitchFamily="18" charset="0"/>
                <a:cs typeface="Arial" panose="020B0604020202020204" pitchFamily="34" charset="0"/>
              </a:rPr>
              <a:t>-1</a:t>
            </a:r>
            <a:r>
              <a:rPr lang="en-US" sz="2000" kern="0" dirty="0">
                <a:solidFill>
                  <a:schemeClr val="tx1"/>
                </a:solidFill>
                <a:latin typeface="Arial"/>
                <a:ea typeface="Times New Roman" panose="02020603050405020304" pitchFamily="18" charset="0"/>
                <a:cs typeface="Arial" panose="020B0604020202020204" pitchFamily="34" charset="0"/>
              </a:rPr>
              <a:t> and ~0.092 m s</a:t>
            </a:r>
            <a:r>
              <a:rPr lang="en-US" sz="2000" kern="0" baseline="30000" dirty="0">
                <a:solidFill>
                  <a:schemeClr val="tx1"/>
                </a:solidFill>
                <a:latin typeface="Arial"/>
                <a:ea typeface="Times New Roman" panose="02020603050405020304" pitchFamily="18" charset="0"/>
                <a:cs typeface="Arial" panose="020B0604020202020204" pitchFamily="34" charset="0"/>
              </a:rPr>
              <a:t>-1</a:t>
            </a:r>
            <a:r>
              <a:rPr lang="en-US" sz="2000" kern="0" dirty="0">
                <a:solidFill>
                  <a:schemeClr val="tx1"/>
                </a:solidFill>
                <a:latin typeface="Arial"/>
                <a:ea typeface="Times New Roman" panose="02020603050405020304" pitchFamily="18" charset="0"/>
                <a:cs typeface="Arial" panose="020B0604020202020204" pitchFamily="34" charset="0"/>
              </a:rPr>
              <a:t>, respectively, indicating possible transition between decoupling to coupling between the two measurement heights at these thresholds.</a:t>
            </a:r>
          </a:p>
          <a:p>
            <a:pPr marL="458389" indent="-458389" algn="just">
              <a:buClr>
                <a:srgbClr val="000000"/>
              </a:buClr>
            </a:pPr>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p:cNvSpPr/>
          <p:nvPr/>
        </p:nvSpPr>
        <p:spPr>
          <a:xfrm>
            <a:off x="3573498" y="3787704"/>
            <a:ext cx="1967783" cy="323165"/>
          </a:xfrm>
          <a:prstGeom prst="rect">
            <a:avLst/>
          </a:prstGeom>
        </p:spPr>
        <p:txBody>
          <a:bodyPr wrap="none">
            <a:spAutoFit/>
          </a:bodyPr>
          <a:lstStyle/>
          <a:p>
            <a:r>
              <a:rPr lang="en-US" sz="1500" b="1" dirty="0">
                <a:latin typeface="Arial" panose="020B0604020202020204" pitchFamily="34" charset="0"/>
                <a:cs typeface="Arial" panose="020B0604020202020204" pitchFamily="34" charset="0"/>
              </a:rPr>
              <a:t>Vertical wind speed</a:t>
            </a:r>
            <a:endParaRPr lang="en-GB" sz="1500" b="1" dirty="0"/>
          </a:p>
        </p:txBody>
      </p:sp>
      <p:sp>
        <p:nvSpPr>
          <p:cNvPr id="21" name="Rectangle 20"/>
          <p:cNvSpPr/>
          <p:nvPr/>
        </p:nvSpPr>
        <p:spPr>
          <a:xfrm>
            <a:off x="9164504" y="1093512"/>
            <a:ext cx="2773403"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Standard deviation of vertical wind speed</a:t>
            </a:r>
            <a:endParaRPr lang="en-GB" b="1" dirty="0"/>
          </a:p>
        </p:txBody>
      </p:sp>
      <p:sp>
        <p:nvSpPr>
          <p:cNvPr id="22" name="TextBox 21"/>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15</a:t>
            </a:r>
            <a:endParaRPr lang="en-GB" sz="1000" dirty="0">
              <a:latin typeface="Arial" panose="020B0604020202020204" pitchFamily="34" charset="0"/>
              <a:cs typeface="Arial" panose="020B0604020202020204" pitchFamily="34" charset="0"/>
            </a:endParaRPr>
          </a:p>
        </p:txBody>
      </p:sp>
      <p:sp>
        <p:nvSpPr>
          <p:cNvPr id="23" name="Action Button: Home 22">
            <a:hlinkClick r:id="rId5"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613164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3553" y="3896929"/>
            <a:ext cx="3908967" cy="2540828"/>
          </a:xfrm>
          <a:prstGeom prst="rect">
            <a:avLst/>
          </a:prstGeom>
        </p:spPr>
      </p:pic>
      <p:sp>
        <p:nvSpPr>
          <p:cNvPr id="11" name="Rubrik 1"/>
          <p:cNvSpPr txBox="1">
            <a:spLocks/>
          </p:cNvSpPr>
          <p:nvPr/>
        </p:nvSpPr>
        <p:spPr>
          <a:xfrm>
            <a:off x="300788" y="0"/>
            <a:ext cx="11891211"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Above- vs. below-canopy wind direction difference (</a:t>
            </a:r>
            <a:r>
              <a:rPr lang="en-US" sz="3000" b="1" i="1" dirty="0">
                <a:solidFill>
                  <a:srgbClr val="2E75B6"/>
                </a:solidFill>
                <a:latin typeface="Arial" panose="020B0604020202020204" pitchFamily="34" charset="0"/>
                <a:cs typeface="Arial" panose="020B0604020202020204" pitchFamily="34" charset="0"/>
              </a:rPr>
              <a:t>ΔWD</a:t>
            </a:r>
            <a:r>
              <a:rPr lang="en-US" sz="3000" b="1" dirty="0">
                <a:solidFill>
                  <a:srgbClr val="2E75B6"/>
                </a:solidFill>
                <a:latin typeface="Arial" panose="020B0604020202020204" pitchFamily="34" charset="0"/>
                <a:cs typeface="Arial" panose="020B0604020202020204" pitchFamily="34" charset="0"/>
              </a:rPr>
              <a:t>)</a:t>
            </a: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300789" y="1240971"/>
            <a:ext cx="7798181" cy="4062549"/>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The difference between above- and below-canopy wind directions is most pronounced around sunrise and after sunset.</a:t>
            </a:r>
          </a:p>
          <a:p>
            <a:pPr marL="458389" indent="-458389" algn="just">
              <a:buClr>
                <a:srgbClr val="000000"/>
              </a:buClr>
            </a:pPr>
            <a:r>
              <a:rPr lang="en-US" sz="2000" kern="0" dirty="0">
                <a:solidFill>
                  <a:schemeClr val="tx1"/>
                </a:solidFill>
                <a:latin typeface="Arial" panose="020B0604020202020204" pitchFamily="34" charset="0"/>
                <a:cs typeface="Arial" panose="020B0604020202020204" pitchFamily="34" charset="0"/>
              </a:rPr>
              <a:t>There is a clear saturating, negative trend between </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ΔWD, </a:t>
            </a:r>
            <a:r>
              <a:rPr lang="el-GR"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σ</a:t>
            </a:r>
            <a:r>
              <a:rPr lang="en-US" sz="2000" i="1"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w</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and </a:t>
            </a:r>
            <a:r>
              <a:rPr lang="en-US" sz="2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nocturnal CO</a:t>
            </a:r>
            <a:r>
              <a:rPr lang="en-US" sz="2000" baseline="-25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2</a:t>
            </a:r>
            <a:r>
              <a:rPr lang="en-US" sz="2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flux, indicating that the interaction between above- and below-canopy layers becomes weaker at ~75° </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ΔWD</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Therefore, we propose &lt;75° </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ΔWD</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as coupled and &gt;75° </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ΔWD </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as </a:t>
            </a:r>
            <a:r>
              <a:rPr lang="en-US" sz="2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decoupled.</a:t>
            </a:r>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773" y="3896929"/>
            <a:ext cx="3000415" cy="2478603"/>
          </a:xfrm>
          <a:prstGeom prst="rect">
            <a:avLst/>
          </a:prstGeom>
        </p:spPr>
      </p:pic>
      <p:sp>
        <p:nvSpPr>
          <p:cNvPr id="14" name="Rectangle 13"/>
          <p:cNvSpPr/>
          <p:nvPr/>
        </p:nvSpPr>
        <p:spPr>
          <a:xfrm>
            <a:off x="792995" y="3712264"/>
            <a:ext cx="3105604" cy="323165"/>
          </a:xfrm>
          <a:prstGeom prst="rect">
            <a:avLst/>
          </a:prstGeom>
        </p:spPr>
        <p:txBody>
          <a:bodyPr wrap="square">
            <a:spAutoFit/>
          </a:bodyPr>
          <a:lstStyle/>
          <a:p>
            <a:pPr>
              <a:buClr>
                <a:srgbClr val="000000"/>
              </a:buClr>
            </a:pPr>
            <a:r>
              <a:rPr lang="en-US" sz="1500" b="1" kern="0" dirty="0">
                <a:solidFill>
                  <a:srgbClr val="000000"/>
                </a:solidFill>
                <a:latin typeface="Arial"/>
              </a:rPr>
              <a:t>Diel difference in wind direction</a:t>
            </a:r>
          </a:p>
        </p:txBody>
      </p:sp>
      <p:sp>
        <p:nvSpPr>
          <p:cNvPr id="5" name="Rectangle 4"/>
          <p:cNvSpPr/>
          <p:nvPr/>
        </p:nvSpPr>
        <p:spPr>
          <a:xfrm>
            <a:off x="8897853" y="1298294"/>
            <a:ext cx="3033626" cy="923330"/>
          </a:xfrm>
          <a:prstGeom prst="rect">
            <a:avLst/>
          </a:prstGeom>
        </p:spPr>
        <p:txBody>
          <a:bodyPr wrap="square">
            <a:spAutoFit/>
          </a:bodyPr>
          <a:lstStyle/>
          <a:p>
            <a:pPr algn="ctr"/>
            <a:r>
              <a:rPr lang="en-US" b="1" dirty="0" smtClean="0">
                <a:latin typeface="Arial" panose="020B0604020202020204" pitchFamily="34" charset="0"/>
                <a:ea typeface="Times New Roman" panose="02020603050405020304" pitchFamily="18" charset="0"/>
                <a:cs typeface="Arial" panose="020B0604020202020204" pitchFamily="34" charset="0"/>
              </a:rPr>
              <a:t>Nocturnal CO</a:t>
            </a:r>
            <a:r>
              <a:rPr lang="en-US" b="1" baseline="-25000" dirty="0" smtClean="0">
                <a:latin typeface="Arial" panose="020B0604020202020204" pitchFamily="34" charset="0"/>
                <a:ea typeface="Times New Roman" panose="02020603050405020304" pitchFamily="18" charset="0"/>
                <a:cs typeface="Arial" panose="020B0604020202020204" pitchFamily="34" charset="0"/>
              </a:rPr>
              <a:t>2</a:t>
            </a:r>
            <a:r>
              <a:rPr lang="en-US" b="1" dirty="0" smtClean="0">
                <a:latin typeface="Arial" panose="020B0604020202020204" pitchFamily="34" charset="0"/>
                <a:ea typeface="Times New Roman" panose="02020603050405020304" pitchFamily="18" charset="0"/>
                <a:cs typeface="Arial" panose="020B0604020202020204" pitchFamily="34" charset="0"/>
              </a:rPr>
              <a:t> </a:t>
            </a:r>
            <a:r>
              <a:rPr lang="en-US" b="1" dirty="0">
                <a:latin typeface="Arial" panose="020B0604020202020204" pitchFamily="34" charset="0"/>
                <a:ea typeface="Times New Roman" panose="02020603050405020304" pitchFamily="18" charset="0"/>
                <a:cs typeface="Arial" panose="020B0604020202020204" pitchFamily="34" charset="0"/>
              </a:rPr>
              <a:t>flux in relation to wind direction difference</a:t>
            </a:r>
            <a:endParaRPr lang="en-GB" dirty="0">
              <a:latin typeface="Arial" panose="020B0604020202020204" pitchFamily="34" charset="0"/>
              <a:cs typeface="Arial" panose="020B0604020202020204" pitchFamily="34" charset="0"/>
            </a:endParaRPr>
          </a:p>
        </p:txBody>
      </p:sp>
      <p:sp>
        <p:nvSpPr>
          <p:cNvPr id="17" name="Rectangle 16"/>
          <p:cNvSpPr/>
          <p:nvPr/>
        </p:nvSpPr>
        <p:spPr>
          <a:xfrm>
            <a:off x="863088" y="6295281"/>
            <a:ext cx="2776421"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Diel behavior of above- and below-canopy wind direction difference</a:t>
            </a:r>
            <a:r>
              <a:rPr lang="en-GB"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Shaded areas represent 95 % confidence limits.</a:t>
            </a:r>
            <a:endParaRPr lang="en-GB" sz="1000" dirty="0">
              <a:latin typeface="Arial" panose="020B0604020202020204" pitchFamily="34" charset="0"/>
              <a:cs typeface="Arial" panose="020B0604020202020204" pitchFamily="34" charset="0"/>
            </a:endParaRPr>
          </a:p>
        </p:txBody>
      </p:sp>
      <p:sp>
        <p:nvSpPr>
          <p:cNvPr id="8" name="Rectangle 7"/>
          <p:cNvSpPr/>
          <p:nvPr/>
        </p:nvSpPr>
        <p:spPr>
          <a:xfrm>
            <a:off x="8773691" y="5864229"/>
            <a:ext cx="3281951" cy="861774"/>
          </a:xfrm>
          <a:prstGeom prst="rect">
            <a:avLst/>
          </a:prstGeom>
        </p:spPr>
        <p:txBody>
          <a:bodyPr wrap="square">
            <a:spAutoFit/>
          </a:bodyPr>
          <a:lstStyle/>
          <a:p>
            <a:pPr algn="just"/>
            <a:r>
              <a:rPr lang="en-US" sz="1000" dirty="0">
                <a:latin typeface="Arial" panose="020B0604020202020204" pitchFamily="34" charset="0"/>
                <a:ea typeface="Times New Roman" panose="02020603050405020304" pitchFamily="18" charset="0"/>
                <a:cs typeface="Arial" panose="020B0604020202020204" pitchFamily="34" charset="0"/>
              </a:rPr>
              <a:t>Bin-averages of </a:t>
            </a:r>
            <a:r>
              <a:rPr lang="en-US" sz="1000" dirty="0" smtClean="0">
                <a:latin typeface="Arial" panose="020B0604020202020204" pitchFamily="34" charset="0"/>
                <a:ea typeface="Times New Roman" panose="02020603050405020304" pitchFamily="18" charset="0"/>
                <a:cs typeface="Arial" panose="020B0604020202020204" pitchFamily="34" charset="0"/>
              </a:rPr>
              <a:t>CO</a:t>
            </a:r>
            <a:r>
              <a:rPr lang="en-US" sz="1000" baseline="-25000" dirty="0" smtClean="0">
                <a:latin typeface="Arial" panose="020B0604020202020204" pitchFamily="34" charset="0"/>
                <a:ea typeface="Times New Roman" panose="02020603050405020304" pitchFamily="18" charset="0"/>
                <a:cs typeface="Arial" panose="020B0604020202020204" pitchFamily="34" charset="0"/>
              </a:rPr>
              <a:t>2</a:t>
            </a:r>
            <a:r>
              <a:rPr lang="en-US" sz="1000" dirty="0" smtClean="0">
                <a:latin typeface="Arial" panose="020B0604020202020204" pitchFamily="34" charset="0"/>
                <a:ea typeface="Times New Roman" panose="02020603050405020304" pitchFamily="18" charset="0"/>
                <a:cs typeface="Arial" panose="020B0604020202020204" pitchFamily="34" charset="0"/>
              </a:rPr>
              <a:t> </a:t>
            </a:r>
            <a:r>
              <a:rPr lang="en-US" sz="1000" dirty="0">
                <a:latin typeface="Arial" panose="020B0604020202020204" pitchFamily="34" charset="0"/>
                <a:ea typeface="Times New Roman" panose="02020603050405020304" pitchFamily="18" charset="0"/>
                <a:cs typeface="Arial" panose="020B0604020202020204" pitchFamily="34" charset="0"/>
              </a:rPr>
              <a:t>flux with standard deviations vs. wind direction difference (</a:t>
            </a:r>
            <a:r>
              <a:rPr lang="en-US" sz="1000" i="1" dirty="0">
                <a:latin typeface="Arial" panose="020B0604020202020204" pitchFamily="34" charset="0"/>
                <a:ea typeface="Times New Roman" panose="02020603050405020304" pitchFamily="18" charset="0"/>
                <a:cs typeface="Arial" panose="020B0604020202020204" pitchFamily="34" charset="0"/>
              </a:rPr>
              <a:t>ΔWD</a:t>
            </a:r>
            <a:r>
              <a:rPr lang="en-US" sz="1000" dirty="0">
                <a:latin typeface="Arial" panose="020B0604020202020204" pitchFamily="34" charset="0"/>
                <a:ea typeface="Times New Roman" panose="02020603050405020304" pitchFamily="18" charset="0"/>
                <a:cs typeface="Arial" panose="020B0604020202020204" pitchFamily="34" charset="0"/>
              </a:rPr>
              <a:t>) between above- and below canopy wind </a:t>
            </a:r>
            <a:r>
              <a:rPr lang="en-US" sz="1000" dirty="0" smtClean="0">
                <a:latin typeface="Arial" panose="020B0604020202020204" pitchFamily="34" charset="0"/>
                <a:ea typeface="Times New Roman" panose="02020603050405020304" pitchFamily="18" charset="0"/>
                <a:cs typeface="Arial" panose="020B0604020202020204" pitchFamily="34" charset="0"/>
              </a:rPr>
              <a:t>direction during night. </a:t>
            </a:r>
            <a:r>
              <a:rPr lang="en-US" sz="1000" dirty="0">
                <a:latin typeface="Arial" panose="020B0604020202020204" pitchFamily="34" charset="0"/>
                <a:cs typeface="Arial" panose="020B0604020202020204" pitchFamily="34" charset="0"/>
              </a:rPr>
              <a:t>Error bars mark standard error.</a:t>
            </a:r>
            <a:endParaRPr lang="en-GB" sz="1000" dirty="0">
              <a:latin typeface="Arial" panose="020B0604020202020204" pitchFamily="34" charset="0"/>
              <a:cs typeface="Arial" panose="020B0604020202020204" pitchFamily="34" charset="0"/>
            </a:endParaRPr>
          </a:p>
          <a:p>
            <a:pPr algn="just"/>
            <a:r>
              <a:rPr lang="en-US" sz="1000" dirty="0">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3932479" y="6295116"/>
            <a:ext cx="4293615" cy="707886"/>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Above-canopy (red) and below-canopy (blue) standard deviation of the vertical wind velocity (</a:t>
            </a:r>
            <a:r>
              <a:rPr lang="el-GR" sz="1000" i="1" dirty="0">
                <a:latin typeface="Arial" panose="020B0604020202020204" pitchFamily="34" charset="0"/>
                <a:cs typeface="Arial" panose="020B0604020202020204" pitchFamily="34" charset="0"/>
              </a:rPr>
              <a:t>σ</a:t>
            </a:r>
            <a:r>
              <a:rPr lang="en-US" sz="1000" i="1" baseline="-25000" dirty="0">
                <a:latin typeface="Arial" panose="020B0604020202020204" pitchFamily="34" charset="0"/>
                <a:cs typeface="Arial" panose="020B0604020202020204" pitchFamily="34" charset="0"/>
              </a:rPr>
              <a:t>w</a:t>
            </a:r>
            <a:r>
              <a:rPr lang="en-US" sz="1000" dirty="0">
                <a:latin typeface="Arial" panose="020B0604020202020204" pitchFamily="34" charset="0"/>
                <a:cs typeface="Arial" panose="020B0604020202020204" pitchFamily="34" charset="0"/>
              </a:rPr>
              <a:t>) versus difference between above- and below-canopy wind direction (</a:t>
            </a:r>
            <a:r>
              <a:rPr lang="el-GR" sz="1000" dirty="0">
                <a:latin typeface="Arial" panose="020B0604020202020204" pitchFamily="34" charset="0"/>
                <a:cs typeface="Arial" panose="020B0604020202020204" pitchFamily="34" charset="0"/>
              </a:rPr>
              <a:t>Δ</a:t>
            </a:r>
            <a:r>
              <a:rPr lang="en-US" sz="1000" dirty="0">
                <a:latin typeface="Arial" panose="020B0604020202020204" pitchFamily="34" charset="0"/>
                <a:cs typeface="Arial" panose="020B0604020202020204" pitchFamily="34" charset="0"/>
              </a:rPr>
              <a:t>Wind direction). Error bars mark standard error.</a:t>
            </a:r>
            <a:endParaRPr lang="en-GB" sz="1000" dirty="0">
              <a:latin typeface="Arial" panose="020B0604020202020204" pitchFamily="34" charset="0"/>
              <a:cs typeface="Arial" panose="020B0604020202020204" pitchFamily="34" charset="0"/>
            </a:endParaRPr>
          </a:p>
          <a:p>
            <a:pPr algn="just"/>
            <a:endParaRPr lang="en-GB" sz="1000" dirty="0">
              <a:latin typeface="Arial" panose="020B0604020202020204" pitchFamily="34" charset="0"/>
              <a:cs typeface="Arial" panose="020B0604020202020204" pitchFamily="34" charset="0"/>
            </a:endParaRPr>
          </a:p>
        </p:txBody>
      </p:sp>
      <p:sp>
        <p:nvSpPr>
          <p:cNvPr id="13" name="Rectangle 12"/>
          <p:cNvSpPr/>
          <p:nvPr/>
        </p:nvSpPr>
        <p:spPr>
          <a:xfrm>
            <a:off x="4930067" y="3712264"/>
            <a:ext cx="2496296" cy="323165"/>
          </a:xfrm>
          <a:prstGeom prst="rect">
            <a:avLst/>
          </a:prstGeom>
        </p:spPr>
        <p:txBody>
          <a:bodyPr wrap="square">
            <a:spAutoFit/>
          </a:bodyPr>
          <a:lstStyle/>
          <a:p>
            <a:pPr>
              <a:buClr>
                <a:srgbClr val="000000"/>
              </a:buClr>
            </a:pPr>
            <a:r>
              <a:rPr lang="el-GR" sz="1500" b="1" i="1" dirty="0">
                <a:latin typeface="Arial" panose="020B0604020202020204" pitchFamily="34" charset="0"/>
                <a:cs typeface="Arial" panose="020B0604020202020204" pitchFamily="34" charset="0"/>
              </a:rPr>
              <a:t>σ</a:t>
            </a:r>
            <a:r>
              <a:rPr lang="en-US" sz="1500" b="1" i="1" baseline="-25000" dirty="0">
                <a:latin typeface="Arial" panose="020B0604020202020204" pitchFamily="34" charset="0"/>
                <a:cs typeface="Arial" panose="020B0604020202020204" pitchFamily="34" charset="0"/>
              </a:rPr>
              <a:t>w  </a:t>
            </a:r>
            <a:r>
              <a:rPr lang="en-US" sz="1500" b="1" dirty="0">
                <a:latin typeface="Arial" panose="020B0604020202020204" pitchFamily="34" charset="0"/>
                <a:cs typeface="Arial" panose="020B0604020202020204" pitchFamily="34" charset="0"/>
              </a:rPr>
              <a:t>vs. </a:t>
            </a:r>
            <a:r>
              <a:rPr lang="el-GR" sz="1500" b="1" dirty="0">
                <a:latin typeface="Arial" panose="020B0604020202020204" pitchFamily="34" charset="0"/>
                <a:cs typeface="Arial" panose="020B0604020202020204" pitchFamily="34" charset="0"/>
              </a:rPr>
              <a:t>Δ</a:t>
            </a:r>
            <a:r>
              <a:rPr lang="en-US" sz="1500" b="1" dirty="0">
                <a:latin typeface="Arial" panose="020B0604020202020204" pitchFamily="34" charset="0"/>
                <a:cs typeface="Arial" panose="020B0604020202020204" pitchFamily="34" charset="0"/>
              </a:rPr>
              <a:t>Wind direction</a:t>
            </a:r>
            <a:endParaRPr lang="en-US" sz="1500" b="1" kern="0" dirty="0">
              <a:solidFill>
                <a:srgbClr val="000000"/>
              </a:solidFill>
              <a:latin typeface="Arial"/>
            </a:endParaRPr>
          </a:p>
        </p:txBody>
      </p:sp>
      <p:sp>
        <p:nvSpPr>
          <p:cNvPr id="20" name="TextBox 19"/>
          <p:cNvSpPr txBox="1"/>
          <p:nvPr/>
        </p:nvSpPr>
        <p:spPr>
          <a:xfrm rot="16200000">
            <a:off x="5516639" y="4923366"/>
            <a:ext cx="437940"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75°</a:t>
            </a:r>
            <a:endParaRPr lang="en-GB" sz="13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339" t="5521" r="15018" b="7703"/>
          <a:stretch/>
        </p:blipFill>
        <p:spPr>
          <a:xfrm>
            <a:off x="8432139" y="2221624"/>
            <a:ext cx="3597811" cy="3538506"/>
          </a:xfrm>
          <a:prstGeom prst="rect">
            <a:avLst/>
          </a:prstGeom>
        </p:spPr>
      </p:pic>
      <p:sp>
        <p:nvSpPr>
          <p:cNvPr id="21" name="TextBox 20"/>
          <p:cNvSpPr txBox="1"/>
          <p:nvPr/>
        </p:nvSpPr>
        <p:spPr>
          <a:xfrm rot="16200000">
            <a:off x="10012074" y="2930287"/>
            <a:ext cx="437940"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75°</a:t>
            </a:r>
            <a:endParaRPr lang="en-GB" sz="1300" dirty="0">
              <a:latin typeface="Arial" panose="020B0604020202020204" pitchFamily="34" charset="0"/>
              <a:cs typeface="Arial" panose="020B0604020202020204" pitchFamily="34" charset="0"/>
            </a:endParaRPr>
          </a:p>
        </p:txBody>
      </p:sp>
      <p:sp>
        <p:nvSpPr>
          <p:cNvPr id="18" name="TextBox 17"/>
          <p:cNvSpPr txBox="1"/>
          <p:nvPr/>
        </p:nvSpPr>
        <p:spPr>
          <a:xfrm>
            <a:off x="11800444" y="6611779"/>
            <a:ext cx="325730"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16</a:t>
            </a:r>
          </a:p>
        </p:txBody>
      </p:sp>
      <p:sp>
        <p:nvSpPr>
          <p:cNvPr id="22" name="Action Button: Home 21">
            <a:hlinkClick r:id="rId6"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565133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Overview CO</a:t>
            </a:r>
            <a:r>
              <a:rPr lang="en-US" sz="3000" b="1" baseline="-25000" dirty="0">
                <a:solidFill>
                  <a:srgbClr val="2E75B6"/>
                </a:solidFill>
                <a:latin typeface="Arial" panose="020B0604020202020204" pitchFamily="34" charset="0"/>
                <a:cs typeface="Arial" panose="020B0604020202020204" pitchFamily="34" charset="0"/>
              </a:rPr>
              <a:t>2</a:t>
            </a:r>
            <a:r>
              <a:rPr lang="en-US" sz="3000" b="1" dirty="0">
                <a:solidFill>
                  <a:srgbClr val="2E75B6"/>
                </a:solidFill>
                <a:latin typeface="Arial" panose="020B0604020202020204" pitchFamily="34" charset="0"/>
                <a:cs typeface="Arial" panose="020B0604020202020204" pitchFamily="34" charset="0"/>
              </a:rPr>
              <a:t> flux filtering approaches</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300789" y="1237144"/>
            <a:ext cx="10606696" cy="4174516"/>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Differences in average CO</a:t>
            </a:r>
            <a:r>
              <a:rPr lang="en-US" sz="2000" kern="0" baseline="-25000" dirty="0">
                <a:solidFill>
                  <a:srgbClr val="000000"/>
                </a:solidFill>
                <a:latin typeface="Arial"/>
              </a:rPr>
              <a:t>2</a:t>
            </a:r>
            <a:r>
              <a:rPr lang="en-US" sz="2000" kern="0" dirty="0">
                <a:solidFill>
                  <a:srgbClr val="000000"/>
                </a:solidFill>
                <a:latin typeface="Arial"/>
              </a:rPr>
              <a:t> fluxes between the applied filtering approaches are relatively small. In general, filtering resulted in slightly higher daytime CO</a:t>
            </a:r>
            <a:r>
              <a:rPr lang="en-US" sz="2000" kern="0" baseline="-25000" dirty="0">
                <a:solidFill>
                  <a:srgbClr val="000000"/>
                </a:solidFill>
                <a:latin typeface="Arial"/>
              </a:rPr>
              <a:t>2</a:t>
            </a:r>
            <a:r>
              <a:rPr lang="en-US" sz="2000" kern="0" dirty="0">
                <a:solidFill>
                  <a:srgbClr val="000000"/>
                </a:solidFill>
                <a:latin typeface="Arial"/>
              </a:rPr>
              <a:t> fluxes compared to the original data set.</a:t>
            </a:r>
          </a:p>
          <a:p>
            <a:pPr marL="458389" indent="-458389" algn="just">
              <a:buClr>
                <a:srgbClr val="000000"/>
              </a:buClr>
            </a:pPr>
            <a:r>
              <a:rPr lang="en-US" sz="2000" kern="0" dirty="0">
                <a:solidFill>
                  <a:srgbClr val="000000"/>
                </a:solidFill>
                <a:latin typeface="Arial"/>
              </a:rPr>
              <a:t>On average, ~30% of CO</a:t>
            </a:r>
            <a:r>
              <a:rPr lang="en-US" sz="2000" kern="0" baseline="-25000" dirty="0">
                <a:solidFill>
                  <a:srgbClr val="000000"/>
                </a:solidFill>
                <a:latin typeface="Arial"/>
              </a:rPr>
              <a:t>2</a:t>
            </a:r>
            <a:r>
              <a:rPr lang="en-US" sz="2000" kern="0" dirty="0">
                <a:solidFill>
                  <a:srgbClr val="000000"/>
                </a:solidFill>
                <a:latin typeface="Arial"/>
              </a:rPr>
              <a:t> fluxes were removed due to filtering and more than 50% of nocturnal data were removed in </a:t>
            </a:r>
            <a:r>
              <a:rPr lang="en-US" sz="2000" i="1" kern="0" dirty="0">
                <a:solidFill>
                  <a:srgbClr val="000000"/>
                </a:solidFill>
                <a:latin typeface="Arial"/>
              </a:rPr>
              <a:t>u* </a:t>
            </a:r>
            <a:r>
              <a:rPr lang="en-US" sz="2000" kern="0" dirty="0">
                <a:solidFill>
                  <a:srgbClr val="000000"/>
                </a:solidFill>
                <a:latin typeface="Arial"/>
              </a:rPr>
              <a:t>filter and </a:t>
            </a:r>
            <a:r>
              <a:rPr lang="el-GR" sz="2000" i="1" kern="0" dirty="0">
                <a:solidFill>
                  <a:srgbClr val="000000"/>
                </a:solidFill>
                <a:latin typeface="Arial"/>
              </a:rPr>
              <a:t>σ</a:t>
            </a:r>
            <a:r>
              <a:rPr lang="en-US" sz="2000" i="1" kern="0" baseline="-25000" dirty="0">
                <a:solidFill>
                  <a:srgbClr val="000000"/>
                </a:solidFill>
                <a:latin typeface="Arial"/>
              </a:rPr>
              <a:t>w</a:t>
            </a:r>
            <a:r>
              <a:rPr lang="en-US" sz="2000" i="1" kern="0" dirty="0">
                <a:solidFill>
                  <a:srgbClr val="000000"/>
                </a:solidFill>
                <a:latin typeface="Arial"/>
              </a:rPr>
              <a:t> </a:t>
            </a:r>
            <a:r>
              <a:rPr lang="en-US" sz="2000" kern="0" dirty="0">
                <a:solidFill>
                  <a:srgbClr val="000000"/>
                </a:solidFill>
                <a:latin typeface="Arial"/>
              </a:rPr>
              <a:t>filter, respectively.</a:t>
            </a:r>
          </a:p>
          <a:p>
            <a:pPr marL="458389" indent="-458389" algn="just">
              <a:buClr>
                <a:srgbClr val="000000"/>
              </a:buClr>
            </a:pPr>
            <a:endParaRPr lang="sv-SE" sz="2000" kern="0" dirty="0">
              <a:solidFill>
                <a:srgbClr val="000000"/>
              </a:solidFill>
              <a:latin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73851621"/>
              </p:ext>
            </p:extLst>
          </p:nvPr>
        </p:nvGraphicFramePr>
        <p:xfrm>
          <a:off x="504095" y="3241963"/>
          <a:ext cx="11448000" cy="3142628"/>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2260630613"/>
                    </a:ext>
                  </a:extLst>
                </a:gridCol>
                <a:gridCol w="1368000">
                  <a:extLst>
                    <a:ext uri="{9D8B030D-6E8A-4147-A177-3AD203B41FA5}">
                      <a16:colId xmlns:a16="http://schemas.microsoft.com/office/drawing/2014/main" val="2519618510"/>
                    </a:ext>
                  </a:extLst>
                </a:gridCol>
                <a:gridCol w="1512000">
                  <a:extLst>
                    <a:ext uri="{9D8B030D-6E8A-4147-A177-3AD203B41FA5}">
                      <a16:colId xmlns:a16="http://schemas.microsoft.com/office/drawing/2014/main" val="1220189254"/>
                    </a:ext>
                  </a:extLst>
                </a:gridCol>
                <a:gridCol w="1512000">
                  <a:extLst>
                    <a:ext uri="{9D8B030D-6E8A-4147-A177-3AD203B41FA5}">
                      <a16:colId xmlns:a16="http://schemas.microsoft.com/office/drawing/2014/main" val="3105896648"/>
                    </a:ext>
                  </a:extLst>
                </a:gridCol>
                <a:gridCol w="1512000">
                  <a:extLst>
                    <a:ext uri="{9D8B030D-6E8A-4147-A177-3AD203B41FA5}">
                      <a16:colId xmlns:a16="http://schemas.microsoft.com/office/drawing/2014/main" val="3872124294"/>
                    </a:ext>
                  </a:extLst>
                </a:gridCol>
                <a:gridCol w="1296000">
                  <a:extLst>
                    <a:ext uri="{9D8B030D-6E8A-4147-A177-3AD203B41FA5}">
                      <a16:colId xmlns:a16="http://schemas.microsoft.com/office/drawing/2014/main" val="3823689434"/>
                    </a:ext>
                  </a:extLst>
                </a:gridCol>
                <a:gridCol w="1296000">
                  <a:extLst>
                    <a:ext uri="{9D8B030D-6E8A-4147-A177-3AD203B41FA5}">
                      <a16:colId xmlns:a16="http://schemas.microsoft.com/office/drawing/2014/main" val="3653248254"/>
                    </a:ext>
                  </a:extLst>
                </a:gridCol>
                <a:gridCol w="1296000">
                  <a:extLst>
                    <a:ext uri="{9D8B030D-6E8A-4147-A177-3AD203B41FA5}">
                      <a16:colId xmlns:a16="http://schemas.microsoft.com/office/drawing/2014/main" val="1551518966"/>
                    </a:ext>
                  </a:extLst>
                </a:gridCol>
              </a:tblGrid>
              <a:tr h="1142468">
                <a:tc>
                  <a:txBody>
                    <a:bodyPr/>
                    <a:lstStyle/>
                    <a:p>
                      <a:pPr algn="ctr"/>
                      <a:r>
                        <a:rPr lang="en-US" sz="1200" dirty="0">
                          <a:latin typeface="Arial" panose="020B0604020202020204" pitchFamily="34" charset="0"/>
                          <a:cs typeface="Arial" panose="020B0604020202020204" pitchFamily="34" charset="0"/>
                        </a:rPr>
                        <a:t>Filtering</a:t>
                      </a:r>
                      <a:r>
                        <a:rPr lang="en-US" sz="1200" baseline="0" dirty="0">
                          <a:latin typeface="Arial" panose="020B0604020202020204" pitchFamily="34" charset="0"/>
                          <a:cs typeface="Arial" panose="020B0604020202020204" pitchFamily="34" charset="0"/>
                        </a:rPr>
                        <a:t> approach</a:t>
                      </a:r>
                      <a:endParaRPr lang="en-GB"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Used</a:t>
                      </a:r>
                      <a:r>
                        <a:rPr lang="en-US" sz="1200" baseline="0" dirty="0">
                          <a:latin typeface="Arial" panose="020B0604020202020204" pitchFamily="34" charset="0"/>
                          <a:cs typeface="Arial" panose="020B0604020202020204" pitchFamily="34" charset="0"/>
                        </a:rPr>
                        <a:t> threshold</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Average CO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flux</a:t>
                      </a:r>
                    </a:p>
                    <a:p>
                      <a:pPr algn="ctr"/>
                      <a:r>
                        <a:rPr lang="en-US" sz="1200" dirty="0">
                          <a:latin typeface="Arial" panose="020B0604020202020204" pitchFamily="34" charset="0"/>
                          <a:cs typeface="Arial" panose="020B0604020202020204" pitchFamily="34" charset="0"/>
                        </a:rPr>
                        <a:t>± standard deviation</a:t>
                      </a:r>
                    </a:p>
                    <a:p>
                      <a:pPr algn="ctr"/>
                      <a:r>
                        <a:rPr lang="en-US" sz="1200" dirty="0">
                          <a:latin typeface="Arial" panose="020B0604020202020204" pitchFamily="34" charset="0"/>
                          <a:cs typeface="Arial" panose="020B0604020202020204" pitchFamily="34" charset="0"/>
                        </a:rPr>
                        <a:t>[µmol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Average daytime CO</a:t>
                      </a:r>
                      <a:r>
                        <a:rPr lang="en-US" sz="1200" baseline="-25000" dirty="0">
                          <a:latin typeface="Arial" panose="020B0604020202020204" pitchFamily="34" charset="0"/>
                          <a:cs typeface="Arial" panose="020B0604020202020204" pitchFamily="34" charset="0"/>
                        </a:rPr>
                        <a:t>2 </a:t>
                      </a:r>
                      <a:r>
                        <a:rPr lang="en-US" sz="1200" dirty="0">
                          <a:latin typeface="Arial" panose="020B0604020202020204" pitchFamily="34" charset="0"/>
                          <a:cs typeface="Arial" panose="020B0604020202020204" pitchFamily="34" charset="0"/>
                        </a:rPr>
                        <a:t>flux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standard deviation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[µmol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Average nocturnal CO</a:t>
                      </a:r>
                      <a:r>
                        <a:rPr lang="en-US" sz="1200" baseline="-25000" dirty="0">
                          <a:latin typeface="Arial" panose="020B0604020202020204" pitchFamily="34" charset="0"/>
                          <a:cs typeface="Arial" panose="020B0604020202020204" pitchFamily="34" charset="0"/>
                        </a:rPr>
                        <a:t>2 </a:t>
                      </a:r>
                      <a:r>
                        <a:rPr lang="en-US" sz="1200" dirty="0">
                          <a:latin typeface="Arial" panose="020B0604020202020204" pitchFamily="34" charset="0"/>
                          <a:cs typeface="Arial" panose="020B0604020202020204" pitchFamily="34" charset="0"/>
                        </a:rPr>
                        <a:t>flux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standard deviation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[µmol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 of daytime CO</a:t>
                      </a:r>
                      <a:r>
                        <a:rPr lang="en-US" sz="1200" baseline="-25000" dirty="0">
                          <a:latin typeface="Arial" panose="020B0604020202020204" pitchFamily="34" charset="0"/>
                          <a:cs typeface="Arial" panose="020B0604020202020204" pitchFamily="34" charset="0"/>
                        </a:rPr>
                        <a:t>2 </a:t>
                      </a:r>
                      <a:r>
                        <a:rPr lang="en-US" sz="1200" dirty="0">
                          <a:latin typeface="Arial" panose="020B0604020202020204" pitchFamily="34" charset="0"/>
                          <a:cs typeface="Arial" panose="020B0604020202020204" pitchFamily="34" charset="0"/>
                        </a:rPr>
                        <a:t>fluxes removed</a:t>
                      </a:r>
                      <a:r>
                        <a:rPr lang="en-US" sz="1200" baseline="0" dirty="0">
                          <a:latin typeface="Arial" panose="020B0604020202020204" pitchFamily="34" charset="0"/>
                          <a:cs typeface="Arial" panose="020B0604020202020204" pitchFamily="34" charset="0"/>
                        </a:rPr>
                        <a:t> from original data</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 of nocturnal</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a:t>
                      </a:r>
                      <a:r>
                        <a:rPr lang="en-US" sz="1200" baseline="-25000" dirty="0">
                          <a:latin typeface="Arial" panose="020B0604020202020204" pitchFamily="34" charset="0"/>
                          <a:cs typeface="Arial" panose="020B0604020202020204" pitchFamily="34" charset="0"/>
                        </a:rPr>
                        <a:t>2 </a:t>
                      </a:r>
                      <a:r>
                        <a:rPr lang="en-US" sz="1200" baseline="0" dirty="0">
                          <a:latin typeface="Arial" panose="020B0604020202020204" pitchFamily="34" charset="0"/>
                          <a:cs typeface="Arial" panose="020B0604020202020204" pitchFamily="34" charset="0"/>
                        </a:rPr>
                        <a:t>fluxes removed from original data</a:t>
                      </a:r>
                      <a:endParaRPr lang="en-GB"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of CO</a:t>
                      </a:r>
                      <a:r>
                        <a:rPr lang="en-US" sz="1200" baseline="-25000" dirty="0">
                          <a:latin typeface="Arial" panose="020B0604020202020204" pitchFamily="34" charset="0"/>
                          <a:cs typeface="Arial" panose="020B0604020202020204" pitchFamily="34" charset="0"/>
                        </a:rPr>
                        <a:t>2 </a:t>
                      </a:r>
                      <a:r>
                        <a:rPr lang="en-US" sz="1200" dirty="0">
                          <a:latin typeface="Arial" panose="020B0604020202020204" pitchFamily="34" charset="0"/>
                          <a:cs typeface="Arial" panose="020B0604020202020204" pitchFamily="34" charset="0"/>
                        </a:rPr>
                        <a:t>fluxes removed</a:t>
                      </a:r>
                      <a:r>
                        <a:rPr lang="en-US" sz="1200" baseline="0" dirty="0">
                          <a:latin typeface="Arial" panose="020B0604020202020204" pitchFamily="34" charset="0"/>
                          <a:cs typeface="Arial" panose="020B0604020202020204" pitchFamily="34" charset="0"/>
                        </a:rPr>
                        <a:t> from original data</a:t>
                      </a:r>
                      <a:endParaRPr lang="en-GB" sz="1200"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7596821"/>
                  </a:ext>
                </a:extLst>
              </a:tr>
              <a:tr h="360000">
                <a:tc>
                  <a:txBody>
                    <a:bodyPr/>
                    <a:lstStyle/>
                    <a:p>
                      <a:pPr algn="ctr"/>
                      <a:r>
                        <a:rPr lang="en-US" sz="1200" dirty="0">
                          <a:latin typeface="Arial" panose="020B0604020202020204" pitchFamily="34" charset="0"/>
                          <a:cs typeface="Arial" panose="020B0604020202020204" pitchFamily="34" charset="0"/>
                        </a:rPr>
                        <a:t>Original data</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-3.40 ± 13.15</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-12.96 ± 12.06</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6.12 ± 5.01</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73806883"/>
                  </a:ext>
                </a:extLst>
              </a:tr>
              <a:tr h="360000">
                <a:tc>
                  <a:txBody>
                    <a:bodyPr/>
                    <a:lstStyle/>
                    <a:p>
                      <a:pPr algn="ctr"/>
                      <a:r>
                        <a:rPr lang="en-US" sz="1200" i="1" dirty="0">
                          <a:latin typeface="Arial" panose="020B0604020202020204" pitchFamily="34" charset="0"/>
                          <a:cs typeface="Arial" panose="020B0604020202020204" pitchFamily="34" charset="0"/>
                        </a:rPr>
                        <a:t>u* </a:t>
                      </a:r>
                      <a:r>
                        <a:rPr lang="en-US" sz="1200" i="0" dirty="0">
                          <a:latin typeface="Arial" panose="020B0604020202020204" pitchFamily="34" charset="0"/>
                          <a:cs typeface="Arial" panose="020B0604020202020204" pitchFamily="34" charset="0"/>
                        </a:rPr>
                        <a:t>(friction velocity)</a:t>
                      </a:r>
                      <a:endParaRPr lang="en-GB" sz="1200" i="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u*</a:t>
                      </a:r>
                      <a:r>
                        <a:rPr lang="en-US" sz="1200" baseline="0" dirty="0">
                          <a:latin typeface="Arial" panose="020B0604020202020204" pitchFamily="34" charset="0"/>
                          <a:cs typeface="Arial" panose="020B0604020202020204" pitchFamily="34" charset="0"/>
                        </a:rPr>
                        <a:t> &lt; 0.19 m s</a:t>
                      </a:r>
                      <a:r>
                        <a:rPr lang="en-US" sz="1200" baseline="30000" dirty="0">
                          <a:latin typeface="Arial" panose="020B0604020202020204" pitchFamily="34" charset="0"/>
                          <a:cs typeface="Arial" panose="020B0604020202020204" pitchFamily="34" charset="0"/>
                        </a:rPr>
                        <a:t>-1</a:t>
                      </a:r>
                      <a:endParaRPr lang="en-GB" sz="1200" baseline="300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-3.55 ± 13.10</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-13.24 ± 11.81</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6.21 ± 4.41</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17.6</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59.8</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33.5</a:t>
                      </a:r>
                      <a:endParaRPr lang="en-GB"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36201936"/>
                  </a:ext>
                </a:extLst>
              </a:tr>
              <a:tr h="360000">
                <a:tc>
                  <a:txBody>
                    <a:bodyPr/>
                    <a:lstStyle/>
                    <a:p>
                      <a:pPr algn="ctr"/>
                      <a:r>
                        <a:rPr lang="el-GR" sz="1200" i="1" kern="0" dirty="0">
                          <a:solidFill>
                            <a:srgbClr val="000000"/>
                          </a:solidFill>
                          <a:latin typeface="Arial"/>
                        </a:rPr>
                        <a:t>σ</a:t>
                      </a:r>
                      <a:r>
                        <a:rPr lang="en-US" sz="1200" i="1" kern="0" baseline="-25000" dirty="0">
                          <a:solidFill>
                            <a:srgbClr val="000000"/>
                          </a:solidFill>
                          <a:latin typeface="Arial"/>
                        </a:rPr>
                        <a:t>w</a:t>
                      </a:r>
                      <a:r>
                        <a:rPr lang="en-US" sz="1200" i="1" kern="0" dirty="0">
                          <a:solidFill>
                            <a:srgbClr val="000000"/>
                          </a:solidFill>
                          <a:latin typeface="Arial"/>
                        </a:rPr>
                        <a:t> </a:t>
                      </a:r>
                      <a:r>
                        <a:rPr lang="en-US" sz="1200" kern="0" dirty="0">
                          <a:solidFill>
                            <a:srgbClr val="000000"/>
                          </a:solidFill>
                          <a:latin typeface="Arial"/>
                        </a:rPr>
                        <a:t>(standard</a:t>
                      </a:r>
                      <a:r>
                        <a:rPr lang="en-US" sz="1200" kern="0" baseline="0" dirty="0">
                          <a:solidFill>
                            <a:srgbClr val="000000"/>
                          </a:solidFill>
                          <a:latin typeface="Arial"/>
                        </a:rPr>
                        <a:t> deviation of the vertical wind speed)</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l-GR" sz="1200" i="1" kern="0" dirty="0">
                          <a:solidFill>
                            <a:srgbClr val="000000"/>
                          </a:solidFill>
                          <a:latin typeface="Arial"/>
                        </a:rPr>
                        <a:t>σ</a:t>
                      </a:r>
                      <a:r>
                        <a:rPr lang="en-US" sz="1200" i="1" kern="0" baseline="-25000" dirty="0">
                          <a:solidFill>
                            <a:srgbClr val="000000"/>
                          </a:solidFill>
                          <a:latin typeface="Arial"/>
                        </a:rPr>
                        <a:t>w</a:t>
                      </a:r>
                      <a:r>
                        <a:rPr lang="en-US" sz="1200" i="1" kern="0" dirty="0">
                          <a:solidFill>
                            <a:srgbClr val="000000"/>
                          </a:solidFill>
                          <a:latin typeface="Arial"/>
                        </a:rPr>
                        <a:t> </a:t>
                      </a:r>
                      <a:r>
                        <a:rPr lang="en-US" sz="1200" i="0" kern="0" dirty="0">
                          <a:solidFill>
                            <a:srgbClr val="000000"/>
                          </a:solidFill>
                          <a:latin typeface="Arial"/>
                        </a:rPr>
                        <a:t>&lt; 0.20 (above-canopy),</a:t>
                      </a:r>
                    </a:p>
                    <a:p>
                      <a:pPr algn="ctr"/>
                      <a:r>
                        <a:rPr lang="el-GR" sz="1200" i="1" kern="0" dirty="0">
                          <a:solidFill>
                            <a:srgbClr val="000000"/>
                          </a:solidFill>
                          <a:latin typeface="Arial"/>
                        </a:rPr>
                        <a:t>σ</a:t>
                      </a:r>
                      <a:r>
                        <a:rPr lang="en-US" sz="1200" i="1" kern="0" baseline="-25000" dirty="0">
                          <a:solidFill>
                            <a:srgbClr val="000000"/>
                          </a:solidFill>
                          <a:latin typeface="Arial"/>
                        </a:rPr>
                        <a:t>w</a:t>
                      </a:r>
                      <a:r>
                        <a:rPr lang="en-US" sz="1200" i="1" kern="0" dirty="0">
                          <a:solidFill>
                            <a:srgbClr val="000000"/>
                          </a:solidFill>
                          <a:latin typeface="Arial"/>
                        </a:rPr>
                        <a:t> </a:t>
                      </a:r>
                      <a:r>
                        <a:rPr lang="en-US" sz="1200" i="0" kern="0" dirty="0">
                          <a:solidFill>
                            <a:srgbClr val="000000"/>
                          </a:solidFill>
                          <a:latin typeface="Arial"/>
                        </a:rPr>
                        <a:t>&lt; 0.092</a:t>
                      </a:r>
                      <a:r>
                        <a:rPr lang="en-US" sz="1200" i="0" kern="0" baseline="0" dirty="0">
                          <a:solidFill>
                            <a:srgbClr val="000000"/>
                          </a:solidFill>
                          <a:latin typeface="Arial"/>
                        </a:rPr>
                        <a:t> (below-canopy)</a:t>
                      </a:r>
                      <a:endParaRPr lang="en-GB" sz="1200" i="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-3.82 ± 12.90</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-13.32 ± 11.68</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5.76 ± 4.38</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18.1</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56.4</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32.5</a:t>
                      </a:r>
                      <a:endParaRPr lang="en-GB"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8218444"/>
                  </a:ext>
                </a:extLst>
              </a:tr>
              <a:tr h="360000">
                <a:tc>
                  <a:txBody>
                    <a:bodyPr/>
                    <a:lstStyle/>
                    <a:p>
                      <a:pPr algn="ctr"/>
                      <a:r>
                        <a:rPr lang="en-US" sz="1200" kern="0" dirty="0">
                          <a:solidFill>
                            <a:srgbClr val="000000"/>
                          </a:solidFill>
                          <a:latin typeface="Arial"/>
                        </a:rPr>
                        <a:t> </a:t>
                      </a:r>
                      <a:r>
                        <a:rPr lang="en-US" sz="1200" i="1" kern="0" dirty="0">
                          <a:solidFill>
                            <a:srgbClr val="000000"/>
                          </a:solidFill>
                          <a:latin typeface="Arial"/>
                        </a:rPr>
                        <a:t>ΔWD</a:t>
                      </a:r>
                      <a:r>
                        <a:rPr lang="en-US" sz="1200" i="1" kern="0" baseline="0" dirty="0">
                          <a:solidFill>
                            <a:srgbClr val="000000"/>
                          </a:solidFill>
                          <a:latin typeface="Arial"/>
                        </a:rPr>
                        <a:t> </a:t>
                      </a:r>
                      <a:r>
                        <a:rPr lang="en-US" sz="1200" i="0" kern="0" baseline="0" dirty="0">
                          <a:solidFill>
                            <a:srgbClr val="000000"/>
                          </a:solidFill>
                          <a:latin typeface="Arial"/>
                        </a:rPr>
                        <a:t>(wind direction difference)</a:t>
                      </a:r>
                      <a:endParaRPr lang="en-GB" sz="1200" i="0" dirty="0">
                        <a:latin typeface="Arial" panose="020B0604020202020204" pitchFamily="34" charset="0"/>
                        <a:cs typeface="Arial" panose="020B0604020202020204" pitchFamily="34" charset="0"/>
                      </a:endParaRPr>
                    </a:p>
                  </a:txBody>
                  <a:tcPr anchor="ctr"/>
                </a:tc>
                <a:tc>
                  <a:txBody>
                    <a:bodyPr/>
                    <a:lstStyle/>
                    <a:p>
                      <a:pPr algn="ctr"/>
                      <a:r>
                        <a:rPr lang="en-US" sz="1200" i="1" kern="0" dirty="0">
                          <a:solidFill>
                            <a:srgbClr val="000000"/>
                          </a:solidFill>
                          <a:latin typeface="Arial"/>
                        </a:rPr>
                        <a:t>ΔWD </a:t>
                      </a:r>
                      <a:r>
                        <a:rPr lang="en-US" sz="1200" i="0" kern="0" dirty="0">
                          <a:solidFill>
                            <a:srgbClr val="000000"/>
                          </a:solidFill>
                          <a:latin typeface="Arial"/>
                        </a:rPr>
                        <a:t>&gt;75°</a:t>
                      </a:r>
                      <a:endParaRPr lang="en-GB" sz="1200" i="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-3.64 ± 12.85</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-13.03 ± 11.74</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5.76 ± 4.47</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30.2</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30.7</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30.4</a:t>
                      </a:r>
                      <a:endParaRPr lang="en-GB"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08502897"/>
                  </a:ext>
                </a:extLst>
              </a:tr>
            </a:tbl>
          </a:graphicData>
        </a:graphic>
      </p:graphicFrame>
      <p:sp>
        <p:nvSpPr>
          <p:cNvPr id="6" name="Rectangle 5"/>
          <p:cNvSpPr/>
          <p:nvPr/>
        </p:nvSpPr>
        <p:spPr>
          <a:xfrm>
            <a:off x="620622" y="6479440"/>
            <a:ext cx="3425377" cy="246221"/>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Overview CO</a:t>
            </a:r>
            <a:r>
              <a:rPr lang="en-US" sz="1000" baseline="-25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flux filtering approaches.</a:t>
            </a:r>
            <a:endParaRPr lang="en-GB" sz="1000" dirty="0">
              <a:latin typeface="Arial" panose="020B0604020202020204" pitchFamily="34" charset="0"/>
              <a:cs typeface="Arial" panose="020B0604020202020204" pitchFamily="34" charset="0"/>
            </a:endParaRPr>
          </a:p>
        </p:txBody>
      </p:sp>
      <p:sp>
        <p:nvSpPr>
          <p:cNvPr id="9" name="TextBox 8"/>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p:txBody>
      </p:sp>
      <p:sp>
        <p:nvSpPr>
          <p:cNvPr id="13" name="Action Button: Home 12">
            <a:hlinkClick r:id="rId2"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760551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Cumulative CO</a:t>
            </a:r>
            <a:r>
              <a:rPr lang="en-US" sz="3000" b="1" baseline="-25000" dirty="0">
                <a:solidFill>
                  <a:srgbClr val="2E75B6"/>
                </a:solidFill>
                <a:latin typeface="Arial" panose="020B0604020202020204" pitchFamily="34" charset="0"/>
                <a:cs typeface="Arial" panose="020B0604020202020204" pitchFamily="34" charset="0"/>
              </a:rPr>
              <a:t>2</a:t>
            </a:r>
            <a:r>
              <a:rPr lang="en-US" sz="3000" b="1" dirty="0">
                <a:solidFill>
                  <a:srgbClr val="2E75B6"/>
                </a:solidFill>
                <a:latin typeface="Arial" panose="020B0604020202020204" pitchFamily="34" charset="0"/>
                <a:cs typeface="Arial" panose="020B0604020202020204" pitchFamily="34" charset="0"/>
              </a:rPr>
              <a:t> fluxes based on flux filtering approaches</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300790" y="1073021"/>
            <a:ext cx="10606696" cy="4174516"/>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In the first year, </a:t>
            </a:r>
            <a:r>
              <a:rPr lang="en-US" sz="2000" i="1" kern="0" dirty="0">
                <a:solidFill>
                  <a:srgbClr val="000000"/>
                </a:solidFill>
                <a:latin typeface="Arial"/>
              </a:rPr>
              <a:t>ΔWD</a:t>
            </a:r>
            <a:r>
              <a:rPr lang="en-US" sz="2000" kern="0" dirty="0">
                <a:solidFill>
                  <a:srgbClr val="000000"/>
                </a:solidFill>
                <a:latin typeface="Arial"/>
              </a:rPr>
              <a:t> filter and </a:t>
            </a:r>
            <a:r>
              <a:rPr lang="el-GR" sz="2000" i="1" kern="0" dirty="0">
                <a:solidFill>
                  <a:srgbClr val="000000"/>
                </a:solidFill>
                <a:latin typeface="Arial"/>
              </a:rPr>
              <a:t>σ</a:t>
            </a:r>
            <a:r>
              <a:rPr lang="en-US" sz="2000" i="1" kern="0" baseline="-25000" dirty="0">
                <a:solidFill>
                  <a:srgbClr val="000000"/>
                </a:solidFill>
                <a:latin typeface="Arial"/>
              </a:rPr>
              <a:t>w</a:t>
            </a:r>
            <a:r>
              <a:rPr lang="en-US" sz="2000" i="1" kern="0" dirty="0">
                <a:solidFill>
                  <a:srgbClr val="000000"/>
                </a:solidFill>
                <a:latin typeface="Arial"/>
              </a:rPr>
              <a:t> </a:t>
            </a:r>
            <a:r>
              <a:rPr lang="en-US" sz="2000" kern="0" dirty="0">
                <a:solidFill>
                  <a:srgbClr val="000000"/>
                </a:solidFill>
                <a:latin typeface="Arial"/>
              </a:rPr>
              <a:t>filter yielded highest accumulated C compared to </a:t>
            </a:r>
            <a:r>
              <a:rPr lang="en-US" sz="2000" i="1" kern="0" dirty="0">
                <a:solidFill>
                  <a:srgbClr val="000000"/>
                </a:solidFill>
                <a:latin typeface="Arial"/>
              </a:rPr>
              <a:t>u* </a:t>
            </a:r>
            <a:r>
              <a:rPr lang="en-US" sz="2000" kern="0" dirty="0">
                <a:solidFill>
                  <a:srgbClr val="000000"/>
                </a:solidFill>
                <a:latin typeface="Arial"/>
              </a:rPr>
              <a:t>filter and non-filtered data. Differences in accumulated C between the different filtering approaches are up to 173 gC m</a:t>
            </a:r>
            <a:r>
              <a:rPr lang="en-US" sz="2000" kern="0" baseline="30000" dirty="0">
                <a:solidFill>
                  <a:srgbClr val="000000"/>
                </a:solidFill>
                <a:latin typeface="Arial"/>
              </a:rPr>
              <a:t>-2</a:t>
            </a:r>
            <a:r>
              <a:rPr lang="en-US" sz="2000" kern="0" dirty="0">
                <a:solidFill>
                  <a:srgbClr val="000000"/>
                </a:solidFill>
                <a:latin typeface="Arial"/>
              </a:rPr>
              <a:t>.</a:t>
            </a:r>
          </a:p>
          <a:p>
            <a:pPr marL="458389" indent="-458389" algn="just">
              <a:buClr>
                <a:srgbClr val="000000"/>
              </a:buClr>
            </a:pPr>
            <a:r>
              <a:rPr lang="en-US" sz="2000" kern="0" dirty="0">
                <a:solidFill>
                  <a:srgbClr val="000000"/>
                </a:solidFill>
                <a:latin typeface="Arial"/>
              </a:rPr>
              <a:t>In the second year, </a:t>
            </a:r>
            <a:r>
              <a:rPr lang="en-US" sz="2000" i="1" kern="0" dirty="0">
                <a:solidFill>
                  <a:srgbClr val="000000"/>
                </a:solidFill>
                <a:latin typeface="Arial"/>
              </a:rPr>
              <a:t>ΔWD</a:t>
            </a:r>
            <a:r>
              <a:rPr lang="en-US" sz="2000" kern="0" dirty="0">
                <a:solidFill>
                  <a:srgbClr val="000000"/>
                </a:solidFill>
                <a:latin typeface="Arial"/>
              </a:rPr>
              <a:t> filter yielded lowest accumulated C and both </a:t>
            </a:r>
            <a:r>
              <a:rPr lang="en-US" sz="2000" i="1" kern="0" dirty="0">
                <a:solidFill>
                  <a:srgbClr val="000000"/>
                </a:solidFill>
                <a:latin typeface="Arial"/>
              </a:rPr>
              <a:t>u* </a:t>
            </a:r>
            <a:r>
              <a:rPr lang="en-US" sz="2000" kern="0" dirty="0">
                <a:solidFill>
                  <a:srgbClr val="000000"/>
                </a:solidFill>
                <a:latin typeface="Arial"/>
              </a:rPr>
              <a:t>filter and </a:t>
            </a:r>
            <a:r>
              <a:rPr lang="el-GR" sz="2000" i="1" kern="0" dirty="0">
                <a:solidFill>
                  <a:srgbClr val="000000"/>
                </a:solidFill>
                <a:latin typeface="Arial"/>
              </a:rPr>
              <a:t>σ</a:t>
            </a:r>
            <a:r>
              <a:rPr lang="en-US" sz="2000" i="1" kern="0" baseline="-25000" dirty="0">
                <a:solidFill>
                  <a:srgbClr val="000000"/>
                </a:solidFill>
                <a:latin typeface="Arial"/>
              </a:rPr>
              <a:t>w</a:t>
            </a:r>
            <a:r>
              <a:rPr lang="en-US" sz="2000" i="1" kern="0" dirty="0">
                <a:solidFill>
                  <a:srgbClr val="000000"/>
                </a:solidFill>
                <a:latin typeface="Arial"/>
              </a:rPr>
              <a:t> </a:t>
            </a:r>
            <a:r>
              <a:rPr lang="en-US" sz="2000" kern="0" dirty="0">
                <a:solidFill>
                  <a:srgbClr val="000000"/>
                </a:solidFill>
                <a:latin typeface="Arial"/>
              </a:rPr>
              <a:t>filter showed similar results.</a:t>
            </a:r>
          </a:p>
          <a:p>
            <a:pPr marL="458389" indent="-458389" algn="just">
              <a:buClr>
                <a:srgbClr val="000000"/>
              </a:buClr>
            </a:pPr>
            <a:endParaRPr lang="sv-SE" sz="2000" kern="0" dirty="0">
              <a:solidFill>
                <a:srgbClr val="000000"/>
              </a:solidFill>
              <a:latin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335" y="2886950"/>
            <a:ext cx="3741576" cy="39197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0497" y="2886950"/>
            <a:ext cx="3741576" cy="3919745"/>
          </a:xfrm>
          <a:prstGeom prst="rect">
            <a:avLst/>
          </a:prstGeom>
        </p:spPr>
      </p:pic>
      <p:sp>
        <p:nvSpPr>
          <p:cNvPr id="7" name="Rectangle 6"/>
          <p:cNvSpPr/>
          <p:nvPr/>
        </p:nvSpPr>
        <p:spPr>
          <a:xfrm>
            <a:off x="1631947" y="2814914"/>
            <a:ext cx="3105604" cy="323165"/>
          </a:xfrm>
          <a:prstGeom prst="rect">
            <a:avLst/>
          </a:prstGeom>
        </p:spPr>
        <p:txBody>
          <a:bodyPr wrap="square">
            <a:spAutoFit/>
          </a:bodyPr>
          <a:lstStyle/>
          <a:p>
            <a:pPr>
              <a:buClr>
                <a:srgbClr val="000000"/>
              </a:buClr>
            </a:pPr>
            <a:r>
              <a:rPr lang="en-US" sz="1500" b="1" kern="0" dirty="0">
                <a:solidFill>
                  <a:srgbClr val="000000"/>
                </a:solidFill>
                <a:latin typeface="Arial"/>
              </a:rPr>
              <a:t>Accumulated carbon first year</a:t>
            </a:r>
          </a:p>
        </p:txBody>
      </p:sp>
      <p:sp>
        <p:nvSpPr>
          <p:cNvPr id="8" name="Rectangle 7"/>
          <p:cNvSpPr/>
          <p:nvPr/>
        </p:nvSpPr>
        <p:spPr>
          <a:xfrm>
            <a:off x="7073871" y="2814914"/>
            <a:ext cx="3427716" cy="323165"/>
          </a:xfrm>
          <a:prstGeom prst="rect">
            <a:avLst/>
          </a:prstGeom>
        </p:spPr>
        <p:txBody>
          <a:bodyPr wrap="square">
            <a:spAutoFit/>
          </a:bodyPr>
          <a:lstStyle/>
          <a:p>
            <a:pPr>
              <a:buClr>
                <a:srgbClr val="000000"/>
              </a:buClr>
            </a:pPr>
            <a:r>
              <a:rPr lang="en-US" sz="1500" b="1" kern="0" dirty="0">
                <a:solidFill>
                  <a:srgbClr val="000000"/>
                </a:solidFill>
                <a:latin typeface="Arial"/>
              </a:rPr>
              <a:t>Accumulated carbon second year</a:t>
            </a:r>
          </a:p>
        </p:txBody>
      </p:sp>
      <p:sp>
        <p:nvSpPr>
          <p:cNvPr id="9" name="Rectangle 8"/>
          <p:cNvSpPr/>
          <p:nvPr/>
        </p:nvSpPr>
        <p:spPr>
          <a:xfrm>
            <a:off x="1321504" y="6252698"/>
            <a:ext cx="3425377"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Accumulated carbon during the period Jul. 2017 to Jun. 2018 based on different filtering approaches. Data has been gapfilled using </a:t>
            </a:r>
            <a:r>
              <a:rPr lang="sv-SE" sz="1000" kern="0" dirty="0">
                <a:solidFill>
                  <a:srgbClr val="000000"/>
                </a:solidFill>
                <a:latin typeface="Arial"/>
                <a:ea typeface="ＭＳ Ｐゴシック" charset="-128"/>
              </a:rPr>
              <a:t>REddyProc (MPI Jena, Germany).</a:t>
            </a:r>
            <a:endParaRPr lang="en-GB" sz="1000" dirty="0">
              <a:latin typeface="Arial" panose="020B0604020202020204" pitchFamily="34" charset="0"/>
              <a:cs typeface="Arial" panose="020B0604020202020204" pitchFamily="34" charset="0"/>
            </a:endParaRPr>
          </a:p>
        </p:txBody>
      </p:sp>
      <p:sp>
        <p:nvSpPr>
          <p:cNvPr id="13" name="Rectangle 12"/>
          <p:cNvSpPr/>
          <p:nvPr/>
        </p:nvSpPr>
        <p:spPr>
          <a:xfrm>
            <a:off x="6823264" y="6252698"/>
            <a:ext cx="3425377"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Accumulated carbon during the period Jul. 2018 to April 2019 based on different filtering approaches. Data has been gapfilled using </a:t>
            </a:r>
            <a:r>
              <a:rPr lang="sv-SE" sz="1000" kern="0" dirty="0">
                <a:solidFill>
                  <a:srgbClr val="000000"/>
                </a:solidFill>
                <a:latin typeface="Arial"/>
                <a:ea typeface="ＭＳ Ｐゴシック" charset="-128"/>
              </a:rPr>
              <a:t>REddyProc (MPI Jena, Germany).</a:t>
            </a:r>
            <a:endParaRPr lang="en-GB" sz="1000" dirty="0">
              <a:latin typeface="Arial" panose="020B0604020202020204" pitchFamily="34" charset="0"/>
              <a:cs typeface="Arial" panose="020B0604020202020204" pitchFamily="34" charset="0"/>
            </a:endParaRPr>
          </a:p>
        </p:txBody>
      </p:sp>
      <p:sp>
        <p:nvSpPr>
          <p:cNvPr id="4" name="TextBox 3"/>
          <p:cNvSpPr txBox="1"/>
          <p:nvPr/>
        </p:nvSpPr>
        <p:spPr>
          <a:xfrm>
            <a:off x="4390831" y="4687106"/>
            <a:ext cx="2062359"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a:t>
            </a:r>
            <a:r>
              <a:rPr lang="en-US" sz="1500" b="1" dirty="0" smtClean="0">
                <a:latin typeface="Arial" panose="020B0604020202020204" pitchFamily="34" charset="0"/>
                <a:cs typeface="Arial" panose="020B0604020202020204" pitchFamily="34" charset="0"/>
              </a:rPr>
              <a:t>1197.2 ± 38.7 </a:t>
            </a:r>
            <a:r>
              <a:rPr lang="en-US" sz="1500" b="1" dirty="0">
                <a:latin typeface="Arial" panose="020B0604020202020204" pitchFamily="34" charset="0"/>
                <a:cs typeface="Arial" panose="020B0604020202020204" pitchFamily="34" charset="0"/>
              </a:rPr>
              <a:t>gC m</a:t>
            </a:r>
            <a:r>
              <a:rPr lang="en-US" sz="1500" b="1" baseline="30000" dirty="0">
                <a:latin typeface="Arial" panose="020B0604020202020204" pitchFamily="34" charset="0"/>
                <a:cs typeface="Arial" panose="020B0604020202020204" pitchFamily="34" charset="0"/>
              </a:rPr>
              <a:t>-2</a:t>
            </a:r>
            <a:endParaRPr lang="en-GB" sz="1500" b="1" baseline="30000" dirty="0">
              <a:latin typeface="Arial" panose="020B0604020202020204" pitchFamily="34" charset="0"/>
              <a:cs typeface="Arial" panose="020B0604020202020204" pitchFamily="34" charset="0"/>
            </a:endParaRPr>
          </a:p>
        </p:txBody>
      </p:sp>
      <p:sp>
        <p:nvSpPr>
          <p:cNvPr id="14" name="TextBox 13"/>
          <p:cNvSpPr txBox="1"/>
          <p:nvPr/>
        </p:nvSpPr>
        <p:spPr>
          <a:xfrm>
            <a:off x="4380187" y="5043005"/>
            <a:ext cx="2073003" cy="323165"/>
          </a:xfrm>
          <a:prstGeom prst="rect">
            <a:avLst/>
          </a:prstGeom>
          <a:noFill/>
        </p:spPr>
        <p:txBody>
          <a:bodyPr wrap="none" rtlCol="0">
            <a:spAutoFit/>
          </a:bodyPr>
          <a:lstStyle/>
          <a:p>
            <a:r>
              <a:rPr lang="en-US" sz="1500" b="1" dirty="0">
                <a:solidFill>
                  <a:schemeClr val="bg1">
                    <a:lumMod val="50000"/>
                  </a:schemeClr>
                </a:solidFill>
                <a:latin typeface="Arial" panose="020B0604020202020204" pitchFamily="34" charset="0"/>
                <a:cs typeface="Arial" panose="020B0604020202020204" pitchFamily="34" charset="0"/>
              </a:rPr>
              <a:t>-</a:t>
            </a:r>
            <a:r>
              <a:rPr lang="en-US" sz="1500" b="1" dirty="0" smtClean="0">
                <a:solidFill>
                  <a:schemeClr val="bg1">
                    <a:lumMod val="50000"/>
                  </a:schemeClr>
                </a:solidFill>
                <a:latin typeface="Arial" panose="020B0604020202020204" pitchFamily="34" charset="0"/>
                <a:cs typeface="Arial" panose="020B0604020202020204" pitchFamily="34" charset="0"/>
              </a:rPr>
              <a:t>1289.0 </a:t>
            </a:r>
            <a:r>
              <a:rPr lang="en-US" sz="1500" b="1" dirty="0">
                <a:solidFill>
                  <a:schemeClr val="bg1">
                    <a:lumMod val="50000"/>
                  </a:schemeClr>
                </a:solidFill>
                <a:latin typeface="Arial" panose="020B0604020202020204" pitchFamily="34" charset="0"/>
                <a:cs typeface="Arial" panose="020B0604020202020204" pitchFamily="34" charset="0"/>
              </a:rPr>
              <a:t>± 38.4 gC m</a:t>
            </a:r>
            <a:r>
              <a:rPr lang="en-US" sz="1500" b="1" baseline="30000" dirty="0">
                <a:solidFill>
                  <a:schemeClr val="bg1">
                    <a:lumMod val="50000"/>
                  </a:schemeClr>
                </a:solidFill>
                <a:latin typeface="Arial" panose="020B0604020202020204" pitchFamily="34" charset="0"/>
                <a:cs typeface="Arial" panose="020B0604020202020204" pitchFamily="34" charset="0"/>
              </a:rPr>
              <a:t>-2</a:t>
            </a:r>
            <a:endParaRPr lang="en-GB" sz="1500"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4380187" y="5300915"/>
            <a:ext cx="2073003" cy="323165"/>
          </a:xfrm>
          <a:prstGeom prst="rect">
            <a:avLst/>
          </a:prstGeom>
          <a:noFill/>
        </p:spPr>
        <p:txBody>
          <a:bodyPr wrap="none" rtlCol="0">
            <a:spAutoFit/>
          </a:bodyPr>
          <a:lstStyle/>
          <a:p>
            <a:r>
              <a:rPr lang="en-US" sz="1500" b="1" dirty="0">
                <a:solidFill>
                  <a:srgbClr val="0070C0"/>
                </a:solidFill>
                <a:latin typeface="Arial" panose="020B0604020202020204" pitchFamily="34" charset="0"/>
                <a:cs typeface="Arial" panose="020B0604020202020204" pitchFamily="34" charset="0"/>
              </a:rPr>
              <a:t>-</a:t>
            </a:r>
            <a:r>
              <a:rPr lang="en-US" sz="1500" b="1" dirty="0" smtClean="0">
                <a:solidFill>
                  <a:srgbClr val="0070C0"/>
                </a:solidFill>
                <a:latin typeface="Arial" panose="020B0604020202020204" pitchFamily="34" charset="0"/>
                <a:cs typeface="Arial" panose="020B0604020202020204" pitchFamily="34" charset="0"/>
              </a:rPr>
              <a:t>1361.0 </a:t>
            </a:r>
            <a:r>
              <a:rPr lang="en-US" sz="1500" b="1" dirty="0">
                <a:solidFill>
                  <a:srgbClr val="0070C0"/>
                </a:solidFill>
                <a:latin typeface="Arial" panose="020B0604020202020204" pitchFamily="34" charset="0"/>
                <a:cs typeface="Arial" panose="020B0604020202020204" pitchFamily="34" charset="0"/>
              </a:rPr>
              <a:t>± 38.1 gC m</a:t>
            </a:r>
            <a:r>
              <a:rPr lang="en-US" sz="1500" b="1" baseline="30000" dirty="0">
                <a:solidFill>
                  <a:srgbClr val="0070C0"/>
                </a:solidFill>
                <a:latin typeface="Arial" panose="020B0604020202020204" pitchFamily="34" charset="0"/>
                <a:cs typeface="Arial" panose="020B0604020202020204" pitchFamily="34" charset="0"/>
              </a:rPr>
              <a:t>-2</a:t>
            </a:r>
            <a:endParaRPr lang="en-GB" sz="1500" b="1" baseline="30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4380187" y="5588535"/>
            <a:ext cx="2073003" cy="323165"/>
          </a:xfrm>
          <a:prstGeom prst="rect">
            <a:avLst/>
          </a:prstGeom>
          <a:noFill/>
        </p:spPr>
        <p:txBody>
          <a:bodyPr wrap="none" rtlCol="0">
            <a:spAutoFit/>
          </a:bodyPr>
          <a:lstStyle/>
          <a:p>
            <a:r>
              <a:rPr lang="en-US" sz="1500" b="1" dirty="0">
                <a:solidFill>
                  <a:srgbClr val="FF0000"/>
                </a:solidFill>
                <a:latin typeface="Arial" panose="020B0604020202020204" pitchFamily="34" charset="0"/>
                <a:cs typeface="Arial" panose="020B0604020202020204" pitchFamily="34" charset="0"/>
              </a:rPr>
              <a:t>-</a:t>
            </a:r>
            <a:r>
              <a:rPr lang="en-US" sz="1500" b="1" dirty="0" smtClean="0">
                <a:solidFill>
                  <a:srgbClr val="FF0000"/>
                </a:solidFill>
                <a:latin typeface="Arial" panose="020B0604020202020204" pitchFamily="34" charset="0"/>
                <a:cs typeface="Arial" panose="020B0604020202020204" pitchFamily="34" charset="0"/>
              </a:rPr>
              <a:t>1370.3 </a:t>
            </a:r>
            <a:r>
              <a:rPr lang="en-US" sz="1500" b="1" dirty="0">
                <a:solidFill>
                  <a:srgbClr val="FF0000"/>
                </a:solidFill>
                <a:latin typeface="Arial" panose="020B0604020202020204" pitchFamily="34" charset="0"/>
                <a:cs typeface="Arial" panose="020B0604020202020204" pitchFamily="34" charset="0"/>
              </a:rPr>
              <a:t>± 37.9 gC m</a:t>
            </a:r>
            <a:r>
              <a:rPr lang="en-US" sz="1500" b="1" baseline="30000" dirty="0">
                <a:solidFill>
                  <a:srgbClr val="FF0000"/>
                </a:solidFill>
                <a:latin typeface="Arial" panose="020B0604020202020204" pitchFamily="34" charset="0"/>
                <a:cs typeface="Arial" panose="020B0604020202020204" pitchFamily="34" charset="0"/>
              </a:rPr>
              <a:t>-2</a:t>
            </a:r>
            <a:endParaRPr lang="en-GB" sz="1500" b="1" baseline="30000"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10125632" y="4461026"/>
            <a:ext cx="1965603" cy="323165"/>
          </a:xfrm>
          <a:prstGeom prst="rect">
            <a:avLst/>
          </a:prstGeom>
          <a:noFill/>
        </p:spPr>
        <p:txBody>
          <a:bodyPr wrap="none" rtlCol="0">
            <a:spAutoFit/>
          </a:bodyPr>
          <a:lstStyle/>
          <a:p>
            <a:r>
              <a:rPr lang="en-US" sz="1500" b="1" dirty="0">
                <a:solidFill>
                  <a:schemeClr val="bg1">
                    <a:lumMod val="50000"/>
                  </a:schemeClr>
                </a:solidFill>
                <a:latin typeface="Arial" panose="020B0604020202020204" pitchFamily="34" charset="0"/>
                <a:cs typeface="Arial" panose="020B0604020202020204" pitchFamily="34" charset="0"/>
              </a:rPr>
              <a:t>-</a:t>
            </a:r>
            <a:r>
              <a:rPr lang="en-US" sz="1500" b="1" dirty="0" smtClean="0">
                <a:solidFill>
                  <a:schemeClr val="bg1">
                    <a:lumMod val="50000"/>
                  </a:schemeClr>
                </a:solidFill>
                <a:latin typeface="Arial" panose="020B0604020202020204" pitchFamily="34" charset="0"/>
                <a:cs typeface="Arial" panose="020B0604020202020204" pitchFamily="34" charset="0"/>
              </a:rPr>
              <a:t>910.6 </a:t>
            </a:r>
            <a:r>
              <a:rPr lang="en-US" sz="1500" b="1" dirty="0">
                <a:solidFill>
                  <a:schemeClr val="bg1">
                    <a:lumMod val="50000"/>
                  </a:schemeClr>
                </a:solidFill>
                <a:latin typeface="Arial" panose="020B0604020202020204" pitchFamily="34" charset="0"/>
                <a:cs typeface="Arial" panose="020B0604020202020204" pitchFamily="34" charset="0"/>
              </a:rPr>
              <a:t>± 28.6 </a:t>
            </a:r>
            <a:r>
              <a:rPr lang="en-US" sz="1500" b="1" dirty="0" smtClean="0">
                <a:solidFill>
                  <a:schemeClr val="bg1">
                    <a:lumMod val="50000"/>
                  </a:schemeClr>
                </a:solidFill>
                <a:latin typeface="Arial" panose="020B0604020202020204" pitchFamily="34" charset="0"/>
                <a:cs typeface="Arial" panose="020B0604020202020204" pitchFamily="34" charset="0"/>
              </a:rPr>
              <a:t>gC </a:t>
            </a:r>
            <a:r>
              <a:rPr lang="en-US" sz="1500" b="1" dirty="0">
                <a:solidFill>
                  <a:schemeClr val="bg1">
                    <a:lumMod val="50000"/>
                  </a:schemeClr>
                </a:solidFill>
                <a:latin typeface="Arial" panose="020B0604020202020204" pitchFamily="34" charset="0"/>
                <a:cs typeface="Arial" panose="020B0604020202020204" pitchFamily="34" charset="0"/>
              </a:rPr>
              <a:t>m</a:t>
            </a:r>
            <a:r>
              <a:rPr lang="en-US" sz="1500" b="1" baseline="30000" dirty="0">
                <a:solidFill>
                  <a:schemeClr val="bg1">
                    <a:lumMod val="50000"/>
                  </a:schemeClr>
                </a:solidFill>
                <a:latin typeface="Arial" panose="020B0604020202020204" pitchFamily="34" charset="0"/>
                <a:cs typeface="Arial" panose="020B0604020202020204" pitchFamily="34" charset="0"/>
              </a:rPr>
              <a:t>-2</a:t>
            </a:r>
            <a:endParaRPr lang="en-GB" sz="1500"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10136276" y="4728126"/>
            <a:ext cx="1965603"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a:t>
            </a:r>
            <a:r>
              <a:rPr lang="en-US" sz="1500" b="1" dirty="0" smtClean="0">
                <a:latin typeface="Arial" panose="020B0604020202020204" pitchFamily="34" charset="0"/>
                <a:cs typeface="Arial" panose="020B0604020202020204" pitchFamily="34" charset="0"/>
              </a:rPr>
              <a:t>910.9 ± 28.6 </a:t>
            </a:r>
            <a:r>
              <a:rPr lang="en-US" sz="1500" b="1" dirty="0">
                <a:latin typeface="Arial" panose="020B0604020202020204" pitchFamily="34" charset="0"/>
                <a:cs typeface="Arial" panose="020B0604020202020204" pitchFamily="34" charset="0"/>
              </a:rPr>
              <a:t>gC m</a:t>
            </a:r>
            <a:r>
              <a:rPr lang="en-US" sz="1500" b="1" baseline="30000" dirty="0">
                <a:latin typeface="Arial" panose="020B0604020202020204" pitchFamily="34" charset="0"/>
                <a:cs typeface="Arial" panose="020B0604020202020204" pitchFamily="34" charset="0"/>
              </a:rPr>
              <a:t>-2</a:t>
            </a:r>
            <a:endParaRPr lang="en-GB" sz="1500" b="1" baseline="30000" dirty="0">
              <a:latin typeface="Arial" panose="020B0604020202020204" pitchFamily="34" charset="0"/>
              <a:cs typeface="Arial" panose="020B0604020202020204" pitchFamily="34" charset="0"/>
            </a:endParaRPr>
          </a:p>
        </p:txBody>
      </p:sp>
      <p:sp>
        <p:nvSpPr>
          <p:cNvPr id="19" name="TextBox 18"/>
          <p:cNvSpPr txBox="1"/>
          <p:nvPr/>
        </p:nvSpPr>
        <p:spPr>
          <a:xfrm>
            <a:off x="10047711" y="5043005"/>
            <a:ext cx="2073003" cy="323165"/>
          </a:xfrm>
          <a:prstGeom prst="rect">
            <a:avLst/>
          </a:prstGeom>
          <a:noFill/>
        </p:spPr>
        <p:txBody>
          <a:bodyPr wrap="none" rtlCol="0">
            <a:spAutoFit/>
          </a:bodyPr>
          <a:lstStyle/>
          <a:p>
            <a:r>
              <a:rPr lang="en-US" sz="1500" b="1" dirty="0">
                <a:solidFill>
                  <a:srgbClr val="0070C0"/>
                </a:solidFill>
                <a:latin typeface="Arial" panose="020B0604020202020204" pitchFamily="34" charset="0"/>
                <a:cs typeface="Arial" panose="020B0604020202020204" pitchFamily="34" charset="0"/>
              </a:rPr>
              <a:t>-1001.1 ± 27.9 </a:t>
            </a:r>
            <a:r>
              <a:rPr lang="en-US" sz="1500" b="1" dirty="0" smtClean="0">
                <a:solidFill>
                  <a:srgbClr val="0070C0"/>
                </a:solidFill>
                <a:latin typeface="Arial" panose="020B0604020202020204" pitchFamily="34" charset="0"/>
                <a:cs typeface="Arial" panose="020B0604020202020204" pitchFamily="34" charset="0"/>
              </a:rPr>
              <a:t>gC </a:t>
            </a:r>
            <a:r>
              <a:rPr lang="en-US" sz="1500" b="1" dirty="0">
                <a:solidFill>
                  <a:srgbClr val="0070C0"/>
                </a:solidFill>
                <a:latin typeface="Arial" panose="020B0604020202020204" pitchFamily="34" charset="0"/>
                <a:cs typeface="Arial" panose="020B0604020202020204" pitchFamily="34" charset="0"/>
              </a:rPr>
              <a:t>m</a:t>
            </a:r>
            <a:r>
              <a:rPr lang="en-US" sz="1500" b="1" baseline="30000" dirty="0">
                <a:solidFill>
                  <a:srgbClr val="0070C0"/>
                </a:solidFill>
                <a:latin typeface="Arial" panose="020B0604020202020204" pitchFamily="34" charset="0"/>
                <a:cs typeface="Arial" panose="020B0604020202020204" pitchFamily="34" charset="0"/>
              </a:rPr>
              <a:t>-2</a:t>
            </a:r>
            <a:endParaRPr lang="en-GB" sz="1500" b="1" baseline="30000" dirty="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0114988" y="4193329"/>
            <a:ext cx="1965603" cy="323165"/>
          </a:xfrm>
          <a:prstGeom prst="rect">
            <a:avLst/>
          </a:prstGeom>
          <a:noFill/>
        </p:spPr>
        <p:txBody>
          <a:bodyPr wrap="none" rtlCol="0">
            <a:spAutoFit/>
          </a:bodyPr>
          <a:lstStyle/>
          <a:p>
            <a:r>
              <a:rPr lang="en-US" sz="1500" b="1" dirty="0">
                <a:solidFill>
                  <a:srgbClr val="FF0000"/>
                </a:solidFill>
                <a:latin typeface="Arial" panose="020B0604020202020204" pitchFamily="34" charset="0"/>
                <a:cs typeface="Arial" panose="020B0604020202020204" pitchFamily="34" charset="0"/>
              </a:rPr>
              <a:t>-</a:t>
            </a:r>
            <a:r>
              <a:rPr lang="en-US" sz="1500" b="1" dirty="0" smtClean="0">
                <a:solidFill>
                  <a:srgbClr val="FF0000"/>
                </a:solidFill>
                <a:latin typeface="Arial" panose="020B0604020202020204" pitchFamily="34" charset="0"/>
                <a:cs typeface="Arial" panose="020B0604020202020204" pitchFamily="34" charset="0"/>
              </a:rPr>
              <a:t>884.7 </a:t>
            </a:r>
            <a:r>
              <a:rPr lang="en-US" sz="1500" b="1" dirty="0">
                <a:solidFill>
                  <a:srgbClr val="FF0000"/>
                </a:solidFill>
                <a:latin typeface="Arial" panose="020B0604020202020204" pitchFamily="34" charset="0"/>
                <a:cs typeface="Arial" panose="020B0604020202020204" pitchFamily="34" charset="0"/>
              </a:rPr>
              <a:t>± 27.8 </a:t>
            </a:r>
            <a:r>
              <a:rPr lang="en-US" sz="1500" b="1" dirty="0" smtClean="0">
                <a:solidFill>
                  <a:srgbClr val="FF0000"/>
                </a:solidFill>
                <a:latin typeface="Arial" panose="020B0604020202020204" pitchFamily="34" charset="0"/>
                <a:cs typeface="Arial" panose="020B0604020202020204" pitchFamily="34" charset="0"/>
              </a:rPr>
              <a:t>gC </a:t>
            </a:r>
            <a:r>
              <a:rPr lang="en-US" sz="1500" b="1" dirty="0">
                <a:solidFill>
                  <a:srgbClr val="FF0000"/>
                </a:solidFill>
                <a:latin typeface="Arial" panose="020B0604020202020204" pitchFamily="34" charset="0"/>
                <a:cs typeface="Arial" panose="020B0604020202020204" pitchFamily="34" charset="0"/>
              </a:rPr>
              <a:t>m</a:t>
            </a:r>
            <a:r>
              <a:rPr lang="en-US" sz="1500" b="1" baseline="30000" dirty="0">
                <a:solidFill>
                  <a:srgbClr val="FF0000"/>
                </a:solidFill>
                <a:latin typeface="Arial" panose="020B0604020202020204" pitchFamily="34" charset="0"/>
                <a:cs typeface="Arial" panose="020B0604020202020204" pitchFamily="34" charset="0"/>
              </a:rPr>
              <a:t>-2</a:t>
            </a:r>
            <a:endParaRPr lang="en-GB" sz="1500" b="1" baseline="300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8251674" y="3919619"/>
            <a:ext cx="72167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No data</a:t>
            </a:r>
          </a:p>
        </p:txBody>
      </p:sp>
      <p:sp>
        <p:nvSpPr>
          <p:cNvPr id="23" name="TextBox 22"/>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18</a:t>
            </a:r>
            <a:endParaRPr lang="en-GB" sz="1000" dirty="0">
              <a:latin typeface="Arial" panose="020B0604020202020204" pitchFamily="34" charset="0"/>
              <a:cs typeface="Arial" panose="020B0604020202020204" pitchFamily="34" charset="0"/>
            </a:endParaRPr>
          </a:p>
        </p:txBody>
      </p:sp>
      <p:sp>
        <p:nvSpPr>
          <p:cNvPr id="24" name="Action Button: Home 23">
            <a:hlinkClick r:id="rId5"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777843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65" y="0"/>
            <a:ext cx="12211663" cy="6858000"/>
          </a:xfrm>
          <a:prstGeom prst="rect">
            <a:avLst/>
          </a:prstGeom>
        </p:spPr>
      </p:pic>
      <p:sp>
        <p:nvSpPr>
          <p:cNvPr id="10" name="Rektangel 3"/>
          <p:cNvSpPr/>
          <p:nvPr/>
        </p:nvSpPr>
        <p:spPr bwMode="auto">
          <a:xfrm>
            <a:off x="6075946" y="2326043"/>
            <a:ext cx="6116053" cy="779909"/>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defTabSz="907228" fontAlgn="base">
              <a:spcBef>
                <a:spcPct val="0"/>
              </a:spcBef>
              <a:spcAft>
                <a:spcPct val="0"/>
              </a:spcAft>
            </a:pPr>
            <a:endParaRPr lang="en-GB" sz="1805" b="1" dirty="0">
              <a:solidFill>
                <a:srgbClr val="9C6114"/>
              </a:solidFill>
              <a:latin typeface="Arial" charset="0"/>
              <a:ea typeface="ＭＳ Ｐゴシック" charset="-128"/>
            </a:endParaRPr>
          </a:p>
        </p:txBody>
      </p:sp>
      <p:sp>
        <p:nvSpPr>
          <p:cNvPr id="11" name="Rubrik 1"/>
          <p:cNvSpPr txBox="1">
            <a:spLocks/>
          </p:cNvSpPr>
          <p:nvPr/>
        </p:nvSpPr>
        <p:spPr bwMode="auto">
          <a:xfrm>
            <a:off x="6340642" y="2326043"/>
            <a:ext cx="5851358" cy="779908"/>
          </a:xfrm>
          <a:prstGeom prst="rect">
            <a:avLst/>
          </a:prstGeom>
          <a:noFill/>
          <a:ln w="9525">
            <a:noFill/>
            <a:miter lim="800000"/>
            <a:headEnd/>
            <a:tailEnd/>
          </a:ln>
        </p:spPr>
        <p:txBody>
          <a:bodyPr vert="horz" wrap="square" lIns="0" tIns="97448" rIns="0" bIns="83011" numCol="1" anchor="ctr" anchorCtr="0" compatLnSpc="1">
            <a:prstTxWarp prst="textNoShape">
              <a:avLst/>
            </a:prstTxWarp>
          </a:bodyPr>
          <a:lstStyle>
            <a:lvl1pPr>
              <a:defRPr sz="3600"/>
            </a:lvl1pPr>
          </a:lstStyle>
          <a:p>
            <a:pPr defTabSz="907228" fontAlgn="base">
              <a:spcBef>
                <a:spcPct val="0"/>
              </a:spcBef>
              <a:spcAft>
                <a:spcPct val="0"/>
              </a:spcAft>
              <a:defRPr/>
            </a:pPr>
            <a:r>
              <a:rPr lang="en-GB" sz="3200" kern="0" dirty="0">
                <a:solidFill>
                  <a:srgbClr val="000000"/>
                </a:solidFill>
                <a:latin typeface="Arial"/>
                <a:ea typeface="ＭＳ Ｐゴシック" charset="-128"/>
              </a:rPr>
              <a:t>Summary &amp; conclusion</a:t>
            </a:r>
          </a:p>
        </p:txBody>
      </p:sp>
      <p:sp>
        <p:nvSpPr>
          <p:cNvPr id="6" name="Action Button: Home 5">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103460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p:cNvSpPr txBox="1">
            <a:spLocks/>
          </p:cNvSpPr>
          <p:nvPr/>
        </p:nvSpPr>
        <p:spPr>
          <a:xfrm>
            <a:off x="655918" y="1090832"/>
            <a:ext cx="7595983" cy="5767168"/>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sv-SE" sz="2000" kern="0" dirty="0">
                <a:solidFill>
                  <a:srgbClr val="000000"/>
                </a:solidFill>
                <a:latin typeface="Arial"/>
              </a:rPr>
              <a:t>Introduction and     study aim</a:t>
            </a:r>
          </a:p>
          <a:p>
            <a:pPr marL="929511" lvl="1" indent="-458389" algn="just">
              <a:spcBef>
                <a:spcPts val="600"/>
              </a:spcBef>
              <a:buClr>
                <a:srgbClr val="000000"/>
              </a:buClr>
            </a:pPr>
            <a:r>
              <a:rPr lang="sv-SE" sz="1600" kern="0" dirty="0">
                <a:solidFill>
                  <a:srgbClr val="000000"/>
                </a:solidFill>
                <a:latin typeface="Arial"/>
              </a:rPr>
              <a:t>Decoupling of above- and below-canopy air mass flow, horizontal advection, drainage flows.</a:t>
            </a:r>
          </a:p>
          <a:p>
            <a:pPr marL="929511" lvl="1" indent="-458389" algn="just">
              <a:spcBef>
                <a:spcPts val="600"/>
              </a:spcBef>
              <a:buClr>
                <a:srgbClr val="000000"/>
              </a:buClr>
            </a:pPr>
            <a:r>
              <a:rPr lang="sv-SE" sz="1600" kern="0" dirty="0">
                <a:solidFill>
                  <a:srgbClr val="000000"/>
                </a:solidFill>
                <a:latin typeface="Arial"/>
              </a:rPr>
              <a:t>Implications of decoupling on estimates of the biosphere-atmosphere exchange rates.</a:t>
            </a:r>
          </a:p>
          <a:p>
            <a:pPr marL="929511" lvl="1" indent="-458389" algn="just">
              <a:spcBef>
                <a:spcPts val="600"/>
              </a:spcBef>
              <a:buClr>
                <a:srgbClr val="000000"/>
              </a:buClr>
            </a:pPr>
            <a:r>
              <a:rPr lang="sv-SE" sz="1600" kern="0" dirty="0">
                <a:solidFill>
                  <a:srgbClr val="000000"/>
                </a:solidFill>
                <a:latin typeface="Arial"/>
              </a:rPr>
              <a:t>Why study oil palm?</a:t>
            </a:r>
          </a:p>
          <a:p>
            <a:pPr marL="458389" indent="-458389" algn="just">
              <a:buClr>
                <a:srgbClr val="000000"/>
              </a:buClr>
            </a:pPr>
            <a:r>
              <a:rPr lang="sv-SE" sz="2000" kern="0" dirty="0">
                <a:solidFill>
                  <a:srgbClr val="000000"/>
                </a:solidFill>
                <a:latin typeface="Arial"/>
              </a:rPr>
              <a:t>Materials and Methods</a:t>
            </a:r>
          </a:p>
          <a:p>
            <a:pPr marL="929511" lvl="1" indent="-458389" algn="just">
              <a:spcBef>
                <a:spcPts val="600"/>
              </a:spcBef>
              <a:buClr>
                <a:srgbClr val="000000"/>
              </a:buClr>
            </a:pPr>
            <a:r>
              <a:rPr lang="sv-SE" sz="1600" kern="0" dirty="0">
                <a:solidFill>
                  <a:srgbClr val="000000"/>
                </a:solidFill>
                <a:latin typeface="Arial"/>
              </a:rPr>
              <a:t>Study site</a:t>
            </a:r>
          </a:p>
          <a:p>
            <a:pPr marL="929511" lvl="1" indent="-458389" algn="just">
              <a:spcBef>
                <a:spcPts val="600"/>
              </a:spcBef>
              <a:buClr>
                <a:srgbClr val="000000"/>
              </a:buClr>
            </a:pPr>
            <a:r>
              <a:rPr lang="sv-SE" sz="1600" kern="0" dirty="0">
                <a:solidFill>
                  <a:srgbClr val="000000"/>
                </a:solidFill>
                <a:latin typeface="Arial"/>
              </a:rPr>
              <a:t>Data collection &amp; data processing, identification of decoupling and flux filtering</a:t>
            </a:r>
          </a:p>
          <a:p>
            <a:pPr marL="458389" indent="-458389" algn="just">
              <a:buClr>
                <a:srgbClr val="000000"/>
              </a:buClr>
            </a:pPr>
            <a:r>
              <a:rPr lang="en-GB" sz="2000" kern="0" dirty="0">
                <a:solidFill>
                  <a:srgbClr val="000000"/>
                </a:solidFill>
                <a:latin typeface="Arial"/>
              </a:rPr>
              <a:t>Results</a:t>
            </a:r>
            <a:r>
              <a:rPr lang="sv-SE" sz="2000" kern="0" dirty="0">
                <a:solidFill>
                  <a:srgbClr val="000000"/>
                </a:solidFill>
                <a:latin typeface="Arial"/>
              </a:rPr>
              <a:t> and Discussion</a:t>
            </a:r>
          </a:p>
          <a:p>
            <a:pPr marL="929511" lvl="1" indent="-458389" algn="just">
              <a:spcBef>
                <a:spcPts val="600"/>
              </a:spcBef>
              <a:buClr>
                <a:srgbClr val="000000"/>
              </a:buClr>
            </a:pPr>
            <a:r>
              <a:rPr lang="sv-SE" sz="1600" kern="0" dirty="0">
                <a:solidFill>
                  <a:srgbClr val="000000"/>
                </a:solidFill>
                <a:latin typeface="Arial"/>
              </a:rPr>
              <a:t>Wind speed &amp; direction</a:t>
            </a:r>
          </a:p>
          <a:p>
            <a:pPr marL="929511" lvl="1" indent="-458389" algn="just">
              <a:spcBef>
                <a:spcPts val="600"/>
              </a:spcBef>
              <a:buClr>
                <a:srgbClr val="000000"/>
              </a:buClr>
            </a:pPr>
            <a:r>
              <a:rPr lang="sv-SE" sz="1600" kern="0" dirty="0">
                <a:solidFill>
                  <a:srgbClr val="000000"/>
                </a:solidFill>
                <a:latin typeface="Arial"/>
              </a:rPr>
              <a:t>Friction velocity (</a:t>
            </a:r>
            <a:r>
              <a:rPr lang="sv-SE" sz="1600" i="1" kern="0" dirty="0">
                <a:solidFill>
                  <a:srgbClr val="000000"/>
                </a:solidFill>
                <a:latin typeface="Arial"/>
              </a:rPr>
              <a:t>u*</a:t>
            </a:r>
            <a:r>
              <a:rPr lang="sv-SE" sz="1600" kern="0" dirty="0">
                <a:solidFill>
                  <a:srgbClr val="000000"/>
                </a:solidFill>
                <a:latin typeface="Arial"/>
              </a:rPr>
              <a:t>)</a:t>
            </a:r>
          </a:p>
          <a:p>
            <a:pPr marL="929511" lvl="1" indent="-458389" algn="just">
              <a:spcBef>
                <a:spcPts val="600"/>
              </a:spcBef>
              <a:buClr>
                <a:srgbClr val="000000"/>
              </a:buClr>
            </a:pPr>
            <a:r>
              <a:rPr lang="sv-SE" sz="1600" kern="0" dirty="0">
                <a:solidFill>
                  <a:srgbClr val="000000"/>
                </a:solidFill>
                <a:latin typeface="Arial"/>
              </a:rPr>
              <a:t>Standard deviation of the vertical wind (</a:t>
            </a:r>
            <a:r>
              <a:rPr lang="el-GR" sz="1600" i="1" kern="0" dirty="0">
                <a:solidFill>
                  <a:srgbClr val="000000"/>
                </a:solidFill>
                <a:latin typeface="Arial"/>
              </a:rPr>
              <a:t>σ</a:t>
            </a:r>
            <a:r>
              <a:rPr lang="en-US" sz="1600" i="1" kern="0" baseline="-25000" dirty="0">
                <a:solidFill>
                  <a:srgbClr val="000000"/>
                </a:solidFill>
                <a:latin typeface="Arial"/>
              </a:rPr>
              <a:t>w</a:t>
            </a:r>
            <a:r>
              <a:rPr lang="en-US" sz="1600" kern="0" dirty="0">
                <a:solidFill>
                  <a:srgbClr val="000000"/>
                </a:solidFill>
                <a:latin typeface="Arial"/>
              </a:rPr>
              <a:t>)</a:t>
            </a:r>
          </a:p>
          <a:p>
            <a:pPr marL="929511" lvl="1" indent="-458389" algn="just">
              <a:spcBef>
                <a:spcPts val="600"/>
              </a:spcBef>
              <a:buClr>
                <a:srgbClr val="000000"/>
              </a:buClr>
            </a:pPr>
            <a:r>
              <a:rPr lang="en-US" sz="1600" kern="0" dirty="0">
                <a:solidFill>
                  <a:srgbClr val="000000"/>
                </a:solidFill>
                <a:latin typeface="Arial"/>
              </a:rPr>
              <a:t>Wind direction difference (</a:t>
            </a:r>
            <a:r>
              <a:rPr lang="el-GR" sz="1600" i="1" kern="0" dirty="0">
                <a:solidFill>
                  <a:srgbClr val="000000"/>
                </a:solidFill>
                <a:latin typeface="Arial"/>
              </a:rPr>
              <a:t>Δ</a:t>
            </a:r>
            <a:r>
              <a:rPr lang="en-US" sz="1600" i="1" kern="0" dirty="0">
                <a:solidFill>
                  <a:srgbClr val="000000"/>
                </a:solidFill>
                <a:latin typeface="Arial"/>
              </a:rPr>
              <a:t>WD</a:t>
            </a:r>
            <a:r>
              <a:rPr lang="en-US" sz="1600" kern="0" dirty="0">
                <a:solidFill>
                  <a:srgbClr val="000000"/>
                </a:solidFill>
                <a:latin typeface="Arial"/>
              </a:rPr>
              <a:t>)</a:t>
            </a:r>
          </a:p>
          <a:p>
            <a:pPr marL="929511" lvl="1" indent="-458389" algn="just">
              <a:spcBef>
                <a:spcPts val="600"/>
              </a:spcBef>
              <a:buClr>
                <a:srgbClr val="000000"/>
              </a:buClr>
            </a:pPr>
            <a:r>
              <a:rPr lang="en-US" sz="1600" kern="0" dirty="0">
                <a:solidFill>
                  <a:srgbClr val="000000"/>
                </a:solidFill>
                <a:latin typeface="Arial"/>
              </a:rPr>
              <a:t>CO</a:t>
            </a:r>
            <a:r>
              <a:rPr lang="en-US" sz="1600" kern="0" baseline="-25000" dirty="0">
                <a:solidFill>
                  <a:srgbClr val="000000"/>
                </a:solidFill>
                <a:latin typeface="Arial"/>
              </a:rPr>
              <a:t>2</a:t>
            </a:r>
            <a:r>
              <a:rPr lang="en-US" sz="1600" kern="0" dirty="0">
                <a:solidFill>
                  <a:srgbClr val="000000"/>
                </a:solidFill>
                <a:latin typeface="Arial"/>
              </a:rPr>
              <a:t> fluxes based on flux filtering approaches (</a:t>
            </a:r>
            <a:r>
              <a:rPr lang="en-US" sz="1600" i="1" kern="0" dirty="0">
                <a:solidFill>
                  <a:srgbClr val="000000"/>
                </a:solidFill>
                <a:latin typeface="Arial"/>
              </a:rPr>
              <a:t>u*</a:t>
            </a:r>
            <a:r>
              <a:rPr lang="en-US" sz="1600" kern="0" dirty="0">
                <a:solidFill>
                  <a:srgbClr val="000000"/>
                </a:solidFill>
                <a:latin typeface="Arial"/>
              </a:rPr>
              <a:t>,</a:t>
            </a:r>
            <a:r>
              <a:rPr lang="el-GR" sz="1600" i="1" kern="0" dirty="0">
                <a:solidFill>
                  <a:srgbClr val="000000"/>
                </a:solidFill>
                <a:latin typeface="Arial"/>
              </a:rPr>
              <a:t> σ</a:t>
            </a:r>
            <a:r>
              <a:rPr lang="en-US" sz="1600" i="1" kern="0" baseline="-25000" dirty="0">
                <a:solidFill>
                  <a:srgbClr val="000000"/>
                </a:solidFill>
                <a:latin typeface="Arial"/>
              </a:rPr>
              <a:t>w</a:t>
            </a:r>
            <a:r>
              <a:rPr lang="en-US" sz="1600" i="1" kern="0" dirty="0">
                <a:solidFill>
                  <a:srgbClr val="000000"/>
                </a:solidFill>
                <a:latin typeface="Arial"/>
              </a:rPr>
              <a:t>, </a:t>
            </a:r>
            <a:r>
              <a:rPr lang="el-GR" sz="1600" i="1" kern="0" dirty="0">
                <a:solidFill>
                  <a:srgbClr val="000000"/>
                </a:solidFill>
                <a:latin typeface="Arial"/>
              </a:rPr>
              <a:t>Δ</a:t>
            </a:r>
            <a:r>
              <a:rPr lang="en-US" sz="1600" i="1" kern="0" dirty="0">
                <a:solidFill>
                  <a:srgbClr val="000000"/>
                </a:solidFill>
                <a:latin typeface="Arial"/>
              </a:rPr>
              <a:t>WD</a:t>
            </a:r>
            <a:r>
              <a:rPr lang="en-US" sz="1600" kern="0" dirty="0">
                <a:solidFill>
                  <a:srgbClr val="000000"/>
                </a:solidFill>
                <a:latin typeface="Arial"/>
              </a:rPr>
              <a:t>)</a:t>
            </a:r>
            <a:endParaRPr lang="sv-SE" sz="1600" kern="0" dirty="0">
              <a:solidFill>
                <a:srgbClr val="000000"/>
              </a:solidFill>
              <a:latin typeface="Arial"/>
            </a:endParaRPr>
          </a:p>
          <a:p>
            <a:pPr marL="458389" indent="-458389" algn="just">
              <a:buClr>
                <a:srgbClr val="000000"/>
              </a:buClr>
            </a:pPr>
            <a:r>
              <a:rPr lang="sv-SE" sz="2000" kern="0" dirty="0">
                <a:solidFill>
                  <a:srgbClr val="000000"/>
                </a:solidFill>
                <a:latin typeface="Arial"/>
              </a:rPr>
              <a:t>Summary, conclusion and      take-home message</a:t>
            </a:r>
          </a:p>
          <a:p>
            <a:pPr marL="988401" lvl="1" indent="-286493" algn="just">
              <a:buClrTx/>
              <a:buFont typeface="Wingdings" panose="05000000000000000000" pitchFamily="2" charset="2"/>
              <a:buChar char="à"/>
            </a:pPr>
            <a:endParaRPr lang="sv-SE" sz="2000" kern="0" dirty="0">
              <a:solidFill>
                <a:srgbClr val="000000"/>
              </a:solidFill>
              <a:latin typeface="Arial"/>
            </a:endParaRPr>
          </a:p>
          <a:p>
            <a:pPr marL="988401" lvl="1" indent="-286493" algn="just">
              <a:buClr>
                <a:srgbClr val="9C6114"/>
              </a:buClr>
              <a:buFont typeface="Wingdings" panose="05000000000000000000" pitchFamily="2" charset="2"/>
              <a:buChar char="à"/>
            </a:pPr>
            <a:endParaRPr lang="sv-SE" sz="2000" kern="0" dirty="0">
              <a:solidFill>
                <a:srgbClr val="000000"/>
              </a:solidFill>
              <a:latin typeface="Arial"/>
            </a:endParaRPr>
          </a:p>
          <a:p>
            <a:pPr marL="1160297" lvl="1" indent="-458389" algn="just">
              <a:buClr>
                <a:srgbClr val="9C6114"/>
              </a:buClr>
              <a:buFont typeface="Arial" panose="020B0604020202020204" pitchFamily="34" charset="0"/>
              <a:buChar char="•"/>
            </a:pPr>
            <a:endParaRPr lang="sv-SE" sz="2000" kern="0" dirty="0">
              <a:solidFill>
                <a:srgbClr val="000000"/>
              </a:solidFill>
              <a:latin typeface="Arial"/>
            </a:endParaRPr>
          </a:p>
          <a:p>
            <a:pPr algn="just">
              <a:buClr>
                <a:srgbClr val="000000"/>
              </a:buClr>
            </a:pPr>
            <a:endParaRPr lang="sv-SE" sz="2000" kern="0" dirty="0">
              <a:solidFill>
                <a:srgbClr val="000000"/>
              </a:solidFill>
              <a:latin typeface="Arial"/>
            </a:endParaRPr>
          </a:p>
        </p:txBody>
      </p:sp>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Outline</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800444" y="6611779"/>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2</a:t>
            </a:r>
            <a:endParaRPr lang="en-GB" sz="1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824445" y="2024143"/>
            <a:ext cx="5084061" cy="3378333"/>
          </a:xfrm>
          <a:prstGeom prst="rect">
            <a:avLst/>
          </a:prstGeom>
        </p:spPr>
      </p:pic>
      <p:sp>
        <p:nvSpPr>
          <p:cNvPr id="4" name="Action Button: Forward or Next 3">
            <a:hlinkClick r:id="" action="ppaction://hlinkshowjump?jump=nextslide" highlightClick="1"/>
          </p:cNvPr>
          <p:cNvSpPr/>
          <p:nvPr/>
        </p:nvSpPr>
        <p:spPr>
          <a:xfrm>
            <a:off x="323385" y="1171279"/>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Action Button: Forward or Next 9">
            <a:hlinkClick r:id="rId3" action="ppaction://hlinksldjump" highlightClick="1"/>
          </p:cNvPr>
          <p:cNvSpPr/>
          <p:nvPr/>
        </p:nvSpPr>
        <p:spPr>
          <a:xfrm>
            <a:off x="323386" y="3013289"/>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ction Button: Forward or Next 12">
            <a:hlinkClick r:id="rId4" action="ppaction://hlinksldjump" highlightClick="1"/>
          </p:cNvPr>
          <p:cNvSpPr/>
          <p:nvPr/>
        </p:nvSpPr>
        <p:spPr>
          <a:xfrm>
            <a:off x="323385" y="4389836"/>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ction Button: Forward or Next 13">
            <a:hlinkClick r:id="rId5" action="ppaction://hlinksldjump" highlightClick="1"/>
          </p:cNvPr>
          <p:cNvSpPr/>
          <p:nvPr/>
        </p:nvSpPr>
        <p:spPr>
          <a:xfrm>
            <a:off x="323386" y="6367747"/>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Action Button: Forward or Next 14">
            <a:hlinkClick r:id="rId6" action="ppaction://hlinksldjump" highlightClick="1"/>
          </p:cNvPr>
          <p:cNvSpPr/>
          <p:nvPr/>
        </p:nvSpPr>
        <p:spPr>
          <a:xfrm>
            <a:off x="955288" y="1583733"/>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ction Button: Forward or Next 15">
            <a:hlinkClick r:id="rId7" action="ppaction://hlinksldjump" highlightClick="1"/>
          </p:cNvPr>
          <p:cNvSpPr/>
          <p:nvPr/>
        </p:nvSpPr>
        <p:spPr>
          <a:xfrm>
            <a:off x="955288" y="2147030"/>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ction Button: Forward or Next 16">
            <a:hlinkClick r:id="rId8" action="ppaction://hlinksldjump" highlightClick="1"/>
          </p:cNvPr>
          <p:cNvSpPr/>
          <p:nvPr/>
        </p:nvSpPr>
        <p:spPr>
          <a:xfrm>
            <a:off x="955288" y="2696185"/>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Action Button: Forward or Next 17">
            <a:hlinkClick r:id="rId9" action="ppaction://hlinksldjump" highlightClick="1"/>
          </p:cNvPr>
          <p:cNvSpPr/>
          <p:nvPr/>
        </p:nvSpPr>
        <p:spPr>
          <a:xfrm>
            <a:off x="955288" y="3436396"/>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Forward or Next 18">
            <a:hlinkClick r:id="rId10" action="ppaction://hlinksldjump" highlightClick="1"/>
          </p:cNvPr>
          <p:cNvSpPr/>
          <p:nvPr/>
        </p:nvSpPr>
        <p:spPr>
          <a:xfrm>
            <a:off x="955288" y="3760411"/>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Action Button: Forward or Next 19">
            <a:hlinkClick r:id="rId11" action="ppaction://hlinksldjump" highlightClick="1"/>
          </p:cNvPr>
          <p:cNvSpPr/>
          <p:nvPr/>
        </p:nvSpPr>
        <p:spPr>
          <a:xfrm>
            <a:off x="955288" y="4753714"/>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Action Button: Forward or Next 20">
            <a:hlinkClick r:id="rId12" action="ppaction://hlinksldjump" highlightClick="1"/>
          </p:cNvPr>
          <p:cNvSpPr/>
          <p:nvPr/>
        </p:nvSpPr>
        <p:spPr>
          <a:xfrm>
            <a:off x="955288" y="5095928"/>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Action Button: Forward or Next 21">
            <a:hlinkClick r:id="rId13" action="ppaction://hlinksldjump" highlightClick="1"/>
          </p:cNvPr>
          <p:cNvSpPr/>
          <p:nvPr/>
        </p:nvSpPr>
        <p:spPr>
          <a:xfrm>
            <a:off x="955288" y="5372435"/>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Action Button: Forward or Next 22">
            <a:hlinkClick r:id="rId14" action="ppaction://hlinksldjump" highlightClick="1"/>
          </p:cNvPr>
          <p:cNvSpPr/>
          <p:nvPr/>
        </p:nvSpPr>
        <p:spPr>
          <a:xfrm>
            <a:off x="955288" y="5721006"/>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ction Button: Forward or Next 23">
            <a:hlinkClick r:id="rId15" action="ppaction://hlinksldjump" highlightClick="1"/>
          </p:cNvPr>
          <p:cNvSpPr/>
          <p:nvPr/>
        </p:nvSpPr>
        <p:spPr>
          <a:xfrm>
            <a:off x="955288" y="6069577"/>
            <a:ext cx="170986" cy="185762"/>
          </a:xfrm>
          <a:prstGeom prst="actionButtonForwardNext">
            <a:avLst/>
          </a:prstGeom>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ction Button: Forward or Next 24">
            <a:hlinkClick r:id="rId16" action="ppaction://hlinksldjump" highlightClick="1"/>
          </p:cNvPr>
          <p:cNvSpPr/>
          <p:nvPr/>
        </p:nvSpPr>
        <p:spPr>
          <a:xfrm>
            <a:off x="3062868" y="1138085"/>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8634364" y="6334780"/>
            <a:ext cx="253787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Oil palm (</a:t>
            </a:r>
            <a:r>
              <a:rPr lang="en-GB" sz="1200" i="1" dirty="0">
                <a:latin typeface="Arial" panose="020B0604020202020204" pitchFamily="34" charset="0"/>
                <a:cs typeface="Arial" panose="020B0604020202020204" pitchFamily="34" charset="0"/>
              </a:rPr>
              <a:t>Elaeis guineensis </a:t>
            </a:r>
            <a:r>
              <a:rPr lang="en-GB" sz="1200" dirty="0">
                <a:latin typeface="Arial" panose="020B0604020202020204" pitchFamily="34" charset="0"/>
                <a:cs typeface="Arial" panose="020B0604020202020204" pitchFamily="34" charset="0"/>
              </a:rPr>
              <a:t>Jacq.).</a:t>
            </a:r>
          </a:p>
        </p:txBody>
      </p:sp>
      <p:sp>
        <p:nvSpPr>
          <p:cNvPr id="27" name="Action Button: Forward or Next 26">
            <a:hlinkClick r:id="rId17" action="ppaction://hlinksldjump" highlightClick="1"/>
          </p:cNvPr>
          <p:cNvSpPr/>
          <p:nvPr/>
        </p:nvSpPr>
        <p:spPr>
          <a:xfrm>
            <a:off x="4197431" y="6367747"/>
            <a:ext cx="265625" cy="300682"/>
          </a:xfrm>
          <a:prstGeom prst="actionButtonForwardNex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677882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Summary &amp; conclusion</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300788" y="1133310"/>
            <a:ext cx="11328503" cy="5584013"/>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Wind speeds above and below the oil palm canopy are generally low.</a:t>
            </a:r>
          </a:p>
          <a:p>
            <a:pPr marL="458389" indent="-458389" algn="just">
              <a:buClr>
                <a:srgbClr val="000000"/>
              </a:buClr>
            </a:pPr>
            <a:r>
              <a:rPr lang="en-US" sz="2000" kern="0" dirty="0">
                <a:solidFill>
                  <a:srgbClr val="000000"/>
                </a:solidFill>
                <a:latin typeface="Arial"/>
              </a:rPr>
              <a:t>We applied three approaches based on eddy covariance (EC) wind measurements to identify possible decoupling:</a:t>
            </a:r>
          </a:p>
          <a:p>
            <a:pPr marL="929511" lvl="1" indent="-458389" algn="just">
              <a:buClr>
                <a:srgbClr val="000000"/>
              </a:buClr>
            </a:pPr>
            <a:r>
              <a:rPr lang="en-US" sz="1600" i="1" u="sng" kern="0" dirty="0">
                <a:solidFill>
                  <a:srgbClr val="000000"/>
                </a:solidFill>
                <a:latin typeface="Arial"/>
              </a:rPr>
              <a:t>u* </a:t>
            </a:r>
            <a:r>
              <a:rPr lang="en-US" sz="1600" u="sng" kern="0" dirty="0">
                <a:solidFill>
                  <a:srgbClr val="000000"/>
                </a:solidFill>
                <a:latin typeface="Arial"/>
              </a:rPr>
              <a:t>threshold:</a:t>
            </a:r>
            <a:r>
              <a:rPr lang="en-US" sz="1600" kern="0" dirty="0">
                <a:solidFill>
                  <a:srgbClr val="000000"/>
                </a:solidFill>
                <a:latin typeface="Arial"/>
              </a:rPr>
              <a:t> nocturnal CO</a:t>
            </a:r>
            <a:r>
              <a:rPr lang="en-US" sz="1600" kern="0" baseline="-25000" dirty="0">
                <a:solidFill>
                  <a:srgbClr val="000000"/>
                </a:solidFill>
                <a:latin typeface="Arial"/>
              </a:rPr>
              <a:t>2</a:t>
            </a:r>
            <a:r>
              <a:rPr lang="en-US" sz="1600" kern="0" dirty="0">
                <a:solidFill>
                  <a:srgbClr val="000000"/>
                </a:solidFill>
                <a:latin typeface="Arial"/>
              </a:rPr>
              <a:t> fluxes level off at </a:t>
            </a:r>
            <a:r>
              <a:rPr lang="en-US" sz="1600" i="1" kern="0" dirty="0">
                <a:solidFill>
                  <a:srgbClr val="000000"/>
                </a:solidFill>
                <a:latin typeface="Arial"/>
              </a:rPr>
              <a:t>u* </a:t>
            </a:r>
            <a:r>
              <a:rPr lang="en-US" sz="1600" kern="0" dirty="0">
                <a:solidFill>
                  <a:srgbClr val="000000"/>
                </a:solidFill>
                <a:latin typeface="Arial"/>
              </a:rPr>
              <a:t>&gt; 0.19 m s</a:t>
            </a:r>
            <a:r>
              <a:rPr lang="en-US" sz="1600" kern="0" baseline="30000" dirty="0">
                <a:solidFill>
                  <a:srgbClr val="000000"/>
                </a:solidFill>
                <a:latin typeface="Arial"/>
              </a:rPr>
              <a:t>-1</a:t>
            </a:r>
            <a:r>
              <a:rPr lang="en-US" sz="1600" kern="0" dirty="0">
                <a:solidFill>
                  <a:srgbClr val="000000"/>
                </a:solidFill>
                <a:latin typeface="Arial"/>
              </a:rPr>
              <a:t>, indicating sufficient development of turbulence strength above this threshold</a:t>
            </a:r>
          </a:p>
          <a:p>
            <a:pPr marL="929511" lvl="1" indent="-458389" algn="just">
              <a:buClr>
                <a:srgbClr val="000000"/>
              </a:buClr>
            </a:pPr>
            <a:r>
              <a:rPr lang="el-GR" sz="1600" i="1" u="sng" dirty="0">
                <a:solidFill>
                  <a:schemeClr val="tx1"/>
                </a:solidFill>
                <a:latin typeface="Arial" panose="020B0604020202020204" pitchFamily="34" charset="0"/>
                <a:ea typeface="Times New Roman" panose="02020603050405020304" pitchFamily="18" charset="0"/>
                <a:cs typeface="Arial" panose="020B0604020202020204" pitchFamily="34" charset="0"/>
              </a:rPr>
              <a:t>σ</a:t>
            </a:r>
            <a:r>
              <a:rPr lang="en-US" sz="1600" i="1"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w</a:t>
            </a:r>
            <a:r>
              <a:rPr lang="en-US" sz="1600" i="1" u="sng"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u="sng" dirty="0">
                <a:solidFill>
                  <a:schemeClr val="tx1"/>
                </a:solidFill>
                <a:latin typeface="Arial" panose="020B0604020202020204" pitchFamily="34" charset="0"/>
                <a:ea typeface="Times New Roman" panose="02020603050405020304" pitchFamily="18" charset="0"/>
                <a:cs typeface="Arial" panose="020B0604020202020204" pitchFamily="34" charset="0"/>
              </a:rPr>
              <a:t>threshold:</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kern="0" dirty="0">
                <a:solidFill>
                  <a:schemeClr val="tx1"/>
                </a:solidFill>
                <a:latin typeface="Arial"/>
                <a:ea typeface="Times New Roman" panose="02020603050405020304" pitchFamily="18" charset="0"/>
                <a:cs typeface="Arial" panose="020B0604020202020204" pitchFamily="34" charset="0"/>
              </a:rPr>
              <a:t>possible transition between decoupling to coupling at ~0.20 m s</a:t>
            </a:r>
            <a:r>
              <a:rPr lang="en-US" sz="1600" kern="0" baseline="30000" dirty="0">
                <a:solidFill>
                  <a:schemeClr val="tx1"/>
                </a:solidFill>
                <a:latin typeface="Arial"/>
                <a:ea typeface="Times New Roman" panose="02020603050405020304" pitchFamily="18" charset="0"/>
                <a:cs typeface="Arial" panose="020B0604020202020204" pitchFamily="34" charset="0"/>
              </a:rPr>
              <a:t>-1</a:t>
            </a:r>
            <a:r>
              <a:rPr lang="en-US" sz="1600" kern="0" dirty="0">
                <a:solidFill>
                  <a:schemeClr val="tx1"/>
                </a:solidFill>
                <a:latin typeface="Arial"/>
                <a:ea typeface="Times New Roman" panose="02020603050405020304" pitchFamily="18" charset="0"/>
                <a:cs typeface="Arial" panose="020B0604020202020204" pitchFamily="34" charset="0"/>
              </a:rPr>
              <a:t> (above-canopy </a:t>
            </a:r>
            <a:r>
              <a:rPr lang="el-GR" sz="1600" i="1" dirty="0">
                <a:solidFill>
                  <a:schemeClr val="tx1"/>
                </a:solidFill>
                <a:latin typeface="Arial" panose="020B0604020202020204" pitchFamily="34" charset="0"/>
                <a:ea typeface="Times New Roman" panose="02020603050405020304" pitchFamily="18" charset="0"/>
                <a:cs typeface="Arial" panose="020B0604020202020204" pitchFamily="34" charset="0"/>
              </a:rPr>
              <a:t>σ</a:t>
            </a:r>
            <a:r>
              <a:rPr lang="en-US" sz="1600"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w</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kern="0" dirty="0">
                <a:solidFill>
                  <a:schemeClr val="tx1"/>
                </a:solidFill>
                <a:latin typeface="Arial"/>
                <a:ea typeface="Times New Roman" panose="02020603050405020304" pitchFamily="18" charset="0"/>
                <a:cs typeface="Arial" panose="020B0604020202020204" pitchFamily="34" charset="0"/>
              </a:rPr>
              <a:t>and ~0.092 m s</a:t>
            </a:r>
            <a:r>
              <a:rPr lang="en-US" sz="1600" kern="0" baseline="30000" dirty="0">
                <a:solidFill>
                  <a:schemeClr val="tx1"/>
                </a:solidFill>
                <a:latin typeface="Arial"/>
                <a:ea typeface="Times New Roman" panose="02020603050405020304" pitchFamily="18" charset="0"/>
                <a:cs typeface="Arial" panose="020B0604020202020204" pitchFamily="34" charset="0"/>
              </a:rPr>
              <a:t>-1</a:t>
            </a:r>
            <a:r>
              <a:rPr lang="en-US" sz="1600" kern="0" dirty="0">
                <a:solidFill>
                  <a:schemeClr val="tx1"/>
                </a:solidFill>
                <a:latin typeface="Arial"/>
                <a:ea typeface="Times New Roman" panose="02020603050405020304" pitchFamily="18" charset="0"/>
                <a:cs typeface="Arial" panose="020B0604020202020204" pitchFamily="34" charset="0"/>
              </a:rPr>
              <a:t> (below-canopy </a:t>
            </a:r>
            <a:r>
              <a:rPr lang="el-GR" sz="1600" i="1" dirty="0">
                <a:solidFill>
                  <a:schemeClr val="tx1"/>
                </a:solidFill>
                <a:latin typeface="Arial" panose="020B0604020202020204" pitchFamily="34" charset="0"/>
                <a:ea typeface="Times New Roman" panose="02020603050405020304" pitchFamily="18" charset="0"/>
                <a:cs typeface="Arial" panose="020B0604020202020204" pitchFamily="34" charset="0"/>
              </a:rPr>
              <a:t>σ</a:t>
            </a:r>
            <a:r>
              <a:rPr lang="en-US" sz="1600"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w</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marL="929511" lvl="1" indent="-458389" algn="just">
              <a:buClr>
                <a:srgbClr val="000000"/>
              </a:buClr>
            </a:pPr>
            <a:r>
              <a:rPr lang="en-US" sz="1600" i="1" u="sng" kern="0" dirty="0">
                <a:solidFill>
                  <a:srgbClr val="000000"/>
                </a:solidFill>
                <a:latin typeface="Arial"/>
              </a:rPr>
              <a:t>ΔWD</a:t>
            </a:r>
            <a:r>
              <a:rPr lang="en-US" sz="1600" u="sng" kern="0" dirty="0">
                <a:solidFill>
                  <a:srgbClr val="000000"/>
                </a:solidFill>
                <a:latin typeface="Arial"/>
              </a:rPr>
              <a:t> threshold:</a:t>
            </a:r>
            <a:r>
              <a:rPr lang="en-US" sz="1600" kern="0" dirty="0">
                <a:solidFill>
                  <a:srgbClr val="000000"/>
                </a:solidFill>
                <a:latin typeface="Arial"/>
              </a:rPr>
              <a:t> interaction between wind direction, CO</a:t>
            </a:r>
            <a:r>
              <a:rPr lang="en-US" sz="1600" kern="0" baseline="-25000" dirty="0">
                <a:solidFill>
                  <a:srgbClr val="000000"/>
                </a:solidFill>
                <a:latin typeface="Arial"/>
              </a:rPr>
              <a:t>2</a:t>
            </a:r>
            <a:r>
              <a:rPr lang="en-US" sz="1600" kern="0" dirty="0">
                <a:solidFill>
                  <a:srgbClr val="000000"/>
                </a:solidFill>
                <a:latin typeface="Arial"/>
              </a:rPr>
              <a:t> flux and </a:t>
            </a:r>
            <a:r>
              <a:rPr lang="el-GR" sz="1600" i="1" dirty="0">
                <a:solidFill>
                  <a:schemeClr val="tx1"/>
                </a:solidFill>
                <a:latin typeface="Arial" panose="020B0604020202020204" pitchFamily="34" charset="0"/>
                <a:ea typeface="Times New Roman" panose="02020603050405020304" pitchFamily="18" charset="0"/>
                <a:cs typeface="Arial" panose="020B0604020202020204" pitchFamily="34" charset="0"/>
              </a:rPr>
              <a:t>σ</a:t>
            </a:r>
            <a:r>
              <a:rPr lang="en-US" sz="1600"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w</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weakens at ~75° wind direction difference (</a:t>
            </a:r>
            <a:r>
              <a:rPr lang="en-US" sz="1600" i="1" kern="0" dirty="0">
                <a:solidFill>
                  <a:srgbClr val="000000"/>
                </a:solidFill>
                <a:latin typeface="Arial"/>
              </a:rPr>
              <a:t>ΔWD</a:t>
            </a:r>
            <a:r>
              <a:rPr lang="en-US" sz="1600" kern="0" dirty="0">
                <a:solidFill>
                  <a:srgbClr val="000000"/>
                </a:solidFill>
                <a:latin typeface="Arial"/>
              </a:rPr>
              <a:t>) between above- and below-canopy winds, indicating transition to decoupling</a:t>
            </a:r>
          </a:p>
          <a:p>
            <a:pPr marL="458389" indent="-458389" algn="just">
              <a:buClr>
                <a:srgbClr val="000000"/>
              </a:buClr>
            </a:pPr>
            <a:r>
              <a:rPr lang="en-US" sz="2000" kern="0" dirty="0">
                <a:solidFill>
                  <a:srgbClr val="000000"/>
                </a:solidFill>
                <a:latin typeface="Arial"/>
                <a:ea typeface="Times New Roman" panose="02020603050405020304" pitchFamily="18" charset="0"/>
                <a:cs typeface="Arial" panose="020B0604020202020204" pitchFamily="34" charset="0"/>
              </a:rPr>
              <a:t>Threshold analyses showed that during night, decoupling may occur frequently and up to 50% of measured nocturnal CO</a:t>
            </a:r>
            <a:r>
              <a:rPr lang="en-US" sz="2000" kern="0" baseline="-25000" dirty="0">
                <a:solidFill>
                  <a:srgbClr val="000000"/>
                </a:solidFill>
                <a:latin typeface="Arial"/>
                <a:ea typeface="Times New Roman" panose="02020603050405020304" pitchFamily="18" charset="0"/>
                <a:cs typeface="Arial" panose="020B0604020202020204" pitchFamily="34" charset="0"/>
              </a:rPr>
              <a:t>2</a:t>
            </a:r>
            <a:r>
              <a:rPr lang="en-US" sz="2000" kern="0" dirty="0">
                <a:solidFill>
                  <a:srgbClr val="000000"/>
                </a:solidFill>
                <a:latin typeface="Arial"/>
                <a:ea typeface="Times New Roman" panose="02020603050405020304" pitchFamily="18" charset="0"/>
                <a:cs typeface="Arial" panose="020B0604020202020204" pitchFamily="34" charset="0"/>
              </a:rPr>
              <a:t> fluxes fall within such decoupling periods.</a:t>
            </a:r>
          </a:p>
          <a:p>
            <a:pPr marL="458389" indent="-458389" algn="just">
              <a:buClr>
                <a:srgbClr val="000000"/>
              </a:buClr>
            </a:pPr>
            <a:r>
              <a:rPr lang="en-US" sz="2000" kern="0" dirty="0">
                <a:solidFill>
                  <a:srgbClr val="000000"/>
                </a:solidFill>
                <a:latin typeface="Arial"/>
                <a:ea typeface="Times New Roman" panose="02020603050405020304" pitchFamily="18" charset="0"/>
                <a:cs typeface="Arial" panose="020B0604020202020204" pitchFamily="34" charset="0"/>
              </a:rPr>
              <a:t>Based on the applied threshold filtering, annual accumulated carbon fluxes showed differences of up to </a:t>
            </a:r>
            <a:r>
              <a:rPr lang="en-US" sz="2000" kern="0" dirty="0" smtClean="0">
                <a:solidFill>
                  <a:srgbClr val="000000"/>
                </a:solidFill>
                <a:latin typeface="Arial"/>
                <a:ea typeface="Times New Roman" panose="02020603050405020304" pitchFamily="18" charset="0"/>
                <a:cs typeface="Arial" panose="020B0604020202020204" pitchFamily="34" charset="0"/>
              </a:rPr>
              <a:t>12.6% (</a:t>
            </a:r>
            <a:r>
              <a:rPr lang="en-US" sz="2000" kern="0" dirty="0" smtClean="0">
                <a:solidFill>
                  <a:srgbClr val="000000"/>
                </a:solidFill>
                <a:latin typeface="Arial"/>
              </a:rPr>
              <a:t>173 </a:t>
            </a:r>
            <a:r>
              <a:rPr lang="en-US" sz="2000" kern="0" dirty="0">
                <a:solidFill>
                  <a:srgbClr val="000000"/>
                </a:solidFill>
                <a:latin typeface="Arial"/>
              </a:rPr>
              <a:t>gC </a:t>
            </a:r>
            <a:r>
              <a:rPr lang="en-US" sz="2000" kern="0" dirty="0" smtClean="0">
                <a:solidFill>
                  <a:srgbClr val="000000"/>
                </a:solidFill>
                <a:latin typeface="Arial"/>
              </a:rPr>
              <a:t>m</a:t>
            </a:r>
            <a:r>
              <a:rPr lang="en-US" sz="2000" kern="0" baseline="30000" dirty="0" smtClean="0">
                <a:solidFill>
                  <a:srgbClr val="000000"/>
                </a:solidFill>
                <a:latin typeface="Arial"/>
              </a:rPr>
              <a:t>-2</a:t>
            </a:r>
            <a:r>
              <a:rPr lang="en-US" sz="2000" kern="0" dirty="0" smtClean="0">
                <a:solidFill>
                  <a:srgbClr val="000000"/>
                </a:solidFill>
                <a:latin typeface="Arial"/>
              </a:rPr>
              <a:t>).</a:t>
            </a:r>
            <a:endParaRPr lang="en-US" sz="2000" kern="0" dirty="0">
              <a:solidFill>
                <a:srgbClr val="000000"/>
              </a:solidFill>
              <a:latin typeface="Arial"/>
            </a:endParaRPr>
          </a:p>
          <a:p>
            <a:pPr marL="458389" indent="-458389" algn="just">
              <a:buClr>
                <a:srgbClr val="000000"/>
              </a:buClr>
            </a:pPr>
            <a:r>
              <a:rPr lang="en-US" sz="2000" kern="0" dirty="0">
                <a:solidFill>
                  <a:srgbClr val="000000"/>
                </a:solidFill>
                <a:latin typeface="Arial"/>
              </a:rPr>
              <a:t>Decoupling of above- and below-canopy air layers needs to be investigated and considered, especially when EC-data is used as reference for fluxes of tall vegetation or for modelling approaches.</a:t>
            </a:r>
            <a:endParaRPr lang="en-US" sz="2000" kern="0" baseline="30000" dirty="0">
              <a:solidFill>
                <a:srgbClr val="000000"/>
              </a:solidFill>
              <a:latin typeface="Arial"/>
            </a:endParaRPr>
          </a:p>
          <a:p>
            <a:pPr marL="929511" lvl="1" indent="-458389" algn="just">
              <a:buClr>
                <a:srgbClr val="000000"/>
              </a:buClr>
            </a:pPr>
            <a:endParaRPr lang="sv-SE" sz="2000" kern="0" dirty="0">
              <a:solidFill>
                <a:srgbClr val="000000"/>
              </a:solidFill>
              <a:latin typeface="Arial"/>
            </a:endParaRPr>
          </a:p>
        </p:txBody>
      </p:sp>
      <p:sp>
        <p:nvSpPr>
          <p:cNvPr id="7" name="TextBox 6"/>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20</a:t>
            </a:r>
            <a:endParaRPr lang="en-GB" sz="1000" dirty="0">
              <a:latin typeface="Arial" panose="020B0604020202020204" pitchFamily="34" charset="0"/>
              <a:cs typeface="Arial" panose="020B0604020202020204" pitchFamily="34" charset="0"/>
            </a:endParaRPr>
          </a:p>
        </p:txBody>
      </p:sp>
      <p:sp>
        <p:nvSpPr>
          <p:cNvPr id="8" name="Action Button: Home 7">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839416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Take-home message</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0" name="Platshållare för innehåll 2"/>
          <p:cNvSpPr txBox="1">
            <a:spLocks/>
          </p:cNvSpPr>
          <p:nvPr/>
        </p:nvSpPr>
        <p:spPr>
          <a:xfrm>
            <a:off x="773129" y="1353874"/>
            <a:ext cx="10203661" cy="4653866"/>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500" kern="0" dirty="0">
                <a:solidFill>
                  <a:srgbClr val="000000"/>
                </a:solidFill>
                <a:latin typeface="Arial"/>
              </a:rPr>
              <a:t>Decoupling of above- and below-canopy air layers needs to be investigated and considered, especially when eddy covariance data is used as reference for fluxes of tall vegetation or for modelling approaches.</a:t>
            </a:r>
          </a:p>
          <a:p>
            <a:pPr marL="458389" indent="-458389" algn="just">
              <a:buClr>
                <a:srgbClr val="000000"/>
              </a:buClr>
            </a:pPr>
            <a:endParaRPr lang="en-US" sz="2500" kern="0" baseline="30000" dirty="0">
              <a:solidFill>
                <a:srgbClr val="000000"/>
              </a:solidFill>
              <a:latin typeface="Arial"/>
            </a:endParaRPr>
          </a:p>
          <a:p>
            <a:pPr marL="0" indent="0" algn="just">
              <a:buClr>
                <a:srgbClr val="000000"/>
              </a:buClr>
              <a:buNone/>
            </a:pPr>
            <a:r>
              <a:rPr lang="en-US" sz="2500" b="1" kern="0" dirty="0">
                <a:solidFill>
                  <a:srgbClr val="000000"/>
                </a:solidFill>
                <a:latin typeface="Arial"/>
              </a:rPr>
              <a:t>Follow us!</a:t>
            </a:r>
          </a:p>
          <a:p>
            <a:pPr marL="1814456" lvl="4" indent="0" algn="just">
              <a:buClr>
                <a:srgbClr val="000000"/>
              </a:buClr>
              <a:buNone/>
            </a:pPr>
            <a:r>
              <a:rPr lang="en-US" sz="1500" b="0" kern="0" dirty="0">
                <a:solidFill>
                  <a:srgbClr val="000000"/>
                </a:solidFill>
                <a:latin typeface="Arial" panose="020B0604020202020204" pitchFamily="34" charset="0"/>
                <a:cs typeface="Arial" panose="020B0604020202020204" pitchFamily="34" charset="0"/>
                <a:hlinkClick r:id="rId2"/>
              </a:rPr>
              <a:t>@stiegler_chr</a:t>
            </a:r>
            <a:r>
              <a:rPr lang="en-US" sz="1500" b="0" kern="0" dirty="0">
                <a:solidFill>
                  <a:srgbClr val="000000"/>
                </a:solidFill>
                <a:latin typeface="Arial" panose="020B0604020202020204" pitchFamily="34" charset="0"/>
                <a:cs typeface="Arial" panose="020B0604020202020204" pitchFamily="34" charset="0"/>
              </a:rPr>
              <a:t> </a:t>
            </a:r>
            <a:r>
              <a:rPr lang="en-US" sz="1200" b="0" kern="0" dirty="0">
                <a:solidFill>
                  <a:srgbClr val="000000"/>
                </a:solidFill>
                <a:latin typeface="Arial" panose="020B0604020202020204" pitchFamily="34" charset="0"/>
                <a:cs typeface="Arial" panose="020B0604020202020204" pitchFamily="34" charset="0"/>
              </a:rPr>
              <a:t>Christian Stiegler</a:t>
            </a:r>
          </a:p>
          <a:p>
            <a:pPr marL="1814456" lvl="4" indent="0" algn="just">
              <a:buClr>
                <a:srgbClr val="000000"/>
              </a:buClr>
              <a:buNone/>
            </a:pPr>
            <a:r>
              <a:rPr lang="en-GB" sz="1500" b="0" dirty="0">
                <a:latin typeface="Arial" panose="020B0604020202020204" pitchFamily="34" charset="0"/>
                <a:cs typeface="Arial" panose="020B0604020202020204" pitchFamily="34" charset="0"/>
                <a:hlinkClick r:id="rId3"/>
              </a:rPr>
              <a:t>@BioclimGoe</a:t>
            </a:r>
            <a:r>
              <a:rPr lang="en-GB" sz="1500" b="0" dirty="0">
                <a:latin typeface="Arial" panose="020B0604020202020204" pitchFamily="34" charset="0"/>
                <a:cs typeface="Arial" panose="020B0604020202020204" pitchFamily="34" charset="0"/>
              </a:rPr>
              <a:t> </a:t>
            </a:r>
            <a:r>
              <a:rPr lang="en-GB" sz="1200" b="0" dirty="0">
                <a:latin typeface="Arial" panose="020B0604020202020204" pitchFamily="34" charset="0"/>
                <a:cs typeface="Arial" panose="020B0604020202020204" pitchFamily="34" charset="0"/>
              </a:rPr>
              <a:t>Bioclimatology Group at University of Göttingen</a:t>
            </a:r>
          </a:p>
          <a:p>
            <a:pPr marL="1814456" lvl="4" indent="0" algn="just">
              <a:buClr>
                <a:srgbClr val="000000"/>
              </a:buClr>
              <a:buNone/>
            </a:pPr>
            <a:r>
              <a:rPr lang="en-GB" sz="1500" b="0" dirty="0">
                <a:latin typeface="Arial" panose="020B0604020202020204" pitchFamily="34" charset="0"/>
                <a:cs typeface="Arial" panose="020B0604020202020204" pitchFamily="34" charset="0"/>
                <a:hlinkClick r:id="rId4"/>
              </a:rPr>
              <a:t>@efforts_crc990</a:t>
            </a:r>
            <a:r>
              <a:rPr lang="en-GB" sz="1500" b="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Collaborative Research Centre 990: Ecological and Socioeconomic Functions of Tropical Lowland Rainforest Transformation Systems (Sumatra, Indonesia)</a:t>
            </a:r>
          </a:p>
          <a:p>
            <a:pPr marL="1814456" lvl="4" indent="0" algn="just">
              <a:buClr>
                <a:srgbClr val="000000"/>
              </a:buClr>
              <a:buNone/>
            </a:pPr>
            <a:endParaRPr lang="en-US" sz="1500" b="0" kern="0" dirty="0">
              <a:solidFill>
                <a:srgbClr val="000000"/>
              </a:solidFill>
              <a:latin typeface="Arial" panose="020B0604020202020204" pitchFamily="34" charset="0"/>
              <a:cs typeface="Arial" panose="020B0604020202020204" pitchFamily="34" charset="0"/>
            </a:endParaRPr>
          </a:p>
          <a:p>
            <a:pPr marL="1814456" lvl="4" indent="0" algn="just">
              <a:buClr>
                <a:srgbClr val="000000"/>
              </a:buClr>
              <a:buNone/>
            </a:pPr>
            <a:endParaRPr lang="en-US" sz="1500" b="0" kern="0" dirty="0">
              <a:solidFill>
                <a:srgbClr val="000000"/>
              </a:solidFill>
              <a:latin typeface="Arial" panose="020B0604020202020204" pitchFamily="34" charset="0"/>
              <a:cs typeface="Arial" panose="020B0604020202020204" pitchFamily="34" charset="0"/>
            </a:endParaRPr>
          </a:p>
          <a:p>
            <a:pPr marL="1814456" lvl="4" indent="0" algn="just">
              <a:buClr>
                <a:srgbClr val="000000"/>
              </a:buClr>
              <a:buNone/>
            </a:pPr>
            <a:r>
              <a:rPr lang="en-US" sz="1500" b="0" kern="0" dirty="0">
                <a:solidFill>
                  <a:srgbClr val="000000"/>
                </a:solidFill>
                <a:latin typeface="Arial" panose="020B0604020202020204" pitchFamily="34" charset="0"/>
                <a:cs typeface="Arial" panose="020B0604020202020204" pitchFamily="34" charset="0"/>
              </a:rPr>
              <a:t>Christian Stiegler: </a:t>
            </a:r>
            <a:r>
              <a:rPr lang="en-US" sz="1500" b="0" kern="0" dirty="0">
                <a:solidFill>
                  <a:srgbClr val="000000"/>
                </a:solidFill>
                <a:latin typeface="Arial" panose="020B0604020202020204" pitchFamily="34" charset="0"/>
                <a:cs typeface="Arial" panose="020B0604020202020204" pitchFamily="34" charset="0"/>
                <a:hlinkClick r:id="rId5"/>
              </a:rPr>
              <a:t>christian.stiegler@biologie.uni-goettingen.de</a:t>
            </a:r>
            <a:endParaRPr lang="en-US" sz="1500" b="0" kern="0" dirty="0">
              <a:solidFill>
                <a:srgbClr val="000000"/>
              </a:solidFill>
              <a:latin typeface="Arial" panose="020B0604020202020204" pitchFamily="34" charset="0"/>
              <a:cs typeface="Arial" panose="020B0604020202020204" pitchFamily="34" charset="0"/>
            </a:endParaRPr>
          </a:p>
          <a:p>
            <a:pPr marL="1814456" lvl="4" indent="0" algn="just">
              <a:buClr>
                <a:srgbClr val="000000"/>
              </a:buClr>
              <a:buNone/>
            </a:pPr>
            <a:r>
              <a:rPr lang="en-US" sz="1500" b="0" kern="0" dirty="0">
                <a:solidFill>
                  <a:srgbClr val="000000"/>
                </a:solidFill>
                <a:latin typeface="Arial" panose="020B0604020202020204" pitchFamily="34" charset="0"/>
                <a:cs typeface="Arial" panose="020B0604020202020204" pitchFamily="34" charset="0"/>
              </a:rPr>
              <a:t>Tania June: </a:t>
            </a:r>
            <a:r>
              <a:rPr lang="en-US" sz="1500" b="0" kern="0" dirty="0">
                <a:solidFill>
                  <a:srgbClr val="000000"/>
                </a:solidFill>
                <a:latin typeface="Arial" panose="020B0604020202020204" pitchFamily="34" charset="0"/>
                <a:cs typeface="Arial" panose="020B0604020202020204" pitchFamily="34" charset="0"/>
                <a:hlinkClick r:id="rId6"/>
              </a:rPr>
              <a:t>tania.june@yahoo.com</a:t>
            </a:r>
            <a:r>
              <a:rPr lang="en-US" sz="1500" b="0" kern="0" dirty="0">
                <a:solidFill>
                  <a:srgbClr val="000000"/>
                </a:solidFill>
                <a:latin typeface="Arial" panose="020B0604020202020204" pitchFamily="34" charset="0"/>
                <a:cs typeface="Arial" panose="020B0604020202020204" pitchFamily="34" charset="0"/>
              </a:rPr>
              <a:t> </a:t>
            </a:r>
          </a:p>
          <a:p>
            <a:pPr marL="1814456" lvl="4" indent="0" algn="just">
              <a:buClr>
                <a:srgbClr val="000000"/>
              </a:buClr>
              <a:buNone/>
            </a:pPr>
            <a:r>
              <a:rPr lang="en-US" sz="1500" b="0" kern="0" dirty="0">
                <a:solidFill>
                  <a:srgbClr val="000000"/>
                </a:solidFill>
                <a:latin typeface="Arial" panose="020B0604020202020204" pitchFamily="34" charset="0"/>
                <a:cs typeface="Arial" panose="020B0604020202020204" pitchFamily="34" charset="0"/>
              </a:rPr>
              <a:t>Alexander Knohl: </a:t>
            </a:r>
            <a:r>
              <a:rPr lang="en-US" sz="1500" b="0" kern="0" dirty="0">
                <a:solidFill>
                  <a:srgbClr val="000000"/>
                </a:solidFill>
                <a:latin typeface="Arial" panose="020B0604020202020204" pitchFamily="34" charset="0"/>
                <a:cs typeface="Arial" panose="020B0604020202020204" pitchFamily="34" charset="0"/>
                <a:hlinkClick r:id="rId7"/>
              </a:rPr>
              <a:t>aknohl@uni-goettingen.de</a:t>
            </a:r>
            <a:r>
              <a:rPr lang="en-US" sz="1500" b="0" kern="0" dirty="0">
                <a:solidFill>
                  <a:srgbClr val="000000"/>
                </a:solidFill>
                <a:latin typeface="Arial" panose="020B0604020202020204" pitchFamily="34" charset="0"/>
                <a:cs typeface="Arial" panose="020B0604020202020204" pitchFamily="34" charset="0"/>
              </a:rPr>
              <a:t> </a:t>
            </a:r>
          </a:p>
          <a:p>
            <a:pPr marL="0" indent="0" algn="just">
              <a:buClr>
                <a:srgbClr val="000000"/>
              </a:buClr>
              <a:buNone/>
            </a:pPr>
            <a:endParaRPr lang="en-US" sz="2500" kern="0" dirty="0">
              <a:solidFill>
                <a:srgbClr val="000000"/>
              </a:solidFill>
              <a:latin typeface="Arial"/>
            </a:endParaRPr>
          </a:p>
          <a:p>
            <a:pPr marL="0" indent="0" algn="just">
              <a:buClr>
                <a:srgbClr val="000000"/>
              </a:buClr>
              <a:buNone/>
            </a:pPr>
            <a:endParaRPr lang="en-US" sz="2500" kern="0" dirty="0">
              <a:solidFill>
                <a:srgbClr val="000000"/>
              </a:solidFill>
              <a:latin typeface="Arial"/>
            </a:endParaRPr>
          </a:p>
          <a:p>
            <a:pPr marL="929511" lvl="1" indent="-458389" algn="just">
              <a:buClr>
                <a:srgbClr val="000000"/>
              </a:buClr>
            </a:pPr>
            <a:endParaRPr lang="sv-SE" sz="2000" kern="0" dirty="0">
              <a:solidFill>
                <a:srgbClr val="000000"/>
              </a:solidFill>
              <a:latin typeface="Arial"/>
            </a:endParaRPr>
          </a:p>
        </p:txBody>
      </p:sp>
      <p:sp>
        <p:nvSpPr>
          <p:cNvPr id="7" name="TextBox 6"/>
          <p:cNvSpPr txBox="1"/>
          <p:nvPr/>
        </p:nvSpPr>
        <p:spPr>
          <a:xfrm>
            <a:off x="11800444" y="6611779"/>
            <a:ext cx="32573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20</a:t>
            </a:r>
            <a:endParaRPr lang="en-GB" sz="1000" dirty="0">
              <a:latin typeface="Arial" panose="020B0604020202020204" pitchFamily="34" charset="0"/>
              <a:cs typeface="Arial" panose="020B0604020202020204" pitchFamily="34" charset="0"/>
            </a:endParaRPr>
          </a:p>
        </p:txBody>
      </p:sp>
      <p:sp>
        <p:nvSpPr>
          <p:cNvPr id="8" name="Action Button: Home 7">
            <a:hlinkClick r:id="rId8"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46986" y="4017939"/>
            <a:ext cx="617856" cy="502523"/>
          </a:xfrm>
          <a:prstGeom prst="rect">
            <a:avLst/>
          </a:prstGeom>
        </p:spPr>
      </p:pic>
      <p:pic>
        <p:nvPicPr>
          <p:cNvPr id="4" name="Picture 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95513" y="5642896"/>
            <a:ext cx="520801" cy="342793"/>
          </a:xfrm>
          <a:prstGeom prst="rect">
            <a:avLst/>
          </a:prstGeom>
        </p:spPr>
      </p:pic>
      <p:pic>
        <p:nvPicPr>
          <p:cNvPr id="13" name="Picture 1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874960" y="6306431"/>
            <a:ext cx="3593894" cy="381663"/>
          </a:xfrm>
          <a:prstGeom prst="rect">
            <a:avLst/>
          </a:prstGeom>
        </p:spPr>
      </p:pic>
      <p:pic>
        <p:nvPicPr>
          <p:cNvPr id="14" name="Picture 1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785621" y="6360980"/>
            <a:ext cx="1680788" cy="263411"/>
          </a:xfrm>
          <a:prstGeom prst="rect">
            <a:avLst/>
          </a:prstGeom>
        </p:spPr>
      </p:pic>
      <p:pic>
        <p:nvPicPr>
          <p:cNvPr id="15" name="Picture 14"/>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526409" y="6113423"/>
            <a:ext cx="605590" cy="75852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368576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3"/>
          <p:cNvSpPr/>
          <p:nvPr/>
        </p:nvSpPr>
        <p:spPr bwMode="auto">
          <a:xfrm>
            <a:off x="6075946" y="2326043"/>
            <a:ext cx="6116053" cy="779909"/>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defTabSz="907228" fontAlgn="base">
              <a:spcBef>
                <a:spcPct val="0"/>
              </a:spcBef>
              <a:spcAft>
                <a:spcPct val="0"/>
              </a:spcAft>
            </a:pPr>
            <a:endParaRPr lang="en-GB" sz="1805" b="1" dirty="0">
              <a:solidFill>
                <a:srgbClr val="9C6114"/>
              </a:solidFill>
              <a:latin typeface="Arial" charset="0"/>
              <a:ea typeface="ＭＳ Ｐゴシック" charset="-128"/>
            </a:endParaRPr>
          </a:p>
        </p:txBody>
      </p:sp>
      <p:sp>
        <p:nvSpPr>
          <p:cNvPr id="11" name="Rubrik 1"/>
          <p:cNvSpPr txBox="1">
            <a:spLocks/>
          </p:cNvSpPr>
          <p:nvPr/>
        </p:nvSpPr>
        <p:spPr bwMode="auto">
          <a:xfrm>
            <a:off x="6340642" y="2326043"/>
            <a:ext cx="5851358" cy="779908"/>
          </a:xfrm>
          <a:prstGeom prst="rect">
            <a:avLst/>
          </a:prstGeom>
          <a:noFill/>
          <a:ln w="9525">
            <a:noFill/>
            <a:miter lim="800000"/>
            <a:headEnd/>
            <a:tailEnd/>
          </a:ln>
        </p:spPr>
        <p:txBody>
          <a:bodyPr vert="horz" wrap="square" lIns="0" tIns="97448" rIns="0" bIns="83011" numCol="1" anchor="ctr" anchorCtr="0" compatLnSpc="1">
            <a:prstTxWarp prst="textNoShape">
              <a:avLst/>
            </a:prstTxWarp>
          </a:bodyPr>
          <a:lstStyle>
            <a:lvl1pPr>
              <a:defRPr sz="3600"/>
            </a:lvl1pPr>
          </a:lstStyle>
          <a:p>
            <a:pPr defTabSz="907228" fontAlgn="base">
              <a:spcBef>
                <a:spcPct val="0"/>
              </a:spcBef>
              <a:spcAft>
                <a:spcPct val="0"/>
              </a:spcAft>
              <a:defRPr/>
            </a:pPr>
            <a:r>
              <a:rPr lang="en-GB" sz="3200" kern="0" dirty="0">
                <a:solidFill>
                  <a:srgbClr val="000000"/>
                </a:solidFill>
                <a:latin typeface="Arial"/>
                <a:ea typeface="ＭＳ Ｐゴシック" charset="-128"/>
              </a:rPr>
              <a:t>Introduction &amp; study aim</a:t>
            </a:r>
          </a:p>
        </p:txBody>
      </p:sp>
      <p:sp>
        <p:nvSpPr>
          <p:cNvPr id="8" name="Action Button: Home 7">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723005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Decoupling</a:t>
            </a:r>
            <a:endParaRPr lang="en-GB" sz="3000" b="1" dirty="0">
              <a:solidFill>
                <a:srgbClr val="2E75B6"/>
              </a:solidFill>
              <a:latin typeface="Arial" panose="020B0604020202020204" pitchFamily="34" charset="0"/>
              <a:cs typeface="Arial" panose="020B0604020202020204" pitchFamily="34" charset="0"/>
            </a:endParaRPr>
          </a:p>
        </p:txBody>
      </p:sp>
      <p:cxnSp>
        <p:nvCxnSpPr>
          <p:cNvPr id="8" name="Straight Connector 7"/>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116" y="1763004"/>
            <a:ext cx="4202381" cy="4273253"/>
          </a:xfrm>
          <a:prstGeom prst="rect">
            <a:avLst/>
          </a:prstGeom>
        </p:spPr>
      </p:pic>
      <p:sp>
        <p:nvSpPr>
          <p:cNvPr id="9" name="Rectangle 8"/>
          <p:cNvSpPr/>
          <p:nvPr/>
        </p:nvSpPr>
        <p:spPr>
          <a:xfrm>
            <a:off x="8218017" y="6196362"/>
            <a:ext cx="2730235" cy="430887"/>
          </a:xfrm>
          <a:prstGeom prst="rect">
            <a:avLst/>
          </a:prstGeom>
        </p:spPr>
        <p:txBody>
          <a:bodyPr wrap="none">
            <a:spAutoFit/>
          </a:bodyPr>
          <a:lstStyle/>
          <a:p>
            <a:r>
              <a:rPr lang="en-GB" sz="1100" dirty="0">
                <a:latin typeface="Arial" panose="020B0604020202020204" pitchFamily="34" charset="0"/>
                <a:cs typeface="Arial" panose="020B0604020202020204" pitchFamily="34" charset="0"/>
              </a:rPr>
              <a:t>Adapted from Freundorfer et al., 2019,</a:t>
            </a:r>
            <a:br>
              <a:rPr lang="en-GB" sz="1100" dirty="0">
                <a:latin typeface="Arial" panose="020B0604020202020204" pitchFamily="34" charset="0"/>
                <a:cs typeface="Arial" panose="020B0604020202020204" pitchFamily="34" charset="0"/>
              </a:rPr>
            </a:br>
            <a:r>
              <a:rPr lang="en-GB" sz="1100" i="1" dirty="0">
                <a:latin typeface="Arial" panose="020B0604020202020204" pitchFamily="34" charset="0"/>
                <a:cs typeface="Arial" panose="020B0604020202020204" pitchFamily="34" charset="0"/>
              </a:rPr>
              <a:t>Agricultural and Forest Meteorology</a:t>
            </a:r>
            <a:r>
              <a:rPr lang="en-GB" sz="1100" dirty="0">
                <a:latin typeface="Arial" panose="020B0604020202020204" pitchFamily="34" charset="0"/>
                <a:cs typeface="Arial" panose="020B0604020202020204" pitchFamily="34" charset="0"/>
              </a:rPr>
              <a:t> 279.</a:t>
            </a:r>
          </a:p>
        </p:txBody>
      </p:sp>
      <p:sp>
        <p:nvSpPr>
          <p:cNvPr id="10" name="Platshållare för innehåll 2"/>
          <p:cNvSpPr txBox="1">
            <a:spLocks/>
          </p:cNvSpPr>
          <p:nvPr/>
        </p:nvSpPr>
        <p:spPr>
          <a:xfrm>
            <a:off x="300789" y="2220686"/>
            <a:ext cx="6517955" cy="3582954"/>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Especially during </a:t>
            </a:r>
            <a:r>
              <a:rPr lang="en-US" sz="2000" kern="0" dirty="0" smtClean="0">
                <a:solidFill>
                  <a:srgbClr val="000000"/>
                </a:solidFill>
                <a:latin typeface="Arial"/>
              </a:rPr>
              <a:t>night, </a:t>
            </a:r>
            <a:r>
              <a:rPr lang="en-US" sz="2000" kern="0" dirty="0">
                <a:solidFill>
                  <a:srgbClr val="000000"/>
                </a:solidFill>
                <a:latin typeface="Arial"/>
              </a:rPr>
              <a:t>calm weather conditions in tall vegetation canopies, such as forest or oil palm, may result in the formation of an isolated layer near the surface, which is decoupled from the above-canopy air layer.</a:t>
            </a:r>
          </a:p>
          <a:p>
            <a:pPr marL="458389" indent="-458389" algn="just">
              <a:buClr>
                <a:srgbClr val="000000"/>
              </a:buClr>
            </a:pPr>
            <a:r>
              <a:rPr lang="en-US" sz="2000" kern="0" dirty="0">
                <a:solidFill>
                  <a:srgbClr val="000000"/>
                </a:solidFill>
                <a:latin typeface="Arial"/>
              </a:rPr>
              <a:t>Below-canopy air flow can be influenced by the local topography and thereby cause below-canopy horizontal exchange and drainage flow.</a:t>
            </a:r>
          </a:p>
        </p:txBody>
      </p:sp>
      <p:sp>
        <p:nvSpPr>
          <p:cNvPr id="14" name="Right Arrow 13"/>
          <p:cNvSpPr/>
          <p:nvPr/>
        </p:nvSpPr>
        <p:spPr>
          <a:xfrm rot="10800000">
            <a:off x="7394504" y="4227035"/>
            <a:ext cx="415216" cy="139042"/>
          </a:xfrm>
          <a:prstGeom prst="rightArrow">
            <a:avLst>
              <a:gd name="adj1" fmla="val 50000"/>
              <a:gd name="adj2" fmla="val 8333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5" name="TextBox 14"/>
          <p:cNvSpPr txBox="1"/>
          <p:nvPr/>
        </p:nvSpPr>
        <p:spPr>
          <a:xfrm>
            <a:off x="8218017" y="3596107"/>
            <a:ext cx="147829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Decoupled layer</a:t>
            </a:r>
            <a:endParaRPr lang="en-GB" sz="1400" dirty="0">
              <a:latin typeface="Arial" panose="020B0604020202020204" pitchFamily="34" charset="0"/>
              <a:cs typeface="Arial" panose="020B0604020202020204" pitchFamily="34" charset="0"/>
            </a:endParaRPr>
          </a:p>
        </p:txBody>
      </p:sp>
      <p:sp>
        <p:nvSpPr>
          <p:cNvPr id="16" name="TextBox 15"/>
          <p:cNvSpPr txBox="1"/>
          <p:nvPr/>
        </p:nvSpPr>
        <p:spPr>
          <a:xfrm>
            <a:off x="7151916" y="3721560"/>
            <a:ext cx="990977"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Horizontal</a:t>
            </a:r>
          </a:p>
          <a:p>
            <a:r>
              <a:rPr lang="en-US" sz="1400" dirty="0">
                <a:latin typeface="Arial" panose="020B0604020202020204" pitchFamily="34" charset="0"/>
                <a:cs typeface="Arial" panose="020B0604020202020204" pitchFamily="34" charset="0"/>
              </a:rPr>
              <a:t>advection</a:t>
            </a:r>
            <a:endParaRPr lang="en-GB" sz="1400" dirty="0">
              <a:latin typeface="Arial" panose="020B0604020202020204" pitchFamily="34" charset="0"/>
              <a:cs typeface="Arial" panose="020B0604020202020204" pitchFamily="34" charset="0"/>
            </a:endParaRPr>
          </a:p>
        </p:txBody>
      </p:sp>
      <p:sp>
        <p:nvSpPr>
          <p:cNvPr id="17" name="Rectangle 16"/>
          <p:cNvSpPr/>
          <p:nvPr/>
        </p:nvSpPr>
        <p:spPr>
          <a:xfrm>
            <a:off x="7595117" y="4552690"/>
            <a:ext cx="1810139" cy="1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rot="18671981">
            <a:off x="9173453" y="3057423"/>
            <a:ext cx="2750913" cy="322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a:off x="7394504" y="1036058"/>
            <a:ext cx="4402993" cy="646331"/>
          </a:xfrm>
          <a:prstGeom prst="rect">
            <a:avLst/>
          </a:prstGeom>
        </p:spPr>
        <p:txBody>
          <a:bodyPr wrap="square">
            <a:spAutoFit/>
          </a:bodyPr>
          <a:lstStyle/>
          <a:p>
            <a:pPr algn="ctr">
              <a:buClr>
                <a:srgbClr val="000000"/>
              </a:buClr>
            </a:pPr>
            <a:r>
              <a:rPr lang="en-US" b="1" kern="0" dirty="0">
                <a:solidFill>
                  <a:srgbClr val="000000"/>
                </a:solidFill>
                <a:latin typeface="Arial"/>
              </a:rPr>
              <a:t>Schematic representation of air mixing within tall vegetation canopies</a:t>
            </a:r>
          </a:p>
        </p:txBody>
      </p:sp>
      <p:sp>
        <p:nvSpPr>
          <p:cNvPr id="20" name="TextBox 19"/>
          <p:cNvSpPr txBox="1"/>
          <p:nvPr/>
        </p:nvSpPr>
        <p:spPr>
          <a:xfrm>
            <a:off x="11800444" y="6611779"/>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4</a:t>
            </a:r>
            <a:endParaRPr lang="en-GB" sz="1000" dirty="0">
              <a:latin typeface="Arial" panose="020B0604020202020204" pitchFamily="34" charset="0"/>
              <a:cs typeface="Arial" panose="020B0604020202020204" pitchFamily="34" charset="0"/>
            </a:endParaRPr>
          </a:p>
        </p:txBody>
      </p:sp>
      <p:sp>
        <p:nvSpPr>
          <p:cNvPr id="21" name="Action Button: Home 20">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rot="16200000">
            <a:off x="9379480" y="4371734"/>
            <a:ext cx="466428" cy="29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rot="16200000">
            <a:off x="10722550" y="2236761"/>
            <a:ext cx="923958" cy="891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613959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Implications of decoupling</a:t>
            </a:r>
            <a:endParaRPr lang="en-GB" sz="3000" b="1" dirty="0">
              <a:solidFill>
                <a:srgbClr val="2E75B6"/>
              </a:solidFill>
              <a:latin typeface="Arial" panose="020B0604020202020204" pitchFamily="34" charset="0"/>
              <a:cs typeface="Arial" panose="020B0604020202020204" pitchFamily="34" charset="0"/>
            </a:endParaRPr>
          </a:p>
        </p:txBody>
      </p:sp>
      <p:cxnSp>
        <p:nvCxnSpPr>
          <p:cNvPr id="8" name="Straight Connector 7"/>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9" name="Platshållare för innehåll 2"/>
          <p:cNvSpPr txBox="1">
            <a:spLocks/>
          </p:cNvSpPr>
          <p:nvPr/>
        </p:nvSpPr>
        <p:spPr>
          <a:xfrm>
            <a:off x="300789" y="1903445"/>
            <a:ext cx="6517955" cy="3900195"/>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When decoupling and below-canopy horizontal air flow occurs, there is a high potential </a:t>
            </a:r>
            <a:r>
              <a:rPr lang="en-US" sz="2000" kern="0" dirty="0" smtClean="0">
                <a:solidFill>
                  <a:srgbClr val="000000"/>
                </a:solidFill>
                <a:latin typeface="Arial"/>
              </a:rPr>
              <a:t>that above-canopy </a:t>
            </a:r>
            <a:r>
              <a:rPr lang="en-US" sz="2000" kern="0" dirty="0">
                <a:solidFill>
                  <a:srgbClr val="000000"/>
                </a:solidFill>
                <a:latin typeface="Arial"/>
              </a:rPr>
              <a:t>measured carbon dioxide (CO</a:t>
            </a:r>
            <a:r>
              <a:rPr lang="en-US" sz="2000" kern="0" baseline="-25000" dirty="0">
                <a:solidFill>
                  <a:srgbClr val="000000"/>
                </a:solidFill>
                <a:latin typeface="Arial"/>
              </a:rPr>
              <a:t>2</a:t>
            </a:r>
            <a:r>
              <a:rPr lang="en-US" sz="2000" kern="0" dirty="0">
                <a:solidFill>
                  <a:srgbClr val="000000"/>
                </a:solidFill>
                <a:latin typeface="Arial"/>
              </a:rPr>
              <a:t>) fluxes (net ecosystem exchange) based on eddy covariance (</a:t>
            </a:r>
            <a:r>
              <a:rPr lang="en-US" sz="2000" i="1" kern="0" dirty="0">
                <a:solidFill>
                  <a:srgbClr val="000000"/>
                </a:solidFill>
                <a:latin typeface="Arial"/>
              </a:rPr>
              <a:t>EC</a:t>
            </a:r>
            <a:r>
              <a:rPr lang="en-US" sz="2000" kern="0" dirty="0">
                <a:solidFill>
                  <a:srgbClr val="000000"/>
                </a:solidFill>
                <a:latin typeface="Arial"/>
              </a:rPr>
              <a:t>) measurements might not represent the true ecosystem CO</a:t>
            </a:r>
            <a:r>
              <a:rPr lang="en-US" sz="2000" kern="0" baseline="-25000" dirty="0">
                <a:solidFill>
                  <a:srgbClr val="000000"/>
                </a:solidFill>
                <a:latin typeface="Arial"/>
              </a:rPr>
              <a:t>2</a:t>
            </a:r>
            <a:r>
              <a:rPr lang="en-US" sz="2000" kern="0" dirty="0">
                <a:solidFill>
                  <a:srgbClr val="000000"/>
                </a:solidFill>
                <a:latin typeface="Arial"/>
              </a:rPr>
              <a:t> flux as below-canopy respiration might be undetected by the </a:t>
            </a:r>
            <a:r>
              <a:rPr lang="en-US" sz="2000" i="1" kern="0" dirty="0">
                <a:solidFill>
                  <a:srgbClr val="000000"/>
                </a:solidFill>
                <a:latin typeface="Arial"/>
              </a:rPr>
              <a:t>EC</a:t>
            </a:r>
            <a:r>
              <a:rPr lang="en-US" sz="2000" kern="0" dirty="0">
                <a:solidFill>
                  <a:srgbClr val="000000"/>
                </a:solidFill>
                <a:latin typeface="Arial"/>
              </a:rPr>
              <a:t> system.</a:t>
            </a:r>
          </a:p>
          <a:p>
            <a:pPr marL="458389" indent="-458389" algn="just">
              <a:buClr>
                <a:srgbClr val="000000"/>
              </a:buClr>
            </a:pPr>
            <a:r>
              <a:rPr lang="en-US" sz="2000" i="1" kern="0" dirty="0">
                <a:solidFill>
                  <a:srgbClr val="000000"/>
                </a:solidFill>
                <a:latin typeface="Arial"/>
              </a:rPr>
              <a:t>EC</a:t>
            </a:r>
            <a:r>
              <a:rPr lang="en-US" sz="2000" kern="0" dirty="0">
                <a:solidFill>
                  <a:srgbClr val="000000"/>
                </a:solidFill>
                <a:latin typeface="Arial"/>
              </a:rPr>
              <a:t> data are frequently used as reference for fluxes of tall vegetation or for modelling approaches. It is therefore important to have accurate information on air mixing, decoupling and sub-canopy drainage flow.</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4978" y="1876507"/>
            <a:ext cx="5042044" cy="4058816"/>
          </a:xfrm>
          <a:prstGeom prst="rect">
            <a:avLst/>
          </a:prstGeom>
        </p:spPr>
      </p:pic>
      <p:sp>
        <p:nvSpPr>
          <p:cNvPr id="10" name="Rectangle 9"/>
          <p:cNvSpPr/>
          <p:nvPr/>
        </p:nvSpPr>
        <p:spPr>
          <a:xfrm>
            <a:off x="7394503" y="1056112"/>
            <a:ext cx="4402993" cy="923330"/>
          </a:xfrm>
          <a:prstGeom prst="rect">
            <a:avLst/>
          </a:prstGeom>
        </p:spPr>
        <p:txBody>
          <a:bodyPr wrap="square">
            <a:spAutoFit/>
          </a:bodyPr>
          <a:lstStyle/>
          <a:p>
            <a:pPr algn="ctr">
              <a:buClr>
                <a:srgbClr val="000000"/>
              </a:buClr>
            </a:pPr>
            <a:r>
              <a:rPr lang="en-US" b="1" kern="0" dirty="0">
                <a:solidFill>
                  <a:srgbClr val="000000"/>
                </a:solidFill>
                <a:latin typeface="Arial"/>
              </a:rPr>
              <a:t>CO</a:t>
            </a:r>
            <a:r>
              <a:rPr lang="en-US" b="1" kern="0" baseline="-25000" dirty="0">
                <a:solidFill>
                  <a:srgbClr val="000000"/>
                </a:solidFill>
                <a:latin typeface="Arial"/>
              </a:rPr>
              <a:t>2</a:t>
            </a:r>
            <a:r>
              <a:rPr lang="en-US" b="1" kern="0" dirty="0">
                <a:solidFill>
                  <a:srgbClr val="000000"/>
                </a:solidFill>
                <a:latin typeface="Arial"/>
              </a:rPr>
              <a:t> flux estimates in a Scots pine forest using different criteria for decoupling-detection</a:t>
            </a:r>
          </a:p>
        </p:txBody>
      </p:sp>
      <p:sp>
        <p:nvSpPr>
          <p:cNvPr id="11" name="Rectangle 10"/>
          <p:cNvSpPr/>
          <p:nvPr/>
        </p:nvSpPr>
        <p:spPr>
          <a:xfrm>
            <a:off x="7641772" y="5908676"/>
            <a:ext cx="3648270" cy="938719"/>
          </a:xfrm>
          <a:prstGeom prst="rect">
            <a:avLst/>
          </a:prstGeom>
        </p:spPr>
        <p:txBody>
          <a:bodyPr wrap="square">
            <a:spAutoFit/>
          </a:bodyPr>
          <a:lstStyle/>
          <a:p>
            <a:pPr algn="just"/>
            <a:r>
              <a:rPr lang="en-US" sz="1100" dirty="0">
                <a:latin typeface="Arial" panose="020B0604020202020204" pitchFamily="34" charset="0"/>
                <a:cs typeface="Arial" panose="020B0604020202020204" pitchFamily="34" charset="0"/>
              </a:rPr>
              <a:t>Cumulative gap-filled CO</a:t>
            </a:r>
            <a:r>
              <a:rPr lang="en-US" sz="1100" baseline="-25000" dirty="0">
                <a:latin typeface="Arial" panose="020B0604020202020204" pitchFamily="34" charset="0"/>
                <a:cs typeface="Arial" panose="020B0604020202020204" pitchFamily="34" charset="0"/>
              </a:rPr>
              <a:t>2</a:t>
            </a:r>
            <a:r>
              <a:rPr lang="en-US" sz="1100" dirty="0">
                <a:latin typeface="Arial" panose="020B0604020202020204" pitchFamily="34" charset="0"/>
                <a:cs typeface="Arial" panose="020B0604020202020204" pitchFamily="34" charset="0"/>
              </a:rPr>
              <a:t> fluxes (F</a:t>
            </a:r>
            <a:r>
              <a:rPr lang="en-US" sz="1100" baseline="-25000" dirty="0">
                <a:latin typeface="Arial" panose="020B0604020202020204" pitchFamily="34" charset="0"/>
                <a:cs typeface="Arial" panose="020B0604020202020204" pitchFamily="34" charset="0"/>
              </a:rPr>
              <a:t>CO</a:t>
            </a:r>
            <a:r>
              <a:rPr lang="en-US" sz="1100" baseline="-50000" dirty="0">
                <a:latin typeface="Arial" panose="020B0604020202020204" pitchFamily="34" charset="0"/>
                <a:cs typeface="Arial" panose="020B0604020202020204" pitchFamily="34" charset="0"/>
              </a:rPr>
              <a:t>2</a:t>
            </a:r>
            <a:r>
              <a:rPr lang="en-US" sz="1100" dirty="0">
                <a:latin typeface="Arial" panose="020B0604020202020204" pitchFamily="34" charset="0"/>
                <a:cs typeface="Arial" panose="020B0604020202020204" pitchFamily="34" charset="0"/>
              </a:rPr>
              <a:t>).</a:t>
            </a:r>
          </a:p>
          <a:p>
            <a:pPr algn="just"/>
            <a:r>
              <a:rPr lang="en-US" sz="1100" dirty="0">
                <a:latin typeface="Arial" panose="020B0604020202020204" pitchFamily="34" charset="0"/>
                <a:cs typeface="Arial" panose="020B0604020202020204" pitchFamily="34" charset="0"/>
              </a:rPr>
              <a:t>Color coded according to the F</a:t>
            </a:r>
            <a:r>
              <a:rPr lang="en-US" sz="1100" baseline="-25000" dirty="0">
                <a:latin typeface="Arial" panose="020B0604020202020204" pitchFamily="34" charset="0"/>
                <a:cs typeface="Arial" panose="020B0604020202020204" pitchFamily="34" charset="0"/>
              </a:rPr>
              <a:t>CO</a:t>
            </a:r>
            <a:r>
              <a:rPr lang="en-US" sz="1100" baseline="-50000" dirty="0">
                <a:latin typeface="Arial" panose="020B0604020202020204" pitchFamily="34" charset="0"/>
                <a:cs typeface="Arial" panose="020B0604020202020204" pitchFamily="34" charset="0"/>
              </a:rPr>
              <a:t>2 </a:t>
            </a:r>
            <a:r>
              <a:rPr lang="en-US" sz="1100" dirty="0">
                <a:latin typeface="Arial" panose="020B0604020202020204" pitchFamily="34" charset="0"/>
                <a:cs typeface="Arial" panose="020B0604020202020204" pitchFamily="34" charset="0"/>
              </a:rPr>
              <a:t>filtering (black dashed line: unfiltered; cyan: u*-filtered; blue: quality filtered; red: </a:t>
            </a:r>
            <a:r>
              <a:rPr lang="en-US" sz="1100" i="1" dirty="0">
                <a:latin typeface="Arial" panose="020B0604020202020204" pitchFamily="34" charset="0"/>
                <a:cs typeface="Arial" panose="020B0604020202020204" pitchFamily="34" charset="0"/>
              </a:rPr>
              <a:t>q_σ</a:t>
            </a:r>
            <a:r>
              <a:rPr lang="en-US" sz="1100" i="1" baseline="-25000" dirty="0">
                <a:latin typeface="Arial" panose="020B0604020202020204" pitchFamily="34" charset="0"/>
                <a:cs typeface="Arial" panose="020B0604020202020204" pitchFamily="34" charset="0"/>
              </a:rPr>
              <a:t>w</a:t>
            </a:r>
            <a:r>
              <a:rPr lang="en-US" sz="1100" dirty="0">
                <a:latin typeface="Arial" panose="020B0604020202020204" pitchFamily="34" charset="0"/>
                <a:cs typeface="Arial" panose="020B0604020202020204" pitchFamily="34" charset="0"/>
              </a:rPr>
              <a:t>-filtered). </a:t>
            </a:r>
            <a:r>
              <a:rPr lang="en-GB" sz="1100" dirty="0">
                <a:latin typeface="Arial" panose="020B0604020202020204" pitchFamily="34" charset="0"/>
                <a:cs typeface="Arial" panose="020B0604020202020204" pitchFamily="34" charset="0"/>
              </a:rPr>
              <a:t>Jocher et al., 2018, </a:t>
            </a:r>
            <a:r>
              <a:rPr lang="en-GB" sz="1100" i="1" dirty="0">
                <a:latin typeface="Arial" panose="020B0604020202020204" pitchFamily="34" charset="0"/>
                <a:cs typeface="Arial" panose="020B0604020202020204" pitchFamily="34" charset="0"/>
              </a:rPr>
              <a:t>Biogeosciences </a:t>
            </a:r>
            <a:r>
              <a:rPr lang="en-GB" sz="1100" dirty="0">
                <a:latin typeface="Arial" panose="020B0604020202020204" pitchFamily="34" charset="0"/>
                <a:cs typeface="Arial" panose="020B0604020202020204" pitchFamily="34" charset="0"/>
              </a:rPr>
              <a:t>123.</a:t>
            </a:r>
          </a:p>
        </p:txBody>
      </p:sp>
      <p:sp>
        <p:nvSpPr>
          <p:cNvPr id="12" name="TextBox 11"/>
          <p:cNvSpPr txBox="1"/>
          <p:nvPr/>
        </p:nvSpPr>
        <p:spPr>
          <a:xfrm>
            <a:off x="11800444" y="6611779"/>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5</a:t>
            </a:r>
            <a:endParaRPr lang="en-GB" sz="1000" dirty="0">
              <a:latin typeface="Arial" panose="020B0604020202020204" pitchFamily="34" charset="0"/>
              <a:cs typeface="Arial" panose="020B0604020202020204" pitchFamily="34" charset="0"/>
            </a:endParaRPr>
          </a:p>
        </p:txBody>
      </p:sp>
      <p:sp>
        <p:nvSpPr>
          <p:cNvPr id="13" name="Action Button: Home 12">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4228389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Why study oil palm?</a:t>
            </a:r>
            <a:endParaRPr lang="en-GB" sz="3000" b="1" dirty="0">
              <a:solidFill>
                <a:srgbClr val="2E75B6"/>
              </a:solidFill>
              <a:latin typeface="Arial" panose="020B0604020202020204" pitchFamily="34" charset="0"/>
              <a:cs typeface="Arial" panose="020B0604020202020204" pitchFamily="34" charset="0"/>
            </a:endParaRPr>
          </a:p>
        </p:txBody>
      </p:sp>
      <p:cxnSp>
        <p:nvCxnSpPr>
          <p:cNvPr id="8" name="Straight Connector 7"/>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20" name="Platshållare för innehåll 2"/>
          <p:cNvSpPr txBox="1">
            <a:spLocks/>
          </p:cNvSpPr>
          <p:nvPr/>
        </p:nvSpPr>
        <p:spPr>
          <a:xfrm>
            <a:off x="300789" y="1249004"/>
            <a:ext cx="9216434" cy="3900195"/>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kern="0" dirty="0">
                <a:solidFill>
                  <a:srgbClr val="000000"/>
                </a:solidFill>
                <a:latin typeface="Arial"/>
              </a:rPr>
              <a:t>Substantial loss of primary forest cover in Indonesia</a:t>
            </a:r>
          </a:p>
          <a:p>
            <a:pPr marL="471122" lvl="1" indent="0" algn="just">
              <a:buClr>
                <a:srgbClr val="000000"/>
              </a:buClr>
              <a:buNone/>
            </a:pPr>
            <a:r>
              <a:rPr lang="en-US" sz="1600" kern="0" dirty="0">
                <a:solidFill>
                  <a:srgbClr val="000000"/>
                </a:solidFill>
                <a:latin typeface="Arial"/>
                <a:sym typeface="Wingdings" panose="05000000000000000000" pitchFamily="2" charset="2"/>
              </a:rPr>
              <a:t> </a:t>
            </a:r>
            <a:r>
              <a:rPr lang="en-US" sz="1600" kern="0" dirty="0">
                <a:solidFill>
                  <a:srgbClr val="000000"/>
                </a:solidFill>
                <a:latin typeface="Arial"/>
              </a:rPr>
              <a:t>2000-2012: total loss ~6.02 Mha (25% of UK)</a:t>
            </a:r>
          </a:p>
          <a:p>
            <a:pPr marL="458389" indent="-458389" algn="just">
              <a:buClr>
                <a:srgbClr val="000000"/>
              </a:buClr>
            </a:pPr>
            <a:r>
              <a:rPr lang="en-US" sz="2000" kern="0" dirty="0">
                <a:solidFill>
                  <a:srgbClr val="000000"/>
                </a:solidFill>
                <a:latin typeface="Arial"/>
              </a:rPr>
              <a:t>Strong expected future increase of areas covered by oil palm plantations, with increasing impact on environmental processes such as CO</a:t>
            </a:r>
            <a:r>
              <a:rPr lang="en-US" sz="2000" kern="0" baseline="-25000" dirty="0">
                <a:solidFill>
                  <a:srgbClr val="000000"/>
                </a:solidFill>
                <a:latin typeface="Arial"/>
              </a:rPr>
              <a:t>2</a:t>
            </a:r>
            <a:r>
              <a:rPr lang="en-US" sz="2000" kern="0" dirty="0">
                <a:solidFill>
                  <a:srgbClr val="000000"/>
                </a:solidFill>
                <a:latin typeface="Arial"/>
              </a:rPr>
              <a:t> exchange.</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210" y="3717584"/>
            <a:ext cx="4485802" cy="2656066"/>
          </a:xfrm>
          <a:prstGeom prst="rect">
            <a:avLst/>
          </a:prstGeom>
        </p:spPr>
      </p:pic>
      <p:sp>
        <p:nvSpPr>
          <p:cNvPr id="22" name="TextBox 21"/>
          <p:cNvSpPr txBox="1"/>
          <p:nvPr/>
        </p:nvSpPr>
        <p:spPr>
          <a:xfrm>
            <a:off x="2071393" y="6487785"/>
            <a:ext cx="3182281" cy="261610"/>
          </a:xfrm>
          <a:prstGeom prst="rect">
            <a:avLst/>
          </a:prstGeom>
          <a:noFill/>
        </p:spPr>
        <p:txBody>
          <a:bodyPr wrap="none" rtlCol="0">
            <a:spAutoFit/>
          </a:bodyPr>
          <a:lstStyle/>
          <a:p>
            <a:r>
              <a:rPr lang="en-US" sz="1100" b="0" dirty="0">
                <a:latin typeface="Arial" panose="020B0604020202020204" pitchFamily="34" charset="0"/>
                <a:cs typeface="Arial" panose="020B0604020202020204" pitchFamily="34" charset="0"/>
              </a:rPr>
              <a:t>Margono et al., 2014, </a:t>
            </a:r>
            <a:r>
              <a:rPr lang="en-US" sz="1100" b="0" i="1" dirty="0">
                <a:latin typeface="Arial" panose="020B0604020202020204" pitchFamily="34" charset="0"/>
                <a:cs typeface="Arial" panose="020B0604020202020204" pitchFamily="34" charset="0"/>
              </a:rPr>
              <a:t>Nature Climate Change </a:t>
            </a:r>
            <a:r>
              <a:rPr lang="en-US" sz="1100" b="0" dirty="0">
                <a:latin typeface="Arial" panose="020B0604020202020204" pitchFamily="34" charset="0"/>
                <a:cs typeface="Arial" panose="020B0604020202020204" pitchFamily="34" charset="0"/>
              </a:rPr>
              <a:t>4.</a:t>
            </a:r>
            <a:endParaRPr lang="en-GB" sz="1100" b="0" dirty="0">
              <a:latin typeface="Arial" panose="020B0604020202020204" pitchFamily="34" charset="0"/>
              <a:cs typeface="Arial" panose="020B0604020202020204" pitchFamily="34" charset="0"/>
            </a:endParaRPr>
          </a:p>
        </p:txBody>
      </p:sp>
      <p:sp>
        <p:nvSpPr>
          <p:cNvPr id="23" name="Rectangle 22"/>
          <p:cNvSpPr/>
          <p:nvPr/>
        </p:nvSpPr>
        <p:spPr>
          <a:xfrm>
            <a:off x="1439136" y="2992687"/>
            <a:ext cx="4327182" cy="553998"/>
          </a:xfrm>
          <a:prstGeom prst="rect">
            <a:avLst/>
          </a:prstGeom>
        </p:spPr>
        <p:txBody>
          <a:bodyPr wrap="square">
            <a:spAutoFit/>
          </a:bodyPr>
          <a:lstStyle/>
          <a:p>
            <a:r>
              <a:rPr lang="en-US" sz="1500" b="1" dirty="0">
                <a:latin typeface="Arial" panose="020B0604020202020204" pitchFamily="34" charset="0"/>
              </a:rPr>
              <a:t>Annual primary forest cover loss, 2000–2012, for Indonesia as a whole and by island group</a:t>
            </a:r>
            <a:endParaRPr lang="en-US" sz="1500" b="1" dirty="0">
              <a:effectLst/>
              <a:latin typeface="Arial" panose="020B0604020202020204" pitchFamily="34" charset="0"/>
            </a:endParaRPr>
          </a:p>
        </p:txBody>
      </p:sp>
      <p:sp>
        <p:nvSpPr>
          <p:cNvPr id="24" name="Rectangle 23"/>
          <p:cNvSpPr/>
          <p:nvPr/>
        </p:nvSpPr>
        <p:spPr>
          <a:xfrm>
            <a:off x="7581718" y="2992687"/>
            <a:ext cx="4097440" cy="553998"/>
          </a:xfrm>
          <a:prstGeom prst="rect">
            <a:avLst/>
          </a:prstGeom>
        </p:spPr>
        <p:txBody>
          <a:bodyPr wrap="square">
            <a:spAutoFit/>
          </a:bodyPr>
          <a:lstStyle/>
          <a:p>
            <a:r>
              <a:rPr lang="en-US" sz="1500" b="1" dirty="0">
                <a:latin typeface="Arial" panose="020B0604020202020204" pitchFamily="34" charset="0"/>
              </a:rPr>
              <a:t>Indonesian palm oil production and export statistics </a:t>
            </a:r>
            <a:r>
              <a:rPr lang="en-US" sz="1200" b="1" dirty="0">
                <a:latin typeface="Arial" panose="020B0604020202020204" pitchFamily="34" charset="0"/>
              </a:rPr>
              <a:t>(2016 = estimate)</a:t>
            </a:r>
            <a:endParaRPr lang="en-US" sz="1200" b="1" dirty="0">
              <a:effectLst/>
              <a:latin typeface="Arial" panose="020B0604020202020204" pitchFamily="34" charset="0"/>
            </a:endParaRPr>
          </a:p>
        </p:txBody>
      </p:sp>
      <p:pic>
        <p:nvPicPr>
          <p:cNvPr id="25" name="Picture 24"/>
          <p:cNvPicPr>
            <a:picLocks noChangeAspect="1"/>
          </p:cNvPicPr>
          <p:nvPr/>
        </p:nvPicPr>
        <p:blipFill>
          <a:blip r:embed="rId3"/>
          <a:stretch>
            <a:fillRect/>
          </a:stretch>
        </p:blipFill>
        <p:spPr>
          <a:xfrm>
            <a:off x="6738410" y="3717584"/>
            <a:ext cx="5421527" cy="2099619"/>
          </a:xfrm>
          <a:prstGeom prst="rect">
            <a:avLst/>
          </a:prstGeom>
        </p:spPr>
      </p:pic>
      <p:sp>
        <p:nvSpPr>
          <p:cNvPr id="26" name="TextBox 25"/>
          <p:cNvSpPr txBox="1"/>
          <p:nvPr/>
        </p:nvSpPr>
        <p:spPr>
          <a:xfrm>
            <a:off x="7887087" y="6330755"/>
            <a:ext cx="3792071" cy="430887"/>
          </a:xfrm>
          <a:prstGeom prst="rect">
            <a:avLst/>
          </a:prstGeom>
          <a:noFill/>
        </p:spPr>
        <p:txBody>
          <a:bodyPr wrap="square" rtlCol="0">
            <a:spAutoFit/>
          </a:bodyPr>
          <a:lstStyle/>
          <a:p>
            <a:r>
              <a:rPr lang="en-US" sz="1100" b="0" dirty="0">
                <a:latin typeface="Arial" panose="020B0604020202020204" pitchFamily="34" charset="0"/>
                <a:cs typeface="Arial" panose="020B0604020202020204" pitchFamily="34" charset="0"/>
              </a:rPr>
              <a:t>Indonesian Palm Oil Producers Association (Gapki)</a:t>
            </a:r>
          </a:p>
          <a:p>
            <a:r>
              <a:rPr lang="en-US" sz="1100" b="0" dirty="0">
                <a:latin typeface="Arial" panose="020B0604020202020204" pitchFamily="34" charset="0"/>
                <a:cs typeface="Arial" panose="020B0604020202020204" pitchFamily="34" charset="0"/>
              </a:rPr>
              <a:t>&amp; Indonesian Ministry of Agriculture.</a:t>
            </a:r>
            <a:endParaRPr lang="en-GB" sz="1100" b="0" dirty="0">
              <a:latin typeface="Arial" panose="020B0604020202020204" pitchFamily="34" charset="0"/>
              <a:cs typeface="Arial" panose="020B0604020202020204" pitchFamily="34" charset="0"/>
            </a:endParaRPr>
          </a:p>
        </p:txBody>
      </p:sp>
      <p:sp>
        <p:nvSpPr>
          <p:cNvPr id="13" name="TextBox 12"/>
          <p:cNvSpPr txBox="1"/>
          <p:nvPr/>
        </p:nvSpPr>
        <p:spPr>
          <a:xfrm>
            <a:off x="11800444" y="6611779"/>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6</a:t>
            </a:r>
            <a:endParaRPr lang="en-GB" sz="1000" dirty="0">
              <a:latin typeface="Arial" panose="020B0604020202020204" pitchFamily="34" charset="0"/>
              <a:cs typeface="Arial" panose="020B0604020202020204" pitchFamily="34" charset="0"/>
            </a:endParaRPr>
          </a:p>
        </p:txBody>
      </p:sp>
      <p:sp>
        <p:nvSpPr>
          <p:cNvPr id="14" name="Action Button: Home 13">
            <a:hlinkClick r:id="rId4"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12291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2"/>
          <p:cNvSpPr txBox="1">
            <a:spLocks/>
          </p:cNvSpPr>
          <p:nvPr/>
        </p:nvSpPr>
        <p:spPr>
          <a:xfrm>
            <a:off x="300789" y="2036618"/>
            <a:ext cx="7521485" cy="3266902"/>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458389" indent="-458389" algn="just">
              <a:buClr>
                <a:srgbClr val="000000"/>
              </a:buClr>
            </a:pPr>
            <a:r>
              <a:rPr lang="en-US" sz="2000" b="1" kern="0" dirty="0">
                <a:solidFill>
                  <a:srgbClr val="000000"/>
                </a:solidFill>
                <a:latin typeface="Arial"/>
              </a:rPr>
              <a:t>Investigate wind dynamics </a:t>
            </a:r>
            <a:r>
              <a:rPr lang="en-US" sz="2000" kern="0" dirty="0">
                <a:solidFill>
                  <a:srgbClr val="000000"/>
                </a:solidFill>
                <a:latin typeface="Arial"/>
              </a:rPr>
              <a:t>of a mature oil palm (</a:t>
            </a:r>
            <a:r>
              <a:rPr lang="en-US" sz="2000" i="1" kern="0" dirty="0">
                <a:solidFill>
                  <a:srgbClr val="000000"/>
                </a:solidFill>
                <a:latin typeface="Arial"/>
              </a:rPr>
              <a:t>Elaeis guineensis</a:t>
            </a:r>
            <a:r>
              <a:rPr lang="en-US" sz="2000" kern="0" dirty="0">
                <a:solidFill>
                  <a:srgbClr val="000000"/>
                </a:solidFill>
                <a:latin typeface="Arial"/>
              </a:rPr>
              <a:t>) plantation in tropical lowland Jambi Province (Sumatra, Indonesia).</a:t>
            </a:r>
          </a:p>
          <a:p>
            <a:pPr marL="458389" indent="-458389" algn="just">
              <a:buClr>
                <a:srgbClr val="000000"/>
              </a:buClr>
            </a:pPr>
            <a:r>
              <a:rPr lang="en-US" sz="2000" b="1" kern="0" dirty="0">
                <a:solidFill>
                  <a:srgbClr val="000000"/>
                </a:solidFill>
                <a:latin typeface="Arial"/>
              </a:rPr>
              <a:t>Assess</a:t>
            </a:r>
            <a:r>
              <a:rPr lang="en-US" sz="2000" kern="0" dirty="0">
                <a:solidFill>
                  <a:srgbClr val="000000"/>
                </a:solidFill>
                <a:latin typeface="Arial"/>
              </a:rPr>
              <a:t> the </a:t>
            </a:r>
            <a:r>
              <a:rPr lang="en-US" sz="2000" b="1" kern="0" dirty="0">
                <a:solidFill>
                  <a:srgbClr val="000000"/>
                </a:solidFill>
                <a:latin typeface="Arial"/>
              </a:rPr>
              <a:t>strength of turbulent mixing </a:t>
            </a:r>
            <a:r>
              <a:rPr lang="en-US" sz="2000" kern="0" dirty="0">
                <a:solidFill>
                  <a:srgbClr val="000000"/>
                </a:solidFill>
                <a:latin typeface="Arial"/>
              </a:rPr>
              <a:t>as an estimator for the degree of above- and below-canopy coupling by using eddy covariance (</a:t>
            </a:r>
            <a:r>
              <a:rPr lang="en-US" sz="2000" i="1" kern="0" dirty="0">
                <a:solidFill>
                  <a:srgbClr val="000000"/>
                </a:solidFill>
                <a:latin typeface="Arial"/>
              </a:rPr>
              <a:t>EC</a:t>
            </a:r>
            <a:r>
              <a:rPr lang="en-US" sz="2000" kern="0" dirty="0">
                <a:solidFill>
                  <a:srgbClr val="000000"/>
                </a:solidFill>
                <a:latin typeface="Arial"/>
              </a:rPr>
              <a:t>) measurements.</a:t>
            </a:r>
          </a:p>
          <a:p>
            <a:pPr marL="458389" indent="-458389" algn="just">
              <a:buClr>
                <a:srgbClr val="000000"/>
              </a:buClr>
            </a:pPr>
            <a:r>
              <a:rPr lang="en-US" sz="2000" b="1" kern="0" dirty="0">
                <a:solidFill>
                  <a:srgbClr val="000000"/>
                </a:solidFill>
                <a:latin typeface="Arial"/>
              </a:rPr>
              <a:t>Explore</a:t>
            </a:r>
            <a:r>
              <a:rPr lang="en-US" sz="2000" kern="0" dirty="0">
                <a:solidFill>
                  <a:srgbClr val="000000"/>
                </a:solidFill>
                <a:latin typeface="Arial"/>
              </a:rPr>
              <a:t> the potential </a:t>
            </a:r>
            <a:r>
              <a:rPr lang="en-US" sz="2000" b="1" kern="0" dirty="0">
                <a:solidFill>
                  <a:srgbClr val="000000"/>
                </a:solidFill>
                <a:latin typeface="Arial"/>
              </a:rPr>
              <a:t>implications of decoupling </a:t>
            </a:r>
            <a:r>
              <a:rPr lang="en-US" sz="2000" kern="0" dirty="0">
                <a:solidFill>
                  <a:srgbClr val="000000"/>
                </a:solidFill>
                <a:latin typeface="Arial"/>
              </a:rPr>
              <a:t>and horizontal below-canopy flow on the above-canopy derived net ecosystem exchange (</a:t>
            </a:r>
            <a:r>
              <a:rPr lang="en-US" sz="2000" i="1" kern="0" dirty="0">
                <a:solidFill>
                  <a:srgbClr val="000000"/>
                </a:solidFill>
                <a:latin typeface="Arial"/>
              </a:rPr>
              <a:t>NEE</a:t>
            </a:r>
            <a:r>
              <a:rPr lang="en-US" sz="2000" kern="0" dirty="0">
                <a:solidFill>
                  <a:srgbClr val="000000"/>
                </a:solidFill>
                <a:latin typeface="Arial"/>
              </a:rPr>
              <a:t>).</a:t>
            </a:r>
            <a:endParaRPr lang="sv-SE" sz="2000" kern="0" dirty="0">
              <a:solidFill>
                <a:srgbClr val="000000"/>
              </a:solidFill>
              <a:latin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552805" y="1912878"/>
            <a:ext cx="4912822" cy="3684617"/>
          </a:xfrm>
          <a:prstGeom prst="rect">
            <a:avLst/>
          </a:prstGeom>
        </p:spPr>
      </p:pic>
      <p:sp>
        <p:nvSpPr>
          <p:cNvPr id="9" name="Rectangle 8"/>
          <p:cNvSpPr/>
          <p:nvPr/>
        </p:nvSpPr>
        <p:spPr>
          <a:xfrm>
            <a:off x="8166907" y="6269970"/>
            <a:ext cx="3373039"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EC-tower within the studied oil palm plantation.</a:t>
            </a:r>
          </a:p>
        </p:txBody>
      </p:sp>
      <p:sp>
        <p:nvSpPr>
          <p:cNvPr id="10"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Study aim</a:t>
            </a:r>
            <a:endParaRPr lang="en-GB" sz="3000" b="1" dirty="0">
              <a:solidFill>
                <a:srgbClr val="2E75B6"/>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800444" y="6611779"/>
            <a:ext cx="255198"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7</a:t>
            </a:r>
          </a:p>
        </p:txBody>
      </p:sp>
      <p:sp>
        <p:nvSpPr>
          <p:cNvPr id="13" name="Action Button: Home 12">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1865634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3"/>
          <p:cNvSpPr/>
          <p:nvPr/>
        </p:nvSpPr>
        <p:spPr bwMode="auto">
          <a:xfrm>
            <a:off x="6075946" y="2326043"/>
            <a:ext cx="6116053" cy="779909"/>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defTabSz="907228" fontAlgn="base">
              <a:spcBef>
                <a:spcPct val="0"/>
              </a:spcBef>
              <a:spcAft>
                <a:spcPct val="0"/>
              </a:spcAft>
            </a:pPr>
            <a:endParaRPr lang="en-GB" sz="1805" b="1" dirty="0">
              <a:solidFill>
                <a:srgbClr val="9C6114"/>
              </a:solidFill>
              <a:latin typeface="Arial" charset="0"/>
              <a:ea typeface="ＭＳ Ｐゴシック" charset="-128"/>
            </a:endParaRPr>
          </a:p>
        </p:txBody>
      </p:sp>
      <p:sp>
        <p:nvSpPr>
          <p:cNvPr id="11" name="Rubrik 1"/>
          <p:cNvSpPr txBox="1">
            <a:spLocks/>
          </p:cNvSpPr>
          <p:nvPr/>
        </p:nvSpPr>
        <p:spPr bwMode="auto">
          <a:xfrm>
            <a:off x="6340642" y="2326043"/>
            <a:ext cx="5851358" cy="779908"/>
          </a:xfrm>
          <a:prstGeom prst="rect">
            <a:avLst/>
          </a:prstGeom>
          <a:noFill/>
          <a:ln w="9525">
            <a:noFill/>
            <a:miter lim="800000"/>
            <a:headEnd/>
            <a:tailEnd/>
          </a:ln>
        </p:spPr>
        <p:txBody>
          <a:bodyPr vert="horz" wrap="square" lIns="0" tIns="97448" rIns="0" bIns="83011" numCol="1" anchor="ctr" anchorCtr="0" compatLnSpc="1">
            <a:prstTxWarp prst="textNoShape">
              <a:avLst/>
            </a:prstTxWarp>
          </a:bodyPr>
          <a:lstStyle>
            <a:lvl1pPr>
              <a:defRPr sz="3600"/>
            </a:lvl1pPr>
          </a:lstStyle>
          <a:p>
            <a:pPr defTabSz="907228" fontAlgn="base">
              <a:spcBef>
                <a:spcPct val="0"/>
              </a:spcBef>
              <a:spcAft>
                <a:spcPct val="0"/>
              </a:spcAft>
              <a:defRPr/>
            </a:pPr>
            <a:r>
              <a:rPr lang="en-GB" sz="3200" kern="0" dirty="0">
                <a:solidFill>
                  <a:srgbClr val="000000"/>
                </a:solidFill>
                <a:latin typeface="Arial"/>
                <a:ea typeface="ＭＳ Ｐゴシック" charset="-128"/>
              </a:rPr>
              <a:t>Results &amp; Discussion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a:off x="2" y="0"/>
            <a:ext cx="12191998" cy="6866313"/>
          </a:xfrm>
          <a:prstGeom prst="rect">
            <a:avLst/>
          </a:prstGeom>
        </p:spPr>
      </p:pic>
      <p:sp>
        <p:nvSpPr>
          <p:cNvPr id="7" name="Rektangel 3"/>
          <p:cNvSpPr/>
          <p:nvPr/>
        </p:nvSpPr>
        <p:spPr bwMode="auto">
          <a:xfrm>
            <a:off x="6228346" y="2478443"/>
            <a:ext cx="6116053" cy="779909"/>
          </a:xfrm>
          <a:prstGeom prst="rect">
            <a:avLst/>
          </a:prstGeom>
          <a:solidFill>
            <a:schemeClr val="bg1"/>
          </a:solidFill>
          <a:ln w="9525" cap="flat" cmpd="sng" algn="ctr">
            <a:noFill/>
            <a:prstDash val="solid"/>
            <a:round/>
            <a:headEnd type="none" w="med" len="med"/>
            <a:tailEnd type="none" w="med" len="med"/>
          </a:ln>
          <a:effectLst/>
        </p:spPr>
        <p:txBody>
          <a:bodyPr vert="horz" wrap="square" lIns="91673" tIns="45837" rIns="91673" bIns="45837" numCol="1" rtlCol="0" anchor="t" anchorCtr="0" compatLnSpc="1">
            <a:prstTxWarp prst="textNoShape">
              <a:avLst/>
            </a:prstTxWarp>
          </a:bodyPr>
          <a:lstStyle/>
          <a:p>
            <a:pPr defTabSz="907228" fontAlgn="base">
              <a:spcBef>
                <a:spcPct val="0"/>
              </a:spcBef>
              <a:spcAft>
                <a:spcPct val="0"/>
              </a:spcAft>
            </a:pPr>
            <a:endParaRPr lang="en-GB" sz="1805" b="1" dirty="0">
              <a:solidFill>
                <a:srgbClr val="9C6114"/>
              </a:solidFill>
              <a:latin typeface="Arial" charset="0"/>
              <a:ea typeface="ＭＳ Ｐゴシック" charset="-128"/>
            </a:endParaRPr>
          </a:p>
        </p:txBody>
      </p:sp>
      <p:sp>
        <p:nvSpPr>
          <p:cNvPr id="8" name="Rubrik 1"/>
          <p:cNvSpPr txBox="1">
            <a:spLocks/>
          </p:cNvSpPr>
          <p:nvPr/>
        </p:nvSpPr>
        <p:spPr bwMode="auto">
          <a:xfrm>
            <a:off x="6493042" y="2478443"/>
            <a:ext cx="5851358" cy="779908"/>
          </a:xfrm>
          <a:prstGeom prst="rect">
            <a:avLst/>
          </a:prstGeom>
          <a:noFill/>
          <a:ln w="9525">
            <a:noFill/>
            <a:miter lim="800000"/>
            <a:headEnd/>
            <a:tailEnd/>
          </a:ln>
        </p:spPr>
        <p:txBody>
          <a:bodyPr vert="horz" wrap="square" lIns="0" tIns="97448" rIns="0" bIns="83011" numCol="1" anchor="ctr" anchorCtr="0" compatLnSpc="1">
            <a:prstTxWarp prst="textNoShape">
              <a:avLst/>
            </a:prstTxWarp>
          </a:bodyPr>
          <a:lstStyle>
            <a:lvl1pPr>
              <a:defRPr sz="3600"/>
            </a:lvl1pPr>
          </a:lstStyle>
          <a:p>
            <a:pPr defTabSz="907228" fontAlgn="base">
              <a:spcBef>
                <a:spcPct val="0"/>
              </a:spcBef>
              <a:spcAft>
                <a:spcPct val="0"/>
              </a:spcAft>
              <a:defRPr/>
            </a:pPr>
            <a:r>
              <a:rPr lang="en-GB" sz="3200" kern="0" dirty="0">
                <a:solidFill>
                  <a:srgbClr val="000000"/>
                </a:solidFill>
                <a:latin typeface="Arial"/>
                <a:ea typeface="ＭＳ Ｐゴシック" charset="-128"/>
              </a:rPr>
              <a:t>Materials &amp; Methods</a:t>
            </a:r>
          </a:p>
        </p:txBody>
      </p:sp>
      <p:sp>
        <p:nvSpPr>
          <p:cNvPr id="9" name="Action Button: Home 8">
            <a:hlinkClick r:id="rId3"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2842873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479" y="2872024"/>
            <a:ext cx="4649939" cy="3185444"/>
          </a:xfrm>
          <a:prstGeom prst="rect">
            <a:avLst/>
          </a:prstGeom>
        </p:spPr>
      </p:pic>
      <p:sp>
        <p:nvSpPr>
          <p:cNvPr id="8" name="Rectangle 7"/>
          <p:cNvSpPr/>
          <p:nvPr/>
        </p:nvSpPr>
        <p:spPr>
          <a:xfrm>
            <a:off x="193479" y="6104253"/>
            <a:ext cx="2699778" cy="261610"/>
          </a:xfrm>
          <a:prstGeom prst="rect">
            <a:avLst/>
          </a:prstGeom>
        </p:spPr>
        <p:txBody>
          <a:bodyPr wrap="none">
            <a:spAutoFit/>
          </a:bodyPr>
          <a:lstStyle/>
          <a:p>
            <a:r>
              <a:rPr lang="en-GB" sz="1100" dirty="0">
                <a:latin typeface="Arial" panose="020B0604020202020204" pitchFamily="34" charset="0"/>
                <a:cs typeface="Arial" panose="020B0604020202020204" pitchFamily="34" charset="0"/>
              </a:rPr>
              <a:t>Stiegler et al., 2019, </a:t>
            </a:r>
            <a:r>
              <a:rPr lang="en-GB" sz="1100" i="1" dirty="0">
                <a:latin typeface="Arial" panose="020B0604020202020204" pitchFamily="34" charset="0"/>
                <a:cs typeface="Arial" panose="020B0604020202020204" pitchFamily="34" charset="0"/>
              </a:rPr>
              <a:t>Biogeosciences</a:t>
            </a:r>
            <a:r>
              <a:rPr lang="en-GB" sz="1100" dirty="0">
                <a:latin typeface="Arial" panose="020B0604020202020204" pitchFamily="34" charset="0"/>
                <a:cs typeface="Arial" panose="020B0604020202020204" pitchFamily="34" charset="0"/>
              </a:rPr>
              <a:t> 16.</a:t>
            </a:r>
          </a:p>
        </p:txBody>
      </p:sp>
      <p:pic>
        <p:nvPicPr>
          <p:cNvPr id="3" name="EGU2020_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31485" y="2588817"/>
            <a:ext cx="6855891" cy="3856439"/>
          </a:xfrm>
          <a:prstGeom prst="rect">
            <a:avLst/>
          </a:prstGeom>
        </p:spPr>
      </p:pic>
      <p:sp>
        <p:nvSpPr>
          <p:cNvPr id="11" name="Rubrik 1"/>
          <p:cNvSpPr txBox="1">
            <a:spLocks/>
          </p:cNvSpPr>
          <p:nvPr/>
        </p:nvSpPr>
        <p:spPr>
          <a:xfrm>
            <a:off x="300789" y="0"/>
            <a:ext cx="11891210" cy="90720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000" b="1" dirty="0">
                <a:solidFill>
                  <a:srgbClr val="2E75B6"/>
                </a:solidFill>
                <a:latin typeface="Arial" panose="020B0604020202020204" pitchFamily="34" charset="0"/>
                <a:cs typeface="Arial" panose="020B0604020202020204" pitchFamily="34" charset="0"/>
              </a:rPr>
              <a:t>Study site</a:t>
            </a:r>
            <a:endParaRPr lang="en-GB" sz="3000" b="1" dirty="0">
              <a:solidFill>
                <a:srgbClr val="2E75B6"/>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00789" y="907205"/>
            <a:ext cx="11754853" cy="0"/>
          </a:xfrm>
          <a:prstGeom prst="line">
            <a:avLst/>
          </a:prstGeom>
          <a:ln w="101600" cap="rnd">
            <a:gradFill flip="none" rotWithShape="1">
              <a:gsLst>
                <a:gs pos="0">
                  <a:schemeClr val="accent1">
                    <a:lumMod val="0"/>
                    <a:lumOff val="100000"/>
                  </a:schemeClr>
                </a:gs>
                <a:gs pos="0">
                  <a:schemeClr val="accent1">
                    <a:lumMod val="0"/>
                    <a:lumOff val="100000"/>
                  </a:schemeClr>
                </a:gs>
                <a:gs pos="79000">
                  <a:srgbClr val="2E75B6"/>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3" name="Platshållare för innehåll 2"/>
          <p:cNvSpPr txBox="1">
            <a:spLocks/>
          </p:cNvSpPr>
          <p:nvPr/>
        </p:nvSpPr>
        <p:spPr>
          <a:xfrm>
            <a:off x="300789" y="1150210"/>
            <a:ext cx="11269170" cy="3266902"/>
          </a:xfrm>
          <a:prstGeom prst="rect">
            <a:avLst/>
          </a:prstGeom>
        </p:spPr>
        <p:txBody>
          <a:bodyPr/>
          <a:lstStyle>
            <a:lvl1pPr marL="230786" indent="-230786" algn="l" defTabSz="907228" rtl="0" eaLnBrk="1" fontAlgn="base" hangingPunct="1">
              <a:spcBef>
                <a:spcPts val="1003"/>
              </a:spcBef>
              <a:spcAft>
                <a:spcPts val="0"/>
              </a:spcAft>
              <a:buClr>
                <a:schemeClr val="tx2"/>
              </a:buClr>
              <a:buFont typeface="Arial" pitchFamily="34" charset="0"/>
              <a:buChar char="•"/>
              <a:defRPr sz="2206" b="0">
                <a:solidFill>
                  <a:schemeClr val="tx2"/>
                </a:solidFill>
                <a:latin typeface="+mn-lt"/>
                <a:ea typeface="ＭＳ Ｐゴシック" charset="-128"/>
                <a:cs typeface="+mn-cs"/>
              </a:defRPr>
            </a:lvl1pPr>
            <a:lvl2pPr marL="701908" indent="-248294" algn="l" defTabSz="907228" rtl="0" eaLnBrk="1" fontAlgn="base" hangingPunct="1">
              <a:spcBef>
                <a:spcPts val="1003"/>
              </a:spcBef>
              <a:spcAft>
                <a:spcPts val="0"/>
              </a:spcAft>
              <a:buClr>
                <a:schemeClr val="tx1"/>
              </a:buClr>
              <a:buChar char="–"/>
              <a:defRPr sz="2206" b="0">
                <a:solidFill>
                  <a:schemeClr val="tx2"/>
                </a:solidFill>
                <a:latin typeface="+mn-lt"/>
                <a:ea typeface="ＭＳ Ｐゴシック" charset="-128"/>
              </a:defRPr>
            </a:lvl2pPr>
            <a:lvl3pPr marL="1091856" indent="-179854" algn="l" defTabSz="907228" rtl="0" eaLnBrk="1" fontAlgn="base" hangingPunct="1">
              <a:spcBef>
                <a:spcPts val="1003"/>
              </a:spcBef>
              <a:spcAft>
                <a:spcPts val="0"/>
              </a:spcAft>
              <a:buClr>
                <a:schemeClr val="tx1"/>
              </a:buClr>
              <a:buFont typeface="Lucida Grande"/>
              <a:buChar char="»"/>
              <a:defRPr sz="2005" b="0">
                <a:solidFill>
                  <a:schemeClr val="tx2"/>
                </a:solidFill>
                <a:latin typeface="+mn-lt"/>
                <a:ea typeface="ＭＳ Ｐゴシック" charset="-128"/>
              </a:defRPr>
            </a:lvl3pPr>
            <a:lvl4pPr marL="1555021" indent="-194179" algn="l" defTabSz="907228" rtl="0" eaLnBrk="1" fontAlgn="base" hangingPunct="1">
              <a:spcBef>
                <a:spcPts val="1003"/>
              </a:spcBef>
              <a:spcAft>
                <a:spcPts val="0"/>
              </a:spcAft>
              <a:buClr>
                <a:schemeClr val="tx1"/>
              </a:buClr>
              <a:buChar char="–"/>
              <a:defRPr sz="2005" b="0">
                <a:solidFill>
                  <a:schemeClr val="tx2"/>
                </a:solidFill>
                <a:latin typeface="+mn-lt"/>
                <a:ea typeface="ＭＳ Ｐゴシック" charset="-128"/>
              </a:defRPr>
            </a:lvl4pPr>
            <a:lvl5pPr marL="2042059" indent="-227603" algn="l" defTabSz="907228" rtl="0" eaLnBrk="1" fontAlgn="base" hangingPunct="1">
              <a:spcBef>
                <a:spcPct val="20000"/>
              </a:spcBef>
              <a:spcAft>
                <a:spcPct val="0"/>
              </a:spcAft>
              <a:buChar char="»"/>
              <a:defRPr sz="2005" b="1">
                <a:solidFill>
                  <a:schemeClr val="tx1"/>
                </a:solidFill>
                <a:latin typeface="+mn-lt"/>
                <a:ea typeface="ＭＳ Ｐゴシック" charset="-128"/>
              </a:defRPr>
            </a:lvl5pPr>
            <a:lvl6pPr marL="2500447"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6pPr>
            <a:lvl7pPr marL="2958836"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7pPr>
            <a:lvl8pPr marL="3417225"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8pPr>
            <a:lvl9pPr marL="3875613" indent="-227603" algn="l" defTabSz="907228" rtl="0" eaLnBrk="1" fontAlgn="base" hangingPunct="1">
              <a:spcBef>
                <a:spcPct val="20000"/>
              </a:spcBef>
              <a:spcAft>
                <a:spcPct val="0"/>
              </a:spcAft>
              <a:buChar char="»"/>
              <a:defRPr sz="2005">
                <a:solidFill>
                  <a:schemeClr val="tx1"/>
                </a:solidFill>
                <a:latin typeface="+mn-lt"/>
                <a:ea typeface="ＭＳ Ｐゴシック" charset="-128"/>
              </a:defRPr>
            </a:lvl9pPr>
          </a:lstStyle>
          <a:p>
            <a:pPr marL="0" indent="0">
              <a:buClr>
                <a:srgbClr val="000000"/>
              </a:buClr>
              <a:buNone/>
            </a:pPr>
            <a:r>
              <a:rPr lang="en-US" sz="2005" kern="0" dirty="0">
                <a:solidFill>
                  <a:srgbClr val="000000"/>
                </a:solidFill>
                <a:latin typeface="Arial"/>
              </a:rPr>
              <a:t>Our study has been conducted in a mature commercial oil palm plantation in tropical lowland Jambi Province (Sumatra, Indonesia). Palms were planted in 2002, with 156 palms per hectare, and reach an average height of 12 meters.</a:t>
            </a:r>
            <a:endParaRPr lang="sv-SE" sz="2000" kern="0" dirty="0">
              <a:solidFill>
                <a:srgbClr val="000000"/>
              </a:solidFill>
              <a:latin typeface="Arial"/>
            </a:endParaRPr>
          </a:p>
        </p:txBody>
      </p:sp>
      <p:sp>
        <p:nvSpPr>
          <p:cNvPr id="14" name="Rectangle 13"/>
          <p:cNvSpPr/>
          <p:nvPr/>
        </p:nvSpPr>
        <p:spPr>
          <a:xfrm>
            <a:off x="243582" y="2381190"/>
            <a:ext cx="4402993" cy="369332"/>
          </a:xfrm>
          <a:prstGeom prst="rect">
            <a:avLst/>
          </a:prstGeom>
        </p:spPr>
        <p:txBody>
          <a:bodyPr wrap="square">
            <a:spAutoFit/>
          </a:bodyPr>
          <a:lstStyle/>
          <a:p>
            <a:pPr algn="ctr">
              <a:buClr>
                <a:srgbClr val="000000"/>
              </a:buClr>
            </a:pPr>
            <a:r>
              <a:rPr lang="en-US" b="1" kern="0" dirty="0">
                <a:solidFill>
                  <a:srgbClr val="000000"/>
                </a:solidFill>
                <a:latin typeface="Arial"/>
              </a:rPr>
              <a:t>Study location</a:t>
            </a:r>
          </a:p>
        </p:txBody>
      </p:sp>
      <p:sp>
        <p:nvSpPr>
          <p:cNvPr id="16" name="Rectangle 15"/>
          <p:cNvSpPr/>
          <p:nvPr/>
        </p:nvSpPr>
        <p:spPr>
          <a:xfrm>
            <a:off x="5131485" y="6498239"/>
            <a:ext cx="347402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Video of oil palm plantation and measurement tower</a:t>
            </a:r>
            <a:r>
              <a:rPr lang="en-GB" sz="1100" dirty="0">
                <a:latin typeface="Arial" panose="020B0604020202020204" pitchFamily="34" charset="0"/>
                <a:cs typeface="Arial" panose="020B0604020202020204" pitchFamily="34" charset="0"/>
              </a:rPr>
              <a:t>.</a:t>
            </a:r>
          </a:p>
        </p:txBody>
      </p:sp>
      <p:sp>
        <p:nvSpPr>
          <p:cNvPr id="15" name="TextBox 14"/>
          <p:cNvSpPr txBox="1"/>
          <p:nvPr/>
        </p:nvSpPr>
        <p:spPr>
          <a:xfrm>
            <a:off x="11800444" y="6611779"/>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9</a:t>
            </a:r>
            <a:endParaRPr lang="en-GB" sz="1000" dirty="0">
              <a:latin typeface="Arial" panose="020B0604020202020204" pitchFamily="34" charset="0"/>
              <a:cs typeface="Arial" panose="020B0604020202020204" pitchFamily="34" charset="0"/>
            </a:endParaRPr>
          </a:p>
        </p:txBody>
      </p:sp>
      <p:sp>
        <p:nvSpPr>
          <p:cNvPr id="17" name="Action Button: Home 16">
            <a:hlinkClick r:id="rId7" action="ppaction://hlinksldjump" highlightClick="1"/>
          </p:cNvPr>
          <p:cNvSpPr/>
          <p:nvPr/>
        </p:nvSpPr>
        <p:spPr>
          <a:xfrm>
            <a:off x="11797497" y="0"/>
            <a:ext cx="394501" cy="46053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193479" y="6395450"/>
            <a:ext cx="3227165" cy="261610"/>
          </a:xfrm>
          <a:prstGeom prst="rect">
            <a:avLst/>
          </a:prstGeom>
        </p:spPr>
        <p:txBody>
          <a:bodyPr wrap="none">
            <a:spAutoFit/>
          </a:bodyPr>
          <a:lstStyle/>
          <a:p>
            <a:r>
              <a:rPr lang="en-GB" sz="1100" dirty="0" smtClean="0">
                <a:latin typeface="Arial" panose="020B0604020202020204" pitchFamily="34" charset="0"/>
                <a:cs typeface="Arial" panose="020B0604020202020204" pitchFamily="34" charset="0"/>
              </a:rPr>
              <a:t>Drescher </a:t>
            </a:r>
            <a:r>
              <a:rPr lang="en-GB" sz="1100" dirty="0">
                <a:latin typeface="Arial" panose="020B0604020202020204" pitchFamily="34" charset="0"/>
                <a:cs typeface="Arial" panose="020B0604020202020204" pitchFamily="34" charset="0"/>
              </a:rPr>
              <a:t>et al., </a:t>
            </a:r>
            <a:r>
              <a:rPr lang="en-GB" sz="1100" dirty="0" smtClean="0">
                <a:latin typeface="Arial" panose="020B0604020202020204" pitchFamily="34" charset="0"/>
                <a:cs typeface="Arial" panose="020B0604020202020204" pitchFamily="34" charset="0"/>
              </a:rPr>
              <a:t>2016, </a:t>
            </a:r>
            <a:r>
              <a:rPr lang="fr-FR" sz="1100" i="1" dirty="0">
                <a:latin typeface="Arial" panose="020B0604020202020204" pitchFamily="34" charset="0"/>
                <a:cs typeface="Arial" panose="020B0604020202020204" pitchFamily="34" charset="0"/>
              </a:rPr>
              <a:t>Phil. Trans. R. Soc. B </a:t>
            </a:r>
            <a:r>
              <a:rPr lang="fr-FR" sz="1100" dirty="0">
                <a:latin typeface="Arial" panose="020B0604020202020204" pitchFamily="34" charset="0"/>
                <a:cs typeface="Arial" panose="020B0604020202020204" pitchFamily="34" charset="0"/>
              </a:rPr>
              <a:t>371</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sp>
        <p:nvSpPr>
          <p:cNvPr id="19" name="Rectangle 18"/>
          <p:cNvSpPr/>
          <p:nvPr/>
        </p:nvSpPr>
        <p:spPr>
          <a:xfrm>
            <a:off x="193479" y="6607917"/>
            <a:ext cx="3113353" cy="261610"/>
          </a:xfrm>
          <a:prstGeom prst="rect">
            <a:avLst/>
          </a:prstGeom>
        </p:spPr>
        <p:txBody>
          <a:bodyPr wrap="none">
            <a:spAutoFit/>
          </a:bodyPr>
          <a:lstStyle/>
          <a:p>
            <a:r>
              <a:rPr lang="en-GB" sz="1100" dirty="0" smtClean="0">
                <a:latin typeface="Arial" panose="020B0604020202020204" pitchFamily="34" charset="0"/>
                <a:cs typeface="Arial" panose="020B0604020202020204" pitchFamily="34" charset="0"/>
              </a:rPr>
              <a:t>Clough </a:t>
            </a:r>
            <a:r>
              <a:rPr lang="en-GB" sz="1100" dirty="0">
                <a:latin typeface="Arial" panose="020B0604020202020204" pitchFamily="34" charset="0"/>
                <a:cs typeface="Arial" panose="020B0604020202020204" pitchFamily="34" charset="0"/>
              </a:rPr>
              <a:t>et al., </a:t>
            </a:r>
            <a:r>
              <a:rPr lang="en-GB" sz="1100" dirty="0" smtClean="0">
                <a:latin typeface="Arial" panose="020B0604020202020204" pitchFamily="34" charset="0"/>
                <a:cs typeface="Arial" panose="020B0604020202020204" pitchFamily="34" charset="0"/>
              </a:rPr>
              <a:t>2016, </a:t>
            </a:r>
            <a:r>
              <a:rPr lang="en-GB" sz="1100" i="1" dirty="0" smtClean="0">
                <a:latin typeface="Arial" panose="020B0604020202020204" pitchFamily="34" charset="0"/>
                <a:cs typeface="Arial" panose="020B0604020202020204" pitchFamily="34" charset="0"/>
              </a:rPr>
              <a:t>Nature Communications</a:t>
            </a:r>
            <a:r>
              <a:rPr lang="en-GB" sz="1100" dirty="0" smtClean="0">
                <a:latin typeface="Arial" panose="020B0604020202020204" pitchFamily="34" charset="0"/>
                <a:cs typeface="Arial" panose="020B0604020202020204" pitchFamily="34" charset="0"/>
              </a:rPr>
              <a:t> 7.</a:t>
            </a:r>
            <a:endParaRPr lang="en-GB" sz="11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9554" y="15266"/>
            <a:ext cx="669311" cy="234176"/>
          </a:xfrm>
          <a:prstGeom prst="rect">
            <a:avLst/>
          </a:prstGeom>
        </p:spPr>
      </p:pic>
    </p:spTree>
    <p:extLst>
      <p:ext uri="{BB962C8B-B14F-4D97-AF65-F5344CB8AC3E}">
        <p14:creationId xmlns:p14="http://schemas.microsoft.com/office/powerpoint/2010/main" val="7323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2362</Words>
  <Application>Microsoft Office PowerPoint</Application>
  <PresentationFormat>Widescreen</PresentationFormat>
  <Paragraphs>244</Paragraphs>
  <Slides>21</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Arial</vt:lpstr>
      <vt:lpstr>Calibri</vt:lpstr>
      <vt:lpstr>Calibri Light</vt:lpstr>
      <vt:lpstr>insabr</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2020-04-23T10:09:13Z</dcterms:created>
  <dcterms:modified xsi:type="dcterms:W3CDTF">2020-04-24T07:15:57Z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