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381" r:id="rId5"/>
    <p:sldId id="262" r:id="rId6"/>
    <p:sldId id="382" r:id="rId7"/>
    <p:sldId id="259" r:id="rId8"/>
    <p:sldId id="388" r:id="rId9"/>
    <p:sldId id="389" r:id="rId10"/>
    <p:sldId id="383" r:id="rId11"/>
    <p:sldId id="384" r:id="rId12"/>
    <p:sldId id="390" r:id="rId13"/>
    <p:sldId id="385" r:id="rId14"/>
    <p:sldId id="386" r:id="rId15"/>
    <p:sldId id="38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/>
    <p:restoredTop sz="75170"/>
  </p:normalViewPr>
  <p:slideViewPr>
    <p:cSldViewPr snapToGrid="0" snapToObjects="1">
      <p:cViewPr varScale="1">
        <p:scale>
          <a:sx n="94" d="100"/>
          <a:sy n="94" d="100"/>
        </p:scale>
        <p:origin x="1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386DA-455D-0249-A23B-5B09EA90DFD7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5E3A8-8B39-4447-B207-78C62A13CF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480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3DABD-A930-4D2C-844B-A116A52548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91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5E3A8-8B39-4447-B207-78C62A13CF2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290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03CE-FC17-49E1-AA4C-FDFB85E3E43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4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5E3A8-8B39-4447-B207-78C62A13CF27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652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D6BDC-5C95-084C-A51D-416551DB2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57EFF0-D582-D04B-B3B8-84A529575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99B355-1552-A043-B88C-9A34A020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2CF0F-4A4C-6D48-9E76-63425829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33DED2-99D4-AC4F-AC2F-CD21A4A0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2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7A01E-80CD-F841-97C8-1E17A37F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489902-4A0F-FC4A-BD7B-E95513DFE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903F6-2449-D64F-AE62-222E74E7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2EA712-D786-5A4B-9735-156FE8BA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0309BB-DD58-EB46-AA17-6AB82CB9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536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2F783B-A611-6449-9F12-C9614DA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862E555-F69E-644B-937A-A1110337A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AB1F14-E869-B541-8F51-2768BDC6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80578B-21AB-3941-BEB5-AB644FC1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F3BC69-7B30-1042-AF10-AC4879B1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738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6D931-38DE-C642-96C6-EE5431C6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9FD033-67D4-0C4D-9678-38768EFD5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95A1C-59DF-2245-95B5-B6778840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117A35-1CE9-1844-A6E2-0D66D146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C4E429-4E0A-C146-9E55-507E515A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099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69032-B73B-E042-AE3C-23CC600A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046FF3-206E-4B49-8104-099722A6D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6AA1C7-33EA-484D-AF69-AF1C18FA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F4C09-B04C-7343-953C-99738ACF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CBCAA4-5884-F640-8293-F80F6614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066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5D6A9F-7470-8C4D-9A39-D03FD3D5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5A05DC-C929-8343-80C1-CF2CE1996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BCD59A-E314-B74C-B252-C9353A4F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C88ED7-1944-C846-92F5-22F7720D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98DD7E-CDF9-374B-ADD7-AB246A9C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112FB8-3A71-AB4D-A49E-D244E7E3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274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7E454-2AFC-8D42-A1ED-0F4D56F0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2B05E7-E8F6-624C-B50D-97CA54442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249653-FBF5-584A-A277-81D7132A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4943B3-F04B-FD4F-9354-93D35251C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17CBD81-D5E2-D44F-883B-D68156055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A579F5-A4B3-E349-B1D3-F949FD4D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89A0802-448F-7946-A589-1CE48C7C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DE10E-2B5A-444A-9368-3393AD8F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219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808519-37B5-7246-BE26-42157906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81AC94-F865-C143-8688-A24D772A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7BD996-CA14-2C43-96ED-23999FCE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3FEF59-BDCF-194D-8BC7-E925954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554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479284-F492-664F-B93E-056D799B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E26656-F210-6946-A653-C61E3DFC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3F5CE0-168F-2941-B12C-41D4CAF2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36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D4F78-C1D8-0544-AA82-DBF3064D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5BDA0F-3A80-1444-A060-FD6D1C0B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4D905E-0D4D-EE46-BB95-5DF76C5F2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5217E0-1F66-D148-BF3D-BB14B776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54A83B-B5A6-C945-A9E7-A660D432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257AE9-23F0-8F4F-B7EE-809F830B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588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60DF3A-2764-024A-A777-A8CBA8D4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43714A-068A-4641-BE18-AB311184C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CD9942-CE09-CC48-92BD-9B72D52C3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E04D46-034D-8548-BE75-AC2A5BD3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7C85B8-A6AF-EE43-A051-BE9EE1E9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65C3E7-6118-4449-A914-B9F973E9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465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D34060-9E90-0845-990A-D0839D8B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7B94B8-BC15-DE47-8265-36B192082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7B3D7B-42FE-CD46-A02C-2015EE3DF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7FB69-DF4C-2F4F-9CD5-7059489A1D45}" type="datetimeFigureOut">
              <a:rPr kumimoji="1" lang="zh-CN" altLang="en-US" smtClean="0"/>
              <a:t>2020/5/5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59983D-4D62-8441-9ECF-7F53139EA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109DD-D620-A44B-8F0A-210D9EF67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600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onglei@mai.iap.ac.c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FD7361D-E85D-497D-8CD8-B491B6230F63}"/>
              </a:ext>
            </a:extLst>
          </p:cNvPr>
          <p:cNvSpPr txBox="1"/>
          <p:nvPr/>
        </p:nvSpPr>
        <p:spPr>
          <a:xfrm>
            <a:off x="113488" y="1181359"/>
            <a:ext cx="1020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AS5.24: </a:t>
            </a:r>
            <a:r>
              <a:rPr lang="e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Advances in emission estimation based on observations and inversion techniques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5FDE7E-124E-425D-8862-7528F29AEC7C}"/>
              </a:ext>
            </a:extLst>
          </p:cNvPr>
          <p:cNvSpPr/>
          <p:nvPr/>
        </p:nvSpPr>
        <p:spPr>
          <a:xfrm>
            <a:off x="0" y="1943167"/>
            <a:ext cx="12192000" cy="1885949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just" defTabSz="457200">
              <a:defRPr/>
            </a:pPr>
            <a:endParaRPr lang="en-US" altLang="zh-CN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黑体" pitchFamily="2" charset="-122"/>
              <a:cs typeface="Times New Roman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9930EEF-62EA-46C9-AE91-73ACC1CD327F}"/>
              </a:ext>
            </a:extLst>
          </p:cNvPr>
          <p:cNvSpPr txBox="1"/>
          <p:nvPr/>
        </p:nvSpPr>
        <p:spPr>
          <a:xfrm>
            <a:off x="720706" y="2199415"/>
            <a:ext cx="1099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High-Resolution Air Quality Reanalysis Dataset over China for Years 2013 – 2018 Base on Ensemble Kalman Filter and Surface Observations from CNEMC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1E67AE-0EB3-4AF7-97C9-B2D0187E2E4D}"/>
              </a:ext>
            </a:extLst>
          </p:cNvPr>
          <p:cNvSpPr/>
          <p:nvPr/>
        </p:nvSpPr>
        <p:spPr>
          <a:xfrm>
            <a:off x="720706" y="4267014"/>
            <a:ext cx="9596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b="1" dirty="0">
                <a:latin typeface="Times New Roman"/>
                <a:cs typeface="Times New Roman"/>
              </a:rPr>
              <a:t>Lei Kong</a:t>
            </a:r>
            <a:r>
              <a:rPr lang="en-US" altLang="zh-CN" sz="2000" b="1" baseline="30000" dirty="0">
                <a:latin typeface="Times New Roman"/>
                <a:cs typeface="Times New Roman"/>
              </a:rPr>
              <a:t>1,2</a:t>
            </a:r>
            <a:r>
              <a:rPr lang="en-US" altLang="zh-CN" sz="2000" b="1" dirty="0">
                <a:latin typeface="Times New Roman"/>
                <a:cs typeface="Times New Roman"/>
              </a:rPr>
              <a:t>,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Xiao Tang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1,2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, Jiang Zhu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1,2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Zifa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Wang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1,2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Huangjian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Wu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1,3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Jianjun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Li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en-US" altLang="zh-CN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28DFCD-34C0-49C1-8750-5F445AC75134}"/>
              </a:ext>
            </a:extLst>
          </p:cNvPr>
          <p:cNvSpPr/>
          <p:nvPr/>
        </p:nvSpPr>
        <p:spPr>
          <a:xfrm>
            <a:off x="956961" y="4835785"/>
            <a:ext cx="9908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LAPC &amp; ICCES, Institute of Atmospheric Physics, Chinese Academy of Sciences, China</a:t>
            </a:r>
            <a:endParaRPr lang="zh-CN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Earth and Planetary Sciences, University of Chinese Academy of Sciences, China</a:t>
            </a:r>
          </a:p>
          <a:p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Guanghua School of Management, Peking University, China</a:t>
            </a:r>
          </a:p>
          <a:p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National Environmental Monitoring Centre, China</a:t>
            </a:r>
            <a:endParaRPr lang="zh-CN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C84E992-849D-C142-A7A4-54CAF667E22A}"/>
              </a:ext>
            </a:extLst>
          </p:cNvPr>
          <p:cNvGrpSpPr/>
          <p:nvPr/>
        </p:nvGrpSpPr>
        <p:grpSpPr>
          <a:xfrm>
            <a:off x="113488" y="5992"/>
            <a:ext cx="3594409" cy="1057495"/>
            <a:chOff x="113488" y="5992"/>
            <a:chExt cx="3594409" cy="105749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71420A5-0111-154E-A538-3C92129EF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88" y="5992"/>
              <a:ext cx="2341596" cy="105749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162D60E-1291-3F49-83F5-D5C8A4FCD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5929" y="212498"/>
              <a:ext cx="1291968" cy="608535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86CF3F7-BCE7-6F4E-BC48-97D01DCF2F1C}"/>
              </a:ext>
            </a:extLst>
          </p:cNvPr>
          <p:cNvSpPr txBox="1"/>
          <p:nvPr/>
        </p:nvSpPr>
        <p:spPr>
          <a:xfrm>
            <a:off x="5334422" y="6313113"/>
            <a:ext cx="295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04/05/2020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图片包含 游戏机, 画&#10;&#10;描述已自动生成">
            <a:extLst>
              <a:ext uri="{FF2B5EF4-FFF2-40B4-BE49-F238E27FC236}">
                <a16:creationId xmlns:a16="http://schemas.microsoft.com/office/drawing/2014/main" id="{D8CFB8A6-5D21-E543-A11D-E47B56638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0" y="0"/>
            <a:ext cx="2540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7AE51AE-0507-8542-A925-1DC09C5394DA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Accuracy of the CAQRA</a:t>
            </a:r>
            <a:endParaRPr lang="en-US" altLang="zh-CN" sz="2400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4640E6-4DB1-BC42-8A7B-25DBE06878DB}"/>
              </a:ext>
            </a:extLst>
          </p:cNvPr>
          <p:cNvSpPr txBox="1"/>
          <p:nvPr/>
        </p:nvSpPr>
        <p:spPr>
          <a:xfrm>
            <a:off x="251284" y="1016388"/>
            <a:ext cx="8337068" cy="179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cross validation approach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sites divided into five groups 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group of observation sites was withheld from the data assimilation and used to validate the reanalysis results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five times until all site observations are used to validate independently.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51514A-14FD-9B49-B152-23F79E5E9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539" y="2874142"/>
            <a:ext cx="2898138" cy="23949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028F7D-2E38-8148-BCE5-FE2956058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797" y="2874142"/>
            <a:ext cx="2898136" cy="23949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18274F-6D1D-2642-A058-7DE1309183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7283" y="2874142"/>
            <a:ext cx="3095625" cy="23949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446A70-4C0E-AC45-9A10-31B730C9CA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8277" y="4496921"/>
            <a:ext cx="3095625" cy="23610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2C15A4-6215-8841-8C2B-F6E0259E79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643" y="4556743"/>
            <a:ext cx="2898135" cy="23012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D7677A-25A6-C84E-9C08-064ED8C5D6A5}"/>
              </a:ext>
            </a:extLst>
          </p:cNvPr>
          <p:cNvSpPr txBox="1"/>
          <p:nvPr/>
        </p:nvSpPr>
        <p:spPr>
          <a:xfrm>
            <a:off x="1789033" y="2967611"/>
            <a:ext cx="123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1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B6ED2B-122A-8C48-8B28-E56F439F60D4}"/>
              </a:ext>
            </a:extLst>
          </p:cNvPr>
          <p:cNvSpPr txBox="1"/>
          <p:nvPr/>
        </p:nvSpPr>
        <p:spPr>
          <a:xfrm>
            <a:off x="4996115" y="2935337"/>
            <a:ext cx="123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2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698EC04-D71B-3248-B9FC-30AA741BD37D}"/>
              </a:ext>
            </a:extLst>
          </p:cNvPr>
          <p:cNvSpPr txBox="1"/>
          <p:nvPr/>
        </p:nvSpPr>
        <p:spPr>
          <a:xfrm>
            <a:off x="8331707" y="2956195"/>
            <a:ext cx="123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3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BCBD29-1073-AC4D-AF3F-16B12F158BBF}"/>
              </a:ext>
            </a:extLst>
          </p:cNvPr>
          <p:cNvSpPr txBox="1"/>
          <p:nvPr/>
        </p:nvSpPr>
        <p:spPr>
          <a:xfrm>
            <a:off x="3195757" y="4628568"/>
            <a:ext cx="123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4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EA6C83-D18E-CF44-9255-619BACE241AB}"/>
              </a:ext>
            </a:extLst>
          </p:cNvPr>
          <p:cNvSpPr txBox="1"/>
          <p:nvPr/>
        </p:nvSpPr>
        <p:spPr>
          <a:xfrm>
            <a:off x="7261739" y="4538687"/>
            <a:ext cx="123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5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8FEE403-39D4-6742-B486-6852260B3AF9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Cross validation results</a:t>
            </a:r>
            <a:endParaRPr lang="en-US" altLang="zh-CN" sz="2400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2BB9FF4-DAD4-E94B-A341-27CF0576311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1825625"/>
              <a:ext cx="10165461" cy="3902854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2200518">
                      <a:extLst>
                        <a:ext uri="{9D8B030D-6E8A-4147-A177-3AD203B41FA5}">
                          <a16:colId xmlns:a16="http://schemas.microsoft.com/office/drawing/2014/main" val="930181310"/>
                        </a:ext>
                      </a:extLst>
                    </a:gridCol>
                    <a:gridCol w="1132945">
                      <a:extLst>
                        <a:ext uri="{9D8B030D-6E8A-4147-A177-3AD203B41FA5}">
                          <a16:colId xmlns:a16="http://schemas.microsoft.com/office/drawing/2014/main" val="3309054130"/>
                        </a:ext>
                      </a:extLst>
                    </a:gridCol>
                    <a:gridCol w="1175869">
                      <a:extLst>
                        <a:ext uri="{9D8B030D-6E8A-4147-A177-3AD203B41FA5}">
                          <a16:colId xmlns:a16="http://schemas.microsoft.com/office/drawing/2014/main" val="3607503938"/>
                        </a:ext>
                      </a:extLst>
                    </a:gridCol>
                    <a:gridCol w="1461223">
                      <a:extLst>
                        <a:ext uri="{9D8B030D-6E8A-4147-A177-3AD203B41FA5}">
                          <a16:colId xmlns:a16="http://schemas.microsoft.com/office/drawing/2014/main" val="1858270982"/>
                        </a:ext>
                      </a:extLst>
                    </a:gridCol>
                    <a:gridCol w="1584851">
                      <a:extLst>
                        <a:ext uri="{9D8B030D-6E8A-4147-A177-3AD203B41FA5}">
                          <a16:colId xmlns:a16="http://schemas.microsoft.com/office/drawing/2014/main" val="609143285"/>
                        </a:ext>
                      </a:extLst>
                    </a:gridCol>
                    <a:gridCol w="1418706">
                      <a:extLst>
                        <a:ext uri="{9D8B030D-6E8A-4147-A177-3AD203B41FA5}">
                          <a16:colId xmlns:a16="http://schemas.microsoft.com/office/drawing/2014/main" val="4201169326"/>
                        </a:ext>
                      </a:extLst>
                    </a:gridCol>
                    <a:gridCol w="1191349">
                      <a:extLst>
                        <a:ext uri="{9D8B030D-6E8A-4147-A177-3AD203B41FA5}">
                          <a16:colId xmlns:a16="http://schemas.microsoft.com/office/drawing/2014/main" val="113699711"/>
                        </a:ext>
                      </a:extLst>
                    </a:gridCol>
                  </a:tblGrid>
                  <a:tr h="744915"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Metrics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6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Species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302436"/>
                      </a:ext>
                    </a:extLst>
                  </a:tr>
                  <a:tr h="81263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PM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PM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67051168"/>
                      </a:ext>
                    </a:extLst>
                  </a:tr>
                  <a:tr h="74491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600" b="0" i="0" u="none" strike="noStrike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0.61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0.55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19824436"/>
                      </a:ext>
                    </a:extLst>
                  </a:tr>
                  <a:tr h="80019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 Bias(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600" b="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600" b="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1600" b="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-2.6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-6.8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74372372"/>
                      </a:ext>
                    </a:extLst>
                  </a:tr>
                  <a:tr h="80019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Root Mean Square Error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0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1600" b="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600" b="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1600" b="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600" b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21.3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39.3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21.9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563621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2BB9FF4-DAD4-E94B-A341-27CF0576311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1825625"/>
              <a:ext cx="10165461" cy="3902854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2200518">
                      <a:extLst>
                        <a:ext uri="{9D8B030D-6E8A-4147-A177-3AD203B41FA5}">
                          <a16:colId xmlns:a16="http://schemas.microsoft.com/office/drawing/2014/main" val="930181310"/>
                        </a:ext>
                      </a:extLst>
                    </a:gridCol>
                    <a:gridCol w="1132945">
                      <a:extLst>
                        <a:ext uri="{9D8B030D-6E8A-4147-A177-3AD203B41FA5}">
                          <a16:colId xmlns:a16="http://schemas.microsoft.com/office/drawing/2014/main" val="3309054130"/>
                        </a:ext>
                      </a:extLst>
                    </a:gridCol>
                    <a:gridCol w="1175869">
                      <a:extLst>
                        <a:ext uri="{9D8B030D-6E8A-4147-A177-3AD203B41FA5}">
                          <a16:colId xmlns:a16="http://schemas.microsoft.com/office/drawing/2014/main" val="3607503938"/>
                        </a:ext>
                      </a:extLst>
                    </a:gridCol>
                    <a:gridCol w="1461223">
                      <a:extLst>
                        <a:ext uri="{9D8B030D-6E8A-4147-A177-3AD203B41FA5}">
                          <a16:colId xmlns:a16="http://schemas.microsoft.com/office/drawing/2014/main" val="1858270982"/>
                        </a:ext>
                      </a:extLst>
                    </a:gridCol>
                    <a:gridCol w="1584851">
                      <a:extLst>
                        <a:ext uri="{9D8B030D-6E8A-4147-A177-3AD203B41FA5}">
                          <a16:colId xmlns:a16="http://schemas.microsoft.com/office/drawing/2014/main" val="609143285"/>
                        </a:ext>
                      </a:extLst>
                    </a:gridCol>
                    <a:gridCol w="1418706">
                      <a:extLst>
                        <a:ext uri="{9D8B030D-6E8A-4147-A177-3AD203B41FA5}">
                          <a16:colId xmlns:a16="http://schemas.microsoft.com/office/drawing/2014/main" val="4201169326"/>
                        </a:ext>
                      </a:extLst>
                    </a:gridCol>
                    <a:gridCol w="1191349">
                      <a:extLst>
                        <a:ext uri="{9D8B030D-6E8A-4147-A177-3AD203B41FA5}">
                          <a16:colId xmlns:a16="http://schemas.microsoft.com/office/drawing/2014/main" val="113699711"/>
                        </a:ext>
                      </a:extLst>
                    </a:gridCol>
                  </a:tblGrid>
                  <a:tr h="744915"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Metrics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6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Species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302436"/>
                      </a:ext>
                    </a:extLst>
                  </a:tr>
                  <a:tr h="81263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PM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PM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600" b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67051168"/>
                      </a:ext>
                    </a:extLst>
                  </a:tr>
                  <a:tr h="74491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600" b="0" i="0" u="none" strike="noStrike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 b="0" i="0" u="none" strike="noStrike" baseline="30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0.61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0.55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19824436"/>
                      </a:ext>
                    </a:extLst>
                  </a:tr>
                  <a:tr h="8001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578" t="-284375" r="-363006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-2.6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-6.8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74372372"/>
                      </a:ext>
                    </a:extLst>
                  </a:tr>
                  <a:tr h="8001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578" t="-390476" r="-363006" b="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21.3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39.3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21.9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563621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698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76EFC-9147-9944-B93C-63308D3EB4DE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Cross validation results for the diurnal variation of O</a:t>
            </a:r>
            <a:r>
              <a:rPr lang="en-US" altLang="zh-CN" sz="3600" b="1" baseline="-25000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3</a:t>
            </a:r>
            <a:endParaRPr lang="en-US" altLang="zh-CN" sz="2400" b="1" baseline="-25000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pic>
        <p:nvPicPr>
          <p:cNvPr id="6" name="图片 5" descr="地图的截图&#10;&#10;描述已自动生成">
            <a:extLst>
              <a:ext uri="{FF2B5EF4-FFF2-40B4-BE49-F238E27FC236}">
                <a16:creationId xmlns:a16="http://schemas.microsoft.com/office/drawing/2014/main" id="{C81F51A0-4CFA-634B-B804-57C51ED4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9" y="1071511"/>
            <a:ext cx="3774235" cy="2520000"/>
          </a:xfrm>
          <a:prstGeom prst="rect">
            <a:avLst/>
          </a:prstGeom>
        </p:spPr>
      </p:pic>
      <p:pic>
        <p:nvPicPr>
          <p:cNvPr id="10" name="图片 9" descr="地图的截图&#10;&#10;描述已自动生成">
            <a:extLst>
              <a:ext uri="{FF2B5EF4-FFF2-40B4-BE49-F238E27FC236}">
                <a16:creationId xmlns:a16="http://schemas.microsoft.com/office/drawing/2014/main" id="{00F6C2D5-F2FF-9448-BDC4-C3A092B65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19" y="1071510"/>
            <a:ext cx="3772801" cy="251999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B0C996E-2ED0-D54D-B68C-1111CD22D732}"/>
              </a:ext>
            </a:extLst>
          </p:cNvPr>
          <p:cNvSpPr txBox="1"/>
          <p:nvPr/>
        </p:nvSpPr>
        <p:spPr>
          <a:xfrm>
            <a:off x="-68240" y="3591509"/>
            <a:ext cx="467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Diurnal profile of national mean O</a:t>
            </a:r>
            <a:r>
              <a:rPr kumimoji="1"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oncentrations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China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2B9A32-8C8B-0641-9A45-CBA496D50B80}"/>
              </a:ext>
            </a:extLst>
          </p:cNvPr>
          <p:cNvSpPr txBox="1"/>
          <p:nvPr/>
        </p:nvSpPr>
        <p:spPr>
          <a:xfrm>
            <a:off x="3587075" y="3612397"/>
            <a:ext cx="467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Diurnal profile of the MBE </a:t>
            </a:r>
          </a:p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</a:t>
            </a:r>
            <a:r>
              <a:rPr kumimoji="1"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reanalysis data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4C93A9-488F-5B4E-8D4D-A93931126002}"/>
              </a:ext>
            </a:extLst>
          </p:cNvPr>
          <p:cNvSpPr txBox="1"/>
          <p:nvPr/>
        </p:nvSpPr>
        <p:spPr>
          <a:xfrm>
            <a:off x="7515191" y="3612397"/>
            <a:ext cx="467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Diurnal profile of the RMSE </a:t>
            </a:r>
          </a:p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</a:t>
            </a:r>
            <a:r>
              <a:rPr kumimoji="1"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reanalysis data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5AFB7B8-4D61-0D4E-ABD6-9EA62A76E635}"/>
                  </a:ext>
                </a:extLst>
              </p:cNvPr>
              <p:cNvSpPr txBox="1"/>
              <p:nvPr/>
            </p:nvSpPr>
            <p:spPr>
              <a:xfrm>
                <a:off x="450376" y="4558352"/>
                <a:ext cx="113549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CAQRA has good performance in representing the diurnal variations of O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concentrations in China</a:t>
                </a:r>
              </a:p>
              <a:p>
                <a:pPr marL="285750" indent="-285750">
                  <a:buFont typeface="Wingdings" pitchFamily="2" charset="2"/>
                  <a:buChar char="l"/>
                </a:pPr>
                <a:endParaRPr kumimoji="1" lang="en-US" altLang="zh-CN" b="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were small negative biases in the O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reanalysis, ranging from -0.3 to -3.0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kumimoji="1" lang="en-US" altLang="zh-CN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kumimoji="1" lang="en-US" altLang="zh-CN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kumimoji="1" lang="en-US" altLang="zh-CN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285750" indent="-285750">
                  <a:buFont typeface="Wingdings" pitchFamily="2" charset="2"/>
                  <a:buChar char="l"/>
                </a:pPr>
                <a:endParaRPr kumimoji="1" lang="en-US" altLang="zh-CN" b="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RMSE value ranges from  -17.5 to 23.3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kumimoji="1" lang="en-US" altLang="zh-CN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kumimoji="1" lang="en-US" altLang="zh-CN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kumimoji="1" lang="en-US" altLang="zh-CN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kumimoji="1" lang="zh-CN" altLang="en-US" b="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5AFB7B8-4D61-0D4E-ABD6-9EA62A76E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" y="4558352"/>
                <a:ext cx="11354937" cy="1477328"/>
              </a:xfrm>
              <a:prstGeom prst="rect">
                <a:avLst/>
              </a:prstGeom>
              <a:blipFill>
                <a:blip r:embed="rId4"/>
                <a:stretch>
                  <a:fillRect l="-223" t="-1709" b="-5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 descr="地图的截图&#10;&#10;描述已自动生成">
            <a:extLst>
              <a:ext uri="{FF2B5EF4-FFF2-40B4-BE49-F238E27FC236}">
                <a16:creationId xmlns:a16="http://schemas.microsoft.com/office/drawing/2014/main" id="{E60673CE-08D6-E94B-8497-1556A0AC2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834" y="1092398"/>
            <a:ext cx="390082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9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8FEE403-39D4-6742-B486-6852260B3AF9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</a:t>
            </a:r>
            <a:r>
              <a:rPr lang="en-US" altLang="zh-CN" sz="32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Comparisons with satellite estimates of PM</a:t>
            </a:r>
            <a:r>
              <a:rPr lang="en-US" altLang="zh-CN" sz="3200" b="1" baseline="-25000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2.5</a:t>
            </a:r>
            <a:r>
              <a:rPr lang="en-US" altLang="zh-CN" sz="32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concentrations</a:t>
            </a:r>
            <a:endParaRPr lang="en-US" altLang="zh-CN" sz="2400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B0815920-06D0-7945-A39D-54EEF72825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2306159"/>
                  </p:ext>
                </p:extLst>
              </p:nvPr>
            </p:nvGraphicFramePr>
            <p:xfrm>
              <a:off x="223651" y="1186555"/>
              <a:ext cx="7059277" cy="52378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76655">
                      <a:extLst>
                        <a:ext uri="{9D8B030D-6E8A-4147-A177-3AD203B41FA5}">
                          <a16:colId xmlns:a16="http://schemas.microsoft.com/office/drawing/2014/main" val="2884499938"/>
                        </a:ext>
                      </a:extLst>
                    </a:gridCol>
                    <a:gridCol w="1066109">
                      <a:extLst>
                        <a:ext uri="{9D8B030D-6E8A-4147-A177-3AD203B41FA5}">
                          <a16:colId xmlns:a16="http://schemas.microsoft.com/office/drawing/2014/main" val="720980029"/>
                        </a:ext>
                      </a:extLst>
                    </a:gridCol>
                    <a:gridCol w="1021747">
                      <a:extLst>
                        <a:ext uri="{9D8B030D-6E8A-4147-A177-3AD203B41FA5}">
                          <a16:colId xmlns:a16="http://schemas.microsoft.com/office/drawing/2014/main" val="273114253"/>
                        </a:ext>
                      </a:extLst>
                    </a:gridCol>
                    <a:gridCol w="890772">
                      <a:extLst>
                        <a:ext uri="{9D8B030D-6E8A-4147-A177-3AD203B41FA5}">
                          <a16:colId xmlns:a16="http://schemas.microsoft.com/office/drawing/2014/main" val="2120274864"/>
                        </a:ext>
                      </a:extLst>
                    </a:gridCol>
                    <a:gridCol w="795709">
                      <a:extLst>
                        <a:ext uri="{9D8B030D-6E8A-4147-A177-3AD203B41FA5}">
                          <a16:colId xmlns:a16="http://schemas.microsoft.com/office/drawing/2014/main" val="1703222369"/>
                        </a:ext>
                      </a:extLst>
                    </a:gridCol>
                    <a:gridCol w="892180">
                      <a:extLst>
                        <a:ext uri="{9D8B030D-6E8A-4147-A177-3AD203B41FA5}">
                          <a16:colId xmlns:a16="http://schemas.microsoft.com/office/drawing/2014/main" val="1401435215"/>
                        </a:ext>
                      </a:extLst>
                    </a:gridCol>
                    <a:gridCol w="1116105">
                      <a:extLst>
                        <a:ext uri="{9D8B030D-6E8A-4147-A177-3AD203B41FA5}">
                          <a16:colId xmlns:a16="http://schemas.microsoft.com/office/drawing/2014/main" val="1133653774"/>
                        </a:ext>
                      </a:extLst>
                    </a:gridCol>
                  </a:tblGrid>
                  <a:tr h="4314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Reference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spatial resolution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temporal resolution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temporal coverage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CV-R</a:t>
                          </a:r>
                          <a:r>
                            <a:rPr lang="en-GB" sz="1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CV-RMSE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4543697"/>
                      </a:ext>
                    </a:extLst>
                  </a:tr>
                  <a:tr h="20370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study</a:t>
                          </a:r>
                          <a:endParaRPr lang="zh-CN" sz="11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15km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1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oMath>
                          </a14:m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hourly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2013–2018 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21.3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EnKF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2555318"/>
                      </a:ext>
                    </a:extLst>
                  </a:tr>
                  <a:tr h="20370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2013–2018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15.1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EnKF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16550170"/>
                      </a:ext>
                    </a:extLst>
                  </a:tr>
                  <a:tr h="20370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(Ma et al., 2016)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°×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2004–2013 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27.4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LME + GAM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48823973"/>
                      </a:ext>
                    </a:extLst>
                  </a:tr>
                  <a:tr h="65914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sz="1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Xue</a:t>
                          </a: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et al., 2019)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°×</m:t>
                              </m:r>
                            </m:oMath>
                          </a14:m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2000–2016 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30.2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CTM + HD-expansion + GAM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36605337"/>
                      </a:ext>
                    </a:extLst>
                  </a:tr>
                  <a:tr h="65914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(Xue et al., 2017)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°×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CTM + LME + Spatiotemporal Kriging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07214713"/>
                      </a:ext>
                    </a:extLst>
                  </a:tr>
                  <a:tr h="4314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(Chen et al., 2018)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°×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2005–2016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18.1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RF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03542579"/>
                      </a:ext>
                    </a:extLst>
                  </a:tr>
                  <a:tr h="43139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(Lin et al., 2018)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1km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2001 – 2015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</a:t>
                          </a:r>
                          <a:r>
                            <a:rPr lang="en-GB" sz="11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19.3</a:t>
                          </a:r>
                          <a:r>
                            <a:rPr lang="en-GB" sz="11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semi-empirical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9525313"/>
                      </a:ext>
                    </a:extLst>
                  </a:tr>
                  <a:tr h="4314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(Chen et al., 2019)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3km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3km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 – 2015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15.0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XGBoost + NELRM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74155543"/>
                      </a:ext>
                    </a:extLst>
                  </a:tr>
                  <a:tr h="20370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(Yao et al., 2019)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6km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6km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21.8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TEFR + GWR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4677255"/>
                      </a:ext>
                    </a:extLst>
                  </a:tr>
                  <a:tr h="20370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(You et al., 2016)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°×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GWR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71399642"/>
                      </a:ext>
                    </a:extLst>
                  </a:tr>
                  <a:tr h="4314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(Zhan et al., 2017)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°×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GW-GBM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81452729"/>
                      </a:ext>
                    </a:extLst>
                  </a:tr>
                  <a:tr h="20370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(Li et al., 2017b)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°×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0.82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Geoi-DBN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03128385"/>
                      </a:ext>
                    </a:extLst>
                  </a:tr>
                  <a:tr h="20370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(Liu et al., 2019)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0.125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°×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0.125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hourly 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17.3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RF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580519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B0815920-06D0-7945-A39D-54EEF72825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2306159"/>
                  </p:ext>
                </p:extLst>
              </p:nvPr>
            </p:nvGraphicFramePr>
            <p:xfrm>
              <a:off x="223651" y="1186555"/>
              <a:ext cx="7059277" cy="52378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76655">
                      <a:extLst>
                        <a:ext uri="{9D8B030D-6E8A-4147-A177-3AD203B41FA5}">
                          <a16:colId xmlns:a16="http://schemas.microsoft.com/office/drawing/2014/main" val="2884499938"/>
                        </a:ext>
                      </a:extLst>
                    </a:gridCol>
                    <a:gridCol w="1066109">
                      <a:extLst>
                        <a:ext uri="{9D8B030D-6E8A-4147-A177-3AD203B41FA5}">
                          <a16:colId xmlns:a16="http://schemas.microsoft.com/office/drawing/2014/main" val="720980029"/>
                        </a:ext>
                      </a:extLst>
                    </a:gridCol>
                    <a:gridCol w="1021747">
                      <a:extLst>
                        <a:ext uri="{9D8B030D-6E8A-4147-A177-3AD203B41FA5}">
                          <a16:colId xmlns:a16="http://schemas.microsoft.com/office/drawing/2014/main" val="273114253"/>
                        </a:ext>
                      </a:extLst>
                    </a:gridCol>
                    <a:gridCol w="890772">
                      <a:extLst>
                        <a:ext uri="{9D8B030D-6E8A-4147-A177-3AD203B41FA5}">
                          <a16:colId xmlns:a16="http://schemas.microsoft.com/office/drawing/2014/main" val="2120274864"/>
                        </a:ext>
                      </a:extLst>
                    </a:gridCol>
                    <a:gridCol w="795709">
                      <a:extLst>
                        <a:ext uri="{9D8B030D-6E8A-4147-A177-3AD203B41FA5}">
                          <a16:colId xmlns:a16="http://schemas.microsoft.com/office/drawing/2014/main" val="1703222369"/>
                        </a:ext>
                      </a:extLst>
                    </a:gridCol>
                    <a:gridCol w="892180">
                      <a:extLst>
                        <a:ext uri="{9D8B030D-6E8A-4147-A177-3AD203B41FA5}">
                          <a16:colId xmlns:a16="http://schemas.microsoft.com/office/drawing/2014/main" val="1401435215"/>
                        </a:ext>
                      </a:extLst>
                    </a:gridCol>
                    <a:gridCol w="1116105">
                      <a:extLst>
                        <a:ext uri="{9D8B030D-6E8A-4147-A177-3AD203B41FA5}">
                          <a16:colId xmlns:a16="http://schemas.microsoft.com/office/drawing/2014/main" val="1133653774"/>
                        </a:ext>
                      </a:extLst>
                    </a:gridCol>
                  </a:tblGrid>
                  <a:tr h="47282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Reference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spatial resolution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temporal resolution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temporal coverage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CV-R</a:t>
                          </a:r>
                          <a:r>
                            <a:rPr lang="en-GB" sz="1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CV-RMSE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4543697"/>
                      </a:ext>
                    </a:extLst>
                  </a:tr>
                  <a:tr h="22136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study</a:t>
                          </a:r>
                          <a:endParaRPr lang="zh-CN" sz="11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211111" r="-444048" b="-20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hourly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2013–2018 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21.3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EnKF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2555318"/>
                      </a:ext>
                    </a:extLst>
                  </a:tr>
                  <a:tr h="22136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2013–2018</a:t>
                          </a:r>
                          <a:endParaRPr lang="zh-CN" sz="1100" b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15.1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EnKF</a:t>
                          </a:r>
                          <a:endParaRPr lang="zh-CN" sz="11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16550170"/>
                      </a:ext>
                    </a:extLst>
                  </a:tr>
                  <a:tr h="22136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(Ma et al., 2016)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405556" r="-444048" b="-1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2004–2013 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27.4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LME + GAM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48823973"/>
                      </a:ext>
                    </a:extLst>
                  </a:tr>
                  <a:tr h="7242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sz="1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Xue</a:t>
                          </a: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et al., 2019)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159649" r="-444048" b="-4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2000–2016 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30.2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CTM + HD-expansion + GAM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36605337"/>
                      </a:ext>
                    </a:extLst>
                  </a:tr>
                  <a:tr h="7242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(Xue et al., 2017)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259649" r="-444048" b="-3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CTM + LME + Spatiotemporal Kriging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07214713"/>
                      </a:ext>
                    </a:extLst>
                  </a:tr>
                  <a:tr h="4314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(Chen et al., 2018)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602941" r="-444048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2005–2016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18.1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RF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03542579"/>
                      </a:ext>
                    </a:extLst>
                  </a:tr>
                  <a:tr h="43139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(Lin et al., 2018)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702941" r="-444048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2001 – 2015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</a:t>
                          </a:r>
                          <a:r>
                            <a:rPr lang="en-GB" sz="11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19.3</a:t>
                          </a:r>
                          <a:r>
                            <a:rPr lang="en-GB" sz="11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semi-empirical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9525313"/>
                      </a:ext>
                    </a:extLst>
                  </a:tr>
                  <a:tr h="47275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(Chen et al., 2019)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737838" r="-44404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 – 2015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15.0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XGBoost + NELRM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74155543"/>
                      </a:ext>
                    </a:extLst>
                  </a:tr>
                  <a:tr h="22136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(Yao et al., 2019)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1722222" r="-444048" b="-5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21.8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TEFR + GWR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4677255"/>
                      </a:ext>
                    </a:extLst>
                  </a:tr>
                  <a:tr h="22136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(You et al., 2016)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1929412" r="-444048" b="-4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GWR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71399642"/>
                      </a:ext>
                    </a:extLst>
                  </a:tr>
                  <a:tr h="4314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(Zhan et al., 2017)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1014706" r="-444048" b="-1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GW-GBM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81452729"/>
                      </a:ext>
                    </a:extLst>
                  </a:tr>
                  <a:tr h="22136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(Li et al., 2017b)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2105556" r="-444048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daily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0.82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Geoi-DBN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03128385"/>
                      </a:ext>
                    </a:extLst>
                  </a:tr>
                  <a:tr h="22136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(Liu et al., 2019)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1429" t="-2335294" r="-444048" b="-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hourly 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17.3</a:t>
                          </a:r>
                          <a:endParaRPr lang="zh-CN" sz="1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RF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580519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22B0C74F-1399-E547-8694-E3D72B19004E}"/>
              </a:ext>
            </a:extLst>
          </p:cNvPr>
          <p:cNvSpPr/>
          <p:nvPr/>
        </p:nvSpPr>
        <p:spPr>
          <a:xfrm>
            <a:off x="7386917" y="2036409"/>
            <a:ext cx="6096000" cy="32852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altLang="zh-C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LME: Linear Mixed Effect model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GWR: Geographically Weighted Regression model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GAM: Generalized Additive model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altLang="zh-C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HD-expansion: High dimensional expansion 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RF: Random Forest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altLang="zh-CN" sz="1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XGBoost</a:t>
            </a:r>
            <a:r>
              <a:rPr lang="en-GB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The Extreme Gradient Boosting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NELRM: Non-linear Exposure-lag-response model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TEFR: T</a:t>
            </a:r>
            <a:r>
              <a:rPr lang="en-US" altLang="zh-CN" sz="1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ime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Fixed Effects Regression model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GW-GBM: Geographically-Weighted Gradient Boosting Machine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altLang="zh-CN" sz="1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Geoi</a:t>
            </a:r>
            <a:r>
              <a:rPr lang="en-GB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-DBN: Geographically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Deep Belief Network</a:t>
            </a:r>
            <a:endParaRPr lang="zh-CN" altLang="zh-C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1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8FEE403-39D4-6742-B486-6852260B3AF9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Comparisons with CAMSRA with regards to the gaseous air pollutants</a:t>
            </a:r>
            <a:endParaRPr lang="en-US" altLang="zh-CN" sz="2000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B86D65-672D-364C-8A16-84AC49504013}"/>
              </a:ext>
            </a:extLst>
          </p:cNvPr>
          <p:cNvSpPr/>
          <p:nvPr/>
        </p:nvSpPr>
        <p:spPr>
          <a:xfrm>
            <a:off x="115644" y="1091093"/>
            <a:ext cx="11679219" cy="212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GB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order to further evaluate the accuracy of our reanalysis dataset for the gaseous air pollutants, the CAMS reanalysis (CAMSRA) produced by the ECMWF (Inness et al., 2019) are employed as a reference to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with our reanalysis dataset. </a:t>
            </a:r>
            <a:endParaRPr lang="en-GB" altLang="zh-CN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CAMSRA is the latest global reanalysis dataset of atmospheric compositions, which assimilates the satellite retrievals of O</a:t>
            </a:r>
            <a:r>
              <a:rPr lang="en-GB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CO, NO</a:t>
            </a:r>
            <a:r>
              <a:rPr lang="en-GB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AOD.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9F89A416-02FB-A34D-930C-C5728CE7A0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322033"/>
                  </p:ext>
                </p:extLst>
              </p:nvPr>
            </p:nvGraphicFramePr>
            <p:xfrm>
              <a:off x="755723" y="3641005"/>
              <a:ext cx="10680554" cy="2611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9514">
                      <a:extLst>
                        <a:ext uri="{9D8B030D-6E8A-4147-A177-3AD203B41FA5}">
                          <a16:colId xmlns:a16="http://schemas.microsoft.com/office/drawing/2014/main" val="3012075801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10305494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4008113545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086753660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060037619"/>
                        </a:ext>
                      </a:extLst>
                    </a:gridCol>
                    <a:gridCol w="1324442">
                      <a:extLst>
                        <a:ext uri="{9D8B030D-6E8A-4147-A177-3AD203B41FA5}">
                          <a16:colId xmlns:a16="http://schemas.microsoft.com/office/drawing/2014/main" val="3172546462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75120673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916496871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1917616294"/>
                        </a:ext>
                      </a:extLst>
                    </a:gridCol>
                  </a:tblGrid>
                  <a:tr h="419117">
                    <a:tc rowSpan="2">
                      <a:txBody>
                        <a:bodyPr/>
                        <a:lstStyle/>
                        <a:p>
                          <a:endParaRPr lang="zh-CN" sz="14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CAQRA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CAMSRA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6091421"/>
                      </a:ext>
                    </a:extLst>
                  </a:tr>
                  <a:tr h="51639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1400" kern="12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μg</m:t>
                              </m:r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r>
                            <a:rPr lang="en-US" sz="1400" kern="12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μg</m:t>
                              </m:r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400" kern="12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μg</m:t>
                              </m:r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1400" kern="12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μg</m:t>
                              </m:r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r>
                            <a:rPr lang="en-US" sz="1400" kern="12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μg</m:t>
                              </m:r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400" kern="12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μg</m:t>
                              </m:r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75435530"/>
                      </a:ext>
                    </a:extLst>
                  </a:tr>
                  <a:tr h="419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400" kern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41016768"/>
                      </a:ext>
                    </a:extLst>
                  </a:tr>
                  <a:tr h="419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MBE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9879145"/>
                      </a:ext>
                    </a:extLst>
                  </a:tr>
                  <a:tr h="419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NMB (%)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-8.5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-17.5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52.1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27448810"/>
                      </a:ext>
                    </a:extLst>
                  </a:tr>
                  <a:tr h="419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24.8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93602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9F89A416-02FB-A34D-930C-C5728CE7A0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322033"/>
                  </p:ext>
                </p:extLst>
              </p:nvPr>
            </p:nvGraphicFramePr>
            <p:xfrm>
              <a:off x="755723" y="3641005"/>
              <a:ext cx="10680554" cy="2611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9514">
                      <a:extLst>
                        <a:ext uri="{9D8B030D-6E8A-4147-A177-3AD203B41FA5}">
                          <a16:colId xmlns:a16="http://schemas.microsoft.com/office/drawing/2014/main" val="3012075801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10305494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4008113545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086753660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060037619"/>
                        </a:ext>
                      </a:extLst>
                    </a:gridCol>
                    <a:gridCol w="1324442">
                      <a:extLst>
                        <a:ext uri="{9D8B030D-6E8A-4147-A177-3AD203B41FA5}">
                          <a16:colId xmlns:a16="http://schemas.microsoft.com/office/drawing/2014/main" val="3172546462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75120673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3916496871"/>
                        </a:ext>
                      </a:extLst>
                    </a:gridCol>
                    <a:gridCol w="1169514">
                      <a:extLst>
                        <a:ext uri="{9D8B030D-6E8A-4147-A177-3AD203B41FA5}">
                          <a16:colId xmlns:a16="http://schemas.microsoft.com/office/drawing/2014/main" val="1917616294"/>
                        </a:ext>
                      </a:extLst>
                    </a:gridCol>
                  </a:tblGrid>
                  <a:tr h="419117">
                    <a:tc rowSpan="2">
                      <a:txBody>
                        <a:bodyPr/>
                        <a:lstStyle/>
                        <a:p>
                          <a:endParaRPr lang="zh-CN" sz="14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CAQRA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CAMSRA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6091421"/>
                      </a:ext>
                    </a:extLst>
                  </a:tr>
                  <a:tr h="51639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1087" t="-80488" r="-716304" b="-3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8925" t="-80488" r="-608602" b="-3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02174" t="-80488" r="-515217" b="-3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02174" t="-80488" r="-415217" b="-3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44231" t="-80488" r="-267308" b="-3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08602" t="-80488" r="-198925" b="-3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16304" t="-80488" r="-101087" b="-3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816304" t="-80488" r="-1087" b="-329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5435530"/>
                      </a:ext>
                    </a:extLst>
                  </a:tr>
                  <a:tr h="419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400" kern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41016768"/>
                      </a:ext>
                    </a:extLst>
                  </a:tr>
                  <a:tr h="419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MBE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9879145"/>
                      </a:ext>
                    </a:extLst>
                  </a:tr>
                  <a:tr h="419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NMB (%)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-8.5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-17.5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52.1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27448810"/>
                      </a:ext>
                    </a:extLst>
                  </a:tr>
                  <a:tr h="419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24.8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93602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27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蓝色屏幕的截图&#10;&#10;描述已自动生成">
            <a:extLst>
              <a:ext uri="{FF2B5EF4-FFF2-40B4-BE49-F238E27FC236}">
                <a16:creationId xmlns:a16="http://schemas.microsoft.com/office/drawing/2014/main" id="{F7574A27-D9EF-6C4C-A825-695347D15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" r="1" b="1"/>
          <a:stretch/>
        </p:blipFill>
        <p:spPr>
          <a:xfrm>
            <a:off x="321564" y="169433"/>
            <a:ext cx="11548872" cy="446227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9D1E050-2F4F-8D42-AD93-A73AE4461161}"/>
              </a:ext>
            </a:extLst>
          </p:cNvPr>
          <p:cNvSpPr txBox="1"/>
          <p:nvPr/>
        </p:nvSpPr>
        <p:spPr>
          <a:xfrm>
            <a:off x="283285" y="4905486"/>
            <a:ext cx="1190871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dataset has been submitted to the </a:t>
            </a:r>
            <a:r>
              <a:rPr lang="en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 System Science Data (ESSD) </a:t>
            </a:r>
            <a:r>
              <a:rPr kumimoji="1"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full data can be freely downloaded at the website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ScienceDB</a:t>
            </a:r>
            <a:r>
              <a:rPr kumimoji="1"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DOI: </a:t>
            </a:r>
            <a:r>
              <a:rPr kumimoji="1" lang="en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10.11922/sciencedb.00053</a:t>
            </a:r>
          </a:p>
          <a:p>
            <a:endParaRPr kumimoji="1" lang="zh-CN" altLang="en-US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1494D0-71B7-5E40-A9DD-0E002AAEC2CE}"/>
              </a:ext>
            </a:extLst>
          </p:cNvPr>
          <p:cNvSpPr txBox="1">
            <a:spLocks noChangeArrowheads="1"/>
          </p:cNvSpPr>
          <p:nvPr/>
        </p:nvSpPr>
        <p:spPr>
          <a:xfrm>
            <a:off x="3172340" y="5985181"/>
            <a:ext cx="7028920" cy="1035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00090"/>
                </a:solidFill>
                <a:latin typeface="Times New Roman"/>
                <a:cs typeface="Times New Roman"/>
              </a:rPr>
              <a:t>Thanks for your attention! </a:t>
            </a:r>
            <a:endParaRPr lang="zh-CN" altLang="en-US" sz="32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90DC94F-3CE4-784C-A57B-A3993DAEA53D}"/>
              </a:ext>
            </a:extLst>
          </p:cNvPr>
          <p:cNvSpPr/>
          <p:nvPr/>
        </p:nvSpPr>
        <p:spPr>
          <a:xfrm>
            <a:off x="4267548" y="6439912"/>
            <a:ext cx="2664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konglei@mai.iap.ac.cn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415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3E8FD-7C59-9D40-A571-5BDF935678A7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Background</a:t>
            </a:r>
            <a:endParaRPr lang="en-US" altLang="zh-CN" sz="2400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947867-39C7-CD4B-A0DE-179335D1E8E8}"/>
              </a:ext>
            </a:extLst>
          </p:cNvPr>
          <p:cNvSpPr txBox="1"/>
          <p:nvPr/>
        </p:nvSpPr>
        <p:spPr>
          <a:xfrm>
            <a:off x="260349" y="1186428"/>
            <a:ext cx="11531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itchFamily="2" charset="2"/>
              <a:buChar char="l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China’s air pollution has changed substantially since 2013</a:t>
            </a:r>
          </a:p>
          <a:p>
            <a:pPr marL="342900" indent="-342900" algn="just">
              <a:lnSpc>
                <a:spcPct val="125000"/>
              </a:lnSpc>
              <a:buFont typeface="Wingdings" pitchFamily="2" charset="2"/>
              <a:buChar char="l"/>
            </a:pPr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such changes on the human health and environment has been an increasingly hot topic in many scientific fields</a:t>
            </a:r>
            <a:r>
              <a:rPr kumimoji="1"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buFont typeface="Wingdings" pitchFamily="2" charset="2"/>
              <a:buChar char="l"/>
            </a:pPr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still </a:t>
            </a:r>
            <a:r>
              <a:rPr kumimoji="1" lang="en-GB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no long-term </a:t>
            </a:r>
            <a:r>
              <a:rPr kumimoji="1"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quality dataset in China of high accuracy and spatiotemporal resolutions</a:t>
            </a:r>
            <a:r>
              <a:rPr kumimoji="1"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040F418C-4EBA-5A42-B25C-DD0F05E6F0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898" y="3161887"/>
              <a:ext cx="11112503" cy="3528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7232">
                      <a:extLst>
                        <a:ext uri="{9D8B030D-6E8A-4147-A177-3AD203B41FA5}">
                          <a16:colId xmlns:a16="http://schemas.microsoft.com/office/drawing/2014/main" val="3917578640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1890707513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2424073298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4048702651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1879437851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3094433705"/>
                        </a:ext>
                      </a:extLst>
                    </a:gridCol>
                    <a:gridCol w="1176343">
                      <a:extLst>
                        <a:ext uri="{9D8B030D-6E8A-4147-A177-3AD203B41FA5}">
                          <a16:colId xmlns:a16="http://schemas.microsoft.com/office/drawing/2014/main" val="91826533"/>
                        </a:ext>
                      </a:extLst>
                    </a:gridCol>
                    <a:gridCol w="1176343">
                      <a:extLst>
                        <a:ext uri="{9D8B030D-6E8A-4147-A177-3AD203B41FA5}">
                          <a16:colId xmlns:a16="http://schemas.microsoft.com/office/drawing/2014/main" val="4059110955"/>
                        </a:ext>
                      </a:extLst>
                    </a:gridCol>
                    <a:gridCol w="886927">
                      <a:extLst>
                        <a:ext uri="{9D8B030D-6E8A-4147-A177-3AD203B41FA5}">
                          <a16:colId xmlns:a16="http://schemas.microsoft.com/office/drawing/2014/main" val="1912794985"/>
                        </a:ext>
                      </a:extLst>
                    </a:gridCol>
                    <a:gridCol w="1217578">
                      <a:extLst>
                        <a:ext uri="{9D8B030D-6E8A-4147-A177-3AD203B41FA5}">
                          <a16:colId xmlns:a16="http://schemas.microsoft.com/office/drawing/2014/main" val="3264188916"/>
                        </a:ext>
                      </a:extLst>
                    </a:gridCol>
                  </a:tblGrid>
                  <a:tr h="53929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CAMSRA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CIRA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MACC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MERR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Aero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MERRA-2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Miyazaki 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 al, 2015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Miyazaki 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 al, 2020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JRAero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Ozone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MSR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1637800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Temporal coverage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 – 2016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2003 - present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 – 2012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2002 – 2015 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1980 - present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 – 2012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2005–2018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2011 – 2015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1970 – 2012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6332181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Spatial coverage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4971272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Spatial resolution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80km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110km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80km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0.625°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altLang="zh-CN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2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0.625°</a:t>
                          </a:r>
                          <a:endParaRPr lang="zh-CN" altLang="en-US" sz="12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2.8°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1.1°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1.1°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0.5°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8988351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Assimilated retrievals 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6752757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Country/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USA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USA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Japan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Japan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Japan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Netherlands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183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040F418C-4EBA-5A42-B25C-DD0F05E6F0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212830"/>
                  </p:ext>
                </p:extLst>
              </p:nvPr>
            </p:nvGraphicFramePr>
            <p:xfrm>
              <a:off x="469898" y="3161887"/>
              <a:ext cx="11112503" cy="3528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7232">
                      <a:extLst>
                        <a:ext uri="{9D8B030D-6E8A-4147-A177-3AD203B41FA5}">
                          <a16:colId xmlns:a16="http://schemas.microsoft.com/office/drawing/2014/main" val="3917578640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1890707513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2424073298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4048702651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1879437851"/>
                        </a:ext>
                      </a:extLst>
                    </a:gridCol>
                    <a:gridCol w="1093616">
                      <a:extLst>
                        <a:ext uri="{9D8B030D-6E8A-4147-A177-3AD203B41FA5}">
                          <a16:colId xmlns:a16="http://schemas.microsoft.com/office/drawing/2014/main" val="3094433705"/>
                        </a:ext>
                      </a:extLst>
                    </a:gridCol>
                    <a:gridCol w="1176343">
                      <a:extLst>
                        <a:ext uri="{9D8B030D-6E8A-4147-A177-3AD203B41FA5}">
                          <a16:colId xmlns:a16="http://schemas.microsoft.com/office/drawing/2014/main" val="91826533"/>
                        </a:ext>
                      </a:extLst>
                    </a:gridCol>
                    <a:gridCol w="1176343">
                      <a:extLst>
                        <a:ext uri="{9D8B030D-6E8A-4147-A177-3AD203B41FA5}">
                          <a16:colId xmlns:a16="http://schemas.microsoft.com/office/drawing/2014/main" val="4059110955"/>
                        </a:ext>
                      </a:extLst>
                    </a:gridCol>
                    <a:gridCol w="886927">
                      <a:extLst>
                        <a:ext uri="{9D8B030D-6E8A-4147-A177-3AD203B41FA5}">
                          <a16:colId xmlns:a16="http://schemas.microsoft.com/office/drawing/2014/main" val="1912794985"/>
                        </a:ext>
                      </a:extLst>
                    </a:gridCol>
                    <a:gridCol w="1217578">
                      <a:extLst>
                        <a:ext uri="{9D8B030D-6E8A-4147-A177-3AD203B41FA5}">
                          <a16:colId xmlns:a16="http://schemas.microsoft.com/office/drawing/2014/main" val="3264188916"/>
                        </a:ext>
                      </a:extLst>
                    </a:gridCol>
                  </a:tblGrid>
                  <a:tr h="53929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CAMSRA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CIRA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MACC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MERR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Aero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MERRA-2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Miyazaki 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 al, 2015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Miyazaki 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 al, 2020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JRAero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Ozone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MSR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1637800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Temporal coverage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 – 2016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2003 - present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 – 2012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2002 – 2015 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1980 - present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 – 2012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2005–2018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2011 – 2015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1970 – 2012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6332181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Spatial coverage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Global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4971272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Spatial resolution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80km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110km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80km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0465" t="-291489" r="-510465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10465" t="-291489" r="-410465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2.8°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64516" t="-291489" r="-179570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714" t="-291489" r="-138571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13542" t="-291489" r="-1042" b="-2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988351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Assimilated retrievals 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satellite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6752757"/>
                      </a:ext>
                    </a:extLst>
                  </a:tr>
                  <a:tr h="597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Country/</a:t>
                          </a:r>
                        </a:p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USA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USA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Japan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Japan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Japan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Netherlands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1833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168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3E8FD-7C59-9D40-A571-5BDF935678A7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China National Air Quality Monitoring Network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AD62EC-8487-3243-975F-0178981D6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11752" r="7073" b="18794"/>
          <a:stretch/>
        </p:blipFill>
        <p:spPr>
          <a:xfrm>
            <a:off x="357258" y="1236907"/>
            <a:ext cx="6673570" cy="503521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E134858-9A1A-A04E-972B-A852F354E4CD}"/>
              </a:ext>
            </a:extLst>
          </p:cNvPr>
          <p:cNvSpPr/>
          <p:nvPr/>
        </p:nvSpPr>
        <p:spPr>
          <a:xfrm>
            <a:off x="7030828" y="1375530"/>
            <a:ext cx="4945272" cy="272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b="1" dirty="0">
                <a:latin typeface="Times New Roman"/>
                <a:ea typeface="微软雅黑"/>
                <a:cs typeface="Times New Roman"/>
              </a:rPr>
              <a:t>Since</a:t>
            </a:r>
            <a:r>
              <a:rPr lang="zh-CN" altLang="en-US" b="1" dirty="0">
                <a:latin typeface="Times New Roman"/>
                <a:ea typeface="微软雅黑"/>
                <a:cs typeface="Times New Roman"/>
              </a:rPr>
              <a:t> </a:t>
            </a:r>
            <a:r>
              <a:rPr lang="en-US" altLang="zh-CN" b="1" dirty="0">
                <a:latin typeface="Times New Roman"/>
                <a:ea typeface="微软雅黑"/>
                <a:cs typeface="Times New Roman"/>
              </a:rPr>
              <a:t>2012, The China National Environmental Monitoring Centre (CNEMC) has established a national air quality monitoring network, which covers 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1436 sites </a:t>
            </a:r>
            <a:r>
              <a:rPr lang="en-US" altLang="zh-CN" b="1" dirty="0">
                <a:latin typeface="Times New Roman"/>
                <a:ea typeface="微软雅黑"/>
                <a:cs typeface="Times New Roman"/>
              </a:rPr>
              <a:t>and routinely monitors the 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hourly concentrations of PM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2.5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, PM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10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, SO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, NO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, CO and O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3.</a:t>
            </a:r>
          </a:p>
          <a:p>
            <a:pPr algn="just">
              <a:lnSpc>
                <a:spcPct val="125000"/>
              </a:lnSpc>
            </a:pPr>
            <a:endParaRPr lang="en-US" altLang="zh-CN" b="1" baseline="-25000" dirty="0">
              <a:solidFill>
                <a:srgbClr val="0000FF"/>
              </a:solidFill>
              <a:latin typeface="Times New Roman"/>
              <a:ea typeface="微软雅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209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C4B2BB5-9307-42EF-97F5-AC316C698E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9" y="1285539"/>
            <a:ext cx="6838129" cy="54047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C67C9FA-37A3-564D-8402-E05EBD5B8F09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Probabilistic Automatic Outlier Detection Method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1D639A-8ADA-B641-90E5-A3CE3F6596CE}"/>
              </a:ext>
            </a:extLst>
          </p:cNvPr>
          <p:cNvSpPr/>
          <p:nvPr/>
        </p:nvSpPr>
        <p:spPr>
          <a:xfrm>
            <a:off x="9597423" y="6419418"/>
            <a:ext cx="259457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altLang="zh-CN" b="1" dirty="0">
                <a:latin typeface="Times New Roman"/>
                <a:ea typeface="微软雅黑"/>
                <a:cs typeface="Times New Roman"/>
              </a:rPr>
              <a:t>Wu et al., 2018, AAS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EDB500-23B9-E54D-96DC-B8449DDA945A}"/>
              </a:ext>
            </a:extLst>
          </p:cNvPr>
          <p:cNvSpPr/>
          <p:nvPr/>
        </p:nvSpPr>
        <p:spPr>
          <a:xfrm>
            <a:off x="7512275" y="1350513"/>
            <a:ext cx="4116593" cy="314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en-GB" altLang="zh-CN" sz="16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Before assimilation</a:t>
            </a:r>
            <a:r>
              <a:rPr lang="en-GB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we</a:t>
            </a:r>
            <a:r>
              <a:rPr lang="en-GB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developed</a:t>
            </a:r>
            <a:r>
              <a:rPr lang="en-GB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a automatic outlier detection method </a:t>
            </a:r>
            <a:r>
              <a:rPr lang="en-GB" altLang="zh-CN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filter out the outliers of observations.</a:t>
            </a:r>
          </a:p>
          <a:p>
            <a:pPr marL="285750" indent="-285750" algn="just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l"/>
            </a:pPr>
            <a:endParaRPr lang="en-GB" altLang="zh-CN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CN" sz="1600" b="1" dirty="0">
                <a:latin typeface="Times New Roman"/>
                <a:ea typeface="黑体"/>
                <a:cs typeface="Times New Roman"/>
              </a:rPr>
              <a:t>This technique detects outliers based on </a:t>
            </a:r>
            <a:r>
              <a:rPr lang="en-US" altLang="zh-CN" sz="1600" b="1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the probability of residuals, </a:t>
            </a:r>
            <a:r>
              <a:rPr lang="en-US" altLang="zh-CN" sz="1600" b="1" dirty="0">
                <a:latin typeface="Times New Roman"/>
                <a:ea typeface="黑体"/>
                <a:cs typeface="Times New Roman"/>
              </a:rPr>
              <a:t>which integrates several statistical methods, including </a:t>
            </a:r>
            <a:r>
              <a:rPr lang="en-US" altLang="zh-CN" sz="1600" b="1" dirty="0">
                <a:solidFill>
                  <a:srgbClr val="0432FF"/>
                </a:solidFill>
                <a:latin typeface="Times New Roman"/>
                <a:ea typeface="黑体"/>
                <a:cs typeface="Times New Roman"/>
              </a:rPr>
              <a:t>median filter, low pass filter, spatial regression and so on</a:t>
            </a:r>
            <a:r>
              <a:rPr lang="en-US" altLang="zh-CN" sz="1600" b="1" dirty="0">
                <a:latin typeface="Times New Roman"/>
                <a:ea typeface="黑体"/>
                <a:cs typeface="Times New Roman"/>
              </a:rPr>
              <a:t>.</a:t>
            </a:r>
            <a:endParaRPr lang="en-GB" altLang="zh-CN" sz="1600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l"/>
            </a:pPr>
            <a:endParaRPr lang="en-US" altLang="zh-CN" sz="1600" b="1" dirty="0">
              <a:solidFill>
                <a:srgbClr val="0000FF"/>
              </a:solidFill>
              <a:latin typeface="Times New Roman"/>
              <a:ea typeface="微软雅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17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3E8FD-7C59-9D40-A571-5BDF935678A7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Chemical data assimilation system (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ChemDAS</a:t>
            </a:r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) at IAP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F89D69-AC55-E04B-8D02-DD74BB40450E}"/>
              </a:ext>
            </a:extLst>
          </p:cNvPr>
          <p:cNvSpPr txBox="1"/>
          <p:nvPr/>
        </p:nvSpPr>
        <p:spPr>
          <a:xfrm>
            <a:off x="801396" y="1072474"/>
            <a:ext cx="4392750" cy="192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Assimilation method: 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Ensemble </a:t>
            </a:r>
            <a:r>
              <a:rPr lang="en-US" altLang="zh-CN" sz="1400" b="1" dirty="0" err="1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Kalman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 Filter </a:t>
            </a: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Inflation technique: 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Wang and Bishop, 2003</a:t>
            </a: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Assimilation window: </a:t>
            </a:r>
            <a:r>
              <a:rPr lang="en-US" altLang="zh-CN" sz="1400" b="1" dirty="0">
                <a:solidFill>
                  <a:srgbClr val="0432FF"/>
                </a:solidFill>
                <a:latin typeface="Times New Roman"/>
                <a:ea typeface="微软雅黑"/>
                <a:cs typeface="Times New Roman"/>
              </a:rPr>
              <a:t>1 hour</a:t>
            </a: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Localization Scale: 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80km </a:t>
            </a: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Ensemble size: 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50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18ACFC2A-3165-FE41-AB55-DAAD0AD17F58}"/>
              </a:ext>
            </a:extLst>
          </p:cNvPr>
          <p:cNvCxnSpPr>
            <a:cxnSpLocks/>
          </p:cNvCxnSpPr>
          <p:nvPr/>
        </p:nvCxnSpPr>
        <p:spPr>
          <a:xfrm>
            <a:off x="6013727" y="889000"/>
            <a:ext cx="0" cy="5969000"/>
          </a:xfrm>
          <a:prstGeom prst="line">
            <a:avLst/>
          </a:prstGeom>
          <a:ln>
            <a:solidFill>
              <a:srgbClr val="0000FF">
                <a:alpha val="45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60D9E250-08B5-CD49-91F1-0AECD5B31C25}"/>
                  </a:ext>
                </a:extLst>
              </p:cNvPr>
              <p:cNvSpPr txBox="1"/>
              <p:nvPr/>
            </p:nvSpPr>
            <p:spPr>
              <a:xfrm>
                <a:off x="6988248" y="976302"/>
                <a:ext cx="3802404" cy="196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altLang="zh-CN" sz="1400" b="1" dirty="0">
                    <a:latin typeface="Times New Roman"/>
                    <a:ea typeface="黑体"/>
                    <a:cs typeface="Times New Roman"/>
                  </a:rPr>
                  <a:t>Chemical transport model: 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NAQPMS</a:t>
                </a:r>
              </a:p>
              <a:p>
                <a:pPr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Times New Roman"/>
                    <a:ea typeface="黑体"/>
                    <a:cs typeface="Times New Roman"/>
                  </a:rPr>
                  <a:t>Meteorological model</a:t>
                </a:r>
                <a:r>
                  <a:rPr lang="zh-CN" altLang="en-US" sz="1400" b="1" dirty="0">
                    <a:solidFill>
                      <a:srgbClr val="000000"/>
                    </a:solidFill>
                    <a:latin typeface="Times New Roman"/>
                    <a:ea typeface="黑体"/>
                    <a:cs typeface="Times New Roman"/>
                  </a:rPr>
                  <a:t>：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黑体"/>
                    <a:cs typeface="Times New Roman"/>
                  </a:rPr>
                  <a:t>WRF</a:t>
                </a:r>
                <a:endParaRPr lang="en-US" altLang="zh-CN" sz="1400" b="1" dirty="0">
                  <a:solidFill>
                    <a:srgbClr val="0000FF"/>
                  </a:solidFill>
                  <a:latin typeface="Times New Roman"/>
                  <a:ea typeface="微软雅黑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altLang="zh-CN" sz="1400" b="1" dirty="0">
                    <a:latin typeface="Times New Roman"/>
                    <a:ea typeface="黑体"/>
                    <a:cs typeface="Times New Roman"/>
                  </a:rPr>
                  <a:t>Horizontal resolution: 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15km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×</m:t>
                    </m:r>
                  </m:oMath>
                </a14:m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15km</a:t>
                </a:r>
              </a:p>
              <a:p>
                <a:pPr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altLang="zh-CN" sz="1400" b="1" dirty="0">
                    <a:latin typeface="Times New Roman"/>
                    <a:ea typeface="微软雅黑"/>
                    <a:cs typeface="Times New Roman"/>
                  </a:rPr>
                  <a:t>Emission inventory: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  HTAP_v2.2</a:t>
                </a:r>
              </a:p>
              <a:p>
                <a:pPr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altLang="zh-CN" sz="1400" b="1" dirty="0">
                    <a:latin typeface="Times New Roman"/>
                    <a:ea typeface="微软雅黑"/>
                    <a:cs typeface="Times New Roman"/>
                  </a:rPr>
                  <a:t>Experiment period:</a:t>
                </a:r>
                <a:r>
                  <a:rPr lang="zh-CN" altLang="en-US" sz="1400" b="1" dirty="0">
                    <a:latin typeface="Times New Roman"/>
                    <a:ea typeface="微软雅黑"/>
                    <a:cs typeface="Times New Roman"/>
                  </a:rPr>
                  <a:t> 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Jan, 2013–Dec, 2018 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60D9E250-08B5-CD49-91F1-0AECD5B31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48" y="976302"/>
                <a:ext cx="3802404" cy="1964640"/>
              </a:xfrm>
              <a:prstGeom prst="rect">
                <a:avLst/>
              </a:prstGeom>
              <a:blipFill>
                <a:blip r:embed="rId2"/>
                <a:stretch>
                  <a:fillRect l="-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7392D26-3F85-004C-924C-4EB248C8886F}"/>
              </a:ext>
            </a:extLst>
          </p:cNvPr>
          <p:cNvSpPr txBox="1"/>
          <p:nvPr/>
        </p:nvSpPr>
        <p:spPr>
          <a:xfrm>
            <a:off x="8132354" y="3028244"/>
            <a:ext cx="1514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domain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2CA1A75-B8A5-A744-AE0D-FE23FF30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6" y="3360845"/>
            <a:ext cx="4384010" cy="30785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7F8D636-C5B9-E845-8A09-701BF714D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09" y="3429000"/>
            <a:ext cx="4192842" cy="31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5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278AB-D4A1-7B4D-BFAB-BA01AF508D9C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Assimilation scheme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FFD0978-859E-504F-A34C-196D4AB07C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8596546"/>
                  </p:ext>
                </p:extLst>
              </p:nvPr>
            </p:nvGraphicFramePr>
            <p:xfrm>
              <a:off x="787432" y="2137940"/>
              <a:ext cx="9614877" cy="94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518">
                      <a:extLst>
                        <a:ext uri="{9D8B030D-6E8A-4147-A177-3AD203B41FA5}">
                          <a16:colId xmlns:a16="http://schemas.microsoft.com/office/drawing/2014/main" val="482243417"/>
                        </a:ext>
                      </a:extLst>
                    </a:gridCol>
                    <a:gridCol w="753791">
                      <a:extLst>
                        <a:ext uri="{9D8B030D-6E8A-4147-A177-3AD203B41FA5}">
                          <a16:colId xmlns:a16="http://schemas.microsoft.com/office/drawing/2014/main" val="1491328800"/>
                        </a:ext>
                      </a:extLst>
                    </a:gridCol>
                    <a:gridCol w="805421">
                      <a:extLst>
                        <a:ext uri="{9D8B030D-6E8A-4147-A177-3AD203B41FA5}">
                          <a16:colId xmlns:a16="http://schemas.microsoft.com/office/drawing/2014/main" val="674097403"/>
                        </a:ext>
                      </a:extLst>
                    </a:gridCol>
                    <a:gridCol w="805421">
                      <a:extLst>
                        <a:ext uri="{9D8B030D-6E8A-4147-A177-3AD203B41FA5}">
                          <a16:colId xmlns:a16="http://schemas.microsoft.com/office/drawing/2014/main" val="4086233938"/>
                        </a:ext>
                      </a:extLst>
                    </a:gridCol>
                    <a:gridCol w="1167105">
                      <a:extLst>
                        <a:ext uri="{9D8B030D-6E8A-4147-A177-3AD203B41FA5}">
                          <a16:colId xmlns:a16="http://schemas.microsoft.com/office/drawing/2014/main" val="3134573238"/>
                        </a:ext>
                      </a:extLst>
                    </a:gridCol>
                    <a:gridCol w="785669">
                      <a:extLst>
                        <a:ext uri="{9D8B030D-6E8A-4147-A177-3AD203B41FA5}">
                          <a16:colId xmlns:a16="http://schemas.microsoft.com/office/drawing/2014/main" val="899149058"/>
                        </a:ext>
                      </a:extLst>
                    </a:gridCol>
                    <a:gridCol w="961488">
                      <a:extLst>
                        <a:ext uri="{9D8B030D-6E8A-4147-A177-3AD203B41FA5}">
                          <a16:colId xmlns:a16="http://schemas.microsoft.com/office/drawing/2014/main" val="946536992"/>
                        </a:ext>
                      </a:extLst>
                    </a:gridCol>
                    <a:gridCol w="961488">
                      <a:extLst>
                        <a:ext uri="{9D8B030D-6E8A-4147-A177-3AD203B41FA5}">
                          <a16:colId xmlns:a16="http://schemas.microsoft.com/office/drawing/2014/main" val="225054258"/>
                        </a:ext>
                      </a:extLst>
                    </a:gridCol>
                    <a:gridCol w="961488">
                      <a:extLst>
                        <a:ext uri="{9D8B030D-6E8A-4147-A177-3AD203B41FA5}">
                          <a16:colId xmlns:a16="http://schemas.microsoft.com/office/drawing/2014/main" val="257282078"/>
                        </a:ext>
                      </a:extLst>
                    </a:gridCol>
                    <a:gridCol w="961488">
                      <a:extLst>
                        <a:ext uri="{9D8B030D-6E8A-4147-A177-3AD203B41FA5}">
                          <a16:colId xmlns:a16="http://schemas.microsoft.com/office/drawing/2014/main" val="20397319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Species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NMVOC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PM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PM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BC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65548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Emission Uncertainty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208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258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0997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FFD0978-859E-504F-A34C-196D4AB07C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8596546"/>
                  </p:ext>
                </p:extLst>
              </p:nvPr>
            </p:nvGraphicFramePr>
            <p:xfrm>
              <a:off x="787432" y="2137940"/>
              <a:ext cx="9614877" cy="94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518">
                      <a:extLst>
                        <a:ext uri="{9D8B030D-6E8A-4147-A177-3AD203B41FA5}">
                          <a16:colId xmlns:a16="http://schemas.microsoft.com/office/drawing/2014/main" val="482243417"/>
                        </a:ext>
                      </a:extLst>
                    </a:gridCol>
                    <a:gridCol w="753791">
                      <a:extLst>
                        <a:ext uri="{9D8B030D-6E8A-4147-A177-3AD203B41FA5}">
                          <a16:colId xmlns:a16="http://schemas.microsoft.com/office/drawing/2014/main" val="1491328800"/>
                        </a:ext>
                      </a:extLst>
                    </a:gridCol>
                    <a:gridCol w="805421">
                      <a:extLst>
                        <a:ext uri="{9D8B030D-6E8A-4147-A177-3AD203B41FA5}">
                          <a16:colId xmlns:a16="http://schemas.microsoft.com/office/drawing/2014/main" val="674097403"/>
                        </a:ext>
                      </a:extLst>
                    </a:gridCol>
                    <a:gridCol w="805421">
                      <a:extLst>
                        <a:ext uri="{9D8B030D-6E8A-4147-A177-3AD203B41FA5}">
                          <a16:colId xmlns:a16="http://schemas.microsoft.com/office/drawing/2014/main" val="4086233938"/>
                        </a:ext>
                      </a:extLst>
                    </a:gridCol>
                    <a:gridCol w="1167105">
                      <a:extLst>
                        <a:ext uri="{9D8B030D-6E8A-4147-A177-3AD203B41FA5}">
                          <a16:colId xmlns:a16="http://schemas.microsoft.com/office/drawing/2014/main" val="3134573238"/>
                        </a:ext>
                      </a:extLst>
                    </a:gridCol>
                    <a:gridCol w="785669">
                      <a:extLst>
                        <a:ext uri="{9D8B030D-6E8A-4147-A177-3AD203B41FA5}">
                          <a16:colId xmlns:a16="http://schemas.microsoft.com/office/drawing/2014/main" val="899149058"/>
                        </a:ext>
                      </a:extLst>
                    </a:gridCol>
                    <a:gridCol w="961488">
                      <a:extLst>
                        <a:ext uri="{9D8B030D-6E8A-4147-A177-3AD203B41FA5}">
                          <a16:colId xmlns:a16="http://schemas.microsoft.com/office/drawing/2014/main" val="946536992"/>
                        </a:ext>
                      </a:extLst>
                    </a:gridCol>
                    <a:gridCol w="961488">
                      <a:extLst>
                        <a:ext uri="{9D8B030D-6E8A-4147-A177-3AD203B41FA5}">
                          <a16:colId xmlns:a16="http://schemas.microsoft.com/office/drawing/2014/main" val="225054258"/>
                        </a:ext>
                      </a:extLst>
                    </a:gridCol>
                    <a:gridCol w="961488">
                      <a:extLst>
                        <a:ext uri="{9D8B030D-6E8A-4147-A177-3AD203B41FA5}">
                          <a16:colId xmlns:a16="http://schemas.microsoft.com/office/drawing/2014/main" val="257282078"/>
                        </a:ext>
                      </a:extLst>
                    </a:gridCol>
                    <a:gridCol w="961488">
                      <a:extLst>
                        <a:ext uri="{9D8B030D-6E8A-4147-A177-3AD203B41FA5}">
                          <a16:colId xmlns:a16="http://schemas.microsoft.com/office/drawing/2014/main" val="20397319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Species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NMVOC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PM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PM</a:t>
                          </a:r>
                          <a:r>
                            <a:rPr lang="en-US" altLang="zh-CN" sz="16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zh-CN" alt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BC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655481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Emission Uncertainty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1667" t="-67391" r="-975000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7778" t="-67391" r="-828571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1875" t="-67391" r="-715625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28261" t="-67391" r="-397826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35484" t="-67391" r="-490323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67391" r="-300000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09333" t="-67391" r="-204000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98684" t="-67391" r="-101316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898684" t="-67391" r="-1316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09972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664B93ED-9001-6A44-BD7D-816ACEC49F40}"/>
              </a:ext>
            </a:extLst>
          </p:cNvPr>
          <p:cNvSpPr/>
          <p:nvPr/>
        </p:nvSpPr>
        <p:spPr>
          <a:xfrm>
            <a:off x="6761679" y="3120163"/>
            <a:ext cx="3640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(unit: %, Zhang et al. 2009; streets et al. 2001) </a:t>
            </a:r>
            <a:endParaRPr lang="zh-CN" altLang="en-US" sz="1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43FD6F-F5C6-F342-A722-9165726164C6}"/>
              </a:ext>
            </a:extLst>
          </p:cNvPr>
          <p:cNvSpPr txBox="1"/>
          <p:nvPr/>
        </p:nvSpPr>
        <p:spPr>
          <a:xfrm>
            <a:off x="454279" y="3658469"/>
            <a:ext cx="3558323" cy="4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scheme (LETKF): </a:t>
            </a:r>
            <a:endParaRPr lang="en-US" altLang="zh-CN" sz="2000" b="1" i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6463397-9604-9F4A-8577-47F9DC94FC39}"/>
              </a:ext>
            </a:extLst>
          </p:cNvPr>
          <p:cNvSpPr/>
          <p:nvPr/>
        </p:nvSpPr>
        <p:spPr>
          <a:xfrm>
            <a:off x="5133855" y="3667298"/>
            <a:ext cx="6324166" cy="44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technique (Wang and Bishop 2003): </a:t>
            </a:r>
            <a:endParaRPr lang="en-US" altLang="zh-CN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0827AC9-92D6-2D42-915B-C6DB594AA299}"/>
                  </a:ext>
                </a:extLst>
              </p:cNvPr>
              <p:cNvSpPr/>
              <p:nvPr/>
            </p:nvSpPr>
            <p:spPr>
              <a:xfrm>
                <a:off x="787432" y="4191678"/>
                <a:ext cx="4139570" cy="1863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sup>
                        </m:sSup>
                      </m:e>
                    </m:acc>
                    <m:r>
                      <a:rPr lang="en-GB" altLang="zh-CN" sz="16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sup>
                        </m:sSup>
                      </m:e>
                    </m:acc>
                    <m:r>
                      <a:rPr lang="en-GB" altLang="zh-CN" sz="16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sup>
                    </m:sSup>
                    <m:sSup>
                      <m:sSup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altLang="zh-CN" sz="1600" b="1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p>
                    </m:sSup>
                    <m:r>
                      <a:rPr lang="en-GB" altLang="zh-C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𝐏</m:t>
                            </m:r>
                          </m:e>
                        </m:acc>
                      </m:e>
                      <m: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sup>
                    </m:sSup>
                    <m:sSup>
                      <m:sSup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𝐇</m:t>
                            </m:r>
                            <m:sSup>
                              <m:sSupPr>
                                <m:ctrlPr>
                                  <a:rPr lang="zh-CN" altLang="zh-CN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𝐓</m:t>
                        </m:r>
                      </m:sup>
                    </m:sSup>
                    <m:sSup>
                      <m:sSup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𝐑</m:t>
                        </m:r>
                      </m:e>
                      <m: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GB" altLang="zh-CN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GB" altLang="zh-CN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altLang="zh-CN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𝐇</m:t>
                    </m:r>
                    <m:acc>
                      <m:accPr>
                        <m:chr m:val="̅"/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sup>
                        </m:sSup>
                      </m:e>
                    </m:acc>
                    <m:r>
                      <a:rPr lang="en-GB" altLang="zh-CN" sz="16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altLang="zh-CN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𝐏</m:t>
                            </m:r>
                          </m:e>
                        </m:acc>
                      </m:e>
                      <m: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sup>
                    </m:sSup>
                    <m:r>
                      <a:rPr lang="en-GB" altLang="zh-CN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zh-CN" sz="16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GB" altLang="zh-CN" sz="16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𝑒𝑛𝑠</m:t>
                                        </m:r>
                                      </m:sub>
                                    </m:sSub>
                                    <m:r>
                                      <a:rPr lang="en-GB" altLang="zh-CN" sz="16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𝐈</m:t>
                                </m:r>
                              </m:num>
                              <m:den>
                                <m:r>
                                  <a:rPr lang="en-GB" altLang="zh-CN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en-GB" altLang="zh-CN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altLang="zh-CN" sz="16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𝐇</m:t>
                                    </m:r>
                                    <m:sSup>
                                      <m:sSupPr>
                                        <m:ctrlPr>
                                          <a:rPr lang="zh-CN" altLang="zh-CN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altLang="zh-CN" sz="16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GB" altLang="zh-CN" sz="16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𝐛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𝐓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𝐑</m:t>
                                </m:r>
                              </m:e>
                              <m:sup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zh-CN" altLang="zh-CN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𝐇</m:t>
                                </m:r>
                                <m:sSup>
                                  <m:sSupPr>
                                    <m:ctrlPr>
                                      <a:rPr lang="zh-CN" altLang="zh-CN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zh-CN" sz="16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GB" altLang="zh-CN" sz="16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GB" altLang="zh-C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sup>
                        </m:sSup>
                      </m:e>
                    </m:acc>
                    <m:r>
                      <a:rPr lang="en-GB" altLang="zh-CN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zh-C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𝑒𝑛𝑠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altLang="zh-C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𝑒𝑛𝑠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sup>
                        </m:sSubSup>
                      </m:e>
                    </m:nary>
                    <m:r>
                      <a:rPr lang="en-GB" altLang="zh-CN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Sup>
                      <m:sSubSup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𝐢</m:t>
                        </m:r>
                      </m:sub>
                      <m: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sup>
                    </m:sSubSup>
                    <m:r>
                      <a:rPr lang="en-GB" altLang="zh-CN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𝑵</m:t>
                            </m:r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zh-CN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GB" altLang="zh-CN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sup>
                        </m:sSubSup>
                        <m:r>
                          <a:rPr lang="en-GB" altLang="zh-CN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zh-CN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zh-CN" altLang="zh-CN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altLang="zh-CN" sz="1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zh-CN" altLang="zh-CN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0827AC9-92D6-2D42-915B-C6DB594AA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32" y="4191678"/>
                <a:ext cx="4139570" cy="1863395"/>
              </a:xfrm>
              <a:prstGeom prst="rect">
                <a:avLst/>
              </a:prstGeom>
              <a:blipFill>
                <a:blip r:embed="rId4"/>
                <a:stretch>
                  <a:fillRect b="-27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072E95E2-FD2A-D549-BB40-3CDDD5C0CE97}"/>
              </a:ext>
            </a:extLst>
          </p:cNvPr>
          <p:cNvSpPr/>
          <p:nvPr/>
        </p:nvSpPr>
        <p:spPr>
          <a:xfrm>
            <a:off x="454279" y="1503401"/>
            <a:ext cx="10604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 analysis scheme: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FB656B6-2206-E646-A258-B4725C5A143B}"/>
                  </a:ext>
                </a:extLst>
              </p:cNvPr>
              <p:cNvSpPr/>
              <p:nvPr/>
            </p:nvSpPr>
            <p:spPr>
              <a:xfrm>
                <a:off x="5362021" y="4122366"/>
                <a:ext cx="6096000" cy="17020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altLang="zh-CN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𝜆</m:t>
                    </m:r>
                    <m:r>
                      <a:rPr lang="en-GB" altLang="zh-CN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zh-CN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𝐑</m:t>
                                    </m:r>
                                  </m:e>
                                  <m:sup>
                                    <m:r>
                                      <a:rPr lang="en-GB" altLang="zh-CN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  <m:r>
                                  <a:rPr lang="en-GB" altLang="zh-CN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altLang="zh-CN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T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GB" altLang="zh-CN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−1/2</m:t>
                            </m:r>
                          </m:sup>
                        </m:sSup>
                        <m:r>
                          <a:rPr lang="en-GB" altLang="zh-CN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  <m:r>
                          <a:rPr lang="en-GB" altLang="zh-C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altLang="zh-C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GB" altLang="zh-C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𝑡𝑟𝑎𝑐𝑒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𝐑</m:t>
                                </m:r>
                              </m:e>
                              <m:sup>
                                <m:r>
                                  <a:rPr lang="en-GB" altLang="zh-CN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−1/2</m:t>
                                </m:r>
                              </m:sup>
                            </m:sSup>
                            <m:r>
                              <a:rPr lang="en-GB" altLang="zh-CN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𝐇</m:t>
                            </m:r>
                            <m:sSup>
                              <m:sSupPr>
                                <m:ctrlPr>
                                  <a:rPr lang="zh-CN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𝐏</m:t>
                                </m:r>
                              </m:e>
                              <m:sup>
                                <m:r>
                                  <a:rPr lang="en-GB" altLang="zh-CN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altLang="zh-CN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𝐑</m:t>
                                        </m:r>
                                      </m:e>
                                      <m:sup>
                                        <m:r>
                                          <a:rPr lang="en-GB" altLang="zh-CN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−1/2</m:t>
                                        </m:r>
                                      </m:sup>
                                    </m:sSup>
                                    <m:r>
                                      <a:rPr lang="en-GB" altLang="zh-CN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𝐇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 altLang="zh-CN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GB" altLang="zh-CN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12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𝒅</m:t>
                    </m:r>
                    <m:r>
                      <a:rPr lang="en-GB" altLang="zh-CN" b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GB" altLang="zh-CN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GB" altLang="zh-CN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altLang="zh-CN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𝐇</m:t>
                    </m:r>
                    <m:acc>
                      <m:accPr>
                        <m:chr m:val="̅"/>
                        <m:ctrlPr>
                          <a:rPr lang="zh-CN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CN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zh-CN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sup>
                        </m:sSup>
                      </m:e>
                    </m:acc>
                  </m:oMath>
                </a14:m>
                <a:r>
                  <a:rPr lang="en-GB" altLang="zh-CN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𝐏</m:t>
                        </m:r>
                      </m:e>
                      <m:sup>
                        <m:r>
                          <a:rPr lang="en-GB" altLang="zh-CN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p>
                    </m:sSup>
                    <m:r>
                      <a:rPr lang="en-GB" altLang="zh-CN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GB" altLang="zh-CN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sup>
                    </m:sSup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GB" altLang="zh-CN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altLang="zh-CN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zh-CN" altLang="zh-CN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FB656B6-2206-E646-A258-B4725C5A1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021" y="4122366"/>
                <a:ext cx="6096000" cy="1702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53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3E8FD-7C59-9D40-A571-5BDF935678A7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The Chinese Air Quality Reanalysis dataset (CAQRA)</a:t>
            </a:r>
            <a:endParaRPr lang="en-US" altLang="zh-CN" sz="2400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46679F-CCB5-844D-8312-E65DB507507F}"/>
              </a:ext>
            </a:extLst>
          </p:cNvPr>
          <p:cNvSpPr txBox="1"/>
          <p:nvPr/>
        </p:nvSpPr>
        <p:spPr>
          <a:xfrm>
            <a:off x="419100" y="2405578"/>
            <a:ext cx="6210015" cy="242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latin typeface="Times New Roman"/>
                <a:ea typeface="微软雅黑"/>
                <a:cs typeface="Times New Roman"/>
              </a:rPr>
              <a:t>Temporal Coverage: 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2013.1 – 2018.12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latin typeface="Times New Roman"/>
                <a:ea typeface="微软雅黑"/>
                <a:cs typeface="Times New Roman"/>
              </a:rPr>
              <a:t>Temporal Resolution: 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Hourly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latin typeface="Times New Roman"/>
                <a:ea typeface="微软雅黑"/>
                <a:cs typeface="Times New Roman"/>
              </a:rPr>
              <a:t>Spatial Coverage: 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China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latin typeface="Times New Roman"/>
                <a:ea typeface="微软雅黑"/>
                <a:cs typeface="Times New Roman"/>
              </a:rPr>
              <a:t>Spatial resolution: 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15km×15km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latin typeface="Times New Roman"/>
                <a:ea typeface="微软雅黑"/>
                <a:cs typeface="Times New Roman"/>
              </a:rPr>
              <a:t>Species: 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PM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2.5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, PM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10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, SO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, NO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, CO and O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3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5CBE8D6-D8FC-EF43-9D86-6F2EB541EE94}"/>
              </a:ext>
            </a:extLst>
          </p:cNvPr>
          <p:cNvSpPr txBox="1"/>
          <p:nvPr/>
        </p:nvSpPr>
        <p:spPr>
          <a:xfrm>
            <a:off x="419100" y="1753413"/>
            <a:ext cx="40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descriptions: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3B9A181-C1CC-F743-A714-4C036A48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30" y="3543451"/>
            <a:ext cx="3778187" cy="296094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1C7A8D0-76F3-E443-A29A-DBD13EB34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-1"/>
          <a:stretch/>
        </p:blipFill>
        <p:spPr>
          <a:xfrm>
            <a:off x="8284814" y="966058"/>
            <a:ext cx="3756006" cy="295884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C5D77987-AB36-4344-86E6-46C27485374D}"/>
              </a:ext>
            </a:extLst>
          </p:cNvPr>
          <p:cNvSpPr txBox="1"/>
          <p:nvPr/>
        </p:nvSpPr>
        <p:spPr>
          <a:xfrm>
            <a:off x="8540569" y="889000"/>
            <a:ext cx="1450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8278FC3-C4D7-4840-AB98-B70BFE666CA7}"/>
              </a:ext>
            </a:extLst>
          </p:cNvPr>
          <p:cNvSpPr txBox="1"/>
          <p:nvPr/>
        </p:nvSpPr>
        <p:spPr>
          <a:xfrm>
            <a:off x="5681144" y="3476881"/>
            <a:ext cx="1450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Reanalysis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3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3E8FD-7C59-9D40-A571-5BDF935678A7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The Chinese Air Quality Reanalysis dataset (CAQRA)</a:t>
            </a:r>
            <a:endParaRPr lang="en-US" altLang="zh-CN" sz="2400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pic>
        <p:nvPicPr>
          <p:cNvPr id="6" name="图片 5" descr="地图的截图&#10;&#10;描述已自动生成">
            <a:extLst>
              <a:ext uri="{FF2B5EF4-FFF2-40B4-BE49-F238E27FC236}">
                <a16:creationId xmlns:a16="http://schemas.microsoft.com/office/drawing/2014/main" id="{0BCEDEFE-9DCE-5A47-AF92-F931A4617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1" y="885249"/>
            <a:ext cx="9029931" cy="55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8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3E8FD-7C59-9D40-A571-5BDF935678A7}"/>
              </a:ext>
            </a:extLst>
          </p:cNvPr>
          <p:cNvSpPr txBox="1"/>
          <p:nvPr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The Chinese Air Quality Reanalysis dataset (CAQRA)</a:t>
            </a:r>
            <a:endParaRPr lang="en-US" altLang="zh-CN" sz="2400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pic>
        <p:nvPicPr>
          <p:cNvPr id="7" name="图片 6" descr="许多彩色的地图&#10;&#10;描述已自动生成">
            <a:extLst>
              <a:ext uri="{FF2B5EF4-FFF2-40B4-BE49-F238E27FC236}">
                <a16:creationId xmlns:a16="http://schemas.microsoft.com/office/drawing/2014/main" id="{4045DCB1-F372-5D45-804F-50938400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69" y="889000"/>
            <a:ext cx="9032312" cy="55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1327</Words>
  <Application>Microsoft Macintosh PowerPoint</Application>
  <PresentationFormat>宽屏</PresentationFormat>
  <Paragraphs>365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6322</dc:creator>
  <cp:lastModifiedBy>6322</cp:lastModifiedBy>
  <cp:revision>20</cp:revision>
  <dcterms:created xsi:type="dcterms:W3CDTF">2020-05-03T13:17:28Z</dcterms:created>
  <dcterms:modified xsi:type="dcterms:W3CDTF">2020-05-05T12:33:04Z</dcterms:modified>
</cp:coreProperties>
</file>