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803763" cy="3027521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83" userDrawn="1">
          <p15:clr>
            <a:srgbClr val="A4A3A4"/>
          </p15:clr>
        </p15:guide>
        <p15:guide id="3" pos="8651" userDrawn="1">
          <p15:clr>
            <a:srgbClr val="A4A3A4"/>
          </p15:clr>
        </p15:guide>
        <p15:guide id="5" orient="horz" pos="12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C828"/>
    <a:srgbClr val="FF7C80"/>
    <a:srgbClr val="3283BF"/>
    <a:srgbClr val="3284BF"/>
    <a:srgbClr val="8BC7EA"/>
    <a:srgbClr val="FAFAFA"/>
    <a:srgbClr val="0054A6"/>
    <a:srgbClr val="5B8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14" autoAdjust="0"/>
    <p:restoredTop sz="95982" autoAdjust="0"/>
  </p:normalViewPr>
  <p:slideViewPr>
    <p:cSldViewPr snapToGrid="0" showGuides="1">
      <p:cViewPr varScale="1">
        <p:scale>
          <a:sx n="23" d="100"/>
          <a:sy n="23" d="100"/>
        </p:scale>
        <p:origin x="576" y="66"/>
      </p:cViewPr>
      <p:guideLst>
        <p:guide orient="horz" pos="6383"/>
        <p:guide pos="8651"/>
        <p:guide orient="horz" pos="1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D1F1-7914-458A-AAD6-4B7F8B7C5CF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C8BC-C405-451A-9D50-F41DC4C35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99" y="578946"/>
            <a:ext cx="41048883" cy="638058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GB" sz="9600" b="1" dirty="0"/>
              <a:t>Understanding the long-term concentration, flux, composition and processing of dissolved organic carbon in UK rivers</a:t>
            </a:r>
            <a:r>
              <a:rPr lang="de-DE" sz="9600" b="1" dirty="0" smtClean="0"/>
              <a:t/>
            </a:r>
            <a:br>
              <a:rPr lang="de-DE" sz="9600" b="1" dirty="0" smtClean="0"/>
            </a:br>
            <a:r>
              <a:rPr lang="de-DE" sz="2000" b="1" dirty="0" smtClean="0">
                <a:solidFill>
                  <a:schemeClr val="bg1"/>
                </a:solidFill>
              </a:rPr>
              <a:t>j</a:t>
            </a:r>
            <a:r>
              <a:rPr lang="de-DE" sz="9600" b="1" dirty="0" smtClean="0"/>
              <a:t/>
            </a:r>
            <a:br>
              <a:rPr lang="de-DE" sz="9600" b="1" dirty="0" smtClean="0"/>
            </a:br>
            <a:r>
              <a:rPr lang="en-GB" sz="4800" i="1" dirty="0" smtClean="0">
                <a:solidFill>
                  <a:srgbClr val="3284BF"/>
                </a:solidFill>
              </a:rPr>
              <a:t>Fred Worrall (University of Durham), Nicholas Howden (University of Bristol); &amp; Tim Burt (University of Durham)</a:t>
            </a:r>
            <a:br>
              <a:rPr lang="en-GB" sz="4800" i="1" dirty="0" smtClean="0">
                <a:solidFill>
                  <a:srgbClr val="3284BF"/>
                </a:solidFill>
              </a:rPr>
            </a:br>
            <a:r>
              <a:rPr lang="en-GB" sz="4800" i="1" dirty="0" smtClean="0">
                <a:solidFill>
                  <a:srgbClr val="3284BF"/>
                </a:solidFill>
              </a:rPr>
              <a:t>Fred.Worrall@durham.ac.uk</a:t>
            </a:r>
            <a:br>
              <a:rPr lang="en-GB" sz="4800" i="1" dirty="0" smtClean="0">
                <a:solidFill>
                  <a:srgbClr val="3284BF"/>
                </a:solidFill>
              </a:rPr>
            </a:br>
            <a:endParaRPr lang="en-US" sz="4800" i="1" dirty="0">
              <a:solidFill>
                <a:srgbClr val="3284B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02" y="5395090"/>
            <a:ext cx="41671072" cy="172081"/>
          </a:xfrm>
          <a:prstGeom prst="rect">
            <a:avLst/>
          </a:prstGeom>
          <a:solidFill>
            <a:srgbClr val="328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-192293" y="5741143"/>
            <a:ext cx="12801600" cy="237744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6098" y="5780225"/>
            <a:ext cx="12903893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Introduction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33" y="12917539"/>
            <a:ext cx="12976625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The problem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042" y="29623728"/>
            <a:ext cx="41621059" cy="2778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F3C7FB-ACB5-46DD-B8D9-766985D83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3" y="3061649"/>
            <a:ext cx="4942494" cy="21314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C9E555-AA60-45C8-91E5-8361B75D1700}"/>
              </a:ext>
            </a:extLst>
          </p:cNvPr>
          <p:cNvSpPr txBox="1"/>
          <p:nvPr/>
        </p:nvSpPr>
        <p:spPr>
          <a:xfrm>
            <a:off x="643805" y="7188528"/>
            <a:ext cx="63808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/>
              <a:t>We are interested in fluvial dissolved </a:t>
            </a:r>
            <a:r>
              <a:rPr lang="en-GB" sz="3200" dirty="0"/>
              <a:t>organic carbon (</a:t>
            </a:r>
            <a:r>
              <a:rPr lang="en-GB" sz="3200" dirty="0" smtClean="0"/>
              <a:t>DOC) for three primary reasons: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represents </a:t>
            </a:r>
            <a:r>
              <a:rPr lang="en-GB" sz="3200" dirty="0"/>
              <a:t>an important component of the terrestrial and </a:t>
            </a:r>
            <a:r>
              <a:rPr lang="en-GB" sz="3200" dirty="0" smtClean="0"/>
              <a:t>carbon cycle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As DOC </a:t>
            </a:r>
            <a:r>
              <a:rPr lang="en-GB" sz="3200" dirty="0"/>
              <a:t>transfers </a:t>
            </a:r>
            <a:r>
              <a:rPr lang="en-GB" sz="3200" dirty="0" smtClean="0"/>
              <a:t>can be released as greenhouse </a:t>
            </a:r>
            <a:r>
              <a:rPr lang="en-GB" sz="3200" dirty="0"/>
              <a:t>gases to the atmosphere.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</a:t>
            </a:r>
            <a:r>
              <a:rPr lang="en-GB" sz="3200" dirty="0"/>
              <a:t>is a major water resource </a:t>
            </a:r>
            <a:r>
              <a:rPr lang="en-GB" sz="3200" dirty="0" smtClean="0"/>
              <a:t>limitation.</a:t>
            </a:r>
            <a:endParaRPr lang="en-GB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513661" y="14349163"/>
            <a:ext cx="12828093" cy="2492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Advantages of UK monitoring data: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3100" dirty="0" smtClean="0"/>
              <a:t>Studies have focused on similiar catchments for short periods of time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3100" dirty="0" smtClean="0"/>
              <a:t>But, the UK has long water quality records from many locations across a small crowded island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3100" dirty="0" smtClean="0"/>
              <a:t>The UK has well characterised catchments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4FBEDF-9671-41F6-89AF-752C3BF22330}"/>
              </a:ext>
            </a:extLst>
          </p:cNvPr>
          <p:cNvSpPr/>
          <p:nvPr/>
        </p:nvSpPr>
        <p:spPr>
          <a:xfrm rot="5400000">
            <a:off x="1682249" y="17689369"/>
            <a:ext cx="23740567" cy="1281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713" y="5948199"/>
            <a:ext cx="215076" cy="2382437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7751" y="6021229"/>
            <a:ext cx="213523" cy="2365235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426594" y="5861366"/>
            <a:ext cx="1354022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Compositional changes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14202123" y="7455915"/>
            <a:ext cx="7085548" cy="846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/>
              <a:t>Bayesian hierarchical modelling of 251 catchments from 1974 to 2017 with 57000 data.</a:t>
            </a:r>
          </a:p>
          <a:p>
            <a:pPr algn="just"/>
            <a:r>
              <a:rPr lang="en-GB" sz="3200" b="1" dirty="0" smtClean="0"/>
              <a:t>Advantages: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No filtering out of data - </a:t>
            </a:r>
            <a:r>
              <a:rPr lang="en-GB" sz="3200" b="1" i="1" dirty="0" smtClean="0"/>
              <a:t>greatly reduced need for gap-filling</a:t>
            </a:r>
            <a:endParaRPr lang="en-GB" sz="32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can </a:t>
            </a:r>
            <a:r>
              <a:rPr lang="en-GB" sz="3200" dirty="0"/>
              <a:t>include </a:t>
            </a:r>
            <a:r>
              <a:rPr lang="en-GB" sz="3200" dirty="0" smtClean="0"/>
              <a:t>factorial information – site, month, year</a:t>
            </a:r>
            <a:endParaRPr lang="en-GB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output </a:t>
            </a:r>
            <a:r>
              <a:rPr lang="en-GB" sz="3200" dirty="0"/>
              <a:t>is a distribution and so the consideration of probability and uncertainty are </a:t>
            </a:r>
            <a:r>
              <a:rPr lang="en-GB" sz="3200" dirty="0" smtClean="0"/>
              <a:t>inherent and coherent </a:t>
            </a:r>
            <a:r>
              <a:rPr lang="en-GB" sz="3200" b="1" i="1" dirty="0" smtClean="0"/>
              <a:t>– error bars are meaningful. </a:t>
            </a:r>
            <a:endParaRPr lang="en-GB" sz="32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output </a:t>
            </a:r>
            <a:r>
              <a:rPr lang="en-GB" sz="3200" dirty="0"/>
              <a:t>becomes the prior </a:t>
            </a:r>
            <a:r>
              <a:rPr lang="en-GB" sz="3200" dirty="0" smtClean="0"/>
              <a:t>ongoing </a:t>
            </a:r>
            <a:r>
              <a:rPr lang="en-GB" sz="3200" dirty="0"/>
              <a:t>and future </a:t>
            </a:r>
            <a:r>
              <a:rPr lang="en-GB" sz="3200" dirty="0" smtClean="0"/>
              <a:t>monitoring</a:t>
            </a:r>
            <a:r>
              <a:rPr lang="en-GB" sz="3200" dirty="0"/>
              <a:t> </a:t>
            </a:r>
            <a:r>
              <a:rPr lang="en-GB" sz="3200" dirty="0" smtClean="0"/>
              <a:t>and so improving results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Predicts DOC concentration (Fig. 2)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Gives DOC trend (F	</a:t>
            </a:r>
            <a:r>
              <a:rPr lang="en-GB" sz="3200" dirty="0" err="1" smtClean="0"/>
              <a:t>ig</a:t>
            </a:r>
            <a:r>
              <a:rPr lang="en-GB" sz="3200" dirty="0" smtClean="0"/>
              <a:t>. 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99980" y="5857591"/>
            <a:ext cx="1337512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Going Bayesian …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130" y="22738494"/>
            <a:ext cx="6417139" cy="3565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391" y="21456435"/>
            <a:ext cx="13102086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First attempts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0226" y="2911196"/>
            <a:ext cx="5151048" cy="21394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544052" y="23001111"/>
            <a:ext cx="6367518" cy="5016758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Disadvantages</a:t>
            </a:r>
          </a:p>
          <a:p>
            <a:pPr algn="just"/>
            <a:r>
              <a:rPr lang="en-GB" sz="3200" dirty="0" smtClean="0"/>
              <a:t>Previous works has: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Calibrated from water colour data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What does the error bar mean?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Used Method 5 (Littlewood, 1995): a high bias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Filtered out low frequency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Upscaled by gapfilling within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Upscaling causes considerable variation</a:t>
            </a:r>
            <a:endParaRPr lang="de-AT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21527635" y="11082676"/>
            <a:ext cx="594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/>
              <a:t>Fig. 2</a:t>
            </a:r>
            <a:r>
              <a:rPr lang="en-GB" b="1" i="1" dirty="0" smtClean="0"/>
              <a:t>. </a:t>
            </a:r>
            <a:r>
              <a:rPr lang="en-GB" i="1" dirty="0" smtClean="0"/>
              <a:t>The DOC concentration results for all sites across all years.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28460157" y="9218118"/>
            <a:ext cx="7001457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Advantages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BOD is a measure of 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consumption in natural waters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BOD is measure of DOC turnover but also includes turnover of POC (suspended solids)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Bayesian hierarchical modelling allows for controls to be separated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532452" y="17016125"/>
            <a:ext cx="12809302" cy="2739211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Disadavantages: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2800" dirty="0" smtClean="0"/>
              <a:t>The UK monitoring network was never designed for monitoring terrestrial carbon.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2800" dirty="0" smtClean="0"/>
              <a:t>The monitoring is often for large catchments while we would prefer it for small watersheds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2800" dirty="0" smtClean="0"/>
              <a:t>The monitoring is irregular in time and space with long gaps and infrequent sampling</a:t>
            </a:r>
            <a:endParaRPr lang="de-AT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523418" y="20054853"/>
            <a:ext cx="12788980" cy="1200329"/>
          </a:xfrm>
          <a:prstGeom prst="rect">
            <a:avLst/>
          </a:prstGeom>
          <a:solidFill>
            <a:srgbClr val="FFC82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600" b="1" dirty="0" smtClean="0"/>
              <a:t>How can we answer our questions about DOC from such a dataset?</a:t>
            </a:r>
            <a:endParaRPr lang="de-AT" sz="36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28343868" y="24899189"/>
            <a:ext cx="13375323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Conclusions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Bayesian hierarchical modelling unlocks data from sparse datasets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concentration is currently tending to increase in the UK.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flux has become steady and dominated by catchments in northern and western areas of GB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3200" dirty="0" smtClean="0"/>
              <a:t>12% DOC and 4% of suspended sediments degrade over </a:t>
            </a:r>
            <a:r>
              <a:rPr lang="de-AT" sz="3200" smtClean="0"/>
              <a:t>5 days.</a:t>
            </a:r>
            <a:endParaRPr lang="de-AT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AT" sz="3200" dirty="0" smtClean="0"/>
              <a:t>Degrdation rates are decreasing in northern Britain but increasing in the English Midlands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349063" y="23439327"/>
            <a:ext cx="1363621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So what?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-634" r="11969" b="634"/>
          <a:stretch/>
        </p:blipFill>
        <p:spPr>
          <a:xfrm>
            <a:off x="7244862" y="7226251"/>
            <a:ext cx="6192424" cy="55460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453" y="26455748"/>
            <a:ext cx="2394594" cy="28910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128"/>
          <a:stretch/>
        </p:blipFill>
        <p:spPr>
          <a:xfrm>
            <a:off x="21433641" y="7375153"/>
            <a:ext cx="6000750" cy="34480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8" b="17013"/>
          <a:stretch/>
        </p:blipFill>
        <p:spPr>
          <a:xfrm>
            <a:off x="21539675" y="11856637"/>
            <a:ext cx="6000750" cy="33766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14211285" y="27340129"/>
            <a:ext cx="13201860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Conclusions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flux from UK peaked in 2000 at 1075 </a:t>
            </a:r>
            <a:r>
              <a:rPr lang="en-GB" sz="3200" dirty="0" err="1" smtClean="0"/>
              <a:t>ktonnes</a:t>
            </a:r>
            <a:r>
              <a:rPr lang="en-GB" sz="3200" dirty="0" smtClean="0"/>
              <a:t> C/</a:t>
            </a:r>
            <a:r>
              <a:rPr lang="en-GB" sz="3200" dirty="0" err="1" smtClean="0"/>
              <a:t>yr</a:t>
            </a:r>
            <a:r>
              <a:rPr lang="en-GB" sz="3200" dirty="0" smtClean="0"/>
              <a:t>: 4.6 ± 0.7 tonnes C/km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/</a:t>
            </a:r>
            <a:r>
              <a:rPr lang="en-GB" sz="3200" dirty="0" err="1" smtClean="0"/>
              <a:t>yr</a:t>
            </a:r>
            <a:r>
              <a:rPr lang="en-GB" sz="3200" dirty="0" smtClean="0"/>
              <a:t> </a:t>
            </a:r>
            <a:endParaRPr lang="en-GB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DOC flux has not changed since the 1990s.</a:t>
            </a:r>
            <a:endParaRPr lang="de-AT" sz="3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6708"/>
          <a:stretch/>
        </p:blipFill>
        <p:spPr>
          <a:xfrm>
            <a:off x="14159282" y="19357585"/>
            <a:ext cx="13222230" cy="753457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219272" y="17937765"/>
            <a:ext cx="1342095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DOC flux from UK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21483956" y="15262805"/>
            <a:ext cx="59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/>
              <a:t>Fig. 3</a:t>
            </a:r>
            <a:r>
              <a:rPr lang="en-GB" b="1" i="1" dirty="0" smtClean="0"/>
              <a:t>. </a:t>
            </a:r>
            <a:r>
              <a:rPr lang="en-GB" i="1" dirty="0" smtClean="0"/>
              <a:t>The trend in DOC concentration for the period 2008 to 2017 – the red dotted line is the 95% significance result.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14202123" y="16155456"/>
            <a:ext cx="1327509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200" b="1" dirty="0" smtClean="0"/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DOC concentration from UK peaked in 1976 and 1995 – both drought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DOC concentrations declined after 1995 until 2007.</a:t>
            </a:r>
            <a:endParaRPr lang="en-GB" sz="32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 b="18410"/>
          <a:stretch/>
        </p:blipFill>
        <p:spPr>
          <a:xfrm>
            <a:off x="35818494" y="9126312"/>
            <a:ext cx="6000750" cy="3338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8460158" y="7314495"/>
                <a:ext cx="13338897" cy="16821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𝑩𝑶𝑫</m:t>
                              </m:r>
                            </m:e>
                          </m:d>
                        </m:e>
                        <m: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𝒙𝒕</m:t>
                          </m:r>
                        </m:sub>
                      </m:sSub>
                      <m:r>
                        <a:rPr lang="en-GB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𝚪</m:t>
                      </m:r>
                      <m:d>
                        <m:dPr>
                          <m:ctrlP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𝒙𝒕</m:t>
                              </m:r>
                            </m:sub>
                          </m:s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𝑫𝑶𝑪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𝑺𝒊𝒕𝒆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𝒀𝒆𝒂𝒓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𝑴𝒐𝒏𝒕𝒉</m:t>
                              </m:r>
                            </m:e>
                          </m:d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5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𝑫𝑶𝑪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𝒙𝒕</m:t>
                              </m:r>
                            </m:sub>
                          </m:s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𝑺𝑺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𝑺𝒊𝒕𝒆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𝒀𝒆𝒂𝒓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 </m:t>
                              </m:r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𝑴𝒐𝒏𝒕𝒉</m:t>
                              </m:r>
                            </m:e>
                          </m:d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𝚫</m:t>
                          </m:r>
                          <m:sSub>
                            <m:sSubPr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5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𝑺𝑺</m:t>
                                  </m:r>
                                </m:e>
                              </m:d>
                            </m:e>
                            <m:sub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𝒙𝒕</m:t>
                              </m:r>
                            </m:sub>
                          </m:s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GB" sz="2500" b="1" dirty="0">
                  <a:effectLst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𝚫</m:t>
                      </m:r>
                      <m:sSub>
                        <m:sSubPr>
                          <m:ctrlP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𝒙𝒕</m:t>
                          </m:r>
                        </m:sub>
                      </m:sSub>
                      <m:r>
                        <a:rPr lang="en-GB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𝒙𝒕</m:t>
                          </m:r>
                        </m:sub>
                      </m:sSub>
                      <m:r>
                        <a:rPr lang="en-GB" sz="25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GB" sz="25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GB" sz="25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GB" sz="2500" b="1" dirty="0">
                  <a:effectLst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0158" y="7314495"/>
                <a:ext cx="13338897" cy="16821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35947350" y="12558395"/>
            <a:ext cx="5871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 smtClean="0"/>
              <a:t>Fig. 5</a:t>
            </a:r>
            <a:r>
              <a:rPr lang="en-GB" sz="2400" b="1" i="1" dirty="0" smtClean="0"/>
              <a:t>. </a:t>
            </a:r>
            <a:r>
              <a:rPr lang="en-GB" sz="2400" i="1" dirty="0" smtClean="0"/>
              <a:t>The [BOD/DOC] for the period 2001 to 2018. Red dotted line is smallest 95% significant result.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16630"/>
          <a:stretch/>
        </p:blipFill>
        <p:spPr>
          <a:xfrm>
            <a:off x="28345242" y="12489809"/>
            <a:ext cx="6000750" cy="343988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397058" y="16022567"/>
            <a:ext cx="13540229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Spatial changes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36785" r="32310" b="32959"/>
          <a:stretch/>
        </p:blipFill>
        <p:spPr>
          <a:xfrm>
            <a:off x="37487621" y="17567502"/>
            <a:ext cx="4231570" cy="5591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36093" r="22259" b="33130"/>
          <a:stretch/>
        </p:blipFill>
        <p:spPr>
          <a:xfrm>
            <a:off x="28568570" y="17546149"/>
            <a:ext cx="5615588" cy="566790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469800" y="28133771"/>
            <a:ext cx="6396133" cy="1200329"/>
          </a:xfrm>
          <a:prstGeom prst="rect">
            <a:avLst/>
          </a:prstGeom>
          <a:solidFill>
            <a:srgbClr val="FFC82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AT" sz="3600" b="1" dirty="0" smtClean="0"/>
              <a:t>How can we improve our methods?</a:t>
            </a:r>
            <a:endParaRPr lang="de-AT" sz="36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14159282" y="26362707"/>
            <a:ext cx="57833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700" b="1" i="1" dirty="0" smtClean="0"/>
              <a:t>Fig. </a:t>
            </a:r>
            <a:r>
              <a:rPr lang="de-AT" sz="1700" b="1" i="1" dirty="0"/>
              <a:t>4</a:t>
            </a:r>
            <a:r>
              <a:rPr lang="en-GB" sz="1700" b="1" i="1" dirty="0" smtClean="0"/>
              <a:t>. </a:t>
            </a:r>
            <a:r>
              <a:rPr lang="en-GB" sz="1700" i="1" dirty="0" smtClean="0"/>
              <a:t>The DOC flux from Great Britain with 95% confidence intervals and a LOWESS smoothing with standard error on that LOWESS.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34434499" y="14290481"/>
            <a:ext cx="5871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 smtClean="0"/>
              <a:t>Fig. </a:t>
            </a:r>
            <a:r>
              <a:rPr lang="de-AT" sz="2400" b="1" i="1" dirty="0"/>
              <a:t>6</a:t>
            </a:r>
            <a:r>
              <a:rPr lang="en-GB" sz="2400" b="1" i="1" dirty="0" smtClean="0"/>
              <a:t>. </a:t>
            </a:r>
            <a:r>
              <a:rPr lang="en-GB" sz="2400" i="1" dirty="0" smtClean="0"/>
              <a:t>The trend in [BOD/DOC] for the period 2001 to 2018. Red dotted line is smallest 95% significant result.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32727418" y="18404570"/>
            <a:ext cx="4608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 smtClean="0"/>
              <a:t>Fig. 7</a:t>
            </a:r>
            <a:r>
              <a:rPr lang="en-GB" sz="2400" b="1" i="1" dirty="0" smtClean="0"/>
              <a:t>. </a:t>
            </a:r>
            <a:r>
              <a:rPr lang="en-GB" sz="2400" i="1" dirty="0" smtClean="0"/>
              <a:t>The average DOC export  for the period 2008 to 2017. DOC export is concentrated in north and west in peat catchments.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32525667" y="21683878"/>
            <a:ext cx="5871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b="1" i="1" dirty="0" smtClean="0"/>
              <a:t>Fig. 8</a:t>
            </a:r>
            <a:r>
              <a:rPr lang="en-GB" sz="2400" b="1" i="1" dirty="0" smtClean="0"/>
              <a:t>. </a:t>
            </a:r>
            <a:r>
              <a:rPr lang="en-GB" sz="2400" i="1" dirty="0" smtClean="0"/>
              <a:t>The trend in [BOD/DOC] for the period 2001 to 2018. Red dots are significant increase in [BOD]/[DOC]. Purple/blue dots are significant decreases in [BOD/DOC].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2A1E0F-10B4-4232-932E-00CDFE3785DA}"/>
              </a:ext>
            </a:extLst>
          </p:cNvPr>
          <p:cNvSpPr txBox="1"/>
          <p:nvPr/>
        </p:nvSpPr>
        <p:spPr>
          <a:xfrm>
            <a:off x="10374554" y="26606812"/>
            <a:ext cx="293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i="1" dirty="0" smtClean="0"/>
              <a:t>Fig. 1</a:t>
            </a:r>
            <a:r>
              <a:rPr lang="en-GB" b="1" i="1" dirty="0" smtClean="0"/>
              <a:t>. </a:t>
            </a:r>
            <a:r>
              <a:rPr lang="en-GB" i="1" dirty="0" smtClean="0"/>
              <a:t>Previous estimates of DOC flux and export from GB.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45750" y="2150128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661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Understanding the long-term concentration, flux, composition and processing of dissolved organic carbon in UK rivers j Fred Worrall (University of Durham), Nicholas Howden (University of Bristol); &amp; Tim Burt (University of Durham) Fred.Worrall@durham.ac.uk </vt:lpstr>
    </vt:vector>
  </TitlesOfParts>
  <Company>UCLA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poster Author name, affiliation, email</dc:title>
  <dc:creator>Bethany Myers</dc:creator>
  <cp:lastModifiedBy>Fred</cp:lastModifiedBy>
  <cp:revision>231</cp:revision>
  <cp:lastPrinted>2017-11-29T14:19:44Z</cp:lastPrinted>
  <dcterms:created xsi:type="dcterms:W3CDTF">2015-02-24T18:33:10Z</dcterms:created>
  <dcterms:modified xsi:type="dcterms:W3CDTF">2020-05-01T06:50:32Z</dcterms:modified>
</cp:coreProperties>
</file>