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sldIdLst>
    <p:sldId id="266" r:id="rId2"/>
    <p:sldId id="269" r:id="rId3"/>
    <p:sldId id="270" r:id="rId4"/>
    <p:sldId id="267" r:id="rId5"/>
    <p:sldId id="271" r:id="rId6"/>
    <p:sldId id="272" r:id="rId7"/>
    <p:sldId id="268" r:id="rId8"/>
    <p:sldId id="273" r:id="rId9"/>
    <p:sldId id="274" r:id="rId10"/>
    <p:sldId id="275" r:id="rId11"/>
    <p:sldId id="276" r:id="rId12"/>
  </p:sldIdLst>
  <p:sldSz cx="12192000" cy="6858000"/>
  <p:notesSz cx="6797675" cy="987425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9CCA"/>
    <a:srgbClr val="7CA2D0"/>
    <a:srgbClr val="5E8FCA"/>
    <a:srgbClr val="4679BB"/>
    <a:srgbClr val="719AF5"/>
    <a:srgbClr val="3C3C3C"/>
    <a:srgbClr val="FFFFFF"/>
    <a:srgbClr val="3C3C00"/>
    <a:srgbClr val="3C3C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601" autoAdjust="0"/>
  </p:normalViewPr>
  <p:slideViewPr>
    <p:cSldViewPr>
      <p:cViewPr varScale="1">
        <p:scale>
          <a:sx n="93" d="100"/>
          <a:sy n="93" d="100"/>
        </p:scale>
        <p:origin x="96" y="44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126" y="-90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4E2676-280D-4B3D-B4CD-06167E81A7C6}" type="datetimeFigureOut">
              <a:rPr lang="de-DE" smtClean="0"/>
              <a:t>05.05.2020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09538" y="741363"/>
            <a:ext cx="657860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DEB751-E264-4C26-BE63-9CBACF7E5C2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03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331200" y="2548800"/>
            <a:ext cx="9797248" cy="522000"/>
          </a:xfrm>
        </p:spPr>
        <p:txBody>
          <a:bodyPr>
            <a:normAutofit/>
          </a:bodyPr>
          <a:lstStyle>
            <a:lvl1pPr>
              <a:defRPr sz="2800">
                <a:latin typeface="+mj-lt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331200" y="3362400"/>
            <a:ext cx="9797248" cy="460800"/>
          </a:xfrm>
        </p:spPr>
        <p:txBody>
          <a:bodyPr>
            <a:normAutofit/>
          </a:bodyPr>
          <a:lstStyle>
            <a:lvl1pPr marL="0" indent="0">
              <a:buNone/>
              <a:defRPr sz="2400" i="1">
                <a:solidFill>
                  <a:srgbClr val="3C3C3C"/>
                </a:solidFill>
                <a:latin typeface="+mj-lt"/>
              </a:defRPr>
            </a:lvl1pPr>
          </a:lstStyle>
          <a:p>
            <a:pPr lvl="0"/>
            <a:r>
              <a:rPr lang="de-DE" dirty="0" smtClean="0"/>
              <a:t>Untertitel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515388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54400" y="507600"/>
            <a:ext cx="10090072" cy="432000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de-DE" dirty="0" smtClean="0"/>
              <a:t>Titel durch Klicken hinzufügen</a:t>
            </a:r>
          </a:p>
        </p:txBody>
      </p:sp>
      <p:sp>
        <p:nvSpPr>
          <p:cNvPr id="7" name="Inhaltsplatzhalter 7"/>
          <p:cNvSpPr>
            <a:spLocks noGrp="1"/>
          </p:cNvSpPr>
          <p:nvPr>
            <p:ph sz="quarter" idx="15"/>
          </p:nvPr>
        </p:nvSpPr>
        <p:spPr>
          <a:xfrm>
            <a:off x="254400" y="1191600"/>
            <a:ext cx="10363200" cy="4525200"/>
          </a:xfrm>
        </p:spPr>
        <p:txBody>
          <a:bodyPr/>
          <a:lstStyle>
            <a:lvl1pPr marL="285750" indent="-285750">
              <a:buFont typeface="Arial" pitchFamily="34" charset="0"/>
              <a:buChar char="•"/>
              <a:defRPr baseline="0">
                <a:solidFill>
                  <a:srgbClr val="3C3C3C"/>
                </a:solidFill>
                <a:latin typeface="+mn-lt"/>
              </a:defRPr>
            </a:lvl1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50713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Untertitel und Inhal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254400" y="507600"/>
            <a:ext cx="10090072" cy="43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de-DE" dirty="0" smtClean="0"/>
              <a:t>Titel durch Klicken hinzufügen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 hasCustomPrompt="1"/>
          </p:nvPr>
        </p:nvSpPr>
        <p:spPr>
          <a:xfrm>
            <a:off x="254400" y="1173600"/>
            <a:ext cx="10090072" cy="370800"/>
          </a:xfrm>
        </p:spPr>
        <p:txBody>
          <a:bodyPr/>
          <a:lstStyle>
            <a:lvl1pPr marL="0" indent="0">
              <a:buNone/>
              <a:defRPr baseline="0">
                <a:solidFill>
                  <a:srgbClr val="3C3C3C"/>
                </a:solidFill>
              </a:defRPr>
            </a:lvl1pPr>
          </a:lstStyle>
          <a:p>
            <a:pPr lvl="0"/>
            <a:r>
              <a:rPr lang="de-DE" dirty="0" smtClean="0"/>
              <a:t>Untertitel durch Klicken hinzufügen</a:t>
            </a:r>
          </a:p>
        </p:txBody>
      </p:sp>
      <p:sp>
        <p:nvSpPr>
          <p:cNvPr id="8" name="Inhaltsplatzhalter 7"/>
          <p:cNvSpPr>
            <a:spLocks noGrp="1"/>
          </p:cNvSpPr>
          <p:nvPr>
            <p:ph sz="quarter" idx="14"/>
          </p:nvPr>
        </p:nvSpPr>
        <p:spPr>
          <a:xfrm>
            <a:off x="254400" y="1735200"/>
            <a:ext cx="10363200" cy="3981600"/>
          </a:xfrm>
        </p:spPr>
        <p:txBody>
          <a:bodyPr/>
          <a:lstStyle>
            <a:lvl1pPr marL="285750" indent="-285750">
              <a:buFont typeface="Arial" pitchFamily="34" charset="0"/>
              <a:buChar char="•"/>
              <a:defRPr baseline="0">
                <a:solidFill>
                  <a:srgbClr val="3C3C3C"/>
                </a:solidFill>
                <a:latin typeface="+mn-lt"/>
              </a:defRPr>
            </a:lvl1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24975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254400" y="507600"/>
            <a:ext cx="10018064" cy="43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 durch Klicken hinzufügen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54400" y="1191601"/>
            <a:ext cx="10363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marL="2057400" lvl="4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</a:pPr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28526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2200" kern="1200">
          <a:solidFill>
            <a:schemeClr val="bg1"/>
          </a:solidFill>
          <a:latin typeface="Calibri" pitchFamily="34" charset="0"/>
          <a:ea typeface="Unit Offc Light" pitchFamily="34" charset="0"/>
          <a:cs typeface="Calibri" pitchFamily="34" charset="0"/>
        </a:defRPr>
      </a:lvl1pPr>
    </p:titleStyle>
    <p:bodyStyle>
      <a:lvl1pPr marL="285750" marR="0" indent="-28575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itchFamily="34" charset="0"/>
        <a:buChar char="•"/>
        <a:tabLst/>
        <a:defRPr lang="de-DE" sz="1800" kern="1200" baseline="0" dirty="0" smtClean="0">
          <a:solidFill>
            <a:srgbClr val="3C3C3C"/>
          </a:solidFill>
          <a:latin typeface="+mn-lt"/>
          <a:ea typeface="Unit Offc Light" pitchFamily="34" charset="0"/>
          <a:cs typeface="Calibri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lang="de-DE" sz="14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0" y="4159299"/>
            <a:ext cx="7752184" cy="1569660"/>
          </a:xfrm>
          <a:prstGeom prst="rect">
            <a:avLst/>
          </a:prstGeom>
          <a:noFill/>
        </p:spPr>
        <p:txBody>
          <a:bodyPr wrap="square" lIns="360000" rtlCol="0">
            <a:spAutoFit/>
          </a:bodyPr>
          <a:lstStyle/>
          <a:p>
            <a:r>
              <a:rPr lang="de-DE" b="1" baseline="30000" dirty="0" smtClean="0"/>
              <a:t>1</a:t>
            </a:r>
            <a:r>
              <a:rPr lang="de-DE" b="1" dirty="0" smtClean="0"/>
              <a:t>Klaus Haslinger</a:t>
            </a:r>
            <a:r>
              <a:rPr lang="de-DE" dirty="0" smtClean="0"/>
              <a:t>, </a:t>
            </a:r>
            <a:r>
              <a:rPr lang="de-DE" baseline="30000" dirty="0"/>
              <a:t>1</a:t>
            </a:r>
            <a:r>
              <a:rPr lang="de-DE" dirty="0" smtClean="0"/>
              <a:t>Michael Hofstätter, </a:t>
            </a:r>
            <a:r>
              <a:rPr lang="de-DE" baseline="30000" dirty="0" smtClean="0"/>
              <a:t>2</a:t>
            </a:r>
            <a:r>
              <a:rPr lang="de-DE" dirty="0" smtClean="0"/>
              <a:t>Wolfgang Schöner, </a:t>
            </a:r>
            <a:r>
              <a:rPr lang="de-DE" baseline="30000" dirty="0" smtClean="0"/>
              <a:t>3</a:t>
            </a:r>
            <a:r>
              <a:rPr lang="de-DE" dirty="0" smtClean="0"/>
              <a:t>Günter </a:t>
            </a:r>
            <a:r>
              <a:rPr lang="de-DE" dirty="0" err="1" smtClean="0"/>
              <a:t>Blöschl</a:t>
            </a:r>
            <a:endParaRPr lang="de-DE" dirty="0" smtClean="0"/>
          </a:p>
          <a:p>
            <a:endParaRPr lang="de-DE" dirty="0" smtClean="0"/>
          </a:p>
          <a:p>
            <a:endParaRPr lang="de-DE" dirty="0"/>
          </a:p>
          <a:p>
            <a:r>
              <a:rPr lang="de-DE" sz="1400" baseline="30000" dirty="0"/>
              <a:t>1</a:t>
            </a:r>
            <a:r>
              <a:rPr lang="de-DE" sz="1400" dirty="0" smtClean="0"/>
              <a:t>Central Institute </a:t>
            </a:r>
            <a:r>
              <a:rPr lang="de-DE" sz="1400" dirty="0" err="1" smtClean="0"/>
              <a:t>for</a:t>
            </a:r>
            <a:r>
              <a:rPr lang="de-DE" sz="1400" dirty="0" smtClean="0"/>
              <a:t> </a:t>
            </a:r>
            <a:r>
              <a:rPr lang="de-DE" sz="1400" dirty="0" err="1" smtClean="0"/>
              <a:t>Meteorology</a:t>
            </a:r>
            <a:r>
              <a:rPr lang="de-DE" sz="1400" dirty="0" smtClean="0"/>
              <a:t> </a:t>
            </a:r>
            <a:r>
              <a:rPr lang="de-DE" sz="1400" dirty="0" err="1" smtClean="0"/>
              <a:t>and</a:t>
            </a:r>
            <a:r>
              <a:rPr lang="de-DE" sz="1400" dirty="0" smtClean="0"/>
              <a:t> </a:t>
            </a:r>
            <a:r>
              <a:rPr lang="de-DE" sz="1400" dirty="0" err="1" smtClean="0"/>
              <a:t>Geodynamics</a:t>
            </a:r>
            <a:r>
              <a:rPr lang="de-DE" sz="1400" dirty="0" smtClean="0"/>
              <a:t> (ZAMG), </a:t>
            </a:r>
            <a:r>
              <a:rPr lang="de-DE" sz="1400" dirty="0" err="1" smtClean="0"/>
              <a:t>Climate</a:t>
            </a:r>
            <a:r>
              <a:rPr lang="de-DE" sz="1400" dirty="0" smtClean="0"/>
              <a:t> Research Department</a:t>
            </a:r>
            <a:endParaRPr lang="de-DE" sz="1400" baseline="-25000" dirty="0"/>
          </a:p>
          <a:p>
            <a:r>
              <a:rPr lang="de-DE" sz="1400" baseline="30000" dirty="0"/>
              <a:t>2</a:t>
            </a:r>
            <a:r>
              <a:rPr lang="de-DE" sz="1400" dirty="0" smtClean="0"/>
              <a:t>University </a:t>
            </a:r>
            <a:r>
              <a:rPr lang="de-DE" sz="1400" dirty="0" err="1" smtClean="0"/>
              <a:t>of</a:t>
            </a:r>
            <a:r>
              <a:rPr lang="de-DE" sz="1400" dirty="0" smtClean="0"/>
              <a:t> Graz, </a:t>
            </a:r>
            <a:r>
              <a:rPr lang="en-US" sz="1400" dirty="0"/>
              <a:t>Department of Geography and Regional </a:t>
            </a:r>
            <a:r>
              <a:rPr lang="en-US" sz="1400" dirty="0" smtClean="0"/>
              <a:t>Science</a:t>
            </a:r>
          </a:p>
          <a:p>
            <a:r>
              <a:rPr lang="de-DE" sz="1400" baseline="30000" dirty="0" smtClean="0"/>
              <a:t>3</a:t>
            </a:r>
            <a:r>
              <a:rPr lang="de-DE" sz="1400" dirty="0" smtClean="0"/>
              <a:t>Vienna University </a:t>
            </a:r>
            <a:r>
              <a:rPr lang="de-DE" sz="1400" dirty="0" err="1" smtClean="0"/>
              <a:t>of</a:t>
            </a:r>
            <a:r>
              <a:rPr lang="de-DE" sz="1400" dirty="0" smtClean="0"/>
              <a:t> Technology, </a:t>
            </a:r>
            <a:r>
              <a:rPr lang="en-US" sz="1400" dirty="0" smtClean="0"/>
              <a:t>Centre for Water Resource Systems</a:t>
            </a:r>
            <a:endParaRPr lang="en-US" sz="14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35360" y="2495450"/>
            <a:ext cx="9797248" cy="664176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Variability of Central European Summer Precipitation forced by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Sea </a:t>
            </a:r>
            <a:r>
              <a:rPr lang="en-US" b="1" dirty="0"/>
              <a:t>Surface Temperature Gradients</a:t>
            </a:r>
            <a:r>
              <a:rPr lang="en-US" dirty="0"/>
              <a:t>	</a:t>
            </a:r>
            <a:endParaRPr lang="de-DE" dirty="0"/>
          </a:p>
        </p:txBody>
      </p:sp>
      <p:pic>
        <p:nvPicPr>
          <p:cNvPr id="5" name="Picture 12" descr="TU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8727" y="4149080"/>
            <a:ext cx="2247546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Bildergebnis fÃ¼r uni graz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136" y="6118622"/>
            <a:ext cx="2533924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2781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 err="1" smtClean="0"/>
              <a:t>Conclusions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5"/>
          </p:nvPr>
        </p:nvSpPr>
        <p:spPr>
          <a:xfrm>
            <a:off x="254400" y="1191600"/>
            <a:ext cx="10363200" cy="5666400"/>
          </a:xfrm>
        </p:spPr>
        <p:txBody>
          <a:bodyPr>
            <a:normAutofit lnSpcReduction="10000"/>
          </a:bodyPr>
          <a:lstStyle/>
          <a:p>
            <a:r>
              <a:rPr lang="de-DE" dirty="0" err="1" smtClean="0"/>
              <a:t>No</a:t>
            </a:r>
            <a:r>
              <a:rPr lang="de-DE" dirty="0" smtClean="0"/>
              <a:t> </a:t>
            </a:r>
            <a:r>
              <a:rPr lang="de-DE" dirty="0" err="1" smtClean="0"/>
              <a:t>long</a:t>
            </a:r>
            <a:r>
              <a:rPr lang="de-DE" dirty="0" smtClean="0"/>
              <a:t> </a:t>
            </a:r>
            <a:r>
              <a:rPr lang="de-DE" dirty="0" err="1" smtClean="0"/>
              <a:t>term</a:t>
            </a:r>
            <a:r>
              <a:rPr lang="de-DE" dirty="0" smtClean="0"/>
              <a:t> </a:t>
            </a:r>
            <a:r>
              <a:rPr lang="de-DE" dirty="0" err="1" smtClean="0"/>
              <a:t>trend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summer</a:t>
            </a:r>
            <a:r>
              <a:rPr lang="de-DE" dirty="0" smtClean="0"/>
              <a:t> </a:t>
            </a:r>
            <a:r>
              <a:rPr lang="de-DE" dirty="0" err="1" smtClean="0"/>
              <a:t>precipitation</a:t>
            </a:r>
            <a:r>
              <a:rPr lang="de-DE" dirty="0" smtClean="0"/>
              <a:t> sums </a:t>
            </a:r>
            <a:r>
              <a:rPr lang="de-DE" dirty="0" err="1" smtClean="0"/>
              <a:t>over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Greater</a:t>
            </a:r>
            <a:r>
              <a:rPr lang="de-DE" dirty="0" smtClean="0"/>
              <a:t> Alpine Region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dirty="0" err="1" smtClean="0"/>
              <a:t>Atmospheric</a:t>
            </a:r>
            <a:r>
              <a:rPr lang="de-DE" dirty="0" smtClean="0"/>
              <a:t> </a:t>
            </a:r>
            <a:r>
              <a:rPr lang="de-DE" dirty="0" err="1" smtClean="0"/>
              <a:t>flow</a:t>
            </a:r>
            <a:r>
              <a:rPr lang="de-DE" dirty="0" smtClean="0"/>
              <a:t> </a:t>
            </a:r>
            <a:r>
              <a:rPr lang="de-DE" dirty="0" err="1" smtClean="0"/>
              <a:t>conditions</a:t>
            </a:r>
            <a:r>
              <a:rPr lang="de-DE" dirty="0" smtClean="0"/>
              <a:t> </a:t>
            </a:r>
            <a:r>
              <a:rPr lang="de-DE" dirty="0" err="1" smtClean="0"/>
              <a:t>over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Alpes (Zonal vs. Meridional) </a:t>
            </a:r>
            <a:r>
              <a:rPr lang="de-DE" dirty="0" err="1" smtClean="0"/>
              <a:t>shape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interannual</a:t>
            </a:r>
            <a:r>
              <a:rPr lang="de-DE" dirty="0" smtClean="0"/>
              <a:t> </a:t>
            </a:r>
            <a:r>
              <a:rPr lang="de-DE" dirty="0" err="1" smtClean="0"/>
              <a:t>variability</a:t>
            </a:r>
            <a:r>
              <a:rPr lang="de-DE" dirty="0" smtClean="0"/>
              <a:t> </a:t>
            </a:r>
            <a:r>
              <a:rPr lang="de-DE" dirty="0" err="1" smtClean="0"/>
              <a:t>through</a:t>
            </a:r>
            <a:r>
              <a:rPr lang="de-DE" dirty="0" smtClean="0"/>
              <a:t> </a:t>
            </a:r>
            <a:r>
              <a:rPr lang="de-DE" dirty="0" err="1" smtClean="0"/>
              <a:t>triggered</a:t>
            </a:r>
            <a:r>
              <a:rPr lang="de-DE" dirty="0" smtClean="0"/>
              <a:t> </a:t>
            </a:r>
            <a:r>
              <a:rPr lang="de-DE" dirty="0" err="1" smtClean="0"/>
              <a:t>or</a:t>
            </a:r>
            <a:r>
              <a:rPr lang="de-DE" dirty="0" smtClean="0"/>
              <a:t> </a:t>
            </a:r>
            <a:r>
              <a:rPr lang="de-DE" dirty="0" err="1" smtClean="0"/>
              <a:t>surpressed</a:t>
            </a:r>
            <a:r>
              <a:rPr lang="de-DE" dirty="0" smtClean="0"/>
              <a:t> </a:t>
            </a:r>
            <a:r>
              <a:rPr lang="de-DE" dirty="0" err="1" smtClean="0"/>
              <a:t>soil</a:t>
            </a:r>
            <a:r>
              <a:rPr lang="de-DE" dirty="0" smtClean="0"/>
              <a:t> </a:t>
            </a:r>
            <a:r>
              <a:rPr lang="de-DE" dirty="0" err="1" smtClean="0"/>
              <a:t>moisture</a:t>
            </a:r>
            <a:r>
              <a:rPr lang="de-DE" dirty="0" smtClean="0"/>
              <a:t> – </a:t>
            </a:r>
            <a:r>
              <a:rPr lang="de-DE" dirty="0" err="1" smtClean="0"/>
              <a:t>precipitation</a:t>
            </a:r>
            <a:r>
              <a:rPr lang="de-DE" dirty="0" smtClean="0"/>
              <a:t> </a:t>
            </a:r>
            <a:r>
              <a:rPr lang="de-DE" dirty="0" err="1" smtClean="0"/>
              <a:t>feedbacks</a:t>
            </a:r>
            <a:endParaRPr lang="de-DE" dirty="0" smtClean="0"/>
          </a:p>
          <a:p>
            <a:endParaRPr lang="de-DE" dirty="0"/>
          </a:p>
          <a:p>
            <a:r>
              <a:rPr lang="de-DE" dirty="0" err="1" smtClean="0"/>
              <a:t>Atmospheric</a:t>
            </a:r>
            <a:r>
              <a:rPr lang="de-DE" dirty="0" smtClean="0"/>
              <a:t> </a:t>
            </a:r>
            <a:r>
              <a:rPr lang="de-DE" dirty="0" err="1" smtClean="0"/>
              <a:t>flow</a:t>
            </a:r>
            <a:r>
              <a:rPr lang="de-DE" dirty="0" smtClean="0"/>
              <a:t> </a:t>
            </a:r>
            <a:r>
              <a:rPr lang="de-DE" dirty="0" err="1" smtClean="0"/>
              <a:t>conditions</a:t>
            </a:r>
            <a:r>
              <a:rPr lang="de-DE" dirty="0" smtClean="0"/>
              <a:t> </a:t>
            </a:r>
            <a:r>
              <a:rPr lang="de-DE" dirty="0" err="1" smtClean="0"/>
              <a:t>over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Alps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steered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SST </a:t>
            </a:r>
            <a:r>
              <a:rPr lang="de-DE" dirty="0" err="1" smtClean="0"/>
              <a:t>gradients</a:t>
            </a:r>
            <a:r>
              <a:rPr lang="de-DE" dirty="0" smtClean="0"/>
              <a:t> </a:t>
            </a:r>
            <a:r>
              <a:rPr lang="de-DE" dirty="0" err="1" smtClean="0"/>
              <a:t>through</a:t>
            </a:r>
            <a:r>
              <a:rPr lang="de-DE" dirty="0" smtClean="0"/>
              <a:t> </a:t>
            </a:r>
            <a:r>
              <a:rPr lang="de-DE" dirty="0" err="1" smtClean="0"/>
              <a:t>their</a:t>
            </a:r>
            <a:r>
              <a:rPr lang="de-DE" dirty="0" smtClean="0"/>
              <a:t> </a:t>
            </a:r>
            <a:r>
              <a:rPr lang="de-DE" dirty="0" err="1"/>
              <a:t>e</a:t>
            </a:r>
            <a:r>
              <a:rPr lang="de-DE" dirty="0" err="1" smtClean="0"/>
              <a:t>ffect</a:t>
            </a:r>
            <a:r>
              <a:rPr lang="de-DE" dirty="0" smtClean="0"/>
              <a:t> </a:t>
            </a:r>
            <a:r>
              <a:rPr lang="de-DE" dirty="0" smtClean="0"/>
              <a:t>on </a:t>
            </a:r>
            <a:r>
              <a:rPr lang="de-DE" dirty="0" err="1" smtClean="0"/>
              <a:t>jet</a:t>
            </a:r>
            <a:r>
              <a:rPr lang="de-DE" dirty="0" smtClean="0"/>
              <a:t> </a:t>
            </a:r>
            <a:r>
              <a:rPr lang="de-DE" dirty="0" err="1" smtClean="0"/>
              <a:t>stream</a:t>
            </a:r>
            <a:r>
              <a:rPr lang="de-DE" dirty="0" smtClean="0"/>
              <a:t> </a:t>
            </a:r>
            <a:r>
              <a:rPr lang="de-DE" dirty="0" err="1" smtClean="0"/>
              <a:t>position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speed</a:t>
            </a:r>
            <a:endParaRPr lang="de-DE" dirty="0" smtClean="0"/>
          </a:p>
          <a:p>
            <a:endParaRPr lang="de-DE" dirty="0"/>
          </a:p>
          <a:p>
            <a:r>
              <a:rPr lang="de-DE" dirty="0" err="1" smtClean="0"/>
              <a:t>Nearly</a:t>
            </a:r>
            <a:r>
              <a:rPr lang="de-DE" dirty="0" smtClean="0"/>
              <a:t> </a:t>
            </a:r>
            <a:r>
              <a:rPr lang="de-DE" dirty="0" err="1" smtClean="0"/>
              <a:t>perfect</a:t>
            </a:r>
            <a:r>
              <a:rPr lang="de-DE" dirty="0" smtClean="0"/>
              <a:t> </a:t>
            </a:r>
            <a:r>
              <a:rPr lang="de-DE" dirty="0" err="1" smtClean="0"/>
              <a:t>low</a:t>
            </a:r>
            <a:r>
              <a:rPr lang="de-DE" dirty="0" smtClean="0"/>
              <a:t> </a:t>
            </a:r>
            <a:r>
              <a:rPr lang="de-DE" dirty="0" err="1" smtClean="0"/>
              <a:t>frequency</a:t>
            </a:r>
            <a:r>
              <a:rPr lang="de-DE" dirty="0" smtClean="0"/>
              <a:t> (</a:t>
            </a:r>
            <a:r>
              <a:rPr lang="de-DE" dirty="0" err="1" smtClean="0"/>
              <a:t>multidecadal</a:t>
            </a:r>
            <a:r>
              <a:rPr lang="de-DE" dirty="0" smtClean="0"/>
              <a:t> time </a:t>
            </a:r>
            <a:r>
              <a:rPr lang="de-DE" dirty="0" err="1" smtClean="0"/>
              <a:t>scale</a:t>
            </a:r>
            <a:r>
              <a:rPr lang="de-DE" dirty="0" smtClean="0"/>
              <a:t>) in </a:t>
            </a:r>
            <a:r>
              <a:rPr lang="de-DE" dirty="0" err="1" smtClean="0"/>
              <a:t>phase</a:t>
            </a:r>
            <a:r>
              <a:rPr lang="de-DE" dirty="0" smtClean="0"/>
              <a:t> </a:t>
            </a:r>
            <a:r>
              <a:rPr lang="de-DE" dirty="0" err="1" smtClean="0"/>
              <a:t>relation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interannual</a:t>
            </a:r>
            <a:r>
              <a:rPr lang="de-DE" dirty="0" smtClean="0"/>
              <a:t> </a:t>
            </a:r>
            <a:r>
              <a:rPr lang="de-DE" dirty="0" err="1" smtClean="0"/>
              <a:t>variability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summer</a:t>
            </a:r>
            <a:r>
              <a:rPr lang="de-DE" dirty="0" smtClean="0"/>
              <a:t> </a:t>
            </a:r>
            <a:r>
              <a:rPr lang="de-DE" dirty="0" err="1" smtClean="0"/>
              <a:t>preciptiation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North </a:t>
            </a:r>
            <a:r>
              <a:rPr lang="de-DE" dirty="0" err="1" smtClean="0"/>
              <a:t>Atlantic</a:t>
            </a:r>
            <a:r>
              <a:rPr lang="de-DE" dirty="0" smtClean="0"/>
              <a:t> meridional SST </a:t>
            </a:r>
            <a:r>
              <a:rPr lang="de-DE" dirty="0" err="1" smtClean="0"/>
              <a:t>gradients</a:t>
            </a:r>
            <a:r>
              <a:rPr lang="de-DE" dirty="0" smtClean="0"/>
              <a:t> </a:t>
            </a:r>
            <a:r>
              <a:rPr lang="de-DE" dirty="0" err="1" smtClean="0"/>
              <a:t>over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last 100 </a:t>
            </a:r>
            <a:r>
              <a:rPr lang="de-DE" dirty="0" err="1" smtClean="0"/>
              <a:t>years</a:t>
            </a:r>
            <a:endParaRPr lang="de-DE" dirty="0" smtClean="0"/>
          </a:p>
          <a:p>
            <a:endParaRPr lang="de-DE" dirty="0"/>
          </a:p>
          <a:p>
            <a:r>
              <a:rPr lang="de-DE" dirty="0" smtClean="0"/>
              <a:t>The AMO </a:t>
            </a:r>
            <a:r>
              <a:rPr lang="de-DE" dirty="0" err="1" smtClean="0"/>
              <a:t>warming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cooling</a:t>
            </a:r>
            <a:r>
              <a:rPr lang="de-DE" dirty="0" smtClean="0"/>
              <a:t> </a:t>
            </a:r>
            <a:r>
              <a:rPr lang="de-DE" dirty="0" err="1" smtClean="0"/>
              <a:t>phases</a:t>
            </a:r>
            <a:r>
              <a:rPr lang="de-DE" dirty="0" smtClean="0"/>
              <a:t> </a:t>
            </a:r>
            <a:r>
              <a:rPr lang="de-DE" dirty="0" err="1" smtClean="0"/>
              <a:t>seem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strongly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SST </a:t>
            </a:r>
            <a:r>
              <a:rPr lang="de-DE" dirty="0" err="1" smtClean="0"/>
              <a:t>anomaly</a:t>
            </a:r>
            <a:r>
              <a:rPr lang="de-DE" dirty="0" smtClean="0"/>
              <a:t> </a:t>
            </a:r>
            <a:r>
              <a:rPr lang="de-DE" dirty="0" err="1" smtClean="0"/>
              <a:t>patterns</a:t>
            </a:r>
            <a:r>
              <a:rPr lang="de-DE" dirty="0" smtClean="0"/>
              <a:t> </a:t>
            </a:r>
            <a:r>
              <a:rPr lang="de-DE" dirty="0" err="1" smtClean="0"/>
              <a:t>which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driving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circulation</a:t>
            </a:r>
            <a:r>
              <a:rPr lang="de-DE" dirty="0" smtClean="0"/>
              <a:t> </a:t>
            </a:r>
            <a:r>
              <a:rPr lang="de-DE" dirty="0" err="1" smtClean="0"/>
              <a:t>anomalies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further</a:t>
            </a:r>
            <a:r>
              <a:rPr lang="de-DE" dirty="0" smtClean="0"/>
              <a:t> </a:t>
            </a:r>
            <a:r>
              <a:rPr lang="de-DE" dirty="0" err="1" smtClean="0"/>
              <a:t>more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precipitation</a:t>
            </a:r>
            <a:r>
              <a:rPr lang="de-DE" dirty="0" smtClean="0"/>
              <a:t> </a:t>
            </a:r>
            <a:r>
              <a:rPr lang="de-DE" dirty="0" err="1" smtClean="0"/>
              <a:t>characteristics</a:t>
            </a:r>
            <a:r>
              <a:rPr lang="de-DE" dirty="0" smtClean="0"/>
              <a:t> in </a:t>
            </a:r>
            <a:r>
              <a:rPr lang="de-DE" dirty="0" err="1" smtClean="0"/>
              <a:t>the</a:t>
            </a:r>
            <a:r>
              <a:rPr lang="de-DE" dirty="0" smtClean="0"/>
              <a:t> GAR</a:t>
            </a:r>
            <a:endParaRPr lang="de-DE" dirty="0" smtClean="0"/>
          </a:p>
          <a:p>
            <a:endParaRPr lang="de-DE" dirty="0"/>
          </a:p>
          <a:p>
            <a:pPr marL="0" indent="0">
              <a:buNone/>
            </a:pPr>
            <a:r>
              <a:rPr lang="de-DE" dirty="0" err="1" smtClean="0"/>
              <a:t>Where</a:t>
            </a:r>
            <a:r>
              <a:rPr lang="de-DE" dirty="0" smtClean="0"/>
              <a:t> do </a:t>
            </a:r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go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here</a:t>
            </a:r>
            <a:r>
              <a:rPr lang="de-DE" dirty="0" smtClean="0"/>
              <a:t>?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de-DE" dirty="0" smtClean="0">
                <a:sym typeface="Wingdings" panose="05000000000000000000" pitchFamily="2" charset="2"/>
              </a:rPr>
              <a:t>Are Global </a:t>
            </a:r>
            <a:r>
              <a:rPr lang="de-DE" dirty="0" err="1" smtClean="0">
                <a:sym typeface="Wingdings" panose="05000000000000000000" pitchFamily="2" charset="2"/>
              </a:rPr>
              <a:t>Climate</a:t>
            </a:r>
            <a:r>
              <a:rPr lang="de-DE" dirty="0" smtClean="0">
                <a:sym typeface="Wingdings" panose="05000000000000000000" pitchFamily="2" charset="2"/>
              </a:rPr>
              <a:t> Models </a:t>
            </a:r>
            <a:r>
              <a:rPr lang="de-DE" dirty="0" err="1" smtClean="0">
                <a:sym typeface="Wingdings" panose="05000000000000000000" pitchFamily="2" charset="2"/>
              </a:rPr>
              <a:t>capable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of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reproducing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these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processes</a:t>
            </a:r>
            <a:r>
              <a:rPr lang="de-DE" dirty="0" smtClean="0">
                <a:sym typeface="Wingdings" panose="05000000000000000000" pitchFamily="2" charset="2"/>
              </a:rPr>
              <a:t>?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de-DE" dirty="0" err="1" smtClean="0">
                <a:sym typeface="Wingdings" panose="05000000000000000000" pitchFamily="2" charset="2"/>
              </a:rPr>
              <a:t>What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are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the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implications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for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short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term</a:t>
            </a:r>
            <a:r>
              <a:rPr lang="de-DE" dirty="0" smtClean="0">
                <a:sym typeface="Wingdings" panose="05000000000000000000" pitchFamily="2" charset="2"/>
              </a:rPr>
              <a:t> (</a:t>
            </a:r>
            <a:r>
              <a:rPr lang="de-DE" dirty="0" err="1" smtClean="0">
                <a:sym typeface="Wingdings" panose="05000000000000000000" pitchFamily="2" charset="2"/>
              </a:rPr>
              <a:t>decadal</a:t>
            </a:r>
            <a:r>
              <a:rPr lang="de-DE" dirty="0" smtClean="0">
                <a:sym typeface="Wingdings" panose="05000000000000000000" pitchFamily="2" charset="2"/>
              </a:rPr>
              <a:t>) </a:t>
            </a:r>
            <a:r>
              <a:rPr lang="de-DE" dirty="0" err="1" smtClean="0">
                <a:sym typeface="Wingdings" panose="05000000000000000000" pitchFamily="2" charset="2"/>
              </a:rPr>
              <a:t>climate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forecasts</a:t>
            </a:r>
            <a:r>
              <a:rPr lang="de-DE" dirty="0" smtClean="0">
                <a:sym typeface="Wingdings" panose="05000000000000000000" pitchFamily="2" charset="2"/>
              </a:rPr>
              <a:t>?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last </a:t>
            </a:r>
            <a:r>
              <a:rPr lang="de-DE" dirty="0" err="1" smtClean="0"/>
              <a:t>climate</a:t>
            </a:r>
            <a:r>
              <a:rPr lang="de-DE" dirty="0" smtClean="0"/>
              <a:t> normal </a:t>
            </a:r>
            <a:r>
              <a:rPr lang="de-DE" dirty="0" err="1" smtClean="0"/>
              <a:t>period</a:t>
            </a:r>
            <a:r>
              <a:rPr lang="de-DE" dirty="0" smtClean="0"/>
              <a:t> (1961-1990) „normal</a:t>
            </a:r>
            <a:r>
              <a:rPr lang="de-DE" dirty="0" smtClean="0"/>
              <a:t>“ in </a:t>
            </a:r>
            <a:r>
              <a:rPr lang="de-DE" dirty="0" err="1" smtClean="0"/>
              <a:t>terms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GAR </a:t>
            </a:r>
            <a:r>
              <a:rPr lang="de-DE" dirty="0" err="1" smtClean="0"/>
              <a:t>summer</a:t>
            </a:r>
            <a:r>
              <a:rPr lang="de-DE" dirty="0" smtClean="0"/>
              <a:t> </a:t>
            </a:r>
            <a:r>
              <a:rPr lang="de-DE" dirty="0" err="1" smtClean="0"/>
              <a:t>climate</a:t>
            </a:r>
            <a:r>
              <a:rPr lang="de-DE" dirty="0" smtClean="0"/>
              <a:t>?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93224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2420887"/>
            <a:ext cx="10128448" cy="864097"/>
          </a:xfrm>
          <a:solidFill>
            <a:srgbClr val="7CA2D0"/>
          </a:solidFill>
        </p:spPr>
        <p:txBody>
          <a:bodyPr lIns="360000">
            <a:noAutofit/>
          </a:bodyPr>
          <a:lstStyle/>
          <a:p>
            <a:r>
              <a:rPr lang="en-US" dirty="0" smtClean="0"/>
              <a:t>Thank you very much for your attention!	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0" y="4289221"/>
            <a:ext cx="9336360" cy="2380139"/>
          </a:xfrm>
          <a:prstGeom prst="rect">
            <a:avLst/>
          </a:prstGeom>
          <a:noFill/>
        </p:spPr>
        <p:txBody>
          <a:bodyPr wrap="square" lIns="360000" rtlCol="0">
            <a:spAutoFit/>
          </a:bodyPr>
          <a:lstStyle/>
          <a:p>
            <a:pPr marL="361950" indent="-361950">
              <a:spcAft>
                <a:spcPts val="500"/>
              </a:spcAft>
            </a:pPr>
            <a:r>
              <a:rPr lang="en-US" sz="1200" dirty="0"/>
              <a:t>Haslinger, K., Hofstätter, M., </a:t>
            </a:r>
            <a:r>
              <a:rPr lang="en-US" sz="1200" dirty="0" err="1" smtClean="0"/>
              <a:t>Schöner</a:t>
            </a:r>
            <a:r>
              <a:rPr lang="en-US" sz="1200" dirty="0"/>
              <a:t>, W., </a:t>
            </a:r>
            <a:r>
              <a:rPr lang="en-US" sz="1200" dirty="0" err="1" smtClean="0"/>
              <a:t>Blöschl</a:t>
            </a:r>
            <a:r>
              <a:rPr lang="en-US" sz="1200" dirty="0"/>
              <a:t>, G. (</a:t>
            </a:r>
            <a:r>
              <a:rPr lang="en-US" sz="1200" dirty="0" smtClean="0"/>
              <a:t>202x</a:t>
            </a:r>
            <a:r>
              <a:rPr lang="en-US" sz="1200" dirty="0"/>
              <a:t>). Central European </a:t>
            </a:r>
            <a:r>
              <a:rPr lang="en-US" sz="1200" dirty="0" err="1"/>
              <a:t>Interannual</a:t>
            </a:r>
            <a:r>
              <a:rPr lang="en-US" sz="1200" dirty="0"/>
              <a:t> Variability of </a:t>
            </a:r>
            <a:r>
              <a:rPr lang="en-US" sz="1200" dirty="0" smtClean="0"/>
              <a:t>Summer Precipitation </a:t>
            </a:r>
            <a:r>
              <a:rPr lang="en-US" sz="1200" dirty="0"/>
              <a:t>forced by Sea Surface Temperature </a:t>
            </a:r>
            <a:r>
              <a:rPr lang="en-US" sz="1200" dirty="0" smtClean="0"/>
              <a:t>Gradients. In preparation for </a:t>
            </a:r>
            <a:r>
              <a:rPr lang="en-US" sz="1200" i="1" dirty="0" smtClean="0"/>
              <a:t>Climate Dynamics</a:t>
            </a:r>
            <a:endParaRPr lang="en-US" sz="1200" i="1" dirty="0" smtClean="0"/>
          </a:p>
          <a:p>
            <a:pPr marL="361950" indent="-361950">
              <a:spcAft>
                <a:spcPts val="500"/>
              </a:spcAft>
            </a:pPr>
            <a:r>
              <a:rPr lang="en-US" sz="1200" dirty="0" smtClean="0"/>
              <a:t>Haslinger, K., Hofstätter, M., Kroisleitner, C., </a:t>
            </a:r>
            <a:r>
              <a:rPr lang="en-US" sz="1200" dirty="0" err="1" smtClean="0"/>
              <a:t>Schöner</a:t>
            </a:r>
            <a:r>
              <a:rPr lang="en-US" sz="1200" dirty="0" smtClean="0"/>
              <a:t>, W., Laaha, G., </a:t>
            </a:r>
            <a:r>
              <a:rPr lang="en-US" sz="1200" dirty="0" err="1" smtClean="0"/>
              <a:t>Holawe</a:t>
            </a:r>
            <a:r>
              <a:rPr lang="en-US" sz="1200" dirty="0" smtClean="0"/>
              <a:t>, F., </a:t>
            </a:r>
            <a:r>
              <a:rPr lang="en-US" sz="1200" dirty="0" err="1" smtClean="0"/>
              <a:t>Blöschl</a:t>
            </a:r>
            <a:r>
              <a:rPr lang="en-US" sz="1200" dirty="0" smtClean="0"/>
              <a:t>, G. </a:t>
            </a:r>
            <a:r>
              <a:rPr lang="en-US" sz="1200" dirty="0"/>
              <a:t>(</a:t>
            </a:r>
            <a:r>
              <a:rPr lang="en-US" sz="1200" dirty="0" smtClean="0"/>
              <a:t>2019). </a:t>
            </a:r>
            <a:r>
              <a:rPr lang="en-US" sz="1200" dirty="0"/>
              <a:t>Disentangling drivers of meteorological droughts in the European Greater Alpine Region during the last two centuries. </a:t>
            </a:r>
            <a:r>
              <a:rPr lang="en-US" sz="1200" i="1" dirty="0" smtClean="0"/>
              <a:t>Journal </a:t>
            </a:r>
            <a:r>
              <a:rPr lang="en-US" sz="1200" i="1" dirty="0"/>
              <a:t>of Geophysical Research – Atmospheres</a:t>
            </a:r>
            <a:r>
              <a:rPr lang="en-US" sz="1200" dirty="0"/>
              <a:t>, https://doi.org/10.1029/2018JD029527 </a:t>
            </a:r>
            <a:endParaRPr lang="en-US" sz="1200" dirty="0" smtClean="0"/>
          </a:p>
          <a:p>
            <a:pPr marL="361950" indent="-361950">
              <a:spcAft>
                <a:spcPts val="500"/>
              </a:spcAft>
            </a:pPr>
            <a:r>
              <a:rPr lang="en-US" sz="1200" dirty="0" smtClean="0"/>
              <a:t>Haslinger, K., </a:t>
            </a:r>
            <a:r>
              <a:rPr lang="en-US" sz="1200" dirty="0" err="1" smtClean="0"/>
              <a:t>Holawe</a:t>
            </a:r>
            <a:r>
              <a:rPr lang="en-US" sz="1200" dirty="0" smtClean="0"/>
              <a:t>, F., &amp; </a:t>
            </a:r>
            <a:r>
              <a:rPr lang="en-US" sz="1200" dirty="0" err="1" smtClean="0"/>
              <a:t>Blöschl</a:t>
            </a:r>
            <a:r>
              <a:rPr lang="en-US" sz="1200" dirty="0" smtClean="0"/>
              <a:t>, G. (2018). Spatial characteristics of precipitation shortfalls in the Greater Alpine Region—a data-based analysis from observations. </a:t>
            </a:r>
            <a:r>
              <a:rPr lang="en-US" sz="1200" i="1" dirty="0" smtClean="0"/>
              <a:t>Theoretical and Applied Climatology</a:t>
            </a:r>
            <a:r>
              <a:rPr lang="en-US" sz="1200" dirty="0" smtClean="0"/>
              <a:t>. https://doi.org/10.1007/s00704-018-2506-5</a:t>
            </a:r>
          </a:p>
          <a:p>
            <a:pPr marL="361950" indent="-361950">
              <a:spcAft>
                <a:spcPts val="500"/>
              </a:spcAft>
            </a:pPr>
            <a:r>
              <a:rPr lang="en-US" sz="1200" dirty="0" smtClean="0"/>
              <a:t>Haslinger, K., &amp; </a:t>
            </a:r>
            <a:r>
              <a:rPr lang="en-US" sz="1200" dirty="0" err="1" smtClean="0"/>
              <a:t>Blöschl</a:t>
            </a:r>
            <a:r>
              <a:rPr lang="en-US" sz="1200" dirty="0" smtClean="0"/>
              <a:t>, G. (2017). Space-Time Patterns of Meteorological Drought Events in the European Greater Alpine Region Over the Past 210 Years. </a:t>
            </a:r>
            <a:r>
              <a:rPr lang="en-US" sz="1200" i="1" dirty="0" smtClean="0"/>
              <a:t>Water Resources Research</a:t>
            </a:r>
            <a:r>
              <a:rPr lang="en-US" sz="1200" dirty="0" smtClean="0"/>
              <a:t>, 53(11), 9807–9823. https://doi.org/10.1002/2017WR020797</a:t>
            </a:r>
          </a:p>
          <a:p>
            <a:pPr marL="361950" indent="-361950">
              <a:spcAft>
                <a:spcPts val="500"/>
              </a:spcAft>
            </a:pPr>
            <a:r>
              <a:rPr lang="en-US" sz="1200" dirty="0" smtClean="0"/>
              <a:t>Haslinger, K., </a:t>
            </a:r>
            <a:r>
              <a:rPr lang="en-US" sz="1200" dirty="0" err="1" smtClean="0"/>
              <a:t>Koffler</a:t>
            </a:r>
            <a:r>
              <a:rPr lang="en-US" sz="1200" dirty="0" smtClean="0"/>
              <a:t>, D., </a:t>
            </a:r>
            <a:r>
              <a:rPr lang="en-US" sz="1200" dirty="0" err="1" smtClean="0"/>
              <a:t>Schöner</a:t>
            </a:r>
            <a:r>
              <a:rPr lang="en-US" sz="1200" dirty="0" smtClean="0"/>
              <a:t>, W., &amp; Laaha, G. (2014). Exploring the link between meteorological drought and streamflow: Effects of climate-catchment interaction. </a:t>
            </a:r>
            <a:r>
              <a:rPr lang="en-US" sz="1200" i="1" dirty="0" smtClean="0"/>
              <a:t>Water Resources Research</a:t>
            </a:r>
            <a:r>
              <a:rPr lang="en-US" sz="1200" dirty="0" smtClean="0"/>
              <a:t>, 50(3), 2468–2487. https://doi.org/10.1002/2013WR015051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830640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 smtClean="0"/>
              <a:t>Motivation</a:t>
            </a:r>
            <a:endParaRPr lang="de-DE" dirty="0"/>
          </a:p>
        </p:txBody>
      </p:sp>
      <p:sp>
        <p:nvSpPr>
          <p:cNvPr id="15" name="Inhaltsplatzhalter 14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de-DE" dirty="0" err="1" smtClean="0"/>
              <a:t>Changes</a:t>
            </a:r>
            <a:r>
              <a:rPr lang="de-DE" dirty="0" smtClean="0"/>
              <a:t> in </a:t>
            </a:r>
            <a:r>
              <a:rPr lang="de-DE" dirty="0" err="1" smtClean="0"/>
              <a:t>summer</a:t>
            </a:r>
            <a:r>
              <a:rPr lang="de-DE" dirty="0" smtClean="0"/>
              <a:t> </a:t>
            </a:r>
            <a:r>
              <a:rPr lang="de-DE" dirty="0" err="1" smtClean="0"/>
              <a:t>precipitation</a:t>
            </a:r>
            <a:r>
              <a:rPr lang="de-DE" dirty="0" smtClean="0"/>
              <a:t> </a:t>
            </a:r>
            <a:r>
              <a:rPr lang="de-DE" dirty="0" err="1" smtClean="0"/>
              <a:t>interannual</a:t>
            </a:r>
            <a:r>
              <a:rPr lang="de-DE" dirty="0" smtClean="0"/>
              <a:t> </a:t>
            </a:r>
            <a:r>
              <a:rPr lang="de-DE" dirty="0" err="1" smtClean="0"/>
              <a:t>variability</a:t>
            </a:r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1790249"/>
            <a:ext cx="4443127" cy="3327902"/>
          </a:xfrm>
          <a:prstGeom prst="rect">
            <a:avLst/>
          </a:prstGeom>
        </p:spPr>
      </p:pic>
      <p:sp>
        <p:nvSpPr>
          <p:cNvPr id="16" name="Textfeld 15"/>
          <p:cNvSpPr txBox="1"/>
          <p:nvPr/>
        </p:nvSpPr>
        <p:spPr>
          <a:xfrm>
            <a:off x="387923" y="5367120"/>
            <a:ext cx="4176464" cy="120032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solidFill>
                  <a:srgbClr val="FF0000"/>
                </a:solidFill>
              </a:rPr>
              <a:t>Higher</a:t>
            </a:r>
            <a:r>
              <a:rPr lang="de-DE" dirty="0" smtClean="0"/>
              <a:t> </a:t>
            </a:r>
            <a:r>
              <a:rPr lang="de-DE" dirty="0" err="1" smtClean="0"/>
              <a:t>interannual</a:t>
            </a:r>
            <a:r>
              <a:rPr lang="de-DE" dirty="0" smtClean="0"/>
              <a:t> </a:t>
            </a:r>
            <a:r>
              <a:rPr lang="de-DE" dirty="0" err="1" smtClean="0"/>
              <a:t>preciptiation</a:t>
            </a:r>
            <a:r>
              <a:rPr lang="de-DE" dirty="0" smtClean="0"/>
              <a:t> </a:t>
            </a:r>
            <a:r>
              <a:rPr lang="de-DE" dirty="0" err="1" smtClean="0"/>
              <a:t>variability</a:t>
            </a:r>
            <a:endParaRPr lang="de-DE" dirty="0" smtClean="0"/>
          </a:p>
          <a:p>
            <a:pPr algn="ctr"/>
            <a:r>
              <a:rPr lang="de-DE" dirty="0" smtClean="0"/>
              <a:t>==</a:t>
            </a:r>
          </a:p>
          <a:p>
            <a:pPr algn="ctr"/>
            <a:r>
              <a:rPr lang="de-DE" dirty="0" smtClean="0">
                <a:solidFill>
                  <a:srgbClr val="FF0000"/>
                </a:solidFill>
              </a:rPr>
              <a:t>Higher</a:t>
            </a:r>
            <a:r>
              <a:rPr lang="de-DE" dirty="0" smtClean="0"/>
              <a:t> </a:t>
            </a:r>
            <a:r>
              <a:rPr lang="de-DE" dirty="0" err="1" smtClean="0"/>
              <a:t>probability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droughts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potential </a:t>
            </a:r>
            <a:r>
              <a:rPr lang="de-DE" dirty="0" err="1" smtClean="0"/>
              <a:t>flooding</a:t>
            </a:r>
            <a:endParaRPr lang="de-DE" dirty="0"/>
          </a:p>
        </p:txBody>
      </p:sp>
      <p:sp>
        <p:nvSpPr>
          <p:cNvPr id="17" name="Pfeil nach oben 16"/>
          <p:cNvSpPr/>
          <p:nvPr/>
        </p:nvSpPr>
        <p:spPr>
          <a:xfrm>
            <a:off x="1055440" y="4293095"/>
            <a:ext cx="216024" cy="1077055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Pfeil nach oben 17"/>
          <p:cNvSpPr/>
          <p:nvPr/>
        </p:nvSpPr>
        <p:spPr>
          <a:xfrm>
            <a:off x="3863752" y="4293095"/>
            <a:ext cx="216024" cy="1077055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23" name="Gruppieren 22"/>
          <p:cNvGrpSpPr/>
          <p:nvPr/>
        </p:nvGrpSpPr>
        <p:grpSpPr>
          <a:xfrm>
            <a:off x="4871864" y="1814402"/>
            <a:ext cx="6919570" cy="3552718"/>
            <a:chOff x="4871864" y="1814402"/>
            <a:chExt cx="6919570" cy="3552718"/>
          </a:xfrm>
        </p:grpSpPr>
        <p:grpSp>
          <p:nvGrpSpPr>
            <p:cNvPr id="21" name="Gruppieren 20"/>
            <p:cNvGrpSpPr/>
            <p:nvPr/>
          </p:nvGrpSpPr>
          <p:grpSpPr>
            <a:xfrm>
              <a:off x="4871864" y="2094290"/>
              <a:ext cx="6919570" cy="3272830"/>
              <a:chOff x="4871864" y="1850361"/>
              <a:chExt cx="6919570" cy="3272830"/>
            </a:xfrm>
          </p:grpSpPr>
          <p:pic>
            <p:nvPicPr>
              <p:cNvPr id="19" name="Inhaltsplatzhalter 1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4945" r="59699" b="571"/>
              <a:stretch/>
            </p:blipFill>
            <p:spPr>
              <a:xfrm>
                <a:off x="4871864" y="1850361"/>
                <a:ext cx="6919570" cy="3272830"/>
              </a:xfrm>
              <a:prstGeom prst="rect">
                <a:avLst/>
              </a:prstGeom>
            </p:spPr>
          </p:pic>
          <p:sp>
            <p:nvSpPr>
              <p:cNvPr id="20" name="Rechteck 19"/>
              <p:cNvSpPr/>
              <p:nvPr/>
            </p:nvSpPr>
            <p:spPr>
              <a:xfrm>
                <a:off x="8904312" y="2047173"/>
                <a:ext cx="2514328" cy="22969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22" name="Textfeld 21"/>
            <p:cNvSpPr txBox="1"/>
            <p:nvPr/>
          </p:nvSpPr>
          <p:spPr>
            <a:xfrm>
              <a:off x="5431582" y="1814402"/>
              <a:ext cx="620903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Average </a:t>
              </a:r>
              <a:r>
                <a:rPr lang="de-DE" sz="1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summer</a:t>
              </a:r>
              <a:r>
                <a:rPr lang="de-DE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DE" sz="1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precipitation</a:t>
              </a:r>
              <a:r>
                <a:rPr lang="de-DE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1880-2018, </a:t>
              </a:r>
              <a:r>
                <a:rPr lang="de-DE" sz="1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Greater</a:t>
              </a:r>
              <a:r>
                <a:rPr lang="de-DE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Alpine Region</a:t>
              </a:r>
              <a:endParaRPr lang="de-DE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4" name="Textfeld 23"/>
          <p:cNvSpPr txBox="1"/>
          <p:nvPr/>
        </p:nvSpPr>
        <p:spPr>
          <a:xfrm>
            <a:off x="5431582" y="5416272"/>
            <a:ext cx="54169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 smtClean="0"/>
              <a:t>No</a:t>
            </a:r>
            <a:r>
              <a:rPr lang="de-DE" dirty="0" smtClean="0"/>
              <a:t> </a:t>
            </a:r>
            <a:r>
              <a:rPr lang="de-DE" dirty="0" err="1" smtClean="0"/>
              <a:t>significant</a:t>
            </a:r>
            <a:r>
              <a:rPr lang="de-DE" dirty="0" smtClean="0"/>
              <a:t> </a:t>
            </a:r>
            <a:r>
              <a:rPr lang="de-DE" dirty="0" err="1" smtClean="0"/>
              <a:t>trend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1880-2018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 smtClean="0"/>
              <a:t>Decadal-scale</a:t>
            </a:r>
            <a:r>
              <a:rPr lang="de-DE" dirty="0" smtClean="0"/>
              <a:t> </a:t>
            </a:r>
            <a:r>
              <a:rPr lang="de-DE" dirty="0" err="1" smtClean="0"/>
              <a:t>variability</a:t>
            </a:r>
            <a:r>
              <a:rPr lang="de-DE" dirty="0" smtClean="0"/>
              <a:t>  (</a:t>
            </a:r>
            <a:r>
              <a:rPr lang="de-DE" dirty="0" err="1" smtClean="0"/>
              <a:t>wetter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dryer</a:t>
            </a:r>
            <a:r>
              <a:rPr lang="de-DE" dirty="0" smtClean="0"/>
              <a:t> </a:t>
            </a:r>
            <a:r>
              <a:rPr lang="de-DE" dirty="0" err="1" smtClean="0"/>
              <a:t>decades</a:t>
            </a:r>
            <a:r>
              <a:rPr lang="de-DE" dirty="0" smtClean="0"/>
              <a:t>)</a:t>
            </a: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 smtClean="0"/>
              <a:t>Changes</a:t>
            </a:r>
            <a:r>
              <a:rPr lang="de-DE" dirty="0" smtClean="0"/>
              <a:t> in </a:t>
            </a:r>
            <a:r>
              <a:rPr lang="de-DE" dirty="0" err="1" smtClean="0"/>
              <a:t>interannual</a:t>
            </a:r>
            <a:r>
              <a:rPr lang="de-DE" dirty="0" smtClean="0"/>
              <a:t> </a:t>
            </a:r>
            <a:r>
              <a:rPr lang="de-DE" dirty="0" err="1" smtClean="0"/>
              <a:t>variability</a:t>
            </a:r>
            <a:r>
              <a:rPr lang="de-DE" dirty="0" smtClean="0"/>
              <a:t>!</a:t>
            </a:r>
            <a:endParaRPr lang="de-DE" dirty="0"/>
          </a:p>
        </p:txBody>
      </p:sp>
      <p:sp>
        <p:nvSpPr>
          <p:cNvPr id="25" name="Rechteck 24"/>
          <p:cNvSpPr/>
          <p:nvPr/>
        </p:nvSpPr>
        <p:spPr>
          <a:xfrm>
            <a:off x="9395673" y="2947916"/>
            <a:ext cx="1092816" cy="1345179"/>
          </a:xfrm>
          <a:prstGeom prst="rect">
            <a:avLst/>
          </a:prstGeom>
          <a:solidFill>
            <a:schemeClr val="accent1"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accent1">
                    <a:lumMod val="50000"/>
                  </a:schemeClr>
                </a:solidFill>
              </a:rPr>
              <a:t>LOW</a:t>
            </a:r>
          </a:p>
          <a:p>
            <a:pPr algn="ctr"/>
            <a:endParaRPr lang="de-DE" dirty="0"/>
          </a:p>
          <a:p>
            <a:pPr algn="ctr"/>
            <a:endParaRPr lang="de-DE" dirty="0" smtClean="0"/>
          </a:p>
          <a:p>
            <a:pPr algn="ctr"/>
            <a:endParaRPr lang="de-DE" dirty="0"/>
          </a:p>
          <a:p>
            <a:pPr algn="ctr"/>
            <a:endParaRPr lang="de-DE" dirty="0"/>
          </a:p>
        </p:txBody>
      </p:sp>
      <p:sp>
        <p:nvSpPr>
          <p:cNvPr id="26" name="Rechteck 25"/>
          <p:cNvSpPr/>
          <p:nvPr/>
        </p:nvSpPr>
        <p:spPr>
          <a:xfrm>
            <a:off x="8149104" y="2510855"/>
            <a:ext cx="1201016" cy="2071692"/>
          </a:xfrm>
          <a:prstGeom prst="rect">
            <a:avLst/>
          </a:prstGeom>
          <a:solidFill>
            <a:schemeClr val="accent2">
              <a:alpha val="46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accent2">
                    <a:lumMod val="50000"/>
                  </a:schemeClr>
                </a:solidFill>
              </a:rPr>
              <a:t>HIGH</a:t>
            </a:r>
          </a:p>
          <a:p>
            <a:pPr algn="ctr"/>
            <a:endParaRPr lang="de-DE" b="1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endParaRPr lang="de-DE" b="1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endParaRPr lang="de-DE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endParaRPr lang="de-DE" b="1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endParaRPr lang="de-DE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endParaRPr lang="de-DE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7" name="Rechteck 26"/>
          <p:cNvSpPr/>
          <p:nvPr/>
        </p:nvSpPr>
        <p:spPr>
          <a:xfrm>
            <a:off x="10532487" y="2566093"/>
            <a:ext cx="748089" cy="2016454"/>
          </a:xfrm>
          <a:prstGeom prst="rect">
            <a:avLst/>
          </a:prstGeom>
          <a:solidFill>
            <a:schemeClr val="accent2">
              <a:alpha val="46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accent2">
                    <a:lumMod val="50000"/>
                  </a:schemeClr>
                </a:solidFill>
              </a:rPr>
              <a:t>HIGH</a:t>
            </a:r>
          </a:p>
          <a:p>
            <a:pPr algn="ctr"/>
            <a:endParaRPr lang="de-DE" b="1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endParaRPr lang="de-DE" b="1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endParaRPr lang="de-DE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endParaRPr lang="de-DE" b="1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endParaRPr lang="de-DE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endParaRPr lang="de-DE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8" name="Rechteck 27"/>
          <p:cNvSpPr/>
          <p:nvPr/>
        </p:nvSpPr>
        <p:spPr>
          <a:xfrm>
            <a:off x="7104112" y="2947916"/>
            <a:ext cx="998746" cy="1345179"/>
          </a:xfrm>
          <a:prstGeom prst="rect">
            <a:avLst/>
          </a:prstGeom>
          <a:solidFill>
            <a:schemeClr val="accent1"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accent1">
                    <a:lumMod val="50000"/>
                  </a:schemeClr>
                </a:solidFill>
              </a:rPr>
              <a:t>LOW</a:t>
            </a:r>
          </a:p>
          <a:p>
            <a:pPr algn="ctr"/>
            <a:endParaRPr lang="de-DE" dirty="0"/>
          </a:p>
          <a:p>
            <a:pPr algn="ctr"/>
            <a:endParaRPr lang="de-DE" dirty="0" smtClean="0"/>
          </a:p>
          <a:p>
            <a:pPr algn="ctr"/>
            <a:endParaRPr lang="de-DE" dirty="0"/>
          </a:p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00715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24" grpId="0"/>
      <p:bldP spid="25" grpId="0" animBg="1"/>
      <p:bldP spid="26" grpId="0" animBg="1"/>
      <p:bldP spid="27" grpId="0" animBg="1"/>
      <p:bldP spid="2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 smtClean="0"/>
              <a:t>Motivation</a:t>
            </a:r>
            <a:endParaRPr lang="de-DE" dirty="0"/>
          </a:p>
        </p:txBody>
      </p:sp>
      <p:sp>
        <p:nvSpPr>
          <p:cNvPr id="15" name="Inhaltsplatzhalter 14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de-DE" dirty="0" err="1" smtClean="0"/>
              <a:t>Changes</a:t>
            </a:r>
            <a:r>
              <a:rPr lang="de-DE" dirty="0" smtClean="0"/>
              <a:t> in </a:t>
            </a:r>
            <a:r>
              <a:rPr lang="de-DE" dirty="0" err="1" smtClean="0"/>
              <a:t>summer</a:t>
            </a:r>
            <a:r>
              <a:rPr lang="de-DE" dirty="0" smtClean="0"/>
              <a:t> </a:t>
            </a:r>
            <a:r>
              <a:rPr lang="de-DE" dirty="0" err="1" smtClean="0"/>
              <a:t>precipitation</a:t>
            </a:r>
            <a:r>
              <a:rPr lang="de-DE" dirty="0" smtClean="0"/>
              <a:t> </a:t>
            </a:r>
            <a:r>
              <a:rPr lang="de-DE" dirty="0" err="1" smtClean="0"/>
              <a:t>interannual</a:t>
            </a:r>
            <a:r>
              <a:rPr lang="de-DE" dirty="0" smtClean="0"/>
              <a:t> </a:t>
            </a:r>
            <a:r>
              <a:rPr lang="de-DE" dirty="0" err="1" smtClean="0"/>
              <a:t>variability</a:t>
            </a:r>
            <a:endParaRPr lang="de-DE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53"/>
          <a:stretch/>
        </p:blipFill>
        <p:spPr>
          <a:xfrm>
            <a:off x="7319331" y="1375183"/>
            <a:ext cx="4693217" cy="2761584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443809" y="1783663"/>
            <a:ext cx="60486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r>
              <a:rPr lang="de-DE" sz="14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= 20 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year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moving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standard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deviation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average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summer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precipitation</a:t>
            </a: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9221592" y="4136767"/>
            <a:ext cx="2821009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err="1" smtClean="0"/>
              <a:t>Multidecadal</a:t>
            </a:r>
            <a:r>
              <a:rPr lang="de-DE" sz="1600" dirty="0" smtClean="0"/>
              <a:t> </a:t>
            </a:r>
            <a:r>
              <a:rPr lang="de-DE" sz="1600" dirty="0" err="1" smtClean="0"/>
              <a:t>changes</a:t>
            </a:r>
            <a:r>
              <a:rPr lang="de-DE" sz="1600" dirty="0" smtClean="0"/>
              <a:t> in </a:t>
            </a:r>
            <a:r>
              <a:rPr lang="de-DE" sz="1600" dirty="0" err="1" smtClean="0"/>
              <a:t>interannual</a:t>
            </a:r>
            <a:r>
              <a:rPr lang="de-DE" sz="1600" dirty="0" smtClean="0"/>
              <a:t> </a:t>
            </a:r>
            <a:r>
              <a:rPr lang="de-DE" sz="1600" dirty="0" err="1" smtClean="0"/>
              <a:t>variability</a:t>
            </a:r>
            <a:r>
              <a:rPr lang="de-DE" sz="1600" dirty="0" smtClean="0"/>
              <a:t> </a:t>
            </a:r>
            <a:r>
              <a:rPr lang="el-GR" sz="1600" dirty="0"/>
              <a:t>σ</a:t>
            </a:r>
            <a:r>
              <a:rPr lang="de-DE" sz="1600" baseline="-25000" dirty="0"/>
              <a:t>P</a:t>
            </a:r>
            <a:endParaRPr lang="de-DE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/>
              <a:t>Same </a:t>
            </a:r>
            <a:r>
              <a:rPr lang="de-DE" sz="1600" dirty="0" err="1" smtClean="0"/>
              <a:t>significant</a:t>
            </a:r>
            <a:r>
              <a:rPr lang="de-DE" sz="1600" dirty="0" smtClean="0"/>
              <a:t> </a:t>
            </a:r>
            <a:r>
              <a:rPr lang="de-DE" sz="1600" dirty="0" err="1" smtClean="0"/>
              <a:t>frequency</a:t>
            </a:r>
            <a:r>
              <a:rPr lang="de-DE" sz="1600" dirty="0" smtClean="0"/>
              <a:t> </a:t>
            </a:r>
            <a:r>
              <a:rPr lang="de-DE" sz="1600" dirty="0" err="1" smtClean="0"/>
              <a:t>peak</a:t>
            </a:r>
            <a:r>
              <a:rPr lang="de-DE" sz="1600" dirty="0" smtClean="0"/>
              <a:t> </a:t>
            </a:r>
            <a:r>
              <a:rPr lang="de-DE" sz="1600" dirty="0" err="1" smtClean="0"/>
              <a:t>as</a:t>
            </a:r>
            <a:r>
              <a:rPr lang="de-DE" sz="1600" dirty="0" smtClean="0"/>
              <a:t> </a:t>
            </a:r>
            <a:r>
              <a:rPr lang="de-DE" sz="1600" dirty="0" err="1" smtClean="0"/>
              <a:t>the</a:t>
            </a:r>
            <a:r>
              <a:rPr lang="de-DE" sz="1600" dirty="0" smtClean="0"/>
              <a:t> AMO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/>
              <a:t>AMO </a:t>
            </a:r>
            <a:r>
              <a:rPr lang="de-DE" sz="1600" dirty="0" err="1" smtClean="0"/>
              <a:t>leading</a:t>
            </a:r>
            <a:r>
              <a:rPr lang="de-DE" sz="1600" dirty="0" smtClean="0"/>
              <a:t> </a:t>
            </a:r>
            <a:r>
              <a:rPr lang="el-GR" sz="1600" dirty="0" smtClean="0"/>
              <a:t>σ</a:t>
            </a:r>
            <a:r>
              <a:rPr lang="de-DE" sz="1600" baseline="-25000" dirty="0" smtClean="0"/>
              <a:t>P</a:t>
            </a:r>
            <a:r>
              <a:rPr lang="de-DE" sz="1600" dirty="0" smtClean="0"/>
              <a:t> (~</a:t>
            </a:r>
            <a:r>
              <a:rPr lang="de-DE" sz="1600" dirty="0" smtClean="0"/>
              <a:t>17 </a:t>
            </a:r>
            <a:r>
              <a:rPr lang="de-DE" sz="1600" dirty="0" err="1" smtClean="0"/>
              <a:t>years</a:t>
            </a:r>
            <a:r>
              <a:rPr lang="de-DE" sz="1600" dirty="0" smtClean="0"/>
              <a:t>) </a:t>
            </a:r>
            <a:endParaRPr lang="de-DE" sz="16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850" r="9810" b="3892"/>
          <a:stretch/>
        </p:blipFill>
        <p:spPr>
          <a:xfrm>
            <a:off x="1" y="2139389"/>
            <a:ext cx="6960096" cy="1937979"/>
          </a:xfrm>
          <a:prstGeom prst="rect">
            <a:avLst/>
          </a:prstGeom>
        </p:spPr>
      </p:pic>
      <p:sp>
        <p:nvSpPr>
          <p:cNvPr id="22" name="Pfeil nach oben und unten 21"/>
          <p:cNvSpPr/>
          <p:nvPr/>
        </p:nvSpPr>
        <p:spPr>
          <a:xfrm rot="1749931">
            <a:off x="2980275" y="2817572"/>
            <a:ext cx="662651" cy="2047863"/>
          </a:xfrm>
          <a:prstGeom prst="upDownArrow">
            <a:avLst/>
          </a:prstGeom>
          <a:solidFill>
            <a:schemeClr val="accent1">
              <a:alpha val="5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Pfeil nach oben und unten 23"/>
          <p:cNvSpPr/>
          <p:nvPr/>
        </p:nvSpPr>
        <p:spPr>
          <a:xfrm rot="1749931">
            <a:off x="4510980" y="3368284"/>
            <a:ext cx="662651" cy="2047863"/>
          </a:xfrm>
          <a:prstGeom prst="upDownArrow">
            <a:avLst/>
          </a:prstGeom>
          <a:solidFill>
            <a:schemeClr val="accent1">
              <a:alpha val="5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Textfeld 22"/>
          <p:cNvSpPr txBox="1"/>
          <p:nvPr/>
        </p:nvSpPr>
        <p:spPr>
          <a:xfrm>
            <a:off x="6490217" y="4707064"/>
            <a:ext cx="2538347" cy="1754326"/>
          </a:xfrm>
          <a:prstGeom prst="rect">
            <a:avLst/>
          </a:prstGeom>
          <a:solidFill>
            <a:schemeClr val="accent1">
              <a:alpha val="52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there</a:t>
            </a:r>
            <a:r>
              <a:rPr lang="de-DE" dirty="0" smtClean="0"/>
              <a:t> a link </a:t>
            </a:r>
            <a:r>
              <a:rPr lang="de-DE" dirty="0" err="1" smtClean="0"/>
              <a:t>between</a:t>
            </a:r>
            <a:r>
              <a:rPr lang="de-DE" dirty="0" smtClean="0"/>
              <a:t> GAR </a:t>
            </a:r>
            <a:r>
              <a:rPr lang="de-DE" dirty="0" err="1" smtClean="0"/>
              <a:t>interannual</a:t>
            </a:r>
            <a:r>
              <a:rPr lang="de-DE" dirty="0" smtClean="0"/>
              <a:t> </a:t>
            </a:r>
            <a:r>
              <a:rPr lang="de-DE" dirty="0" err="1" smtClean="0"/>
              <a:t>variability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summer</a:t>
            </a:r>
            <a:r>
              <a:rPr lang="de-DE" dirty="0" smtClean="0"/>
              <a:t> </a:t>
            </a:r>
            <a:r>
              <a:rPr lang="de-DE" dirty="0" err="1" smtClean="0"/>
              <a:t>precipitation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Atlantic</a:t>
            </a:r>
            <a:r>
              <a:rPr lang="de-DE" dirty="0" smtClean="0"/>
              <a:t> </a:t>
            </a:r>
            <a:r>
              <a:rPr lang="de-DE" dirty="0" err="1" smtClean="0"/>
              <a:t>Multidecadal</a:t>
            </a:r>
            <a:r>
              <a:rPr lang="de-DE" dirty="0" smtClean="0"/>
              <a:t> </a:t>
            </a:r>
            <a:r>
              <a:rPr lang="de-DE" dirty="0" err="1" smtClean="0"/>
              <a:t>Variability</a:t>
            </a:r>
            <a:r>
              <a:rPr lang="de-DE" dirty="0" smtClean="0"/>
              <a:t>?</a:t>
            </a:r>
            <a:endParaRPr lang="de-DE" dirty="0"/>
          </a:p>
        </p:txBody>
      </p:sp>
      <p:grpSp>
        <p:nvGrpSpPr>
          <p:cNvPr id="28" name="Gruppieren 27"/>
          <p:cNvGrpSpPr/>
          <p:nvPr/>
        </p:nvGrpSpPr>
        <p:grpSpPr>
          <a:xfrm>
            <a:off x="-493160" y="3604963"/>
            <a:ext cx="6985641" cy="3543300"/>
            <a:chOff x="266377" y="3604963"/>
            <a:chExt cx="6134422" cy="3543300"/>
          </a:xfrm>
        </p:grpSpPr>
        <p:pic>
          <p:nvPicPr>
            <p:cNvPr id="26" name="Grafik 25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888" t="12794"/>
            <a:stretch/>
          </p:blipFill>
          <p:spPr>
            <a:xfrm>
              <a:off x="1199456" y="4058291"/>
              <a:ext cx="5201343" cy="3089971"/>
            </a:xfrm>
            <a:prstGeom prst="rect">
              <a:avLst/>
            </a:prstGeom>
          </p:spPr>
        </p:pic>
        <p:pic>
          <p:nvPicPr>
            <p:cNvPr id="27" name="Grafik 2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1" r="87093"/>
            <a:stretch/>
          </p:blipFill>
          <p:spPr>
            <a:xfrm>
              <a:off x="266377" y="3604963"/>
              <a:ext cx="1005087" cy="3543300"/>
            </a:xfrm>
            <a:prstGeom prst="rect">
              <a:avLst/>
            </a:prstGeom>
          </p:spPr>
        </p:pic>
      </p:grpSp>
      <p:sp>
        <p:nvSpPr>
          <p:cNvPr id="29" name="Textfeld 28"/>
          <p:cNvSpPr txBox="1"/>
          <p:nvPr/>
        </p:nvSpPr>
        <p:spPr>
          <a:xfrm>
            <a:off x="651394" y="4213799"/>
            <a:ext cx="1404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AMO-Index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03493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 smtClean="0"/>
              <a:t>Data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Methods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5807968" y="1174875"/>
            <a:ext cx="561662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Precipitation</a:t>
            </a: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HISTALP Station Data (~250)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1880-2018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 smtClean="0"/>
              <a:t>Monthly</a:t>
            </a:r>
            <a:r>
              <a:rPr lang="de-DE" dirty="0" smtClean="0"/>
              <a:t> sums </a:t>
            </a:r>
            <a:r>
              <a:rPr lang="de-DE" dirty="0" err="1" smtClean="0"/>
              <a:t>aggregated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seasonal</a:t>
            </a:r>
            <a:r>
              <a:rPr lang="de-DE" dirty="0" smtClean="0"/>
              <a:t> (JJA) </a:t>
            </a:r>
            <a:r>
              <a:rPr lang="de-DE" dirty="0" err="1" smtClean="0"/>
              <a:t>averages</a:t>
            </a:r>
            <a:endParaRPr lang="de-DE" dirty="0" smtClean="0"/>
          </a:p>
          <a:p>
            <a:r>
              <a:rPr lang="de-DE" dirty="0" err="1" smtClean="0"/>
              <a:t>Reanalysis</a:t>
            </a: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NCEP 20CR (zonal wind </a:t>
            </a:r>
            <a:r>
              <a:rPr lang="de-DE" dirty="0" err="1" smtClean="0"/>
              <a:t>speed</a:t>
            </a:r>
            <a:r>
              <a:rPr lang="de-DE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ERSST V5 (</a:t>
            </a:r>
            <a:r>
              <a:rPr lang="de-DE" dirty="0" err="1" smtClean="0"/>
              <a:t>sea</a:t>
            </a:r>
            <a:r>
              <a:rPr lang="de-DE" dirty="0" smtClean="0"/>
              <a:t> </a:t>
            </a:r>
            <a:r>
              <a:rPr lang="de-DE" dirty="0" err="1" smtClean="0"/>
              <a:t>surface</a:t>
            </a:r>
            <a:r>
              <a:rPr lang="de-DE" dirty="0" smtClean="0"/>
              <a:t> </a:t>
            </a:r>
            <a:r>
              <a:rPr lang="de-DE" dirty="0" err="1" smtClean="0"/>
              <a:t>temperature</a:t>
            </a:r>
            <a:r>
              <a:rPr lang="de-DE" dirty="0" smtClean="0"/>
              <a:t> </a:t>
            </a:r>
            <a:r>
              <a:rPr lang="de-DE" dirty="0" err="1" smtClean="0"/>
              <a:t>anomalies</a:t>
            </a:r>
            <a:r>
              <a:rPr lang="de-DE" dirty="0" smtClean="0"/>
              <a:t>)</a:t>
            </a:r>
          </a:p>
          <a:p>
            <a:r>
              <a:rPr lang="de-DE" dirty="0" smtClean="0"/>
              <a:t>EOBS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 smtClean="0"/>
              <a:t>Tx</a:t>
            </a:r>
            <a:r>
              <a:rPr lang="de-DE" dirty="0" smtClean="0"/>
              <a:t>, </a:t>
            </a:r>
            <a:r>
              <a:rPr lang="de-DE" dirty="0" err="1" smtClean="0"/>
              <a:t>Tn</a:t>
            </a:r>
            <a:r>
              <a:rPr lang="de-DE" dirty="0" smtClean="0"/>
              <a:t>, RR</a:t>
            </a:r>
          </a:p>
        </p:txBody>
      </p:sp>
      <p:pic>
        <p:nvPicPr>
          <p:cNvPr id="27" name="Inhaltsplatzhalter 1"/>
          <p:cNvPicPr>
            <a:picLocks noGrp="1" noChangeAspect="1"/>
          </p:cNvPicPr>
          <p:nvPr>
            <p:ph sz="quarter" idx="1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0" r="60333" b="50217"/>
          <a:stretch/>
        </p:blipFill>
        <p:spPr>
          <a:xfrm>
            <a:off x="254400" y="1328400"/>
            <a:ext cx="5137216" cy="2489124"/>
          </a:xfrm>
        </p:spPr>
      </p:pic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" t="2350" r="80740" b="52145"/>
          <a:stretch/>
        </p:blipFill>
        <p:spPr>
          <a:xfrm>
            <a:off x="294158" y="4003670"/>
            <a:ext cx="1832508" cy="1621367"/>
          </a:xfrm>
          <a:prstGeom prst="rect">
            <a:avLst/>
          </a:prstGeom>
        </p:spPr>
      </p:pic>
      <p:pic>
        <p:nvPicPr>
          <p:cNvPr id="28" name="Grafik 2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85" t="2350" r="60748" b="52145"/>
          <a:stretch/>
        </p:blipFill>
        <p:spPr>
          <a:xfrm>
            <a:off x="807108" y="4183897"/>
            <a:ext cx="1832508" cy="1621367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pic>
        <p:nvPicPr>
          <p:cNvPr id="29" name="Grafik 2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77" t="2209" r="40756" b="52286"/>
          <a:stretch/>
        </p:blipFill>
        <p:spPr>
          <a:xfrm>
            <a:off x="1311164" y="4399921"/>
            <a:ext cx="1832508" cy="1621367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30" name="Grafik 2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68" t="2284" r="20765" b="52211"/>
          <a:stretch/>
        </p:blipFill>
        <p:spPr>
          <a:xfrm>
            <a:off x="1815220" y="4615945"/>
            <a:ext cx="1832508" cy="1621367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pic>
        <p:nvPicPr>
          <p:cNvPr id="31" name="Grafik 3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59" t="2284" r="774" b="52211"/>
          <a:stretch/>
        </p:blipFill>
        <p:spPr>
          <a:xfrm>
            <a:off x="2319276" y="4831969"/>
            <a:ext cx="1832508" cy="1621367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33" name="Grafik 3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66" t="52358" r="60767" b="2137"/>
          <a:stretch/>
        </p:blipFill>
        <p:spPr>
          <a:xfrm>
            <a:off x="2823332" y="4975985"/>
            <a:ext cx="1832508" cy="1621367"/>
          </a:xfrm>
          <a:prstGeom prst="rect">
            <a:avLst/>
          </a:prstGeom>
        </p:spPr>
      </p:pic>
      <p:pic>
        <p:nvPicPr>
          <p:cNvPr id="32" name="Grafik 3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" t="51967" r="80809" b="2528"/>
          <a:stretch/>
        </p:blipFill>
        <p:spPr>
          <a:xfrm>
            <a:off x="3327388" y="5192009"/>
            <a:ext cx="1832508" cy="1621367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sp>
        <p:nvSpPr>
          <p:cNvPr id="12" name="Textfeld 11"/>
          <p:cNvSpPr txBox="1"/>
          <p:nvPr/>
        </p:nvSpPr>
        <p:spPr>
          <a:xfrm>
            <a:off x="5807968" y="3817524"/>
            <a:ext cx="6336704" cy="280076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dirty="0" err="1"/>
              <a:t>Circulation</a:t>
            </a:r>
            <a:r>
              <a:rPr lang="de-DE" dirty="0"/>
              <a:t> </a:t>
            </a:r>
            <a:r>
              <a:rPr lang="de-DE" dirty="0" err="1"/>
              <a:t>Types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CAP7 (</a:t>
            </a:r>
            <a:r>
              <a:rPr lang="de-DE" dirty="0" err="1"/>
              <a:t>MeteoSwiss</a:t>
            </a:r>
            <a:r>
              <a:rPr lang="de-DE" dirty="0"/>
              <a:t>) </a:t>
            </a:r>
            <a:r>
              <a:rPr lang="de-DE" dirty="0" err="1"/>
              <a:t>daily</a:t>
            </a:r>
            <a:r>
              <a:rPr lang="de-DE" dirty="0"/>
              <a:t> </a:t>
            </a:r>
            <a:r>
              <a:rPr lang="de-DE" dirty="0" err="1" smtClean="0"/>
              <a:t>reconstruction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1760-2009 </a:t>
            </a:r>
            <a:r>
              <a:rPr lang="de-DE" sz="1400" dirty="0" smtClean="0"/>
              <a:t>(Schwander et al. 2017)</a:t>
            </a:r>
            <a:endParaRPr lang="de-DE" sz="1400" dirty="0"/>
          </a:p>
          <a:p>
            <a:endParaRPr lang="de-DE" dirty="0" smtClean="0"/>
          </a:p>
          <a:p>
            <a:r>
              <a:rPr lang="de-DE" dirty="0" smtClean="0"/>
              <a:t>Meridional Flow Index:</a:t>
            </a:r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r>
              <a:rPr lang="de-DE" dirty="0" smtClean="0"/>
              <a:t>MFI</a:t>
            </a:r>
            <a:r>
              <a:rPr lang="de-DE" dirty="0" smtClean="0"/>
              <a:t>+  </a:t>
            </a:r>
            <a:r>
              <a:rPr lang="de-DE" dirty="0" smtClean="0">
                <a:sym typeface="Wingdings" panose="05000000000000000000" pitchFamily="2" charset="2"/>
              </a:rPr>
              <a:t> Enhanced </a:t>
            </a:r>
            <a:r>
              <a:rPr lang="de-DE" dirty="0" smtClean="0">
                <a:sym typeface="Wingdings" panose="05000000000000000000" pitchFamily="2" charset="2"/>
              </a:rPr>
              <a:t>Meridional/</a:t>
            </a:r>
            <a:r>
              <a:rPr lang="de-DE" dirty="0" err="1" smtClean="0">
                <a:sym typeface="Wingdings" panose="05000000000000000000" pitchFamily="2" charset="2"/>
              </a:rPr>
              <a:t>weak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pressure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gradient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smtClean="0">
                <a:sym typeface="Wingdings" panose="05000000000000000000" pitchFamily="2" charset="2"/>
              </a:rPr>
              <a:t>Flow</a:t>
            </a:r>
          </a:p>
          <a:p>
            <a:r>
              <a:rPr lang="de-DE" dirty="0" smtClean="0">
                <a:sym typeface="Wingdings" panose="05000000000000000000" pitchFamily="2" charset="2"/>
              </a:rPr>
              <a:t>MFI-    Enhanced Zonal Flow</a:t>
            </a:r>
            <a:r>
              <a:rPr lang="de-DE" dirty="0" smtClean="0"/>
              <a:t>	</a:t>
            </a:r>
            <a:endParaRPr lang="de-DE" dirty="0"/>
          </a:p>
        </p:txBody>
      </p:sp>
      <p:grpSp>
        <p:nvGrpSpPr>
          <p:cNvPr id="41" name="Gruppieren 40"/>
          <p:cNvGrpSpPr/>
          <p:nvPr/>
        </p:nvGrpSpPr>
        <p:grpSpPr>
          <a:xfrm>
            <a:off x="2639616" y="3911294"/>
            <a:ext cx="2736304" cy="1280715"/>
            <a:chOff x="2639616" y="3911294"/>
            <a:chExt cx="2736304" cy="1280715"/>
          </a:xfrm>
        </p:grpSpPr>
        <p:sp>
          <p:nvSpPr>
            <p:cNvPr id="13" name="Rechteck 12"/>
            <p:cNvSpPr/>
            <p:nvPr/>
          </p:nvSpPr>
          <p:spPr>
            <a:xfrm>
              <a:off x="4151784" y="3911294"/>
              <a:ext cx="1224136" cy="466865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smtClean="0"/>
                <a:t>Meridional</a:t>
              </a:r>
              <a:endParaRPr lang="de-DE" dirty="0"/>
            </a:p>
          </p:txBody>
        </p:sp>
        <p:cxnSp>
          <p:nvCxnSpPr>
            <p:cNvPr id="16" name="Gerader Verbinder 15"/>
            <p:cNvCxnSpPr>
              <a:stCxn id="13" idx="1"/>
            </p:cNvCxnSpPr>
            <p:nvPr/>
          </p:nvCxnSpPr>
          <p:spPr>
            <a:xfrm flipH="1" flipV="1">
              <a:off x="2639616" y="4144726"/>
              <a:ext cx="1512168" cy="1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Gerader Verbinder 36"/>
            <p:cNvCxnSpPr>
              <a:stCxn id="13" idx="1"/>
            </p:cNvCxnSpPr>
            <p:nvPr/>
          </p:nvCxnSpPr>
          <p:spPr>
            <a:xfrm flipH="1">
              <a:off x="3647728" y="4144727"/>
              <a:ext cx="504056" cy="449456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Gerader Verbinder 38"/>
            <p:cNvCxnSpPr>
              <a:stCxn id="13" idx="1"/>
            </p:cNvCxnSpPr>
            <p:nvPr/>
          </p:nvCxnSpPr>
          <p:spPr>
            <a:xfrm>
              <a:off x="4151784" y="4144727"/>
              <a:ext cx="1008112" cy="1047282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uppieren 50"/>
          <p:cNvGrpSpPr/>
          <p:nvPr/>
        </p:nvGrpSpPr>
        <p:grpSpPr>
          <a:xfrm>
            <a:off x="144016" y="6021288"/>
            <a:ext cx="2175260" cy="685111"/>
            <a:chOff x="144016" y="6021288"/>
            <a:chExt cx="2175260" cy="685111"/>
          </a:xfrm>
        </p:grpSpPr>
        <p:sp>
          <p:nvSpPr>
            <p:cNvPr id="43" name="Rechteck 42"/>
            <p:cNvSpPr/>
            <p:nvPr/>
          </p:nvSpPr>
          <p:spPr>
            <a:xfrm>
              <a:off x="144016" y="6239534"/>
              <a:ext cx="1224136" cy="4668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smtClean="0"/>
                <a:t>Meridional</a:t>
              </a:r>
              <a:endParaRPr lang="de-DE" dirty="0"/>
            </a:p>
          </p:txBody>
        </p:sp>
        <p:cxnSp>
          <p:nvCxnSpPr>
            <p:cNvPr id="48" name="Gerader Verbinder 47"/>
            <p:cNvCxnSpPr>
              <a:stCxn id="43" idx="3"/>
            </p:cNvCxnSpPr>
            <p:nvPr/>
          </p:nvCxnSpPr>
          <p:spPr>
            <a:xfrm flipH="1" flipV="1">
              <a:off x="1311164" y="6021288"/>
              <a:ext cx="56988" cy="45167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Gerader Verbinder 49"/>
            <p:cNvCxnSpPr>
              <a:stCxn id="43" idx="3"/>
            </p:cNvCxnSpPr>
            <p:nvPr/>
          </p:nvCxnSpPr>
          <p:spPr>
            <a:xfrm flipV="1">
              <a:off x="1368152" y="6472966"/>
              <a:ext cx="951124" cy="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2" name="Grafik 51"/>
          <p:cNvPicPr>
            <a:picLocks noChangeAspect="1"/>
          </p:cNvPicPr>
          <p:nvPr/>
        </p:nvPicPr>
        <p:blipFill rotWithShape="1">
          <a:blip r:embed="rId5"/>
          <a:srcRect l="61222" t="50000" r="9838" b="42650"/>
          <a:stretch/>
        </p:blipFill>
        <p:spPr>
          <a:xfrm>
            <a:off x="6382081" y="5248685"/>
            <a:ext cx="3528392" cy="50405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93738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8" y="1655780"/>
            <a:ext cx="8528132" cy="4869564"/>
          </a:xfrm>
          <a:prstGeom prst="rect">
            <a:avLst/>
          </a:prstGeom>
        </p:spPr>
      </p:pic>
      <p:sp>
        <p:nvSpPr>
          <p:cNvPr id="6" name="Textplatzhalt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 err="1" smtClean="0"/>
              <a:t>Results</a:t>
            </a:r>
            <a:endParaRPr lang="de-DE" dirty="0"/>
          </a:p>
        </p:txBody>
      </p:sp>
      <p:sp>
        <p:nvSpPr>
          <p:cNvPr id="13" name="Inhaltsplatzhalter 12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de-DE" dirty="0" smtClean="0"/>
              <a:t>Long-term </a:t>
            </a:r>
            <a:r>
              <a:rPr lang="de-DE" dirty="0" err="1" smtClean="0"/>
              <a:t>changes</a:t>
            </a:r>
            <a:r>
              <a:rPr lang="de-DE" dirty="0" smtClean="0"/>
              <a:t> in </a:t>
            </a:r>
            <a:r>
              <a:rPr lang="de-DE" dirty="0" err="1" smtClean="0"/>
              <a:t>atmospheric</a:t>
            </a:r>
            <a:r>
              <a:rPr lang="de-DE" dirty="0" smtClean="0"/>
              <a:t> </a:t>
            </a:r>
            <a:r>
              <a:rPr lang="de-DE" dirty="0" err="1" smtClean="0"/>
              <a:t>flow</a:t>
            </a:r>
            <a:r>
              <a:rPr lang="de-DE" dirty="0" smtClean="0"/>
              <a:t> </a:t>
            </a:r>
            <a:r>
              <a:rPr lang="de-DE" dirty="0" err="1" smtClean="0"/>
              <a:t>conditions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695400" y="1700808"/>
            <a:ext cx="2530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Enhanced </a:t>
            </a:r>
            <a:r>
              <a:rPr lang="de-DE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Meridional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Flow</a:t>
            </a: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695400" y="5723676"/>
            <a:ext cx="2530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Enhanced </a:t>
            </a:r>
            <a:r>
              <a:rPr lang="de-DE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Zonal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Flow</a:t>
            </a: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8688288" y="2050421"/>
            <a:ext cx="338437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 smtClean="0"/>
              <a:t>Multidecadal</a:t>
            </a:r>
            <a:r>
              <a:rPr lang="de-DE" dirty="0" smtClean="0"/>
              <a:t> </a:t>
            </a:r>
            <a:r>
              <a:rPr lang="de-DE" dirty="0" err="1" smtClean="0"/>
              <a:t>changes</a:t>
            </a:r>
            <a:r>
              <a:rPr lang="de-DE" dirty="0" smtClean="0"/>
              <a:t> in </a:t>
            </a:r>
            <a:r>
              <a:rPr lang="de-DE" dirty="0" err="1" smtClean="0"/>
              <a:t>prevailing</a:t>
            </a:r>
            <a:r>
              <a:rPr lang="de-DE" dirty="0" smtClean="0"/>
              <a:t> </a:t>
            </a:r>
            <a:r>
              <a:rPr lang="de-DE" dirty="0" err="1" smtClean="0"/>
              <a:t>flow</a:t>
            </a:r>
            <a:r>
              <a:rPr lang="de-DE" dirty="0" smtClean="0"/>
              <a:t> </a:t>
            </a:r>
            <a:r>
              <a:rPr lang="de-DE" dirty="0" err="1" smtClean="0"/>
              <a:t>conditions</a:t>
            </a: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 smtClean="0"/>
              <a:t>From</a:t>
            </a:r>
            <a:r>
              <a:rPr lang="de-DE" dirty="0" smtClean="0"/>
              <a:t> 1920 </a:t>
            </a:r>
            <a:r>
              <a:rPr lang="de-DE" dirty="0" err="1" smtClean="0"/>
              <a:t>onwards</a:t>
            </a:r>
            <a:r>
              <a:rPr lang="de-DE" dirty="0" smtClean="0"/>
              <a:t> in-phase </a:t>
            </a:r>
            <a:r>
              <a:rPr lang="de-DE" dirty="0" err="1" smtClean="0"/>
              <a:t>relation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el-GR" dirty="0"/>
              <a:t>σ</a:t>
            </a:r>
            <a:r>
              <a:rPr lang="de-DE" baseline="-25000" dirty="0"/>
              <a:t>P </a:t>
            </a:r>
            <a:r>
              <a:rPr lang="de-DE" dirty="0" err="1" smtClean="0"/>
              <a:t>and</a:t>
            </a:r>
            <a:r>
              <a:rPr lang="de-DE" dirty="0" smtClean="0"/>
              <a:t> zonal vs. meridional </a:t>
            </a:r>
            <a:r>
              <a:rPr lang="de-DE" dirty="0" err="1" smtClean="0"/>
              <a:t>flow</a:t>
            </a: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 smtClean="0"/>
              <a:t>Some</a:t>
            </a:r>
            <a:r>
              <a:rPr lang="de-DE" dirty="0" smtClean="0"/>
              <a:t> </a:t>
            </a:r>
            <a:r>
              <a:rPr lang="de-DE" dirty="0" err="1" smtClean="0"/>
              <a:t>co-variability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persistence</a:t>
            </a:r>
            <a:r>
              <a:rPr lang="de-DE" dirty="0" smtClean="0"/>
              <a:t>, </a:t>
            </a:r>
            <a:r>
              <a:rPr lang="de-DE" dirty="0" err="1" smtClean="0"/>
              <a:t>particularly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1960s </a:t>
            </a:r>
            <a:r>
              <a:rPr lang="de-DE" dirty="0" err="1" smtClean="0"/>
              <a:t>onwards</a:t>
            </a:r>
            <a:endParaRPr lang="de-DE" dirty="0"/>
          </a:p>
        </p:txBody>
      </p:sp>
      <p:sp>
        <p:nvSpPr>
          <p:cNvPr id="16" name="Pfeil nach unten 15"/>
          <p:cNvSpPr/>
          <p:nvPr/>
        </p:nvSpPr>
        <p:spPr>
          <a:xfrm>
            <a:off x="5087888" y="2708920"/>
            <a:ext cx="864096" cy="6028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e-DE" sz="1400" b="1" dirty="0" smtClean="0"/>
              <a:t>ZON</a:t>
            </a:r>
            <a:endParaRPr lang="de-DE" sz="1400" b="1" dirty="0"/>
          </a:p>
        </p:txBody>
      </p:sp>
      <p:sp>
        <p:nvSpPr>
          <p:cNvPr id="17" name="Pfeil nach unten 16"/>
          <p:cNvSpPr/>
          <p:nvPr/>
        </p:nvSpPr>
        <p:spPr>
          <a:xfrm rot="10800000">
            <a:off x="3601058" y="5128089"/>
            <a:ext cx="864096" cy="602805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de-DE" sz="1400" b="1" dirty="0"/>
              <a:t>MER</a:t>
            </a:r>
          </a:p>
        </p:txBody>
      </p:sp>
      <p:sp>
        <p:nvSpPr>
          <p:cNvPr id="18" name="Pfeil nach unten 17"/>
          <p:cNvSpPr/>
          <p:nvPr/>
        </p:nvSpPr>
        <p:spPr>
          <a:xfrm rot="10800000">
            <a:off x="6240016" y="5128090"/>
            <a:ext cx="864096" cy="602805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de-DE" sz="1400" b="1" dirty="0"/>
              <a:t>MER</a:t>
            </a:r>
          </a:p>
        </p:txBody>
      </p:sp>
    </p:spTree>
    <p:extLst>
      <p:ext uri="{BB962C8B-B14F-4D97-AF65-F5344CB8AC3E}">
        <p14:creationId xmlns:p14="http://schemas.microsoft.com/office/powerpoint/2010/main" val="48398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 err="1" smtClean="0"/>
              <a:t>Results</a:t>
            </a:r>
            <a:endParaRPr lang="de-DE" dirty="0"/>
          </a:p>
        </p:txBody>
      </p:sp>
      <p:sp>
        <p:nvSpPr>
          <p:cNvPr id="13" name="Inhaltsplatzhalter 12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de-DE" dirty="0" err="1" smtClean="0"/>
              <a:t>Soil</a:t>
            </a:r>
            <a:r>
              <a:rPr lang="de-DE" dirty="0" smtClean="0"/>
              <a:t> </a:t>
            </a:r>
            <a:r>
              <a:rPr lang="de-DE" dirty="0" err="1" smtClean="0"/>
              <a:t>Moisture</a:t>
            </a:r>
            <a:r>
              <a:rPr lang="de-DE" dirty="0" smtClean="0"/>
              <a:t> – </a:t>
            </a:r>
            <a:r>
              <a:rPr lang="de-DE" dirty="0" err="1" smtClean="0"/>
              <a:t>Precipitation</a:t>
            </a:r>
            <a:r>
              <a:rPr lang="de-DE" dirty="0" smtClean="0"/>
              <a:t> Feedbacks</a:t>
            </a:r>
            <a:endParaRPr lang="de-DE" dirty="0"/>
          </a:p>
        </p:txBody>
      </p:sp>
      <p:grpSp>
        <p:nvGrpSpPr>
          <p:cNvPr id="16" name="Gruppieren 15"/>
          <p:cNvGrpSpPr/>
          <p:nvPr/>
        </p:nvGrpSpPr>
        <p:grpSpPr>
          <a:xfrm>
            <a:off x="551384" y="1899277"/>
            <a:ext cx="3366471" cy="3109845"/>
            <a:chOff x="137241" y="1759315"/>
            <a:chExt cx="4615329" cy="4203461"/>
          </a:xfrm>
        </p:grpSpPr>
        <p:pic>
          <p:nvPicPr>
            <p:cNvPr id="17" name="Picture 2" descr="traditional land surface models vs. integrated hydrologic models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212" t="10674" r="689" b="21295"/>
            <a:stretch/>
          </p:blipFill>
          <p:spPr bwMode="auto">
            <a:xfrm>
              <a:off x="254400" y="2487517"/>
              <a:ext cx="4498170" cy="34752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Pfeil nach unten 18"/>
            <p:cNvSpPr/>
            <p:nvPr/>
          </p:nvSpPr>
          <p:spPr>
            <a:xfrm>
              <a:off x="2830416" y="2114672"/>
              <a:ext cx="540063" cy="1440161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" name="Textfeld 19"/>
            <p:cNvSpPr txBox="1"/>
            <p:nvPr/>
          </p:nvSpPr>
          <p:spPr>
            <a:xfrm>
              <a:off x="2966258" y="1759315"/>
              <a:ext cx="1440160" cy="3744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b="1" i="1" dirty="0" err="1" smtClean="0">
                  <a:solidFill>
                    <a:schemeClr val="accent1">
                      <a:lumMod val="75000"/>
                    </a:schemeClr>
                  </a:solidFill>
                </a:rPr>
                <a:t>Preciptiation</a:t>
              </a:r>
              <a:endParaRPr lang="de-DE" sz="1200" b="1" i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21" name="Textfeld 20"/>
            <p:cNvSpPr txBox="1"/>
            <p:nvPr/>
          </p:nvSpPr>
          <p:spPr>
            <a:xfrm>
              <a:off x="137241" y="1769777"/>
              <a:ext cx="2829016" cy="6240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b="1" i="1" dirty="0" smtClean="0">
                  <a:solidFill>
                    <a:schemeClr val="accent6">
                      <a:lumMod val="50000"/>
                    </a:schemeClr>
                  </a:solidFill>
                </a:rPr>
                <a:t>Potential </a:t>
              </a:r>
            </a:p>
            <a:p>
              <a:r>
                <a:rPr lang="de-DE" sz="1200" b="1" i="1" dirty="0" err="1" smtClean="0">
                  <a:solidFill>
                    <a:schemeClr val="accent6">
                      <a:lumMod val="50000"/>
                    </a:schemeClr>
                  </a:solidFill>
                </a:rPr>
                <a:t>Evapotranspiration</a:t>
              </a:r>
              <a:endParaRPr lang="de-DE" sz="1200" b="1" i="1" dirty="0" smtClean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22" name="Textfeld 21"/>
            <p:cNvSpPr txBox="1"/>
            <p:nvPr/>
          </p:nvSpPr>
          <p:spPr>
            <a:xfrm>
              <a:off x="279999" y="5085184"/>
              <a:ext cx="148572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00" dirty="0" smtClean="0"/>
                <a:t>Maxwell u.</a:t>
              </a:r>
            </a:p>
            <a:p>
              <a:r>
                <a:rPr lang="de-DE" sz="1000" dirty="0" smtClean="0"/>
                <a:t>Condon 2016</a:t>
              </a:r>
              <a:endParaRPr lang="de-DE" sz="1000" dirty="0"/>
            </a:p>
          </p:txBody>
        </p:sp>
        <p:sp>
          <p:nvSpPr>
            <p:cNvPr id="23" name="Pfeil nach unten 22"/>
            <p:cNvSpPr/>
            <p:nvPr/>
          </p:nvSpPr>
          <p:spPr>
            <a:xfrm rot="10800000">
              <a:off x="1988387" y="2114672"/>
              <a:ext cx="540213" cy="1440161"/>
            </a:xfrm>
            <a:prstGeom prst="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820" y="1482000"/>
            <a:ext cx="7155180" cy="3043337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191344" y="5157192"/>
            <a:ext cx="468051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Climatic</a:t>
            </a:r>
            <a:r>
              <a:rPr lang="de-DE" dirty="0" smtClean="0"/>
              <a:t> Water Balance </a:t>
            </a:r>
            <a:r>
              <a:rPr lang="de-DE" dirty="0" err="1" smtClean="0"/>
              <a:t>as</a:t>
            </a:r>
            <a:r>
              <a:rPr lang="de-DE" dirty="0" smtClean="0"/>
              <a:t> a </a:t>
            </a:r>
            <a:r>
              <a:rPr lang="de-DE" dirty="0" err="1" smtClean="0"/>
              <a:t>Soil</a:t>
            </a:r>
            <a:r>
              <a:rPr lang="de-DE" dirty="0" smtClean="0"/>
              <a:t> </a:t>
            </a:r>
            <a:r>
              <a:rPr lang="de-DE" dirty="0" err="1" smtClean="0"/>
              <a:t>Moisture</a:t>
            </a:r>
            <a:r>
              <a:rPr lang="de-DE" dirty="0" smtClean="0"/>
              <a:t> Proxy:</a:t>
            </a:r>
          </a:p>
          <a:p>
            <a:endParaRPr lang="de-DE" dirty="0"/>
          </a:p>
          <a:p>
            <a:pPr algn="ctr"/>
            <a:r>
              <a:rPr lang="de-DE" i="1" dirty="0" smtClean="0"/>
              <a:t>CWB = RR – PET</a:t>
            </a:r>
          </a:p>
          <a:p>
            <a:endParaRPr lang="de-DE" dirty="0"/>
          </a:p>
          <a:p>
            <a:r>
              <a:rPr lang="de-DE" dirty="0" err="1" smtClean="0"/>
              <a:t>Accumulation</a:t>
            </a:r>
            <a:r>
              <a:rPr lang="de-DE" dirty="0" smtClean="0"/>
              <a:t> Time </a:t>
            </a:r>
            <a:r>
              <a:rPr lang="de-DE" dirty="0" err="1"/>
              <a:t>S</a:t>
            </a:r>
            <a:r>
              <a:rPr lang="de-DE" dirty="0" err="1" smtClean="0"/>
              <a:t>cale</a:t>
            </a:r>
            <a:r>
              <a:rPr lang="de-DE" dirty="0" smtClean="0"/>
              <a:t>: 90days, </a:t>
            </a:r>
            <a:r>
              <a:rPr lang="de-DE" dirty="0" err="1" smtClean="0"/>
              <a:t>right</a:t>
            </a:r>
            <a:r>
              <a:rPr lang="de-DE" dirty="0" smtClean="0"/>
              <a:t> </a:t>
            </a:r>
            <a:r>
              <a:rPr lang="de-DE" dirty="0" err="1" smtClean="0"/>
              <a:t>sided</a:t>
            </a:r>
            <a:endParaRPr lang="de-DE" dirty="0"/>
          </a:p>
        </p:txBody>
      </p:sp>
      <p:grpSp>
        <p:nvGrpSpPr>
          <p:cNvPr id="48" name="Gruppieren 47"/>
          <p:cNvGrpSpPr/>
          <p:nvPr/>
        </p:nvGrpSpPr>
        <p:grpSpPr>
          <a:xfrm>
            <a:off x="5375920" y="4407812"/>
            <a:ext cx="3456384" cy="1185482"/>
            <a:chOff x="5375920" y="4407812"/>
            <a:chExt cx="3456384" cy="1185482"/>
          </a:xfrm>
        </p:grpSpPr>
        <p:grpSp>
          <p:nvGrpSpPr>
            <p:cNvPr id="12" name="Gruppieren 11"/>
            <p:cNvGrpSpPr/>
            <p:nvPr/>
          </p:nvGrpSpPr>
          <p:grpSpPr>
            <a:xfrm>
              <a:off x="5879976" y="4725144"/>
              <a:ext cx="2952328" cy="868150"/>
              <a:chOff x="5879976" y="4725144"/>
              <a:chExt cx="2952328" cy="868150"/>
            </a:xfrm>
          </p:grpSpPr>
          <p:sp>
            <p:nvSpPr>
              <p:cNvPr id="8" name="Rechteck 7"/>
              <p:cNvSpPr/>
              <p:nvPr/>
            </p:nvSpPr>
            <p:spPr>
              <a:xfrm>
                <a:off x="7320136" y="4725144"/>
                <a:ext cx="144016" cy="86815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4" name="Rechteck 23"/>
              <p:cNvSpPr/>
              <p:nvPr/>
            </p:nvSpPr>
            <p:spPr>
              <a:xfrm>
                <a:off x="7104112" y="5157192"/>
                <a:ext cx="144016" cy="432048"/>
              </a:xfrm>
              <a:prstGeom prst="rect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  <a:ln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10" name="Gerader Verbinder 9"/>
              <p:cNvCxnSpPr/>
              <p:nvPr/>
            </p:nvCxnSpPr>
            <p:spPr>
              <a:xfrm>
                <a:off x="5879976" y="5589240"/>
                <a:ext cx="2952328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Rechteck 26"/>
              <p:cNvSpPr/>
              <p:nvPr/>
            </p:nvSpPr>
            <p:spPr>
              <a:xfrm>
                <a:off x="6888088" y="5517232"/>
                <a:ext cx="144016" cy="72008"/>
              </a:xfrm>
              <a:prstGeom prst="rect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  <a:ln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0" name="Rechteck 29"/>
              <p:cNvSpPr/>
              <p:nvPr/>
            </p:nvSpPr>
            <p:spPr>
              <a:xfrm>
                <a:off x="6456040" y="5301208"/>
                <a:ext cx="144016" cy="288032"/>
              </a:xfrm>
              <a:prstGeom prst="rect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  <a:ln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1" name="Rechteck 30"/>
              <p:cNvSpPr/>
              <p:nvPr/>
            </p:nvSpPr>
            <p:spPr>
              <a:xfrm>
                <a:off x="7536160" y="5301208"/>
                <a:ext cx="144016" cy="288032"/>
              </a:xfrm>
              <a:prstGeom prst="rect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  <a:ln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3" name="Rechteck 32"/>
              <p:cNvSpPr/>
              <p:nvPr/>
            </p:nvSpPr>
            <p:spPr>
              <a:xfrm>
                <a:off x="7968208" y="5445224"/>
                <a:ext cx="144016" cy="144016"/>
              </a:xfrm>
              <a:prstGeom prst="rect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  <a:ln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43" name="Textfeld 42"/>
            <p:cNvSpPr txBox="1"/>
            <p:nvPr/>
          </p:nvSpPr>
          <p:spPr>
            <a:xfrm>
              <a:off x="5375920" y="4642036"/>
              <a:ext cx="140529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b="1" i="1" dirty="0" err="1" smtClean="0">
                  <a:solidFill>
                    <a:schemeClr val="accent1">
                      <a:lumMod val="75000"/>
                    </a:schemeClr>
                  </a:solidFill>
                </a:rPr>
                <a:t>Preciptiation</a:t>
              </a:r>
              <a:endParaRPr lang="de-DE" sz="1600" b="1" i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8" name="Textfeld 17"/>
            <p:cNvSpPr txBox="1"/>
            <p:nvPr/>
          </p:nvSpPr>
          <p:spPr>
            <a:xfrm>
              <a:off x="7212124" y="4407812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 smtClean="0"/>
                <a:t>t</a:t>
              </a:r>
              <a:endParaRPr lang="de-DE" dirty="0"/>
            </a:p>
          </p:txBody>
        </p:sp>
      </p:grpSp>
      <p:grpSp>
        <p:nvGrpSpPr>
          <p:cNvPr id="49" name="Gruppieren 48"/>
          <p:cNvGrpSpPr/>
          <p:nvPr/>
        </p:nvGrpSpPr>
        <p:grpSpPr>
          <a:xfrm>
            <a:off x="5375920" y="5754742"/>
            <a:ext cx="3456384" cy="947448"/>
            <a:chOff x="5375920" y="5754742"/>
            <a:chExt cx="3456384" cy="947448"/>
          </a:xfrm>
        </p:grpSpPr>
        <p:grpSp>
          <p:nvGrpSpPr>
            <p:cNvPr id="15" name="Gruppieren 14"/>
            <p:cNvGrpSpPr/>
            <p:nvPr/>
          </p:nvGrpSpPr>
          <p:grpSpPr>
            <a:xfrm>
              <a:off x="5879976" y="5930040"/>
              <a:ext cx="2952328" cy="772150"/>
              <a:chOff x="5879976" y="5930040"/>
              <a:chExt cx="2952328" cy="772150"/>
            </a:xfrm>
          </p:grpSpPr>
          <p:sp>
            <p:nvSpPr>
              <p:cNvPr id="34" name="Rechteck 33"/>
              <p:cNvSpPr/>
              <p:nvPr/>
            </p:nvSpPr>
            <p:spPr>
              <a:xfrm>
                <a:off x="7320136" y="6148847"/>
                <a:ext cx="144016" cy="553343"/>
              </a:xfrm>
              <a:prstGeom prst="rect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  <a:ln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5" name="Rechteck 34"/>
              <p:cNvSpPr/>
              <p:nvPr/>
            </p:nvSpPr>
            <p:spPr>
              <a:xfrm>
                <a:off x="7104112" y="6266089"/>
                <a:ext cx="144016" cy="432048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36" name="Gerader Verbinder 35"/>
              <p:cNvCxnSpPr/>
              <p:nvPr/>
            </p:nvCxnSpPr>
            <p:spPr>
              <a:xfrm>
                <a:off x="5879976" y="6698137"/>
                <a:ext cx="2952328" cy="0"/>
              </a:xfrm>
              <a:prstGeom prst="line">
                <a:avLst/>
              </a:prstGeom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Rechteck 36"/>
              <p:cNvSpPr/>
              <p:nvPr/>
            </p:nvSpPr>
            <p:spPr>
              <a:xfrm>
                <a:off x="6888088" y="6410105"/>
                <a:ext cx="144016" cy="288032"/>
              </a:xfrm>
              <a:prstGeom prst="rect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  <a:ln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8" name="Rechteck 37"/>
              <p:cNvSpPr/>
              <p:nvPr/>
            </p:nvSpPr>
            <p:spPr>
              <a:xfrm>
                <a:off x="6456040" y="6492671"/>
                <a:ext cx="144016" cy="205466"/>
              </a:xfrm>
              <a:prstGeom prst="rect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  <a:ln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9" name="Rechteck 38"/>
              <p:cNvSpPr/>
              <p:nvPr/>
            </p:nvSpPr>
            <p:spPr>
              <a:xfrm>
                <a:off x="7536160" y="6021288"/>
                <a:ext cx="144016" cy="676849"/>
              </a:xfrm>
              <a:prstGeom prst="rect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  <a:ln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0" name="Rechteck 39"/>
              <p:cNvSpPr/>
              <p:nvPr/>
            </p:nvSpPr>
            <p:spPr>
              <a:xfrm>
                <a:off x="7968208" y="5930040"/>
                <a:ext cx="144016" cy="768097"/>
              </a:xfrm>
              <a:prstGeom prst="rect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  <a:ln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1" name="Rechteck 40"/>
              <p:cNvSpPr/>
              <p:nvPr/>
            </p:nvSpPr>
            <p:spPr>
              <a:xfrm>
                <a:off x="7752184" y="6021288"/>
                <a:ext cx="144016" cy="676849"/>
              </a:xfrm>
              <a:prstGeom prst="rect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  <a:ln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2" name="Rechteck 41"/>
              <p:cNvSpPr/>
              <p:nvPr/>
            </p:nvSpPr>
            <p:spPr>
              <a:xfrm>
                <a:off x="6672064" y="6488619"/>
                <a:ext cx="144016" cy="205466"/>
              </a:xfrm>
              <a:prstGeom prst="rect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  <a:ln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44" name="Textfeld 43"/>
            <p:cNvSpPr txBox="1"/>
            <p:nvPr/>
          </p:nvSpPr>
          <p:spPr>
            <a:xfrm>
              <a:off x="5375920" y="5754742"/>
              <a:ext cx="140529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b="1" i="1" dirty="0" smtClean="0">
                  <a:solidFill>
                    <a:schemeClr val="accent6">
                      <a:lumMod val="50000"/>
                    </a:schemeClr>
                  </a:solidFill>
                </a:rPr>
                <a:t>CWB </a:t>
              </a:r>
              <a:r>
                <a:rPr lang="de-DE" sz="1600" b="1" i="1" dirty="0" err="1" smtClean="0">
                  <a:solidFill>
                    <a:schemeClr val="accent6">
                      <a:lumMod val="50000"/>
                    </a:schemeClr>
                  </a:solidFill>
                </a:rPr>
                <a:t>Anomaly</a:t>
              </a:r>
              <a:endParaRPr lang="de-DE" sz="1600" b="1" i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45" name="Textfeld 44"/>
            <p:cNvSpPr txBox="1"/>
            <p:nvPr/>
          </p:nvSpPr>
          <p:spPr>
            <a:xfrm>
              <a:off x="6942094" y="5904878"/>
              <a:ext cx="4680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 smtClean="0"/>
                <a:t>t-1</a:t>
              </a:r>
              <a:endParaRPr lang="de-DE" dirty="0"/>
            </a:p>
          </p:txBody>
        </p:sp>
      </p:grpSp>
      <p:sp>
        <p:nvSpPr>
          <p:cNvPr id="46" name="Nach links gekrümmter Pfeil 45"/>
          <p:cNvSpPr/>
          <p:nvPr/>
        </p:nvSpPr>
        <p:spPr>
          <a:xfrm rot="742360">
            <a:off x="7473833" y="5092353"/>
            <a:ext cx="414046" cy="1479497"/>
          </a:xfrm>
          <a:prstGeom prst="curved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47" name="Textfeld 46"/>
          <p:cNvSpPr txBox="1"/>
          <p:nvPr/>
        </p:nvSpPr>
        <p:spPr>
          <a:xfrm>
            <a:off x="9063360" y="4701043"/>
            <a:ext cx="30466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Assessment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precipitation</a:t>
            </a:r>
            <a:r>
              <a:rPr lang="de-DE" dirty="0" smtClean="0"/>
              <a:t> on </a:t>
            </a:r>
            <a:r>
              <a:rPr lang="de-DE" dirty="0" err="1" smtClean="0"/>
              <a:t>timestep</a:t>
            </a:r>
            <a:r>
              <a:rPr lang="de-DE" dirty="0" smtClean="0"/>
              <a:t> </a:t>
            </a:r>
            <a:r>
              <a:rPr lang="de-DE" i="1" dirty="0" smtClean="0"/>
              <a:t>t</a:t>
            </a:r>
            <a:r>
              <a:rPr lang="de-DE" dirty="0" smtClean="0"/>
              <a:t> in </a:t>
            </a:r>
            <a:r>
              <a:rPr lang="de-DE" dirty="0" err="1" smtClean="0"/>
              <a:t>relation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soil</a:t>
            </a:r>
            <a:r>
              <a:rPr lang="de-DE" dirty="0" smtClean="0"/>
              <a:t> </a:t>
            </a:r>
            <a:r>
              <a:rPr lang="de-DE" dirty="0" err="1" smtClean="0"/>
              <a:t>moisture</a:t>
            </a:r>
            <a:r>
              <a:rPr lang="de-DE" dirty="0" smtClean="0"/>
              <a:t> </a:t>
            </a:r>
            <a:r>
              <a:rPr lang="de-DE" dirty="0" err="1" smtClean="0"/>
              <a:t>conditions</a:t>
            </a:r>
            <a:r>
              <a:rPr lang="de-DE" dirty="0" smtClean="0"/>
              <a:t> on </a:t>
            </a:r>
            <a:r>
              <a:rPr lang="de-DE" dirty="0" err="1" smtClean="0"/>
              <a:t>timestep</a:t>
            </a:r>
            <a:r>
              <a:rPr lang="de-DE" dirty="0" smtClean="0"/>
              <a:t> </a:t>
            </a:r>
            <a:r>
              <a:rPr lang="de-DE" i="1" dirty="0" smtClean="0"/>
              <a:t>t-1</a:t>
            </a:r>
            <a:endParaRPr lang="de-DE" i="1" dirty="0"/>
          </a:p>
        </p:txBody>
      </p:sp>
    </p:spTree>
    <p:extLst>
      <p:ext uri="{BB962C8B-B14F-4D97-AF65-F5344CB8AC3E}">
        <p14:creationId xmlns:p14="http://schemas.microsoft.com/office/powerpoint/2010/main" val="774289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6" grpId="0" animBg="1"/>
      <p:bldP spid="4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 err="1" smtClean="0"/>
              <a:t>Results</a:t>
            </a:r>
            <a:endParaRPr lang="de-DE" dirty="0"/>
          </a:p>
        </p:txBody>
      </p:sp>
      <p:sp>
        <p:nvSpPr>
          <p:cNvPr id="13" name="Inhaltsplatzhalter 12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de-DE" dirty="0" err="1" smtClean="0"/>
              <a:t>Soil</a:t>
            </a:r>
            <a:r>
              <a:rPr lang="de-DE" dirty="0" smtClean="0"/>
              <a:t> </a:t>
            </a:r>
            <a:r>
              <a:rPr lang="de-DE" dirty="0" err="1" smtClean="0"/>
              <a:t>Moisture</a:t>
            </a:r>
            <a:r>
              <a:rPr lang="de-DE" dirty="0" smtClean="0"/>
              <a:t> – </a:t>
            </a:r>
            <a:r>
              <a:rPr lang="de-DE" dirty="0" err="1" smtClean="0"/>
              <a:t>Precipitation</a:t>
            </a:r>
            <a:r>
              <a:rPr lang="de-DE" dirty="0" smtClean="0"/>
              <a:t> Feedbacks</a:t>
            </a:r>
            <a:endParaRPr lang="de-DE" dirty="0"/>
          </a:p>
        </p:txBody>
      </p:sp>
      <p:sp>
        <p:nvSpPr>
          <p:cNvPr id="30" name="Textfeld 29"/>
          <p:cNvSpPr txBox="1"/>
          <p:nvPr/>
        </p:nvSpPr>
        <p:spPr>
          <a:xfrm>
            <a:off x="7608168" y="1633002"/>
            <a:ext cx="381642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Zonal CTs:</a:t>
            </a:r>
          </a:p>
          <a:p>
            <a:pPr lvl="1"/>
            <a:r>
              <a:rPr lang="de-DE" dirty="0" smtClean="0"/>
              <a:t>Daily </a:t>
            </a:r>
            <a:r>
              <a:rPr lang="de-DE" dirty="0" err="1" smtClean="0"/>
              <a:t>Preciptiation</a:t>
            </a:r>
            <a:r>
              <a:rPr lang="de-DE" dirty="0" smtClean="0"/>
              <a:t> </a:t>
            </a:r>
            <a:r>
              <a:rPr lang="de-DE" dirty="0" err="1" smtClean="0"/>
              <a:t>anomaly</a:t>
            </a:r>
            <a:r>
              <a:rPr lang="de-DE" dirty="0" smtClean="0"/>
              <a:t> </a:t>
            </a:r>
            <a:r>
              <a:rPr lang="de-DE" b="1" i="1" dirty="0" err="1" smtClean="0"/>
              <a:t>independent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antecedent</a:t>
            </a:r>
            <a:r>
              <a:rPr lang="de-DE" dirty="0" smtClean="0"/>
              <a:t> </a:t>
            </a:r>
            <a:r>
              <a:rPr lang="de-DE" dirty="0" err="1" smtClean="0"/>
              <a:t>soil</a:t>
            </a:r>
            <a:r>
              <a:rPr lang="de-DE" dirty="0" smtClean="0"/>
              <a:t> </a:t>
            </a:r>
            <a:r>
              <a:rPr lang="de-DE" dirty="0" err="1" smtClean="0"/>
              <a:t>moisture</a:t>
            </a:r>
            <a:r>
              <a:rPr lang="de-DE" dirty="0" smtClean="0"/>
              <a:t> </a:t>
            </a:r>
            <a:r>
              <a:rPr lang="de-DE" dirty="0" err="1" smtClean="0"/>
              <a:t>conditions</a:t>
            </a:r>
            <a:r>
              <a:rPr lang="de-DE" dirty="0" smtClean="0"/>
              <a:t> (+/- 10 %)</a:t>
            </a:r>
          </a:p>
          <a:p>
            <a:pPr lvl="1"/>
            <a:endParaRPr lang="de-DE" dirty="0" smtClean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de-DE" dirty="0" smtClean="0"/>
              <a:t>Meridional CTs:</a:t>
            </a:r>
          </a:p>
          <a:p>
            <a:pPr lvl="1"/>
            <a:r>
              <a:rPr lang="de-DE" dirty="0" smtClean="0"/>
              <a:t>Daily </a:t>
            </a:r>
            <a:r>
              <a:rPr lang="de-DE" dirty="0" err="1" smtClean="0"/>
              <a:t>Preciptiation</a:t>
            </a:r>
            <a:r>
              <a:rPr lang="de-DE" dirty="0" smtClean="0"/>
              <a:t> </a:t>
            </a:r>
            <a:r>
              <a:rPr lang="de-DE" dirty="0" err="1"/>
              <a:t>anomaly</a:t>
            </a:r>
            <a:r>
              <a:rPr lang="de-DE" dirty="0"/>
              <a:t> </a:t>
            </a:r>
            <a:r>
              <a:rPr lang="de-DE" b="1" i="1" dirty="0" err="1" smtClean="0"/>
              <a:t>dependent</a:t>
            </a:r>
            <a:r>
              <a:rPr lang="de-DE" dirty="0" smtClean="0"/>
              <a:t> on </a:t>
            </a:r>
            <a:r>
              <a:rPr lang="de-DE" dirty="0" err="1"/>
              <a:t>antecedent</a:t>
            </a:r>
            <a:r>
              <a:rPr lang="de-DE" dirty="0"/>
              <a:t> </a:t>
            </a:r>
            <a:r>
              <a:rPr lang="de-DE" dirty="0" err="1"/>
              <a:t>soil</a:t>
            </a:r>
            <a:r>
              <a:rPr lang="de-DE" dirty="0"/>
              <a:t> </a:t>
            </a:r>
            <a:r>
              <a:rPr lang="de-DE" dirty="0" err="1"/>
              <a:t>moisture</a:t>
            </a:r>
            <a:r>
              <a:rPr lang="de-DE" dirty="0"/>
              <a:t> </a:t>
            </a:r>
            <a:r>
              <a:rPr lang="de-DE" dirty="0" err="1" smtClean="0"/>
              <a:t>conditions</a:t>
            </a:r>
            <a:endParaRPr lang="de-DE" dirty="0" smtClean="0"/>
          </a:p>
          <a:p>
            <a:pPr lvl="1"/>
            <a:endParaRPr lang="de-DE" dirty="0"/>
          </a:p>
          <a:p>
            <a:pPr lvl="1"/>
            <a:r>
              <a:rPr lang="de-DE" dirty="0" err="1" smtClean="0"/>
              <a:t>Wet</a:t>
            </a:r>
            <a:r>
              <a:rPr lang="de-DE" dirty="0" smtClean="0"/>
              <a:t> </a:t>
            </a:r>
            <a:r>
              <a:rPr lang="de-DE" dirty="0" err="1" smtClean="0"/>
              <a:t>conditions</a:t>
            </a:r>
            <a:r>
              <a:rPr lang="de-DE" dirty="0" smtClean="0"/>
              <a:t> +30 % </a:t>
            </a:r>
          </a:p>
          <a:p>
            <a:pPr lvl="1"/>
            <a:r>
              <a:rPr lang="de-DE" dirty="0" smtClean="0"/>
              <a:t>Dry </a:t>
            </a:r>
            <a:r>
              <a:rPr lang="de-DE" dirty="0" err="1" smtClean="0"/>
              <a:t>conditions</a:t>
            </a:r>
            <a:r>
              <a:rPr lang="de-DE" dirty="0" smtClean="0"/>
              <a:t> -30 %</a:t>
            </a:r>
          </a:p>
          <a:p>
            <a:pPr marL="0" lvl="1"/>
            <a:endParaRPr lang="de-DE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de-DE" dirty="0" err="1" smtClean="0"/>
              <a:t>Synoptic</a:t>
            </a:r>
            <a:r>
              <a:rPr lang="de-DE" dirty="0" smtClean="0"/>
              <a:t> </a:t>
            </a:r>
            <a:r>
              <a:rPr lang="de-DE" dirty="0" err="1" smtClean="0"/>
              <a:t>conditions</a:t>
            </a:r>
            <a:r>
              <a:rPr lang="de-DE" dirty="0" smtClean="0"/>
              <a:t> </a:t>
            </a:r>
            <a:r>
              <a:rPr lang="de-DE" dirty="0" err="1" smtClean="0"/>
              <a:t>trigger</a:t>
            </a:r>
            <a:r>
              <a:rPr lang="de-DE" dirty="0" smtClean="0"/>
              <a:t> </a:t>
            </a:r>
            <a:r>
              <a:rPr lang="de-DE" dirty="0" err="1" smtClean="0"/>
              <a:t>or</a:t>
            </a:r>
            <a:r>
              <a:rPr lang="de-DE" dirty="0" smtClean="0"/>
              <a:t> </a:t>
            </a:r>
            <a:r>
              <a:rPr lang="de-DE" dirty="0" err="1" smtClean="0"/>
              <a:t>surpress</a:t>
            </a:r>
            <a:r>
              <a:rPr lang="de-DE" dirty="0" smtClean="0"/>
              <a:t> </a:t>
            </a:r>
            <a:r>
              <a:rPr lang="de-DE" dirty="0" err="1" smtClean="0"/>
              <a:t>soil</a:t>
            </a:r>
            <a:r>
              <a:rPr lang="de-DE" dirty="0" smtClean="0"/>
              <a:t> </a:t>
            </a:r>
            <a:r>
              <a:rPr lang="de-DE" dirty="0" err="1" smtClean="0"/>
              <a:t>moisture</a:t>
            </a:r>
            <a:r>
              <a:rPr lang="de-DE" dirty="0" smtClean="0"/>
              <a:t> – </a:t>
            </a:r>
            <a:r>
              <a:rPr lang="de-DE" dirty="0" err="1" smtClean="0"/>
              <a:t>precipitation</a:t>
            </a:r>
            <a:r>
              <a:rPr lang="de-DE" dirty="0" smtClean="0"/>
              <a:t> </a:t>
            </a:r>
            <a:r>
              <a:rPr lang="de-DE" dirty="0" err="1" smtClean="0"/>
              <a:t>feedbacks</a:t>
            </a:r>
            <a:endParaRPr lang="de-DE" dirty="0" smtClean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2500"/>
            <a:ext cx="7541679" cy="4306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134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ieren 9"/>
          <p:cNvGrpSpPr/>
          <p:nvPr/>
        </p:nvGrpSpPr>
        <p:grpSpPr>
          <a:xfrm>
            <a:off x="664201" y="1647778"/>
            <a:ext cx="6151879" cy="5018984"/>
            <a:chOff x="3477598" y="1647778"/>
            <a:chExt cx="6151879" cy="5018984"/>
          </a:xfrm>
        </p:grpSpPr>
        <p:pic>
          <p:nvPicPr>
            <p:cNvPr id="2" name="Grafik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350" t="2835" b="29001"/>
            <a:stretch/>
          </p:blipFill>
          <p:spPr>
            <a:xfrm>
              <a:off x="3834229" y="1647778"/>
              <a:ext cx="5795248" cy="5018984"/>
            </a:xfrm>
            <a:prstGeom prst="rect">
              <a:avLst/>
            </a:prstGeom>
          </p:spPr>
        </p:pic>
        <p:pic>
          <p:nvPicPr>
            <p:cNvPr id="20" name="Grafik 1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83" t="2835" r="95744" b="29001"/>
            <a:stretch/>
          </p:blipFill>
          <p:spPr>
            <a:xfrm>
              <a:off x="3477598" y="1647778"/>
              <a:ext cx="395902" cy="5018984"/>
            </a:xfrm>
            <a:prstGeom prst="rect">
              <a:avLst/>
            </a:prstGeom>
          </p:spPr>
        </p:pic>
      </p:grpSp>
      <p:pic>
        <p:nvPicPr>
          <p:cNvPr id="19" name="Grafik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27" t="34027" r="12072" b="54214"/>
          <a:stretch/>
        </p:blipFill>
        <p:spPr>
          <a:xfrm>
            <a:off x="994100" y="4005064"/>
            <a:ext cx="5240831" cy="684912"/>
          </a:xfrm>
          <a:prstGeom prst="rect">
            <a:avLst/>
          </a:prstGeom>
        </p:spPr>
      </p:pic>
      <p:sp>
        <p:nvSpPr>
          <p:cNvPr id="6" name="Textplatzhalt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 err="1" smtClean="0"/>
              <a:t>Results</a:t>
            </a:r>
            <a:endParaRPr lang="de-DE" dirty="0"/>
          </a:p>
        </p:txBody>
      </p:sp>
      <p:sp>
        <p:nvSpPr>
          <p:cNvPr id="13" name="Inhaltsplatzhalter 12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de-DE" dirty="0" smtClean="0"/>
              <a:t>North </a:t>
            </a:r>
            <a:r>
              <a:rPr lang="de-DE" dirty="0" err="1" smtClean="0"/>
              <a:t>Atlantic</a:t>
            </a:r>
            <a:r>
              <a:rPr lang="de-DE" dirty="0" smtClean="0"/>
              <a:t> </a:t>
            </a:r>
            <a:r>
              <a:rPr lang="de-DE" dirty="0" err="1" smtClean="0"/>
              <a:t>Sea</a:t>
            </a:r>
            <a:r>
              <a:rPr lang="de-DE" dirty="0" smtClean="0"/>
              <a:t> Surface </a:t>
            </a:r>
            <a:r>
              <a:rPr lang="de-DE" dirty="0" err="1" smtClean="0"/>
              <a:t>Temperature</a:t>
            </a:r>
            <a:r>
              <a:rPr lang="de-DE" dirty="0" smtClean="0"/>
              <a:t> Patterns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Atmospheric</a:t>
            </a:r>
            <a:r>
              <a:rPr lang="de-DE" dirty="0" smtClean="0"/>
              <a:t> </a:t>
            </a:r>
            <a:r>
              <a:rPr lang="de-DE" dirty="0" err="1" smtClean="0"/>
              <a:t>Circulation</a:t>
            </a:r>
            <a:endParaRPr lang="de-DE" dirty="0"/>
          </a:p>
        </p:txBody>
      </p:sp>
      <p:pic>
        <p:nvPicPr>
          <p:cNvPr id="24" name="Grafik 2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13" t="14041" r="24651" b="78896"/>
          <a:stretch/>
        </p:blipFill>
        <p:spPr>
          <a:xfrm>
            <a:off x="1626419" y="1650376"/>
            <a:ext cx="761028" cy="352425"/>
          </a:xfrm>
          <a:prstGeom prst="rect">
            <a:avLst/>
          </a:prstGeom>
        </p:spPr>
      </p:pic>
      <p:pic>
        <p:nvPicPr>
          <p:cNvPr id="27" name="Grafik 2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77" t="75062" r="14387" b="17875"/>
          <a:stretch/>
        </p:blipFill>
        <p:spPr>
          <a:xfrm>
            <a:off x="3313663" y="1648834"/>
            <a:ext cx="761028" cy="352425"/>
          </a:xfrm>
          <a:prstGeom prst="rect">
            <a:avLst/>
          </a:prstGeom>
        </p:spPr>
      </p:pic>
      <p:pic>
        <p:nvPicPr>
          <p:cNvPr id="29" name="Grafik 2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317" t="14082" r="6147" b="78855"/>
          <a:stretch/>
        </p:blipFill>
        <p:spPr>
          <a:xfrm>
            <a:off x="5041855" y="1647778"/>
            <a:ext cx="761028" cy="352425"/>
          </a:xfrm>
          <a:prstGeom prst="rect">
            <a:avLst/>
          </a:prstGeom>
        </p:spPr>
      </p:pic>
      <p:sp>
        <p:nvSpPr>
          <p:cNvPr id="8" name="Ellipse 7"/>
          <p:cNvSpPr/>
          <p:nvPr/>
        </p:nvSpPr>
        <p:spPr>
          <a:xfrm rot="20577642">
            <a:off x="1518419" y="2860019"/>
            <a:ext cx="1064241" cy="432048"/>
          </a:xfrm>
          <a:prstGeom prst="ellips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Ellipse 29"/>
          <p:cNvSpPr/>
          <p:nvPr/>
        </p:nvSpPr>
        <p:spPr>
          <a:xfrm rot="20577642">
            <a:off x="3234611" y="2279830"/>
            <a:ext cx="1064241" cy="432048"/>
          </a:xfrm>
          <a:prstGeom prst="ellips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Ellipse 30"/>
          <p:cNvSpPr/>
          <p:nvPr/>
        </p:nvSpPr>
        <p:spPr>
          <a:xfrm rot="20577642">
            <a:off x="5017066" y="2954152"/>
            <a:ext cx="1064241" cy="432048"/>
          </a:xfrm>
          <a:prstGeom prst="ellips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/>
          <p:cNvSpPr/>
          <p:nvPr/>
        </p:nvSpPr>
        <p:spPr>
          <a:xfrm>
            <a:off x="1194371" y="5065087"/>
            <a:ext cx="864096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Rechteck 31"/>
          <p:cNvSpPr/>
          <p:nvPr/>
        </p:nvSpPr>
        <p:spPr>
          <a:xfrm>
            <a:off x="3143672" y="5065087"/>
            <a:ext cx="864096" cy="216024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Rechteck 32"/>
          <p:cNvSpPr/>
          <p:nvPr/>
        </p:nvSpPr>
        <p:spPr>
          <a:xfrm>
            <a:off x="5087888" y="5065087"/>
            <a:ext cx="864096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Textfeld 33"/>
          <p:cNvSpPr txBox="1"/>
          <p:nvPr/>
        </p:nvSpPr>
        <p:spPr>
          <a:xfrm>
            <a:off x="7844849" y="2160690"/>
            <a:ext cx="2950358" cy="175432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b="1" dirty="0" smtClean="0"/>
              <a:t>σ</a:t>
            </a:r>
            <a:r>
              <a:rPr lang="de-DE" b="1" baseline="-25000" dirty="0" smtClean="0"/>
              <a:t>P</a:t>
            </a:r>
            <a:r>
              <a:rPr lang="de-DE" b="1" dirty="0" smtClean="0"/>
              <a:t>++ </a:t>
            </a:r>
            <a:r>
              <a:rPr lang="de-DE" b="1" dirty="0" err="1" smtClean="0"/>
              <a:t>Periods</a:t>
            </a:r>
            <a:r>
              <a:rPr lang="de-DE" b="1" dirty="0" smtClean="0"/>
              <a:t>:</a:t>
            </a:r>
          </a:p>
          <a:p>
            <a:pPr lvl="1"/>
            <a:r>
              <a:rPr lang="de-DE" dirty="0" smtClean="0"/>
              <a:t>Positive SST </a:t>
            </a:r>
            <a:r>
              <a:rPr lang="de-DE" dirty="0" err="1" smtClean="0"/>
              <a:t>gradient</a:t>
            </a:r>
            <a:r>
              <a:rPr lang="de-DE" dirty="0" smtClean="0"/>
              <a:t> </a:t>
            </a:r>
          </a:p>
          <a:p>
            <a:pPr lvl="1"/>
            <a:r>
              <a:rPr lang="de-DE" dirty="0" smtClean="0">
                <a:sym typeface="Wingdings" panose="05000000000000000000" pitchFamily="2" charset="2"/>
              </a:rPr>
              <a:t> </a:t>
            </a:r>
            <a:r>
              <a:rPr lang="de-DE" dirty="0" err="1" smtClean="0">
                <a:sym typeface="Wingdings" panose="05000000000000000000" pitchFamily="2" charset="2"/>
              </a:rPr>
              <a:t>weak</a:t>
            </a:r>
            <a:r>
              <a:rPr lang="de-DE" dirty="0" smtClean="0">
                <a:sym typeface="Wingdings" panose="05000000000000000000" pitchFamily="2" charset="2"/>
              </a:rPr>
              <a:t> meridional </a:t>
            </a:r>
            <a:r>
              <a:rPr lang="de-DE" dirty="0" err="1" smtClean="0">
                <a:sym typeface="Wingdings" panose="05000000000000000000" pitchFamily="2" charset="2"/>
              </a:rPr>
              <a:t>temperature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differences</a:t>
            </a:r>
            <a:endParaRPr lang="de-DE" dirty="0" smtClean="0">
              <a:sym typeface="Wingdings" panose="05000000000000000000" pitchFamily="2" charset="2"/>
            </a:endParaRPr>
          </a:p>
          <a:p>
            <a:pPr marL="742950" lvl="1" indent="-285750">
              <a:buFont typeface="Wingdings" panose="05000000000000000000" pitchFamily="2" charset="2"/>
              <a:buChar char="à"/>
            </a:pPr>
            <a:r>
              <a:rPr lang="de-DE" dirty="0" err="1" smtClean="0">
                <a:sym typeface="Wingdings" panose="05000000000000000000" pitchFamily="2" charset="2"/>
              </a:rPr>
              <a:t>weak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jet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smtClean="0">
                <a:sym typeface="Wingdings" panose="05000000000000000000" pitchFamily="2" charset="2"/>
              </a:rPr>
              <a:t>/ </a:t>
            </a:r>
            <a:r>
              <a:rPr lang="de-DE" dirty="0" err="1" smtClean="0">
                <a:sym typeface="Wingdings" panose="05000000000000000000" pitchFamily="2" charset="2"/>
              </a:rPr>
              <a:t>southerly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shift</a:t>
            </a:r>
            <a:endParaRPr lang="de-DE" dirty="0" smtClean="0">
              <a:sym typeface="Wingdings" panose="05000000000000000000" pitchFamily="2" charset="2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7844849" y="4356404"/>
            <a:ext cx="2952000" cy="175432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b="1" dirty="0"/>
              <a:t>σ</a:t>
            </a:r>
            <a:r>
              <a:rPr lang="de-DE" b="1" baseline="-25000" dirty="0"/>
              <a:t>P</a:t>
            </a:r>
            <a:r>
              <a:rPr lang="de-DE" b="1" dirty="0"/>
              <a:t>-- </a:t>
            </a:r>
            <a:r>
              <a:rPr lang="de-DE" b="1" dirty="0" err="1"/>
              <a:t>Periods</a:t>
            </a:r>
            <a:r>
              <a:rPr lang="de-DE" b="1" dirty="0"/>
              <a:t>:</a:t>
            </a:r>
          </a:p>
          <a:p>
            <a:pPr lvl="1"/>
            <a:r>
              <a:rPr lang="de-DE" dirty="0"/>
              <a:t>Negative SST </a:t>
            </a:r>
            <a:r>
              <a:rPr lang="de-DE" dirty="0" err="1"/>
              <a:t>gradient</a:t>
            </a:r>
            <a:r>
              <a:rPr lang="de-DE" dirty="0"/>
              <a:t> </a:t>
            </a:r>
          </a:p>
          <a:p>
            <a:pPr lvl="1"/>
            <a:r>
              <a:rPr lang="de-DE" dirty="0">
                <a:sym typeface="Wingdings" panose="05000000000000000000" pitchFamily="2" charset="2"/>
              </a:rPr>
              <a:t> large meridional </a:t>
            </a:r>
            <a:r>
              <a:rPr lang="de-DE" dirty="0" err="1">
                <a:sym typeface="Wingdings" panose="05000000000000000000" pitchFamily="2" charset="2"/>
              </a:rPr>
              <a:t>temperature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differences</a:t>
            </a:r>
            <a:endParaRPr lang="de-DE" dirty="0">
              <a:sym typeface="Wingdings" panose="05000000000000000000" pitchFamily="2" charset="2"/>
            </a:endParaRPr>
          </a:p>
          <a:p>
            <a:pPr marL="742950" lvl="1" indent="-285750">
              <a:buFont typeface="Wingdings" panose="05000000000000000000" pitchFamily="2" charset="2"/>
              <a:buChar char="à"/>
            </a:pPr>
            <a:r>
              <a:rPr lang="de-DE" dirty="0">
                <a:sym typeface="Wingdings" panose="05000000000000000000" pitchFamily="2" charset="2"/>
              </a:rPr>
              <a:t>strong </a:t>
            </a:r>
            <a:r>
              <a:rPr lang="de-DE" dirty="0" err="1">
                <a:sym typeface="Wingdings" panose="05000000000000000000" pitchFamily="2" charset="2"/>
              </a:rPr>
              <a:t>jet</a:t>
            </a:r>
            <a:r>
              <a:rPr lang="de-DE" dirty="0">
                <a:sym typeface="Wingdings" panose="05000000000000000000" pitchFamily="2" charset="2"/>
              </a:rPr>
              <a:t> / </a:t>
            </a:r>
            <a:r>
              <a:rPr lang="de-DE" dirty="0" err="1">
                <a:sym typeface="Wingdings" panose="05000000000000000000" pitchFamily="2" charset="2"/>
              </a:rPr>
              <a:t>northerly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shift</a:t>
            </a:r>
            <a:endParaRPr lang="de-DE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722615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0" grpId="0" animBg="1"/>
      <p:bldP spid="31" grpId="0" animBg="1"/>
      <p:bldP spid="9" grpId="0" animBg="1"/>
      <p:bldP spid="32" grpId="0" animBg="1"/>
      <p:bldP spid="3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 err="1" smtClean="0"/>
              <a:t>Results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de-DE" dirty="0" smtClean="0"/>
              <a:t>Phase Relations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el-GR" dirty="0" smtClean="0"/>
              <a:t>σ</a:t>
            </a:r>
            <a:r>
              <a:rPr lang="de-DE" baseline="-25000" dirty="0" smtClean="0"/>
              <a:t>P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Meridional SST </a:t>
            </a:r>
            <a:r>
              <a:rPr lang="de-DE" dirty="0" err="1" smtClean="0"/>
              <a:t>Gradients</a:t>
            </a:r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6" r="59898"/>
          <a:stretch/>
        </p:blipFill>
        <p:spPr>
          <a:xfrm>
            <a:off x="119336" y="1602987"/>
            <a:ext cx="4481133" cy="4149913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59" t="6677" r="-255"/>
          <a:stretch/>
        </p:blipFill>
        <p:spPr>
          <a:xfrm>
            <a:off x="4600469" y="1594322"/>
            <a:ext cx="6798035" cy="4167241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695400" y="5918522"/>
            <a:ext cx="36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/>
              <a:t>σ</a:t>
            </a:r>
            <a:r>
              <a:rPr lang="de-DE" baseline="-25000" dirty="0" smtClean="0"/>
              <a:t>P </a:t>
            </a:r>
            <a:r>
              <a:rPr lang="de-DE" dirty="0" smtClean="0"/>
              <a:t>/ </a:t>
            </a:r>
            <a:r>
              <a:rPr lang="de-DE" dirty="0" err="1" smtClean="0"/>
              <a:t>Merdidional</a:t>
            </a:r>
            <a:r>
              <a:rPr lang="de-DE" dirty="0" smtClean="0"/>
              <a:t> SST </a:t>
            </a:r>
            <a:r>
              <a:rPr lang="de-DE" dirty="0" err="1" smtClean="0"/>
              <a:t>gradient</a:t>
            </a:r>
            <a:r>
              <a:rPr lang="de-DE" dirty="0" smtClean="0"/>
              <a:t>:</a:t>
            </a:r>
          </a:p>
          <a:p>
            <a:pPr lvl="1"/>
            <a:r>
              <a:rPr lang="de-DE" dirty="0" smtClean="0">
                <a:sym typeface="Wingdings" panose="05000000000000000000" pitchFamily="2" charset="2"/>
              </a:rPr>
              <a:t>Strong </a:t>
            </a:r>
            <a:r>
              <a:rPr lang="de-DE" dirty="0" err="1" smtClean="0">
                <a:sym typeface="Wingdings" panose="05000000000000000000" pitchFamily="2" charset="2"/>
              </a:rPr>
              <a:t>phase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relation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from</a:t>
            </a:r>
            <a:r>
              <a:rPr lang="de-DE" dirty="0" smtClean="0">
                <a:sym typeface="Wingdings" panose="05000000000000000000" pitchFamily="2" charset="2"/>
              </a:rPr>
              <a:t> 1920 </a:t>
            </a:r>
            <a:r>
              <a:rPr lang="de-DE" dirty="0" err="1" smtClean="0">
                <a:sym typeface="Wingdings" panose="05000000000000000000" pitchFamily="2" charset="2"/>
              </a:rPr>
              <a:t>onwards</a:t>
            </a:r>
            <a:endParaRPr lang="de-DE" dirty="0" smtClean="0">
              <a:sym typeface="Wingdings" panose="05000000000000000000" pitchFamily="2" charset="2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5512484" y="5848206"/>
            <a:ext cx="48319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1980s </a:t>
            </a:r>
            <a:r>
              <a:rPr lang="de-DE" dirty="0" err="1" smtClean="0"/>
              <a:t>and</a:t>
            </a:r>
            <a:r>
              <a:rPr lang="de-DE" dirty="0" smtClean="0"/>
              <a:t> 1990s:</a:t>
            </a:r>
            <a:endParaRPr lang="de-DE" dirty="0"/>
          </a:p>
          <a:p>
            <a:pPr lvl="1"/>
            <a:r>
              <a:rPr lang="de-DE" dirty="0" err="1" smtClean="0">
                <a:sym typeface="Wingdings" panose="05000000000000000000" pitchFamily="2" charset="2"/>
              </a:rPr>
              <a:t>Strongest</a:t>
            </a:r>
            <a:r>
              <a:rPr lang="de-DE" dirty="0" smtClean="0">
                <a:sym typeface="Wingdings" panose="05000000000000000000" pitchFamily="2" charset="2"/>
              </a:rPr>
              <a:t> out </a:t>
            </a:r>
            <a:r>
              <a:rPr lang="de-DE" dirty="0" err="1" smtClean="0">
                <a:sym typeface="Wingdings" panose="05000000000000000000" pitchFamily="2" charset="2"/>
              </a:rPr>
              <a:t>of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phase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period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of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the</a:t>
            </a:r>
            <a:r>
              <a:rPr lang="de-DE" dirty="0" smtClean="0">
                <a:sym typeface="Wingdings" panose="05000000000000000000" pitchFamily="2" charset="2"/>
              </a:rPr>
              <a:t> meridional </a:t>
            </a:r>
            <a:r>
              <a:rPr lang="de-DE" dirty="0" err="1" smtClean="0">
                <a:sym typeface="Wingdings" panose="05000000000000000000" pitchFamily="2" charset="2"/>
              </a:rPr>
              <a:t>and</a:t>
            </a:r>
            <a:r>
              <a:rPr lang="de-DE" dirty="0" smtClean="0">
                <a:sym typeface="Wingdings" panose="05000000000000000000" pitchFamily="2" charset="2"/>
              </a:rPr>
              <a:t> zonal SST </a:t>
            </a:r>
            <a:r>
              <a:rPr lang="de-DE" dirty="0" err="1" smtClean="0">
                <a:sym typeface="Wingdings" panose="05000000000000000000" pitchFamily="2" charset="2"/>
              </a:rPr>
              <a:t>gradient</a:t>
            </a:r>
            <a:endParaRPr lang="de-DE" dirty="0">
              <a:sym typeface="Wingdings" panose="05000000000000000000" pitchFamily="2" charset="2"/>
            </a:endParaRPr>
          </a:p>
        </p:txBody>
      </p:sp>
      <p:sp>
        <p:nvSpPr>
          <p:cNvPr id="11" name="Ellipse 10"/>
          <p:cNvSpPr/>
          <p:nvPr/>
        </p:nvSpPr>
        <p:spPr>
          <a:xfrm>
            <a:off x="8904312" y="2492896"/>
            <a:ext cx="911680" cy="252028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1168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</p:bldLst>
  </p:timing>
</p:sld>
</file>

<file path=ppt/theme/theme1.xml><?xml version="1.0" encoding="utf-8"?>
<a:theme xmlns:a="http://schemas.openxmlformats.org/drawingml/2006/main" name="Larissa">
  <a:themeElements>
    <a:clrScheme name="ZAMG">
      <a:dk1>
        <a:srgbClr val="3C3C3C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enutzerdefiniert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871</Words>
  <Application>Microsoft Office PowerPoint</Application>
  <PresentationFormat>Breitbild</PresentationFormat>
  <Paragraphs>139</Paragraphs>
  <Slides>11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6" baseType="lpstr">
      <vt:lpstr>Arial</vt:lpstr>
      <vt:lpstr>Calibri</vt:lpstr>
      <vt:lpstr>Unit Offc Light</vt:lpstr>
      <vt:lpstr>Wingdings</vt:lpstr>
      <vt:lpstr>Larissa</vt:lpstr>
      <vt:lpstr>Variability of Central European Summer Precipitation forced by  Sea Surface Temperature Gradients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Thank you very much for your attention! </vt:lpstr>
    </vt:vector>
  </TitlesOfParts>
  <Company>ZAMG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Fürst</dc:creator>
  <cp:lastModifiedBy>Haslinger Klaus</cp:lastModifiedBy>
  <cp:revision>180</cp:revision>
  <cp:lastPrinted>2013-04-16T08:21:37Z</cp:lastPrinted>
  <dcterms:created xsi:type="dcterms:W3CDTF">2013-02-19T14:20:09Z</dcterms:created>
  <dcterms:modified xsi:type="dcterms:W3CDTF">2020-05-06T11:07:10Z</dcterms:modified>
</cp:coreProperties>
</file>