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5" r:id="rId2"/>
    <p:sldId id="398" r:id="rId3"/>
    <p:sldId id="421" r:id="rId4"/>
    <p:sldId id="415" r:id="rId5"/>
    <p:sldId id="414" r:id="rId6"/>
    <p:sldId id="412" r:id="rId7"/>
    <p:sldId id="404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  <p:cmAuthor id="2" name="rjy_cug@126.com" initials="r" lastIdx="1" clrIdx="1">
    <p:extLst>
      <p:ext uri="{19B8F6BF-5375-455C-9EA6-DF929625EA0E}">
        <p15:presenceInfo xmlns:p15="http://schemas.microsoft.com/office/powerpoint/2012/main" userId="d5664c395a9d814b" providerId="Windows Live"/>
      </p:ext>
    </p:extLst>
  </p:cmAuthor>
  <p:cmAuthor id="3" name="jiaoyang ruan" initials="jr" lastIdx="1" clrIdx="2">
    <p:extLst>
      <p:ext uri="{19B8F6BF-5375-455C-9EA6-DF929625EA0E}">
        <p15:presenceInfo xmlns:p15="http://schemas.microsoft.com/office/powerpoint/2012/main" userId="S::jiaoyangruan@pusan.ac.kr::b0d6549b-a010-4820-b93e-e9482baedd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7A81FF"/>
    <a:srgbClr val="FF2600"/>
    <a:srgbClr val="5B9BD5"/>
    <a:srgbClr val="F2F2F2"/>
    <a:srgbClr val="255D66"/>
    <a:srgbClr val="FF1D1D"/>
    <a:srgbClr val="31829C"/>
    <a:srgbClr val="0058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1769" autoAdjust="0"/>
  </p:normalViewPr>
  <p:slideViewPr>
    <p:cSldViewPr snapToGrid="0" showGuides="1">
      <p:cViewPr varScale="1">
        <p:scale>
          <a:sx n="112" d="100"/>
          <a:sy n="112" d="100"/>
        </p:scale>
        <p:origin x="1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2FF1-F0C6-4951-A4B0-5726A58F995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6731-635E-4CD3-B759-79E91D81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51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6731-635E-4CD3-B759-79E91D8186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68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6731-635E-4CD3-B759-79E91D8186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6731-635E-4CD3-B759-79E91D8186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7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6731-635E-4CD3-B759-79E91D8186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2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6731-635E-4CD3-B759-79E91D81867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2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99216E-7E52-B94A-83FC-790850C1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14F0-47FE-4937-9DB0-2B15A813C1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4470208E-93BF-43C9-A5EB-08A169EDFB05}"/>
              </a:ext>
            </a:extLst>
          </p:cNvPr>
          <p:cNvSpPr/>
          <p:nvPr userDrawn="1"/>
        </p:nvSpPr>
        <p:spPr>
          <a:xfrm>
            <a:off x="0" y="0"/>
            <a:ext cx="9144000" cy="7200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6000">
                <a:schemeClr val="accent1">
                  <a:lumMod val="75000"/>
                </a:schemeClr>
              </a:gs>
              <a:gs pos="99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84985F-EC38-4385-8254-C7183DAF197C}"/>
              </a:ext>
            </a:extLst>
          </p:cNvPr>
          <p:cNvSpPr txBox="1">
            <a:spLocks/>
          </p:cNvSpPr>
          <p:nvPr userDrawn="1"/>
        </p:nvSpPr>
        <p:spPr>
          <a:xfrm>
            <a:off x="643467" y="-8470"/>
            <a:ext cx="8500533" cy="7392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Zelveld\Downloads\iccpLogo.png">
            <a:extLst>
              <a:ext uri="{FF2B5EF4-FFF2-40B4-BE49-F238E27FC236}">
                <a16:creationId xmlns:a16="http://schemas.microsoft.com/office/drawing/2014/main" id="{67579DBF-4602-467D-A983-0A4FABD7F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88" t="3" r="67132" b="-44"/>
          <a:stretch/>
        </p:blipFill>
        <p:spPr bwMode="auto">
          <a:xfrm>
            <a:off x="120516" y="138093"/>
            <a:ext cx="457200" cy="457200"/>
          </a:xfrm>
          <a:custGeom>
            <a:avLst/>
            <a:gdLst>
              <a:gd name="connsiteX0" fmla="*/ 927248 w 1854536"/>
              <a:gd name="connsiteY0" fmla="*/ 0 h 1854535"/>
              <a:gd name="connsiteX1" fmla="*/ 927288 w 1854536"/>
              <a:gd name="connsiteY1" fmla="*/ 0 h 1854535"/>
              <a:gd name="connsiteX2" fmla="*/ 1022076 w 1854536"/>
              <a:gd name="connsiteY2" fmla="*/ 4786 h 1854535"/>
              <a:gd name="connsiteX3" fmla="*/ 1854536 w 1854536"/>
              <a:gd name="connsiteY3" fmla="*/ 927267 h 1854535"/>
              <a:gd name="connsiteX4" fmla="*/ 927268 w 1854536"/>
              <a:gd name="connsiteY4" fmla="*/ 1854535 h 1854535"/>
              <a:gd name="connsiteX5" fmla="*/ 0 w 1854536"/>
              <a:gd name="connsiteY5" fmla="*/ 927267 h 1854535"/>
              <a:gd name="connsiteX6" fmla="*/ 832460 w 1854536"/>
              <a:gd name="connsiteY6" fmla="*/ 4786 h 1854535"/>
              <a:gd name="connsiteX7" fmla="*/ 927248 w 1854536"/>
              <a:gd name="connsiteY7" fmla="*/ 0 h 185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536" h="1854535">
                <a:moveTo>
                  <a:pt x="927248" y="0"/>
                </a:moveTo>
                <a:lnTo>
                  <a:pt x="927288" y="0"/>
                </a:lnTo>
                <a:lnTo>
                  <a:pt x="1022076" y="4786"/>
                </a:lnTo>
                <a:cubicBezTo>
                  <a:pt x="1489657" y="52272"/>
                  <a:pt x="1854536" y="447158"/>
                  <a:pt x="1854536" y="927267"/>
                </a:cubicBezTo>
                <a:cubicBezTo>
                  <a:pt x="1854536" y="1439383"/>
                  <a:pt x="1439384" y="1854535"/>
                  <a:pt x="927268" y="1854535"/>
                </a:cubicBezTo>
                <a:cubicBezTo>
                  <a:pt x="415152" y="1854535"/>
                  <a:pt x="0" y="1439383"/>
                  <a:pt x="0" y="927267"/>
                </a:cubicBezTo>
                <a:cubicBezTo>
                  <a:pt x="0" y="447158"/>
                  <a:pt x="364880" y="52272"/>
                  <a:pt x="832460" y="4786"/>
                </a:cubicBezTo>
                <a:lnTo>
                  <a:pt x="927248" y="0"/>
                </a:lnTo>
                <a:close/>
              </a:path>
            </a:pathLst>
          </a:cu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6D0DA-5D90-464C-84FF-317D617A6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9" t="89861" r="109" b="1443"/>
          <a:stretch/>
        </p:blipFill>
        <p:spPr>
          <a:xfrm>
            <a:off x="698232" y="-11513"/>
            <a:ext cx="8445768" cy="7315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0000"/>
                </a:schemeClr>
              </a:gs>
              <a:gs pos="16000">
                <a:schemeClr val="accent1">
                  <a:lumMod val="75000"/>
                </a:schemeClr>
              </a:gs>
              <a:gs pos="99000">
                <a:schemeClr val="accent1">
                  <a:lumMod val="75000"/>
                </a:schemeClr>
              </a:gs>
            </a:gsLst>
            <a:lin ang="0" scaled="1"/>
          </a:gradFill>
        </p:spPr>
      </p:pic>
    </p:spTree>
    <p:extLst>
      <p:ext uri="{BB962C8B-B14F-4D97-AF65-F5344CB8AC3E}">
        <p14:creationId xmlns:p14="http://schemas.microsoft.com/office/powerpoint/2010/main" val="384772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14F0-47FE-4937-9DB0-2B15A813C1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4470208E-93BF-43C9-A5EB-08A169EDFB05}"/>
              </a:ext>
            </a:extLst>
          </p:cNvPr>
          <p:cNvSpPr/>
          <p:nvPr userDrawn="1"/>
        </p:nvSpPr>
        <p:spPr>
          <a:xfrm>
            <a:off x="0" y="0"/>
            <a:ext cx="9144000" cy="720007"/>
          </a:xfrm>
          <a:prstGeom prst="rect">
            <a:avLst/>
          </a:prstGeom>
          <a:solidFill>
            <a:srgbClr val="0058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84985F-EC38-4385-8254-C7183DAF197C}"/>
              </a:ext>
            </a:extLst>
          </p:cNvPr>
          <p:cNvSpPr txBox="1">
            <a:spLocks/>
          </p:cNvSpPr>
          <p:nvPr userDrawn="1"/>
        </p:nvSpPr>
        <p:spPr>
          <a:xfrm>
            <a:off x="643467" y="-8470"/>
            <a:ext cx="8500533" cy="7392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Zelveld\Downloads\iccpLogo.png">
            <a:extLst>
              <a:ext uri="{FF2B5EF4-FFF2-40B4-BE49-F238E27FC236}">
                <a16:creationId xmlns:a16="http://schemas.microsoft.com/office/drawing/2014/main" id="{67579DBF-4602-467D-A983-0A4FABD7F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88" t="3" r="67132" b="-44"/>
          <a:stretch/>
        </p:blipFill>
        <p:spPr bwMode="auto">
          <a:xfrm>
            <a:off x="120516" y="138093"/>
            <a:ext cx="457200" cy="457200"/>
          </a:xfrm>
          <a:custGeom>
            <a:avLst/>
            <a:gdLst>
              <a:gd name="connsiteX0" fmla="*/ 927248 w 1854536"/>
              <a:gd name="connsiteY0" fmla="*/ 0 h 1854535"/>
              <a:gd name="connsiteX1" fmla="*/ 927288 w 1854536"/>
              <a:gd name="connsiteY1" fmla="*/ 0 h 1854535"/>
              <a:gd name="connsiteX2" fmla="*/ 1022076 w 1854536"/>
              <a:gd name="connsiteY2" fmla="*/ 4786 h 1854535"/>
              <a:gd name="connsiteX3" fmla="*/ 1854536 w 1854536"/>
              <a:gd name="connsiteY3" fmla="*/ 927267 h 1854535"/>
              <a:gd name="connsiteX4" fmla="*/ 927268 w 1854536"/>
              <a:gd name="connsiteY4" fmla="*/ 1854535 h 1854535"/>
              <a:gd name="connsiteX5" fmla="*/ 0 w 1854536"/>
              <a:gd name="connsiteY5" fmla="*/ 927267 h 1854535"/>
              <a:gd name="connsiteX6" fmla="*/ 832460 w 1854536"/>
              <a:gd name="connsiteY6" fmla="*/ 4786 h 1854535"/>
              <a:gd name="connsiteX7" fmla="*/ 927248 w 1854536"/>
              <a:gd name="connsiteY7" fmla="*/ 0 h 185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536" h="1854535">
                <a:moveTo>
                  <a:pt x="927248" y="0"/>
                </a:moveTo>
                <a:lnTo>
                  <a:pt x="927288" y="0"/>
                </a:lnTo>
                <a:lnTo>
                  <a:pt x="1022076" y="4786"/>
                </a:lnTo>
                <a:cubicBezTo>
                  <a:pt x="1489657" y="52272"/>
                  <a:pt x="1854536" y="447158"/>
                  <a:pt x="1854536" y="927267"/>
                </a:cubicBezTo>
                <a:cubicBezTo>
                  <a:pt x="1854536" y="1439383"/>
                  <a:pt x="1439384" y="1854535"/>
                  <a:pt x="927268" y="1854535"/>
                </a:cubicBezTo>
                <a:cubicBezTo>
                  <a:pt x="415152" y="1854535"/>
                  <a:pt x="0" y="1439383"/>
                  <a:pt x="0" y="927267"/>
                </a:cubicBezTo>
                <a:cubicBezTo>
                  <a:pt x="0" y="447158"/>
                  <a:pt x="364880" y="52272"/>
                  <a:pt x="832460" y="4786"/>
                </a:cubicBezTo>
                <a:lnTo>
                  <a:pt x="927248" y="0"/>
                </a:lnTo>
                <a:close/>
              </a:path>
            </a:pathLst>
          </a:custGeom>
          <a:noFill/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A7008A6F-1A82-4B78-A009-45CC25C73275}"/>
              </a:ext>
            </a:extLst>
          </p:cNvPr>
          <p:cNvSpPr/>
          <p:nvPr userDrawn="1"/>
        </p:nvSpPr>
        <p:spPr>
          <a:xfrm>
            <a:off x="698232" y="-2313"/>
            <a:ext cx="8445768" cy="720007"/>
          </a:xfrm>
          <a:prstGeom prst="rect">
            <a:avLst/>
          </a:prstGeom>
          <a:solidFill>
            <a:srgbClr val="0058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50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14F0-47FE-4937-9DB0-2B15A813C1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4470208E-93BF-43C9-A5EB-08A169EDFB05}"/>
              </a:ext>
            </a:extLst>
          </p:cNvPr>
          <p:cNvSpPr/>
          <p:nvPr userDrawn="1"/>
        </p:nvSpPr>
        <p:spPr>
          <a:xfrm>
            <a:off x="0" y="0"/>
            <a:ext cx="9144000" cy="720007"/>
          </a:xfrm>
          <a:prstGeom prst="rect">
            <a:avLst/>
          </a:prstGeom>
          <a:solidFill>
            <a:srgbClr val="0058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84985F-EC38-4385-8254-C7183DAF197C}"/>
              </a:ext>
            </a:extLst>
          </p:cNvPr>
          <p:cNvSpPr txBox="1">
            <a:spLocks/>
          </p:cNvSpPr>
          <p:nvPr userDrawn="1"/>
        </p:nvSpPr>
        <p:spPr>
          <a:xfrm>
            <a:off x="643467" y="-8470"/>
            <a:ext cx="8500533" cy="7392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Zelveld\Downloads\iccpLogo.png">
            <a:extLst>
              <a:ext uri="{FF2B5EF4-FFF2-40B4-BE49-F238E27FC236}">
                <a16:creationId xmlns:a16="http://schemas.microsoft.com/office/drawing/2014/main" id="{67579DBF-4602-467D-A983-0A4FABD7F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88" t="3" r="67132" b="-44"/>
          <a:stretch/>
        </p:blipFill>
        <p:spPr bwMode="auto">
          <a:xfrm>
            <a:off x="120516" y="138093"/>
            <a:ext cx="457200" cy="457200"/>
          </a:xfrm>
          <a:custGeom>
            <a:avLst/>
            <a:gdLst>
              <a:gd name="connsiteX0" fmla="*/ 927248 w 1854536"/>
              <a:gd name="connsiteY0" fmla="*/ 0 h 1854535"/>
              <a:gd name="connsiteX1" fmla="*/ 927288 w 1854536"/>
              <a:gd name="connsiteY1" fmla="*/ 0 h 1854535"/>
              <a:gd name="connsiteX2" fmla="*/ 1022076 w 1854536"/>
              <a:gd name="connsiteY2" fmla="*/ 4786 h 1854535"/>
              <a:gd name="connsiteX3" fmla="*/ 1854536 w 1854536"/>
              <a:gd name="connsiteY3" fmla="*/ 927267 h 1854535"/>
              <a:gd name="connsiteX4" fmla="*/ 927268 w 1854536"/>
              <a:gd name="connsiteY4" fmla="*/ 1854535 h 1854535"/>
              <a:gd name="connsiteX5" fmla="*/ 0 w 1854536"/>
              <a:gd name="connsiteY5" fmla="*/ 927267 h 1854535"/>
              <a:gd name="connsiteX6" fmla="*/ 832460 w 1854536"/>
              <a:gd name="connsiteY6" fmla="*/ 4786 h 1854535"/>
              <a:gd name="connsiteX7" fmla="*/ 927248 w 1854536"/>
              <a:gd name="connsiteY7" fmla="*/ 0 h 185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536" h="1854535">
                <a:moveTo>
                  <a:pt x="927248" y="0"/>
                </a:moveTo>
                <a:lnTo>
                  <a:pt x="927288" y="0"/>
                </a:lnTo>
                <a:lnTo>
                  <a:pt x="1022076" y="4786"/>
                </a:lnTo>
                <a:cubicBezTo>
                  <a:pt x="1489657" y="52272"/>
                  <a:pt x="1854536" y="447158"/>
                  <a:pt x="1854536" y="927267"/>
                </a:cubicBezTo>
                <a:cubicBezTo>
                  <a:pt x="1854536" y="1439383"/>
                  <a:pt x="1439384" y="1854535"/>
                  <a:pt x="927268" y="1854535"/>
                </a:cubicBezTo>
                <a:cubicBezTo>
                  <a:pt x="415152" y="1854535"/>
                  <a:pt x="0" y="1439383"/>
                  <a:pt x="0" y="927267"/>
                </a:cubicBezTo>
                <a:cubicBezTo>
                  <a:pt x="0" y="447158"/>
                  <a:pt x="364880" y="52272"/>
                  <a:pt x="832460" y="4786"/>
                </a:cubicBezTo>
                <a:lnTo>
                  <a:pt x="927248" y="0"/>
                </a:lnTo>
                <a:close/>
              </a:path>
            </a:pathLst>
          </a:custGeom>
          <a:noFill/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A7008A6F-1A82-4B78-A009-45CC25C73275}"/>
              </a:ext>
            </a:extLst>
          </p:cNvPr>
          <p:cNvSpPr/>
          <p:nvPr userDrawn="1"/>
        </p:nvSpPr>
        <p:spPr>
          <a:xfrm>
            <a:off x="698232" y="-2313"/>
            <a:ext cx="8445768" cy="720007"/>
          </a:xfrm>
          <a:prstGeom prst="rect">
            <a:avLst/>
          </a:prstGeom>
          <a:solidFill>
            <a:srgbClr val="0058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59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>
            <a:extLst>
              <a:ext uri="{FF2B5EF4-FFF2-40B4-BE49-F238E27FC236}">
                <a16:creationId xmlns:a16="http://schemas.microsoft.com/office/drawing/2014/main" id="{ABCA302C-2570-42E1-BEF2-30FFB63185FA}"/>
              </a:ext>
            </a:extLst>
          </p:cNvPr>
          <p:cNvSpPr/>
          <p:nvPr userDrawn="1"/>
        </p:nvSpPr>
        <p:spPr>
          <a:xfrm>
            <a:off x="0" y="4113"/>
            <a:ext cx="9144000" cy="720007"/>
          </a:xfrm>
          <a:prstGeom prst="rect">
            <a:avLst/>
          </a:prstGeom>
          <a:solidFill>
            <a:srgbClr val="0058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3">
            <a:extLst>
              <a:ext uri="{FF2B5EF4-FFF2-40B4-BE49-F238E27FC236}">
                <a16:creationId xmlns:a16="http://schemas.microsoft.com/office/drawing/2014/main" id="{3F690BB5-453F-4A2B-A2F3-677EA1C2E44C}"/>
              </a:ext>
            </a:extLst>
          </p:cNvPr>
          <p:cNvSpPr/>
          <p:nvPr userDrawn="1"/>
        </p:nvSpPr>
        <p:spPr>
          <a:xfrm>
            <a:off x="1188720" y="4112"/>
            <a:ext cx="7955280" cy="720007"/>
          </a:xfrm>
          <a:prstGeom prst="rect">
            <a:avLst/>
          </a:prstGeom>
          <a:solidFill>
            <a:srgbClr val="00582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14F0-47FE-4937-9DB0-2B15A813C1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84985F-EC38-4385-8254-C7183DAF197C}"/>
              </a:ext>
            </a:extLst>
          </p:cNvPr>
          <p:cNvSpPr txBox="1">
            <a:spLocks/>
          </p:cNvSpPr>
          <p:nvPr userDrawn="1"/>
        </p:nvSpPr>
        <p:spPr>
          <a:xfrm>
            <a:off x="643467" y="-8470"/>
            <a:ext cx="8500533" cy="7392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19493304-7A3D-4DD8-A778-E1944DFA5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81" y="149218"/>
            <a:ext cx="1184373" cy="4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6474-6744-4657-9C3C-F50457957C27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14F0-47FE-4937-9DB0-2B15A813C1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77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70" r:id="rId3"/>
    <p:sldLayoutId id="2147483671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tif"/><Relationship Id="rId1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emf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1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4.png"/><Relationship Id="rId4" Type="http://schemas.microsoft.com/office/2007/relationships/hdphoto" Target="../media/hdphoto7.wdp"/><Relationship Id="rId9" Type="http://schemas.microsoft.com/office/2007/relationships/hdphoto" Target="../media/hdphoto6.wdp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14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4.png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microsoft.com/office/2007/relationships/hdphoto" Target="../media/hdphoto13.wdp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microsoft.com/office/2007/relationships/hdphoto" Target="../media/hdphoto12.wdp"/><Relationship Id="rId10" Type="http://schemas.microsoft.com/office/2007/relationships/hdphoto" Target="../media/hdphoto15.wdp"/><Relationship Id="rId4" Type="http://schemas.openxmlformats.org/officeDocument/2006/relationships/image" Target="../media/image35.png"/><Relationship Id="rId9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1.tiff"/><Relationship Id="rId7" Type="http://schemas.microsoft.com/office/2007/relationships/hdphoto" Target="../media/hdphoto13.wdp"/><Relationship Id="rId12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16.wdp"/><Relationship Id="rId5" Type="http://schemas.microsoft.com/office/2007/relationships/hdphoto" Target="../media/hdphoto12.wdp"/><Relationship Id="rId10" Type="http://schemas.microsoft.com/office/2007/relationships/hdphoto" Target="../media/hdphoto15.wdp"/><Relationship Id="rId4" Type="http://schemas.openxmlformats.org/officeDocument/2006/relationships/image" Target="../media/image35.png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46CEB2-1290-8F43-9694-C2A343758C0C}"/>
              </a:ext>
            </a:extLst>
          </p:cNvPr>
          <p:cNvSpPr/>
          <p:nvPr/>
        </p:nvSpPr>
        <p:spPr>
          <a:xfrm>
            <a:off x="217714" y="2666777"/>
            <a:ext cx="869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Simulating multiple wave </a:t>
            </a:r>
          </a:p>
          <a:p>
            <a:pPr algn="ctr"/>
            <a:r>
              <a:rPr lang="en-US" altLang="zh-CN" sz="48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human</a:t>
            </a:r>
            <a:r>
              <a:rPr lang="zh-CN" altLang="en-US" sz="48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 </a:t>
            </a:r>
            <a:r>
              <a:rPr lang="en-US" altLang="zh-CN" sz="48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dispersals out of Africa</a:t>
            </a:r>
            <a:endParaRPr lang="zh-CN" altLang="en-US" sz="4800" b="1" dirty="0">
              <a:latin typeface="+mj-lt"/>
              <a:ea typeface="华文楷体" panose="0201060004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8D72F-FE27-324B-882E-C1BE911947AF}"/>
              </a:ext>
            </a:extLst>
          </p:cNvPr>
          <p:cNvSpPr/>
          <p:nvPr/>
        </p:nvSpPr>
        <p:spPr>
          <a:xfrm>
            <a:off x="0" y="50053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Jiaoyang</a:t>
            </a:r>
            <a:r>
              <a:rPr lang="en-US" altLang="zh-CN" sz="24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 </a:t>
            </a:r>
            <a:r>
              <a:rPr lang="en-US" altLang="zh-CN" sz="2400" b="1" dirty="0" err="1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Ruan</a:t>
            </a:r>
            <a:r>
              <a:rPr lang="en-US" altLang="zh-CN" sz="24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 &amp; Axel </a:t>
            </a:r>
            <a:r>
              <a:rPr lang="en-US" altLang="zh-CN" sz="2400" b="1" dirty="0" err="1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Timmermann</a:t>
            </a:r>
            <a:endParaRPr lang="en-US" altLang="zh-CN" sz="2400" b="1" dirty="0">
              <a:latin typeface="+mj-lt"/>
              <a:ea typeface="华文楷体" panose="02010600040101010101" pitchFamily="2" charset="-122"/>
              <a:cs typeface="Calibri Light" panose="020F0302020204030204" pitchFamily="34" charset="0"/>
            </a:endParaRPr>
          </a:p>
          <a:p>
            <a:pPr algn="ctr"/>
            <a:endParaRPr lang="en-US" altLang="zh-CN" sz="1600" b="1" dirty="0">
              <a:latin typeface="+mj-lt"/>
              <a:ea typeface="华文楷体" panose="02010600040101010101" pitchFamily="2" charset="-122"/>
              <a:cs typeface="Calibri Light" panose="020F0302020204030204" pitchFamily="34" charset="0"/>
            </a:endParaRPr>
          </a:p>
          <a:p>
            <a:pPr algn="ctr"/>
            <a:r>
              <a:rPr lang="en-US" altLang="zh-CN" sz="2400" b="1" dirty="0"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IBS Center for Climate Physics, South Korea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C5FB9A-12A6-4244-A6F1-407D424E7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6518972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CF8726F-6A83-224D-8A66-FFF3EC639EF6}"/>
              </a:ext>
            </a:extLst>
          </p:cNvPr>
          <p:cNvGrpSpPr/>
          <p:nvPr/>
        </p:nvGrpSpPr>
        <p:grpSpPr>
          <a:xfrm>
            <a:off x="4222975" y="744759"/>
            <a:ext cx="4543835" cy="3254830"/>
            <a:chOff x="4494868" y="3565387"/>
            <a:chExt cx="4259633" cy="3011637"/>
          </a:xfrm>
        </p:grpSpPr>
        <p:pic>
          <p:nvPicPr>
            <p:cNvPr id="14" name="Image" descr="Image">
              <a:extLst>
                <a:ext uri="{FF2B5EF4-FFF2-40B4-BE49-F238E27FC236}">
                  <a16:creationId xmlns:a16="http://schemas.microsoft.com/office/drawing/2014/main" id="{55967FFA-4A75-4F44-B599-1BA042232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65" b="96203" l="7524" r="92790">
                          <a14:foregroundMark x1="19436" y1="93671" x2="19436" y2="93671"/>
                          <a14:foregroundMark x1="7524" y1="78481" x2="7524" y2="78481"/>
                          <a14:foregroundMark x1="9091" y1="93671" x2="9091" y2="93671"/>
                          <a14:foregroundMark x1="14107" y1="98734" x2="14107" y2="98734"/>
                          <a14:foregroundMark x1="87774" y1="32278" x2="87774" y2="32278"/>
                          <a14:foregroundMark x1="92163" y1="29114" x2="92163" y2="29114"/>
                          <a14:foregroundMark x1="93103" y1="8861" x2="93103" y2="8861"/>
                          <a14:foregroundMark x1="86207" y1="3165" x2="86207" y2="3165"/>
                          <a14:foregroundMark x1="76803" y1="4430" x2="76803" y2="4430"/>
                          <a14:foregroundMark x1="59561" y1="76582" x2="59561" y2="76582"/>
                          <a14:foregroundMark x1="64577" y1="77215" x2="64577" y2="77215"/>
                          <a14:foregroundMark x1="62382" y1="77848" x2="62382" y2="77848"/>
                          <a14:backgroundMark x1="78056" y1="50000" x2="78056" y2="50000"/>
                          <a14:backgroundMark x1="79624" y1="13291" x2="79624" y2="13291"/>
                          <a14:backgroundMark x1="11912" y1="91772" x2="11912" y2="91772"/>
                        </a14:backgroundRemoval>
                      </a14:imgEffect>
                    </a14:imgLayer>
                  </a14:imgProps>
                </a:ext>
              </a:extLst>
            </a:blip>
            <a:srcRect l="5311" t="-86" r="8344" b="-6331"/>
            <a:stretch/>
          </p:blipFill>
          <p:spPr>
            <a:xfrm>
              <a:off x="7262540" y="4111895"/>
              <a:ext cx="470684" cy="286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39FCDC0-0BE2-1848-89AB-E1A166C10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6601" r="17283" b="32222"/>
            <a:stretch/>
          </p:blipFill>
          <p:spPr>
            <a:xfrm>
              <a:off x="4494868" y="3565387"/>
              <a:ext cx="4259633" cy="3011637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BAD329-DA42-C342-9794-6980CABB5D41}"/>
                </a:ext>
              </a:extLst>
            </p:cNvPr>
            <p:cNvGrpSpPr/>
            <p:nvPr/>
          </p:nvGrpSpPr>
          <p:grpSpPr>
            <a:xfrm>
              <a:off x="6355303" y="5898537"/>
              <a:ext cx="1140506" cy="202843"/>
              <a:chOff x="1402684" y="5393263"/>
              <a:chExt cx="1721037" cy="278904"/>
            </a:xfrm>
          </p:grpSpPr>
          <p:sp>
            <p:nvSpPr>
              <p:cNvPr id="34" name="Skull">
                <a:extLst>
                  <a:ext uri="{FF2B5EF4-FFF2-40B4-BE49-F238E27FC236}">
                    <a16:creationId xmlns:a16="http://schemas.microsoft.com/office/drawing/2014/main" id="{3B61FDA5-A198-9A42-B097-88B387D1D6FE}"/>
                  </a:ext>
                </a:extLst>
              </p:cNvPr>
              <p:cNvSpPr/>
              <p:nvPr/>
            </p:nvSpPr>
            <p:spPr>
              <a:xfrm>
                <a:off x="2916338" y="5393263"/>
                <a:ext cx="207383" cy="27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547" extrusionOk="0">
                    <a:moveTo>
                      <a:pt x="10621" y="0"/>
                    </a:moveTo>
                    <a:cubicBezTo>
                      <a:pt x="8452" y="0"/>
                      <a:pt x="6450" y="505"/>
                      <a:pt x="4985" y="1420"/>
                    </a:cubicBezTo>
                    <a:cubicBezTo>
                      <a:pt x="3496" y="2351"/>
                      <a:pt x="2676" y="3652"/>
                      <a:pt x="2676" y="5082"/>
                    </a:cubicBezTo>
                    <a:cubicBezTo>
                      <a:pt x="2676" y="6422"/>
                      <a:pt x="3143" y="6794"/>
                      <a:pt x="4370" y="7570"/>
                    </a:cubicBezTo>
                    <a:cubicBezTo>
                      <a:pt x="4340" y="7270"/>
                      <a:pt x="4246" y="7098"/>
                      <a:pt x="4021" y="6689"/>
                    </a:cubicBezTo>
                    <a:cubicBezTo>
                      <a:pt x="3978" y="6612"/>
                      <a:pt x="3931" y="6527"/>
                      <a:pt x="3879" y="6433"/>
                    </a:cubicBezTo>
                    <a:cubicBezTo>
                      <a:pt x="3439" y="5619"/>
                      <a:pt x="3776" y="4807"/>
                      <a:pt x="3791" y="4773"/>
                    </a:cubicBezTo>
                    <a:lnTo>
                      <a:pt x="4155" y="4851"/>
                    </a:lnTo>
                    <a:lnTo>
                      <a:pt x="4521" y="4929"/>
                    </a:lnTo>
                    <a:cubicBezTo>
                      <a:pt x="4518" y="4936"/>
                      <a:pt x="4245" y="5601"/>
                      <a:pt x="4590" y="6237"/>
                    </a:cubicBezTo>
                    <a:cubicBezTo>
                      <a:pt x="4640" y="6331"/>
                      <a:pt x="4687" y="6414"/>
                      <a:pt x="4729" y="6491"/>
                    </a:cubicBezTo>
                    <a:cubicBezTo>
                      <a:pt x="5021" y="7020"/>
                      <a:pt x="5143" y="7240"/>
                      <a:pt x="5143" y="7835"/>
                    </a:cubicBezTo>
                    <a:cubicBezTo>
                      <a:pt x="5143" y="8142"/>
                      <a:pt x="5028" y="8416"/>
                      <a:pt x="4918" y="8681"/>
                    </a:cubicBezTo>
                    <a:cubicBezTo>
                      <a:pt x="4785" y="8999"/>
                      <a:pt x="4670" y="9274"/>
                      <a:pt x="4760" y="9569"/>
                    </a:cubicBezTo>
                    <a:cubicBezTo>
                      <a:pt x="4915" y="10082"/>
                      <a:pt x="5546" y="10399"/>
                      <a:pt x="6042" y="10399"/>
                    </a:cubicBezTo>
                    <a:cubicBezTo>
                      <a:pt x="7019" y="10399"/>
                      <a:pt x="7441" y="11009"/>
                      <a:pt x="7573" y="11479"/>
                    </a:cubicBezTo>
                    <a:lnTo>
                      <a:pt x="8480" y="11479"/>
                    </a:lnTo>
                    <a:lnTo>
                      <a:pt x="8480" y="10919"/>
                    </a:lnTo>
                    <a:lnTo>
                      <a:pt x="9243" y="10919"/>
                    </a:lnTo>
                    <a:lnTo>
                      <a:pt x="9243" y="11479"/>
                    </a:lnTo>
                    <a:lnTo>
                      <a:pt x="10238" y="11479"/>
                    </a:lnTo>
                    <a:lnTo>
                      <a:pt x="10238" y="10919"/>
                    </a:lnTo>
                    <a:lnTo>
                      <a:pt x="11001" y="10919"/>
                    </a:lnTo>
                    <a:lnTo>
                      <a:pt x="11001" y="11479"/>
                    </a:lnTo>
                    <a:lnTo>
                      <a:pt x="11999" y="11479"/>
                    </a:lnTo>
                    <a:lnTo>
                      <a:pt x="11999" y="10919"/>
                    </a:lnTo>
                    <a:lnTo>
                      <a:pt x="12760" y="10919"/>
                    </a:lnTo>
                    <a:lnTo>
                      <a:pt x="12760" y="11479"/>
                    </a:lnTo>
                    <a:lnTo>
                      <a:pt x="13669" y="11479"/>
                    </a:lnTo>
                    <a:cubicBezTo>
                      <a:pt x="13801" y="11009"/>
                      <a:pt x="14223" y="10399"/>
                      <a:pt x="15200" y="10399"/>
                    </a:cubicBezTo>
                    <a:cubicBezTo>
                      <a:pt x="15696" y="10399"/>
                      <a:pt x="16327" y="10082"/>
                      <a:pt x="16482" y="9569"/>
                    </a:cubicBezTo>
                    <a:cubicBezTo>
                      <a:pt x="16572" y="9274"/>
                      <a:pt x="16457" y="8999"/>
                      <a:pt x="16324" y="8681"/>
                    </a:cubicBezTo>
                    <a:cubicBezTo>
                      <a:pt x="16214" y="8416"/>
                      <a:pt x="16099" y="8142"/>
                      <a:pt x="16099" y="7835"/>
                    </a:cubicBezTo>
                    <a:cubicBezTo>
                      <a:pt x="16099" y="7239"/>
                      <a:pt x="16219" y="7020"/>
                      <a:pt x="16511" y="6491"/>
                    </a:cubicBezTo>
                    <a:cubicBezTo>
                      <a:pt x="16553" y="6414"/>
                      <a:pt x="16599" y="6331"/>
                      <a:pt x="16650" y="6237"/>
                    </a:cubicBezTo>
                    <a:cubicBezTo>
                      <a:pt x="16994" y="5601"/>
                      <a:pt x="16724" y="4936"/>
                      <a:pt x="16721" y="4929"/>
                    </a:cubicBezTo>
                    <a:lnTo>
                      <a:pt x="17451" y="4773"/>
                    </a:lnTo>
                    <a:cubicBezTo>
                      <a:pt x="17466" y="4807"/>
                      <a:pt x="17804" y="5619"/>
                      <a:pt x="17362" y="6433"/>
                    </a:cubicBezTo>
                    <a:cubicBezTo>
                      <a:pt x="17311" y="6527"/>
                      <a:pt x="17264" y="6611"/>
                      <a:pt x="17221" y="6688"/>
                    </a:cubicBezTo>
                    <a:cubicBezTo>
                      <a:pt x="16996" y="7097"/>
                      <a:pt x="16901" y="7270"/>
                      <a:pt x="16872" y="7570"/>
                    </a:cubicBezTo>
                    <a:cubicBezTo>
                      <a:pt x="18099" y="6794"/>
                      <a:pt x="18566" y="6422"/>
                      <a:pt x="18566" y="5082"/>
                    </a:cubicBezTo>
                    <a:cubicBezTo>
                      <a:pt x="18566" y="3652"/>
                      <a:pt x="17744" y="2352"/>
                      <a:pt x="16255" y="1420"/>
                    </a:cubicBezTo>
                    <a:cubicBezTo>
                      <a:pt x="14790" y="505"/>
                      <a:pt x="12790" y="0"/>
                      <a:pt x="10621" y="0"/>
                    </a:cubicBezTo>
                    <a:close/>
                    <a:moveTo>
                      <a:pt x="7922" y="5910"/>
                    </a:moveTo>
                    <a:cubicBezTo>
                      <a:pt x="10338" y="5910"/>
                      <a:pt x="9900" y="7158"/>
                      <a:pt x="9461" y="7626"/>
                    </a:cubicBezTo>
                    <a:cubicBezTo>
                      <a:pt x="9021" y="8094"/>
                      <a:pt x="7592" y="9302"/>
                      <a:pt x="6384" y="8054"/>
                    </a:cubicBezTo>
                    <a:cubicBezTo>
                      <a:pt x="5176" y="6806"/>
                      <a:pt x="6275" y="5910"/>
                      <a:pt x="7922" y="5910"/>
                    </a:cubicBezTo>
                    <a:close/>
                    <a:moveTo>
                      <a:pt x="13319" y="5910"/>
                    </a:moveTo>
                    <a:cubicBezTo>
                      <a:pt x="14966" y="5910"/>
                      <a:pt x="16063" y="6806"/>
                      <a:pt x="14855" y="8054"/>
                    </a:cubicBezTo>
                    <a:cubicBezTo>
                      <a:pt x="13647" y="9302"/>
                      <a:pt x="12220" y="8094"/>
                      <a:pt x="11781" y="7626"/>
                    </a:cubicBezTo>
                    <a:cubicBezTo>
                      <a:pt x="11342" y="7158"/>
                      <a:pt x="10904" y="5910"/>
                      <a:pt x="13319" y="5910"/>
                    </a:cubicBezTo>
                    <a:close/>
                    <a:moveTo>
                      <a:pt x="10621" y="8587"/>
                    </a:moveTo>
                    <a:cubicBezTo>
                      <a:pt x="11915" y="8863"/>
                      <a:pt x="11935" y="9797"/>
                      <a:pt x="11568" y="10103"/>
                    </a:cubicBezTo>
                    <a:cubicBezTo>
                      <a:pt x="11202" y="10409"/>
                      <a:pt x="10621" y="9935"/>
                      <a:pt x="10621" y="9935"/>
                    </a:cubicBezTo>
                    <a:cubicBezTo>
                      <a:pt x="10621" y="9935"/>
                      <a:pt x="10040" y="10409"/>
                      <a:pt x="9674" y="10103"/>
                    </a:cubicBezTo>
                    <a:cubicBezTo>
                      <a:pt x="9307" y="9797"/>
                      <a:pt x="9327" y="8863"/>
                      <a:pt x="10621" y="8587"/>
                    </a:cubicBezTo>
                    <a:close/>
                    <a:moveTo>
                      <a:pt x="5992" y="10937"/>
                    </a:moveTo>
                    <a:cubicBezTo>
                      <a:pt x="6051" y="12945"/>
                      <a:pt x="6696" y="13311"/>
                      <a:pt x="7391" y="13396"/>
                    </a:cubicBezTo>
                    <a:cubicBezTo>
                      <a:pt x="8607" y="13545"/>
                      <a:pt x="10601" y="13547"/>
                      <a:pt x="10621" y="13547"/>
                    </a:cubicBezTo>
                    <a:cubicBezTo>
                      <a:pt x="10641" y="13547"/>
                      <a:pt x="12634" y="13545"/>
                      <a:pt x="13848" y="13396"/>
                    </a:cubicBezTo>
                    <a:cubicBezTo>
                      <a:pt x="14988" y="13256"/>
                      <a:pt x="15221" y="12164"/>
                      <a:pt x="15250" y="10937"/>
                    </a:cubicBezTo>
                    <a:cubicBezTo>
                      <a:pt x="15233" y="10938"/>
                      <a:pt x="15215" y="10941"/>
                      <a:pt x="15197" y="10941"/>
                    </a:cubicBezTo>
                    <a:cubicBezTo>
                      <a:pt x="14628" y="10941"/>
                      <a:pt x="14455" y="11406"/>
                      <a:pt x="14403" y="11637"/>
                    </a:cubicBezTo>
                    <a:lnTo>
                      <a:pt x="14403" y="12580"/>
                    </a:lnTo>
                    <a:lnTo>
                      <a:pt x="13640" y="12580"/>
                    </a:lnTo>
                    <a:lnTo>
                      <a:pt x="13640" y="12020"/>
                    </a:lnTo>
                    <a:lnTo>
                      <a:pt x="12760" y="12020"/>
                    </a:lnTo>
                    <a:lnTo>
                      <a:pt x="12760" y="12580"/>
                    </a:lnTo>
                    <a:lnTo>
                      <a:pt x="11997" y="12580"/>
                    </a:lnTo>
                    <a:lnTo>
                      <a:pt x="11997" y="12020"/>
                    </a:lnTo>
                    <a:lnTo>
                      <a:pt x="11001" y="12020"/>
                    </a:lnTo>
                    <a:lnTo>
                      <a:pt x="11001" y="12580"/>
                    </a:lnTo>
                    <a:lnTo>
                      <a:pt x="10238" y="12580"/>
                    </a:lnTo>
                    <a:lnTo>
                      <a:pt x="10238" y="12020"/>
                    </a:lnTo>
                    <a:lnTo>
                      <a:pt x="9243" y="12020"/>
                    </a:lnTo>
                    <a:lnTo>
                      <a:pt x="9243" y="12580"/>
                    </a:lnTo>
                    <a:lnTo>
                      <a:pt x="8480" y="12580"/>
                    </a:lnTo>
                    <a:lnTo>
                      <a:pt x="8480" y="12020"/>
                    </a:lnTo>
                    <a:lnTo>
                      <a:pt x="7599" y="12020"/>
                    </a:lnTo>
                    <a:lnTo>
                      <a:pt x="7599" y="12580"/>
                    </a:lnTo>
                    <a:lnTo>
                      <a:pt x="6836" y="12580"/>
                    </a:lnTo>
                    <a:lnTo>
                      <a:pt x="6836" y="11637"/>
                    </a:lnTo>
                    <a:cubicBezTo>
                      <a:pt x="6785" y="11406"/>
                      <a:pt x="6611" y="10941"/>
                      <a:pt x="6042" y="10941"/>
                    </a:cubicBezTo>
                    <a:cubicBezTo>
                      <a:pt x="6025" y="10941"/>
                      <a:pt x="6008" y="10938"/>
                      <a:pt x="5992" y="10937"/>
                    </a:cubicBezTo>
                    <a:close/>
                    <a:moveTo>
                      <a:pt x="18724" y="11960"/>
                    </a:moveTo>
                    <a:cubicBezTo>
                      <a:pt x="18679" y="11960"/>
                      <a:pt x="18630" y="11962"/>
                      <a:pt x="18578" y="11965"/>
                    </a:cubicBezTo>
                    <a:cubicBezTo>
                      <a:pt x="17773" y="12017"/>
                      <a:pt x="17571" y="12819"/>
                      <a:pt x="16975" y="13190"/>
                    </a:cubicBezTo>
                    <a:cubicBezTo>
                      <a:pt x="16446" y="13520"/>
                      <a:pt x="3685" y="18765"/>
                      <a:pt x="3126" y="19006"/>
                    </a:cubicBezTo>
                    <a:cubicBezTo>
                      <a:pt x="2780" y="19156"/>
                      <a:pt x="2366" y="19181"/>
                      <a:pt x="1954" y="19181"/>
                    </a:cubicBezTo>
                    <a:cubicBezTo>
                      <a:pt x="1744" y="19181"/>
                      <a:pt x="1534" y="19175"/>
                      <a:pt x="1334" y="19175"/>
                    </a:cubicBezTo>
                    <a:cubicBezTo>
                      <a:pt x="731" y="19175"/>
                      <a:pt x="215" y="19234"/>
                      <a:pt x="37" y="19710"/>
                    </a:cubicBezTo>
                    <a:cubicBezTo>
                      <a:pt x="-177" y="20284"/>
                      <a:pt x="567" y="20350"/>
                      <a:pt x="1329" y="20802"/>
                    </a:cubicBezTo>
                    <a:cubicBezTo>
                      <a:pt x="1924" y="21156"/>
                      <a:pt x="1829" y="21547"/>
                      <a:pt x="2523" y="21547"/>
                    </a:cubicBezTo>
                    <a:cubicBezTo>
                      <a:pt x="2570" y="21547"/>
                      <a:pt x="2622" y="21545"/>
                      <a:pt x="2676" y="21541"/>
                    </a:cubicBezTo>
                    <a:cubicBezTo>
                      <a:pt x="3480" y="21487"/>
                      <a:pt x="3676" y="20683"/>
                      <a:pt x="4269" y="20310"/>
                    </a:cubicBezTo>
                    <a:cubicBezTo>
                      <a:pt x="4796" y="19978"/>
                      <a:pt x="17548" y="14736"/>
                      <a:pt x="18109" y="14497"/>
                    </a:cubicBezTo>
                    <a:cubicBezTo>
                      <a:pt x="18446" y="14353"/>
                      <a:pt x="18847" y="14327"/>
                      <a:pt x="19248" y="14327"/>
                    </a:cubicBezTo>
                    <a:cubicBezTo>
                      <a:pt x="19480" y="14327"/>
                      <a:pt x="19714" y="14336"/>
                      <a:pt x="19934" y="14336"/>
                    </a:cubicBezTo>
                    <a:cubicBezTo>
                      <a:pt x="20523" y="14336"/>
                      <a:pt x="21024" y="14272"/>
                      <a:pt x="21202" y="13805"/>
                    </a:cubicBezTo>
                    <a:cubicBezTo>
                      <a:pt x="21421" y="13232"/>
                      <a:pt x="20676" y="13163"/>
                      <a:pt x="19917" y="12708"/>
                    </a:cubicBezTo>
                    <a:cubicBezTo>
                      <a:pt x="19323" y="12351"/>
                      <a:pt x="19425" y="11960"/>
                      <a:pt x="18724" y="11960"/>
                    </a:cubicBezTo>
                    <a:close/>
                    <a:moveTo>
                      <a:pt x="2384" y="11965"/>
                    </a:moveTo>
                    <a:cubicBezTo>
                      <a:pt x="1828" y="12014"/>
                      <a:pt x="1878" y="12376"/>
                      <a:pt x="1324" y="12708"/>
                    </a:cubicBezTo>
                    <a:cubicBezTo>
                      <a:pt x="566" y="13163"/>
                      <a:pt x="-179" y="13232"/>
                      <a:pt x="40" y="13805"/>
                    </a:cubicBezTo>
                    <a:cubicBezTo>
                      <a:pt x="399" y="14747"/>
                      <a:pt x="2077" y="14046"/>
                      <a:pt x="3133" y="14497"/>
                    </a:cubicBezTo>
                    <a:cubicBezTo>
                      <a:pt x="3352" y="14590"/>
                      <a:pt x="5429" y="15447"/>
                      <a:pt x="7913" y="16476"/>
                    </a:cubicBezTo>
                    <a:cubicBezTo>
                      <a:pt x="8576" y="16201"/>
                      <a:pt x="9270" y="15914"/>
                      <a:pt x="9963" y="15625"/>
                    </a:cubicBezTo>
                    <a:cubicBezTo>
                      <a:pt x="7086" y="14426"/>
                      <a:pt x="4499" y="13335"/>
                      <a:pt x="4267" y="13190"/>
                    </a:cubicBezTo>
                    <a:cubicBezTo>
                      <a:pt x="3671" y="12819"/>
                      <a:pt x="3468" y="12017"/>
                      <a:pt x="2664" y="11965"/>
                    </a:cubicBezTo>
                    <a:cubicBezTo>
                      <a:pt x="2556" y="11958"/>
                      <a:pt x="2464" y="11958"/>
                      <a:pt x="2384" y="11965"/>
                    </a:cubicBezTo>
                    <a:close/>
                    <a:moveTo>
                      <a:pt x="13327" y="17024"/>
                    </a:moveTo>
                    <a:cubicBezTo>
                      <a:pt x="12662" y="17299"/>
                      <a:pt x="11972" y="17587"/>
                      <a:pt x="11279" y="17875"/>
                    </a:cubicBezTo>
                    <a:cubicBezTo>
                      <a:pt x="14155" y="19074"/>
                      <a:pt x="16739" y="20164"/>
                      <a:pt x="16970" y="20310"/>
                    </a:cubicBezTo>
                    <a:cubicBezTo>
                      <a:pt x="17563" y="20683"/>
                      <a:pt x="17762" y="21487"/>
                      <a:pt x="18566" y="21541"/>
                    </a:cubicBezTo>
                    <a:cubicBezTo>
                      <a:pt x="19428" y="21600"/>
                      <a:pt x="19275" y="21179"/>
                      <a:pt x="19910" y="20802"/>
                    </a:cubicBezTo>
                    <a:cubicBezTo>
                      <a:pt x="20673" y="20350"/>
                      <a:pt x="21417" y="20284"/>
                      <a:pt x="21202" y="19710"/>
                    </a:cubicBezTo>
                    <a:cubicBezTo>
                      <a:pt x="20850" y="18767"/>
                      <a:pt x="19169" y="19461"/>
                      <a:pt x="18116" y="19006"/>
                    </a:cubicBezTo>
                    <a:cubicBezTo>
                      <a:pt x="17898" y="18912"/>
                      <a:pt x="15814" y="18054"/>
                      <a:pt x="13327" y="1702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35" name="Skull">
                <a:extLst>
                  <a:ext uri="{FF2B5EF4-FFF2-40B4-BE49-F238E27FC236}">
                    <a16:creationId xmlns:a16="http://schemas.microsoft.com/office/drawing/2014/main" id="{9E52209F-CCA8-7740-B47A-D20EF31D139A}"/>
                  </a:ext>
                </a:extLst>
              </p:cNvPr>
              <p:cNvSpPr/>
              <p:nvPr/>
            </p:nvSpPr>
            <p:spPr>
              <a:xfrm>
                <a:off x="1402684" y="5393263"/>
                <a:ext cx="207383" cy="27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547" extrusionOk="0">
                    <a:moveTo>
                      <a:pt x="10621" y="0"/>
                    </a:moveTo>
                    <a:cubicBezTo>
                      <a:pt x="8452" y="0"/>
                      <a:pt x="6450" y="505"/>
                      <a:pt x="4985" y="1420"/>
                    </a:cubicBezTo>
                    <a:cubicBezTo>
                      <a:pt x="3496" y="2351"/>
                      <a:pt x="2676" y="3652"/>
                      <a:pt x="2676" y="5082"/>
                    </a:cubicBezTo>
                    <a:cubicBezTo>
                      <a:pt x="2676" y="6422"/>
                      <a:pt x="3143" y="6794"/>
                      <a:pt x="4370" y="7570"/>
                    </a:cubicBezTo>
                    <a:cubicBezTo>
                      <a:pt x="4340" y="7270"/>
                      <a:pt x="4246" y="7098"/>
                      <a:pt x="4021" y="6689"/>
                    </a:cubicBezTo>
                    <a:cubicBezTo>
                      <a:pt x="3978" y="6612"/>
                      <a:pt x="3931" y="6527"/>
                      <a:pt x="3879" y="6433"/>
                    </a:cubicBezTo>
                    <a:cubicBezTo>
                      <a:pt x="3439" y="5619"/>
                      <a:pt x="3776" y="4807"/>
                      <a:pt x="3791" y="4773"/>
                    </a:cubicBezTo>
                    <a:lnTo>
                      <a:pt x="4155" y="4851"/>
                    </a:lnTo>
                    <a:lnTo>
                      <a:pt x="4521" y="4929"/>
                    </a:lnTo>
                    <a:cubicBezTo>
                      <a:pt x="4518" y="4936"/>
                      <a:pt x="4245" y="5601"/>
                      <a:pt x="4590" y="6237"/>
                    </a:cubicBezTo>
                    <a:cubicBezTo>
                      <a:pt x="4640" y="6331"/>
                      <a:pt x="4687" y="6414"/>
                      <a:pt x="4729" y="6491"/>
                    </a:cubicBezTo>
                    <a:cubicBezTo>
                      <a:pt x="5021" y="7020"/>
                      <a:pt x="5143" y="7240"/>
                      <a:pt x="5143" y="7835"/>
                    </a:cubicBezTo>
                    <a:cubicBezTo>
                      <a:pt x="5143" y="8142"/>
                      <a:pt x="5028" y="8416"/>
                      <a:pt x="4918" y="8681"/>
                    </a:cubicBezTo>
                    <a:cubicBezTo>
                      <a:pt x="4785" y="8999"/>
                      <a:pt x="4670" y="9274"/>
                      <a:pt x="4760" y="9569"/>
                    </a:cubicBezTo>
                    <a:cubicBezTo>
                      <a:pt x="4915" y="10082"/>
                      <a:pt x="5546" y="10399"/>
                      <a:pt x="6042" y="10399"/>
                    </a:cubicBezTo>
                    <a:cubicBezTo>
                      <a:pt x="7019" y="10399"/>
                      <a:pt x="7441" y="11009"/>
                      <a:pt x="7573" y="11479"/>
                    </a:cubicBezTo>
                    <a:lnTo>
                      <a:pt x="8480" y="11479"/>
                    </a:lnTo>
                    <a:lnTo>
                      <a:pt x="8480" y="10919"/>
                    </a:lnTo>
                    <a:lnTo>
                      <a:pt x="9243" y="10919"/>
                    </a:lnTo>
                    <a:lnTo>
                      <a:pt x="9243" y="11479"/>
                    </a:lnTo>
                    <a:lnTo>
                      <a:pt x="10238" y="11479"/>
                    </a:lnTo>
                    <a:lnTo>
                      <a:pt x="10238" y="10919"/>
                    </a:lnTo>
                    <a:lnTo>
                      <a:pt x="11001" y="10919"/>
                    </a:lnTo>
                    <a:lnTo>
                      <a:pt x="11001" y="11479"/>
                    </a:lnTo>
                    <a:lnTo>
                      <a:pt x="11999" y="11479"/>
                    </a:lnTo>
                    <a:lnTo>
                      <a:pt x="11999" y="10919"/>
                    </a:lnTo>
                    <a:lnTo>
                      <a:pt x="12760" y="10919"/>
                    </a:lnTo>
                    <a:lnTo>
                      <a:pt x="12760" y="11479"/>
                    </a:lnTo>
                    <a:lnTo>
                      <a:pt x="13669" y="11479"/>
                    </a:lnTo>
                    <a:cubicBezTo>
                      <a:pt x="13801" y="11009"/>
                      <a:pt x="14223" y="10399"/>
                      <a:pt x="15200" y="10399"/>
                    </a:cubicBezTo>
                    <a:cubicBezTo>
                      <a:pt x="15696" y="10399"/>
                      <a:pt x="16327" y="10082"/>
                      <a:pt x="16482" y="9569"/>
                    </a:cubicBezTo>
                    <a:cubicBezTo>
                      <a:pt x="16572" y="9274"/>
                      <a:pt x="16457" y="8999"/>
                      <a:pt x="16324" y="8681"/>
                    </a:cubicBezTo>
                    <a:cubicBezTo>
                      <a:pt x="16214" y="8416"/>
                      <a:pt x="16099" y="8142"/>
                      <a:pt x="16099" y="7835"/>
                    </a:cubicBezTo>
                    <a:cubicBezTo>
                      <a:pt x="16099" y="7239"/>
                      <a:pt x="16219" y="7020"/>
                      <a:pt x="16511" y="6491"/>
                    </a:cubicBezTo>
                    <a:cubicBezTo>
                      <a:pt x="16553" y="6414"/>
                      <a:pt x="16599" y="6331"/>
                      <a:pt x="16650" y="6237"/>
                    </a:cubicBezTo>
                    <a:cubicBezTo>
                      <a:pt x="16994" y="5601"/>
                      <a:pt x="16724" y="4936"/>
                      <a:pt x="16721" y="4929"/>
                    </a:cubicBezTo>
                    <a:lnTo>
                      <a:pt x="17451" y="4773"/>
                    </a:lnTo>
                    <a:cubicBezTo>
                      <a:pt x="17466" y="4807"/>
                      <a:pt x="17804" y="5619"/>
                      <a:pt x="17362" y="6433"/>
                    </a:cubicBezTo>
                    <a:cubicBezTo>
                      <a:pt x="17311" y="6527"/>
                      <a:pt x="17264" y="6611"/>
                      <a:pt x="17221" y="6688"/>
                    </a:cubicBezTo>
                    <a:cubicBezTo>
                      <a:pt x="16996" y="7097"/>
                      <a:pt x="16901" y="7270"/>
                      <a:pt x="16872" y="7570"/>
                    </a:cubicBezTo>
                    <a:cubicBezTo>
                      <a:pt x="18099" y="6794"/>
                      <a:pt x="18566" y="6422"/>
                      <a:pt x="18566" y="5082"/>
                    </a:cubicBezTo>
                    <a:cubicBezTo>
                      <a:pt x="18566" y="3652"/>
                      <a:pt x="17744" y="2352"/>
                      <a:pt x="16255" y="1420"/>
                    </a:cubicBezTo>
                    <a:cubicBezTo>
                      <a:pt x="14790" y="505"/>
                      <a:pt x="12790" y="0"/>
                      <a:pt x="10621" y="0"/>
                    </a:cubicBezTo>
                    <a:close/>
                    <a:moveTo>
                      <a:pt x="7922" y="5910"/>
                    </a:moveTo>
                    <a:cubicBezTo>
                      <a:pt x="10338" y="5910"/>
                      <a:pt x="9900" y="7158"/>
                      <a:pt x="9461" y="7626"/>
                    </a:cubicBezTo>
                    <a:cubicBezTo>
                      <a:pt x="9021" y="8094"/>
                      <a:pt x="7592" y="9302"/>
                      <a:pt x="6384" y="8054"/>
                    </a:cubicBezTo>
                    <a:cubicBezTo>
                      <a:pt x="5176" y="6806"/>
                      <a:pt x="6275" y="5910"/>
                      <a:pt x="7922" y="5910"/>
                    </a:cubicBezTo>
                    <a:close/>
                    <a:moveTo>
                      <a:pt x="13319" y="5910"/>
                    </a:moveTo>
                    <a:cubicBezTo>
                      <a:pt x="14966" y="5910"/>
                      <a:pt x="16063" y="6806"/>
                      <a:pt x="14855" y="8054"/>
                    </a:cubicBezTo>
                    <a:cubicBezTo>
                      <a:pt x="13647" y="9302"/>
                      <a:pt x="12220" y="8094"/>
                      <a:pt x="11781" y="7626"/>
                    </a:cubicBezTo>
                    <a:cubicBezTo>
                      <a:pt x="11342" y="7158"/>
                      <a:pt x="10904" y="5910"/>
                      <a:pt x="13319" y="5910"/>
                    </a:cubicBezTo>
                    <a:close/>
                    <a:moveTo>
                      <a:pt x="10621" y="8587"/>
                    </a:moveTo>
                    <a:cubicBezTo>
                      <a:pt x="11915" y="8863"/>
                      <a:pt x="11935" y="9797"/>
                      <a:pt x="11568" y="10103"/>
                    </a:cubicBezTo>
                    <a:cubicBezTo>
                      <a:pt x="11202" y="10409"/>
                      <a:pt x="10621" y="9935"/>
                      <a:pt x="10621" y="9935"/>
                    </a:cubicBezTo>
                    <a:cubicBezTo>
                      <a:pt x="10621" y="9935"/>
                      <a:pt x="10040" y="10409"/>
                      <a:pt x="9674" y="10103"/>
                    </a:cubicBezTo>
                    <a:cubicBezTo>
                      <a:pt x="9307" y="9797"/>
                      <a:pt x="9327" y="8863"/>
                      <a:pt x="10621" y="8587"/>
                    </a:cubicBezTo>
                    <a:close/>
                    <a:moveTo>
                      <a:pt x="5992" y="10937"/>
                    </a:moveTo>
                    <a:cubicBezTo>
                      <a:pt x="6051" y="12945"/>
                      <a:pt x="6696" y="13311"/>
                      <a:pt x="7391" y="13396"/>
                    </a:cubicBezTo>
                    <a:cubicBezTo>
                      <a:pt x="8607" y="13545"/>
                      <a:pt x="10601" y="13547"/>
                      <a:pt x="10621" y="13547"/>
                    </a:cubicBezTo>
                    <a:cubicBezTo>
                      <a:pt x="10641" y="13547"/>
                      <a:pt x="12634" y="13545"/>
                      <a:pt x="13848" y="13396"/>
                    </a:cubicBezTo>
                    <a:cubicBezTo>
                      <a:pt x="14988" y="13256"/>
                      <a:pt x="15221" y="12164"/>
                      <a:pt x="15250" y="10937"/>
                    </a:cubicBezTo>
                    <a:cubicBezTo>
                      <a:pt x="15233" y="10938"/>
                      <a:pt x="15215" y="10941"/>
                      <a:pt x="15197" y="10941"/>
                    </a:cubicBezTo>
                    <a:cubicBezTo>
                      <a:pt x="14628" y="10941"/>
                      <a:pt x="14455" y="11406"/>
                      <a:pt x="14403" y="11637"/>
                    </a:cubicBezTo>
                    <a:lnTo>
                      <a:pt x="14403" y="12580"/>
                    </a:lnTo>
                    <a:lnTo>
                      <a:pt x="13640" y="12580"/>
                    </a:lnTo>
                    <a:lnTo>
                      <a:pt x="13640" y="12020"/>
                    </a:lnTo>
                    <a:lnTo>
                      <a:pt x="12760" y="12020"/>
                    </a:lnTo>
                    <a:lnTo>
                      <a:pt x="12760" y="12580"/>
                    </a:lnTo>
                    <a:lnTo>
                      <a:pt x="11997" y="12580"/>
                    </a:lnTo>
                    <a:lnTo>
                      <a:pt x="11997" y="12020"/>
                    </a:lnTo>
                    <a:lnTo>
                      <a:pt x="11001" y="12020"/>
                    </a:lnTo>
                    <a:lnTo>
                      <a:pt x="11001" y="12580"/>
                    </a:lnTo>
                    <a:lnTo>
                      <a:pt x="10238" y="12580"/>
                    </a:lnTo>
                    <a:lnTo>
                      <a:pt x="10238" y="12020"/>
                    </a:lnTo>
                    <a:lnTo>
                      <a:pt x="9243" y="12020"/>
                    </a:lnTo>
                    <a:lnTo>
                      <a:pt x="9243" y="12580"/>
                    </a:lnTo>
                    <a:lnTo>
                      <a:pt x="8480" y="12580"/>
                    </a:lnTo>
                    <a:lnTo>
                      <a:pt x="8480" y="12020"/>
                    </a:lnTo>
                    <a:lnTo>
                      <a:pt x="7599" y="12020"/>
                    </a:lnTo>
                    <a:lnTo>
                      <a:pt x="7599" y="12580"/>
                    </a:lnTo>
                    <a:lnTo>
                      <a:pt x="6836" y="12580"/>
                    </a:lnTo>
                    <a:lnTo>
                      <a:pt x="6836" y="11637"/>
                    </a:lnTo>
                    <a:cubicBezTo>
                      <a:pt x="6785" y="11406"/>
                      <a:pt x="6611" y="10941"/>
                      <a:pt x="6042" y="10941"/>
                    </a:cubicBezTo>
                    <a:cubicBezTo>
                      <a:pt x="6025" y="10941"/>
                      <a:pt x="6008" y="10938"/>
                      <a:pt x="5992" y="10937"/>
                    </a:cubicBezTo>
                    <a:close/>
                    <a:moveTo>
                      <a:pt x="18724" y="11960"/>
                    </a:moveTo>
                    <a:cubicBezTo>
                      <a:pt x="18679" y="11960"/>
                      <a:pt x="18630" y="11962"/>
                      <a:pt x="18578" y="11965"/>
                    </a:cubicBezTo>
                    <a:cubicBezTo>
                      <a:pt x="17773" y="12017"/>
                      <a:pt x="17571" y="12819"/>
                      <a:pt x="16975" y="13190"/>
                    </a:cubicBezTo>
                    <a:cubicBezTo>
                      <a:pt x="16446" y="13520"/>
                      <a:pt x="3685" y="18765"/>
                      <a:pt x="3126" y="19006"/>
                    </a:cubicBezTo>
                    <a:cubicBezTo>
                      <a:pt x="2780" y="19156"/>
                      <a:pt x="2366" y="19181"/>
                      <a:pt x="1954" y="19181"/>
                    </a:cubicBezTo>
                    <a:cubicBezTo>
                      <a:pt x="1744" y="19181"/>
                      <a:pt x="1534" y="19175"/>
                      <a:pt x="1334" y="19175"/>
                    </a:cubicBezTo>
                    <a:cubicBezTo>
                      <a:pt x="731" y="19175"/>
                      <a:pt x="215" y="19234"/>
                      <a:pt x="37" y="19710"/>
                    </a:cubicBezTo>
                    <a:cubicBezTo>
                      <a:pt x="-177" y="20284"/>
                      <a:pt x="567" y="20350"/>
                      <a:pt x="1329" y="20802"/>
                    </a:cubicBezTo>
                    <a:cubicBezTo>
                      <a:pt x="1924" y="21156"/>
                      <a:pt x="1829" y="21547"/>
                      <a:pt x="2523" y="21547"/>
                    </a:cubicBezTo>
                    <a:cubicBezTo>
                      <a:pt x="2570" y="21547"/>
                      <a:pt x="2622" y="21545"/>
                      <a:pt x="2676" y="21541"/>
                    </a:cubicBezTo>
                    <a:cubicBezTo>
                      <a:pt x="3480" y="21487"/>
                      <a:pt x="3676" y="20683"/>
                      <a:pt x="4269" y="20310"/>
                    </a:cubicBezTo>
                    <a:cubicBezTo>
                      <a:pt x="4796" y="19978"/>
                      <a:pt x="17548" y="14736"/>
                      <a:pt x="18109" y="14497"/>
                    </a:cubicBezTo>
                    <a:cubicBezTo>
                      <a:pt x="18446" y="14353"/>
                      <a:pt x="18847" y="14327"/>
                      <a:pt x="19248" y="14327"/>
                    </a:cubicBezTo>
                    <a:cubicBezTo>
                      <a:pt x="19480" y="14327"/>
                      <a:pt x="19714" y="14336"/>
                      <a:pt x="19934" y="14336"/>
                    </a:cubicBezTo>
                    <a:cubicBezTo>
                      <a:pt x="20523" y="14336"/>
                      <a:pt x="21024" y="14272"/>
                      <a:pt x="21202" y="13805"/>
                    </a:cubicBezTo>
                    <a:cubicBezTo>
                      <a:pt x="21421" y="13232"/>
                      <a:pt x="20676" y="13163"/>
                      <a:pt x="19917" y="12708"/>
                    </a:cubicBezTo>
                    <a:cubicBezTo>
                      <a:pt x="19323" y="12351"/>
                      <a:pt x="19425" y="11960"/>
                      <a:pt x="18724" y="11960"/>
                    </a:cubicBezTo>
                    <a:close/>
                    <a:moveTo>
                      <a:pt x="2384" y="11965"/>
                    </a:moveTo>
                    <a:cubicBezTo>
                      <a:pt x="1828" y="12014"/>
                      <a:pt x="1878" y="12376"/>
                      <a:pt x="1324" y="12708"/>
                    </a:cubicBezTo>
                    <a:cubicBezTo>
                      <a:pt x="566" y="13163"/>
                      <a:pt x="-179" y="13232"/>
                      <a:pt x="40" y="13805"/>
                    </a:cubicBezTo>
                    <a:cubicBezTo>
                      <a:pt x="399" y="14747"/>
                      <a:pt x="2077" y="14046"/>
                      <a:pt x="3133" y="14497"/>
                    </a:cubicBezTo>
                    <a:cubicBezTo>
                      <a:pt x="3352" y="14590"/>
                      <a:pt x="5429" y="15447"/>
                      <a:pt x="7913" y="16476"/>
                    </a:cubicBezTo>
                    <a:cubicBezTo>
                      <a:pt x="8576" y="16201"/>
                      <a:pt x="9270" y="15914"/>
                      <a:pt x="9963" y="15625"/>
                    </a:cubicBezTo>
                    <a:cubicBezTo>
                      <a:pt x="7086" y="14426"/>
                      <a:pt x="4499" y="13335"/>
                      <a:pt x="4267" y="13190"/>
                    </a:cubicBezTo>
                    <a:cubicBezTo>
                      <a:pt x="3671" y="12819"/>
                      <a:pt x="3468" y="12017"/>
                      <a:pt x="2664" y="11965"/>
                    </a:cubicBezTo>
                    <a:cubicBezTo>
                      <a:pt x="2556" y="11958"/>
                      <a:pt x="2464" y="11958"/>
                      <a:pt x="2384" y="11965"/>
                    </a:cubicBezTo>
                    <a:close/>
                    <a:moveTo>
                      <a:pt x="13327" y="17024"/>
                    </a:moveTo>
                    <a:cubicBezTo>
                      <a:pt x="12662" y="17299"/>
                      <a:pt x="11972" y="17587"/>
                      <a:pt x="11279" y="17875"/>
                    </a:cubicBezTo>
                    <a:cubicBezTo>
                      <a:pt x="14155" y="19074"/>
                      <a:pt x="16739" y="20164"/>
                      <a:pt x="16970" y="20310"/>
                    </a:cubicBezTo>
                    <a:cubicBezTo>
                      <a:pt x="17563" y="20683"/>
                      <a:pt x="17762" y="21487"/>
                      <a:pt x="18566" y="21541"/>
                    </a:cubicBezTo>
                    <a:cubicBezTo>
                      <a:pt x="19428" y="21600"/>
                      <a:pt x="19275" y="21179"/>
                      <a:pt x="19910" y="20802"/>
                    </a:cubicBezTo>
                    <a:cubicBezTo>
                      <a:pt x="20673" y="20350"/>
                      <a:pt x="21417" y="20284"/>
                      <a:pt x="21202" y="19710"/>
                    </a:cubicBezTo>
                    <a:cubicBezTo>
                      <a:pt x="20850" y="18767"/>
                      <a:pt x="19169" y="19461"/>
                      <a:pt x="18116" y="19006"/>
                    </a:cubicBezTo>
                    <a:cubicBezTo>
                      <a:pt x="17898" y="18912"/>
                      <a:pt x="15814" y="18054"/>
                      <a:pt x="13327" y="1702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dirty="0">
                  <a:highlight>
                    <a:srgbClr val="FF0000"/>
                  </a:highlight>
                </a:endParaRPr>
              </a:p>
            </p:txBody>
          </p:sp>
        </p:grpSp>
      </p:grp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2FDC2B99-64C2-9D40-9297-355F2C03E4F5}"/>
              </a:ext>
            </a:extLst>
          </p:cNvPr>
          <p:cNvSpPr/>
          <p:nvPr/>
        </p:nvSpPr>
        <p:spPr>
          <a:xfrm>
            <a:off x="6093138" y="1394873"/>
            <a:ext cx="346613" cy="1937856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3B07C726-B90E-2740-89E5-B400329C5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5"/>
          <a:stretch/>
        </p:blipFill>
        <p:spPr>
          <a:xfrm>
            <a:off x="30445" y="4074733"/>
            <a:ext cx="8999341" cy="2649140"/>
          </a:xfrm>
          <a:prstGeom prst="rect">
            <a:avLst/>
          </a:prstGeom>
          <a:ln w="1905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7F314-E7A0-5940-B44D-4ADC8A87BE9D}"/>
              </a:ext>
            </a:extLst>
          </p:cNvPr>
          <p:cNvSpPr txBox="1"/>
          <p:nvPr/>
        </p:nvSpPr>
        <p:spPr>
          <a:xfrm>
            <a:off x="736601" y="76977"/>
            <a:ext cx="842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Motivation &amp;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C53E0-AFB9-864F-B4A9-3E9C3922DFC6}"/>
              </a:ext>
            </a:extLst>
          </p:cNvPr>
          <p:cNvSpPr txBox="1"/>
          <p:nvPr/>
        </p:nvSpPr>
        <p:spPr>
          <a:xfrm>
            <a:off x="1552353" y="6466365"/>
            <a:ext cx="2049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Bae, et al. Science (2017)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1E7C8-5A64-F84D-832A-76ED93EAC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5" b="94690" l="9639" r="89759">
                        <a14:foregroundMark x1="43976" y1="13274" x2="43976" y2="13274"/>
                        <a14:foregroundMark x1="31928" y1="94690" x2="31928" y2="94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2912" y="6380958"/>
            <a:ext cx="454388" cy="313536"/>
          </a:xfrm>
          <a:prstGeom prst="rect">
            <a:avLst/>
          </a:prstGeom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7783D-62D0-2041-9587-B1B43C78FF23}"/>
              </a:ext>
            </a:extLst>
          </p:cNvPr>
          <p:cNvGrpSpPr/>
          <p:nvPr/>
        </p:nvGrpSpPr>
        <p:grpSpPr>
          <a:xfrm>
            <a:off x="3981167" y="2878860"/>
            <a:ext cx="1011763" cy="1065043"/>
            <a:chOff x="3094734" y="2117892"/>
            <a:chExt cx="1812341" cy="190777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A5B242-7784-394A-9D40-5B5DBF44C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39" b="85615" l="2968" r="89568">
                          <a14:foregroundMark x1="10240" y1="70072" x2="15048" y2="75797"/>
                          <a14:foregroundMark x1="20379" y1="80225" x2="47482" y2="86915"/>
                          <a14:foregroundMark x1="47482" y1="86915" x2="52629" y2="86747"/>
                          <a14:foregroundMark x1="75813" y1="73291" x2="83235" y2="59602"/>
                          <a14:foregroundMark x1="3710" y1="52344" x2="7284" y2="65338"/>
                          <a14:foregroundMark x1="3327" y1="50953" x2="3602" y2="51953"/>
                          <a14:foregroundMark x1="32006" y1="85923" x2="49910" y2="86655"/>
                          <a14:foregroundMark x1="54097" y1="86008" x2="55224" y2="85834"/>
                          <a14:foregroundMark x1="49910" y1="86655" x2="52269" y2="86291"/>
                          <a14:foregroundMark x1="70507" y1="77866" x2="71397" y2="77278"/>
                          <a14:foregroundMark x1="5542" y1="34879" x2="4047" y2="40641"/>
                          <a14:foregroundMark x1="4047" y1="40641" x2="4137" y2="42981"/>
                          <a14:foregroundMark x1="3208" y1="46000" x2="4137" y2="51646"/>
                          <a14:foregroundMark x1="3237" y1="52166" x2="3237" y2="52166"/>
                          <a14:foregroundMark x1="3237" y1="51820" x2="3237" y2="51906"/>
                          <a14:foregroundMark x1="3058" y1="51646" x2="4676" y2="57279"/>
                          <a14:foregroundMark x1="4586" y1="58232" x2="4227" y2="57539"/>
                          <a14:foregroundMark x1="56565" y1="85615" x2="68345" y2="79289"/>
                          <a14:foregroundMark x1="73381" y1="75303" x2="75270" y2="73484"/>
                          <a14:backgroundMark x1="3250" y1="43012" x2="2782" y2="44569"/>
                          <a14:backgroundMark x1="7824" y1="27816" x2="6554" y2="32037"/>
                          <a14:backgroundMark x1="4243" y1="57223" x2="5036" y2="63085"/>
                          <a14:backgroundMark x1="5036" y1="63085" x2="8993" y2="70971"/>
                          <a14:backgroundMark x1="4227" y1="33102" x2="3957" y2="35009"/>
                          <a14:backgroundMark x1="8094" y1="27556" x2="8094" y2="27556"/>
                          <a14:backgroundMark x1="2518" y1="34489" x2="3261" y2="37592"/>
                          <a14:backgroundMark x1="8363" y1="26430" x2="8723" y2="27816"/>
                          <a14:backgroundMark x1="3687" y1="63258" x2="3687" y2="63258"/>
                          <a14:backgroundMark x1="3687" y1="62912" x2="3957" y2="62912"/>
                          <a14:backgroundMark x1="67819" y1="80343" x2="71313" y2="78596"/>
                          <a14:backgroundMark x1="54676" y1="86915" x2="56329" y2="86089"/>
                          <a14:backgroundMark x1="71313" y1="78596" x2="63309" y2="84229"/>
                          <a14:backgroundMark x1="63309" y1="84229" x2="58267" y2="85673"/>
                          <a14:backgroundMark x1="71763" y1="78683" x2="73354" y2="76110"/>
                          <a14:backgroundMark x1="70863" y1="78423" x2="76259" y2="74437"/>
                          <a14:backgroundMark x1="4406" y1="63518" x2="3867" y2="62998"/>
                          <a14:backgroundMark x1="84083" y1="57366" x2="83903" y2="59185"/>
                          <a14:backgroundMark x1="84802" y1="57106" x2="83813" y2="59792"/>
                          <a14:backgroundMark x1="76169" y1="73830" x2="75090" y2="73830"/>
                          <a14:backgroundMark x1="76259" y1="73310" x2="74820" y2="74697"/>
                          <a14:backgroundMark x1="54676" y1="86742" x2="52968" y2="87175"/>
                          <a14:backgroundMark x1="31475" y1="86482" x2="30306" y2="86049"/>
                          <a14:backgroundMark x1="20144" y1="81109" x2="15288" y2="76343"/>
                          <a14:backgroundMark x1="32464" y1="86742" x2="30036" y2="86049"/>
                          <a14:backgroundMark x1="20144" y1="80849" x2="19155" y2="80156"/>
                          <a14:backgroundMark x1="20324" y1="80849" x2="19155" y2="80156"/>
                          <a14:backgroundMark x1="18975" y1="80156" x2="18975" y2="80156"/>
                          <a14:backgroundMark x1="19155" y1="79983" x2="19964" y2="80589"/>
                          <a14:backgroundMark x1="5845" y1="31802" x2="5306" y2="33882"/>
                          <a14:backgroundMark x1="5306" y1="33795" x2="5036" y2="34749"/>
                          <a14:backgroundMark x1="2338" y1="44541" x2="2608" y2="44627"/>
                          <a14:backgroundMark x1="2518" y1="43934" x2="2338" y2="45927"/>
                        </a14:backgroundRemoval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4" t="7846" r="13172" b="10399"/>
            <a:stretch/>
          </p:blipFill>
          <p:spPr>
            <a:xfrm>
              <a:off x="3094734" y="2117892"/>
              <a:ext cx="1812341" cy="1907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2FCEEAB-EB8C-AA42-9C3C-F508C86DC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9806" y="2619707"/>
              <a:ext cx="287649" cy="295126"/>
            </a:xfrm>
            <a:prstGeom prst="ellipse">
              <a:avLst/>
            </a:prstGeom>
            <a:solidFill>
              <a:srgbClr val="9437FF">
                <a:alpha val="90000"/>
              </a:srgbClr>
            </a:solidFill>
            <a:ln w="635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8752" tIns="18752" rIns="18752" bIns="18752" numCol="1" spcCol="38100" rtlCol="0" anchor="ctr">
              <a:spAutoFit/>
            </a:bodyPr>
            <a:lstStyle/>
            <a:p>
              <a:pPr defTabSz="215628"/>
              <a:endParaRPr lang="en-US" sz="812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7" name="Groucutt, H. S. et al.…">
            <a:extLst>
              <a:ext uri="{FF2B5EF4-FFF2-40B4-BE49-F238E27FC236}">
                <a16:creationId xmlns:a16="http://schemas.microsoft.com/office/drawing/2014/main" id="{5F9C6373-F0B1-7B4E-B893-EDE39955474F}"/>
              </a:ext>
            </a:extLst>
          </p:cNvPr>
          <p:cNvSpPr txBox="1"/>
          <p:nvPr/>
        </p:nvSpPr>
        <p:spPr>
          <a:xfrm>
            <a:off x="3976108" y="853103"/>
            <a:ext cx="1491306" cy="1822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752" tIns="18752" rIns="18752" bIns="18752" numCol="1" anchor="ctr">
            <a:spAutoFit/>
          </a:bodyPr>
          <a:lstStyle/>
          <a:p>
            <a:pPr algn="l" defTabSz="168753">
              <a:defRPr sz="1700">
                <a:solidFill>
                  <a:srgbClr val="000000"/>
                </a:solidFill>
              </a:defRPr>
            </a:pPr>
            <a:r>
              <a:rPr lang="en-US" b="1" i="1" dirty="0">
                <a:solidFill>
                  <a:srgbClr val="9437FF"/>
                </a:solidFill>
                <a:latin typeface="Georgia" panose="02040502050405020303" pitchFamily="18" charset="0"/>
              </a:rPr>
              <a:t>Out of Africa</a:t>
            </a:r>
          </a:p>
          <a:p>
            <a:pPr algn="l" defTabSz="168753">
              <a:defRPr sz="1700">
                <a:solidFill>
                  <a:srgbClr val="000000"/>
                </a:solidFill>
              </a:defRPr>
            </a:pPr>
            <a:endParaRPr lang="en-US" sz="1200" b="1" i="1" dirty="0">
              <a:solidFill>
                <a:srgbClr val="9437FF"/>
              </a:solidFill>
              <a:latin typeface="Georgia" panose="02040502050405020303" pitchFamily="18" charset="0"/>
            </a:endParaRPr>
          </a:p>
          <a:p>
            <a:pPr algn="l" defTabSz="168753">
              <a:defRPr sz="1700">
                <a:solidFill>
                  <a:srgbClr val="000000"/>
                </a:solidFill>
              </a:defRPr>
            </a:pPr>
            <a:r>
              <a:rPr lang="en-US" b="1" i="1" dirty="0">
                <a:solidFill>
                  <a:srgbClr val="9437FF"/>
                </a:solidFill>
                <a:latin typeface="Georgia" panose="02040502050405020303" pitchFamily="18" charset="0"/>
              </a:rPr>
              <a:t>When ?</a:t>
            </a:r>
          </a:p>
          <a:p>
            <a:pPr algn="l" defTabSz="168753">
              <a:defRPr sz="1700">
                <a:solidFill>
                  <a:srgbClr val="000000"/>
                </a:solidFill>
              </a:defRPr>
            </a:pPr>
            <a:r>
              <a:rPr lang="en-US" b="1" i="1" dirty="0">
                <a:solidFill>
                  <a:srgbClr val="9437FF"/>
                </a:solidFill>
                <a:latin typeface="Georgia" panose="02040502050405020303" pitchFamily="18" charset="0"/>
              </a:rPr>
              <a:t>Where ?</a:t>
            </a:r>
          </a:p>
          <a:p>
            <a:pPr algn="l" defTabSz="168753">
              <a:defRPr sz="1700">
                <a:solidFill>
                  <a:srgbClr val="000000"/>
                </a:solidFill>
              </a:defRPr>
            </a:pPr>
            <a:r>
              <a:rPr lang="en-US" b="1" i="1" dirty="0">
                <a:solidFill>
                  <a:srgbClr val="9437FF"/>
                </a:solidFill>
                <a:latin typeface="Georgia" panose="02040502050405020303" pitchFamily="18" charset="0"/>
              </a:rPr>
              <a:t>What happened </a:t>
            </a:r>
          </a:p>
          <a:p>
            <a:pPr algn="l" defTabSz="168753">
              <a:defRPr sz="1700">
                <a:solidFill>
                  <a:srgbClr val="000000"/>
                </a:solidFill>
              </a:defRPr>
            </a:pPr>
            <a:r>
              <a:rPr lang="en-US" b="1" i="1" dirty="0">
                <a:solidFill>
                  <a:srgbClr val="9437FF"/>
                </a:solidFill>
                <a:latin typeface="Georgia" panose="02040502050405020303" pitchFamily="18" charset="0"/>
              </a:rPr>
              <a:t>on-routes ?</a:t>
            </a:r>
            <a:endParaRPr i="1" dirty="0">
              <a:solidFill>
                <a:srgbClr val="9437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39C079-A29B-5E4D-BC4C-8D1B7D35B8D6}"/>
              </a:ext>
            </a:extLst>
          </p:cNvPr>
          <p:cNvGrpSpPr/>
          <p:nvPr/>
        </p:nvGrpSpPr>
        <p:grpSpPr>
          <a:xfrm>
            <a:off x="50151" y="844253"/>
            <a:ext cx="3766996" cy="3108088"/>
            <a:chOff x="95871" y="878543"/>
            <a:chExt cx="3766996" cy="3108088"/>
          </a:xfrm>
        </p:grpSpPr>
        <p:pic>
          <p:nvPicPr>
            <p:cNvPr id="27" name="Screenshot 2016-11-08 14.21.52.png" descr="Screenshot 2016-11-08 14.21.52.png">
              <a:extLst>
                <a:ext uri="{FF2B5EF4-FFF2-40B4-BE49-F238E27FC236}">
                  <a16:creationId xmlns:a16="http://schemas.microsoft.com/office/drawing/2014/main" id="{E8637609-4A85-6043-82B0-5BE247A90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871" y="878543"/>
              <a:ext cx="3766996" cy="31080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0FE17B4E-9629-E54F-96B0-C4B0A1CAB919}"/>
                </a:ext>
              </a:extLst>
            </p:cNvPr>
            <p:cNvSpPr/>
            <p:nvPr/>
          </p:nvSpPr>
          <p:spPr>
            <a:xfrm>
              <a:off x="1277489" y="1586080"/>
              <a:ext cx="2572164" cy="223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852" y="20106"/>
                  </a:moveTo>
                  <a:cubicBezTo>
                    <a:pt x="1011" y="19655"/>
                    <a:pt x="1191" y="19214"/>
                    <a:pt x="1393" y="18783"/>
                  </a:cubicBezTo>
                  <a:cubicBezTo>
                    <a:pt x="1332" y="18462"/>
                    <a:pt x="1256" y="18145"/>
                    <a:pt x="1167" y="17832"/>
                  </a:cubicBezTo>
                  <a:cubicBezTo>
                    <a:pt x="1083" y="17541"/>
                    <a:pt x="988" y="17255"/>
                    <a:pt x="881" y="16973"/>
                  </a:cubicBezTo>
                  <a:cubicBezTo>
                    <a:pt x="699" y="16623"/>
                    <a:pt x="558" y="16252"/>
                    <a:pt x="462" y="15866"/>
                  </a:cubicBezTo>
                  <a:cubicBezTo>
                    <a:pt x="371" y="15505"/>
                    <a:pt x="320" y="15134"/>
                    <a:pt x="309" y="14760"/>
                  </a:cubicBezTo>
                  <a:cubicBezTo>
                    <a:pt x="384" y="14439"/>
                    <a:pt x="455" y="14116"/>
                    <a:pt x="522" y="13792"/>
                  </a:cubicBezTo>
                  <a:cubicBezTo>
                    <a:pt x="575" y="13532"/>
                    <a:pt x="626" y="13271"/>
                    <a:pt x="674" y="13009"/>
                  </a:cubicBezTo>
                  <a:lnTo>
                    <a:pt x="812" y="11386"/>
                  </a:lnTo>
                  <a:lnTo>
                    <a:pt x="767" y="9326"/>
                  </a:lnTo>
                  <a:cubicBezTo>
                    <a:pt x="713" y="9016"/>
                    <a:pt x="655" y="8706"/>
                    <a:pt x="593" y="8398"/>
                  </a:cubicBezTo>
                  <a:cubicBezTo>
                    <a:pt x="504" y="7963"/>
                    <a:pt x="407" y="7529"/>
                    <a:pt x="301" y="7098"/>
                  </a:cubicBezTo>
                  <a:cubicBezTo>
                    <a:pt x="161" y="6918"/>
                    <a:pt x="66" y="6704"/>
                    <a:pt x="24" y="6475"/>
                  </a:cubicBezTo>
                  <a:cubicBezTo>
                    <a:pt x="-14" y="6268"/>
                    <a:pt x="-7" y="6055"/>
                    <a:pt x="44" y="5852"/>
                  </a:cubicBezTo>
                  <a:lnTo>
                    <a:pt x="957" y="5283"/>
                  </a:lnTo>
                  <a:lnTo>
                    <a:pt x="1898" y="5337"/>
                  </a:lnTo>
                  <a:lnTo>
                    <a:pt x="2843" y="5476"/>
                  </a:lnTo>
                  <a:lnTo>
                    <a:pt x="3668" y="5383"/>
                  </a:lnTo>
                  <a:lnTo>
                    <a:pt x="4113" y="4408"/>
                  </a:lnTo>
                  <a:lnTo>
                    <a:pt x="4515" y="3088"/>
                  </a:lnTo>
                  <a:lnTo>
                    <a:pt x="4904" y="1506"/>
                  </a:lnTo>
                  <a:lnTo>
                    <a:pt x="5024" y="308"/>
                  </a:lnTo>
                  <a:lnTo>
                    <a:pt x="5717" y="0"/>
                  </a:lnTo>
                  <a:lnTo>
                    <a:pt x="7098" y="209"/>
                  </a:lnTo>
                  <a:cubicBezTo>
                    <a:pt x="7385" y="402"/>
                    <a:pt x="7647" y="633"/>
                    <a:pt x="7876" y="898"/>
                  </a:cubicBezTo>
                  <a:cubicBezTo>
                    <a:pt x="8164" y="1228"/>
                    <a:pt x="8398" y="1606"/>
                    <a:pt x="8569" y="2017"/>
                  </a:cubicBezTo>
                  <a:cubicBezTo>
                    <a:pt x="8522" y="2389"/>
                    <a:pt x="8461" y="2759"/>
                    <a:pt x="8386" y="3126"/>
                  </a:cubicBezTo>
                  <a:cubicBezTo>
                    <a:pt x="8311" y="3499"/>
                    <a:pt x="8221" y="3870"/>
                    <a:pt x="8118" y="4236"/>
                  </a:cubicBezTo>
                  <a:lnTo>
                    <a:pt x="8223" y="6393"/>
                  </a:lnTo>
                  <a:cubicBezTo>
                    <a:pt x="8261" y="6746"/>
                    <a:pt x="8365" y="7087"/>
                    <a:pt x="8528" y="7397"/>
                  </a:cubicBezTo>
                  <a:cubicBezTo>
                    <a:pt x="8677" y="7680"/>
                    <a:pt x="8874" y="7931"/>
                    <a:pt x="9108" y="8141"/>
                  </a:cubicBezTo>
                  <a:cubicBezTo>
                    <a:pt x="9345" y="8268"/>
                    <a:pt x="9594" y="8367"/>
                    <a:pt x="9852" y="8436"/>
                  </a:cubicBezTo>
                  <a:cubicBezTo>
                    <a:pt x="10172" y="8521"/>
                    <a:pt x="10501" y="8559"/>
                    <a:pt x="10830" y="8549"/>
                  </a:cubicBezTo>
                  <a:cubicBezTo>
                    <a:pt x="10979" y="8630"/>
                    <a:pt x="11121" y="8721"/>
                    <a:pt x="11257" y="8823"/>
                  </a:cubicBezTo>
                  <a:cubicBezTo>
                    <a:pt x="11443" y="8962"/>
                    <a:pt x="11615" y="9118"/>
                    <a:pt x="11771" y="9291"/>
                  </a:cubicBezTo>
                  <a:cubicBezTo>
                    <a:pt x="12070" y="9633"/>
                    <a:pt x="12332" y="10009"/>
                    <a:pt x="12552" y="10411"/>
                  </a:cubicBezTo>
                  <a:cubicBezTo>
                    <a:pt x="12762" y="10795"/>
                    <a:pt x="12933" y="11201"/>
                    <a:pt x="13062" y="11622"/>
                  </a:cubicBezTo>
                  <a:cubicBezTo>
                    <a:pt x="13129" y="11954"/>
                    <a:pt x="13154" y="12294"/>
                    <a:pt x="13135" y="12633"/>
                  </a:cubicBezTo>
                  <a:cubicBezTo>
                    <a:pt x="13112" y="13042"/>
                    <a:pt x="13027" y="13445"/>
                    <a:pt x="12881" y="13825"/>
                  </a:cubicBezTo>
                  <a:cubicBezTo>
                    <a:pt x="12793" y="14224"/>
                    <a:pt x="12733" y="14629"/>
                    <a:pt x="12703" y="15037"/>
                  </a:cubicBezTo>
                  <a:cubicBezTo>
                    <a:pt x="12673" y="15441"/>
                    <a:pt x="12673" y="15846"/>
                    <a:pt x="12701" y="16249"/>
                  </a:cubicBezTo>
                  <a:lnTo>
                    <a:pt x="13315" y="17273"/>
                  </a:lnTo>
                  <a:cubicBezTo>
                    <a:pt x="13651" y="17322"/>
                    <a:pt x="13993" y="17300"/>
                    <a:pt x="14320" y="17208"/>
                  </a:cubicBezTo>
                  <a:cubicBezTo>
                    <a:pt x="14692" y="17103"/>
                    <a:pt x="15035" y="16911"/>
                    <a:pt x="15325" y="16646"/>
                  </a:cubicBezTo>
                  <a:lnTo>
                    <a:pt x="17453" y="14961"/>
                  </a:lnTo>
                  <a:lnTo>
                    <a:pt x="18483" y="14411"/>
                  </a:lnTo>
                  <a:lnTo>
                    <a:pt x="19665" y="13450"/>
                  </a:lnTo>
                  <a:cubicBezTo>
                    <a:pt x="19785" y="13017"/>
                    <a:pt x="19857" y="12570"/>
                    <a:pt x="19879" y="12119"/>
                  </a:cubicBezTo>
                  <a:cubicBezTo>
                    <a:pt x="19900" y="11673"/>
                    <a:pt x="19873" y="11227"/>
                    <a:pt x="19796" y="10788"/>
                  </a:cubicBezTo>
                  <a:lnTo>
                    <a:pt x="19841" y="9401"/>
                  </a:lnTo>
                  <a:lnTo>
                    <a:pt x="20634" y="9573"/>
                  </a:lnTo>
                  <a:lnTo>
                    <a:pt x="21537" y="9715"/>
                  </a:lnTo>
                  <a:lnTo>
                    <a:pt x="21586" y="11837"/>
                  </a:lnTo>
                  <a:lnTo>
                    <a:pt x="21524" y="13017"/>
                  </a:lnTo>
                  <a:lnTo>
                    <a:pt x="21150" y="13816"/>
                  </a:lnTo>
                  <a:lnTo>
                    <a:pt x="20553" y="14636"/>
                  </a:lnTo>
                  <a:lnTo>
                    <a:pt x="20104" y="15251"/>
                  </a:lnTo>
                  <a:lnTo>
                    <a:pt x="19268" y="15818"/>
                  </a:lnTo>
                  <a:lnTo>
                    <a:pt x="18472" y="16480"/>
                  </a:lnTo>
                  <a:lnTo>
                    <a:pt x="18188" y="17281"/>
                  </a:lnTo>
                  <a:lnTo>
                    <a:pt x="17021" y="17942"/>
                  </a:lnTo>
                  <a:lnTo>
                    <a:pt x="15825" y="18731"/>
                  </a:lnTo>
                  <a:lnTo>
                    <a:pt x="14940" y="19470"/>
                  </a:lnTo>
                  <a:lnTo>
                    <a:pt x="13409" y="20192"/>
                  </a:lnTo>
                  <a:lnTo>
                    <a:pt x="12571" y="20792"/>
                  </a:lnTo>
                  <a:lnTo>
                    <a:pt x="11822" y="20563"/>
                  </a:lnTo>
                  <a:lnTo>
                    <a:pt x="11523" y="19245"/>
                  </a:lnTo>
                  <a:lnTo>
                    <a:pt x="11253" y="17906"/>
                  </a:lnTo>
                  <a:lnTo>
                    <a:pt x="10400" y="16634"/>
                  </a:lnTo>
                  <a:lnTo>
                    <a:pt x="9472" y="15332"/>
                  </a:lnTo>
                  <a:lnTo>
                    <a:pt x="8783" y="14829"/>
                  </a:lnTo>
                  <a:lnTo>
                    <a:pt x="8050" y="13929"/>
                  </a:lnTo>
                  <a:lnTo>
                    <a:pt x="7618" y="12296"/>
                  </a:lnTo>
                  <a:lnTo>
                    <a:pt x="6797" y="11462"/>
                  </a:lnTo>
                  <a:lnTo>
                    <a:pt x="6258" y="10675"/>
                  </a:lnTo>
                  <a:lnTo>
                    <a:pt x="5493" y="9371"/>
                  </a:lnTo>
                  <a:lnTo>
                    <a:pt x="4761" y="8477"/>
                  </a:lnTo>
                  <a:lnTo>
                    <a:pt x="4315" y="8148"/>
                  </a:lnTo>
                  <a:lnTo>
                    <a:pt x="4225" y="7584"/>
                  </a:lnTo>
                  <a:lnTo>
                    <a:pt x="4360" y="6911"/>
                  </a:lnTo>
                  <a:lnTo>
                    <a:pt x="3795" y="8073"/>
                  </a:lnTo>
                  <a:lnTo>
                    <a:pt x="3194" y="7730"/>
                  </a:lnTo>
                  <a:lnTo>
                    <a:pt x="2683" y="6676"/>
                  </a:lnTo>
                  <a:lnTo>
                    <a:pt x="2489" y="6335"/>
                  </a:lnTo>
                  <a:lnTo>
                    <a:pt x="2519" y="7436"/>
                  </a:lnTo>
                  <a:lnTo>
                    <a:pt x="2925" y="8110"/>
                  </a:lnTo>
                  <a:lnTo>
                    <a:pt x="3552" y="9321"/>
                  </a:lnTo>
                  <a:lnTo>
                    <a:pt x="4182" y="10452"/>
                  </a:lnTo>
                  <a:lnTo>
                    <a:pt x="4738" y="11270"/>
                  </a:lnTo>
                  <a:lnTo>
                    <a:pt x="5053" y="12215"/>
                  </a:lnTo>
                  <a:lnTo>
                    <a:pt x="5788" y="13154"/>
                  </a:lnTo>
                  <a:lnTo>
                    <a:pt x="6267" y="13832"/>
                  </a:lnTo>
                  <a:lnTo>
                    <a:pt x="6592" y="15032"/>
                  </a:lnTo>
                  <a:lnTo>
                    <a:pt x="6667" y="15878"/>
                  </a:lnTo>
                  <a:lnTo>
                    <a:pt x="7293" y="16570"/>
                  </a:lnTo>
                  <a:lnTo>
                    <a:pt x="7935" y="17152"/>
                  </a:lnTo>
                  <a:lnTo>
                    <a:pt x="8279" y="18125"/>
                  </a:lnTo>
                  <a:lnTo>
                    <a:pt x="8638" y="18720"/>
                  </a:lnTo>
                  <a:lnTo>
                    <a:pt x="9876" y="19472"/>
                  </a:lnTo>
                  <a:lnTo>
                    <a:pt x="9876" y="20006"/>
                  </a:lnTo>
                  <a:lnTo>
                    <a:pt x="8647" y="20590"/>
                  </a:lnTo>
                  <a:lnTo>
                    <a:pt x="6771" y="20906"/>
                  </a:lnTo>
                  <a:lnTo>
                    <a:pt x="4960" y="21048"/>
                  </a:lnTo>
                  <a:lnTo>
                    <a:pt x="2982" y="21016"/>
                  </a:lnTo>
                  <a:lnTo>
                    <a:pt x="1678" y="21221"/>
                  </a:lnTo>
                  <a:lnTo>
                    <a:pt x="807" y="21600"/>
                  </a:lnTo>
                  <a:lnTo>
                    <a:pt x="482" y="21320"/>
                  </a:lnTo>
                  <a:cubicBezTo>
                    <a:pt x="588" y="20910"/>
                    <a:pt x="711" y="20505"/>
                    <a:pt x="852" y="20106"/>
                  </a:cubicBezTo>
                  <a:close/>
                </a:path>
              </a:pathLst>
            </a:custGeom>
            <a:blipFill>
              <a:blip r:embed="rId12">
                <a:alphaModFix amt="29692"/>
              </a:blip>
            </a:blipFill>
            <a:ln w="12700"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lIns="18752" tIns="18752" rIns="18752" bIns="18752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67"/>
            </a:p>
          </p:txBody>
        </p: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B265EDDA-1677-4146-AB9A-F1C6C3E38E1B}"/>
                </a:ext>
              </a:extLst>
            </p:cNvPr>
            <p:cNvGrpSpPr/>
            <p:nvPr/>
          </p:nvGrpSpPr>
          <p:grpSpPr>
            <a:xfrm>
              <a:off x="797237" y="1029376"/>
              <a:ext cx="2420385" cy="2921412"/>
              <a:chOff x="-297990" y="277596"/>
              <a:chExt cx="6310122" cy="7883411"/>
            </a:xfrm>
          </p:grpSpPr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0304BEB6-9991-6845-A4F5-0E3923507F36}"/>
                  </a:ext>
                </a:extLst>
              </p:cNvPr>
              <p:cNvSpPr/>
              <p:nvPr/>
            </p:nvSpPr>
            <p:spPr>
              <a:xfrm>
                <a:off x="-297990" y="277596"/>
                <a:ext cx="3204443" cy="1387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6369"/>
                    </a:lnTo>
                    <a:cubicBezTo>
                      <a:pt x="21379" y="15495"/>
                      <a:pt x="21121" y="14672"/>
                      <a:pt x="20830" y="13914"/>
                    </a:cubicBezTo>
                    <a:cubicBezTo>
                      <a:pt x="20594" y="13296"/>
                      <a:pt x="20337" y="12723"/>
                      <a:pt x="20061" y="12200"/>
                    </a:cubicBezTo>
                    <a:cubicBezTo>
                      <a:pt x="19629" y="11607"/>
                      <a:pt x="19177" y="11095"/>
                      <a:pt x="18710" y="10669"/>
                    </a:cubicBezTo>
                    <a:cubicBezTo>
                      <a:pt x="18187" y="10192"/>
                      <a:pt x="17647" y="9824"/>
                      <a:pt x="17096" y="9571"/>
                    </a:cubicBezTo>
                    <a:lnTo>
                      <a:pt x="14428" y="9303"/>
                    </a:lnTo>
                    <a:lnTo>
                      <a:pt x="12697" y="9709"/>
                    </a:lnTo>
                    <a:lnTo>
                      <a:pt x="9655" y="8353"/>
                    </a:lnTo>
                    <a:cubicBezTo>
                      <a:pt x="9153" y="7388"/>
                      <a:pt x="8600" y="6575"/>
                      <a:pt x="8009" y="5933"/>
                    </a:cubicBezTo>
                    <a:cubicBezTo>
                      <a:pt x="7252" y="5111"/>
                      <a:pt x="6443" y="4580"/>
                      <a:pt x="5613" y="4359"/>
                    </a:cubicBezTo>
                    <a:lnTo>
                      <a:pt x="4048" y="3019"/>
                    </a:lnTo>
                    <a:lnTo>
                      <a:pt x="2483" y="1680"/>
                    </a:lnTo>
                    <a:lnTo>
                      <a:pt x="1863" y="1260"/>
                    </a:lnTo>
                    <a:cubicBezTo>
                      <a:pt x="1656" y="1120"/>
                      <a:pt x="1449" y="980"/>
                      <a:pt x="1242" y="840"/>
                    </a:cubicBezTo>
                    <a:cubicBezTo>
                      <a:pt x="828" y="560"/>
                      <a:pt x="414" y="280"/>
                      <a:pt x="0" y="0"/>
                    </a:cubicBezTo>
                  </a:path>
                </a:pathLst>
              </a:custGeom>
              <a:noFill/>
              <a:ln w="114300" cap="flat">
                <a:solidFill>
                  <a:schemeClr val="tx1">
                    <a:alpha val="67000"/>
                  </a:schemeClr>
                </a:solidFill>
                <a:prstDash val="sysDot"/>
                <a:miter lim="400000"/>
                <a:tailEnd type="triangle" w="med" len="med"/>
              </a:ln>
              <a:effectLst/>
            </p:spPr>
            <p:txBody>
              <a:bodyPr wrap="square" lIns="18752" tIns="18752" rIns="18752" bIns="18752" numCol="1" anchor="ctr">
                <a:noAutofit/>
              </a:bodyPr>
              <a:lstStyle/>
              <a:p>
                <a:pPr>
                  <a:defRPr>
                    <a:solidFill>
                      <a:srgbClr val="434343"/>
                    </a:solidFill>
                  </a:defRPr>
                </a:pPr>
                <a:endParaRPr sz="567" dirty="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DD0AB048-B400-BD4E-A6CB-97DE88BEC70E}"/>
                  </a:ext>
                </a:extLst>
              </p:cNvPr>
              <p:cNvSpPr/>
              <p:nvPr/>
            </p:nvSpPr>
            <p:spPr>
              <a:xfrm>
                <a:off x="2774451" y="1415772"/>
                <a:ext cx="1960514" cy="6745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600" extrusionOk="0">
                    <a:moveTo>
                      <a:pt x="13905" y="21600"/>
                    </a:moveTo>
                    <a:lnTo>
                      <a:pt x="15287" y="21186"/>
                    </a:lnTo>
                    <a:lnTo>
                      <a:pt x="16960" y="20744"/>
                    </a:lnTo>
                    <a:lnTo>
                      <a:pt x="19468" y="20289"/>
                    </a:lnTo>
                    <a:lnTo>
                      <a:pt x="20737" y="19693"/>
                    </a:lnTo>
                    <a:cubicBezTo>
                      <a:pt x="21368" y="19319"/>
                      <a:pt x="21600" y="18909"/>
                      <a:pt x="21410" y="18504"/>
                    </a:cubicBezTo>
                    <a:cubicBezTo>
                      <a:pt x="21240" y="18144"/>
                      <a:pt x="20740" y="17799"/>
                      <a:pt x="19951" y="17499"/>
                    </a:cubicBezTo>
                    <a:cubicBezTo>
                      <a:pt x="19210" y="17066"/>
                      <a:pt x="18382" y="16644"/>
                      <a:pt x="17471" y="16234"/>
                    </a:cubicBezTo>
                    <a:cubicBezTo>
                      <a:pt x="16469" y="15783"/>
                      <a:pt x="15369" y="15347"/>
                      <a:pt x="14174" y="14929"/>
                    </a:cubicBezTo>
                    <a:cubicBezTo>
                      <a:pt x="13589" y="14566"/>
                      <a:pt x="12955" y="14207"/>
                      <a:pt x="12275" y="13855"/>
                    </a:cubicBezTo>
                    <a:cubicBezTo>
                      <a:pt x="11570" y="13490"/>
                      <a:pt x="10816" y="13131"/>
                      <a:pt x="10013" y="12780"/>
                    </a:cubicBezTo>
                    <a:lnTo>
                      <a:pt x="5835" y="11139"/>
                    </a:lnTo>
                    <a:lnTo>
                      <a:pt x="2388" y="9248"/>
                    </a:lnTo>
                    <a:cubicBezTo>
                      <a:pt x="1803" y="8873"/>
                      <a:pt x="1303" y="8489"/>
                      <a:pt x="892" y="8099"/>
                    </a:cubicBezTo>
                    <a:cubicBezTo>
                      <a:pt x="523" y="7750"/>
                      <a:pt x="226" y="7397"/>
                      <a:pt x="0" y="7040"/>
                    </a:cubicBezTo>
                    <a:lnTo>
                      <a:pt x="18" y="4951"/>
                    </a:lnTo>
                    <a:lnTo>
                      <a:pt x="574" y="2276"/>
                    </a:lnTo>
                    <a:lnTo>
                      <a:pt x="936" y="534"/>
                    </a:lnTo>
                    <a:lnTo>
                      <a:pt x="4155" y="57"/>
                    </a:lnTo>
                    <a:lnTo>
                      <a:pt x="7515" y="0"/>
                    </a:lnTo>
                  </a:path>
                </a:pathLst>
              </a:custGeom>
              <a:noFill/>
              <a:ln w="101600" cap="flat">
                <a:solidFill>
                  <a:schemeClr val="tx1">
                    <a:alpha val="67000"/>
                  </a:schemeClr>
                </a:solidFill>
                <a:prstDash val="sysDot"/>
                <a:miter lim="400000"/>
              </a:ln>
              <a:effectLst/>
            </p:spPr>
            <p:txBody>
              <a:bodyPr wrap="square" lIns="18752" tIns="18752" rIns="18752" bIns="18752" numCol="1" anchor="ctr">
                <a:noAutofit/>
              </a:bodyPr>
              <a:lstStyle/>
              <a:p>
                <a:pPr>
                  <a:defRPr>
                    <a:solidFill>
                      <a:srgbClr val="434343"/>
                    </a:solidFill>
                  </a:defRPr>
                </a:pPr>
                <a:endParaRPr sz="567" dirty="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AFEDD1EB-34F0-7D40-BFF7-397B121FCB90}"/>
                  </a:ext>
                </a:extLst>
              </p:cNvPr>
              <p:cNvSpPr/>
              <p:nvPr/>
            </p:nvSpPr>
            <p:spPr>
              <a:xfrm rot="21164796">
                <a:off x="1238111" y="1390579"/>
                <a:ext cx="4774021" cy="3897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8" h="21564" extrusionOk="0">
                    <a:moveTo>
                      <a:pt x="1676" y="21564"/>
                    </a:moveTo>
                    <a:lnTo>
                      <a:pt x="1607" y="18415"/>
                    </a:lnTo>
                    <a:cubicBezTo>
                      <a:pt x="1503" y="17935"/>
                      <a:pt x="1430" y="17446"/>
                      <a:pt x="1390" y="16953"/>
                    </a:cubicBezTo>
                    <a:cubicBezTo>
                      <a:pt x="1354" y="16519"/>
                      <a:pt x="1343" y="16083"/>
                      <a:pt x="1358" y="15647"/>
                    </a:cubicBezTo>
                    <a:lnTo>
                      <a:pt x="347" y="12752"/>
                    </a:lnTo>
                    <a:cubicBezTo>
                      <a:pt x="161" y="12355"/>
                      <a:pt x="46" y="11917"/>
                      <a:pt x="11" y="11465"/>
                    </a:cubicBezTo>
                    <a:cubicBezTo>
                      <a:pt x="-22" y="11031"/>
                      <a:pt x="19" y="10594"/>
                      <a:pt x="131" y="10178"/>
                    </a:cubicBezTo>
                    <a:cubicBezTo>
                      <a:pt x="268" y="10010"/>
                      <a:pt x="419" y="9859"/>
                      <a:pt x="584" y="9730"/>
                    </a:cubicBezTo>
                    <a:cubicBezTo>
                      <a:pt x="727" y="9618"/>
                      <a:pt x="878" y="9522"/>
                      <a:pt x="1037" y="9443"/>
                    </a:cubicBezTo>
                    <a:lnTo>
                      <a:pt x="2238" y="9545"/>
                    </a:lnTo>
                    <a:lnTo>
                      <a:pt x="3773" y="9871"/>
                    </a:lnTo>
                    <a:lnTo>
                      <a:pt x="5408" y="9469"/>
                    </a:lnTo>
                    <a:cubicBezTo>
                      <a:pt x="5820" y="9406"/>
                      <a:pt x="6205" y="9194"/>
                      <a:pt x="6509" y="8861"/>
                    </a:cubicBezTo>
                    <a:cubicBezTo>
                      <a:pt x="6779" y="8565"/>
                      <a:pt x="6972" y="8186"/>
                      <a:pt x="7066" y="7768"/>
                    </a:cubicBezTo>
                    <a:lnTo>
                      <a:pt x="7626" y="6259"/>
                    </a:lnTo>
                    <a:cubicBezTo>
                      <a:pt x="7814" y="5755"/>
                      <a:pt x="7956" y="5229"/>
                      <a:pt x="8047" y="4689"/>
                    </a:cubicBezTo>
                    <a:cubicBezTo>
                      <a:pt x="8121" y="4254"/>
                      <a:pt x="8162" y="3812"/>
                      <a:pt x="8217" y="3372"/>
                    </a:cubicBezTo>
                    <a:cubicBezTo>
                      <a:pt x="8273" y="2924"/>
                      <a:pt x="8343" y="2478"/>
                      <a:pt x="8428" y="2036"/>
                    </a:cubicBezTo>
                    <a:cubicBezTo>
                      <a:pt x="8435" y="1631"/>
                      <a:pt x="8569" y="1242"/>
                      <a:pt x="8803" y="944"/>
                    </a:cubicBezTo>
                    <a:cubicBezTo>
                      <a:pt x="8969" y="731"/>
                      <a:pt x="9180" y="574"/>
                      <a:pt x="9415" y="486"/>
                    </a:cubicBezTo>
                    <a:cubicBezTo>
                      <a:pt x="9753" y="245"/>
                      <a:pt x="10131" y="89"/>
                      <a:pt x="10524" y="29"/>
                    </a:cubicBezTo>
                    <a:cubicBezTo>
                      <a:pt x="10941" y="-36"/>
                      <a:pt x="11365" y="8"/>
                      <a:pt x="11765" y="158"/>
                    </a:cubicBezTo>
                    <a:cubicBezTo>
                      <a:pt x="12340" y="295"/>
                      <a:pt x="12904" y="492"/>
                      <a:pt x="13449" y="747"/>
                    </a:cubicBezTo>
                    <a:cubicBezTo>
                      <a:pt x="13975" y="993"/>
                      <a:pt x="14482" y="1293"/>
                      <a:pt x="14964" y="1641"/>
                    </a:cubicBezTo>
                    <a:cubicBezTo>
                      <a:pt x="15387" y="1990"/>
                      <a:pt x="15783" y="2380"/>
                      <a:pt x="16148" y="2808"/>
                    </a:cubicBezTo>
                    <a:cubicBezTo>
                      <a:pt x="16498" y="3217"/>
                      <a:pt x="16819" y="3659"/>
                      <a:pt x="17107" y="4130"/>
                    </a:cubicBezTo>
                    <a:cubicBezTo>
                      <a:pt x="17396" y="4468"/>
                      <a:pt x="17709" y="4776"/>
                      <a:pt x="18043" y="5051"/>
                    </a:cubicBezTo>
                    <a:cubicBezTo>
                      <a:pt x="18267" y="5235"/>
                      <a:pt x="18499" y="5404"/>
                      <a:pt x="18739" y="5557"/>
                    </a:cubicBezTo>
                    <a:lnTo>
                      <a:pt x="19481" y="5965"/>
                    </a:lnTo>
                    <a:cubicBezTo>
                      <a:pt x="19799" y="6365"/>
                      <a:pt x="20140" y="6740"/>
                      <a:pt x="20501" y="7086"/>
                    </a:cubicBezTo>
                    <a:cubicBezTo>
                      <a:pt x="20672" y="7250"/>
                      <a:pt x="20847" y="7408"/>
                      <a:pt x="21027" y="7558"/>
                    </a:cubicBezTo>
                    <a:cubicBezTo>
                      <a:pt x="21117" y="7634"/>
                      <a:pt x="21208" y="7708"/>
                      <a:pt x="21299" y="7780"/>
                    </a:cubicBezTo>
                    <a:lnTo>
                      <a:pt x="21578" y="7990"/>
                    </a:lnTo>
                  </a:path>
                </a:pathLst>
              </a:custGeom>
              <a:noFill/>
              <a:ln w="114300" cap="flat">
                <a:solidFill>
                  <a:schemeClr val="tx1">
                    <a:alpha val="67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18752" tIns="18752" rIns="18752" bIns="18752" numCol="1" anchor="ctr">
                <a:noAutofit/>
              </a:bodyPr>
              <a:lstStyle/>
              <a:p>
                <a:pPr>
                  <a:defRPr>
                    <a:solidFill>
                      <a:srgbClr val="434343"/>
                    </a:solidFill>
                  </a:defRPr>
                </a:pPr>
                <a:endParaRPr sz="567"/>
              </a:p>
            </p:txBody>
          </p: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03F3A0AA-9D09-FB48-BFEF-B4E1D2EDE891}"/>
                </a:ext>
              </a:extLst>
            </p:cNvPr>
            <p:cNvGrpSpPr/>
            <p:nvPr/>
          </p:nvGrpSpPr>
          <p:grpSpPr>
            <a:xfrm>
              <a:off x="1331667" y="1305907"/>
              <a:ext cx="1229135" cy="1223382"/>
              <a:chOff x="85" y="147"/>
              <a:chExt cx="2030328" cy="2446334"/>
            </a:xfrm>
          </p:grpSpPr>
          <p:pic>
            <p:nvPicPr>
              <p:cNvPr id="18" name="Image" descr="Image">
                <a:extLst>
                  <a:ext uri="{FF2B5EF4-FFF2-40B4-BE49-F238E27FC236}">
                    <a16:creationId xmlns:a16="http://schemas.microsoft.com/office/drawing/2014/main" id="{80F36CBC-5E23-D34E-A236-66542B784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10414" t="9710" r="5788" b="7447"/>
              <a:stretch>
                <a:fillRect/>
              </a:stretch>
            </p:blipFill>
            <p:spPr>
              <a:xfrm>
                <a:off x="85" y="147"/>
                <a:ext cx="2030328" cy="2446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54" extrusionOk="0">
                    <a:moveTo>
                      <a:pt x="18826" y="12"/>
                    </a:moveTo>
                    <a:cubicBezTo>
                      <a:pt x="18297" y="89"/>
                      <a:pt x="13041" y="1217"/>
                      <a:pt x="12087" y="1460"/>
                    </a:cubicBezTo>
                    <a:cubicBezTo>
                      <a:pt x="11408" y="1633"/>
                      <a:pt x="11387" y="1632"/>
                      <a:pt x="11161" y="1345"/>
                    </a:cubicBezTo>
                    <a:cubicBezTo>
                      <a:pt x="10971" y="1102"/>
                      <a:pt x="10802" y="1047"/>
                      <a:pt x="10219" y="1047"/>
                    </a:cubicBezTo>
                    <a:cubicBezTo>
                      <a:pt x="9253" y="1047"/>
                      <a:pt x="9051" y="1214"/>
                      <a:pt x="8875" y="2149"/>
                    </a:cubicBezTo>
                    <a:cubicBezTo>
                      <a:pt x="8792" y="2584"/>
                      <a:pt x="8668" y="2989"/>
                      <a:pt x="8598" y="3047"/>
                    </a:cubicBezTo>
                    <a:cubicBezTo>
                      <a:pt x="8471" y="3154"/>
                      <a:pt x="6931" y="2701"/>
                      <a:pt x="4251" y="1771"/>
                    </a:cubicBezTo>
                    <a:lnTo>
                      <a:pt x="2814" y="1271"/>
                    </a:lnTo>
                    <a:lnTo>
                      <a:pt x="2420" y="1530"/>
                    </a:lnTo>
                    <a:cubicBezTo>
                      <a:pt x="2204" y="1672"/>
                      <a:pt x="1939" y="1789"/>
                      <a:pt x="1834" y="1789"/>
                    </a:cubicBezTo>
                    <a:cubicBezTo>
                      <a:pt x="1439" y="1789"/>
                      <a:pt x="1450" y="2284"/>
                      <a:pt x="1855" y="2873"/>
                    </a:cubicBezTo>
                    <a:cubicBezTo>
                      <a:pt x="2640" y="4013"/>
                      <a:pt x="3333" y="4434"/>
                      <a:pt x="5352" y="4988"/>
                    </a:cubicBezTo>
                    <a:cubicBezTo>
                      <a:pt x="5900" y="5139"/>
                      <a:pt x="6384" y="5304"/>
                      <a:pt x="6424" y="5359"/>
                    </a:cubicBezTo>
                    <a:cubicBezTo>
                      <a:pt x="6541" y="5516"/>
                      <a:pt x="6201" y="5695"/>
                      <a:pt x="5168" y="6013"/>
                    </a:cubicBezTo>
                    <a:cubicBezTo>
                      <a:pt x="4368" y="6259"/>
                      <a:pt x="4166" y="6380"/>
                      <a:pt x="3945" y="6751"/>
                    </a:cubicBezTo>
                    <a:cubicBezTo>
                      <a:pt x="3724" y="7120"/>
                      <a:pt x="3581" y="7205"/>
                      <a:pt x="3095" y="7265"/>
                    </a:cubicBezTo>
                    <a:cubicBezTo>
                      <a:pt x="2773" y="7304"/>
                      <a:pt x="2246" y="7372"/>
                      <a:pt x="1922" y="7412"/>
                    </a:cubicBezTo>
                    <a:cubicBezTo>
                      <a:pt x="1456" y="7469"/>
                      <a:pt x="1194" y="7610"/>
                      <a:pt x="665" y="8100"/>
                    </a:cubicBezTo>
                    <a:cubicBezTo>
                      <a:pt x="-8" y="8725"/>
                      <a:pt x="-173" y="9185"/>
                      <a:pt x="184" y="9429"/>
                    </a:cubicBezTo>
                    <a:cubicBezTo>
                      <a:pt x="1100" y="10056"/>
                      <a:pt x="1377" y="10200"/>
                      <a:pt x="1662" y="10209"/>
                    </a:cubicBezTo>
                    <a:cubicBezTo>
                      <a:pt x="1980" y="10219"/>
                      <a:pt x="2703" y="10130"/>
                      <a:pt x="5545" y="9726"/>
                    </a:cubicBezTo>
                    <a:cubicBezTo>
                      <a:pt x="6279" y="9622"/>
                      <a:pt x="7110" y="9557"/>
                      <a:pt x="7392" y="9580"/>
                    </a:cubicBezTo>
                    <a:cubicBezTo>
                      <a:pt x="8007" y="9628"/>
                      <a:pt x="7986" y="9139"/>
                      <a:pt x="7635" y="14612"/>
                    </a:cubicBezTo>
                    <a:cubicBezTo>
                      <a:pt x="7326" y="19416"/>
                      <a:pt x="7180" y="21022"/>
                      <a:pt x="7023" y="21318"/>
                    </a:cubicBezTo>
                    <a:cubicBezTo>
                      <a:pt x="6921" y="21512"/>
                      <a:pt x="6947" y="21533"/>
                      <a:pt x="7203" y="21465"/>
                    </a:cubicBezTo>
                    <a:cubicBezTo>
                      <a:pt x="7371" y="21421"/>
                      <a:pt x="7545" y="21429"/>
                      <a:pt x="7585" y="21483"/>
                    </a:cubicBezTo>
                    <a:cubicBezTo>
                      <a:pt x="7624" y="21536"/>
                      <a:pt x="7943" y="21566"/>
                      <a:pt x="8297" y="21549"/>
                    </a:cubicBezTo>
                    <a:cubicBezTo>
                      <a:pt x="8650" y="21532"/>
                      <a:pt x="9007" y="21519"/>
                      <a:pt x="9088" y="21521"/>
                    </a:cubicBezTo>
                    <a:cubicBezTo>
                      <a:pt x="9169" y="21523"/>
                      <a:pt x="9470" y="21533"/>
                      <a:pt x="9754" y="21542"/>
                    </a:cubicBezTo>
                    <a:cubicBezTo>
                      <a:pt x="10648" y="21571"/>
                      <a:pt x="11282" y="21520"/>
                      <a:pt x="11174" y="21430"/>
                    </a:cubicBezTo>
                    <a:cubicBezTo>
                      <a:pt x="11117" y="21383"/>
                      <a:pt x="10894" y="21343"/>
                      <a:pt x="10680" y="21339"/>
                    </a:cubicBezTo>
                    <a:cubicBezTo>
                      <a:pt x="10198" y="21332"/>
                      <a:pt x="10144" y="21183"/>
                      <a:pt x="9821" y="19000"/>
                    </a:cubicBezTo>
                    <a:cubicBezTo>
                      <a:pt x="9638" y="17762"/>
                      <a:pt x="9605" y="16858"/>
                      <a:pt x="9679" y="15108"/>
                    </a:cubicBezTo>
                    <a:cubicBezTo>
                      <a:pt x="9787" y="12539"/>
                      <a:pt x="9844" y="11827"/>
                      <a:pt x="9955" y="11678"/>
                    </a:cubicBezTo>
                    <a:cubicBezTo>
                      <a:pt x="10029" y="11578"/>
                      <a:pt x="12315" y="11757"/>
                      <a:pt x="14361" y="12020"/>
                    </a:cubicBezTo>
                    <a:cubicBezTo>
                      <a:pt x="15884" y="12217"/>
                      <a:pt x="16611" y="12185"/>
                      <a:pt x="16908" y="11912"/>
                    </a:cubicBezTo>
                    <a:cubicBezTo>
                      <a:pt x="17048" y="11783"/>
                      <a:pt x="17361" y="11610"/>
                      <a:pt x="17599" y="11527"/>
                    </a:cubicBezTo>
                    <a:cubicBezTo>
                      <a:pt x="17837" y="11445"/>
                      <a:pt x="18028" y="11343"/>
                      <a:pt x="18026" y="11300"/>
                    </a:cubicBezTo>
                    <a:cubicBezTo>
                      <a:pt x="18024" y="11257"/>
                      <a:pt x="17676" y="10899"/>
                      <a:pt x="17251" y="10503"/>
                    </a:cubicBezTo>
                    <a:lnTo>
                      <a:pt x="16476" y="9782"/>
                    </a:lnTo>
                    <a:lnTo>
                      <a:pt x="14927" y="9615"/>
                    </a:lnTo>
                    <a:cubicBezTo>
                      <a:pt x="14073" y="9523"/>
                      <a:pt x="12677" y="9424"/>
                      <a:pt x="11823" y="9391"/>
                    </a:cubicBezTo>
                    <a:lnTo>
                      <a:pt x="10269" y="9328"/>
                    </a:lnTo>
                    <a:lnTo>
                      <a:pt x="10320" y="8674"/>
                    </a:lnTo>
                    <a:cubicBezTo>
                      <a:pt x="10347" y="8313"/>
                      <a:pt x="10419" y="7972"/>
                      <a:pt x="10479" y="7919"/>
                    </a:cubicBezTo>
                    <a:cubicBezTo>
                      <a:pt x="10593" y="7817"/>
                      <a:pt x="11703" y="8030"/>
                      <a:pt x="12937" y="8387"/>
                    </a:cubicBezTo>
                    <a:cubicBezTo>
                      <a:pt x="13339" y="8503"/>
                      <a:pt x="14036" y="8670"/>
                      <a:pt x="14483" y="8758"/>
                    </a:cubicBezTo>
                    <a:cubicBezTo>
                      <a:pt x="14930" y="8845"/>
                      <a:pt x="15690" y="9011"/>
                      <a:pt x="16175" y="9125"/>
                    </a:cubicBezTo>
                    <a:lnTo>
                      <a:pt x="17059" y="9331"/>
                    </a:lnTo>
                    <a:lnTo>
                      <a:pt x="17988" y="8947"/>
                    </a:lnTo>
                    <a:cubicBezTo>
                      <a:pt x="18611" y="8688"/>
                      <a:pt x="18918" y="8486"/>
                      <a:pt x="18918" y="8338"/>
                    </a:cubicBezTo>
                    <a:cubicBezTo>
                      <a:pt x="18918" y="8217"/>
                      <a:pt x="18601" y="7849"/>
                      <a:pt x="18215" y="7520"/>
                    </a:cubicBezTo>
                    <a:cubicBezTo>
                      <a:pt x="17449" y="6868"/>
                      <a:pt x="17640" y="6928"/>
                      <a:pt x="12858" y="5869"/>
                    </a:cubicBezTo>
                    <a:cubicBezTo>
                      <a:pt x="11565" y="5583"/>
                      <a:pt x="10860" y="5370"/>
                      <a:pt x="10860" y="5264"/>
                    </a:cubicBezTo>
                    <a:cubicBezTo>
                      <a:pt x="10860" y="5174"/>
                      <a:pt x="11225" y="4988"/>
                      <a:pt x="11672" y="4852"/>
                    </a:cubicBezTo>
                    <a:cubicBezTo>
                      <a:pt x="12677" y="4547"/>
                      <a:pt x="16683" y="3570"/>
                      <a:pt x="18168" y="3268"/>
                    </a:cubicBezTo>
                    <a:cubicBezTo>
                      <a:pt x="19228" y="3052"/>
                      <a:pt x="19305" y="3009"/>
                      <a:pt x="20346" y="2100"/>
                    </a:cubicBezTo>
                    <a:cubicBezTo>
                      <a:pt x="20941" y="1581"/>
                      <a:pt x="21427" y="1108"/>
                      <a:pt x="21427" y="1047"/>
                    </a:cubicBezTo>
                    <a:cubicBezTo>
                      <a:pt x="21427" y="987"/>
                      <a:pt x="21126" y="827"/>
                      <a:pt x="20757" y="691"/>
                    </a:cubicBezTo>
                    <a:cubicBezTo>
                      <a:pt x="20387" y="554"/>
                      <a:pt x="19900" y="330"/>
                      <a:pt x="19672" y="194"/>
                    </a:cubicBezTo>
                    <a:cubicBezTo>
                      <a:pt x="19396" y="30"/>
                      <a:pt x="19112" y="-29"/>
                      <a:pt x="18826" y="12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sp>
            <p:nvSpPr>
              <p:cNvPr id="19" name="Europe">
                <a:extLst>
                  <a:ext uri="{FF2B5EF4-FFF2-40B4-BE49-F238E27FC236}">
                    <a16:creationId xmlns:a16="http://schemas.microsoft.com/office/drawing/2014/main" id="{1A37E191-9D2F-C544-A70B-D3B98E511393}"/>
                  </a:ext>
                </a:extLst>
              </p:cNvPr>
              <p:cNvSpPr txBox="1"/>
              <p:nvPr/>
            </p:nvSpPr>
            <p:spPr>
              <a:xfrm rot="21148429">
                <a:off x="212638" y="759789"/>
                <a:ext cx="618614" cy="352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18752" tIns="18752" rIns="18752" bIns="18752" numCol="1" anchor="ctr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r>
                  <a:rPr sz="900" dirty="0"/>
                  <a:t>Europe</a:t>
                </a:r>
              </a:p>
            </p:txBody>
          </p:sp>
          <p:sp>
            <p:nvSpPr>
              <p:cNvPr id="20" name="Levant">
                <a:extLst>
                  <a:ext uri="{FF2B5EF4-FFF2-40B4-BE49-F238E27FC236}">
                    <a16:creationId xmlns:a16="http://schemas.microsoft.com/office/drawing/2014/main" id="{C3BC9B70-B87D-8043-A084-94A3AF2A3089}"/>
                  </a:ext>
                </a:extLst>
              </p:cNvPr>
              <p:cNvSpPr txBox="1"/>
              <p:nvPr/>
            </p:nvSpPr>
            <p:spPr>
              <a:xfrm rot="1659730">
                <a:off x="224148" y="209902"/>
                <a:ext cx="578895" cy="352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18752" tIns="18752" rIns="18752" bIns="18752" numCol="1" anchor="ctr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r>
                  <a:rPr sz="900" dirty="0"/>
                  <a:t>Levant</a:t>
                </a:r>
              </a:p>
            </p:txBody>
          </p:sp>
          <p:sp>
            <p:nvSpPr>
              <p:cNvPr id="21" name="India">
                <a:extLst>
                  <a:ext uri="{FF2B5EF4-FFF2-40B4-BE49-F238E27FC236}">
                    <a16:creationId xmlns:a16="http://schemas.microsoft.com/office/drawing/2014/main" id="{DDB5D126-E1B6-D042-BDDB-392E2A3F1B30}"/>
                  </a:ext>
                </a:extLst>
              </p:cNvPr>
              <p:cNvSpPr txBox="1"/>
              <p:nvPr/>
            </p:nvSpPr>
            <p:spPr>
              <a:xfrm rot="20699022">
                <a:off x="1214940" y="73272"/>
                <a:ext cx="446501" cy="352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18752" tIns="18752" rIns="18752" bIns="18752" numCol="1" anchor="ctr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r>
                  <a:rPr sz="900" dirty="0"/>
                  <a:t>India</a:t>
                </a:r>
              </a:p>
            </p:txBody>
          </p:sp>
          <p:sp>
            <p:nvSpPr>
              <p:cNvPr id="22" name="Australia">
                <a:extLst>
                  <a:ext uri="{FF2B5EF4-FFF2-40B4-BE49-F238E27FC236}">
                    <a16:creationId xmlns:a16="http://schemas.microsoft.com/office/drawing/2014/main" id="{CB07A35D-265B-6E47-B420-79BA0E790D80}"/>
                  </a:ext>
                </a:extLst>
              </p:cNvPr>
              <p:cNvSpPr txBox="1"/>
              <p:nvPr/>
            </p:nvSpPr>
            <p:spPr>
              <a:xfrm rot="929659">
                <a:off x="994787" y="639351"/>
                <a:ext cx="748362" cy="352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18752" tIns="18752" rIns="18752" bIns="18752" numCol="1" anchor="ctr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</a:defRPr>
                </a:lvl1pPr>
              </a:lstStyle>
              <a:p>
                <a:r>
                  <a:rPr sz="900" dirty="0"/>
                  <a:t>Australia</a:t>
                </a:r>
              </a:p>
            </p:txBody>
          </p:sp>
          <p:sp>
            <p:nvSpPr>
              <p:cNvPr id="23" name="China">
                <a:extLst>
                  <a:ext uri="{FF2B5EF4-FFF2-40B4-BE49-F238E27FC236}">
                    <a16:creationId xmlns:a16="http://schemas.microsoft.com/office/drawing/2014/main" id="{E4A91DD1-A2C6-4449-9841-965C91FA8E8C}"/>
                  </a:ext>
                </a:extLst>
              </p:cNvPr>
              <p:cNvSpPr txBox="1"/>
              <p:nvPr/>
            </p:nvSpPr>
            <p:spPr>
              <a:xfrm rot="439158">
                <a:off x="1010015" y="1051558"/>
                <a:ext cx="499459" cy="352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18752" tIns="18752" rIns="18752" bIns="18752" numCol="1" anchor="ctr">
                <a:spAutoFit/>
              </a:bodyPr>
              <a:lstStyle>
                <a:lvl1pPr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900" dirty="0">
                    <a:solidFill>
                      <a:schemeClr val="tx1"/>
                    </a:solidFill>
                  </a:rPr>
                  <a:t>China</a:t>
                </a:r>
              </a:p>
            </p:txBody>
          </p:sp>
        </p:grpSp>
      </p:grpSp>
      <p:pic>
        <p:nvPicPr>
          <p:cNvPr id="9" name="Picture 8" descr="A picture containing food, half, black, sitting&#10;&#10;Description automatically generated">
            <a:extLst>
              <a:ext uri="{FF2B5EF4-FFF2-40B4-BE49-F238E27FC236}">
                <a16:creationId xmlns:a16="http://schemas.microsoft.com/office/drawing/2014/main" id="{A2CAEACA-4EDB-2E48-B53D-B223A0A2D8F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174" b="83832" l="9967" r="69435">
                        <a14:foregroundMark x1="10299" y1="65868" x2="10299" y2="65868"/>
                        <a14:foregroundMark x1="16279" y1="84431" x2="16279" y2="84431"/>
                        <a14:foregroundMark x1="39535" y1="56287" x2="39535" y2="56287"/>
                        <a14:foregroundMark x1="60465" y1="56287" x2="60465" y2="56287"/>
                        <a14:foregroundMark x1="67442" y1="61677" x2="67442" y2="61677"/>
                        <a14:foregroundMark x1="69435" y1="65868" x2="69435" y2="65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8" t="5677" r="24217" b="7858"/>
          <a:stretch/>
        </p:blipFill>
        <p:spPr>
          <a:xfrm>
            <a:off x="5771206" y="6380958"/>
            <a:ext cx="462243" cy="3135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87EB43-2D70-1F49-BC3D-BE437390C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40" y="3485534"/>
            <a:ext cx="406302" cy="354818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68E6FA4-9470-0C4A-B94A-162CE61FF86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1303" y="3258297"/>
            <a:ext cx="268202" cy="234217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D546FA-4D0A-3D41-96E1-8AB73055946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1747" y="3255672"/>
            <a:ext cx="268202" cy="234217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5A7A40D-B557-E049-8512-2E1213FF3C8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8152" y="3265605"/>
            <a:ext cx="268202" cy="234217"/>
          </a:xfrm>
          <a:prstGeom prst="rect">
            <a:avLst/>
          </a:prstGeom>
          <a:ln>
            <a:noFill/>
          </a:ln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0D6DF8-2598-3B49-BC94-5541449967E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" y="3931148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976EBDE8-F6A0-D34C-ADC0-F33F722E68AA}"/>
              </a:ext>
            </a:extLst>
          </p:cNvPr>
          <p:cNvGrpSpPr/>
          <p:nvPr/>
        </p:nvGrpSpPr>
        <p:grpSpPr>
          <a:xfrm>
            <a:off x="287536" y="800334"/>
            <a:ext cx="7555592" cy="1778606"/>
            <a:chOff x="770294" y="2004310"/>
            <a:chExt cx="7212745" cy="177860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180D1B-5AA2-F446-A5DB-E37834816631}"/>
                </a:ext>
              </a:extLst>
            </p:cNvPr>
            <p:cNvSpPr/>
            <p:nvPr/>
          </p:nvSpPr>
          <p:spPr>
            <a:xfrm>
              <a:off x="770294" y="2004310"/>
              <a:ext cx="68933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00"/>
                </a:spcAft>
                <a:buFont typeface="Wingdings" pitchFamily="2" charset="2"/>
                <a:buChar char="v"/>
              </a:pPr>
              <a:r>
                <a:rPr lang="en-US" sz="2400" b="1" dirty="0">
                  <a:latin typeface="+mj-lt"/>
                </a:rPr>
                <a:t>Coupled Reaction-Diffusion Equations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7C182BF-6849-AC4D-9F11-A5C677F1F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04" y="2552686"/>
              <a:ext cx="6893335" cy="1230230"/>
            </a:xfrm>
            <a:prstGeom prst="rect">
              <a:avLst/>
            </a:prstGeom>
            <a:ln>
              <a:noFill/>
            </a:ln>
            <a:effectLst/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EAF266B-22C5-344E-A0CE-127E11B17D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3721" y="2952582"/>
              <a:ext cx="22114" cy="107385"/>
            </a:xfrm>
            <a:prstGeom prst="straightConnector1">
              <a:avLst/>
            </a:prstGeom>
            <a:ln w="12700">
              <a:noFill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7AF80D-699A-7A48-AD24-83BD3AFC1B90}"/>
                </a:ext>
              </a:extLst>
            </p:cNvPr>
            <p:cNvSpPr txBox="1"/>
            <p:nvPr/>
          </p:nvSpPr>
          <p:spPr>
            <a:xfrm>
              <a:off x="2766526" y="2410610"/>
              <a:ext cx="24320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u="sng" dirty="0">
                  <a:latin typeface="Georgia" panose="02040502050405020303" pitchFamily="18" charset="0"/>
                </a:rPr>
                <a:t>     Resource Competition    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C252052-EB19-5E40-B482-C77213466B83}"/>
                </a:ext>
              </a:extLst>
            </p:cNvPr>
            <p:cNvSpPr txBox="1"/>
            <p:nvPr/>
          </p:nvSpPr>
          <p:spPr>
            <a:xfrm>
              <a:off x="5106256" y="2404918"/>
              <a:ext cx="27799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u="sng" dirty="0">
                  <a:latin typeface="Georgia" panose="02040502050405020303" pitchFamily="18" charset="0"/>
                </a:rPr>
                <a:t>                Interbreeding                </a:t>
              </a:r>
            </a:p>
          </p:txBody>
        </p:sp>
        <p:sp>
          <p:nvSpPr>
            <p:cNvPr id="71" name="Skull">
              <a:extLst>
                <a:ext uri="{FF2B5EF4-FFF2-40B4-BE49-F238E27FC236}">
                  <a16:creationId xmlns:a16="http://schemas.microsoft.com/office/drawing/2014/main" id="{D0B528E0-450B-1143-92A1-D08327A4E027}"/>
                </a:ext>
              </a:extLst>
            </p:cNvPr>
            <p:cNvSpPr/>
            <p:nvPr/>
          </p:nvSpPr>
          <p:spPr>
            <a:xfrm>
              <a:off x="4200754" y="3100879"/>
              <a:ext cx="184840" cy="19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47" extrusionOk="0">
                  <a:moveTo>
                    <a:pt x="10621" y="0"/>
                  </a:moveTo>
                  <a:cubicBezTo>
                    <a:pt x="8452" y="0"/>
                    <a:pt x="6450" y="505"/>
                    <a:pt x="4985" y="1420"/>
                  </a:cubicBezTo>
                  <a:cubicBezTo>
                    <a:pt x="3496" y="2351"/>
                    <a:pt x="2676" y="3652"/>
                    <a:pt x="2676" y="5082"/>
                  </a:cubicBezTo>
                  <a:cubicBezTo>
                    <a:pt x="2676" y="6422"/>
                    <a:pt x="3143" y="6794"/>
                    <a:pt x="4370" y="7570"/>
                  </a:cubicBezTo>
                  <a:cubicBezTo>
                    <a:pt x="4340" y="7270"/>
                    <a:pt x="4246" y="7098"/>
                    <a:pt x="4021" y="6689"/>
                  </a:cubicBezTo>
                  <a:cubicBezTo>
                    <a:pt x="3978" y="6612"/>
                    <a:pt x="3931" y="6527"/>
                    <a:pt x="3879" y="6433"/>
                  </a:cubicBezTo>
                  <a:cubicBezTo>
                    <a:pt x="3439" y="5619"/>
                    <a:pt x="3776" y="4807"/>
                    <a:pt x="3791" y="4773"/>
                  </a:cubicBezTo>
                  <a:lnTo>
                    <a:pt x="4155" y="4851"/>
                  </a:lnTo>
                  <a:lnTo>
                    <a:pt x="4521" y="4929"/>
                  </a:lnTo>
                  <a:cubicBezTo>
                    <a:pt x="4518" y="4936"/>
                    <a:pt x="4245" y="5601"/>
                    <a:pt x="4590" y="6237"/>
                  </a:cubicBezTo>
                  <a:cubicBezTo>
                    <a:pt x="4640" y="6331"/>
                    <a:pt x="4687" y="6414"/>
                    <a:pt x="4729" y="6491"/>
                  </a:cubicBezTo>
                  <a:cubicBezTo>
                    <a:pt x="5021" y="7020"/>
                    <a:pt x="5143" y="7240"/>
                    <a:pt x="5143" y="7835"/>
                  </a:cubicBezTo>
                  <a:cubicBezTo>
                    <a:pt x="5143" y="8142"/>
                    <a:pt x="5028" y="8416"/>
                    <a:pt x="4918" y="8681"/>
                  </a:cubicBezTo>
                  <a:cubicBezTo>
                    <a:pt x="4785" y="8999"/>
                    <a:pt x="4670" y="9274"/>
                    <a:pt x="4760" y="9569"/>
                  </a:cubicBezTo>
                  <a:cubicBezTo>
                    <a:pt x="4915" y="10082"/>
                    <a:pt x="5546" y="10399"/>
                    <a:pt x="6042" y="10399"/>
                  </a:cubicBezTo>
                  <a:cubicBezTo>
                    <a:pt x="7019" y="10399"/>
                    <a:pt x="7441" y="11009"/>
                    <a:pt x="7573" y="11479"/>
                  </a:cubicBezTo>
                  <a:lnTo>
                    <a:pt x="8480" y="11479"/>
                  </a:lnTo>
                  <a:lnTo>
                    <a:pt x="8480" y="10919"/>
                  </a:lnTo>
                  <a:lnTo>
                    <a:pt x="9243" y="10919"/>
                  </a:lnTo>
                  <a:lnTo>
                    <a:pt x="9243" y="11479"/>
                  </a:lnTo>
                  <a:lnTo>
                    <a:pt x="10238" y="11479"/>
                  </a:lnTo>
                  <a:lnTo>
                    <a:pt x="10238" y="10919"/>
                  </a:lnTo>
                  <a:lnTo>
                    <a:pt x="11001" y="10919"/>
                  </a:lnTo>
                  <a:lnTo>
                    <a:pt x="11001" y="11479"/>
                  </a:lnTo>
                  <a:lnTo>
                    <a:pt x="11999" y="11479"/>
                  </a:lnTo>
                  <a:lnTo>
                    <a:pt x="11999" y="10919"/>
                  </a:lnTo>
                  <a:lnTo>
                    <a:pt x="12760" y="10919"/>
                  </a:lnTo>
                  <a:lnTo>
                    <a:pt x="12760" y="11479"/>
                  </a:lnTo>
                  <a:lnTo>
                    <a:pt x="13669" y="11479"/>
                  </a:lnTo>
                  <a:cubicBezTo>
                    <a:pt x="13801" y="11009"/>
                    <a:pt x="14223" y="10399"/>
                    <a:pt x="15200" y="10399"/>
                  </a:cubicBezTo>
                  <a:cubicBezTo>
                    <a:pt x="15696" y="10399"/>
                    <a:pt x="16327" y="10082"/>
                    <a:pt x="16482" y="9569"/>
                  </a:cubicBezTo>
                  <a:cubicBezTo>
                    <a:pt x="16572" y="9274"/>
                    <a:pt x="16457" y="8999"/>
                    <a:pt x="16324" y="8681"/>
                  </a:cubicBezTo>
                  <a:cubicBezTo>
                    <a:pt x="16214" y="8416"/>
                    <a:pt x="16099" y="8142"/>
                    <a:pt x="16099" y="7835"/>
                  </a:cubicBezTo>
                  <a:cubicBezTo>
                    <a:pt x="16099" y="7239"/>
                    <a:pt x="16219" y="7020"/>
                    <a:pt x="16511" y="6491"/>
                  </a:cubicBezTo>
                  <a:cubicBezTo>
                    <a:pt x="16553" y="6414"/>
                    <a:pt x="16599" y="6331"/>
                    <a:pt x="16650" y="6237"/>
                  </a:cubicBezTo>
                  <a:cubicBezTo>
                    <a:pt x="16994" y="5601"/>
                    <a:pt x="16724" y="4936"/>
                    <a:pt x="16721" y="4929"/>
                  </a:cubicBezTo>
                  <a:lnTo>
                    <a:pt x="17451" y="4773"/>
                  </a:lnTo>
                  <a:cubicBezTo>
                    <a:pt x="17466" y="4807"/>
                    <a:pt x="17804" y="5619"/>
                    <a:pt x="17362" y="6433"/>
                  </a:cubicBezTo>
                  <a:cubicBezTo>
                    <a:pt x="17311" y="6527"/>
                    <a:pt x="17264" y="6611"/>
                    <a:pt x="17221" y="6688"/>
                  </a:cubicBezTo>
                  <a:cubicBezTo>
                    <a:pt x="16996" y="7097"/>
                    <a:pt x="16901" y="7270"/>
                    <a:pt x="16872" y="7570"/>
                  </a:cubicBezTo>
                  <a:cubicBezTo>
                    <a:pt x="18099" y="6794"/>
                    <a:pt x="18566" y="6422"/>
                    <a:pt x="18566" y="5082"/>
                  </a:cubicBezTo>
                  <a:cubicBezTo>
                    <a:pt x="18566" y="3652"/>
                    <a:pt x="17744" y="2352"/>
                    <a:pt x="16255" y="1420"/>
                  </a:cubicBezTo>
                  <a:cubicBezTo>
                    <a:pt x="14790" y="505"/>
                    <a:pt x="12790" y="0"/>
                    <a:pt x="10621" y="0"/>
                  </a:cubicBezTo>
                  <a:close/>
                  <a:moveTo>
                    <a:pt x="7922" y="5910"/>
                  </a:moveTo>
                  <a:cubicBezTo>
                    <a:pt x="10338" y="5910"/>
                    <a:pt x="9900" y="7158"/>
                    <a:pt x="9461" y="7626"/>
                  </a:cubicBezTo>
                  <a:cubicBezTo>
                    <a:pt x="9021" y="8094"/>
                    <a:pt x="7592" y="9302"/>
                    <a:pt x="6384" y="8054"/>
                  </a:cubicBezTo>
                  <a:cubicBezTo>
                    <a:pt x="5176" y="6806"/>
                    <a:pt x="6275" y="5910"/>
                    <a:pt x="7922" y="5910"/>
                  </a:cubicBezTo>
                  <a:close/>
                  <a:moveTo>
                    <a:pt x="13319" y="5910"/>
                  </a:moveTo>
                  <a:cubicBezTo>
                    <a:pt x="14966" y="5910"/>
                    <a:pt x="16063" y="6806"/>
                    <a:pt x="14855" y="8054"/>
                  </a:cubicBezTo>
                  <a:cubicBezTo>
                    <a:pt x="13647" y="9302"/>
                    <a:pt x="12220" y="8094"/>
                    <a:pt x="11781" y="7626"/>
                  </a:cubicBezTo>
                  <a:cubicBezTo>
                    <a:pt x="11342" y="7158"/>
                    <a:pt x="10904" y="5910"/>
                    <a:pt x="13319" y="5910"/>
                  </a:cubicBezTo>
                  <a:close/>
                  <a:moveTo>
                    <a:pt x="10621" y="8587"/>
                  </a:moveTo>
                  <a:cubicBezTo>
                    <a:pt x="11915" y="8863"/>
                    <a:pt x="11935" y="9797"/>
                    <a:pt x="11568" y="10103"/>
                  </a:cubicBezTo>
                  <a:cubicBezTo>
                    <a:pt x="11202" y="10409"/>
                    <a:pt x="10621" y="9935"/>
                    <a:pt x="10621" y="9935"/>
                  </a:cubicBezTo>
                  <a:cubicBezTo>
                    <a:pt x="10621" y="9935"/>
                    <a:pt x="10040" y="10409"/>
                    <a:pt x="9674" y="10103"/>
                  </a:cubicBezTo>
                  <a:cubicBezTo>
                    <a:pt x="9307" y="9797"/>
                    <a:pt x="9327" y="8863"/>
                    <a:pt x="10621" y="8587"/>
                  </a:cubicBezTo>
                  <a:close/>
                  <a:moveTo>
                    <a:pt x="5992" y="10937"/>
                  </a:moveTo>
                  <a:cubicBezTo>
                    <a:pt x="6051" y="12945"/>
                    <a:pt x="6696" y="13311"/>
                    <a:pt x="7391" y="13396"/>
                  </a:cubicBezTo>
                  <a:cubicBezTo>
                    <a:pt x="8607" y="13545"/>
                    <a:pt x="10601" y="13547"/>
                    <a:pt x="10621" y="13547"/>
                  </a:cubicBezTo>
                  <a:cubicBezTo>
                    <a:pt x="10641" y="13547"/>
                    <a:pt x="12634" y="13545"/>
                    <a:pt x="13848" y="13396"/>
                  </a:cubicBezTo>
                  <a:cubicBezTo>
                    <a:pt x="14988" y="13256"/>
                    <a:pt x="15221" y="12164"/>
                    <a:pt x="15250" y="10937"/>
                  </a:cubicBezTo>
                  <a:cubicBezTo>
                    <a:pt x="15233" y="10938"/>
                    <a:pt x="15215" y="10941"/>
                    <a:pt x="15197" y="10941"/>
                  </a:cubicBezTo>
                  <a:cubicBezTo>
                    <a:pt x="14628" y="10941"/>
                    <a:pt x="14455" y="11406"/>
                    <a:pt x="14403" y="11637"/>
                  </a:cubicBezTo>
                  <a:lnTo>
                    <a:pt x="14403" y="12580"/>
                  </a:lnTo>
                  <a:lnTo>
                    <a:pt x="13640" y="12580"/>
                  </a:lnTo>
                  <a:lnTo>
                    <a:pt x="13640" y="12020"/>
                  </a:lnTo>
                  <a:lnTo>
                    <a:pt x="12760" y="12020"/>
                  </a:lnTo>
                  <a:lnTo>
                    <a:pt x="12760" y="12580"/>
                  </a:lnTo>
                  <a:lnTo>
                    <a:pt x="11997" y="12580"/>
                  </a:lnTo>
                  <a:lnTo>
                    <a:pt x="11997" y="12020"/>
                  </a:lnTo>
                  <a:lnTo>
                    <a:pt x="11001" y="12020"/>
                  </a:lnTo>
                  <a:lnTo>
                    <a:pt x="11001" y="12580"/>
                  </a:lnTo>
                  <a:lnTo>
                    <a:pt x="10238" y="12580"/>
                  </a:lnTo>
                  <a:lnTo>
                    <a:pt x="10238" y="12020"/>
                  </a:lnTo>
                  <a:lnTo>
                    <a:pt x="9243" y="12020"/>
                  </a:lnTo>
                  <a:lnTo>
                    <a:pt x="9243" y="12580"/>
                  </a:lnTo>
                  <a:lnTo>
                    <a:pt x="8480" y="12580"/>
                  </a:lnTo>
                  <a:lnTo>
                    <a:pt x="8480" y="12020"/>
                  </a:lnTo>
                  <a:lnTo>
                    <a:pt x="7599" y="12020"/>
                  </a:lnTo>
                  <a:lnTo>
                    <a:pt x="7599" y="12580"/>
                  </a:lnTo>
                  <a:lnTo>
                    <a:pt x="6836" y="12580"/>
                  </a:lnTo>
                  <a:lnTo>
                    <a:pt x="6836" y="11637"/>
                  </a:lnTo>
                  <a:cubicBezTo>
                    <a:pt x="6785" y="11406"/>
                    <a:pt x="6611" y="10941"/>
                    <a:pt x="6042" y="10941"/>
                  </a:cubicBezTo>
                  <a:cubicBezTo>
                    <a:pt x="6025" y="10941"/>
                    <a:pt x="6008" y="10938"/>
                    <a:pt x="5992" y="10937"/>
                  </a:cubicBezTo>
                  <a:close/>
                  <a:moveTo>
                    <a:pt x="18724" y="11960"/>
                  </a:moveTo>
                  <a:cubicBezTo>
                    <a:pt x="18679" y="11960"/>
                    <a:pt x="18630" y="11962"/>
                    <a:pt x="18578" y="11965"/>
                  </a:cubicBezTo>
                  <a:cubicBezTo>
                    <a:pt x="17773" y="12017"/>
                    <a:pt x="17571" y="12819"/>
                    <a:pt x="16975" y="13190"/>
                  </a:cubicBezTo>
                  <a:cubicBezTo>
                    <a:pt x="16446" y="13520"/>
                    <a:pt x="3685" y="18765"/>
                    <a:pt x="3126" y="19006"/>
                  </a:cubicBezTo>
                  <a:cubicBezTo>
                    <a:pt x="2780" y="19156"/>
                    <a:pt x="2366" y="19181"/>
                    <a:pt x="1954" y="19181"/>
                  </a:cubicBezTo>
                  <a:cubicBezTo>
                    <a:pt x="1744" y="19181"/>
                    <a:pt x="1534" y="19175"/>
                    <a:pt x="1334" y="19175"/>
                  </a:cubicBezTo>
                  <a:cubicBezTo>
                    <a:pt x="731" y="19175"/>
                    <a:pt x="215" y="19234"/>
                    <a:pt x="37" y="19710"/>
                  </a:cubicBezTo>
                  <a:cubicBezTo>
                    <a:pt x="-177" y="20284"/>
                    <a:pt x="567" y="20350"/>
                    <a:pt x="1329" y="20802"/>
                  </a:cubicBezTo>
                  <a:cubicBezTo>
                    <a:pt x="1924" y="21156"/>
                    <a:pt x="1829" y="21547"/>
                    <a:pt x="2523" y="21547"/>
                  </a:cubicBezTo>
                  <a:cubicBezTo>
                    <a:pt x="2570" y="21547"/>
                    <a:pt x="2622" y="21545"/>
                    <a:pt x="2676" y="21541"/>
                  </a:cubicBezTo>
                  <a:cubicBezTo>
                    <a:pt x="3480" y="21487"/>
                    <a:pt x="3676" y="20683"/>
                    <a:pt x="4269" y="20310"/>
                  </a:cubicBezTo>
                  <a:cubicBezTo>
                    <a:pt x="4796" y="19978"/>
                    <a:pt x="17548" y="14736"/>
                    <a:pt x="18109" y="14497"/>
                  </a:cubicBezTo>
                  <a:cubicBezTo>
                    <a:pt x="18446" y="14353"/>
                    <a:pt x="18847" y="14327"/>
                    <a:pt x="19248" y="14327"/>
                  </a:cubicBezTo>
                  <a:cubicBezTo>
                    <a:pt x="19480" y="14327"/>
                    <a:pt x="19714" y="14336"/>
                    <a:pt x="19934" y="14336"/>
                  </a:cubicBezTo>
                  <a:cubicBezTo>
                    <a:pt x="20523" y="14336"/>
                    <a:pt x="21024" y="14272"/>
                    <a:pt x="21202" y="13805"/>
                  </a:cubicBezTo>
                  <a:cubicBezTo>
                    <a:pt x="21421" y="13232"/>
                    <a:pt x="20676" y="13163"/>
                    <a:pt x="19917" y="12708"/>
                  </a:cubicBezTo>
                  <a:cubicBezTo>
                    <a:pt x="19323" y="12351"/>
                    <a:pt x="19425" y="11960"/>
                    <a:pt x="18724" y="11960"/>
                  </a:cubicBezTo>
                  <a:close/>
                  <a:moveTo>
                    <a:pt x="2384" y="11965"/>
                  </a:moveTo>
                  <a:cubicBezTo>
                    <a:pt x="1828" y="12014"/>
                    <a:pt x="1878" y="12376"/>
                    <a:pt x="1324" y="12708"/>
                  </a:cubicBezTo>
                  <a:cubicBezTo>
                    <a:pt x="566" y="13163"/>
                    <a:pt x="-179" y="13232"/>
                    <a:pt x="40" y="13805"/>
                  </a:cubicBezTo>
                  <a:cubicBezTo>
                    <a:pt x="399" y="14747"/>
                    <a:pt x="2077" y="14046"/>
                    <a:pt x="3133" y="14497"/>
                  </a:cubicBezTo>
                  <a:cubicBezTo>
                    <a:pt x="3352" y="14590"/>
                    <a:pt x="5429" y="15447"/>
                    <a:pt x="7913" y="16476"/>
                  </a:cubicBezTo>
                  <a:cubicBezTo>
                    <a:pt x="8576" y="16201"/>
                    <a:pt x="9270" y="15914"/>
                    <a:pt x="9963" y="15625"/>
                  </a:cubicBezTo>
                  <a:cubicBezTo>
                    <a:pt x="7086" y="14426"/>
                    <a:pt x="4499" y="13335"/>
                    <a:pt x="4267" y="13190"/>
                  </a:cubicBezTo>
                  <a:cubicBezTo>
                    <a:pt x="3671" y="12819"/>
                    <a:pt x="3468" y="12017"/>
                    <a:pt x="2664" y="11965"/>
                  </a:cubicBezTo>
                  <a:cubicBezTo>
                    <a:pt x="2556" y="11958"/>
                    <a:pt x="2464" y="11958"/>
                    <a:pt x="2384" y="11965"/>
                  </a:cubicBezTo>
                  <a:close/>
                  <a:moveTo>
                    <a:pt x="13327" y="17024"/>
                  </a:moveTo>
                  <a:cubicBezTo>
                    <a:pt x="12662" y="17299"/>
                    <a:pt x="11972" y="17587"/>
                    <a:pt x="11279" y="17875"/>
                  </a:cubicBezTo>
                  <a:cubicBezTo>
                    <a:pt x="14155" y="19074"/>
                    <a:pt x="16739" y="20164"/>
                    <a:pt x="16970" y="20310"/>
                  </a:cubicBezTo>
                  <a:cubicBezTo>
                    <a:pt x="17563" y="20683"/>
                    <a:pt x="17762" y="21487"/>
                    <a:pt x="18566" y="21541"/>
                  </a:cubicBezTo>
                  <a:cubicBezTo>
                    <a:pt x="19428" y="21600"/>
                    <a:pt x="19275" y="21179"/>
                    <a:pt x="19910" y="20802"/>
                  </a:cubicBezTo>
                  <a:cubicBezTo>
                    <a:pt x="20673" y="20350"/>
                    <a:pt x="21417" y="20284"/>
                    <a:pt x="21202" y="19710"/>
                  </a:cubicBezTo>
                  <a:cubicBezTo>
                    <a:pt x="20850" y="18767"/>
                    <a:pt x="19169" y="19461"/>
                    <a:pt x="18116" y="19006"/>
                  </a:cubicBezTo>
                  <a:cubicBezTo>
                    <a:pt x="17898" y="18912"/>
                    <a:pt x="15814" y="18054"/>
                    <a:pt x="13327" y="17024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400" dirty="0">
                <a:solidFill>
                  <a:srgbClr val="C00000"/>
                </a:solidFill>
                <a:latin typeface="Georgia" panose="02040502050405020303" pitchFamily="18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E2DB14-F473-924F-AC47-24ADB6D27EBA}"/>
                </a:ext>
              </a:extLst>
            </p:cNvPr>
            <p:cNvGrpSpPr/>
            <p:nvPr/>
          </p:nvGrpSpPr>
          <p:grpSpPr>
            <a:xfrm>
              <a:off x="2682775" y="3085545"/>
              <a:ext cx="449245" cy="182880"/>
              <a:chOff x="-1311414" y="5730617"/>
              <a:chExt cx="1609442" cy="938065"/>
            </a:xfrm>
          </p:grpSpPr>
          <p:sp>
            <p:nvSpPr>
              <p:cNvPr id="78" name="Grass">
                <a:extLst>
                  <a:ext uri="{FF2B5EF4-FFF2-40B4-BE49-F238E27FC236}">
                    <a16:creationId xmlns:a16="http://schemas.microsoft.com/office/drawing/2014/main" id="{243C85A8-35D2-6F46-B2D1-B76F3C8A29F3}"/>
                  </a:ext>
                </a:extLst>
              </p:cNvPr>
              <p:cNvSpPr/>
              <p:nvPr/>
            </p:nvSpPr>
            <p:spPr>
              <a:xfrm>
                <a:off x="-684736" y="5730617"/>
                <a:ext cx="982764" cy="938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58" y="0"/>
                    </a:moveTo>
                    <a:cubicBezTo>
                      <a:pt x="7235" y="3053"/>
                      <a:pt x="9465" y="11094"/>
                      <a:pt x="8315" y="21600"/>
                    </a:cubicBezTo>
                    <a:cubicBezTo>
                      <a:pt x="8546" y="21600"/>
                      <a:pt x="8775" y="21600"/>
                      <a:pt x="8994" y="21600"/>
                    </a:cubicBezTo>
                    <a:cubicBezTo>
                      <a:pt x="9872" y="21600"/>
                      <a:pt x="10583" y="21600"/>
                      <a:pt x="10583" y="21600"/>
                    </a:cubicBezTo>
                    <a:cubicBezTo>
                      <a:pt x="10996" y="21600"/>
                      <a:pt x="11266" y="21600"/>
                      <a:pt x="11266" y="21600"/>
                    </a:cubicBezTo>
                    <a:cubicBezTo>
                      <a:pt x="11266" y="21600"/>
                      <a:pt x="11726" y="19302"/>
                      <a:pt x="12016" y="16222"/>
                    </a:cubicBezTo>
                    <a:cubicBezTo>
                      <a:pt x="12018" y="19335"/>
                      <a:pt x="12273" y="21600"/>
                      <a:pt x="12273" y="21600"/>
                    </a:cubicBezTo>
                    <a:cubicBezTo>
                      <a:pt x="12273" y="21600"/>
                      <a:pt x="12368" y="21600"/>
                      <a:pt x="12536" y="21600"/>
                    </a:cubicBezTo>
                    <a:cubicBezTo>
                      <a:pt x="12536" y="21600"/>
                      <a:pt x="13427" y="21600"/>
                      <a:pt x="14359" y="21600"/>
                    </a:cubicBezTo>
                    <a:cubicBezTo>
                      <a:pt x="14620" y="21600"/>
                      <a:pt x="14884" y="21600"/>
                      <a:pt x="15133" y="21600"/>
                    </a:cubicBezTo>
                    <a:cubicBezTo>
                      <a:pt x="15208" y="21600"/>
                      <a:pt x="15283" y="21600"/>
                      <a:pt x="15354" y="21600"/>
                    </a:cubicBezTo>
                    <a:cubicBezTo>
                      <a:pt x="15798" y="21600"/>
                      <a:pt x="16835" y="21600"/>
                      <a:pt x="17719" y="21600"/>
                    </a:cubicBezTo>
                    <a:cubicBezTo>
                      <a:pt x="15772" y="12227"/>
                      <a:pt x="18765" y="5225"/>
                      <a:pt x="19788" y="2530"/>
                    </a:cubicBezTo>
                    <a:cubicBezTo>
                      <a:pt x="15621" y="6890"/>
                      <a:pt x="15069" y="15195"/>
                      <a:pt x="15066" y="19252"/>
                    </a:cubicBezTo>
                    <a:cubicBezTo>
                      <a:pt x="14220" y="10582"/>
                      <a:pt x="16307" y="6504"/>
                      <a:pt x="17258" y="4248"/>
                    </a:cubicBezTo>
                    <a:cubicBezTo>
                      <a:pt x="15479" y="5742"/>
                      <a:pt x="14366" y="8273"/>
                      <a:pt x="13670" y="10946"/>
                    </a:cubicBezTo>
                    <a:cubicBezTo>
                      <a:pt x="14032" y="6459"/>
                      <a:pt x="15179" y="2786"/>
                      <a:pt x="16337" y="236"/>
                    </a:cubicBezTo>
                    <a:cubicBezTo>
                      <a:pt x="13757" y="2634"/>
                      <a:pt x="12663" y="7069"/>
                      <a:pt x="12244" y="11279"/>
                    </a:cubicBezTo>
                    <a:cubicBezTo>
                      <a:pt x="12212" y="7664"/>
                      <a:pt x="11663" y="4009"/>
                      <a:pt x="9894" y="2004"/>
                    </a:cubicBezTo>
                    <a:cubicBezTo>
                      <a:pt x="10306" y="4049"/>
                      <a:pt x="11108" y="8525"/>
                      <a:pt x="10399" y="14592"/>
                    </a:cubicBezTo>
                    <a:cubicBezTo>
                      <a:pt x="10017" y="9372"/>
                      <a:pt x="8978" y="2701"/>
                      <a:pt x="6258" y="0"/>
                    </a:cubicBezTo>
                    <a:close/>
                    <a:moveTo>
                      <a:pt x="3557" y="2004"/>
                    </a:moveTo>
                    <a:cubicBezTo>
                      <a:pt x="3959" y="3154"/>
                      <a:pt x="4706" y="4841"/>
                      <a:pt x="5303" y="7205"/>
                    </a:cubicBezTo>
                    <a:cubicBezTo>
                      <a:pt x="4575" y="8849"/>
                      <a:pt x="4111" y="10785"/>
                      <a:pt x="3818" y="12696"/>
                    </a:cubicBezTo>
                    <a:cubicBezTo>
                      <a:pt x="3754" y="10213"/>
                      <a:pt x="3231" y="7657"/>
                      <a:pt x="1786" y="5678"/>
                    </a:cubicBezTo>
                    <a:cubicBezTo>
                      <a:pt x="3206" y="12539"/>
                      <a:pt x="2400" y="17299"/>
                      <a:pt x="0" y="21600"/>
                    </a:cubicBezTo>
                    <a:cubicBezTo>
                      <a:pt x="706" y="21600"/>
                      <a:pt x="2401" y="21600"/>
                      <a:pt x="2401" y="21600"/>
                    </a:cubicBezTo>
                    <a:cubicBezTo>
                      <a:pt x="2458" y="21600"/>
                      <a:pt x="2968" y="20136"/>
                      <a:pt x="3362" y="18012"/>
                    </a:cubicBezTo>
                    <a:cubicBezTo>
                      <a:pt x="3303" y="20129"/>
                      <a:pt x="3392" y="21600"/>
                      <a:pt x="3392" y="21600"/>
                    </a:cubicBezTo>
                    <a:cubicBezTo>
                      <a:pt x="3392" y="21600"/>
                      <a:pt x="4422" y="21600"/>
                      <a:pt x="5536" y="21600"/>
                    </a:cubicBezTo>
                    <a:cubicBezTo>
                      <a:pt x="5577" y="21600"/>
                      <a:pt x="5617" y="21600"/>
                      <a:pt x="5658" y="21600"/>
                    </a:cubicBezTo>
                    <a:cubicBezTo>
                      <a:pt x="6772" y="21600"/>
                      <a:pt x="7803" y="21600"/>
                      <a:pt x="7803" y="21600"/>
                    </a:cubicBezTo>
                    <a:cubicBezTo>
                      <a:pt x="7803" y="21600"/>
                      <a:pt x="8408" y="13047"/>
                      <a:pt x="6426" y="6885"/>
                    </a:cubicBezTo>
                    <a:cubicBezTo>
                      <a:pt x="6726" y="5765"/>
                      <a:pt x="7037" y="4871"/>
                      <a:pt x="7300" y="4248"/>
                    </a:cubicBezTo>
                    <a:cubicBezTo>
                      <a:pt x="6826" y="4685"/>
                      <a:pt x="6408" y="5211"/>
                      <a:pt x="6039" y="5802"/>
                    </a:cubicBezTo>
                    <a:cubicBezTo>
                      <a:pt x="5427" y="4253"/>
                      <a:pt x="4621" y="2918"/>
                      <a:pt x="3557" y="2004"/>
                    </a:cubicBezTo>
                    <a:close/>
                    <a:moveTo>
                      <a:pt x="19814" y="5678"/>
                    </a:moveTo>
                    <a:cubicBezTo>
                      <a:pt x="15706" y="11307"/>
                      <a:pt x="19048" y="21600"/>
                      <a:pt x="19199" y="21600"/>
                    </a:cubicBezTo>
                    <a:cubicBezTo>
                      <a:pt x="19199" y="21600"/>
                      <a:pt x="20894" y="21600"/>
                      <a:pt x="21600" y="21600"/>
                    </a:cubicBezTo>
                    <a:cubicBezTo>
                      <a:pt x="19200" y="17299"/>
                      <a:pt x="18394" y="12539"/>
                      <a:pt x="19814" y="5678"/>
                    </a:cubicBezTo>
                    <a:close/>
                    <a:moveTo>
                      <a:pt x="5813" y="9681"/>
                    </a:moveTo>
                    <a:cubicBezTo>
                      <a:pt x="6290" y="12658"/>
                      <a:pt x="6417" y="16443"/>
                      <a:pt x="5605" y="21205"/>
                    </a:cubicBezTo>
                    <a:cubicBezTo>
                      <a:pt x="5007" y="16723"/>
                      <a:pt x="5279" y="12748"/>
                      <a:pt x="5813" y="968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4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79" name="m">
                <a:extLst>
                  <a:ext uri="{FF2B5EF4-FFF2-40B4-BE49-F238E27FC236}">
                    <a16:creationId xmlns:a16="http://schemas.microsoft.com/office/drawing/2014/main" id="{FF10A172-1081-B642-B21B-E219A393F032}"/>
                  </a:ext>
                </a:extLst>
              </p:cNvPr>
              <p:cNvSpPr/>
              <p:nvPr/>
            </p:nvSpPr>
            <p:spPr>
              <a:xfrm>
                <a:off x="-1311414" y="5843269"/>
                <a:ext cx="917249" cy="797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extrusionOk="0">
                    <a:moveTo>
                      <a:pt x="17278" y="0"/>
                    </a:moveTo>
                    <a:cubicBezTo>
                      <a:pt x="17278" y="0"/>
                      <a:pt x="17157" y="741"/>
                      <a:pt x="16931" y="1000"/>
                    </a:cubicBezTo>
                    <a:cubicBezTo>
                      <a:pt x="16931" y="447"/>
                      <a:pt x="16748" y="28"/>
                      <a:pt x="16748" y="28"/>
                    </a:cubicBezTo>
                    <a:cubicBezTo>
                      <a:pt x="16748" y="28"/>
                      <a:pt x="16495" y="17"/>
                      <a:pt x="16059" y="251"/>
                    </a:cubicBezTo>
                    <a:cubicBezTo>
                      <a:pt x="16259" y="755"/>
                      <a:pt x="16366" y="1492"/>
                      <a:pt x="16379" y="2437"/>
                    </a:cubicBezTo>
                    <a:cubicBezTo>
                      <a:pt x="16389" y="3160"/>
                      <a:pt x="16734" y="3785"/>
                      <a:pt x="17062" y="4260"/>
                    </a:cubicBezTo>
                    <a:cubicBezTo>
                      <a:pt x="17035" y="4094"/>
                      <a:pt x="16738" y="2028"/>
                      <a:pt x="18281" y="279"/>
                    </a:cubicBezTo>
                    <a:cubicBezTo>
                      <a:pt x="17997" y="139"/>
                      <a:pt x="17664" y="35"/>
                      <a:pt x="17278" y="0"/>
                    </a:cubicBezTo>
                    <a:close/>
                    <a:moveTo>
                      <a:pt x="15638" y="521"/>
                    </a:moveTo>
                    <a:cubicBezTo>
                      <a:pt x="15458" y="653"/>
                      <a:pt x="15261" y="821"/>
                      <a:pt x="15047" y="1035"/>
                    </a:cubicBezTo>
                    <a:cubicBezTo>
                      <a:pt x="15293" y="1331"/>
                      <a:pt x="15324" y="1752"/>
                      <a:pt x="15324" y="1752"/>
                    </a:cubicBezTo>
                    <a:cubicBezTo>
                      <a:pt x="15157" y="1469"/>
                      <a:pt x="14800" y="1317"/>
                      <a:pt x="14772" y="1305"/>
                    </a:cubicBezTo>
                    <a:cubicBezTo>
                      <a:pt x="14772" y="1305"/>
                      <a:pt x="14607" y="1469"/>
                      <a:pt x="14392" y="1724"/>
                    </a:cubicBezTo>
                    <a:cubicBezTo>
                      <a:pt x="14815" y="2003"/>
                      <a:pt x="15084" y="2629"/>
                      <a:pt x="15084" y="2629"/>
                    </a:cubicBezTo>
                    <a:cubicBezTo>
                      <a:pt x="15084" y="2629"/>
                      <a:pt x="15286" y="3955"/>
                      <a:pt x="16223" y="4880"/>
                    </a:cubicBezTo>
                    <a:cubicBezTo>
                      <a:pt x="16813" y="5462"/>
                      <a:pt x="17152" y="6237"/>
                      <a:pt x="17350" y="6701"/>
                    </a:cubicBezTo>
                    <a:cubicBezTo>
                      <a:pt x="17445" y="6490"/>
                      <a:pt x="17520" y="6295"/>
                      <a:pt x="17567" y="6122"/>
                    </a:cubicBezTo>
                    <a:cubicBezTo>
                      <a:pt x="17560" y="4693"/>
                      <a:pt x="15922" y="4270"/>
                      <a:pt x="15883" y="2495"/>
                    </a:cubicBezTo>
                    <a:cubicBezTo>
                      <a:pt x="15865" y="1677"/>
                      <a:pt x="15820" y="1170"/>
                      <a:pt x="15638" y="521"/>
                    </a:cubicBezTo>
                    <a:close/>
                    <a:moveTo>
                      <a:pt x="18857" y="652"/>
                    </a:moveTo>
                    <a:cubicBezTo>
                      <a:pt x="18316" y="1011"/>
                      <a:pt x="17191" y="2083"/>
                      <a:pt x="17513" y="4673"/>
                    </a:cubicBezTo>
                    <a:cubicBezTo>
                      <a:pt x="17587" y="3967"/>
                      <a:pt x="17941" y="1764"/>
                      <a:pt x="19497" y="1370"/>
                    </a:cubicBezTo>
                    <a:cubicBezTo>
                      <a:pt x="19371" y="1176"/>
                      <a:pt x="19161" y="905"/>
                      <a:pt x="18857" y="652"/>
                    </a:cubicBezTo>
                    <a:close/>
                    <a:moveTo>
                      <a:pt x="19098" y="2121"/>
                    </a:moveTo>
                    <a:cubicBezTo>
                      <a:pt x="18658" y="2376"/>
                      <a:pt x="17856" y="3112"/>
                      <a:pt x="17802" y="5105"/>
                    </a:cubicBezTo>
                    <a:cubicBezTo>
                      <a:pt x="18021" y="4510"/>
                      <a:pt x="18352" y="4064"/>
                      <a:pt x="18697" y="3731"/>
                    </a:cubicBezTo>
                    <a:cubicBezTo>
                      <a:pt x="18558" y="3579"/>
                      <a:pt x="18464" y="3369"/>
                      <a:pt x="18432" y="3141"/>
                    </a:cubicBezTo>
                    <a:cubicBezTo>
                      <a:pt x="18638" y="2915"/>
                      <a:pt x="18928" y="2834"/>
                      <a:pt x="19200" y="2959"/>
                    </a:cubicBezTo>
                    <a:cubicBezTo>
                      <a:pt x="19299" y="3005"/>
                      <a:pt x="19387" y="3073"/>
                      <a:pt x="19460" y="3158"/>
                    </a:cubicBezTo>
                    <a:cubicBezTo>
                      <a:pt x="19570" y="3095"/>
                      <a:pt x="19673" y="3043"/>
                      <a:pt x="19764" y="3001"/>
                    </a:cubicBezTo>
                    <a:cubicBezTo>
                      <a:pt x="19607" y="2733"/>
                      <a:pt x="19398" y="2433"/>
                      <a:pt x="19098" y="2121"/>
                    </a:cubicBezTo>
                    <a:close/>
                    <a:moveTo>
                      <a:pt x="14004" y="2225"/>
                    </a:moveTo>
                    <a:cubicBezTo>
                      <a:pt x="13891" y="2387"/>
                      <a:pt x="13781" y="2560"/>
                      <a:pt x="13687" y="2739"/>
                    </a:cubicBezTo>
                    <a:cubicBezTo>
                      <a:pt x="13977" y="2844"/>
                      <a:pt x="14163" y="3277"/>
                      <a:pt x="14163" y="3277"/>
                    </a:cubicBezTo>
                    <a:cubicBezTo>
                      <a:pt x="13948" y="3104"/>
                      <a:pt x="13563" y="3055"/>
                      <a:pt x="13563" y="3055"/>
                    </a:cubicBezTo>
                    <a:cubicBezTo>
                      <a:pt x="13563" y="3055"/>
                      <a:pt x="13492" y="3275"/>
                      <a:pt x="13377" y="3567"/>
                    </a:cubicBezTo>
                    <a:cubicBezTo>
                      <a:pt x="13730" y="3694"/>
                      <a:pt x="14694" y="4149"/>
                      <a:pt x="15116" y="5413"/>
                    </a:cubicBezTo>
                    <a:cubicBezTo>
                      <a:pt x="15420" y="6324"/>
                      <a:pt x="16013" y="6048"/>
                      <a:pt x="16854" y="7658"/>
                    </a:cubicBezTo>
                    <a:cubicBezTo>
                      <a:pt x="16972" y="7453"/>
                      <a:pt x="17083" y="7249"/>
                      <a:pt x="17183" y="7053"/>
                    </a:cubicBezTo>
                    <a:cubicBezTo>
                      <a:pt x="16994" y="6756"/>
                      <a:pt x="16622" y="6223"/>
                      <a:pt x="16102" y="5738"/>
                    </a:cubicBezTo>
                    <a:cubicBezTo>
                      <a:pt x="15267" y="4956"/>
                      <a:pt x="14688" y="2925"/>
                      <a:pt x="14688" y="2925"/>
                    </a:cubicBezTo>
                    <a:cubicBezTo>
                      <a:pt x="14563" y="2568"/>
                      <a:pt x="14284" y="2354"/>
                      <a:pt x="14004" y="2225"/>
                    </a:cubicBezTo>
                    <a:close/>
                    <a:moveTo>
                      <a:pt x="18996" y="3109"/>
                    </a:moveTo>
                    <a:cubicBezTo>
                      <a:pt x="18884" y="3098"/>
                      <a:pt x="18774" y="3146"/>
                      <a:pt x="18691" y="3238"/>
                    </a:cubicBezTo>
                    <a:cubicBezTo>
                      <a:pt x="18717" y="3424"/>
                      <a:pt x="18816" y="3587"/>
                      <a:pt x="18964" y="3655"/>
                    </a:cubicBezTo>
                    <a:cubicBezTo>
                      <a:pt x="19112" y="3723"/>
                      <a:pt x="19270" y="3678"/>
                      <a:pt x="19382" y="3556"/>
                    </a:cubicBezTo>
                    <a:cubicBezTo>
                      <a:pt x="19356" y="3370"/>
                      <a:pt x="19256" y="3207"/>
                      <a:pt x="19108" y="3139"/>
                    </a:cubicBezTo>
                    <a:cubicBezTo>
                      <a:pt x="19071" y="3122"/>
                      <a:pt x="19033" y="3112"/>
                      <a:pt x="18996" y="3109"/>
                    </a:cubicBezTo>
                    <a:close/>
                    <a:moveTo>
                      <a:pt x="20042" y="3541"/>
                    </a:moveTo>
                    <a:cubicBezTo>
                      <a:pt x="20043" y="3541"/>
                      <a:pt x="19070" y="3651"/>
                      <a:pt x="18464" y="4504"/>
                    </a:cubicBezTo>
                    <a:cubicBezTo>
                      <a:pt x="19582" y="3967"/>
                      <a:pt x="20277" y="4033"/>
                      <a:pt x="20277" y="4033"/>
                    </a:cubicBezTo>
                    <a:lnTo>
                      <a:pt x="20042" y="3541"/>
                    </a:lnTo>
                    <a:close/>
                    <a:moveTo>
                      <a:pt x="13186" y="4009"/>
                    </a:moveTo>
                    <a:cubicBezTo>
                      <a:pt x="13123" y="4140"/>
                      <a:pt x="13055" y="4270"/>
                      <a:pt x="12983" y="4390"/>
                    </a:cubicBezTo>
                    <a:cubicBezTo>
                      <a:pt x="13214" y="4573"/>
                      <a:pt x="13566" y="5054"/>
                      <a:pt x="13851" y="6262"/>
                    </a:cubicBezTo>
                    <a:cubicBezTo>
                      <a:pt x="14311" y="8203"/>
                      <a:pt x="14543" y="8216"/>
                      <a:pt x="14945" y="8531"/>
                    </a:cubicBezTo>
                    <a:cubicBezTo>
                      <a:pt x="15181" y="8715"/>
                      <a:pt x="15476" y="9108"/>
                      <a:pt x="15715" y="9462"/>
                    </a:cubicBezTo>
                    <a:cubicBezTo>
                      <a:pt x="15807" y="9323"/>
                      <a:pt x="15908" y="9171"/>
                      <a:pt x="16014" y="9010"/>
                    </a:cubicBezTo>
                    <a:cubicBezTo>
                      <a:pt x="15571" y="8518"/>
                      <a:pt x="14787" y="7512"/>
                      <a:pt x="14554" y="6336"/>
                    </a:cubicBezTo>
                    <a:cubicBezTo>
                      <a:pt x="14250" y="4798"/>
                      <a:pt x="13470" y="4186"/>
                      <a:pt x="13186" y="4009"/>
                    </a:cubicBezTo>
                    <a:close/>
                    <a:moveTo>
                      <a:pt x="4564" y="4256"/>
                    </a:moveTo>
                    <a:cubicBezTo>
                      <a:pt x="4532" y="4256"/>
                      <a:pt x="4501" y="4257"/>
                      <a:pt x="4470" y="4258"/>
                    </a:cubicBezTo>
                    <a:cubicBezTo>
                      <a:pt x="5417" y="4604"/>
                      <a:pt x="6104" y="5084"/>
                      <a:pt x="6374" y="5426"/>
                    </a:cubicBezTo>
                    <a:cubicBezTo>
                      <a:pt x="7268" y="6561"/>
                      <a:pt x="8539" y="6493"/>
                      <a:pt x="8927" y="7822"/>
                    </a:cubicBezTo>
                    <a:cubicBezTo>
                      <a:pt x="9270" y="8996"/>
                      <a:pt x="8731" y="9972"/>
                      <a:pt x="8731" y="9972"/>
                    </a:cubicBezTo>
                    <a:cubicBezTo>
                      <a:pt x="8731" y="9972"/>
                      <a:pt x="8919" y="9432"/>
                      <a:pt x="8449" y="8405"/>
                    </a:cubicBezTo>
                    <a:cubicBezTo>
                      <a:pt x="7393" y="6101"/>
                      <a:pt x="6122" y="6617"/>
                      <a:pt x="5263" y="5735"/>
                    </a:cubicBezTo>
                    <a:cubicBezTo>
                      <a:pt x="4595" y="5049"/>
                      <a:pt x="3810" y="4546"/>
                      <a:pt x="2853" y="4642"/>
                    </a:cubicBezTo>
                    <a:cubicBezTo>
                      <a:pt x="2412" y="4878"/>
                      <a:pt x="2075" y="5207"/>
                      <a:pt x="1820" y="5582"/>
                    </a:cubicBezTo>
                    <a:cubicBezTo>
                      <a:pt x="1741" y="5678"/>
                      <a:pt x="1665" y="5782"/>
                      <a:pt x="1592" y="5891"/>
                    </a:cubicBezTo>
                    <a:cubicBezTo>
                      <a:pt x="2838" y="5389"/>
                      <a:pt x="3520" y="5406"/>
                      <a:pt x="4512" y="6308"/>
                    </a:cubicBezTo>
                    <a:cubicBezTo>
                      <a:pt x="5729" y="7414"/>
                      <a:pt x="6302" y="6799"/>
                      <a:pt x="7268" y="8008"/>
                    </a:cubicBezTo>
                    <a:cubicBezTo>
                      <a:pt x="8510" y="9562"/>
                      <a:pt x="8276" y="12006"/>
                      <a:pt x="8145" y="12864"/>
                    </a:cubicBezTo>
                    <a:cubicBezTo>
                      <a:pt x="8270" y="12884"/>
                      <a:pt x="8400" y="12899"/>
                      <a:pt x="8533" y="12912"/>
                    </a:cubicBezTo>
                    <a:cubicBezTo>
                      <a:pt x="9059" y="11518"/>
                      <a:pt x="10377" y="7565"/>
                      <a:pt x="9430" y="5094"/>
                    </a:cubicBezTo>
                    <a:cubicBezTo>
                      <a:pt x="8891" y="5020"/>
                      <a:pt x="8417" y="4893"/>
                      <a:pt x="7925" y="4759"/>
                    </a:cubicBezTo>
                    <a:cubicBezTo>
                      <a:pt x="8276" y="5465"/>
                      <a:pt x="9294" y="6110"/>
                      <a:pt x="9277" y="7181"/>
                    </a:cubicBezTo>
                    <a:cubicBezTo>
                      <a:pt x="9215" y="6766"/>
                      <a:pt x="8663" y="6262"/>
                      <a:pt x="7858" y="5796"/>
                    </a:cubicBezTo>
                    <a:cubicBezTo>
                      <a:pt x="7339" y="5495"/>
                      <a:pt x="6931" y="4875"/>
                      <a:pt x="6688" y="4457"/>
                    </a:cubicBezTo>
                    <a:cubicBezTo>
                      <a:pt x="6100" y="4340"/>
                      <a:pt x="5424" y="4256"/>
                      <a:pt x="4564" y="4256"/>
                    </a:cubicBezTo>
                    <a:close/>
                    <a:moveTo>
                      <a:pt x="19611" y="4374"/>
                    </a:moveTo>
                    <a:cubicBezTo>
                      <a:pt x="18974" y="4354"/>
                      <a:pt x="18033" y="4763"/>
                      <a:pt x="17724" y="6185"/>
                    </a:cubicBezTo>
                    <a:lnTo>
                      <a:pt x="18162" y="6444"/>
                    </a:lnTo>
                    <a:cubicBezTo>
                      <a:pt x="18328" y="5638"/>
                      <a:pt x="18913" y="4770"/>
                      <a:pt x="19863" y="4407"/>
                    </a:cubicBezTo>
                    <a:cubicBezTo>
                      <a:pt x="19787" y="4388"/>
                      <a:pt x="19703" y="4377"/>
                      <a:pt x="19611" y="4374"/>
                    </a:cubicBezTo>
                    <a:close/>
                    <a:moveTo>
                      <a:pt x="20474" y="4407"/>
                    </a:moveTo>
                    <a:cubicBezTo>
                      <a:pt x="20474" y="4407"/>
                      <a:pt x="19611" y="4673"/>
                      <a:pt x="19236" y="5122"/>
                    </a:cubicBezTo>
                    <a:cubicBezTo>
                      <a:pt x="19835" y="4946"/>
                      <a:pt x="20285" y="4988"/>
                      <a:pt x="20568" y="5061"/>
                    </a:cubicBezTo>
                    <a:cubicBezTo>
                      <a:pt x="20397" y="5335"/>
                      <a:pt x="20394" y="5786"/>
                      <a:pt x="20418" y="6239"/>
                    </a:cubicBezTo>
                    <a:cubicBezTo>
                      <a:pt x="19864" y="6446"/>
                      <a:pt x="19892" y="7250"/>
                      <a:pt x="19892" y="7250"/>
                    </a:cubicBezTo>
                    <a:cubicBezTo>
                      <a:pt x="19935" y="7823"/>
                      <a:pt x="20308" y="7750"/>
                      <a:pt x="20739" y="7528"/>
                    </a:cubicBezTo>
                    <a:cubicBezTo>
                      <a:pt x="21169" y="7676"/>
                      <a:pt x="21241" y="7269"/>
                      <a:pt x="21327" y="6973"/>
                    </a:cubicBezTo>
                    <a:cubicBezTo>
                      <a:pt x="21414" y="6677"/>
                      <a:pt x="21600" y="6289"/>
                      <a:pt x="21327" y="5882"/>
                    </a:cubicBezTo>
                    <a:cubicBezTo>
                      <a:pt x="21216" y="5716"/>
                      <a:pt x="21028" y="5401"/>
                      <a:pt x="20829" y="5051"/>
                    </a:cubicBezTo>
                    <a:lnTo>
                      <a:pt x="20474" y="4407"/>
                    </a:lnTo>
                    <a:close/>
                    <a:moveTo>
                      <a:pt x="12649" y="4813"/>
                    </a:moveTo>
                    <a:cubicBezTo>
                      <a:pt x="12572" y="4879"/>
                      <a:pt x="12493" y="4925"/>
                      <a:pt x="12414" y="4940"/>
                    </a:cubicBezTo>
                    <a:cubicBezTo>
                      <a:pt x="12301" y="4963"/>
                      <a:pt x="12192" y="4982"/>
                      <a:pt x="12085" y="5001"/>
                    </a:cubicBezTo>
                    <a:cubicBezTo>
                      <a:pt x="12618" y="5431"/>
                      <a:pt x="13634" y="8155"/>
                      <a:pt x="13290" y="9116"/>
                    </a:cubicBezTo>
                    <a:cubicBezTo>
                      <a:pt x="12318" y="10718"/>
                      <a:pt x="12414" y="12296"/>
                      <a:pt x="12414" y="12296"/>
                    </a:cubicBezTo>
                    <a:cubicBezTo>
                      <a:pt x="12414" y="12296"/>
                      <a:pt x="12027" y="11055"/>
                      <a:pt x="12558" y="9838"/>
                    </a:cubicBezTo>
                    <a:cubicBezTo>
                      <a:pt x="13013" y="8796"/>
                      <a:pt x="12896" y="8165"/>
                      <a:pt x="12528" y="6880"/>
                    </a:cubicBezTo>
                    <a:cubicBezTo>
                      <a:pt x="12169" y="5629"/>
                      <a:pt x="11510" y="5087"/>
                      <a:pt x="11510" y="5087"/>
                    </a:cubicBezTo>
                    <a:cubicBezTo>
                      <a:pt x="11364" y="5105"/>
                      <a:pt x="11223" y="5119"/>
                      <a:pt x="11087" y="5130"/>
                    </a:cubicBezTo>
                    <a:cubicBezTo>
                      <a:pt x="12120" y="6485"/>
                      <a:pt x="12528" y="8616"/>
                      <a:pt x="12099" y="9654"/>
                    </a:cubicBezTo>
                    <a:cubicBezTo>
                      <a:pt x="11572" y="10929"/>
                      <a:pt x="11882" y="12510"/>
                      <a:pt x="11882" y="12510"/>
                    </a:cubicBezTo>
                    <a:cubicBezTo>
                      <a:pt x="11867" y="12743"/>
                      <a:pt x="11853" y="12964"/>
                      <a:pt x="11839" y="13173"/>
                    </a:cubicBezTo>
                    <a:cubicBezTo>
                      <a:pt x="12541" y="12914"/>
                      <a:pt x="13017" y="13609"/>
                      <a:pt x="13231" y="14026"/>
                    </a:cubicBezTo>
                    <a:cubicBezTo>
                      <a:pt x="13257" y="13880"/>
                      <a:pt x="13285" y="13736"/>
                      <a:pt x="13313" y="13594"/>
                    </a:cubicBezTo>
                    <a:cubicBezTo>
                      <a:pt x="13112" y="13131"/>
                      <a:pt x="12757" y="12106"/>
                      <a:pt x="13013" y="11112"/>
                    </a:cubicBezTo>
                    <a:cubicBezTo>
                      <a:pt x="13360" y="9764"/>
                      <a:pt x="13776" y="9685"/>
                      <a:pt x="14058" y="9678"/>
                    </a:cubicBezTo>
                    <a:cubicBezTo>
                      <a:pt x="14523" y="9665"/>
                      <a:pt x="15099" y="10552"/>
                      <a:pt x="15307" y="11499"/>
                    </a:cubicBezTo>
                    <a:cubicBezTo>
                      <a:pt x="15403" y="11164"/>
                      <a:pt x="15498" y="10767"/>
                      <a:pt x="15576" y="10315"/>
                    </a:cubicBezTo>
                    <a:cubicBezTo>
                      <a:pt x="15445" y="10055"/>
                      <a:pt x="15257" y="9758"/>
                      <a:pt x="15037" y="9518"/>
                    </a:cubicBezTo>
                    <a:cubicBezTo>
                      <a:pt x="14467" y="8896"/>
                      <a:pt x="14272" y="9116"/>
                      <a:pt x="13942" y="8358"/>
                    </a:cubicBezTo>
                    <a:cubicBezTo>
                      <a:pt x="13612" y="7600"/>
                      <a:pt x="13481" y="5540"/>
                      <a:pt x="12671" y="4832"/>
                    </a:cubicBezTo>
                    <a:cubicBezTo>
                      <a:pt x="12663" y="4825"/>
                      <a:pt x="12656" y="4820"/>
                      <a:pt x="12649" y="4813"/>
                    </a:cubicBezTo>
                    <a:close/>
                    <a:moveTo>
                      <a:pt x="9885" y="5141"/>
                    </a:moveTo>
                    <a:cubicBezTo>
                      <a:pt x="10123" y="5525"/>
                      <a:pt x="10458" y="6250"/>
                      <a:pt x="10467" y="7302"/>
                    </a:cubicBezTo>
                    <a:cubicBezTo>
                      <a:pt x="10479" y="8798"/>
                      <a:pt x="9626" y="11469"/>
                      <a:pt x="9113" y="12940"/>
                    </a:cubicBezTo>
                    <a:cubicBezTo>
                      <a:pt x="9379" y="12941"/>
                      <a:pt x="9660" y="12928"/>
                      <a:pt x="9955" y="12899"/>
                    </a:cubicBezTo>
                    <a:cubicBezTo>
                      <a:pt x="10328" y="9585"/>
                      <a:pt x="11184" y="9461"/>
                      <a:pt x="11317" y="7546"/>
                    </a:cubicBezTo>
                    <a:cubicBezTo>
                      <a:pt x="11438" y="5809"/>
                      <a:pt x="10547" y="5159"/>
                      <a:pt x="10547" y="5159"/>
                    </a:cubicBezTo>
                    <a:cubicBezTo>
                      <a:pt x="10312" y="5163"/>
                      <a:pt x="10093" y="5156"/>
                      <a:pt x="9885" y="5141"/>
                    </a:cubicBezTo>
                    <a:close/>
                    <a:moveTo>
                      <a:pt x="19935" y="5249"/>
                    </a:moveTo>
                    <a:cubicBezTo>
                      <a:pt x="19394" y="5228"/>
                      <a:pt x="18750" y="5632"/>
                      <a:pt x="18367" y="6565"/>
                    </a:cubicBezTo>
                    <a:lnTo>
                      <a:pt x="18873" y="6863"/>
                    </a:lnTo>
                    <a:cubicBezTo>
                      <a:pt x="18925" y="6703"/>
                      <a:pt x="19300" y="5640"/>
                      <a:pt x="20160" y="5284"/>
                    </a:cubicBezTo>
                    <a:cubicBezTo>
                      <a:pt x="20088" y="5264"/>
                      <a:pt x="20012" y="5252"/>
                      <a:pt x="19935" y="5249"/>
                    </a:cubicBezTo>
                    <a:close/>
                    <a:moveTo>
                      <a:pt x="20029" y="5947"/>
                    </a:moveTo>
                    <a:cubicBezTo>
                      <a:pt x="19576" y="5969"/>
                      <a:pt x="19245" y="6623"/>
                      <a:pt x="19078" y="6984"/>
                    </a:cubicBezTo>
                    <a:lnTo>
                      <a:pt x="19517" y="7243"/>
                    </a:lnTo>
                    <a:cubicBezTo>
                      <a:pt x="19550" y="7148"/>
                      <a:pt x="19916" y="6112"/>
                      <a:pt x="20230" y="5979"/>
                    </a:cubicBezTo>
                    <a:cubicBezTo>
                      <a:pt x="20161" y="5954"/>
                      <a:pt x="20094" y="5944"/>
                      <a:pt x="20029" y="5947"/>
                    </a:cubicBezTo>
                    <a:close/>
                    <a:moveTo>
                      <a:pt x="14890" y="6239"/>
                    </a:moveTo>
                    <a:cubicBezTo>
                      <a:pt x="15080" y="7011"/>
                      <a:pt x="15820" y="7997"/>
                      <a:pt x="16297" y="8574"/>
                    </a:cubicBezTo>
                    <a:cubicBezTo>
                      <a:pt x="16384" y="8437"/>
                      <a:pt x="16472" y="8295"/>
                      <a:pt x="16559" y="8153"/>
                    </a:cubicBezTo>
                    <a:cubicBezTo>
                      <a:pt x="16205" y="7405"/>
                      <a:pt x="15396" y="6482"/>
                      <a:pt x="14890" y="6239"/>
                    </a:cubicBezTo>
                    <a:close/>
                    <a:moveTo>
                      <a:pt x="2424" y="6288"/>
                    </a:moveTo>
                    <a:cubicBezTo>
                      <a:pt x="1990" y="6279"/>
                      <a:pt x="1557" y="6419"/>
                      <a:pt x="1201" y="6584"/>
                    </a:cubicBezTo>
                    <a:cubicBezTo>
                      <a:pt x="591" y="7892"/>
                      <a:pt x="253" y="9890"/>
                      <a:pt x="330" y="13054"/>
                    </a:cubicBezTo>
                    <a:cubicBezTo>
                      <a:pt x="345" y="13368"/>
                      <a:pt x="272" y="13739"/>
                      <a:pt x="0" y="14108"/>
                    </a:cubicBezTo>
                    <a:cubicBezTo>
                      <a:pt x="474" y="13979"/>
                      <a:pt x="530" y="13812"/>
                      <a:pt x="530" y="13812"/>
                    </a:cubicBezTo>
                    <a:cubicBezTo>
                      <a:pt x="530" y="13812"/>
                      <a:pt x="449" y="14187"/>
                      <a:pt x="201" y="14404"/>
                    </a:cubicBezTo>
                    <a:cubicBezTo>
                      <a:pt x="574" y="14312"/>
                      <a:pt x="1137" y="14177"/>
                      <a:pt x="1137" y="12292"/>
                    </a:cubicBezTo>
                    <a:cubicBezTo>
                      <a:pt x="1137" y="10654"/>
                      <a:pt x="708" y="9858"/>
                      <a:pt x="1188" y="9192"/>
                    </a:cubicBezTo>
                    <a:cubicBezTo>
                      <a:pt x="1189" y="9197"/>
                      <a:pt x="1190" y="9204"/>
                      <a:pt x="1191" y="9209"/>
                    </a:cubicBezTo>
                    <a:cubicBezTo>
                      <a:pt x="1227" y="9372"/>
                      <a:pt x="1260" y="9529"/>
                      <a:pt x="1290" y="9682"/>
                    </a:cubicBezTo>
                    <a:cubicBezTo>
                      <a:pt x="2795" y="8723"/>
                      <a:pt x="4199" y="10034"/>
                      <a:pt x="4383" y="11270"/>
                    </a:cubicBezTo>
                    <a:cubicBezTo>
                      <a:pt x="3236" y="9777"/>
                      <a:pt x="1879" y="10472"/>
                      <a:pt x="1464" y="10741"/>
                    </a:cubicBezTo>
                    <a:cubicBezTo>
                      <a:pt x="1502" y="11046"/>
                      <a:pt x="1524" y="11325"/>
                      <a:pt x="1535" y="11583"/>
                    </a:cubicBezTo>
                    <a:cubicBezTo>
                      <a:pt x="3199" y="10874"/>
                      <a:pt x="3927" y="12132"/>
                      <a:pt x="3927" y="12132"/>
                    </a:cubicBezTo>
                    <a:cubicBezTo>
                      <a:pt x="3927" y="12132"/>
                      <a:pt x="3896" y="12189"/>
                      <a:pt x="3771" y="12387"/>
                    </a:cubicBezTo>
                    <a:cubicBezTo>
                      <a:pt x="3977" y="12398"/>
                      <a:pt x="4276" y="12448"/>
                      <a:pt x="4551" y="12620"/>
                    </a:cubicBezTo>
                    <a:cubicBezTo>
                      <a:pt x="4623" y="12333"/>
                      <a:pt x="4700" y="12056"/>
                      <a:pt x="4789" y="11797"/>
                    </a:cubicBezTo>
                    <a:cubicBezTo>
                      <a:pt x="4967" y="9511"/>
                      <a:pt x="3135" y="8140"/>
                      <a:pt x="2303" y="8166"/>
                    </a:cubicBezTo>
                    <a:cubicBezTo>
                      <a:pt x="1471" y="8191"/>
                      <a:pt x="1188" y="9190"/>
                      <a:pt x="1188" y="9190"/>
                    </a:cubicBezTo>
                    <a:cubicBezTo>
                      <a:pt x="1187" y="9187"/>
                      <a:pt x="1122" y="8484"/>
                      <a:pt x="1095" y="8008"/>
                    </a:cubicBezTo>
                    <a:cubicBezTo>
                      <a:pt x="2061" y="6909"/>
                      <a:pt x="3077" y="7099"/>
                      <a:pt x="3940" y="7880"/>
                    </a:cubicBezTo>
                    <a:cubicBezTo>
                      <a:pt x="5461" y="9257"/>
                      <a:pt x="5066" y="11136"/>
                      <a:pt x="5066" y="11136"/>
                    </a:cubicBezTo>
                    <a:cubicBezTo>
                      <a:pt x="5214" y="11321"/>
                      <a:pt x="5395" y="11517"/>
                      <a:pt x="5611" y="11708"/>
                    </a:cubicBezTo>
                    <a:cubicBezTo>
                      <a:pt x="6264" y="9736"/>
                      <a:pt x="5163" y="8143"/>
                      <a:pt x="4720" y="7708"/>
                    </a:cubicBezTo>
                    <a:cubicBezTo>
                      <a:pt x="4294" y="7330"/>
                      <a:pt x="3854" y="6869"/>
                      <a:pt x="3189" y="6491"/>
                    </a:cubicBezTo>
                    <a:cubicBezTo>
                      <a:pt x="2944" y="6352"/>
                      <a:pt x="2684" y="6294"/>
                      <a:pt x="2424" y="6288"/>
                    </a:cubicBezTo>
                    <a:close/>
                    <a:moveTo>
                      <a:pt x="5698" y="8008"/>
                    </a:moveTo>
                    <a:cubicBezTo>
                      <a:pt x="6914" y="9544"/>
                      <a:pt x="6700" y="11364"/>
                      <a:pt x="6466" y="12307"/>
                    </a:cubicBezTo>
                    <a:cubicBezTo>
                      <a:pt x="6707" y="12438"/>
                      <a:pt x="6973" y="12557"/>
                      <a:pt x="7268" y="12655"/>
                    </a:cubicBezTo>
                    <a:cubicBezTo>
                      <a:pt x="8058" y="10035"/>
                      <a:pt x="6630" y="8247"/>
                      <a:pt x="5698" y="8008"/>
                    </a:cubicBezTo>
                    <a:close/>
                    <a:moveTo>
                      <a:pt x="11830" y="8358"/>
                    </a:moveTo>
                    <a:cubicBezTo>
                      <a:pt x="10468" y="11137"/>
                      <a:pt x="10600" y="12635"/>
                      <a:pt x="10621" y="12806"/>
                    </a:cubicBezTo>
                    <a:cubicBezTo>
                      <a:pt x="10831" y="12769"/>
                      <a:pt x="11047" y="12725"/>
                      <a:pt x="11272" y="12672"/>
                    </a:cubicBezTo>
                    <a:cubicBezTo>
                      <a:pt x="11005" y="10581"/>
                      <a:pt x="11904" y="9628"/>
                      <a:pt x="11830" y="8358"/>
                    </a:cubicBezTo>
                    <a:close/>
                    <a:moveTo>
                      <a:pt x="14261" y="10455"/>
                    </a:moveTo>
                    <a:cubicBezTo>
                      <a:pt x="13706" y="10352"/>
                      <a:pt x="12885" y="11412"/>
                      <a:pt x="13399" y="13182"/>
                    </a:cubicBezTo>
                    <a:cubicBezTo>
                      <a:pt x="13405" y="13152"/>
                      <a:pt x="13412" y="13120"/>
                      <a:pt x="13419" y="13091"/>
                    </a:cubicBezTo>
                    <a:cubicBezTo>
                      <a:pt x="13518" y="12789"/>
                      <a:pt x="13942" y="12138"/>
                      <a:pt x="14586" y="12346"/>
                    </a:cubicBezTo>
                    <a:cubicBezTo>
                      <a:pt x="14321" y="11551"/>
                      <a:pt x="13717" y="11873"/>
                      <a:pt x="13717" y="11873"/>
                    </a:cubicBezTo>
                    <a:cubicBezTo>
                      <a:pt x="13717" y="11873"/>
                      <a:pt x="13745" y="11193"/>
                      <a:pt x="14237" y="11274"/>
                    </a:cubicBezTo>
                    <a:cubicBezTo>
                      <a:pt x="14729" y="11355"/>
                      <a:pt x="15072" y="12961"/>
                      <a:pt x="15073" y="12961"/>
                    </a:cubicBezTo>
                    <a:cubicBezTo>
                      <a:pt x="15081" y="12661"/>
                      <a:pt x="15092" y="12381"/>
                      <a:pt x="15104" y="12134"/>
                    </a:cubicBezTo>
                    <a:cubicBezTo>
                      <a:pt x="15106" y="12129"/>
                      <a:pt x="15108" y="12123"/>
                      <a:pt x="15109" y="12119"/>
                    </a:cubicBezTo>
                    <a:cubicBezTo>
                      <a:pt x="15059" y="11868"/>
                      <a:pt x="14771" y="10549"/>
                      <a:pt x="14261" y="10455"/>
                    </a:cubicBezTo>
                    <a:close/>
                    <a:moveTo>
                      <a:pt x="1994" y="12529"/>
                    </a:moveTo>
                    <a:cubicBezTo>
                      <a:pt x="1787" y="12544"/>
                      <a:pt x="1618" y="12611"/>
                      <a:pt x="1496" y="12676"/>
                    </a:cubicBezTo>
                    <a:cubicBezTo>
                      <a:pt x="1461" y="12952"/>
                      <a:pt x="1408" y="13193"/>
                      <a:pt x="1342" y="13406"/>
                    </a:cubicBezTo>
                    <a:cubicBezTo>
                      <a:pt x="2241" y="13324"/>
                      <a:pt x="2867" y="13929"/>
                      <a:pt x="2867" y="13929"/>
                    </a:cubicBezTo>
                    <a:lnTo>
                      <a:pt x="3086" y="13514"/>
                    </a:lnTo>
                    <a:cubicBezTo>
                      <a:pt x="3086" y="13514"/>
                      <a:pt x="3681" y="13330"/>
                      <a:pt x="4237" y="14002"/>
                    </a:cubicBezTo>
                    <a:cubicBezTo>
                      <a:pt x="4282" y="13800"/>
                      <a:pt x="4326" y="13595"/>
                      <a:pt x="4371" y="13391"/>
                    </a:cubicBezTo>
                    <a:cubicBezTo>
                      <a:pt x="4183" y="13110"/>
                      <a:pt x="3899" y="12792"/>
                      <a:pt x="3551" y="12728"/>
                    </a:cubicBezTo>
                    <a:cubicBezTo>
                      <a:pt x="3480" y="12837"/>
                      <a:pt x="3395" y="12967"/>
                      <a:pt x="3296" y="13117"/>
                    </a:cubicBezTo>
                    <a:cubicBezTo>
                      <a:pt x="2789" y="12623"/>
                      <a:pt x="2339" y="12505"/>
                      <a:pt x="1994" y="12529"/>
                    </a:cubicBezTo>
                    <a:close/>
                    <a:moveTo>
                      <a:pt x="14449" y="12989"/>
                    </a:moveTo>
                    <a:cubicBezTo>
                      <a:pt x="13909" y="12929"/>
                      <a:pt x="13594" y="13484"/>
                      <a:pt x="13481" y="13732"/>
                    </a:cubicBezTo>
                    <a:cubicBezTo>
                      <a:pt x="13510" y="14028"/>
                      <a:pt x="13537" y="14293"/>
                      <a:pt x="13561" y="14532"/>
                    </a:cubicBezTo>
                    <a:cubicBezTo>
                      <a:pt x="13786" y="14201"/>
                      <a:pt x="14260" y="13699"/>
                      <a:pt x="15049" y="13864"/>
                    </a:cubicBezTo>
                    <a:cubicBezTo>
                      <a:pt x="15054" y="13667"/>
                      <a:pt x="15059" y="13475"/>
                      <a:pt x="15064" y="13287"/>
                    </a:cubicBezTo>
                    <a:cubicBezTo>
                      <a:pt x="14833" y="13097"/>
                      <a:pt x="14629" y="13009"/>
                      <a:pt x="14449" y="12989"/>
                    </a:cubicBezTo>
                    <a:close/>
                    <a:moveTo>
                      <a:pt x="12216" y="13665"/>
                    </a:moveTo>
                    <a:cubicBezTo>
                      <a:pt x="12050" y="13676"/>
                      <a:pt x="11905" y="13757"/>
                      <a:pt x="11788" y="13849"/>
                    </a:cubicBezTo>
                    <a:cubicBezTo>
                      <a:pt x="11762" y="14191"/>
                      <a:pt x="11737" y="14490"/>
                      <a:pt x="11715" y="14750"/>
                    </a:cubicBezTo>
                    <a:cubicBezTo>
                      <a:pt x="12496" y="14307"/>
                      <a:pt x="12908" y="14821"/>
                      <a:pt x="13066" y="15111"/>
                    </a:cubicBezTo>
                    <a:cubicBezTo>
                      <a:pt x="13080" y="15025"/>
                      <a:pt x="13092" y="14935"/>
                      <a:pt x="13105" y="14836"/>
                    </a:cubicBezTo>
                    <a:cubicBezTo>
                      <a:pt x="13122" y="14703"/>
                      <a:pt x="13141" y="14568"/>
                      <a:pt x="13162" y="14435"/>
                    </a:cubicBezTo>
                    <a:cubicBezTo>
                      <a:pt x="12824" y="13819"/>
                      <a:pt x="12492" y="13647"/>
                      <a:pt x="12216" y="13665"/>
                    </a:cubicBezTo>
                    <a:close/>
                    <a:moveTo>
                      <a:pt x="1055" y="14080"/>
                    </a:moveTo>
                    <a:cubicBezTo>
                      <a:pt x="845" y="14464"/>
                      <a:pt x="604" y="14749"/>
                      <a:pt x="416" y="15050"/>
                    </a:cubicBezTo>
                    <a:cubicBezTo>
                      <a:pt x="1291" y="14955"/>
                      <a:pt x="1674" y="15400"/>
                      <a:pt x="1830" y="15698"/>
                    </a:cubicBezTo>
                    <a:cubicBezTo>
                      <a:pt x="1931" y="15442"/>
                      <a:pt x="2047" y="15192"/>
                      <a:pt x="2181" y="14953"/>
                    </a:cubicBezTo>
                    <a:cubicBezTo>
                      <a:pt x="2196" y="15059"/>
                      <a:pt x="2211" y="15132"/>
                      <a:pt x="2211" y="15132"/>
                    </a:cubicBezTo>
                    <a:lnTo>
                      <a:pt x="2269" y="15536"/>
                    </a:lnTo>
                    <a:cubicBezTo>
                      <a:pt x="2478" y="15424"/>
                      <a:pt x="3062" y="15198"/>
                      <a:pt x="3821" y="15547"/>
                    </a:cubicBezTo>
                    <a:cubicBezTo>
                      <a:pt x="3924" y="15259"/>
                      <a:pt x="4014" y="14941"/>
                      <a:pt x="4096" y="14609"/>
                    </a:cubicBezTo>
                    <a:cubicBezTo>
                      <a:pt x="3850" y="14419"/>
                      <a:pt x="3420" y="14168"/>
                      <a:pt x="2900" y="14201"/>
                    </a:cubicBezTo>
                    <a:cubicBezTo>
                      <a:pt x="2826" y="14206"/>
                      <a:pt x="2750" y="14216"/>
                      <a:pt x="2672" y="14234"/>
                    </a:cubicBezTo>
                    <a:cubicBezTo>
                      <a:pt x="2550" y="14422"/>
                      <a:pt x="2378" y="14679"/>
                      <a:pt x="2182" y="14949"/>
                    </a:cubicBezTo>
                    <a:cubicBezTo>
                      <a:pt x="1934" y="14461"/>
                      <a:pt x="1326" y="14184"/>
                      <a:pt x="1055" y="14080"/>
                    </a:cubicBezTo>
                    <a:close/>
                    <a:moveTo>
                      <a:pt x="15037" y="14398"/>
                    </a:moveTo>
                    <a:cubicBezTo>
                      <a:pt x="14703" y="14374"/>
                      <a:pt x="14095" y="14463"/>
                      <a:pt x="13637" y="15249"/>
                    </a:cubicBezTo>
                    <a:cubicBezTo>
                      <a:pt x="13662" y="15481"/>
                      <a:pt x="13683" y="15665"/>
                      <a:pt x="13699" y="15808"/>
                    </a:cubicBezTo>
                    <a:cubicBezTo>
                      <a:pt x="13960" y="15567"/>
                      <a:pt x="14461" y="15194"/>
                      <a:pt x="15009" y="15245"/>
                    </a:cubicBezTo>
                    <a:cubicBezTo>
                      <a:pt x="15015" y="15132"/>
                      <a:pt x="15020" y="15011"/>
                      <a:pt x="15024" y="14875"/>
                    </a:cubicBezTo>
                    <a:cubicBezTo>
                      <a:pt x="15029" y="14716"/>
                      <a:pt x="15033" y="14556"/>
                      <a:pt x="15037" y="14398"/>
                    </a:cubicBezTo>
                    <a:close/>
                    <a:moveTo>
                      <a:pt x="12238" y="15253"/>
                    </a:moveTo>
                    <a:cubicBezTo>
                      <a:pt x="12010" y="15256"/>
                      <a:pt x="11805" y="15350"/>
                      <a:pt x="11647" y="15458"/>
                    </a:cubicBezTo>
                    <a:cubicBezTo>
                      <a:pt x="11599" y="15933"/>
                      <a:pt x="11570" y="16148"/>
                      <a:pt x="11570" y="16148"/>
                    </a:cubicBezTo>
                    <a:cubicBezTo>
                      <a:pt x="12236" y="15803"/>
                      <a:pt x="12598" y="16069"/>
                      <a:pt x="12766" y="16286"/>
                    </a:cubicBezTo>
                    <a:cubicBezTo>
                      <a:pt x="12838" y="16098"/>
                      <a:pt x="12910" y="15894"/>
                      <a:pt x="12976" y="15599"/>
                    </a:cubicBezTo>
                    <a:cubicBezTo>
                      <a:pt x="12719" y="15339"/>
                      <a:pt x="12466" y="15250"/>
                      <a:pt x="12238" y="15253"/>
                    </a:cubicBezTo>
                    <a:close/>
                    <a:moveTo>
                      <a:pt x="718" y="15748"/>
                    </a:moveTo>
                    <a:cubicBezTo>
                      <a:pt x="622" y="15740"/>
                      <a:pt x="531" y="15746"/>
                      <a:pt x="446" y="15759"/>
                    </a:cubicBezTo>
                    <a:cubicBezTo>
                      <a:pt x="449" y="16061"/>
                      <a:pt x="444" y="16407"/>
                      <a:pt x="434" y="16765"/>
                    </a:cubicBezTo>
                    <a:cubicBezTo>
                      <a:pt x="887" y="16668"/>
                      <a:pt x="1244" y="16876"/>
                      <a:pt x="1436" y="17031"/>
                    </a:cubicBezTo>
                    <a:cubicBezTo>
                      <a:pt x="1485" y="16800"/>
                      <a:pt x="1544" y="16566"/>
                      <a:pt x="1614" y="16331"/>
                    </a:cubicBezTo>
                    <a:cubicBezTo>
                      <a:pt x="1330" y="15918"/>
                      <a:pt x="1006" y="15772"/>
                      <a:pt x="718" y="15748"/>
                    </a:cubicBezTo>
                    <a:close/>
                    <a:moveTo>
                      <a:pt x="14947" y="15938"/>
                    </a:moveTo>
                    <a:cubicBezTo>
                      <a:pt x="14640" y="15955"/>
                      <a:pt x="14131" y="16023"/>
                      <a:pt x="13766" y="16286"/>
                    </a:cubicBezTo>
                    <a:cubicBezTo>
                      <a:pt x="13791" y="16402"/>
                      <a:pt x="13836" y="16616"/>
                      <a:pt x="13888" y="16891"/>
                    </a:cubicBezTo>
                    <a:cubicBezTo>
                      <a:pt x="14139" y="16720"/>
                      <a:pt x="14479" y="16579"/>
                      <a:pt x="14838" y="16705"/>
                    </a:cubicBezTo>
                    <a:cubicBezTo>
                      <a:pt x="14863" y="16446"/>
                      <a:pt x="14907" y="16244"/>
                      <a:pt x="14947" y="15938"/>
                    </a:cubicBezTo>
                    <a:close/>
                    <a:moveTo>
                      <a:pt x="2954" y="16126"/>
                    </a:moveTo>
                    <a:cubicBezTo>
                      <a:pt x="2772" y="16138"/>
                      <a:pt x="2571" y="16203"/>
                      <a:pt x="2394" y="16379"/>
                    </a:cubicBezTo>
                    <a:lnTo>
                      <a:pt x="2498" y="17085"/>
                    </a:lnTo>
                    <a:cubicBezTo>
                      <a:pt x="2763" y="16936"/>
                      <a:pt x="3119" y="16815"/>
                      <a:pt x="3527" y="16871"/>
                    </a:cubicBezTo>
                    <a:cubicBezTo>
                      <a:pt x="3519" y="16669"/>
                      <a:pt x="3512" y="16457"/>
                      <a:pt x="3507" y="16232"/>
                    </a:cubicBezTo>
                    <a:cubicBezTo>
                      <a:pt x="3507" y="16232"/>
                      <a:pt x="3257" y="16106"/>
                      <a:pt x="2954" y="16126"/>
                    </a:cubicBezTo>
                    <a:close/>
                    <a:moveTo>
                      <a:pt x="12095" y="16340"/>
                    </a:moveTo>
                    <a:cubicBezTo>
                      <a:pt x="11901" y="16361"/>
                      <a:pt x="11718" y="16441"/>
                      <a:pt x="11577" y="16517"/>
                    </a:cubicBezTo>
                    <a:cubicBezTo>
                      <a:pt x="11579" y="16700"/>
                      <a:pt x="11580" y="16941"/>
                      <a:pt x="11575" y="17219"/>
                    </a:cubicBezTo>
                    <a:cubicBezTo>
                      <a:pt x="11939" y="16910"/>
                      <a:pt x="12305" y="16972"/>
                      <a:pt x="12503" y="17044"/>
                    </a:cubicBezTo>
                    <a:cubicBezTo>
                      <a:pt x="12560" y="16829"/>
                      <a:pt x="12619" y="16665"/>
                      <a:pt x="12679" y="16510"/>
                    </a:cubicBezTo>
                    <a:cubicBezTo>
                      <a:pt x="12494" y="16356"/>
                      <a:pt x="12289" y="16319"/>
                      <a:pt x="12095" y="16340"/>
                    </a:cubicBezTo>
                    <a:close/>
                    <a:moveTo>
                      <a:pt x="3548" y="17301"/>
                    </a:moveTo>
                    <a:cubicBezTo>
                      <a:pt x="3243" y="17343"/>
                      <a:pt x="2860" y="17431"/>
                      <a:pt x="2575" y="17619"/>
                    </a:cubicBezTo>
                    <a:lnTo>
                      <a:pt x="2675" y="18297"/>
                    </a:lnTo>
                    <a:cubicBezTo>
                      <a:pt x="2874" y="18126"/>
                      <a:pt x="3205" y="17903"/>
                      <a:pt x="3590" y="17893"/>
                    </a:cubicBezTo>
                    <a:cubicBezTo>
                      <a:pt x="3574" y="17709"/>
                      <a:pt x="3559" y="17511"/>
                      <a:pt x="3548" y="17301"/>
                    </a:cubicBezTo>
                    <a:close/>
                    <a:moveTo>
                      <a:pt x="14435" y="17409"/>
                    </a:moveTo>
                    <a:cubicBezTo>
                      <a:pt x="14291" y="17416"/>
                      <a:pt x="14139" y="17440"/>
                      <a:pt x="13997" y="17498"/>
                    </a:cubicBezTo>
                    <a:cubicBezTo>
                      <a:pt x="14038" y="17738"/>
                      <a:pt x="14077" y="17996"/>
                      <a:pt x="14113" y="18262"/>
                    </a:cubicBezTo>
                    <a:cubicBezTo>
                      <a:pt x="14316" y="18185"/>
                      <a:pt x="14591" y="18120"/>
                      <a:pt x="14866" y="18170"/>
                    </a:cubicBezTo>
                    <a:cubicBezTo>
                      <a:pt x="14842" y="17872"/>
                      <a:pt x="14827" y="17629"/>
                      <a:pt x="14821" y="17426"/>
                    </a:cubicBezTo>
                    <a:cubicBezTo>
                      <a:pt x="14714" y="17412"/>
                      <a:pt x="14579" y="17402"/>
                      <a:pt x="14435" y="17409"/>
                    </a:cubicBezTo>
                    <a:close/>
                    <a:moveTo>
                      <a:pt x="882" y="17452"/>
                    </a:moveTo>
                    <a:cubicBezTo>
                      <a:pt x="723" y="17450"/>
                      <a:pt x="561" y="17482"/>
                      <a:pt x="409" y="17528"/>
                    </a:cubicBezTo>
                    <a:cubicBezTo>
                      <a:pt x="400" y="17749"/>
                      <a:pt x="389" y="17967"/>
                      <a:pt x="379" y="18178"/>
                    </a:cubicBezTo>
                    <a:cubicBezTo>
                      <a:pt x="705" y="18052"/>
                      <a:pt x="1032" y="18061"/>
                      <a:pt x="1265" y="18096"/>
                    </a:cubicBezTo>
                    <a:cubicBezTo>
                      <a:pt x="1284" y="17930"/>
                      <a:pt x="1307" y="17755"/>
                      <a:pt x="1335" y="17578"/>
                    </a:cubicBezTo>
                    <a:cubicBezTo>
                      <a:pt x="1197" y="17490"/>
                      <a:pt x="1042" y="17454"/>
                      <a:pt x="882" y="17452"/>
                    </a:cubicBezTo>
                    <a:close/>
                    <a:moveTo>
                      <a:pt x="12156" y="17593"/>
                    </a:moveTo>
                    <a:cubicBezTo>
                      <a:pt x="11935" y="17597"/>
                      <a:pt x="11721" y="17748"/>
                      <a:pt x="11553" y="17910"/>
                    </a:cubicBezTo>
                    <a:cubicBezTo>
                      <a:pt x="11545" y="18090"/>
                      <a:pt x="11535" y="18275"/>
                      <a:pt x="11522" y="18461"/>
                    </a:cubicBezTo>
                    <a:cubicBezTo>
                      <a:pt x="11811" y="18305"/>
                      <a:pt x="12088" y="18395"/>
                      <a:pt x="12270" y="18500"/>
                    </a:cubicBezTo>
                    <a:cubicBezTo>
                      <a:pt x="12273" y="18467"/>
                      <a:pt x="12275" y="18436"/>
                      <a:pt x="12278" y="18403"/>
                    </a:cubicBezTo>
                    <a:cubicBezTo>
                      <a:pt x="12309" y="18104"/>
                      <a:pt x="12342" y="17856"/>
                      <a:pt x="12377" y="17645"/>
                    </a:cubicBezTo>
                    <a:cubicBezTo>
                      <a:pt x="12304" y="17608"/>
                      <a:pt x="12229" y="17591"/>
                      <a:pt x="12156" y="17593"/>
                    </a:cubicBezTo>
                    <a:close/>
                    <a:moveTo>
                      <a:pt x="3635" y="18355"/>
                    </a:moveTo>
                    <a:cubicBezTo>
                      <a:pt x="3387" y="18355"/>
                      <a:pt x="3056" y="18425"/>
                      <a:pt x="2736" y="18718"/>
                    </a:cubicBezTo>
                    <a:lnTo>
                      <a:pt x="2823" y="19308"/>
                    </a:lnTo>
                    <a:cubicBezTo>
                      <a:pt x="3002" y="19134"/>
                      <a:pt x="3313" y="18926"/>
                      <a:pt x="3729" y="19027"/>
                    </a:cubicBezTo>
                    <a:cubicBezTo>
                      <a:pt x="3694" y="18830"/>
                      <a:pt x="3663" y="18607"/>
                      <a:pt x="3635" y="18355"/>
                    </a:cubicBezTo>
                    <a:close/>
                    <a:moveTo>
                      <a:pt x="14589" y="18606"/>
                    </a:moveTo>
                    <a:cubicBezTo>
                      <a:pt x="14466" y="18621"/>
                      <a:pt x="14328" y="18682"/>
                      <a:pt x="14180" y="18818"/>
                    </a:cubicBezTo>
                    <a:cubicBezTo>
                      <a:pt x="14199" y="18998"/>
                      <a:pt x="14213" y="19178"/>
                      <a:pt x="14224" y="19353"/>
                    </a:cubicBezTo>
                    <a:cubicBezTo>
                      <a:pt x="14416" y="19213"/>
                      <a:pt x="14687" y="19095"/>
                      <a:pt x="14995" y="19185"/>
                    </a:cubicBezTo>
                    <a:cubicBezTo>
                      <a:pt x="14964" y="19030"/>
                      <a:pt x="14938" y="18858"/>
                      <a:pt x="14915" y="18671"/>
                    </a:cubicBezTo>
                    <a:cubicBezTo>
                      <a:pt x="14824" y="18622"/>
                      <a:pt x="14713" y="18591"/>
                      <a:pt x="14589" y="18606"/>
                    </a:cubicBezTo>
                    <a:close/>
                    <a:moveTo>
                      <a:pt x="988" y="18615"/>
                    </a:moveTo>
                    <a:cubicBezTo>
                      <a:pt x="761" y="18625"/>
                      <a:pt x="537" y="18697"/>
                      <a:pt x="347" y="18783"/>
                    </a:cubicBezTo>
                    <a:cubicBezTo>
                      <a:pt x="338" y="18952"/>
                      <a:pt x="329" y="19110"/>
                      <a:pt x="320" y="19252"/>
                    </a:cubicBezTo>
                    <a:cubicBezTo>
                      <a:pt x="612" y="19140"/>
                      <a:pt x="931" y="19094"/>
                      <a:pt x="1191" y="19057"/>
                    </a:cubicBezTo>
                    <a:cubicBezTo>
                      <a:pt x="1196" y="18926"/>
                      <a:pt x="1203" y="18782"/>
                      <a:pt x="1214" y="18627"/>
                    </a:cubicBezTo>
                    <a:cubicBezTo>
                      <a:pt x="1139" y="18615"/>
                      <a:pt x="1064" y="18611"/>
                      <a:pt x="988" y="18615"/>
                    </a:cubicBezTo>
                    <a:close/>
                    <a:moveTo>
                      <a:pt x="12053" y="18753"/>
                    </a:moveTo>
                    <a:cubicBezTo>
                      <a:pt x="11853" y="18759"/>
                      <a:pt x="11646" y="18862"/>
                      <a:pt x="11476" y="18980"/>
                    </a:cubicBezTo>
                    <a:cubicBezTo>
                      <a:pt x="11451" y="19216"/>
                      <a:pt x="11421" y="19450"/>
                      <a:pt x="11382" y="19671"/>
                    </a:cubicBezTo>
                    <a:cubicBezTo>
                      <a:pt x="11688" y="19339"/>
                      <a:pt x="12057" y="19288"/>
                      <a:pt x="12245" y="19286"/>
                    </a:cubicBezTo>
                    <a:cubicBezTo>
                      <a:pt x="12238" y="19136"/>
                      <a:pt x="12240" y="18966"/>
                      <a:pt x="12250" y="18781"/>
                    </a:cubicBezTo>
                    <a:cubicBezTo>
                      <a:pt x="12186" y="18758"/>
                      <a:pt x="12120" y="18751"/>
                      <a:pt x="12053" y="18753"/>
                    </a:cubicBezTo>
                    <a:close/>
                    <a:moveTo>
                      <a:pt x="3821" y="19476"/>
                    </a:moveTo>
                    <a:cubicBezTo>
                      <a:pt x="3565" y="19471"/>
                      <a:pt x="3222" y="19570"/>
                      <a:pt x="2929" y="20027"/>
                    </a:cubicBezTo>
                    <a:cubicBezTo>
                      <a:pt x="2929" y="20027"/>
                      <a:pt x="3492" y="20242"/>
                      <a:pt x="3477" y="20969"/>
                    </a:cubicBezTo>
                    <a:cubicBezTo>
                      <a:pt x="3462" y="21264"/>
                      <a:pt x="3762" y="21600"/>
                      <a:pt x="3762" y="21600"/>
                    </a:cubicBezTo>
                    <a:lnTo>
                      <a:pt x="4928" y="21600"/>
                    </a:lnTo>
                    <a:lnTo>
                      <a:pt x="4455" y="20537"/>
                    </a:lnTo>
                    <a:cubicBezTo>
                      <a:pt x="4455" y="20537"/>
                      <a:pt x="4098" y="20628"/>
                      <a:pt x="3821" y="19476"/>
                    </a:cubicBezTo>
                    <a:close/>
                    <a:moveTo>
                      <a:pt x="15106" y="19617"/>
                    </a:moveTo>
                    <a:cubicBezTo>
                      <a:pt x="14840" y="19633"/>
                      <a:pt x="14468" y="19671"/>
                      <a:pt x="14239" y="20021"/>
                    </a:cubicBezTo>
                    <a:cubicBezTo>
                      <a:pt x="14720" y="20574"/>
                      <a:pt x="15058" y="20451"/>
                      <a:pt x="15036" y="21250"/>
                    </a:cubicBezTo>
                    <a:cubicBezTo>
                      <a:pt x="15026" y="21496"/>
                      <a:pt x="15291" y="21600"/>
                      <a:pt x="15291" y="21600"/>
                    </a:cubicBezTo>
                    <a:lnTo>
                      <a:pt x="16500" y="21600"/>
                    </a:lnTo>
                    <a:lnTo>
                      <a:pt x="15957" y="20697"/>
                    </a:lnTo>
                    <a:cubicBezTo>
                      <a:pt x="15957" y="20697"/>
                      <a:pt x="15434" y="20671"/>
                      <a:pt x="15106" y="19617"/>
                    </a:cubicBezTo>
                    <a:close/>
                    <a:moveTo>
                      <a:pt x="1186" y="19690"/>
                    </a:moveTo>
                    <a:cubicBezTo>
                      <a:pt x="708" y="19615"/>
                      <a:pt x="272" y="19967"/>
                      <a:pt x="272" y="19967"/>
                    </a:cubicBezTo>
                    <a:cubicBezTo>
                      <a:pt x="272" y="19967"/>
                      <a:pt x="804" y="20125"/>
                      <a:pt x="684" y="20872"/>
                    </a:cubicBezTo>
                    <a:cubicBezTo>
                      <a:pt x="593" y="21363"/>
                      <a:pt x="882" y="21600"/>
                      <a:pt x="882" y="21600"/>
                    </a:cubicBezTo>
                    <a:lnTo>
                      <a:pt x="1981" y="21600"/>
                    </a:lnTo>
                    <a:lnTo>
                      <a:pt x="1615" y="20537"/>
                    </a:lnTo>
                    <a:cubicBezTo>
                      <a:pt x="1615" y="20537"/>
                      <a:pt x="1204" y="20184"/>
                      <a:pt x="1188" y="19770"/>
                    </a:cubicBezTo>
                    <a:cubicBezTo>
                      <a:pt x="1187" y="19748"/>
                      <a:pt x="1187" y="19720"/>
                      <a:pt x="1186" y="19690"/>
                    </a:cubicBezTo>
                    <a:close/>
                    <a:moveTo>
                      <a:pt x="12322" y="19898"/>
                    </a:moveTo>
                    <a:cubicBezTo>
                      <a:pt x="12041" y="19889"/>
                      <a:pt x="11738" y="20087"/>
                      <a:pt x="11543" y="20248"/>
                    </a:cubicBezTo>
                    <a:cubicBezTo>
                      <a:pt x="11820" y="20522"/>
                      <a:pt x="12022" y="20574"/>
                      <a:pt x="11881" y="21211"/>
                    </a:cubicBezTo>
                    <a:cubicBezTo>
                      <a:pt x="11824" y="21457"/>
                      <a:pt x="12068" y="21559"/>
                      <a:pt x="12068" y="21559"/>
                    </a:cubicBezTo>
                    <a:lnTo>
                      <a:pt x="13278" y="21559"/>
                    </a:lnTo>
                    <a:lnTo>
                      <a:pt x="12909" y="20658"/>
                    </a:lnTo>
                    <a:cubicBezTo>
                      <a:pt x="12909" y="20658"/>
                      <a:pt x="12500" y="20639"/>
                      <a:pt x="12322" y="198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defRPr sz="2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endParaRPr sz="2400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4D35E1A-E588-CC48-8278-9D519C2C2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409625">
              <a:off x="6223286" y="3077372"/>
              <a:ext cx="91440" cy="3033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ADB5556-33AD-964D-A9E2-59A1AB1D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3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6702" y="3118859"/>
              <a:ext cx="186069" cy="210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44E53EE-A564-E544-B0B7-EE3C7C9C4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87823" y="3068816"/>
              <a:ext cx="256032" cy="2342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4727938-6529-DB40-9B75-04DCA56D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388124">
              <a:off x="3977349" y="3083540"/>
              <a:ext cx="98003" cy="273326"/>
            </a:xfrm>
            <a:prstGeom prst="rect">
              <a:avLst/>
            </a:prstGeom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8BA83A8-74B6-1947-86CD-89907F579D1E}"/>
                </a:ext>
              </a:extLst>
            </p:cNvPr>
            <p:cNvSpPr txBox="1"/>
            <p:nvPr/>
          </p:nvSpPr>
          <p:spPr>
            <a:xfrm>
              <a:off x="1535866" y="2413956"/>
              <a:ext cx="12138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u="sng" dirty="0">
                  <a:latin typeface="Georgia" panose="02040502050405020303" pitchFamily="18" charset="0"/>
                </a:rPr>
                <a:t>    Diffusion 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8C6888-869B-6F47-B9A2-801741463359}"/>
              </a:ext>
            </a:extLst>
          </p:cNvPr>
          <p:cNvGrpSpPr/>
          <p:nvPr/>
        </p:nvGrpSpPr>
        <p:grpSpPr>
          <a:xfrm>
            <a:off x="85579" y="3943613"/>
            <a:ext cx="8995702" cy="2914387"/>
            <a:chOff x="0" y="1089977"/>
            <a:chExt cx="8995702" cy="2914387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E89DCA84-B256-3040-A6AC-5A0C2CE88FF0}"/>
                </a:ext>
              </a:extLst>
            </p:cNvPr>
            <p:cNvGrpSpPr/>
            <p:nvPr/>
          </p:nvGrpSpPr>
          <p:grpSpPr>
            <a:xfrm>
              <a:off x="0" y="1089977"/>
              <a:ext cx="8995702" cy="2914387"/>
              <a:chOff x="59527" y="3878897"/>
              <a:chExt cx="8995702" cy="2914387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705B2080-0805-E94F-8FDE-E73EC45D4694}"/>
                  </a:ext>
                </a:extLst>
              </p:cNvPr>
              <p:cNvGrpSpPr/>
              <p:nvPr/>
            </p:nvGrpSpPr>
            <p:grpSpPr>
              <a:xfrm>
                <a:off x="59527" y="3878897"/>
                <a:ext cx="8995701" cy="2914387"/>
                <a:chOff x="505239" y="2546621"/>
                <a:chExt cx="9624960" cy="3319395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03E69258-C39A-BC49-821C-83808BE383AF}"/>
                    </a:ext>
                  </a:extLst>
                </p:cNvPr>
                <p:cNvSpPr/>
                <p:nvPr/>
              </p:nvSpPr>
              <p:spPr>
                <a:xfrm>
                  <a:off x="505239" y="3022599"/>
                  <a:ext cx="9624960" cy="284341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2F2F2"/>
                    </a:highlight>
                  </a:endParaRPr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0F85F875-4516-FE47-B81E-39C3F34F8D5C}"/>
                    </a:ext>
                  </a:extLst>
                </p:cNvPr>
                <p:cNvSpPr/>
                <p:nvPr/>
              </p:nvSpPr>
              <p:spPr>
                <a:xfrm>
                  <a:off x="2261036" y="3605050"/>
                  <a:ext cx="5217205" cy="173805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2F2F2"/>
                    </a:highlight>
                  </a:endParaRPr>
                </a:p>
              </p:txBody>
            </p:sp>
            <p:sp>
              <p:nvSpPr>
                <p:cNvPr id="253" name="Line">
                  <a:extLst>
                    <a:ext uri="{FF2B5EF4-FFF2-40B4-BE49-F238E27FC236}">
                      <a16:creationId xmlns:a16="http://schemas.microsoft.com/office/drawing/2014/main" id="{C1CD047A-E1D7-7F4D-A0F5-4FEF84DC84F2}"/>
                    </a:ext>
                  </a:extLst>
                </p:cNvPr>
                <p:cNvSpPr/>
                <p:nvPr/>
              </p:nvSpPr>
              <p:spPr>
                <a:xfrm>
                  <a:off x="4557836" y="4050553"/>
                  <a:ext cx="2921041" cy="15062"/>
                </a:xfrm>
                <a:prstGeom prst="line">
                  <a:avLst/>
                </a:prstGeom>
                <a:ln w="127000">
                  <a:solidFill>
                    <a:srgbClr val="7A81FF">
                      <a:alpha val="82000"/>
                    </a:srgbClr>
                  </a:solidFill>
                  <a:miter lim="400000"/>
                  <a:headEnd type="none" w="med" len="med"/>
                  <a:tailEnd type="arrow" w="med" len="med"/>
                </a:ln>
                <a:effectLst/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sp>
              <p:nvSpPr>
                <p:cNvPr id="254" name="Line">
                  <a:extLst>
                    <a:ext uri="{FF2B5EF4-FFF2-40B4-BE49-F238E27FC236}">
                      <a16:creationId xmlns:a16="http://schemas.microsoft.com/office/drawing/2014/main" id="{F88F1B8A-1E2D-334C-BD59-AB6C5C4F3F62}"/>
                    </a:ext>
                  </a:extLst>
                </p:cNvPr>
                <p:cNvSpPr/>
                <p:nvPr/>
              </p:nvSpPr>
              <p:spPr>
                <a:xfrm>
                  <a:off x="1845248" y="4689638"/>
                  <a:ext cx="5127199" cy="0"/>
                </a:xfrm>
                <a:prstGeom prst="line">
                  <a:avLst/>
                </a:prstGeom>
                <a:ln w="63500">
                  <a:solidFill>
                    <a:schemeClr val="accent2">
                      <a:lumMod val="75000"/>
                      <a:alpha val="90000"/>
                    </a:schemeClr>
                  </a:solidFill>
                  <a:miter lim="4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sp>
              <p:nvSpPr>
                <p:cNvPr id="255" name="Line">
                  <a:extLst>
                    <a:ext uri="{FF2B5EF4-FFF2-40B4-BE49-F238E27FC236}">
                      <a16:creationId xmlns:a16="http://schemas.microsoft.com/office/drawing/2014/main" id="{80A874DC-759E-8A40-B85C-06F82A6E0332}"/>
                    </a:ext>
                  </a:extLst>
                </p:cNvPr>
                <p:cNvSpPr/>
                <p:nvPr/>
              </p:nvSpPr>
              <p:spPr>
                <a:xfrm flipV="1">
                  <a:off x="1678458" y="3342609"/>
                  <a:ext cx="4080253" cy="0"/>
                </a:xfrm>
                <a:prstGeom prst="line">
                  <a:avLst/>
                </a:prstGeom>
                <a:ln w="63500">
                  <a:solidFill>
                    <a:schemeClr val="tx1">
                      <a:lumMod val="50000"/>
                      <a:lumOff val="50000"/>
                    </a:schemeClr>
                  </a:solidFill>
                  <a:miter lim="4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/>
                </a:p>
              </p:txBody>
            </p:sp>
            <p:sp>
              <p:nvSpPr>
                <p:cNvPr id="256" name="Circle">
                  <a:extLst>
                    <a:ext uri="{FF2B5EF4-FFF2-40B4-BE49-F238E27FC236}">
                      <a16:creationId xmlns:a16="http://schemas.microsoft.com/office/drawing/2014/main" id="{AF9D434C-E64B-3940-861C-0973749DE120}"/>
                    </a:ext>
                  </a:extLst>
                </p:cNvPr>
                <p:cNvSpPr/>
                <p:nvPr/>
              </p:nvSpPr>
              <p:spPr>
                <a:xfrm>
                  <a:off x="1672854" y="4565317"/>
                  <a:ext cx="208669" cy="222105"/>
                </a:xfrm>
                <a:prstGeom prst="ellipse">
                  <a:avLst/>
                </a:prstGeom>
                <a:solidFill>
                  <a:schemeClr val="accent2">
                    <a:lumMod val="75000"/>
                    <a:alpha val="90000"/>
                  </a:scheme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7" name="Started from…">
                  <a:extLst>
                    <a:ext uri="{FF2B5EF4-FFF2-40B4-BE49-F238E27FC236}">
                      <a16:creationId xmlns:a16="http://schemas.microsoft.com/office/drawing/2014/main" id="{94AF646F-22DF-E647-BA40-97301F318D17}"/>
                    </a:ext>
                  </a:extLst>
                </p:cNvPr>
                <p:cNvSpPr txBox="1"/>
                <p:nvPr/>
              </p:nvSpPr>
              <p:spPr>
                <a:xfrm>
                  <a:off x="795184" y="2546621"/>
                  <a:ext cx="9185556" cy="42710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342900" indent="-342900" defTabSz="438117">
                    <a:buFont typeface="Wingdings" pitchFamily="2" charset="2"/>
                    <a:buChar char="v"/>
                    <a:defRPr sz="2800" b="0"/>
                  </a:pPr>
                  <a:r>
                    <a:rPr lang="en-US" sz="2400" b="1" dirty="0">
                      <a:latin typeface="+mj-lt"/>
                    </a:rPr>
                    <a:t>Configuration &amp; Sensitivity Experiments</a:t>
                  </a:r>
                  <a:endParaRPr sz="24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258" name="PD run">
                  <a:extLst>
                    <a:ext uri="{FF2B5EF4-FFF2-40B4-BE49-F238E27FC236}">
                      <a16:creationId xmlns:a16="http://schemas.microsoft.com/office/drawing/2014/main" id="{64903B92-C672-AB47-9508-A0500A46C749}"/>
                    </a:ext>
                  </a:extLst>
                </p:cNvPr>
                <p:cNvSpPr txBox="1"/>
                <p:nvPr/>
              </p:nvSpPr>
              <p:spPr>
                <a:xfrm>
                  <a:off x="1709266" y="2982478"/>
                  <a:ext cx="2064635" cy="401625"/>
                </a:xfrm>
                <a:prstGeom prst="rect">
                  <a:avLst/>
                </a:prstGeom>
                <a:noFill/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38100" tIns="38100" rIns="38100" bIns="38100" anchor="ctr"/>
                <a:lstStyle>
                  <a:lvl1pPr defTabSz="584200"/>
                </a:lstStyle>
                <a:p>
                  <a:r>
                    <a:rPr lang="en-US" sz="14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Georgia" panose="02040502050405020303" pitchFamily="18" charset="0"/>
                    </a:rPr>
                    <a:t>Homo Neanderthals</a:t>
                  </a:r>
                  <a:r>
                    <a:rPr sz="14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Georgia" panose="02040502050405020303" pitchFamily="18" charset="0"/>
                    </a:rPr>
                    <a:t> </a:t>
                  </a:r>
                </a:p>
              </p:txBody>
            </p:sp>
            <p:sp>
              <p:nvSpPr>
                <p:cNvPr id="259" name="Year 71">
                  <a:extLst>
                    <a:ext uri="{FF2B5EF4-FFF2-40B4-BE49-F238E27FC236}">
                      <a16:creationId xmlns:a16="http://schemas.microsoft.com/office/drawing/2014/main" id="{6DA14F7A-25E7-6D4D-870A-140BFD9AD024}"/>
                    </a:ext>
                  </a:extLst>
                </p:cNvPr>
                <p:cNvSpPr txBox="1"/>
                <p:nvPr/>
              </p:nvSpPr>
              <p:spPr>
                <a:xfrm>
                  <a:off x="2278855" y="4302517"/>
                  <a:ext cx="2122447" cy="40162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38100" tIns="38100" rIns="38100" bIns="38100" anchor="ctr"/>
                <a:lstStyle>
                  <a:lvl1pPr defTabSz="584200">
                    <a:defRPr sz="2700" b="0"/>
                  </a:lvl1pPr>
                </a:lstStyle>
                <a:p>
                  <a:r>
                    <a:rPr lang="en-US" sz="1400" b="1" dirty="0">
                      <a:solidFill>
                        <a:schemeClr val="accent2">
                          <a:lumMod val="75000"/>
                        </a:schemeClr>
                      </a:solidFill>
                      <a:latin typeface="Georgia" panose="02040502050405020303" pitchFamily="18" charset="0"/>
                    </a:rPr>
                    <a:t>pre-60ka dispersal 1</a:t>
                  </a:r>
                  <a:endParaRPr sz="1400" b="1" dirty="0">
                    <a:solidFill>
                      <a:schemeClr val="accent2">
                        <a:lumMod val="75000"/>
                      </a:schemeClr>
                    </a:solidFill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1" name="140 years">
                  <a:extLst>
                    <a:ext uri="{FF2B5EF4-FFF2-40B4-BE49-F238E27FC236}">
                      <a16:creationId xmlns:a16="http://schemas.microsoft.com/office/drawing/2014/main" id="{1F35FBE0-8024-5B45-B11F-774542507F80}"/>
                    </a:ext>
                  </a:extLst>
                </p:cNvPr>
                <p:cNvSpPr txBox="1"/>
                <p:nvPr/>
              </p:nvSpPr>
              <p:spPr>
                <a:xfrm rot="19980526">
                  <a:off x="7066562" y="5343108"/>
                  <a:ext cx="676022" cy="323165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r>
                    <a:rPr lang="en-US" sz="1600" dirty="0"/>
                    <a:t>Today</a:t>
                  </a:r>
                  <a:endParaRPr sz="1600" dirty="0"/>
                </a:p>
              </p:txBody>
            </p:sp>
            <p:sp>
              <p:nvSpPr>
                <p:cNvPr id="262" name="PD run">
                  <a:extLst>
                    <a:ext uri="{FF2B5EF4-FFF2-40B4-BE49-F238E27FC236}">
                      <a16:creationId xmlns:a16="http://schemas.microsoft.com/office/drawing/2014/main" id="{58D4CD6A-A0B8-E54B-9F28-4D84AF36E6E3}"/>
                    </a:ext>
                  </a:extLst>
                </p:cNvPr>
                <p:cNvSpPr txBox="1"/>
                <p:nvPr/>
              </p:nvSpPr>
              <p:spPr>
                <a:xfrm>
                  <a:off x="1705255" y="4747615"/>
                  <a:ext cx="1473985" cy="43551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38100" tIns="38100" rIns="38100" bIns="38100" anchor="ctr"/>
                <a:lstStyle>
                  <a:lvl1pPr defTabSz="584200"/>
                </a:lstStyle>
                <a:p>
                  <a:r>
                    <a:rPr lang="en-US" sz="1600" i="1" dirty="0"/>
                    <a:t>Homo Sapiens</a:t>
                  </a:r>
                  <a:endParaRPr sz="1600" i="1" dirty="0"/>
                </a:p>
              </p:txBody>
            </p:sp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004AE0A5-E9EA-8045-A606-EDC0E204E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8407" y="3346119"/>
                  <a:ext cx="0" cy="1319379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tx1">
                      <a:lumMod val="50000"/>
                      <a:lumOff val="50000"/>
                      <a:alpha val="49000"/>
                    </a:schemeClr>
                  </a:solidFill>
                  <a:prstDash val="sysDot"/>
                  <a:miter lim="400000"/>
                  <a:headEnd type="arrow" w="med" len="med"/>
                  <a:tailEnd type="arrow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64" name="Straight Arrow Connector 263">
                  <a:extLst>
                    <a:ext uri="{FF2B5EF4-FFF2-40B4-BE49-F238E27FC236}">
                      <a16:creationId xmlns:a16="http://schemas.microsoft.com/office/drawing/2014/main" id="{92119B5B-0EBE-974F-844F-5A2777891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43184" y="4098088"/>
                  <a:ext cx="0" cy="567410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tx1"/>
                  </a:solidFill>
                  <a:prstDash val="sysDot"/>
                  <a:miter lim="400000"/>
                  <a:headEnd type="arrow" w="med" len="med"/>
                  <a:tailEnd type="arrow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65" name="Straight Arrow Connector 264">
                  <a:extLst>
                    <a:ext uri="{FF2B5EF4-FFF2-40B4-BE49-F238E27FC236}">
                      <a16:creationId xmlns:a16="http://schemas.microsoft.com/office/drawing/2014/main" id="{E19D7BBA-148C-134F-A4E5-E75332FFA8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6039" y="3356901"/>
                  <a:ext cx="0" cy="651982"/>
                </a:xfrm>
                <a:prstGeom prst="straightConnector1">
                  <a:avLst/>
                </a:prstGeom>
                <a:noFill/>
                <a:ln w="38100" cap="flat">
                  <a:solidFill>
                    <a:schemeClr val="bg1">
                      <a:lumMod val="50000"/>
                      <a:alpha val="50000"/>
                    </a:schemeClr>
                  </a:solidFill>
                  <a:prstDash val="sysDot"/>
                  <a:miter lim="400000"/>
                  <a:headEnd type="arrow" w="med" len="med"/>
                  <a:tailEnd type="arrow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66" name="Line">
                  <a:extLst>
                    <a:ext uri="{FF2B5EF4-FFF2-40B4-BE49-F238E27FC236}">
                      <a16:creationId xmlns:a16="http://schemas.microsoft.com/office/drawing/2014/main" id="{8908DD01-946F-E144-A511-EB54A71BF580}"/>
                    </a:ext>
                  </a:extLst>
                </p:cNvPr>
                <p:cNvSpPr/>
                <p:nvPr/>
              </p:nvSpPr>
              <p:spPr>
                <a:xfrm flipV="1">
                  <a:off x="1675620" y="5152778"/>
                  <a:ext cx="5811763" cy="0"/>
                </a:xfrm>
                <a:prstGeom prst="line">
                  <a:avLst/>
                </a:prstGeom>
                <a:ln w="127000">
                  <a:solidFill>
                    <a:schemeClr val="tx1">
                      <a:lumMod val="95000"/>
                      <a:lumOff val="5000"/>
                    </a:schemeClr>
                  </a:solidFill>
                  <a:miter lim="4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sp>
              <p:nvSpPr>
                <p:cNvPr id="267" name="Line">
                  <a:extLst>
                    <a:ext uri="{FF2B5EF4-FFF2-40B4-BE49-F238E27FC236}">
                      <a16:creationId xmlns:a16="http://schemas.microsoft.com/office/drawing/2014/main" id="{CC349187-5805-3845-9AAC-2CD36C1451C6}"/>
                    </a:ext>
                  </a:extLst>
                </p:cNvPr>
                <p:cNvSpPr/>
                <p:nvPr/>
              </p:nvSpPr>
              <p:spPr>
                <a:xfrm flipV="1">
                  <a:off x="1081461" y="5152778"/>
                  <a:ext cx="576267" cy="0"/>
                </a:xfrm>
                <a:prstGeom prst="line">
                  <a:avLst/>
                </a:prstGeom>
                <a:ln w="1270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  <a:miter lim="4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sp>
              <p:nvSpPr>
                <p:cNvPr id="269" name="Line">
                  <a:extLst>
                    <a:ext uri="{FF2B5EF4-FFF2-40B4-BE49-F238E27FC236}">
                      <a16:creationId xmlns:a16="http://schemas.microsoft.com/office/drawing/2014/main" id="{19217645-30D4-F94F-99CE-6489FC80905E}"/>
                    </a:ext>
                  </a:extLst>
                </p:cNvPr>
                <p:cNvSpPr/>
                <p:nvPr/>
              </p:nvSpPr>
              <p:spPr>
                <a:xfrm>
                  <a:off x="7040510" y="4682546"/>
                  <a:ext cx="438368" cy="0"/>
                </a:xfrm>
                <a:prstGeom prst="line">
                  <a:avLst/>
                </a:prstGeom>
                <a:ln w="63500">
                  <a:solidFill>
                    <a:schemeClr val="accent2">
                      <a:lumMod val="75000"/>
                      <a:alpha val="90000"/>
                    </a:schemeClr>
                  </a:solidFill>
                  <a:prstDash val="sysDot"/>
                  <a:miter lim="400000"/>
                  <a:headEnd type="none" w="med" len="med"/>
                  <a:tailEnd type="arrow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sp>
              <p:nvSpPr>
                <p:cNvPr id="270" name="Line">
                  <a:extLst>
                    <a:ext uri="{FF2B5EF4-FFF2-40B4-BE49-F238E27FC236}">
                      <a16:creationId xmlns:a16="http://schemas.microsoft.com/office/drawing/2014/main" id="{25295629-F84E-BF49-8600-40941B0F91EB}"/>
                    </a:ext>
                  </a:extLst>
                </p:cNvPr>
                <p:cNvSpPr/>
                <p:nvPr/>
              </p:nvSpPr>
              <p:spPr>
                <a:xfrm flipV="1">
                  <a:off x="689757" y="3342609"/>
                  <a:ext cx="1018658" cy="0"/>
                </a:xfrm>
                <a:prstGeom prst="line">
                  <a:avLst/>
                </a:prstGeom>
                <a:ln w="635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4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sp>
              <p:nvSpPr>
                <p:cNvPr id="271" name="Year 71">
                  <a:extLst>
                    <a:ext uri="{FF2B5EF4-FFF2-40B4-BE49-F238E27FC236}">
                      <a16:creationId xmlns:a16="http://schemas.microsoft.com/office/drawing/2014/main" id="{AFDC341A-5F02-C44A-AC98-1BC8BC05B3B3}"/>
                    </a:ext>
                  </a:extLst>
                </p:cNvPr>
                <p:cNvSpPr txBox="1"/>
                <p:nvPr/>
              </p:nvSpPr>
              <p:spPr>
                <a:xfrm>
                  <a:off x="4646075" y="3651921"/>
                  <a:ext cx="2258259" cy="40162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lIns="38100" tIns="38100" rIns="38100" bIns="38100" anchor="ctr"/>
                <a:lstStyle>
                  <a:lvl1pPr defTabSz="584200">
                    <a:defRPr sz="2700" b="0"/>
                  </a:lvl1pPr>
                </a:lstStyle>
                <a:p>
                  <a:r>
                    <a:rPr lang="en-US" sz="1400" b="1" dirty="0">
                      <a:solidFill>
                        <a:srgbClr val="7A81FF"/>
                      </a:solidFill>
                      <a:latin typeface="Georgia" panose="02040502050405020303" pitchFamily="18" charset="0"/>
                    </a:rPr>
                    <a:t>post-60ka dispersal 2</a:t>
                  </a:r>
                  <a:endParaRPr sz="1400" b="1" dirty="0">
                    <a:solidFill>
                      <a:srgbClr val="7A81FF"/>
                    </a:solidFill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2" name="Line">
                  <a:extLst>
                    <a:ext uri="{FF2B5EF4-FFF2-40B4-BE49-F238E27FC236}">
                      <a16:creationId xmlns:a16="http://schemas.microsoft.com/office/drawing/2014/main" id="{8C69516B-FD29-FF45-96D0-25B6ED6C8F3D}"/>
                    </a:ext>
                  </a:extLst>
                </p:cNvPr>
                <p:cNvSpPr/>
                <p:nvPr/>
              </p:nvSpPr>
              <p:spPr>
                <a:xfrm flipV="1">
                  <a:off x="5758711" y="3342609"/>
                  <a:ext cx="533137" cy="0"/>
                </a:xfrm>
                <a:prstGeom prst="line">
                  <a:avLst/>
                </a:prstGeom>
                <a:ln w="635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400000"/>
                  <a:headEnd type="none" w="med" len="med"/>
                  <a:tailEnd type="arrow" w="med" len="med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3B2C22E3-255B-194C-9264-51994306CF50}"/>
                    </a:ext>
                  </a:extLst>
                </p:cNvPr>
                <p:cNvGrpSpPr/>
                <p:nvPr/>
              </p:nvGrpSpPr>
              <p:grpSpPr>
                <a:xfrm>
                  <a:off x="505239" y="3022599"/>
                  <a:ext cx="797718" cy="2315515"/>
                  <a:chOff x="-180561" y="3022600"/>
                  <a:chExt cx="797718" cy="1936684"/>
                </a:xfrm>
              </p:grpSpPr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7E6D9FB0-67D6-0A44-BF41-07016F3C7D4A}"/>
                      </a:ext>
                    </a:extLst>
                  </p:cNvPr>
                  <p:cNvSpPr/>
                  <p:nvPr/>
                </p:nvSpPr>
                <p:spPr>
                  <a:xfrm>
                    <a:off x="-157425" y="3022600"/>
                    <a:ext cx="591060" cy="193668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5400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TextBox 273">
                    <a:extLst>
                      <a:ext uri="{FF2B5EF4-FFF2-40B4-BE49-F238E27FC236}">
                        <a16:creationId xmlns:a16="http://schemas.microsoft.com/office/drawing/2014/main" id="{9CA9B451-56D3-A04F-A328-02198F7885F5}"/>
                      </a:ext>
                    </a:extLst>
                  </p:cNvPr>
                  <p:cNvSpPr txBox="1"/>
                  <p:nvPr/>
                </p:nvSpPr>
                <p:spPr>
                  <a:xfrm rot="19906938">
                    <a:off x="-180561" y="3648478"/>
                    <a:ext cx="797718" cy="337176"/>
                  </a:xfrm>
                  <a:prstGeom prst="rect">
                    <a:avLst/>
                  </a:prstGeom>
                  <a:noFill/>
                  <a:ln w="25400" cap="flat">
                    <a:solidFill>
                      <a:schemeClr val="tx1"/>
                    </a:solidFill>
                    <a:prstDash val="sysDash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38100" tIns="38100" rIns="38100" bIns="38100" numCol="1" spcCol="38100" rtlCol="0" anchor="ctr">
                    <a:spAutoFit/>
                  </a:bodyPr>
                  <a:lstStyle/>
                  <a:p>
                    <a:pPr defTabSz="619079"/>
                    <a:r>
                      <a:rPr lang="en-US" dirty="0">
                        <a:highlight>
                          <a:srgbClr val="F2F2F2"/>
                        </a:highlight>
                      </a:rPr>
                      <a:t>Eurasia</a:t>
                    </a:r>
                  </a:p>
                </p:txBody>
              </p:sp>
            </p:grpSp>
            <p:sp>
              <p:nvSpPr>
                <p:cNvPr id="273" name="Circle">
                  <a:extLst>
                    <a:ext uri="{FF2B5EF4-FFF2-40B4-BE49-F238E27FC236}">
                      <a16:creationId xmlns:a16="http://schemas.microsoft.com/office/drawing/2014/main" id="{7305713E-9F10-2D46-832C-921F3B974E26}"/>
                    </a:ext>
                  </a:extLst>
                </p:cNvPr>
                <p:cNvSpPr/>
                <p:nvPr/>
              </p:nvSpPr>
              <p:spPr>
                <a:xfrm>
                  <a:off x="4428092" y="3938250"/>
                  <a:ext cx="208669" cy="222105"/>
                </a:xfrm>
                <a:prstGeom prst="ellipse">
                  <a:avLst/>
                </a:prstGeom>
                <a:solidFill>
                  <a:srgbClr val="7A81FF">
                    <a:alpha val="90000"/>
                  </a:srgbClr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>
                    <a:solidFill>
                      <a:srgbClr val="7A81FF"/>
                    </a:solidFill>
                  </a:endParaRPr>
                </a:p>
              </p:txBody>
            </p: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CBCC8A2D-4658-CF48-9F33-330BF532075F}"/>
                    </a:ext>
                  </a:extLst>
                </p:cNvPr>
                <p:cNvGrpSpPr/>
                <p:nvPr/>
              </p:nvGrpSpPr>
              <p:grpSpPr>
                <a:xfrm rot="21308862">
                  <a:off x="527530" y="4774614"/>
                  <a:ext cx="686288" cy="486765"/>
                  <a:chOff x="-402014" y="4856341"/>
                  <a:chExt cx="686288" cy="486765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AAD18E25-3E7D-8E4A-A5B2-56DCC8A1EEB7}"/>
                      </a:ext>
                    </a:extLst>
                  </p:cNvPr>
                  <p:cNvSpPr/>
                  <p:nvPr/>
                </p:nvSpPr>
                <p:spPr>
                  <a:xfrm>
                    <a:off x="-346645" y="4959284"/>
                    <a:ext cx="590017" cy="38382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5400">
                    <a:noFill/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97362DC4-6470-FC47-890E-FD5E6269FA82}"/>
                      </a:ext>
                    </a:extLst>
                  </p:cNvPr>
                  <p:cNvSpPr txBox="1"/>
                  <p:nvPr/>
                </p:nvSpPr>
                <p:spPr>
                  <a:xfrm rot="20286778">
                    <a:off x="-402014" y="4856341"/>
                    <a:ext cx="686288" cy="403129"/>
                  </a:xfrm>
                  <a:prstGeom prst="rect">
                    <a:avLst/>
                  </a:prstGeom>
                  <a:noFill/>
                  <a:ln w="25400" cap="flat">
                    <a:solidFill>
                      <a:schemeClr val="tx1"/>
                    </a:solidFill>
                    <a:prstDash val="sysDash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38100" tIns="38100" rIns="38100" bIns="38100" numCol="1" spcCol="38100" rtlCol="0" anchor="ctr">
                    <a:spAutoFit/>
                  </a:bodyPr>
                  <a:lstStyle/>
                  <a:p>
                    <a:pPr defTabSz="619079"/>
                    <a:r>
                      <a:rPr lang="en-US" dirty="0"/>
                      <a:t>Africa</a:t>
                    </a: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C23F77F3-373C-3346-8821-EA01188FEA94}"/>
                    </a:ext>
                  </a:extLst>
                </p:cNvPr>
                <p:cNvGrpSpPr/>
                <p:nvPr/>
              </p:nvGrpSpPr>
              <p:grpSpPr>
                <a:xfrm>
                  <a:off x="4432102" y="3526962"/>
                  <a:ext cx="289973" cy="318988"/>
                  <a:chOff x="4868497" y="7824150"/>
                  <a:chExt cx="914400" cy="752831"/>
                </a:xfrm>
                <a:effectLst>
                  <a:outerShdw blurRad="50800" dist="50800" dir="5400000" algn="ctr" rotWithShape="0">
                    <a:srgbClr val="000000">
                      <a:alpha val="53000"/>
                    </a:srgbClr>
                  </a:outerShdw>
                </a:effectLst>
              </p:grpSpPr>
              <p:pic>
                <p:nvPicPr>
                  <p:cNvPr id="277" name="Picture 276">
                    <a:extLst>
                      <a:ext uri="{FF2B5EF4-FFF2-40B4-BE49-F238E27FC236}">
                        <a16:creationId xmlns:a16="http://schemas.microsoft.com/office/drawing/2014/main" id="{BB2DDAA0-CD56-BE4B-8FCE-4B6D973B3C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3019312" flipH="1">
                    <a:off x="5239557" y="8034820"/>
                    <a:ext cx="261363" cy="822960"/>
                  </a:xfrm>
                  <a:prstGeom prst="rect">
                    <a:avLst/>
                  </a:prstGeom>
                  <a:effectLst>
                    <a:outerShdw blurRad="50800" dist="50800" dir="5400000" algn="ctr" rotWithShape="0">
                      <a:schemeClr val="accent5">
                        <a:alpha val="51000"/>
                      </a:schemeClr>
                    </a:outerShdw>
                  </a:effectLst>
                </p:spPr>
              </p:pic>
              <p:pic>
                <p:nvPicPr>
                  <p:cNvPr id="278" name="Picture 277">
                    <a:extLst>
                      <a:ext uri="{FF2B5EF4-FFF2-40B4-BE49-F238E27FC236}">
                        <a16:creationId xmlns:a16="http://schemas.microsoft.com/office/drawing/2014/main" id="{EF800B3F-EE8E-A14E-9E73-E5A83EAF70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 rot="2810073">
                    <a:off x="5186809" y="7505838"/>
                    <a:ext cx="277775" cy="9144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714B500A-6BEA-FE49-8824-C12F20B0680F}"/>
                    </a:ext>
                  </a:extLst>
                </p:cNvPr>
                <p:cNvGrpSpPr/>
                <p:nvPr/>
              </p:nvGrpSpPr>
              <p:grpSpPr>
                <a:xfrm>
                  <a:off x="1858555" y="3807391"/>
                  <a:ext cx="408361" cy="383500"/>
                  <a:chOff x="4868497" y="7770199"/>
                  <a:chExt cx="914400" cy="806782"/>
                </a:xfrm>
              </p:grpSpPr>
              <p:pic>
                <p:nvPicPr>
                  <p:cNvPr id="280" name="Picture 279">
                    <a:extLst>
                      <a:ext uri="{FF2B5EF4-FFF2-40B4-BE49-F238E27FC236}">
                        <a16:creationId xmlns:a16="http://schemas.microsoft.com/office/drawing/2014/main" id="{CAC358E2-2CC6-3B44-B0D9-9FEA5EE475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 rot="3019312" flipH="1">
                    <a:off x="5239557" y="8034820"/>
                    <a:ext cx="261363" cy="822960"/>
                  </a:xfrm>
                  <a:prstGeom prst="rect">
                    <a:avLst/>
                  </a:prstGeom>
                  <a:effectLst>
                    <a:outerShdw blurRad="50800" dist="50800" dir="5400000" algn="ctr" rotWithShape="0">
                      <a:srgbClr val="000000">
                        <a:alpha val="51000"/>
                      </a:srgbClr>
                    </a:outerShdw>
                  </a:effectLst>
                </p:spPr>
              </p:pic>
              <p:pic>
                <p:nvPicPr>
                  <p:cNvPr id="281" name="Picture 280">
                    <a:extLst>
                      <a:ext uri="{FF2B5EF4-FFF2-40B4-BE49-F238E27FC236}">
                        <a16:creationId xmlns:a16="http://schemas.microsoft.com/office/drawing/2014/main" id="{39766953-A2B9-5E40-90D5-737A0A5143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rightnessContrast bright="-20000" contrast="-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2810073">
                    <a:off x="5186809" y="7451887"/>
                    <a:ext cx="277775" cy="91440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50800" dist="50800" dir="5400000" algn="ctr" rotWithShape="0">
                      <a:srgbClr val="000000">
                        <a:alpha val="51000"/>
                      </a:srgbClr>
                    </a:outerShdw>
                  </a:effectLst>
                </p:spPr>
              </p:pic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D71EB4FF-E7DE-6D4D-A519-CF36E339DA6A}"/>
                    </a:ext>
                  </a:extLst>
                </p:cNvPr>
                <p:cNvGrpSpPr/>
                <p:nvPr/>
              </p:nvGrpSpPr>
              <p:grpSpPr>
                <a:xfrm>
                  <a:off x="5163387" y="4252228"/>
                  <a:ext cx="289973" cy="318988"/>
                  <a:chOff x="4868497" y="7824150"/>
                  <a:chExt cx="914400" cy="752831"/>
                </a:xfrm>
              </p:grpSpPr>
              <p:pic>
                <p:nvPicPr>
                  <p:cNvPr id="283" name="Picture 282">
                    <a:extLst>
                      <a:ext uri="{FF2B5EF4-FFF2-40B4-BE49-F238E27FC236}">
                        <a16:creationId xmlns:a16="http://schemas.microsoft.com/office/drawing/2014/main" id="{9A79D17E-969A-9547-A01B-E65F30BF9A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3019312" flipH="1">
                    <a:off x="5239557" y="8034820"/>
                    <a:ext cx="261363" cy="822960"/>
                  </a:xfrm>
                  <a:prstGeom prst="rect">
                    <a:avLst/>
                  </a:prstGeom>
                  <a:effectLst>
                    <a:outerShdw blurRad="50800" dist="50800" dir="5400000" algn="ctr" rotWithShape="0">
                      <a:schemeClr val="accent5">
                        <a:alpha val="56000"/>
                      </a:schemeClr>
                    </a:outerShdw>
                  </a:effectLst>
                </p:spPr>
              </p:pic>
              <p:pic>
                <p:nvPicPr>
                  <p:cNvPr id="284" name="Picture 283">
                    <a:extLst>
                      <a:ext uri="{FF2B5EF4-FFF2-40B4-BE49-F238E27FC236}">
                        <a16:creationId xmlns:a16="http://schemas.microsoft.com/office/drawing/2014/main" id="{17DC8ED4-024A-9941-B539-0E574BF4D3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duotone>
                      <a:prstClr val="black"/>
                      <a:srgbClr val="FF0000">
                        <a:tint val="45000"/>
                        <a:satMod val="400000"/>
                      </a:srgbClr>
                    </a:duotone>
                  </a:blip>
                  <a:stretch>
                    <a:fillRect/>
                  </a:stretch>
                </p:blipFill>
                <p:spPr>
                  <a:xfrm rot="2810073">
                    <a:off x="5186809" y="7505838"/>
                    <a:ext cx="277775" cy="9144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268" name="Line">
                  <a:extLst>
                    <a:ext uri="{FF2B5EF4-FFF2-40B4-BE49-F238E27FC236}">
                      <a16:creationId xmlns:a16="http://schemas.microsoft.com/office/drawing/2014/main" id="{640A4B9C-AAF6-D247-A72F-F7E7011F64A0}"/>
                    </a:ext>
                  </a:extLst>
                </p:cNvPr>
                <p:cNvSpPr/>
                <p:nvPr/>
              </p:nvSpPr>
              <p:spPr>
                <a:xfrm flipV="1">
                  <a:off x="529418" y="5345958"/>
                  <a:ext cx="705248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miter lim="400000"/>
                  <a:tailEnd type="stealth"/>
                </a:ln>
              </p:spPr>
              <p:txBody>
                <a:bodyPr lIns="38100" tIns="38100" rIns="38100" bIns="38100" anchor="ctr"/>
                <a:lstStyle/>
                <a:p>
                  <a:pPr defTabSz="438117"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sz="1200" dirty="0"/>
                </a:p>
              </p:txBody>
            </p: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71D20ABD-39EE-A640-8681-F87ACF996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2233135" y="5391678"/>
                  <a:ext cx="914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1E56EE32-7047-5248-8D0B-894E434DB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417805" y="5383834"/>
                  <a:ext cx="914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532193BA-E341-7C43-A4DB-FE4327CFE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6539975" y="5383834"/>
                  <a:ext cx="914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A4A45A8F-01A1-0A4E-AE68-4EFA3E914664}"/>
                    </a:ext>
                  </a:extLst>
                </p:cNvPr>
                <p:cNvSpPr txBox="1"/>
                <p:nvPr/>
              </p:nvSpPr>
              <p:spPr>
                <a:xfrm rot="20119329">
                  <a:off x="2027477" y="5377234"/>
                  <a:ext cx="59022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100k</a:t>
                  </a:r>
                </a:p>
              </p:txBody>
            </p:sp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EB43C73B-6A13-844A-8CD3-0265A655BF80}"/>
                    </a:ext>
                  </a:extLst>
                </p:cNvPr>
                <p:cNvSpPr txBox="1"/>
                <p:nvPr/>
              </p:nvSpPr>
              <p:spPr>
                <a:xfrm rot="20119329">
                  <a:off x="4257542" y="5368437"/>
                  <a:ext cx="486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60k</a:t>
                  </a:r>
                </a:p>
              </p:txBody>
            </p:sp>
            <p:sp>
              <p:nvSpPr>
                <p:cNvPr id="309" name="TextBox 308">
                  <a:extLst>
                    <a:ext uri="{FF2B5EF4-FFF2-40B4-BE49-F238E27FC236}">
                      <a16:creationId xmlns:a16="http://schemas.microsoft.com/office/drawing/2014/main" id="{D26988A1-633C-B641-84AE-9E5DB1254C4C}"/>
                    </a:ext>
                  </a:extLst>
                </p:cNvPr>
                <p:cNvSpPr txBox="1"/>
                <p:nvPr/>
              </p:nvSpPr>
              <p:spPr>
                <a:xfrm rot="20119329">
                  <a:off x="6345427" y="5379866"/>
                  <a:ext cx="486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20k</a:t>
                  </a:r>
                </a:p>
              </p:txBody>
            </p:sp>
          </p:grp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58AFFE39-0F91-C846-88CF-8EA18508BF70}"/>
                  </a:ext>
                </a:extLst>
              </p:cNvPr>
              <p:cNvSpPr/>
              <p:nvPr/>
            </p:nvSpPr>
            <p:spPr>
              <a:xfrm>
                <a:off x="6649042" y="5410808"/>
                <a:ext cx="2406187" cy="7643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00"/>
                  </a:spcAft>
                  <a:buSzPct val="100000"/>
                  <a:buFont typeface="Wingdings" pitchFamily="2" charset="2"/>
                  <a:buChar char="ü"/>
                </a:pPr>
                <a:r>
                  <a:rPr lang="en-US" sz="1400" dirty="0">
                    <a:latin typeface="Georgia" panose="02040502050405020303" pitchFamily="18" charset="0"/>
                  </a:rPr>
                  <a:t>W/ &amp; w/o </a:t>
                </a:r>
                <a:r>
                  <a:rPr lang="en-US" sz="1400" i="1" dirty="0">
                    <a:latin typeface="Georgia" panose="02040502050405020303" pitchFamily="18" charset="0"/>
                  </a:rPr>
                  <a:t>DO events</a:t>
                </a:r>
                <a:endParaRPr lang="en-US" sz="1400" dirty="0">
                  <a:latin typeface="Georgia" panose="02040502050405020303" pitchFamily="18" charset="0"/>
                </a:endParaRPr>
              </a:p>
              <a:p>
                <a:pPr marL="285750" indent="-285750">
                  <a:spcAft>
                    <a:spcPts val="100"/>
                  </a:spcAft>
                  <a:buSzPct val="100000"/>
                  <a:buFont typeface="Wingdings" pitchFamily="2" charset="2"/>
                  <a:buChar char="ü"/>
                </a:pPr>
                <a:r>
                  <a:rPr lang="en-US" sz="1400" dirty="0">
                    <a:latin typeface="Georgia" panose="02040502050405020303" pitchFamily="18" charset="0"/>
                  </a:rPr>
                  <a:t>Competition = </a:t>
                </a:r>
                <a:r>
                  <a:rPr lang="en-US" sz="1400" b="1" i="1" dirty="0">
                    <a:latin typeface="Georgia" panose="02040502050405020303" pitchFamily="18" charset="0"/>
                  </a:rPr>
                  <a:t>0 - 4</a:t>
                </a:r>
              </a:p>
              <a:p>
                <a:pPr marL="285750" indent="-285750">
                  <a:spcAft>
                    <a:spcPts val="100"/>
                  </a:spcAft>
                  <a:buSzPct val="100000"/>
                  <a:buFont typeface="Wingdings" pitchFamily="2" charset="2"/>
                  <a:buChar char="ü"/>
                </a:pPr>
                <a:r>
                  <a:rPr lang="en-US" sz="1400" dirty="0">
                    <a:latin typeface="Georgia" panose="02040502050405020303" pitchFamily="18" charset="0"/>
                  </a:rPr>
                  <a:t>Interbreeding = </a:t>
                </a:r>
                <a:r>
                  <a:rPr lang="en-US" sz="1400" b="1" i="1" dirty="0">
                    <a:latin typeface="Georgia" panose="02040502050405020303" pitchFamily="18" charset="0"/>
                  </a:rPr>
                  <a:t>0 - 0.6</a:t>
                </a: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22CD5649-8FFC-C84E-BCBA-2F87C77C5695}"/>
                  </a:ext>
                </a:extLst>
              </p:cNvPr>
              <p:cNvSpPr/>
              <p:nvPr/>
            </p:nvSpPr>
            <p:spPr>
              <a:xfrm>
                <a:off x="6653086" y="4302138"/>
                <a:ext cx="2402143" cy="102335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100"/>
                  </a:spcAft>
                  <a:buSzPct val="100000"/>
                  <a:buFont typeface="Wingdings" pitchFamily="2" charset="2"/>
                  <a:buChar char="§"/>
                </a:pPr>
                <a:r>
                  <a:rPr lang="en-US" sz="1400" dirty="0">
                    <a:latin typeface="Georgia" panose="02040502050405020303" pitchFamily="18" charset="0"/>
                  </a:rPr>
                  <a:t>Initial time: </a:t>
                </a:r>
                <a:r>
                  <a:rPr lang="en-US" sz="1400" b="1" i="1" dirty="0">
                    <a:latin typeface="Georgia" panose="02040502050405020303" pitchFamily="18" charset="0"/>
                  </a:rPr>
                  <a:t>100ka</a:t>
                </a:r>
              </a:p>
              <a:p>
                <a:pPr marL="285750" indent="-285750">
                  <a:spcAft>
                    <a:spcPts val="100"/>
                  </a:spcAft>
                  <a:buSzPct val="100000"/>
                  <a:buFont typeface="Wingdings" pitchFamily="2" charset="2"/>
                  <a:buChar char="§"/>
                </a:pPr>
                <a:r>
                  <a:rPr lang="en-US" sz="1400" dirty="0">
                    <a:latin typeface="Georgia" panose="02040502050405020303" pitchFamily="18" charset="0"/>
                  </a:rPr>
                  <a:t>Two dispersal labels</a:t>
                </a:r>
              </a:p>
              <a:p>
                <a:pPr>
                  <a:spcAft>
                    <a:spcPts val="100"/>
                  </a:spcAft>
                  <a:buSzPct val="100000"/>
                </a:pPr>
                <a:r>
                  <a:rPr lang="en-US" sz="1400" i="1" dirty="0">
                    <a:latin typeface="Georgia" panose="02040502050405020303" pitchFamily="18" charset="0"/>
                  </a:rPr>
                  <a:t>       </a:t>
                </a:r>
                <a:r>
                  <a:rPr lang="en-US" sz="1400" b="1" i="1" dirty="0">
                    <a:latin typeface="Georgia" panose="02040502050405020303" pitchFamily="18" charset="0"/>
                  </a:rPr>
                  <a:t>pre-60ka D 1</a:t>
                </a:r>
              </a:p>
              <a:p>
                <a:pPr>
                  <a:spcAft>
                    <a:spcPts val="100"/>
                  </a:spcAft>
                  <a:buSzPct val="100000"/>
                </a:pPr>
                <a:r>
                  <a:rPr lang="en-US" sz="1400" i="1" dirty="0">
                    <a:latin typeface="Georgia" panose="02040502050405020303" pitchFamily="18" charset="0"/>
                  </a:rPr>
                  <a:t>       </a:t>
                </a:r>
                <a:r>
                  <a:rPr lang="en-US" sz="1400" b="1" i="1" dirty="0">
                    <a:latin typeface="Georgia" panose="02040502050405020303" pitchFamily="18" charset="0"/>
                  </a:rPr>
                  <a:t>post-60ka D 2</a:t>
                </a: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EA35D56-881F-D64C-886D-2EE2EB1C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300"/>
                      </a14:imgEffect>
                      <a14:imgEffect>
                        <a14:saturation sat="20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6145" y="2726665"/>
              <a:ext cx="299871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FBFEF3A-1AD6-1C48-ADB9-1D09CAEB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prstClr val="black"/>
                <a:srgbClr val="7A81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300"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3730" y="2207974"/>
              <a:ext cx="299870" cy="274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4" name="矩形 3">
            <a:extLst>
              <a:ext uri="{FF2B5EF4-FFF2-40B4-BE49-F238E27FC236}">
                <a16:creationId xmlns:a16="http://schemas.microsoft.com/office/drawing/2014/main" id="{AF7E2EA6-FDBE-4442-B3F3-E027F6DE8303}"/>
              </a:ext>
            </a:extLst>
          </p:cNvPr>
          <p:cNvSpPr/>
          <p:nvPr/>
        </p:nvSpPr>
        <p:spPr>
          <a:xfrm>
            <a:off x="711200" y="0"/>
            <a:ext cx="8432800" cy="7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+mj-lt"/>
                <a:ea typeface="华文楷体" panose="02010600040101010101" pitchFamily="2" charset="-122"/>
                <a:cs typeface="Calibri Light" panose="020F0302020204030204" pitchFamily="34" charset="0"/>
              </a:rPr>
              <a:t>Hominin dispersal model, version 2</a:t>
            </a:r>
            <a:endParaRPr lang="zh-CN" altLang="en-US" sz="3200" b="1" dirty="0">
              <a:solidFill>
                <a:schemeClr val="tx1"/>
              </a:solidFill>
              <a:latin typeface="+mj-lt"/>
              <a:ea typeface="华文楷体" panose="0201060004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23F8B05-F1E1-A542-BBBA-0C3ABAA5C2E9}"/>
              </a:ext>
            </a:extLst>
          </p:cNvPr>
          <p:cNvSpPr/>
          <p:nvPr/>
        </p:nvSpPr>
        <p:spPr>
          <a:xfrm>
            <a:off x="308109" y="2634410"/>
            <a:ext cx="6960478" cy="1041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00"/>
              </a:spcAft>
              <a:buFont typeface="Wingdings" pitchFamily="2" charset="2"/>
              <a:buChar char="v"/>
            </a:pPr>
            <a:r>
              <a:rPr lang="en-US" sz="2400" b="1" dirty="0">
                <a:latin typeface="+mj-lt"/>
              </a:rPr>
              <a:t>Climate Forcing</a:t>
            </a:r>
          </a:p>
          <a:p>
            <a:pPr>
              <a:spcAft>
                <a:spcPts val="100"/>
              </a:spcAft>
            </a:pPr>
            <a:r>
              <a:rPr lang="en-US" dirty="0"/>
              <a:t>      a. LOVECLIM climate model output </a:t>
            </a:r>
            <a:r>
              <a:rPr lang="en-US" i="1" dirty="0"/>
              <a:t>&amp; </a:t>
            </a:r>
          </a:p>
          <a:p>
            <a:pPr>
              <a:spcAft>
                <a:spcPts val="100"/>
              </a:spcAft>
            </a:pPr>
            <a:r>
              <a:rPr lang="en-US" dirty="0"/>
              <a:t>      b. Millennial regression patterns from proxies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51212CF-5475-4444-B52C-24CF1E280F18}"/>
              </a:ext>
            </a:extLst>
          </p:cNvPr>
          <p:cNvCxnSpPr>
            <a:cxnSpLocks/>
          </p:cNvCxnSpPr>
          <p:nvPr/>
        </p:nvCxnSpPr>
        <p:spPr>
          <a:xfrm flipH="1" flipV="1">
            <a:off x="6922998" y="2964052"/>
            <a:ext cx="23165" cy="107385"/>
          </a:xfrm>
          <a:prstGeom prst="straightConnector1">
            <a:avLst/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B43D5A4-02C9-5742-9D00-F62E9C9242E4}"/>
              </a:ext>
            </a:extLst>
          </p:cNvPr>
          <p:cNvSpPr/>
          <p:nvPr/>
        </p:nvSpPr>
        <p:spPr>
          <a:xfrm>
            <a:off x="5889617" y="2809069"/>
            <a:ext cx="2916332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more model details:</a:t>
            </a:r>
          </a:p>
          <a:p>
            <a:pPr algn="ctr"/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Timmermann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QSR (2020)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10.1101/2020.04.19.049734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B1D7F96-E6DB-C94E-B59D-5A1EAFDFD5D2}"/>
              </a:ext>
            </a:extLst>
          </p:cNvPr>
          <p:cNvSpPr/>
          <p:nvPr/>
        </p:nvSpPr>
        <p:spPr>
          <a:xfrm>
            <a:off x="6779374" y="6264959"/>
            <a:ext cx="1923159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dark: this study</a:t>
            </a:r>
          </a:p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light: ongoing study</a:t>
            </a:r>
          </a:p>
        </p:txBody>
      </p:sp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1F694E-58EE-0D41-9AEF-692BDB7975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6518972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845E24B-7F24-4246-87FE-A0C9FF156D3C}"/>
              </a:ext>
            </a:extLst>
          </p:cNvPr>
          <p:cNvSpPr/>
          <p:nvPr/>
        </p:nvSpPr>
        <p:spPr>
          <a:xfrm>
            <a:off x="674370" y="13735"/>
            <a:ext cx="8469630" cy="7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zh-CN" sz="2800" b="1" dirty="0" err="1">
                <a:solidFill>
                  <a:schemeClr val="tx1"/>
                </a:solidFill>
                <a:latin typeface="+mj-lt"/>
              </a:rPr>
              <a:t>spatio</a:t>
            </a:r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-temporal evolution of two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dispersal waves</a:t>
            </a:r>
            <a:endParaRPr lang="en-US" altLang="zh-CN" sz="28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C4DE5-0CC5-C344-8121-597CEAF52C48}"/>
              </a:ext>
            </a:extLst>
          </p:cNvPr>
          <p:cNvGrpSpPr/>
          <p:nvPr/>
        </p:nvGrpSpPr>
        <p:grpSpPr>
          <a:xfrm>
            <a:off x="292099" y="851310"/>
            <a:ext cx="8378821" cy="5904921"/>
            <a:chOff x="-524933" y="-338138"/>
            <a:chExt cx="13142375" cy="92620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CE3E70-17D1-BA4A-9C71-85CCDFC53F82}"/>
                </a:ext>
              </a:extLst>
            </p:cNvPr>
            <p:cNvGrpSpPr/>
            <p:nvPr/>
          </p:nvGrpSpPr>
          <p:grpSpPr>
            <a:xfrm>
              <a:off x="-524933" y="-338138"/>
              <a:ext cx="13142375" cy="9262005"/>
              <a:chOff x="1148316" y="-2371060"/>
              <a:chExt cx="13142375" cy="926200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13B16C3-58A3-F74B-8973-854DB9AB017C}"/>
                  </a:ext>
                </a:extLst>
              </p:cNvPr>
              <p:cNvGrpSpPr/>
              <p:nvPr/>
            </p:nvGrpSpPr>
            <p:grpSpPr>
              <a:xfrm>
                <a:off x="1148316" y="-2371060"/>
                <a:ext cx="13142375" cy="8615759"/>
                <a:chOff x="1148316" y="-2371060"/>
                <a:chExt cx="13142375" cy="8615759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AC5A9CF-BAB0-2245-AB8E-D0DF81128BE1}"/>
                    </a:ext>
                  </a:extLst>
                </p:cNvPr>
                <p:cNvGrpSpPr/>
                <p:nvPr/>
              </p:nvGrpSpPr>
              <p:grpSpPr>
                <a:xfrm>
                  <a:off x="1148316" y="-2371060"/>
                  <a:ext cx="13142375" cy="2796362"/>
                  <a:chOff x="-1018812" y="-1860698"/>
                  <a:chExt cx="13142375" cy="2796362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44E663C4-8B08-AC4F-8D3F-06E1012537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183" t="29550" r="19684" b="19481"/>
                  <a:stretch/>
                </p:blipFill>
                <p:spPr>
                  <a:xfrm>
                    <a:off x="-1018812" y="-1860697"/>
                    <a:ext cx="4550735" cy="2796361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8FF31B4D-1939-4441-B0A3-4B57C23CBB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73" t="29550" r="19690" b="19481"/>
                  <a:stretch/>
                </p:blipFill>
                <p:spPr>
                  <a:xfrm>
                    <a:off x="3531368" y="-1860698"/>
                    <a:ext cx="4295554" cy="279636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4005AA1-D473-764E-AF30-7B1F9E09F4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71" t="29550" r="19691" b="19481"/>
                  <a:stretch/>
                </p:blipFill>
                <p:spPr>
                  <a:xfrm>
                    <a:off x="7828009" y="-1860698"/>
                    <a:ext cx="4295554" cy="279636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9C8EB17-A405-7B4A-BEAE-A2C2BECAC899}"/>
                    </a:ext>
                  </a:extLst>
                </p:cNvPr>
                <p:cNvGrpSpPr/>
                <p:nvPr/>
              </p:nvGrpSpPr>
              <p:grpSpPr>
                <a:xfrm>
                  <a:off x="1148316" y="490791"/>
                  <a:ext cx="13142375" cy="2796362"/>
                  <a:chOff x="-828806" y="3484821"/>
                  <a:chExt cx="13142375" cy="2796362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96450E82-4775-FD4E-A262-A4E63E53EA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183" t="29550" r="19684" b="19481"/>
                  <a:stretch/>
                </p:blipFill>
                <p:spPr>
                  <a:xfrm>
                    <a:off x="-828806" y="3484821"/>
                    <a:ext cx="4550735" cy="279636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970DD00C-E4C7-F243-A096-B8A0C8AC95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858" t="29550" r="19605" b="19481"/>
                  <a:stretch/>
                </p:blipFill>
                <p:spPr>
                  <a:xfrm>
                    <a:off x="3727698" y="3484821"/>
                    <a:ext cx="4295554" cy="279636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AAE5AC59-7800-FA4D-9784-3053EF539E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72" t="29550" r="19692" b="19481"/>
                  <a:stretch/>
                </p:blipFill>
                <p:spPr>
                  <a:xfrm>
                    <a:off x="8018015" y="3484821"/>
                    <a:ext cx="4295554" cy="2796362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B6E0A15-C36C-3842-87B8-D4A57D3F43C3}"/>
                    </a:ext>
                  </a:extLst>
                </p:cNvPr>
                <p:cNvGrpSpPr/>
                <p:nvPr/>
              </p:nvGrpSpPr>
              <p:grpSpPr>
                <a:xfrm>
                  <a:off x="1148316" y="3342007"/>
                  <a:ext cx="13142375" cy="2902692"/>
                  <a:chOff x="-640572" y="8899449"/>
                  <a:chExt cx="13142375" cy="2902692"/>
                </a:xfrm>
              </p:grpSpPr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9012AC05-288F-7A4B-9B30-42859B785E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208" t="29543" r="19658" b="17550"/>
                  <a:stretch/>
                </p:blipFill>
                <p:spPr>
                  <a:xfrm>
                    <a:off x="-640572" y="8899450"/>
                    <a:ext cx="4550735" cy="2902691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B436D466-AF0E-5B4E-9876-2BEFAF0851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63" t="29542" r="19699" b="17551"/>
                  <a:stretch/>
                </p:blipFill>
                <p:spPr>
                  <a:xfrm>
                    <a:off x="3911699" y="8899449"/>
                    <a:ext cx="4295554" cy="2902691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5E0868BD-E5BA-7443-A803-526DB2E137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9772" t="29542" r="19692" b="17551"/>
                  <a:stretch/>
                </p:blipFill>
                <p:spPr>
                  <a:xfrm>
                    <a:off x="8206249" y="8899449"/>
                    <a:ext cx="4295554" cy="2902690"/>
                  </a:xfrm>
                  <a:prstGeom prst="rect">
                    <a:avLst/>
                  </a:prstGeom>
                  <a:ln w="19050">
                    <a:noFill/>
                  </a:ln>
                </p:spPr>
              </p:pic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18CC778-B79B-E14D-905C-BA9F908C8B6B}"/>
                    </a:ext>
                  </a:extLst>
                </p:cNvPr>
                <p:cNvSpPr txBox="1"/>
                <p:nvPr/>
              </p:nvSpPr>
              <p:spPr>
                <a:xfrm>
                  <a:off x="1440438" y="-2324880"/>
                  <a:ext cx="1157556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100ka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E576512-B322-AE4E-8985-B324A148794E}"/>
                    </a:ext>
                  </a:extLst>
                </p:cNvPr>
                <p:cNvSpPr txBox="1"/>
                <p:nvPr/>
              </p:nvSpPr>
              <p:spPr>
                <a:xfrm>
                  <a:off x="10033154" y="-2326961"/>
                  <a:ext cx="1015525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68ka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681085C-9AF6-BD4F-8C15-0A3E02C492AD}"/>
                    </a:ext>
                  </a:extLst>
                </p:cNvPr>
                <p:cNvSpPr txBox="1"/>
                <p:nvPr/>
              </p:nvSpPr>
              <p:spPr>
                <a:xfrm>
                  <a:off x="5739528" y="-2324880"/>
                  <a:ext cx="993920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78ka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C9A7BC1-E85E-7547-AD41-3D4D59469FF9}"/>
                    </a:ext>
                  </a:extLst>
                </p:cNvPr>
                <p:cNvSpPr txBox="1"/>
                <p:nvPr/>
              </p:nvSpPr>
              <p:spPr>
                <a:xfrm>
                  <a:off x="10036360" y="540083"/>
                  <a:ext cx="1058121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38ka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16E8F5E-E260-F142-855C-2F77F2C4EEE8}"/>
                    </a:ext>
                  </a:extLst>
                </p:cNvPr>
                <p:cNvSpPr txBox="1"/>
                <p:nvPr/>
              </p:nvSpPr>
              <p:spPr>
                <a:xfrm>
                  <a:off x="5735103" y="540083"/>
                  <a:ext cx="1069061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48ka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E5F3BC-028F-C747-BCF8-3EDE408380FC}"/>
                    </a:ext>
                  </a:extLst>
                </p:cNvPr>
                <p:cNvSpPr txBox="1"/>
                <p:nvPr/>
              </p:nvSpPr>
              <p:spPr>
                <a:xfrm>
                  <a:off x="1440439" y="540083"/>
                  <a:ext cx="1002693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58ka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B36DFCF-15E6-7249-9A59-0AF9AA4D232F}"/>
                    </a:ext>
                  </a:extLst>
                </p:cNvPr>
                <p:cNvSpPr txBox="1"/>
                <p:nvPr/>
              </p:nvSpPr>
              <p:spPr>
                <a:xfrm>
                  <a:off x="10033154" y="3380356"/>
                  <a:ext cx="776482" cy="48073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1ka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89437CD-0D5E-034E-9A64-39901E62AD26}"/>
                    </a:ext>
                  </a:extLst>
                </p:cNvPr>
                <p:cNvSpPr txBox="1"/>
                <p:nvPr/>
              </p:nvSpPr>
              <p:spPr>
                <a:xfrm>
                  <a:off x="5735100" y="3378331"/>
                  <a:ext cx="998348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18ka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DB36C08-0945-AC4B-B214-2F8C594BD929}"/>
                    </a:ext>
                  </a:extLst>
                </p:cNvPr>
                <p:cNvSpPr txBox="1"/>
                <p:nvPr/>
              </p:nvSpPr>
              <p:spPr>
                <a:xfrm>
                  <a:off x="1440441" y="3378331"/>
                  <a:ext cx="998458" cy="4827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28ka</a:t>
                  </a:r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D568264-4EA9-164B-BAE8-680D38F06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57" t="89729" r="36886" b="2825"/>
              <a:stretch/>
            </p:blipFill>
            <p:spPr>
              <a:xfrm>
                <a:off x="7951495" y="6380304"/>
                <a:ext cx="4085112" cy="510641"/>
              </a:xfrm>
              <a:prstGeom prst="rect">
                <a:avLst/>
              </a:prstGeom>
              <a:ln w="19050">
                <a:noFill/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4568B8E-0E97-1840-BF7E-4840139DB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56" t="82283" r="36687" b="10271"/>
              <a:stretch/>
            </p:blipFill>
            <p:spPr>
              <a:xfrm>
                <a:off x="3153231" y="6380304"/>
                <a:ext cx="4085112" cy="510639"/>
              </a:xfrm>
              <a:prstGeom prst="rect">
                <a:avLst/>
              </a:prstGeom>
              <a:ln w="19050"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D304AA-5ED9-484B-8C69-8EDA88CA85FC}"/>
                </a:ext>
              </a:extLst>
            </p:cNvPr>
            <p:cNvGrpSpPr/>
            <p:nvPr/>
          </p:nvGrpSpPr>
          <p:grpSpPr>
            <a:xfrm>
              <a:off x="5205311" y="757932"/>
              <a:ext cx="2190329" cy="482756"/>
              <a:chOff x="5205311" y="757932"/>
              <a:chExt cx="2190329" cy="48275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B587C1A-0AAC-E946-A9AE-C7E0C4545758}"/>
                  </a:ext>
                </a:extLst>
              </p:cNvPr>
              <p:cNvSpPr/>
              <p:nvPr/>
            </p:nvSpPr>
            <p:spPr>
              <a:xfrm>
                <a:off x="5205311" y="764709"/>
                <a:ext cx="467241" cy="392198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4170CB-ABAD-A040-BEB0-214460364CA8}"/>
                  </a:ext>
                </a:extLst>
              </p:cNvPr>
              <p:cNvSpPr txBox="1"/>
              <p:nvPr/>
            </p:nvSpPr>
            <p:spPr>
              <a:xfrm>
                <a:off x="5637608" y="757932"/>
                <a:ext cx="1758032" cy="482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2"/>
                    </a:solidFill>
                    <a:latin typeface="Georgia" panose="02040502050405020303" pitchFamily="18" charset="0"/>
                  </a:rPr>
                  <a:t>D1 exodus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BFEB29-AB3E-724E-AACC-7A19121F1B28}"/>
                </a:ext>
              </a:extLst>
            </p:cNvPr>
            <p:cNvGrpSpPr/>
            <p:nvPr/>
          </p:nvGrpSpPr>
          <p:grpSpPr>
            <a:xfrm>
              <a:off x="1125689" y="3928483"/>
              <a:ext cx="2330043" cy="590945"/>
              <a:chOff x="9696374" y="1092446"/>
              <a:chExt cx="2330043" cy="59094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A90ABD1-D949-1C4D-8ED7-B56D867D2F2C}"/>
                  </a:ext>
                </a:extLst>
              </p:cNvPr>
              <p:cNvSpPr/>
              <p:nvPr/>
            </p:nvSpPr>
            <p:spPr>
              <a:xfrm>
                <a:off x="9696374" y="1092446"/>
                <a:ext cx="644245" cy="570945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C69C38-DC21-5542-B8D2-045BF6271D69}"/>
                  </a:ext>
                </a:extLst>
              </p:cNvPr>
              <p:cNvSpPr txBox="1"/>
              <p:nvPr/>
            </p:nvSpPr>
            <p:spPr>
              <a:xfrm>
                <a:off x="10268385" y="1200636"/>
                <a:ext cx="1758032" cy="482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2"/>
                    </a:solidFill>
                    <a:latin typeface="Georgia" panose="02040502050405020303" pitchFamily="18" charset="0"/>
                  </a:rPr>
                  <a:t>D1 exodus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CF1DB6-8253-0F41-9B70-B30000CA6D31}"/>
                </a:ext>
              </a:extLst>
            </p:cNvPr>
            <p:cNvGrpSpPr/>
            <p:nvPr/>
          </p:nvGrpSpPr>
          <p:grpSpPr>
            <a:xfrm>
              <a:off x="924747" y="3536287"/>
              <a:ext cx="2230413" cy="485125"/>
              <a:chOff x="9819759" y="1158427"/>
              <a:chExt cx="2230413" cy="48512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8E7B05-EA83-CE47-8C73-570B34605EED}"/>
                  </a:ext>
                </a:extLst>
              </p:cNvPr>
              <p:cNvSpPr/>
              <p:nvPr/>
            </p:nvSpPr>
            <p:spPr>
              <a:xfrm>
                <a:off x="9819759" y="1158427"/>
                <a:ext cx="467241" cy="392198"/>
              </a:xfrm>
              <a:prstGeom prst="ellipse">
                <a:avLst/>
              </a:prstGeom>
              <a:noFill/>
              <a:ln w="28575">
                <a:solidFill>
                  <a:srgbClr val="7A8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A81FF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E55400-9D14-3E43-ADA8-64B9B6FE7FD2}"/>
                  </a:ext>
                </a:extLst>
              </p:cNvPr>
              <p:cNvSpPr txBox="1"/>
              <p:nvPr/>
            </p:nvSpPr>
            <p:spPr>
              <a:xfrm>
                <a:off x="10254425" y="1160797"/>
                <a:ext cx="1795747" cy="482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7A81FF"/>
                    </a:solidFill>
                    <a:latin typeface="Georgia" panose="02040502050405020303" pitchFamily="18" charset="0"/>
                  </a:rPr>
                  <a:t>D2 exodus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1F882B-F157-2E4E-B400-21FA7A5FA344}"/>
                </a:ext>
              </a:extLst>
            </p:cNvPr>
            <p:cNvGrpSpPr/>
            <p:nvPr/>
          </p:nvGrpSpPr>
          <p:grpSpPr>
            <a:xfrm>
              <a:off x="5277823" y="3344216"/>
              <a:ext cx="1757202" cy="1087862"/>
              <a:chOff x="4792398" y="5590705"/>
              <a:chExt cx="1757202" cy="1087862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21A79D2-563B-9147-99D5-E8410632BEF4}"/>
                  </a:ext>
                </a:extLst>
              </p:cNvPr>
              <p:cNvSpPr/>
              <p:nvPr/>
            </p:nvSpPr>
            <p:spPr>
              <a:xfrm rot="710767">
                <a:off x="5388062" y="5903125"/>
                <a:ext cx="1161538" cy="775442"/>
              </a:xfrm>
              <a:custGeom>
                <a:avLst/>
                <a:gdLst>
                  <a:gd name="connsiteX0" fmla="*/ 280124 w 1161538"/>
                  <a:gd name="connsiteY0" fmla="*/ 30469 h 775442"/>
                  <a:gd name="connsiteX1" fmla="*/ 527083 w 1161538"/>
                  <a:gd name="connsiteY1" fmla="*/ 0 h 775442"/>
                  <a:gd name="connsiteX2" fmla="*/ 1161538 w 1161538"/>
                  <a:gd name="connsiteY2" fmla="*/ 387721 h 775442"/>
                  <a:gd name="connsiteX3" fmla="*/ 527083 w 1161538"/>
                  <a:gd name="connsiteY3" fmla="*/ 775442 h 775442"/>
                  <a:gd name="connsiteX4" fmla="*/ 172353 w 1161538"/>
                  <a:gd name="connsiteY4" fmla="*/ 709225 h 775442"/>
                  <a:gd name="connsiteX5" fmla="*/ 101108 w 1161538"/>
                  <a:gd name="connsiteY5" fmla="*/ 673303 h 775442"/>
                  <a:gd name="connsiteX6" fmla="*/ 109587 w 1161538"/>
                  <a:gd name="connsiteY6" fmla="*/ 650259 h 775442"/>
                  <a:gd name="connsiteX7" fmla="*/ 22512 w 1161538"/>
                  <a:gd name="connsiteY7" fmla="*/ 205056 h 775442"/>
                  <a:gd name="connsiteX8" fmla="*/ 0 w 1161538"/>
                  <a:gd name="connsiteY8" fmla="*/ 172050 h 775442"/>
                  <a:gd name="connsiteX9" fmla="*/ 983 w 1161538"/>
                  <a:gd name="connsiteY9" fmla="*/ 170943 h 775442"/>
                  <a:gd name="connsiteX10" fmla="*/ 280124 w 1161538"/>
                  <a:gd name="connsiteY10" fmla="*/ 30469 h 77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1538" h="775442">
                    <a:moveTo>
                      <a:pt x="280124" y="30469"/>
                    </a:moveTo>
                    <a:cubicBezTo>
                      <a:pt x="356030" y="10849"/>
                      <a:pt x="439483" y="0"/>
                      <a:pt x="527083" y="0"/>
                    </a:cubicBezTo>
                    <a:cubicBezTo>
                      <a:pt x="877483" y="0"/>
                      <a:pt x="1161538" y="173589"/>
                      <a:pt x="1161538" y="387721"/>
                    </a:cubicBezTo>
                    <a:cubicBezTo>
                      <a:pt x="1161538" y="601853"/>
                      <a:pt x="877483" y="775442"/>
                      <a:pt x="527083" y="775442"/>
                    </a:cubicBezTo>
                    <a:cubicBezTo>
                      <a:pt x="395683" y="775442"/>
                      <a:pt x="273612" y="751031"/>
                      <a:pt x="172353" y="709225"/>
                    </a:cubicBezTo>
                    <a:lnTo>
                      <a:pt x="101108" y="673303"/>
                    </a:lnTo>
                    <a:lnTo>
                      <a:pt x="109587" y="650259"/>
                    </a:lnTo>
                    <a:cubicBezTo>
                      <a:pt x="140944" y="524219"/>
                      <a:pt x="112840" y="358557"/>
                      <a:pt x="22512" y="205056"/>
                    </a:cubicBezTo>
                    <a:lnTo>
                      <a:pt x="0" y="172050"/>
                    </a:lnTo>
                    <a:lnTo>
                      <a:pt x="983" y="170943"/>
                    </a:lnTo>
                    <a:cubicBezTo>
                      <a:pt x="69393" y="109062"/>
                      <a:pt x="166267" y="59899"/>
                      <a:pt x="280124" y="30469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C04550C-6D7C-CF4D-AC7D-6ED1664FC2C2}"/>
                  </a:ext>
                </a:extLst>
              </p:cNvPr>
              <p:cNvSpPr/>
              <p:nvPr/>
            </p:nvSpPr>
            <p:spPr>
              <a:xfrm>
                <a:off x="5285979" y="5957888"/>
                <a:ext cx="157559" cy="517921"/>
              </a:xfrm>
              <a:custGeom>
                <a:avLst/>
                <a:gdLst>
                  <a:gd name="connsiteX0" fmla="*/ 157559 w 157559"/>
                  <a:gd name="connsiteY0" fmla="*/ 0 h 517921"/>
                  <a:gd name="connsiteX1" fmla="*/ 61118 w 157559"/>
                  <a:gd name="connsiteY1" fmla="*/ 82153 h 517921"/>
                  <a:gd name="connsiteX2" fmla="*/ 11112 w 157559"/>
                  <a:gd name="connsiteY2" fmla="*/ 185737 h 517921"/>
                  <a:gd name="connsiteX3" fmla="*/ 3968 w 157559"/>
                  <a:gd name="connsiteY3" fmla="*/ 292893 h 517921"/>
                  <a:gd name="connsiteX4" fmla="*/ 61118 w 157559"/>
                  <a:gd name="connsiteY4" fmla="*/ 417909 h 517921"/>
                  <a:gd name="connsiteX5" fmla="*/ 153987 w 157559"/>
                  <a:gd name="connsiteY5" fmla="*/ 517921 h 51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559" h="517921">
                    <a:moveTo>
                      <a:pt x="157559" y="0"/>
                    </a:moveTo>
                    <a:cubicBezTo>
                      <a:pt x="121542" y="25598"/>
                      <a:pt x="85526" y="51197"/>
                      <a:pt x="61118" y="82153"/>
                    </a:cubicBezTo>
                    <a:cubicBezTo>
                      <a:pt x="36710" y="113109"/>
                      <a:pt x="20637" y="150614"/>
                      <a:pt x="11112" y="185737"/>
                    </a:cubicBezTo>
                    <a:cubicBezTo>
                      <a:pt x="1587" y="220860"/>
                      <a:pt x="-4366" y="254198"/>
                      <a:pt x="3968" y="292893"/>
                    </a:cubicBezTo>
                    <a:cubicBezTo>
                      <a:pt x="12302" y="331588"/>
                      <a:pt x="36115" y="380404"/>
                      <a:pt x="61118" y="417909"/>
                    </a:cubicBezTo>
                    <a:cubicBezTo>
                      <a:pt x="86121" y="455414"/>
                      <a:pt x="120054" y="486667"/>
                      <a:pt x="153987" y="517921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074863B-0A13-AF43-9A50-19137ECEB3BD}"/>
                  </a:ext>
                </a:extLst>
              </p:cNvPr>
              <p:cNvSpPr/>
              <p:nvPr/>
            </p:nvSpPr>
            <p:spPr>
              <a:xfrm rot="20482281">
                <a:off x="4792398" y="5590705"/>
                <a:ext cx="683810" cy="1031964"/>
              </a:xfrm>
              <a:prstGeom prst="ellipse">
                <a:avLst/>
              </a:prstGeom>
              <a:noFill/>
              <a:ln w="28575">
                <a:solidFill>
                  <a:srgbClr val="7A8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A81FF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0179B0-D9BB-BF43-9D96-84376A734E04}"/>
                </a:ext>
              </a:extLst>
            </p:cNvPr>
            <p:cNvSpPr txBox="1"/>
            <p:nvPr/>
          </p:nvSpPr>
          <p:spPr>
            <a:xfrm>
              <a:off x="4463226" y="4475129"/>
              <a:ext cx="3875113" cy="8206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Georgia" panose="02040502050405020303" pitchFamily="18" charset="0"/>
                </a:rPr>
                <a:t>Interaction zone </a:t>
              </a:r>
            </a:p>
            <a:p>
              <a:pPr algn="ctr"/>
              <a:r>
                <a:rPr lang="en-US" sz="1400" dirty="0">
                  <a:latin typeface="Georgia" panose="02040502050405020303" pitchFamily="18" charset="0"/>
                </a:rPr>
                <a:t>(</a:t>
              </a:r>
              <a:r>
                <a:rPr lang="en-US" sz="1400" b="1" dirty="0">
                  <a:latin typeface="Georgia" panose="02040502050405020303" pitchFamily="18" charset="0"/>
                </a:rPr>
                <a:t>assimilation </a:t>
              </a:r>
              <a:r>
                <a:rPr lang="en-US" sz="1400" b="1" dirty="0">
                  <a:solidFill>
                    <a:schemeClr val="accent2"/>
                  </a:solidFill>
                  <a:latin typeface="Georgia" panose="02040502050405020303" pitchFamily="18" charset="0"/>
                </a:rPr>
                <a:t>D1</a:t>
              </a:r>
              <a:r>
                <a:rPr lang="en-US" sz="1400" b="1" dirty="0">
                  <a:latin typeface="Georgia" panose="02040502050405020303" pitchFamily="18" charset="0"/>
                </a:rPr>
                <a:t> into </a:t>
              </a:r>
              <a:r>
                <a:rPr lang="en-US" sz="1400" b="1" dirty="0">
                  <a:solidFill>
                    <a:srgbClr val="7A81FF"/>
                  </a:solidFill>
                  <a:latin typeface="Georgia" panose="02040502050405020303" pitchFamily="18" charset="0"/>
                </a:rPr>
                <a:t>D2</a:t>
              </a:r>
              <a:r>
                <a:rPr lang="en-US" sz="1400" dirty="0">
                  <a:solidFill>
                    <a:srgbClr val="7A81FF"/>
                  </a:solidFill>
                  <a:latin typeface="Georgia" panose="02040502050405020303" pitchFamily="18" charset="0"/>
                </a:rPr>
                <a:t>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D10CA1-52AC-B04D-8AF4-13E1F51E4E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5340" y="3969773"/>
              <a:ext cx="91061" cy="67566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8E63BAD-C534-2041-8E37-F527E32B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88" y="2300270"/>
            <a:ext cx="268202" cy="234217"/>
          </a:xfrm>
          <a:prstGeom prst="rect">
            <a:avLst/>
          </a:prstGeom>
          <a:ln>
            <a:noFill/>
          </a:ln>
        </p:spPr>
      </p:pic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9874DC-4ABD-7447-856B-801D039F01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6518972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2EFF1-63F9-5845-B1E0-9FEAAB2B24A5}"/>
              </a:ext>
            </a:extLst>
          </p:cNvPr>
          <p:cNvSpPr/>
          <p:nvPr/>
        </p:nvSpPr>
        <p:spPr>
          <a:xfrm>
            <a:off x="5653541" y="1521885"/>
            <a:ext cx="33908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Our model simulates a characteristic east-west gradient in admixture of two dispersal waves across Eurasia.</a:t>
            </a:r>
          </a:p>
          <a:p>
            <a:endParaRPr lang="en-US" sz="2000" dirty="0"/>
          </a:p>
          <a:p>
            <a:r>
              <a:rPr lang="en-US" sz="2000" dirty="0"/>
              <a:t>The simulated longer and later admixture in the east is consistent with latest genetic datasets which reveal a faint signal of pre-60ka dispersal waves in E-Asia and Oceania.</a:t>
            </a:r>
          </a:p>
        </p:txBody>
      </p:sp>
      <p:sp>
        <p:nvSpPr>
          <p:cNvPr id="31" name="矩形 3">
            <a:extLst>
              <a:ext uri="{FF2B5EF4-FFF2-40B4-BE49-F238E27FC236}">
                <a16:creationId xmlns:a16="http://schemas.microsoft.com/office/drawing/2014/main" id="{6015BCA4-98DE-6E4F-AF6D-5A570E65E2A3}"/>
              </a:ext>
            </a:extLst>
          </p:cNvPr>
          <p:cNvSpPr/>
          <p:nvPr/>
        </p:nvSpPr>
        <p:spPr>
          <a:xfrm>
            <a:off x="711200" y="13735"/>
            <a:ext cx="8432800" cy="7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East-west gradient in admixture of two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dispersal waves</a:t>
            </a:r>
            <a:endParaRPr lang="en-US" altLang="zh-CN" sz="28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73403D-6E7F-A942-A87F-6FE30508C165}"/>
              </a:ext>
            </a:extLst>
          </p:cNvPr>
          <p:cNvGrpSpPr/>
          <p:nvPr/>
        </p:nvGrpSpPr>
        <p:grpSpPr>
          <a:xfrm>
            <a:off x="98861" y="1622125"/>
            <a:ext cx="5327747" cy="3905783"/>
            <a:chOff x="156011" y="1260577"/>
            <a:chExt cx="5673213" cy="415904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9D0B6AC-1C16-B747-83B4-75D9F9416B41}"/>
                </a:ext>
              </a:extLst>
            </p:cNvPr>
            <p:cNvGrpSpPr/>
            <p:nvPr/>
          </p:nvGrpSpPr>
          <p:grpSpPr>
            <a:xfrm>
              <a:off x="156011" y="1260577"/>
              <a:ext cx="5673213" cy="4159045"/>
              <a:chOff x="243076" y="1349477"/>
              <a:chExt cx="5673213" cy="4159045"/>
            </a:xfrm>
          </p:grpSpPr>
          <p:pic>
            <p:nvPicPr>
              <p:cNvPr id="5" name="Picture 4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8FC2DDF9-6B29-624A-A8B4-9043851149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95" t="29498" r="19743" b="9856"/>
              <a:stretch/>
            </p:blipFill>
            <p:spPr>
              <a:xfrm>
                <a:off x="243076" y="1349477"/>
                <a:ext cx="5673213" cy="4159045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7C68DDF-8C4D-194B-B9A5-43584063F7D9}"/>
                  </a:ext>
                </a:extLst>
              </p:cNvPr>
              <p:cNvGrpSpPr/>
              <p:nvPr/>
            </p:nvGrpSpPr>
            <p:grpSpPr>
              <a:xfrm>
                <a:off x="1597922" y="2216917"/>
                <a:ext cx="919176" cy="311347"/>
                <a:chOff x="6218651" y="2567830"/>
                <a:chExt cx="919176" cy="311347"/>
              </a:xfrm>
              <a:solidFill>
                <a:schemeClr val="bg1">
                  <a:alpha val="51000"/>
                </a:schemeClr>
              </a:solidFill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690C229A-30A3-3144-885E-7083EF8F5023}"/>
                    </a:ext>
                  </a:extLst>
                </p:cNvPr>
                <p:cNvSpPr txBox="1"/>
                <p:nvPr/>
              </p:nvSpPr>
              <p:spPr>
                <a:xfrm>
                  <a:off x="6260687" y="2567830"/>
                  <a:ext cx="877140" cy="3113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i="1" dirty="0">
                      <a:latin typeface="Georgia" panose="02040502050405020303" pitchFamily="18" charset="0"/>
                    </a:rPr>
                    <a:t>~65ka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46C0D0A-FF5D-AB49-8F18-E4A9F694B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4700"/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511028">
                  <a:off x="6218651" y="2574488"/>
                  <a:ext cx="106651" cy="30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E5C3F20-6A09-8C4E-9B3E-2CBA4E81741D}"/>
                  </a:ext>
                </a:extLst>
              </p:cNvPr>
              <p:cNvGrpSpPr/>
              <p:nvPr/>
            </p:nvGrpSpPr>
            <p:grpSpPr>
              <a:xfrm>
                <a:off x="4119235" y="3745083"/>
                <a:ext cx="1299168" cy="327155"/>
                <a:chOff x="6330685" y="3826764"/>
                <a:chExt cx="1299168" cy="327155"/>
              </a:xfrm>
              <a:solidFill>
                <a:schemeClr val="bg1">
                  <a:alpha val="51000"/>
                </a:schemeClr>
              </a:solidFill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D36EA0D-9D6A-374F-B3EF-9F3972D06E22}"/>
                    </a:ext>
                  </a:extLst>
                </p:cNvPr>
                <p:cNvSpPr txBox="1"/>
                <p:nvPr/>
              </p:nvSpPr>
              <p:spPr>
                <a:xfrm>
                  <a:off x="6392221" y="3842572"/>
                  <a:ext cx="1237632" cy="3113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i="1" dirty="0">
                      <a:latin typeface="Georgia" panose="02040502050405020303" pitchFamily="18" charset="0"/>
                    </a:rPr>
                    <a:t>~70-80ka</a:t>
                  </a:r>
                </a:p>
              </p:txBody>
            </p:sp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EE227C35-D83F-8548-8018-CDF3816CC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511028">
                  <a:off x="6330685" y="3826764"/>
                  <a:ext cx="106651" cy="30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353C1F7-7D47-0544-8744-F4BF3EFEF51D}"/>
                  </a:ext>
                </a:extLst>
              </p:cNvPr>
              <p:cNvGrpSpPr/>
              <p:nvPr/>
            </p:nvGrpSpPr>
            <p:grpSpPr>
              <a:xfrm>
                <a:off x="2607547" y="2811724"/>
                <a:ext cx="1084114" cy="315974"/>
                <a:chOff x="6344086" y="2498293"/>
                <a:chExt cx="1084114" cy="315974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6C937E0-34BF-354D-A1FB-8CE2A2C2FBD7}"/>
                    </a:ext>
                  </a:extLst>
                </p:cNvPr>
                <p:cNvSpPr txBox="1"/>
                <p:nvPr/>
              </p:nvSpPr>
              <p:spPr>
                <a:xfrm>
                  <a:off x="6390267" y="2521879"/>
                  <a:ext cx="1037933" cy="292388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i="1" dirty="0">
                      <a:latin typeface="Georgia" panose="02040502050405020303" pitchFamily="18" charset="0"/>
                    </a:rPr>
                    <a:t>~60ka</a:t>
                  </a:r>
                </a:p>
              </p:txBody>
            </p:sp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E991167B-BDB3-4D47-A802-F8023E967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511028">
                  <a:off x="6344086" y="2498293"/>
                  <a:ext cx="106651" cy="30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DFBCB8A-30F5-6548-92D2-B0F70F43ABE0}"/>
                  </a:ext>
                </a:extLst>
              </p:cNvPr>
              <p:cNvGrpSpPr/>
              <p:nvPr/>
            </p:nvGrpSpPr>
            <p:grpSpPr>
              <a:xfrm>
                <a:off x="3411252" y="3376280"/>
                <a:ext cx="874106" cy="311347"/>
                <a:chOff x="6344086" y="2391215"/>
                <a:chExt cx="874106" cy="311347"/>
              </a:xfrm>
              <a:solidFill>
                <a:schemeClr val="bg1">
                  <a:alpha val="51000"/>
                </a:schemeClr>
              </a:solidFill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D32A4C3-2170-AE47-9E0E-3024DB4AF621}"/>
                    </a:ext>
                  </a:extLst>
                </p:cNvPr>
                <p:cNvSpPr txBox="1"/>
                <p:nvPr/>
              </p:nvSpPr>
              <p:spPr>
                <a:xfrm>
                  <a:off x="6390267" y="2391215"/>
                  <a:ext cx="827925" cy="3113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i="1" dirty="0">
                      <a:latin typeface="Georgia" panose="02040502050405020303" pitchFamily="18" charset="0"/>
                    </a:rPr>
                    <a:t>~6</a:t>
                  </a:r>
                  <a:r>
                    <a:rPr lang="en-US" altLang="zh-CN" sz="1300" b="1" i="1" dirty="0">
                      <a:latin typeface="Georgia" panose="02040502050405020303" pitchFamily="18" charset="0"/>
                    </a:rPr>
                    <a:t>5</a:t>
                  </a:r>
                  <a:r>
                    <a:rPr lang="en-US" sz="1300" b="1" i="1" dirty="0">
                      <a:latin typeface="Georgia" panose="02040502050405020303" pitchFamily="18" charset="0"/>
                    </a:rPr>
                    <a:t>ka</a:t>
                  </a:r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70CFEE41-7949-0143-BC77-526083C7B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511028">
                  <a:off x="6344086" y="2396692"/>
                  <a:ext cx="106651" cy="30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9DDF6EB-0096-4D48-8C99-0B541421C55D}"/>
                  </a:ext>
                </a:extLst>
              </p:cNvPr>
              <p:cNvGrpSpPr/>
              <p:nvPr/>
            </p:nvGrpSpPr>
            <p:grpSpPr>
              <a:xfrm>
                <a:off x="5053059" y="4447924"/>
                <a:ext cx="851059" cy="311347"/>
                <a:chOff x="6848571" y="4742639"/>
                <a:chExt cx="851059" cy="311347"/>
              </a:xfrm>
              <a:solidFill>
                <a:schemeClr val="bg1">
                  <a:alpha val="50000"/>
                </a:schemeClr>
              </a:solidFill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399F125-E0CB-3B4A-959F-CDB0AC7C62F5}"/>
                    </a:ext>
                  </a:extLst>
                </p:cNvPr>
                <p:cNvSpPr txBox="1"/>
                <p:nvPr/>
              </p:nvSpPr>
              <p:spPr>
                <a:xfrm>
                  <a:off x="6888290" y="4742639"/>
                  <a:ext cx="811340" cy="3113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i="1" dirty="0">
                      <a:latin typeface="Georgia" panose="02040502050405020303" pitchFamily="18" charset="0"/>
                    </a:rPr>
                    <a:t>~95ka</a:t>
                  </a:r>
                </a:p>
              </p:txBody>
            </p:sp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76AE4FDD-BF63-524A-9F84-F9B1CEEC7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511028">
                  <a:off x="6848571" y="4749334"/>
                  <a:ext cx="106651" cy="30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DDE67338-61D1-2B42-9372-F4082F177965}"/>
                  </a:ext>
                </a:extLst>
              </p:cNvPr>
              <p:cNvGrpSpPr/>
              <p:nvPr/>
            </p:nvGrpSpPr>
            <p:grpSpPr>
              <a:xfrm>
                <a:off x="4549033" y="2858892"/>
                <a:ext cx="869371" cy="314185"/>
                <a:chOff x="4549033" y="2910772"/>
                <a:chExt cx="869371" cy="314185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9D8EC42-BC2C-F04D-B4C7-511162723A85}"/>
                    </a:ext>
                  </a:extLst>
                </p:cNvPr>
                <p:cNvSpPr txBox="1"/>
                <p:nvPr/>
              </p:nvSpPr>
              <p:spPr>
                <a:xfrm>
                  <a:off x="4600454" y="2932569"/>
                  <a:ext cx="817950" cy="292388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b="1" i="1" dirty="0">
                      <a:latin typeface="Georgia" panose="02040502050405020303" pitchFamily="18" charset="0"/>
                    </a:rPr>
                    <a:t>~80ka</a:t>
                  </a:r>
                </a:p>
              </p:txBody>
            </p:sp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8CC0E8C3-7A7B-6648-BBE2-7993581E8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511028">
                  <a:off x="4549033" y="2910772"/>
                  <a:ext cx="106651" cy="30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</p:grp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568910E-507E-9847-87BD-A4B05794FED6}"/>
                </a:ext>
              </a:extLst>
            </p:cNvPr>
            <p:cNvSpPr/>
            <p:nvPr/>
          </p:nvSpPr>
          <p:spPr>
            <a:xfrm>
              <a:off x="573476" y="4243767"/>
              <a:ext cx="2291932" cy="4102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43C9A0-0335-AA45-8D08-E2878C93729C}"/>
                </a:ext>
              </a:extLst>
            </p:cNvPr>
            <p:cNvGrpSpPr/>
            <p:nvPr/>
          </p:nvGrpSpPr>
          <p:grpSpPr>
            <a:xfrm>
              <a:off x="656392" y="4289946"/>
              <a:ext cx="2209016" cy="327734"/>
              <a:chOff x="656392" y="4095918"/>
              <a:chExt cx="2209016" cy="32773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D03481A-B43D-0041-B22E-D612C6AB9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656392" y="4103949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656D64-5B9A-8A42-B04B-25DBEC07C8FB}"/>
                  </a:ext>
                </a:extLst>
              </p:cNvPr>
              <p:cNvSpPr txBox="1"/>
              <p:nvPr/>
            </p:nvSpPr>
            <p:spPr>
              <a:xfrm>
                <a:off x="733090" y="4095918"/>
                <a:ext cx="2132318" cy="327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Georgia" panose="02040502050405020303" pitchFamily="18" charset="0"/>
                  </a:rPr>
                  <a:t>Genetic divergence age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E17FB6-BBAF-B642-930E-9D18436A9C31}"/>
                </a:ext>
              </a:extLst>
            </p:cNvPr>
            <p:cNvSpPr txBox="1"/>
            <p:nvPr/>
          </p:nvSpPr>
          <p:spPr>
            <a:xfrm>
              <a:off x="2430033" y="3663448"/>
              <a:ext cx="736077" cy="49244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00" b="1" i="1" dirty="0">
                  <a:latin typeface="Georgia" panose="02040502050405020303" pitchFamily="18" charset="0"/>
                </a:rPr>
                <a:t>Start point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7764FF1-1D49-1049-A8F7-84ABBD2DA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11028">
              <a:off x="2263911" y="3702740"/>
              <a:ext cx="106651" cy="303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E04034-9337-7642-8F3B-3B37F86B58D7}"/>
                </a:ext>
              </a:extLst>
            </p:cNvPr>
            <p:cNvSpPr/>
            <p:nvPr/>
          </p:nvSpPr>
          <p:spPr>
            <a:xfrm>
              <a:off x="2148461" y="3694354"/>
              <a:ext cx="312550" cy="297838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BE268D-9FBA-1348-9715-14102434A2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6518972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2D63B0-49EB-F541-8EEC-201D9B8E2616}"/>
              </a:ext>
            </a:extLst>
          </p:cNvPr>
          <p:cNvGrpSpPr/>
          <p:nvPr/>
        </p:nvGrpSpPr>
        <p:grpSpPr>
          <a:xfrm>
            <a:off x="336372" y="862894"/>
            <a:ext cx="3946869" cy="2879931"/>
            <a:chOff x="177801" y="825500"/>
            <a:chExt cx="4046958" cy="29529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324E73-C44B-274A-8158-BD71DE40F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1" t="29515" r="19725" b="9894"/>
            <a:stretch/>
          </p:blipFill>
          <p:spPr>
            <a:xfrm>
              <a:off x="177801" y="825500"/>
              <a:ext cx="4046958" cy="29529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4E8534-762E-9C44-9730-1D24515C71CF}"/>
                </a:ext>
              </a:extLst>
            </p:cNvPr>
            <p:cNvSpPr txBox="1"/>
            <p:nvPr/>
          </p:nvSpPr>
          <p:spPr>
            <a:xfrm>
              <a:off x="422461" y="858588"/>
              <a:ext cx="2271858" cy="3471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eorgia" panose="02040502050405020303" pitchFamily="18" charset="0"/>
                </a:rPr>
                <a:t>W/ </a:t>
              </a:r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vs</a:t>
              </a:r>
              <a:r>
                <a:rPr lang="en-US" sz="1600" dirty="0">
                  <a:solidFill>
                    <a:schemeClr val="bg1"/>
                  </a:solidFill>
                  <a:latin typeface="Georgia" panose="02040502050405020303" pitchFamily="18" charset="0"/>
                </a:rPr>
                <a:t> W/O DO events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FB4EE0-8ACF-B047-98C7-DA5E581050E2}"/>
              </a:ext>
            </a:extLst>
          </p:cNvPr>
          <p:cNvGrpSpPr/>
          <p:nvPr/>
        </p:nvGrpSpPr>
        <p:grpSpPr>
          <a:xfrm>
            <a:off x="331759" y="3910303"/>
            <a:ext cx="3946869" cy="2879932"/>
            <a:chOff x="177799" y="3885556"/>
            <a:chExt cx="4046957" cy="29529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9EC8E-092D-3342-A0E3-955D4194A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2" t="29550" r="19583" b="9860"/>
            <a:stretch/>
          </p:blipFill>
          <p:spPr>
            <a:xfrm>
              <a:off x="177799" y="3885556"/>
              <a:ext cx="4046957" cy="29529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6EBB78-D295-C54D-9967-A926BAB3D480}"/>
                </a:ext>
              </a:extLst>
            </p:cNvPr>
            <p:cNvSpPr txBox="1"/>
            <p:nvPr/>
          </p:nvSpPr>
          <p:spPr>
            <a:xfrm>
              <a:off x="427189" y="3915566"/>
              <a:ext cx="1916829" cy="34713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eorgia" panose="02040502050405020303" pitchFamily="18" charset="0"/>
                </a:rPr>
                <a:t>Competition 3 </a:t>
              </a:r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vs</a:t>
              </a:r>
              <a:r>
                <a:rPr lang="en-US" sz="1600" dirty="0">
                  <a:solidFill>
                    <a:schemeClr val="bg1"/>
                  </a:solidFill>
                  <a:latin typeface="Georgia" panose="02040502050405020303" pitchFamily="18" charset="0"/>
                </a:rPr>
                <a:t> 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B627927-C5DC-CB44-9FA7-5C94E842D43B}"/>
              </a:ext>
            </a:extLst>
          </p:cNvPr>
          <p:cNvGrpSpPr/>
          <p:nvPr/>
        </p:nvGrpSpPr>
        <p:grpSpPr>
          <a:xfrm>
            <a:off x="4617156" y="3908519"/>
            <a:ext cx="3958478" cy="2888402"/>
            <a:chOff x="4852366" y="850900"/>
            <a:chExt cx="4046958" cy="29529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837CAB-8A42-9C43-BFCE-CA5E4F408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6" t="29480" r="19719" b="9929"/>
            <a:stretch/>
          </p:blipFill>
          <p:spPr>
            <a:xfrm>
              <a:off x="4852366" y="850900"/>
              <a:ext cx="4046958" cy="29529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F0D618-FCC5-6147-9CF8-134FCE6C9D54}"/>
                </a:ext>
              </a:extLst>
            </p:cNvPr>
            <p:cNvSpPr txBox="1"/>
            <p:nvPr/>
          </p:nvSpPr>
          <p:spPr>
            <a:xfrm>
              <a:off x="5113583" y="884108"/>
              <a:ext cx="2237336" cy="3461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Georgia" panose="02040502050405020303" pitchFamily="18" charset="0"/>
                </a:rPr>
                <a:t>Interbreeding 0.1 </a:t>
              </a:r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vs</a:t>
              </a:r>
              <a:r>
                <a:rPr lang="en-US" sz="1600" dirty="0">
                  <a:solidFill>
                    <a:schemeClr val="bg1"/>
                  </a:solidFill>
                  <a:latin typeface="Georgia" panose="02040502050405020303" pitchFamily="18" charset="0"/>
                </a:rPr>
                <a:t> 0</a:t>
              </a:r>
            </a:p>
          </p:txBody>
        </p:sp>
      </p:grpSp>
      <p:sp>
        <p:nvSpPr>
          <p:cNvPr id="11" name="矩形 3">
            <a:extLst>
              <a:ext uri="{FF2B5EF4-FFF2-40B4-BE49-F238E27FC236}">
                <a16:creationId xmlns:a16="http://schemas.microsoft.com/office/drawing/2014/main" id="{24259C02-65AE-404F-B2BC-11F19CCBC4A9}"/>
              </a:ext>
            </a:extLst>
          </p:cNvPr>
          <p:cNvSpPr/>
          <p:nvPr/>
        </p:nvSpPr>
        <p:spPr>
          <a:xfrm>
            <a:off x="720090" y="13735"/>
            <a:ext cx="8423910" cy="7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Effects of climate, resource competition &amp; interbreeding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EB5F6-0B1C-A243-A856-CE3C1AF11FC5}"/>
              </a:ext>
            </a:extLst>
          </p:cNvPr>
          <p:cNvSpPr/>
          <p:nvPr/>
        </p:nvSpPr>
        <p:spPr>
          <a:xfrm>
            <a:off x="4756910" y="873835"/>
            <a:ext cx="4278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DO events have led to an earlier admixture and assimilation of pre-</a:t>
            </a:r>
          </a:p>
          <a:p>
            <a:r>
              <a:rPr lang="en-US" sz="2000" dirty="0">
                <a:solidFill>
                  <a:srgbClr val="000000"/>
                </a:solidFill>
              </a:rPr>
              <a:t>60ka migrants by up to 15ka.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Interbreeding and resource competition have had regionally specific effects on early human dispersal and survival.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DECD06-99CA-8042-B6C7-1CD8EB5AF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6518972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3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7E33E-AC90-3E40-9B14-3DD7B814A7A4}"/>
              </a:ext>
            </a:extLst>
          </p:cNvPr>
          <p:cNvSpPr/>
          <p:nvPr/>
        </p:nvSpPr>
        <p:spPr>
          <a:xfrm>
            <a:off x="250520" y="1022315"/>
            <a:ext cx="86805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Early modern humans dispersed from Africa into Asia by southern routes prior to 60ka, while the post-60ka dispersal occurred both by southern and northern routes.</a:t>
            </a:r>
          </a:p>
          <a:p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DO events, interbreeding and resource competition have had significant and regionally specific effects on early human dispersal and survival.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417E7A-AF07-A949-8D09-A9988A9EAD78}"/>
              </a:ext>
            </a:extLst>
          </p:cNvPr>
          <p:cNvGrpSpPr/>
          <p:nvPr/>
        </p:nvGrpSpPr>
        <p:grpSpPr>
          <a:xfrm>
            <a:off x="4204594" y="3417711"/>
            <a:ext cx="4573645" cy="3027813"/>
            <a:chOff x="243076" y="1305368"/>
            <a:chExt cx="5673213" cy="4159045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405C47E8-C5FE-604D-AB9C-C82D75A18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5" t="29498" r="19743" b="9856"/>
            <a:stretch/>
          </p:blipFill>
          <p:spPr>
            <a:xfrm>
              <a:off x="243076" y="1305368"/>
              <a:ext cx="5673213" cy="415904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38A246-5C34-194E-8F1B-883AC4D938CA}"/>
                </a:ext>
              </a:extLst>
            </p:cNvPr>
            <p:cNvGrpSpPr/>
            <p:nvPr/>
          </p:nvGrpSpPr>
          <p:grpSpPr>
            <a:xfrm>
              <a:off x="552464" y="2685541"/>
              <a:ext cx="2015542" cy="1196210"/>
              <a:chOff x="1513175" y="2782594"/>
              <a:chExt cx="1891239" cy="93716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F5C7C84-AE44-D241-9DDA-B8E0251A9A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5436" y="2782594"/>
                <a:ext cx="228978" cy="208425"/>
              </a:xfrm>
              <a:prstGeom prst="ellipse">
                <a:avLst/>
              </a:prstGeom>
              <a:solidFill>
                <a:srgbClr val="7030A0"/>
              </a:solidFill>
              <a:ln w="12700" cap="flat">
                <a:solidFill>
                  <a:schemeClr val="tx1">
                    <a:lumMod val="85000"/>
                    <a:lumOff val="15000"/>
                  </a:schemeClr>
                </a:solidFill>
                <a:miter lim="4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8752" tIns="18752" rIns="18752" bIns="18752" numCol="1" spcCol="38100" rtlCol="0" anchor="ctr">
                <a:spAutoFit/>
              </a:bodyPr>
              <a:lstStyle/>
              <a:p>
                <a:pPr defTabSz="215628"/>
                <a:endParaRPr lang="en-US" sz="812" b="0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26" name="Line Callout 2 25">
                <a:extLst>
                  <a:ext uri="{FF2B5EF4-FFF2-40B4-BE49-F238E27FC236}">
                    <a16:creationId xmlns:a16="http://schemas.microsoft.com/office/drawing/2014/main" id="{B4E3559F-A077-E145-9112-5213D558FC13}"/>
                  </a:ext>
                </a:extLst>
              </p:cNvPr>
              <p:cNvSpPr/>
              <p:nvPr/>
            </p:nvSpPr>
            <p:spPr>
              <a:xfrm rot="10800000">
                <a:off x="2002405" y="3056868"/>
                <a:ext cx="914400" cy="488851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4479"/>
                  <a:gd name="adj6" fmla="val -38586"/>
                </a:avLst>
              </a:pr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7176F2C-2576-5745-99F5-5719506344A4}"/>
                  </a:ext>
                </a:extLst>
              </p:cNvPr>
              <p:cNvGrpSpPr/>
              <p:nvPr/>
            </p:nvGrpSpPr>
            <p:grpSpPr>
              <a:xfrm>
                <a:off x="1513175" y="3039487"/>
                <a:ext cx="1492234" cy="680273"/>
                <a:chOff x="3832925" y="3159207"/>
                <a:chExt cx="1492234" cy="680273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C51E55B-AEC3-4044-8368-075ABA6DA2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3291" t="8730" r="7669"/>
                <a:stretch/>
              </p:blipFill>
              <p:spPr>
                <a:xfrm>
                  <a:off x="3893783" y="3159207"/>
                  <a:ext cx="1431376" cy="608571"/>
                </a:xfrm>
                <a:prstGeom prst="rect">
                  <a:avLst/>
                </a:prstGeom>
                <a:ln>
                  <a:solidFill>
                    <a:srgbClr val="002060"/>
                  </a:solidFill>
                </a:ln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24DFF7C-F464-9446-A65E-EBA319FDCCF5}"/>
                    </a:ext>
                  </a:extLst>
                </p:cNvPr>
                <p:cNvSpPr txBox="1"/>
                <p:nvPr/>
              </p:nvSpPr>
              <p:spPr>
                <a:xfrm>
                  <a:off x="3832925" y="3367499"/>
                  <a:ext cx="1431378" cy="471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i="1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Interbreeding</a:t>
                  </a:r>
                </a:p>
                <a:p>
                  <a:r>
                    <a:rPr lang="en-US" sz="1050" b="1" i="1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Neandert</a:t>
                  </a:r>
                  <a:r>
                    <a:rPr lang="en-US" sz="1200" b="1" i="1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hals </a:t>
                  </a:r>
                </a:p>
              </p:txBody>
            </p:sp>
          </p:grpSp>
        </p:grp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43112F-572A-D94E-8DC7-2BB7009EE27B}"/>
                </a:ext>
              </a:extLst>
            </p:cNvPr>
            <p:cNvSpPr/>
            <p:nvPr/>
          </p:nvSpPr>
          <p:spPr>
            <a:xfrm>
              <a:off x="1036020" y="1922014"/>
              <a:ext cx="3069988" cy="1078858"/>
            </a:xfrm>
            <a:custGeom>
              <a:avLst/>
              <a:gdLst>
                <a:gd name="connsiteX0" fmla="*/ 1270250 w 2989356"/>
                <a:gd name="connsiteY0" fmla="*/ 927913 h 927913"/>
                <a:gd name="connsiteX1" fmla="*/ 1310790 w 2989356"/>
                <a:gd name="connsiteY1" fmla="*/ 864851 h 927913"/>
                <a:gd name="connsiteX2" fmla="*/ 1342321 w 2989356"/>
                <a:gd name="connsiteY2" fmla="*/ 824311 h 927913"/>
                <a:gd name="connsiteX3" fmla="*/ 1400879 w 2989356"/>
                <a:gd name="connsiteY3" fmla="*/ 792780 h 927913"/>
                <a:gd name="connsiteX4" fmla="*/ 1468445 w 2989356"/>
                <a:gd name="connsiteY4" fmla="*/ 797285 h 927913"/>
                <a:gd name="connsiteX5" fmla="*/ 1585560 w 2989356"/>
                <a:gd name="connsiteY5" fmla="*/ 828816 h 927913"/>
                <a:gd name="connsiteX6" fmla="*/ 1666640 w 2989356"/>
                <a:gd name="connsiteY6" fmla="*/ 860347 h 927913"/>
                <a:gd name="connsiteX7" fmla="*/ 1833304 w 2989356"/>
                <a:gd name="connsiteY7" fmla="*/ 873860 h 927913"/>
                <a:gd name="connsiteX8" fmla="*/ 2085552 w 2989356"/>
                <a:gd name="connsiteY8" fmla="*/ 828816 h 927913"/>
                <a:gd name="connsiteX9" fmla="*/ 2288252 w 2989356"/>
                <a:gd name="connsiteY9" fmla="*/ 716205 h 927913"/>
                <a:gd name="connsiteX10" fmla="*/ 2342305 w 2989356"/>
                <a:gd name="connsiteY10" fmla="*/ 662152 h 927913"/>
                <a:gd name="connsiteX11" fmla="*/ 2400863 w 2989356"/>
                <a:gd name="connsiteY11" fmla="*/ 572063 h 927913"/>
                <a:gd name="connsiteX12" fmla="*/ 2472934 w 2989356"/>
                <a:gd name="connsiteY12" fmla="*/ 513505 h 927913"/>
                <a:gd name="connsiteX13" fmla="*/ 2738695 w 2989356"/>
                <a:gd name="connsiteY13" fmla="*/ 346841 h 927913"/>
                <a:gd name="connsiteX14" fmla="*/ 2959413 w 2989356"/>
                <a:gd name="connsiteY14" fmla="*/ 180177 h 927913"/>
                <a:gd name="connsiteX15" fmla="*/ 2986439 w 2989356"/>
                <a:gd name="connsiteY15" fmla="*/ 121619 h 927913"/>
                <a:gd name="connsiteX16" fmla="*/ 2977430 w 2989356"/>
                <a:gd name="connsiteY16" fmla="*/ 72071 h 927913"/>
                <a:gd name="connsiteX17" fmla="*/ 2887342 w 2989356"/>
                <a:gd name="connsiteY17" fmla="*/ 36035 h 927913"/>
                <a:gd name="connsiteX18" fmla="*/ 2770226 w 2989356"/>
                <a:gd name="connsiteY18" fmla="*/ 31531 h 927913"/>
                <a:gd name="connsiteX19" fmla="*/ 2653111 w 2989356"/>
                <a:gd name="connsiteY19" fmla="*/ 58557 h 927913"/>
                <a:gd name="connsiteX20" fmla="*/ 2617076 w 2989356"/>
                <a:gd name="connsiteY20" fmla="*/ 67566 h 927913"/>
                <a:gd name="connsiteX21" fmla="*/ 2481943 w 2989356"/>
                <a:gd name="connsiteY21" fmla="*/ 94593 h 927913"/>
                <a:gd name="connsiteX22" fmla="*/ 2234199 w 2989356"/>
                <a:gd name="connsiteY22" fmla="*/ 139637 h 927913"/>
                <a:gd name="connsiteX23" fmla="*/ 1945915 w 2989356"/>
                <a:gd name="connsiteY23" fmla="*/ 202699 h 927913"/>
                <a:gd name="connsiteX24" fmla="*/ 1689162 w 2989356"/>
                <a:gd name="connsiteY24" fmla="*/ 247744 h 927913"/>
                <a:gd name="connsiteX25" fmla="*/ 1297277 w 2989356"/>
                <a:gd name="connsiteY25" fmla="*/ 252248 h 927913"/>
                <a:gd name="connsiteX26" fmla="*/ 954940 w 2989356"/>
                <a:gd name="connsiteY26" fmla="*/ 211708 h 927913"/>
                <a:gd name="connsiteX27" fmla="*/ 783771 w 2989356"/>
                <a:gd name="connsiteY27" fmla="*/ 175673 h 927913"/>
                <a:gd name="connsiteX28" fmla="*/ 0 w 2989356"/>
                <a:gd name="connsiteY28" fmla="*/ 0 h 9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89356" h="927913">
                  <a:moveTo>
                    <a:pt x="1270250" y="927913"/>
                  </a:moveTo>
                  <a:cubicBezTo>
                    <a:pt x="1284514" y="905015"/>
                    <a:pt x="1298778" y="882118"/>
                    <a:pt x="1310790" y="864851"/>
                  </a:cubicBezTo>
                  <a:cubicBezTo>
                    <a:pt x="1322802" y="847584"/>
                    <a:pt x="1327306" y="836323"/>
                    <a:pt x="1342321" y="824311"/>
                  </a:cubicBezTo>
                  <a:cubicBezTo>
                    <a:pt x="1357336" y="812299"/>
                    <a:pt x="1379858" y="797284"/>
                    <a:pt x="1400879" y="792780"/>
                  </a:cubicBezTo>
                  <a:cubicBezTo>
                    <a:pt x="1421900" y="788276"/>
                    <a:pt x="1437665" y="791279"/>
                    <a:pt x="1468445" y="797285"/>
                  </a:cubicBezTo>
                  <a:cubicBezTo>
                    <a:pt x="1499225" y="803291"/>
                    <a:pt x="1552528" y="818306"/>
                    <a:pt x="1585560" y="828816"/>
                  </a:cubicBezTo>
                  <a:cubicBezTo>
                    <a:pt x="1618592" y="839326"/>
                    <a:pt x="1625349" y="852840"/>
                    <a:pt x="1666640" y="860347"/>
                  </a:cubicBezTo>
                  <a:cubicBezTo>
                    <a:pt x="1707931" y="867854"/>
                    <a:pt x="1763485" y="879115"/>
                    <a:pt x="1833304" y="873860"/>
                  </a:cubicBezTo>
                  <a:cubicBezTo>
                    <a:pt x="1903123" y="868605"/>
                    <a:pt x="2009727" y="855092"/>
                    <a:pt x="2085552" y="828816"/>
                  </a:cubicBezTo>
                  <a:cubicBezTo>
                    <a:pt x="2161377" y="802540"/>
                    <a:pt x="2245460" y="743982"/>
                    <a:pt x="2288252" y="716205"/>
                  </a:cubicBezTo>
                  <a:cubicBezTo>
                    <a:pt x="2331044" y="688428"/>
                    <a:pt x="2323537" y="686176"/>
                    <a:pt x="2342305" y="662152"/>
                  </a:cubicBezTo>
                  <a:cubicBezTo>
                    <a:pt x="2361073" y="638128"/>
                    <a:pt x="2379092" y="596837"/>
                    <a:pt x="2400863" y="572063"/>
                  </a:cubicBezTo>
                  <a:cubicBezTo>
                    <a:pt x="2422634" y="547289"/>
                    <a:pt x="2416629" y="551042"/>
                    <a:pt x="2472934" y="513505"/>
                  </a:cubicBezTo>
                  <a:cubicBezTo>
                    <a:pt x="2529239" y="475968"/>
                    <a:pt x="2657615" y="402396"/>
                    <a:pt x="2738695" y="346841"/>
                  </a:cubicBezTo>
                  <a:cubicBezTo>
                    <a:pt x="2819775" y="291286"/>
                    <a:pt x="2918122" y="217714"/>
                    <a:pt x="2959413" y="180177"/>
                  </a:cubicBezTo>
                  <a:cubicBezTo>
                    <a:pt x="3000704" y="142640"/>
                    <a:pt x="2983436" y="139637"/>
                    <a:pt x="2986439" y="121619"/>
                  </a:cubicBezTo>
                  <a:cubicBezTo>
                    <a:pt x="2989442" y="103601"/>
                    <a:pt x="2993946" y="86335"/>
                    <a:pt x="2977430" y="72071"/>
                  </a:cubicBezTo>
                  <a:cubicBezTo>
                    <a:pt x="2960914" y="57807"/>
                    <a:pt x="2921876" y="42792"/>
                    <a:pt x="2887342" y="36035"/>
                  </a:cubicBezTo>
                  <a:cubicBezTo>
                    <a:pt x="2852808" y="29278"/>
                    <a:pt x="2809265" y="27777"/>
                    <a:pt x="2770226" y="31531"/>
                  </a:cubicBezTo>
                  <a:cubicBezTo>
                    <a:pt x="2731187" y="35285"/>
                    <a:pt x="2678636" y="52551"/>
                    <a:pt x="2653111" y="58557"/>
                  </a:cubicBezTo>
                  <a:cubicBezTo>
                    <a:pt x="2627586" y="64563"/>
                    <a:pt x="2645604" y="61560"/>
                    <a:pt x="2617076" y="67566"/>
                  </a:cubicBezTo>
                  <a:cubicBezTo>
                    <a:pt x="2588548" y="73572"/>
                    <a:pt x="2481943" y="94593"/>
                    <a:pt x="2481943" y="94593"/>
                  </a:cubicBezTo>
                  <a:cubicBezTo>
                    <a:pt x="2418130" y="106605"/>
                    <a:pt x="2323537" y="121619"/>
                    <a:pt x="2234199" y="139637"/>
                  </a:cubicBezTo>
                  <a:cubicBezTo>
                    <a:pt x="2144861" y="157655"/>
                    <a:pt x="2036754" y="184681"/>
                    <a:pt x="1945915" y="202699"/>
                  </a:cubicBezTo>
                  <a:cubicBezTo>
                    <a:pt x="1855076" y="220717"/>
                    <a:pt x="1797268" y="239486"/>
                    <a:pt x="1689162" y="247744"/>
                  </a:cubicBezTo>
                  <a:cubicBezTo>
                    <a:pt x="1581056" y="256002"/>
                    <a:pt x="1419647" y="258254"/>
                    <a:pt x="1297277" y="252248"/>
                  </a:cubicBezTo>
                  <a:cubicBezTo>
                    <a:pt x="1174907" y="246242"/>
                    <a:pt x="1040524" y="224470"/>
                    <a:pt x="954940" y="211708"/>
                  </a:cubicBezTo>
                  <a:cubicBezTo>
                    <a:pt x="869356" y="198946"/>
                    <a:pt x="783771" y="175673"/>
                    <a:pt x="783771" y="175673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98E7B2-CC63-C24E-B64C-A5BC50D46433}"/>
                </a:ext>
              </a:extLst>
            </p:cNvPr>
            <p:cNvGrpSpPr/>
            <p:nvPr/>
          </p:nvGrpSpPr>
          <p:grpSpPr>
            <a:xfrm>
              <a:off x="1583327" y="2150795"/>
              <a:ext cx="938804" cy="376113"/>
              <a:chOff x="6204056" y="2501708"/>
              <a:chExt cx="938804" cy="376113"/>
            </a:xfrm>
            <a:solidFill>
              <a:schemeClr val="bg1">
                <a:alpha val="51000"/>
              </a:schemeClr>
            </a:solidFill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DED683-20BF-A441-8823-01930D2AD238}"/>
                  </a:ext>
                </a:extLst>
              </p:cNvPr>
              <p:cNvSpPr txBox="1"/>
              <p:nvPr/>
            </p:nvSpPr>
            <p:spPr>
              <a:xfrm>
                <a:off x="6236232" y="2501708"/>
                <a:ext cx="906628" cy="3761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>
                    <a:latin typeface="Georgia" panose="02040502050405020303" pitchFamily="18" charset="0"/>
                  </a:rPr>
                  <a:t>~65ka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F01B147-B42C-D74A-BC00-44952B743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6204056" y="2544814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E1496A-8B21-8344-A136-31A0F7E44B9C}"/>
                </a:ext>
              </a:extLst>
            </p:cNvPr>
            <p:cNvGrpSpPr/>
            <p:nvPr/>
          </p:nvGrpSpPr>
          <p:grpSpPr>
            <a:xfrm>
              <a:off x="4185620" y="3760891"/>
              <a:ext cx="1373727" cy="401628"/>
              <a:chOff x="6397070" y="3842572"/>
              <a:chExt cx="1373727" cy="401628"/>
            </a:xfrm>
            <a:solidFill>
              <a:schemeClr val="bg1">
                <a:alpha val="51000"/>
              </a:schemeClr>
            </a:solidFill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F2D9DA-D5A3-874E-AB44-F23081D832C5}"/>
                  </a:ext>
                </a:extLst>
              </p:cNvPr>
              <p:cNvSpPr txBox="1"/>
              <p:nvPr/>
            </p:nvSpPr>
            <p:spPr>
              <a:xfrm>
                <a:off x="6490550" y="3842572"/>
                <a:ext cx="1280247" cy="4016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>
                    <a:latin typeface="Georgia" panose="02040502050405020303" pitchFamily="18" charset="0"/>
                  </a:rPr>
                  <a:t>~70-80ka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51E5893-369B-4F4F-B4AC-0B5A125C1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6397070" y="3900279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AFED80-D91C-6241-A735-8A57B3B2E332}"/>
                </a:ext>
              </a:extLst>
            </p:cNvPr>
            <p:cNvGrpSpPr/>
            <p:nvPr/>
          </p:nvGrpSpPr>
          <p:grpSpPr>
            <a:xfrm>
              <a:off x="2621550" y="2773285"/>
              <a:ext cx="1232186" cy="376113"/>
              <a:chOff x="6358089" y="2459854"/>
              <a:chExt cx="1232186" cy="37611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74132C-E6F3-4D45-B305-F98B180847CE}"/>
                  </a:ext>
                </a:extLst>
              </p:cNvPr>
              <p:cNvSpPr txBox="1"/>
              <p:nvPr/>
            </p:nvSpPr>
            <p:spPr>
              <a:xfrm>
                <a:off x="6390267" y="2459854"/>
                <a:ext cx="1200008" cy="37611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>
                    <a:latin typeface="Georgia" panose="02040502050405020303" pitchFamily="18" charset="0"/>
                  </a:rPr>
                  <a:t>~60ka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1A4B28E-2FFD-D34C-AF5C-5E09D2C8D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6358089" y="2513800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684125-5A6B-494D-8A06-C6A417309E69}"/>
                </a:ext>
              </a:extLst>
            </p:cNvPr>
            <p:cNvGrpSpPr/>
            <p:nvPr/>
          </p:nvGrpSpPr>
          <p:grpSpPr>
            <a:xfrm>
              <a:off x="3411252" y="3283362"/>
              <a:ext cx="1082831" cy="401627"/>
              <a:chOff x="6344086" y="2298297"/>
              <a:chExt cx="1082831" cy="401627"/>
            </a:xfrm>
            <a:solidFill>
              <a:schemeClr val="bg1">
                <a:alpha val="51000"/>
              </a:schemeClr>
            </a:solidFill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BC8AB0-0491-D349-9C70-275F84AA750E}"/>
                  </a:ext>
                </a:extLst>
              </p:cNvPr>
              <p:cNvSpPr txBox="1"/>
              <p:nvPr/>
            </p:nvSpPr>
            <p:spPr>
              <a:xfrm>
                <a:off x="6390265" y="2298297"/>
                <a:ext cx="1036652" cy="4016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>
                    <a:latin typeface="Georgia" panose="02040502050405020303" pitchFamily="18" charset="0"/>
                  </a:rPr>
                  <a:t>~65ka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DC51B50-DC64-E84B-8539-CCD5273DB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6344086" y="2327718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210D0A-135E-B349-9CC9-29BAAF6DFE4D}"/>
                </a:ext>
              </a:extLst>
            </p:cNvPr>
            <p:cNvGrpSpPr/>
            <p:nvPr/>
          </p:nvGrpSpPr>
          <p:grpSpPr>
            <a:xfrm>
              <a:off x="4787515" y="4401282"/>
              <a:ext cx="1069769" cy="376113"/>
              <a:chOff x="6583027" y="4695997"/>
              <a:chExt cx="1069769" cy="376113"/>
            </a:xfrm>
            <a:solidFill>
              <a:schemeClr val="bg1">
                <a:alpha val="50000"/>
              </a:schemeClr>
            </a:solidFill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205932-CD48-6044-87F5-7B25DA1159B0}"/>
                  </a:ext>
                </a:extLst>
              </p:cNvPr>
              <p:cNvSpPr txBox="1"/>
              <p:nvPr/>
            </p:nvSpPr>
            <p:spPr>
              <a:xfrm>
                <a:off x="6616145" y="4695997"/>
                <a:ext cx="1036651" cy="3761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>
                    <a:latin typeface="Georgia" panose="02040502050405020303" pitchFamily="18" charset="0"/>
                  </a:rPr>
                  <a:t>~95ka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78FAF2E-69EA-DA4D-8033-18F48EE77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6583027" y="4749334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028127-AE00-4340-AD09-4DC7DCE84E5B}"/>
                </a:ext>
              </a:extLst>
            </p:cNvPr>
            <p:cNvGrpSpPr/>
            <p:nvPr/>
          </p:nvGrpSpPr>
          <p:grpSpPr>
            <a:xfrm>
              <a:off x="4549033" y="2827518"/>
              <a:ext cx="1075287" cy="401628"/>
              <a:chOff x="4549033" y="2879398"/>
              <a:chExt cx="1075287" cy="4016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154B6A-0991-DC4B-BBCE-37E8BD7697C9}"/>
                  </a:ext>
                </a:extLst>
              </p:cNvPr>
              <p:cNvSpPr txBox="1"/>
              <p:nvPr/>
            </p:nvSpPr>
            <p:spPr>
              <a:xfrm>
                <a:off x="4600454" y="2879398"/>
                <a:ext cx="1023866" cy="401628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i="1" dirty="0">
                    <a:latin typeface="Georgia" panose="02040502050405020303" pitchFamily="18" charset="0"/>
                  </a:rPr>
                  <a:t>~80ka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552D0E5-9C09-CD4E-90DD-1A0B41060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11028">
                <a:off x="4549033" y="2910772"/>
                <a:ext cx="106651" cy="303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</p:grpSp>
      <p:sp>
        <p:nvSpPr>
          <p:cNvPr id="31" name="矩形 3">
            <a:extLst>
              <a:ext uri="{FF2B5EF4-FFF2-40B4-BE49-F238E27FC236}">
                <a16:creationId xmlns:a16="http://schemas.microsoft.com/office/drawing/2014/main" id="{12BB6A7A-8E99-234E-AE73-CAF9908A477E}"/>
              </a:ext>
            </a:extLst>
          </p:cNvPr>
          <p:cNvSpPr/>
          <p:nvPr/>
        </p:nvSpPr>
        <p:spPr>
          <a:xfrm>
            <a:off x="711200" y="13735"/>
            <a:ext cx="8432800" cy="7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+mj-lt"/>
              </a:rPr>
              <a:t>Preliminary conclusions &amp; ongoing analyses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5A47C-0EAE-9E43-9354-DB4ED492F538}"/>
              </a:ext>
            </a:extLst>
          </p:cNvPr>
          <p:cNvSpPr/>
          <p:nvPr/>
        </p:nvSpPr>
        <p:spPr>
          <a:xfrm>
            <a:off x="203088" y="3447971"/>
            <a:ext cx="38631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We are currently coding up new equations to include the Neanderthals and their interbreeding history back to 125ka in order to explain the different genetic diversity and hominin ancestry in present-day Eurasians.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17CBDB-646C-4445-A034-530B3B163D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" y="6518972"/>
            <a:ext cx="605790" cy="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3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421</Words>
  <Application>Microsoft Macintosh PowerPoint</Application>
  <PresentationFormat>On-screen Show (4:3)</PresentationFormat>
  <Paragraphs>103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jiaoyang ruan</dc:creator>
  <cp:lastModifiedBy>jiaoyang ruan</cp:lastModifiedBy>
  <cp:revision>404</cp:revision>
  <dcterms:created xsi:type="dcterms:W3CDTF">2019-12-16T05:49:16Z</dcterms:created>
  <dcterms:modified xsi:type="dcterms:W3CDTF">2020-05-07T14:16:58Z</dcterms:modified>
</cp:coreProperties>
</file>