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14"/>
  </p:notesMasterIdLst>
  <p:handoutMasterIdLst>
    <p:handoutMasterId r:id="rId15"/>
  </p:handoutMasterIdLst>
  <p:sldIdLst>
    <p:sldId id="360" r:id="rId2"/>
    <p:sldId id="294" r:id="rId3"/>
    <p:sldId id="293" r:id="rId4"/>
    <p:sldId id="361" r:id="rId5"/>
    <p:sldId id="362" r:id="rId6"/>
    <p:sldId id="260" r:id="rId7"/>
    <p:sldId id="367" r:id="rId8"/>
    <p:sldId id="364" r:id="rId9"/>
    <p:sldId id="371" r:id="rId10"/>
    <p:sldId id="374" r:id="rId11"/>
    <p:sldId id="373" r:id="rId12"/>
    <p:sldId id="3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34zek" initials="g" lastIdx="2" clrIdx="0">
    <p:extLst>
      <p:ext uri="{19B8F6BF-5375-455C-9EA6-DF929625EA0E}">
        <p15:presenceInfo xmlns:p15="http://schemas.microsoft.com/office/powerpoint/2012/main" userId="S::ge34zek@forstudents.onmicrosoft.com::c532e7eb-44b3-4eee-be6e-29442a41cfe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C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/>
    <p:restoredTop sz="90701"/>
  </p:normalViewPr>
  <p:slideViewPr>
    <p:cSldViewPr snapToGrid="0" snapToObjects="1">
      <p:cViewPr varScale="1">
        <p:scale>
          <a:sx n="95" d="100"/>
          <a:sy n="95" d="100"/>
        </p:scale>
        <p:origin x="18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40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8311044-9993-974A-8C33-2D03610E42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A56BFD-DDB4-CA45-B9A6-762B8211C1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982CC-B36E-1A48-B2CE-F1FCD920B8AF}" type="datetimeFigureOut">
              <a:rPr lang="de-US" smtClean="0"/>
              <a:t>28.04.20</a:t>
            </a:fld>
            <a:endParaRPr lang="de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9F6FE5-CE37-B543-B196-0C70E01394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E2097A-892B-0941-B80A-123C517F15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2D39F-F30C-B847-ABBE-EC86976B9A5E}" type="slidenum">
              <a:rPr lang="de-US" smtClean="0"/>
              <a:t>‹Nr.›</a:t>
            </a:fld>
            <a:endParaRPr lang="de-US"/>
          </a:p>
        </p:txBody>
      </p:sp>
    </p:spTree>
    <p:extLst>
      <p:ext uri="{BB962C8B-B14F-4D97-AF65-F5344CB8AC3E}">
        <p14:creationId xmlns:p14="http://schemas.microsoft.com/office/powerpoint/2010/main" val="3300589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745FA-5893-2544-A425-80E983314B7F}" type="datetimeFigureOut">
              <a:rPr lang="en-US" smtClean="0"/>
              <a:t>4/28/20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797C6-3D0F-3C47-B784-A5FCA5DB3CD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6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7C6-3D0F-3C47-B784-A5FCA5DB3C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6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7C6-3D0F-3C47-B784-A5FCA5DB3C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7C6-3D0F-3C47-B784-A5FCA5DB3C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7C6-3D0F-3C47-B784-A5FCA5DB3C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1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US" dirty="0"/>
              <a:t>nd of course climate change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7C6-3D0F-3C47-B784-A5FCA5DB3C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3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7C6-3D0F-3C47-B784-A5FCA5DB3C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04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7C6-3D0F-3C47-B784-A5FCA5DB3C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7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7C6-3D0F-3C47-B784-A5FCA5DB3C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8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4/28/20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1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24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6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6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8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6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5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9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1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4/28/20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6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89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1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57" r:id="rId6"/>
    <p:sldLayoutId id="2147483752" r:id="rId7"/>
    <p:sldLayoutId id="2147483753" r:id="rId8"/>
    <p:sldLayoutId id="2147483764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8.jp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cky beach next to a body of water&#10;&#10;Description automatically generated">
            <a:extLst>
              <a:ext uri="{FF2B5EF4-FFF2-40B4-BE49-F238E27FC236}">
                <a16:creationId xmlns:a16="http://schemas.microsoft.com/office/drawing/2014/main" id="{B61241DC-20EB-FF43-A407-9B1BA49D75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90000"/>
          </a:blip>
          <a:srcRect t="23316" b="16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473DB83-2C7C-4D47-B7E0-F50068CC3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Impact" panose="020B0806030902050204" pitchFamily="34" charset="0"/>
              </a:rPr>
              <a:t>Impacts of land cover changes and global warming on climate in Colombia using the regional climate model WRF</a:t>
            </a:r>
            <a:br>
              <a:rPr lang="en-US" sz="2800" dirty="0">
                <a:latin typeface="Impact" panose="020B0806030902050204" pitchFamily="34" charset="0"/>
              </a:rPr>
            </a:br>
            <a:br>
              <a:rPr lang="de-US" sz="1800" dirty="0">
                <a:latin typeface="Impact" panose="020B0806030902050204" pitchFamily="34" charset="0"/>
              </a:rPr>
            </a:br>
            <a:br>
              <a:rPr lang="de-DE" sz="2800" dirty="0">
                <a:latin typeface="Impact" panose="020B0806030902050204" pitchFamily="34" charset="0"/>
              </a:rPr>
            </a:br>
            <a:endParaRPr lang="de-US" sz="2800" dirty="0">
              <a:latin typeface="Impact" panose="020B080603090205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2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tertitel 1">
            <a:extLst>
              <a:ext uri="{FF2B5EF4-FFF2-40B4-BE49-F238E27FC236}">
                <a16:creationId xmlns:a16="http://schemas.microsoft.com/office/drawing/2014/main" id="{11B7D457-19D5-0E4F-A385-1B1ADCE1D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4383742"/>
            <a:ext cx="8936846" cy="755522"/>
          </a:xfrm>
        </p:spPr>
        <p:txBody>
          <a:bodyPr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Astrid Manciu, Andreas Krause, Anja </a:t>
            </a:r>
            <a:r>
              <a:rPr lang="en-US" dirty="0" err="1">
                <a:latin typeface="Impact" panose="020B0806030902050204" pitchFamily="34" charset="0"/>
              </a:rPr>
              <a:t>Rammig</a:t>
            </a:r>
            <a:r>
              <a:rPr lang="en-US" dirty="0">
                <a:latin typeface="Impact" panose="020B0806030902050204" pitchFamily="34" charset="0"/>
              </a:rPr>
              <a:t> and Benjamin Quesada</a:t>
            </a:r>
            <a:br>
              <a:rPr lang="en-US" dirty="0">
                <a:latin typeface="Impact" panose="020B0806030902050204" pitchFamily="34" charset="0"/>
              </a:rPr>
            </a:br>
            <a:endParaRPr lang="de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56F6AA-DE92-8D4C-83B2-FE99D023F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4" name="Untertitel 1">
            <a:extLst>
              <a:ext uri="{FF2B5EF4-FFF2-40B4-BE49-F238E27FC236}">
                <a16:creationId xmlns:a16="http://schemas.microsoft.com/office/drawing/2014/main" id="{8946FDD7-8E37-984C-8774-A5F13E52F969}"/>
              </a:ext>
            </a:extLst>
          </p:cNvPr>
          <p:cNvSpPr txBox="1">
            <a:spLocks/>
          </p:cNvSpPr>
          <p:nvPr/>
        </p:nvSpPr>
        <p:spPr>
          <a:xfrm>
            <a:off x="1602145" y="4878392"/>
            <a:ext cx="8936846" cy="755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kern="12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Impact" panose="020B0806030902050204" pitchFamily="34" charset="0"/>
              </a:rPr>
              <a:t>Please start the presentation from the beginning and then lay back and enjoy! :D</a:t>
            </a:r>
            <a:endParaRPr lang="de-US" dirty="0">
              <a:solidFill>
                <a:srgbClr val="FF0000"/>
              </a:solidFill>
            </a:endParaRP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EB027EC-21A8-8344-A365-A97F6850C0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0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437"/>
    </mc:Choice>
    <mc:Fallback xmlns="">
      <p:transition spd="slow" advTm="1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6" name="Grafik 5" descr="Ein Bild, das Gebäude, sitzend, dunkel, Boden enthält.&#10;&#10;Automatisch generierte Beschreibung">
            <a:extLst>
              <a:ext uri="{FF2B5EF4-FFF2-40B4-BE49-F238E27FC236}">
                <a16:creationId xmlns:a16="http://schemas.microsoft.com/office/drawing/2014/main" id="{6DE7FE9C-7F54-9C42-A4AC-44D00C798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1350"/>
            <a:ext cx="12192000" cy="81103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B397915-A6F2-264C-8249-B85043FE863E}"/>
              </a:ext>
            </a:extLst>
          </p:cNvPr>
          <p:cNvSpPr/>
          <p:nvPr/>
        </p:nvSpPr>
        <p:spPr>
          <a:xfrm>
            <a:off x="712796" y="1904000"/>
            <a:ext cx="7032710" cy="1971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marL="514350" indent="-514350">
              <a:buAutoNum type="alphaUcPeriod"/>
            </a:pP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  <a:sym typeface="Wingdings" pitchFamily="2" charset="2"/>
              </a:rPr>
              <a:t>Changes in albedo-driven cooling are overestimated  by a factor of 3.5</a:t>
            </a:r>
          </a:p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AA2F3B4-7725-524E-8353-4E45C2F6DF7E}"/>
              </a:ext>
            </a:extLst>
          </p:cNvPr>
          <p:cNvSpPr/>
          <p:nvPr/>
        </p:nvSpPr>
        <p:spPr>
          <a:xfrm>
            <a:off x="408848" y="613886"/>
            <a:ext cx="11479876" cy="64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solidFill>
                  <a:schemeClr val="bg1"/>
                </a:solidFill>
                <a:latin typeface="Impact" panose="020B0806030902050204" pitchFamily="34" charset="0"/>
              </a:rPr>
              <a:t>We have found 2 answers to that: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E6C5CF3-D929-4D41-AD2E-682E1C5B19AD}"/>
              </a:ext>
            </a:extLst>
          </p:cNvPr>
          <p:cNvSpPr/>
          <p:nvPr/>
        </p:nvSpPr>
        <p:spPr>
          <a:xfrm>
            <a:off x="1992059" y="4183399"/>
            <a:ext cx="7493883" cy="2464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  <a:sym typeface="Wingdings" pitchFamily="2" charset="2"/>
              </a:rPr>
              <a:t>B.	Changes is evapotranspiration-	driven warming are underestimated 	by a factor of  0.4</a:t>
            </a:r>
          </a:p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8C936F-A347-E947-AB67-AEE88209A1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97D1CBD-847A-B044-B826-392B1EF1A08E}"/>
              </a:ext>
            </a:extLst>
          </p:cNvPr>
          <p:cNvSpPr/>
          <p:nvPr/>
        </p:nvSpPr>
        <p:spPr>
          <a:xfrm>
            <a:off x="10172391" y="6511790"/>
            <a:ext cx="1770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Photo</a:t>
            </a:r>
            <a:r>
              <a:rPr lang="de-DE" dirty="0">
                <a:solidFill>
                  <a:schemeClr val="bg1"/>
                </a:solidFill>
              </a:rPr>
              <a:t> on </a:t>
            </a:r>
            <a:r>
              <a:rPr lang="de-DE" dirty="0" err="1">
                <a:solidFill>
                  <a:schemeClr val="bg1"/>
                </a:solidFill>
              </a:rPr>
              <a:t>Pixabay</a:t>
            </a:r>
            <a:endParaRPr lang="de-US" dirty="0">
              <a:solidFill>
                <a:schemeClr val="bg1"/>
              </a:solidFill>
            </a:endParaRPr>
          </a:p>
        </p:txBody>
      </p:sp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446341-4749-0245-9E1C-C661AFC9A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10" y="6638263"/>
            <a:ext cx="1219200" cy="41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1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915">
        <p:fade/>
      </p:transition>
    </mc:Choice>
    <mc:Fallback xmlns="">
      <p:transition spd="med" advTm="419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icture containing grass, mountain, outdoor, field&#10;&#10;Description automatically generated">
            <a:extLst>
              <a:ext uri="{FF2B5EF4-FFF2-40B4-BE49-F238E27FC236}">
                <a16:creationId xmlns:a16="http://schemas.microsoft.com/office/drawing/2014/main" id="{1BB64002-C064-6B40-8F8F-5642635A1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91" r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3AD8577-8C95-1E48-B1DF-4A75B644A398}"/>
              </a:ext>
            </a:extLst>
          </p:cNvPr>
          <p:cNvSpPr/>
          <p:nvPr/>
        </p:nvSpPr>
        <p:spPr>
          <a:xfrm>
            <a:off x="379022" y="1397673"/>
            <a:ext cx="11291202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Climate Change is more dominant than LCC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7CA5D2B-68BF-DE45-A65D-D1DD26950E38}"/>
              </a:ext>
            </a:extLst>
          </p:cNvPr>
          <p:cNvSpPr/>
          <p:nvPr/>
        </p:nvSpPr>
        <p:spPr>
          <a:xfrm>
            <a:off x="379022" y="282533"/>
            <a:ext cx="8752114" cy="754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Impact" panose="020B0806030902050204" pitchFamily="34" charset="0"/>
              </a:rPr>
              <a:t>Take home messages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2BDB93F-8C8D-4941-B1BA-DC5C6EFFDD7F}"/>
              </a:ext>
            </a:extLst>
          </p:cNvPr>
          <p:cNvSpPr/>
          <p:nvPr/>
        </p:nvSpPr>
        <p:spPr>
          <a:xfrm>
            <a:off x="450399" y="2141872"/>
            <a:ext cx="11291202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CC increases temperature and precipitation almost everywhere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334177B-F662-5F40-985C-E4F6868C1756}"/>
              </a:ext>
            </a:extLst>
          </p:cNvPr>
          <p:cNvSpPr/>
          <p:nvPr/>
        </p:nvSpPr>
        <p:spPr>
          <a:xfrm>
            <a:off x="450399" y="2758365"/>
            <a:ext cx="11291202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LCC decreases precipitation and temperature, esp. over deforested areas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A6E3427-4556-4346-A9E9-A11FC8052DEB}"/>
              </a:ext>
            </a:extLst>
          </p:cNvPr>
          <p:cNvSpPr/>
          <p:nvPr/>
        </p:nvSpPr>
        <p:spPr>
          <a:xfrm>
            <a:off x="379022" y="3909383"/>
            <a:ext cx="11291202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  <a:sym typeface="Wingdings" pitchFamily="2" charset="2"/>
              </a:rPr>
              <a:t>Albedo-driven cooling overestimated, evapotranspiration-driven warming underestimated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7A6C97-957F-AE41-A477-3B93BD1B77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AC39C84-FA30-434D-A629-12B1245F4C33}"/>
              </a:ext>
            </a:extLst>
          </p:cNvPr>
          <p:cNvSpPr/>
          <p:nvPr/>
        </p:nvSpPr>
        <p:spPr>
          <a:xfrm>
            <a:off x="9912820" y="6380199"/>
            <a:ext cx="175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Photo</a:t>
            </a:r>
            <a:r>
              <a:rPr lang="de-DE" dirty="0">
                <a:solidFill>
                  <a:schemeClr val="bg1"/>
                </a:solidFill>
              </a:rPr>
              <a:t> on </a:t>
            </a:r>
            <a:r>
              <a:rPr lang="de-DE" dirty="0" err="1">
                <a:solidFill>
                  <a:schemeClr val="bg1"/>
                </a:solidFill>
              </a:rPr>
              <a:t>pixabay</a:t>
            </a:r>
            <a:endParaRPr lang="de-US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B66F966-A2F6-DD44-9605-09AF2E1C5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5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463">
        <p:fade/>
      </p:transition>
    </mc:Choice>
    <mc:Fallback xmlns="">
      <p:transition spd="med" advTm="274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D849B73D-0AB1-AB4A-8C40-9FC239DAE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FD42FC5-F8B8-724A-BE8D-C957EFB96A8B}"/>
              </a:ext>
            </a:extLst>
          </p:cNvPr>
          <p:cNvSpPr/>
          <p:nvPr/>
        </p:nvSpPr>
        <p:spPr>
          <a:xfrm>
            <a:off x="371856" y="3743726"/>
            <a:ext cx="8520049" cy="2668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</a:rPr>
              <a:t>Gracias for reading until here and see you on the live chat!</a:t>
            </a:r>
          </a:p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</a:rPr>
              <a:t>Or contact me:</a:t>
            </a:r>
          </a:p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astrid.manciu@tum.de</a:t>
            </a:r>
            <a:endParaRPr 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F488A3-7C0B-AF4D-B269-79C7DC783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3AADDD8-63AC-2247-9097-290418355F71}"/>
              </a:ext>
            </a:extLst>
          </p:cNvPr>
          <p:cNvSpPr/>
          <p:nvPr/>
        </p:nvSpPr>
        <p:spPr>
          <a:xfrm>
            <a:off x="10260972" y="6412468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Own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>
                <a:solidFill>
                  <a:schemeClr val="bg1"/>
                </a:solidFill>
              </a:rPr>
              <a:t>photo</a:t>
            </a:r>
            <a:endParaRPr lang="de-US" dirty="0">
              <a:solidFill>
                <a:schemeClr val="bg1"/>
              </a:solidFill>
            </a:endParaRP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F07B3A0-479C-7E44-84DE-F2FD0E27D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71">
        <p:fade/>
      </p:transition>
    </mc:Choice>
    <mc:Fallback xmlns="">
      <p:transition spd="med" advTm="9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F2FE-7963-D241-94E3-D9D602F9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66A19-2DAB-FD44-A1A9-EFEE8916D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rocky beach next to a body of water&#10;&#10;Description automatically generated">
            <a:extLst>
              <a:ext uri="{FF2B5EF4-FFF2-40B4-BE49-F238E27FC236}">
                <a16:creationId xmlns:a16="http://schemas.microsoft.com/office/drawing/2014/main" id="{662628BB-2E75-6A4E-A6E1-9561C83D77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316" b="16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55D5F9D-E15D-A948-9E47-65DB5BE4B3FA}"/>
              </a:ext>
            </a:extLst>
          </p:cNvPr>
          <p:cNvSpPr txBox="1"/>
          <p:nvPr/>
        </p:nvSpPr>
        <p:spPr>
          <a:xfrm>
            <a:off x="426720" y="365760"/>
            <a:ext cx="1133856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US" sz="4800" dirty="0">
                <a:solidFill>
                  <a:schemeClr val="bg1"/>
                </a:solidFill>
                <a:latin typeface="Impact" panose="020B0806030902050204" pitchFamily="34" charset="0"/>
              </a:rPr>
              <a:t>COLOMBIA has it all ...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FA43137-FDD7-2048-8C73-1960835FC3FD}"/>
              </a:ext>
            </a:extLst>
          </p:cNvPr>
          <p:cNvSpPr txBox="1"/>
          <p:nvPr/>
        </p:nvSpPr>
        <p:spPr>
          <a:xfrm>
            <a:off x="609600" y="2291028"/>
            <a:ext cx="233172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US" sz="3600" dirty="0">
                <a:solidFill>
                  <a:schemeClr val="bg1"/>
                </a:solidFill>
                <a:latin typeface="Impact" panose="020B0806030902050204" pitchFamily="34" charset="0"/>
              </a:rPr>
              <a:t>Mountains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66B436-821A-9B45-9A74-BE5D28A5F93D}"/>
              </a:ext>
            </a:extLst>
          </p:cNvPr>
          <p:cNvSpPr txBox="1"/>
          <p:nvPr/>
        </p:nvSpPr>
        <p:spPr>
          <a:xfrm>
            <a:off x="4587240" y="3704766"/>
            <a:ext cx="233172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US" sz="3600" dirty="0">
                <a:solidFill>
                  <a:schemeClr val="bg1"/>
                </a:solidFill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99D763B-9DCB-374A-9E20-9B056F4EB2BC}"/>
              </a:ext>
            </a:extLst>
          </p:cNvPr>
          <p:cNvSpPr txBox="1"/>
          <p:nvPr/>
        </p:nvSpPr>
        <p:spPr>
          <a:xfrm>
            <a:off x="7947660" y="1328394"/>
            <a:ext cx="233172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US" sz="3600" dirty="0">
                <a:solidFill>
                  <a:schemeClr val="bg1"/>
                </a:solidFill>
                <a:latin typeface="Impact" panose="020B0806030902050204" pitchFamily="34" charset="0"/>
              </a:rPr>
              <a:t>Jungle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C1A9C7-402B-6143-A109-D06A448807EF}"/>
              </a:ext>
            </a:extLst>
          </p:cNvPr>
          <p:cNvSpPr txBox="1"/>
          <p:nvPr/>
        </p:nvSpPr>
        <p:spPr>
          <a:xfrm>
            <a:off x="7772400" y="4198418"/>
            <a:ext cx="38100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US" sz="3600" dirty="0">
                <a:solidFill>
                  <a:schemeClr val="bg1"/>
                </a:solidFill>
                <a:latin typeface="Impact" panose="020B0806030902050204" pitchFamily="34" charset="0"/>
              </a:rPr>
              <a:t>Even Glaciers and deserts!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A4F5EDC-DFA0-4A41-89F2-A3EFE95A65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77B8C1D-8ED5-7343-B7B9-B87809772BF2}"/>
              </a:ext>
            </a:extLst>
          </p:cNvPr>
          <p:cNvSpPr/>
          <p:nvPr/>
        </p:nvSpPr>
        <p:spPr>
          <a:xfrm>
            <a:off x="10518608" y="6488658"/>
            <a:ext cx="1229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Own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photo</a:t>
            </a:r>
            <a:endParaRPr lang="de-US" dirty="0">
              <a:solidFill>
                <a:schemeClr val="bg1"/>
              </a:solidFill>
            </a:endParaRPr>
          </a:p>
        </p:txBody>
      </p:sp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0D831D0-9DAA-AE42-B86D-1909CED4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922">
        <p:fade/>
      </p:transition>
    </mc:Choice>
    <mc:Fallback xmlns="">
      <p:transition spd="med" advClick="0" advTm="8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e in a forest&#10;&#10;Description automatically generated">
            <a:extLst>
              <a:ext uri="{FF2B5EF4-FFF2-40B4-BE49-F238E27FC236}">
                <a16:creationId xmlns:a16="http://schemas.microsoft.com/office/drawing/2014/main" id="{14D2CFF9-055A-774C-8481-0B626D0C17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/>
          <a:srcRect l="44" t="12513" b="1251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90EE2E1-88B3-B244-807A-087A515B1969}"/>
              </a:ext>
            </a:extLst>
          </p:cNvPr>
          <p:cNvSpPr txBox="1"/>
          <p:nvPr/>
        </p:nvSpPr>
        <p:spPr>
          <a:xfrm>
            <a:off x="426720" y="365760"/>
            <a:ext cx="1133856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US" sz="4800" dirty="0">
                <a:latin typeface="Impact" panose="020B0806030902050204" pitchFamily="34" charset="0"/>
              </a:rPr>
              <a:t>But it is also troubled </a:t>
            </a:r>
          </a:p>
          <a:p>
            <a:r>
              <a:rPr lang="de-DE" sz="4800" dirty="0">
                <a:latin typeface="Impact" panose="020B0806030902050204" pitchFamily="34" charset="0"/>
              </a:rPr>
              <a:t>B</a:t>
            </a:r>
            <a:r>
              <a:rPr lang="de-US" sz="4800" dirty="0">
                <a:latin typeface="Impact" panose="020B0806030902050204" pitchFamily="34" charset="0"/>
              </a:rPr>
              <a:t>y deforestation...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C15708-1636-634F-8837-7722E1BB4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FE14108-9BCC-E74C-9B4F-7BAB649CAF04}"/>
              </a:ext>
            </a:extLst>
          </p:cNvPr>
          <p:cNvSpPr/>
          <p:nvPr/>
        </p:nvSpPr>
        <p:spPr>
          <a:xfrm>
            <a:off x="10569408" y="6492240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photo</a:t>
            </a:r>
            <a:endParaRPr lang="de-US" dirty="0"/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641D9E4-5BB9-E94B-B5CD-70B44A166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23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51">
        <p:fade/>
      </p:transition>
    </mc:Choice>
    <mc:Fallback xmlns="">
      <p:transition spd="med" advTm="3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A82E2A98-3CE9-144A-B57C-9045518ADD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/>
          <a:srcRect l="23837" r="19053" b="1"/>
          <a:stretch/>
        </p:blipFill>
        <p:spPr>
          <a:xfrm>
            <a:off x="60960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herd of cattle standing on top of a sandy beach&#10;&#10;Description automatically generated">
            <a:extLst>
              <a:ext uri="{FF2B5EF4-FFF2-40B4-BE49-F238E27FC236}">
                <a16:creationId xmlns:a16="http://schemas.microsoft.com/office/drawing/2014/main" id="{909FF796-4732-744F-A886-FF4C602F4C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75" r="18314"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46B1492-76F3-7147-B0A0-3BAE69EDB97A}"/>
              </a:ext>
            </a:extLst>
          </p:cNvPr>
          <p:cNvSpPr txBox="1"/>
          <p:nvPr/>
        </p:nvSpPr>
        <p:spPr>
          <a:xfrm>
            <a:off x="426720" y="365760"/>
            <a:ext cx="1176528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And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extreme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weather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events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associated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to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the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EL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Niño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-Southern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Oscillation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(ENSO)...</a:t>
            </a:r>
            <a:endParaRPr lang="de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948AE2-CD39-EC42-8CE9-213E7F6D92FA}"/>
              </a:ext>
            </a:extLst>
          </p:cNvPr>
          <p:cNvSpPr txBox="1"/>
          <p:nvPr/>
        </p:nvSpPr>
        <p:spPr>
          <a:xfrm>
            <a:off x="213369" y="4684126"/>
            <a:ext cx="5669261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...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with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El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Niño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bringing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unusually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warm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and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dry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weather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... </a:t>
            </a:r>
            <a:endParaRPr lang="de-US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3E6EF81-7DAF-5A4A-962E-5C99B3A5C1EE}"/>
              </a:ext>
            </a:extLst>
          </p:cNvPr>
          <p:cNvSpPr txBox="1"/>
          <p:nvPr/>
        </p:nvSpPr>
        <p:spPr>
          <a:xfrm>
            <a:off x="6309379" y="4684126"/>
            <a:ext cx="5669261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...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and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La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Niña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bringing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unusually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cold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and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wet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weather</a:t>
            </a:r>
            <a:r>
              <a:rPr lang="de-DE" sz="36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endParaRPr lang="de-US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E107BA-92EE-B543-A5F7-BC7E8B02A8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09D3EF0-99F0-C24A-BFC7-AB4D86E46539}"/>
              </a:ext>
            </a:extLst>
          </p:cNvPr>
          <p:cNvSpPr/>
          <p:nvPr/>
        </p:nvSpPr>
        <p:spPr>
          <a:xfrm>
            <a:off x="6096009" y="6334770"/>
            <a:ext cx="6096000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de-US" sz="1400" dirty="0">
                <a:solidFill>
                  <a:schemeClr val="bg1"/>
                </a:solidFill>
              </a:rPr>
              <a:t>© Photo: https://www.colombia.com/actualidad/nacionales/sdi/137088/se-viene-el-fenomeno-de-la-nina-y-colombia-no-esta-lista. A</a:t>
            </a:r>
            <a:r>
              <a:rPr lang="de-DE" sz="1400" dirty="0">
                <a:solidFill>
                  <a:schemeClr val="bg1"/>
                </a:solidFill>
              </a:rPr>
              <a:t>l</a:t>
            </a:r>
            <a:r>
              <a:rPr lang="de-US" sz="1400" dirty="0">
                <a:solidFill>
                  <a:schemeClr val="bg1"/>
                </a:solidFill>
              </a:rPr>
              <a:t>l rights reserved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C0E5FD6-00F5-FE46-BEB4-4A303B0E2E42}"/>
              </a:ext>
            </a:extLst>
          </p:cNvPr>
          <p:cNvSpPr/>
          <p:nvPr/>
        </p:nvSpPr>
        <p:spPr>
          <a:xfrm>
            <a:off x="1432569" y="6438536"/>
            <a:ext cx="609600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de-US" sz="1400" dirty="0">
                <a:solidFill>
                  <a:schemeClr val="bg1"/>
                </a:solidFill>
              </a:rPr>
              <a:t>Photo: ©Juan Paulo Vargas. All rights reserved.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019867D-DC67-F44F-B52B-0737ED591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0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98">
        <p:fade/>
      </p:transition>
    </mc:Choice>
    <mc:Fallback xmlns="">
      <p:transition spd="med" advTm="14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außen, Personen, Schild enthält.&#10;&#10;Automatisch generierte Beschreibung">
            <a:extLst>
              <a:ext uri="{FF2B5EF4-FFF2-40B4-BE49-F238E27FC236}">
                <a16:creationId xmlns:a16="http://schemas.microsoft.com/office/drawing/2014/main" id="{14E96F8C-40A8-424E-A393-E79A92E3AB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600" b="208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145F40D-A49B-364B-81CC-04DBE6D1AC69}"/>
              </a:ext>
            </a:extLst>
          </p:cNvPr>
          <p:cNvSpPr/>
          <p:nvPr/>
        </p:nvSpPr>
        <p:spPr>
          <a:xfrm>
            <a:off x="8655070" y="6488658"/>
            <a:ext cx="3536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Photo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by</a:t>
            </a:r>
            <a:r>
              <a:rPr lang="de-DE" dirty="0">
                <a:solidFill>
                  <a:schemeClr val="bg1"/>
                </a:solidFill>
              </a:rPr>
              <a:t> Markus </a:t>
            </a:r>
            <a:r>
              <a:rPr lang="de-DE" dirty="0" err="1">
                <a:solidFill>
                  <a:schemeClr val="bg1"/>
                </a:solidFill>
              </a:rPr>
              <a:t>Spiske</a:t>
            </a:r>
            <a:r>
              <a:rPr lang="de-DE" dirty="0">
                <a:solidFill>
                  <a:schemeClr val="bg1"/>
                </a:solidFill>
              </a:rPr>
              <a:t> on </a:t>
            </a:r>
            <a:r>
              <a:rPr lang="de-DE" dirty="0" err="1">
                <a:solidFill>
                  <a:schemeClr val="bg1"/>
                </a:solidFill>
              </a:rPr>
              <a:t>Unsplash</a:t>
            </a:r>
            <a:endParaRPr lang="de-US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865414-F56D-854D-A5E2-95B054952AF4}"/>
              </a:ext>
            </a:extLst>
          </p:cNvPr>
          <p:cNvSpPr txBox="1"/>
          <p:nvPr/>
        </p:nvSpPr>
        <p:spPr>
          <a:xfrm>
            <a:off x="426720" y="365760"/>
            <a:ext cx="943020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And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needless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to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say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</a:p>
          <a:p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by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Climate</a:t>
            </a:r>
            <a:r>
              <a:rPr lang="de-DE" sz="4800" dirty="0">
                <a:solidFill>
                  <a:schemeClr val="bg1"/>
                </a:solidFill>
                <a:latin typeface="Impact" panose="020B0806030902050204" pitchFamily="34" charset="0"/>
              </a:rPr>
              <a:t> Change...</a:t>
            </a:r>
            <a:endParaRPr lang="de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3A77BF-6981-6C4D-A54F-B1EB41D9E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7CD2711-D6FE-C741-B535-15711475F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92">
        <p:fade/>
      </p:transition>
    </mc:Choice>
    <mc:Fallback xmlns="">
      <p:transition spd="med" advTm="16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innen, Computer, sitzend, Laptop enthält.&#10;&#10;Automatisch generierte Beschreibung">
            <a:extLst>
              <a:ext uri="{FF2B5EF4-FFF2-40B4-BE49-F238E27FC236}">
                <a16:creationId xmlns:a16="http://schemas.microsoft.com/office/drawing/2014/main" id="{F48AC7D7-3F3A-0746-870F-184C8265B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" y="0"/>
            <a:ext cx="121907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E5806-25FF-D74E-9FF9-85574BB31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261" y="660523"/>
            <a:ext cx="11113477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We used the </a:t>
            </a:r>
            <a:r>
              <a:rPr lang="en-US" b="1" dirty="0">
                <a:solidFill>
                  <a:schemeClr val="bg1"/>
                </a:solidFill>
                <a:latin typeface="Impact" panose="020B0806030902050204" pitchFamily="34" charset="0"/>
              </a:rPr>
              <a:t>W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eather </a:t>
            </a:r>
            <a:r>
              <a:rPr lang="en-US" b="1" dirty="0">
                <a:solidFill>
                  <a:schemeClr val="bg1"/>
                </a:solidFill>
                <a:latin typeface="Impact" panose="020B0806030902050204" pitchFamily="34" charset="0"/>
              </a:rPr>
              <a:t>R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esearch and </a:t>
            </a:r>
            <a:r>
              <a:rPr lang="en-US" b="1" dirty="0">
                <a:solidFill>
                  <a:schemeClr val="bg1"/>
                </a:solidFill>
                <a:latin typeface="Impact" panose="020B0806030902050204" pitchFamily="34" charset="0"/>
              </a:rPr>
              <a:t>F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orecasting Model (WRF)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2384250-25D5-2348-9388-9EF50565D1E0}"/>
              </a:ext>
            </a:extLst>
          </p:cNvPr>
          <p:cNvSpPr/>
          <p:nvPr/>
        </p:nvSpPr>
        <p:spPr>
          <a:xfrm>
            <a:off x="242101" y="2174943"/>
            <a:ext cx="6401866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Impact" panose="020B0806030902050204" pitchFamily="34" charset="0"/>
              </a:rPr>
              <a:t>… the most widely used regional climate model  </a:t>
            </a:r>
            <a:endParaRPr lang="de-US" sz="24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B8A2DF5-B26E-1A4B-887B-B5E2A5CAC73B}"/>
              </a:ext>
            </a:extLst>
          </p:cNvPr>
          <p:cNvSpPr/>
          <p:nvPr/>
        </p:nvSpPr>
        <p:spPr>
          <a:xfrm>
            <a:off x="242100" y="4811551"/>
            <a:ext cx="6401866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... In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two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sensitivity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experiments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to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analyze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the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historical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LCC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and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CC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effect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on regional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climate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in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Colombia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de-US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ABEB70D-0476-7546-BC9E-D224D406B6E3}"/>
              </a:ext>
            </a:extLst>
          </p:cNvPr>
          <p:cNvSpPr/>
          <p:nvPr/>
        </p:nvSpPr>
        <p:spPr>
          <a:xfrm>
            <a:off x="242100" y="3162734"/>
            <a:ext cx="6401866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... F</a:t>
            </a:r>
            <a:r>
              <a:rPr lang="de-US" sz="2400" dirty="0">
                <a:solidFill>
                  <a:schemeClr val="bg1"/>
                </a:solidFill>
                <a:latin typeface="Impact" panose="020B0806030902050204" pitchFamily="34" charset="0"/>
              </a:rPr>
              <a:t>orced by ERA-Interim Reanalysis Data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throughout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the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2009 – 2011,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comprising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a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major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El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Niño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and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La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Niña</a:t>
            </a:r>
            <a:r>
              <a:rPr lang="de-DE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event</a:t>
            </a:r>
            <a:endParaRPr lang="de-US" sz="24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endParaRPr lang="de-US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8F33370-CEA6-EA40-B4A7-84C5BD371EFD}"/>
              </a:ext>
            </a:extLst>
          </p:cNvPr>
          <p:cNvSpPr/>
          <p:nvPr/>
        </p:nvSpPr>
        <p:spPr>
          <a:xfrm>
            <a:off x="8748968" y="6374340"/>
            <a:ext cx="3442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Photo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by</a:t>
            </a:r>
            <a:r>
              <a:rPr lang="de-DE" dirty="0">
                <a:solidFill>
                  <a:schemeClr val="bg1"/>
                </a:solidFill>
              </a:rPr>
              <a:t> Émile Perron on </a:t>
            </a:r>
            <a:r>
              <a:rPr lang="de-DE" dirty="0" err="1">
                <a:solidFill>
                  <a:schemeClr val="bg1"/>
                </a:solidFill>
              </a:rPr>
              <a:t>Unsplash</a:t>
            </a:r>
            <a:endParaRPr lang="de-US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1BDA2D7-7674-6D49-8C01-AB467D496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9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2407643-EA7F-2F46-B82C-9AC769DA0D9C}"/>
              </a:ext>
            </a:extLst>
          </p:cNvPr>
          <p:cNvSpPr/>
          <p:nvPr/>
        </p:nvSpPr>
        <p:spPr>
          <a:xfrm>
            <a:off x="346364" y="346075"/>
            <a:ext cx="10806545" cy="1044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Impact" panose="020B0806030902050204" pitchFamily="34" charset="0"/>
              </a:rPr>
              <a:t>Let’s start with historical CC effects!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03C31D-360F-1C4D-BD7C-362FA6423469}"/>
              </a:ext>
            </a:extLst>
          </p:cNvPr>
          <p:cNvSpPr txBox="1"/>
          <p:nvPr/>
        </p:nvSpPr>
        <p:spPr>
          <a:xfrm>
            <a:off x="5032054" y="1612447"/>
            <a:ext cx="212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Impact" panose="020B0806030902050204" pitchFamily="34" charset="0"/>
              </a:rPr>
              <a:t>temperature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increase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of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US" dirty="0">
                <a:latin typeface="Impact" panose="020B0806030902050204" pitchFamily="34" charset="0"/>
              </a:rPr>
              <a:t>+0.77°C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3244BC-BF58-7C4E-BB31-0E1F749E2BE9}"/>
              </a:ext>
            </a:extLst>
          </p:cNvPr>
          <p:cNvSpPr txBox="1"/>
          <p:nvPr/>
        </p:nvSpPr>
        <p:spPr>
          <a:xfrm>
            <a:off x="5032054" y="3869448"/>
            <a:ext cx="2504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Impact" panose="020B0806030902050204" pitchFamily="34" charset="0"/>
              </a:rPr>
              <a:t>The </a:t>
            </a:r>
            <a:r>
              <a:rPr lang="de-DE" dirty="0" err="1">
                <a:latin typeface="Impact" panose="020B0806030902050204" pitchFamily="34" charset="0"/>
              </a:rPr>
              <a:t>effect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is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more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enhanced</a:t>
            </a:r>
            <a:r>
              <a:rPr lang="de-DE" dirty="0">
                <a:latin typeface="Impact" panose="020B0806030902050204" pitchFamily="34" charset="0"/>
              </a:rPr>
              <a:t> in high </a:t>
            </a:r>
            <a:r>
              <a:rPr lang="de-DE" dirty="0" err="1">
                <a:latin typeface="Impact" panose="020B0806030902050204" pitchFamily="34" charset="0"/>
              </a:rPr>
              <a:t>elevation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areas</a:t>
            </a:r>
            <a:endParaRPr lang="de-DE" dirty="0">
              <a:latin typeface="Impact" panose="020B0806030902050204" pitchFamily="34" charset="0"/>
            </a:endParaRPr>
          </a:p>
        </p:txBody>
      </p:sp>
      <p:pic>
        <p:nvPicPr>
          <p:cNvPr id="9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7869F2E-57F0-E648-94CA-BC1C769BF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98" b="4253"/>
          <a:stretch/>
        </p:blipFill>
        <p:spPr>
          <a:xfrm>
            <a:off x="86780" y="1469148"/>
            <a:ext cx="4746970" cy="4800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9F1BD9E-ABEA-FC48-AD0F-0EBACDE9E2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94"/>
          <a:stretch/>
        </p:blipFill>
        <p:spPr>
          <a:xfrm>
            <a:off x="7254521" y="1308380"/>
            <a:ext cx="4745736" cy="503955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C634401-D0D8-B04D-A72C-850933D37129}"/>
              </a:ext>
            </a:extLst>
          </p:cNvPr>
          <p:cNvSpPr txBox="1"/>
          <p:nvPr/>
        </p:nvSpPr>
        <p:spPr>
          <a:xfrm>
            <a:off x="5032054" y="2480263"/>
            <a:ext cx="219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Impact" panose="020B0806030902050204" pitchFamily="34" charset="0"/>
              </a:rPr>
              <a:t>precipitation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rise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of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US" dirty="0">
                <a:latin typeface="Impact" panose="020B0806030902050204" pitchFamily="34" charset="0"/>
              </a:rPr>
              <a:t>+8% 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96F3D23-CEBA-5943-B9D9-390CBB869F96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2326341" y="2111188"/>
            <a:ext cx="2705713" cy="22199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7B4EFE6-ADE2-354C-A0A1-E22F17D1ABE1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1855696" y="3617261"/>
            <a:ext cx="3176358" cy="7138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2986291-5537-2C41-B791-33EDF9BFE284}"/>
              </a:ext>
            </a:extLst>
          </p:cNvPr>
          <p:cNvCxnSpPr>
            <a:cxnSpLocks/>
          </p:cNvCxnSpPr>
          <p:nvPr/>
        </p:nvCxnSpPr>
        <p:spPr>
          <a:xfrm flipV="1">
            <a:off x="6911788" y="3001632"/>
            <a:ext cx="2003612" cy="10872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0DDF488F-3AEA-274E-AD51-961714F4788C}"/>
              </a:ext>
            </a:extLst>
          </p:cNvPr>
          <p:cNvCxnSpPr>
            <a:cxnSpLocks/>
          </p:cNvCxnSpPr>
          <p:nvPr/>
        </p:nvCxnSpPr>
        <p:spPr>
          <a:xfrm flipV="1">
            <a:off x="6911788" y="3731408"/>
            <a:ext cx="1721057" cy="3574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9892E3EB-DDAA-A54E-BACA-4F2AF0E1B29A}"/>
              </a:ext>
            </a:extLst>
          </p:cNvPr>
          <p:cNvSpPr txBox="1"/>
          <p:nvPr/>
        </p:nvSpPr>
        <p:spPr>
          <a:xfrm>
            <a:off x="5032054" y="4852482"/>
            <a:ext cx="2504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Impact" panose="020B0806030902050204" pitchFamily="34" charset="0"/>
              </a:rPr>
              <a:t>especially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during</a:t>
            </a:r>
            <a:r>
              <a:rPr lang="de-DE" dirty="0">
                <a:latin typeface="Impact" panose="020B0806030902050204" pitchFamily="34" charset="0"/>
              </a:rPr>
              <a:t> La </a:t>
            </a:r>
            <a:r>
              <a:rPr lang="de-DE" dirty="0" err="1">
                <a:latin typeface="Impact" panose="020B0806030902050204" pitchFamily="34" charset="0"/>
              </a:rPr>
              <a:t>Niña</a:t>
            </a:r>
            <a:endParaRPr lang="de-DE" dirty="0">
              <a:latin typeface="Impact" panose="020B080603090205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8F6068-1050-5142-B464-2849665D7F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6" name="Grafik 1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80AB9F1-BEDC-B844-95D5-B424105C1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636">
        <p:fade/>
      </p:transition>
    </mc:Choice>
    <mc:Fallback xmlns="">
      <p:transition spd="med" advTm="40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15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7811ECA-1E08-0940-8AA3-68037D4F77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" t="11411" r="2569" b="3869"/>
          <a:stretch/>
        </p:blipFill>
        <p:spPr>
          <a:xfrm>
            <a:off x="0" y="1390962"/>
            <a:ext cx="4637536" cy="48006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2407643-EA7F-2F46-B82C-9AC769DA0D9C}"/>
              </a:ext>
            </a:extLst>
          </p:cNvPr>
          <p:cNvSpPr/>
          <p:nvPr/>
        </p:nvSpPr>
        <p:spPr>
          <a:xfrm>
            <a:off x="346364" y="346075"/>
            <a:ext cx="10806545" cy="1044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Impact" panose="020B0806030902050204" pitchFamily="34" charset="0"/>
              </a:rPr>
              <a:t>What about historical LCC?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03C31D-360F-1C4D-BD7C-362FA6423469}"/>
              </a:ext>
            </a:extLst>
          </p:cNvPr>
          <p:cNvSpPr txBox="1"/>
          <p:nvPr/>
        </p:nvSpPr>
        <p:spPr>
          <a:xfrm>
            <a:off x="4981170" y="1482248"/>
            <a:ext cx="2314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Impact" panose="020B0806030902050204" pitchFamily="34" charset="0"/>
              </a:rPr>
              <a:t>mean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temperature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change</a:t>
            </a:r>
            <a:r>
              <a:rPr lang="de-DE" dirty="0">
                <a:latin typeface="Impact" panose="020B0806030902050204" pitchFamily="34" charset="0"/>
              </a:rPr>
              <a:t>:</a:t>
            </a:r>
          </a:p>
          <a:p>
            <a:r>
              <a:rPr lang="de-DE" dirty="0">
                <a:latin typeface="Impact" panose="020B0806030902050204" pitchFamily="34" charset="0"/>
              </a:rPr>
              <a:t> -0.01°C</a:t>
            </a:r>
          </a:p>
          <a:p>
            <a:endParaRPr lang="de-US" dirty="0">
              <a:latin typeface="Impact" panose="020B080603090205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3244BC-BF58-7C4E-BB31-0E1F749E2BE9}"/>
              </a:ext>
            </a:extLst>
          </p:cNvPr>
          <p:cNvSpPr txBox="1"/>
          <p:nvPr/>
        </p:nvSpPr>
        <p:spPr>
          <a:xfrm>
            <a:off x="4910548" y="3390570"/>
            <a:ext cx="2402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Impact" panose="020B0806030902050204" pitchFamily="34" charset="0"/>
              </a:rPr>
              <a:t>The </a:t>
            </a:r>
            <a:r>
              <a:rPr lang="de-DE" dirty="0" err="1">
                <a:latin typeface="Impact" panose="020B0806030902050204" pitchFamily="34" charset="0"/>
              </a:rPr>
              <a:t>effect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is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more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enhanced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over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deforested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areas</a:t>
            </a:r>
            <a:r>
              <a:rPr lang="de-DE" dirty="0">
                <a:latin typeface="Impact" panose="020B0806030902050204" pitchFamily="34" charset="0"/>
              </a:rPr>
              <a:t>, </a:t>
            </a:r>
            <a:r>
              <a:rPr lang="de-DE" dirty="0" err="1">
                <a:latin typeface="Impact" panose="020B0806030902050204" pitchFamily="34" charset="0"/>
              </a:rPr>
              <a:t>where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rainforest</a:t>
            </a:r>
            <a:r>
              <a:rPr lang="de-DE" dirty="0">
                <a:latin typeface="Impact" panose="020B0806030902050204" pitchFamily="34" charset="0"/>
              </a:rPr>
              <a:t> was </a:t>
            </a:r>
            <a:r>
              <a:rPr lang="de-DE" dirty="0" err="1">
                <a:latin typeface="Impact" panose="020B0806030902050204" pitchFamily="34" charset="0"/>
              </a:rPr>
              <a:t>supposedly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cleared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for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agriculture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and</a:t>
            </a:r>
            <a:r>
              <a:rPr lang="de-DE" dirty="0">
                <a:latin typeface="Impact" panose="020B0806030902050204" pitchFamily="34" charset="0"/>
              </a:rPr>
              <a:t> livestock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87E3FC-1844-7E45-A4F1-9463A797E8C3}"/>
              </a:ext>
            </a:extLst>
          </p:cNvPr>
          <p:cNvSpPr/>
          <p:nvPr/>
        </p:nvSpPr>
        <p:spPr>
          <a:xfrm>
            <a:off x="1466872" y="1682980"/>
            <a:ext cx="740228" cy="10971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AF68CB-CCBF-9F43-9B88-524C8E7C71AD}"/>
              </a:ext>
            </a:extLst>
          </p:cNvPr>
          <p:cNvSpPr/>
          <p:nvPr/>
        </p:nvSpPr>
        <p:spPr>
          <a:xfrm>
            <a:off x="1539443" y="3146899"/>
            <a:ext cx="740228" cy="10437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72D293A-82BB-9547-9F02-5B51C22673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99"/>
          <a:stretch/>
        </p:blipFill>
        <p:spPr>
          <a:xfrm>
            <a:off x="7224589" y="1333106"/>
            <a:ext cx="4436422" cy="48006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143728B-EE6B-1D4F-AA59-78C467C9E6BA}"/>
              </a:ext>
            </a:extLst>
          </p:cNvPr>
          <p:cNvSpPr/>
          <p:nvPr/>
        </p:nvSpPr>
        <p:spPr>
          <a:xfrm>
            <a:off x="8592480" y="1840976"/>
            <a:ext cx="740228" cy="1097128"/>
          </a:xfrm>
          <a:prstGeom prst="ellipse">
            <a:avLst/>
          </a:prstGeom>
          <a:noFill/>
          <a:ln>
            <a:solidFill>
              <a:srgbClr val="40C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258046-0778-754E-8D41-61A8A1A92BF0}"/>
              </a:ext>
            </a:extLst>
          </p:cNvPr>
          <p:cNvSpPr/>
          <p:nvPr/>
        </p:nvSpPr>
        <p:spPr>
          <a:xfrm>
            <a:off x="8592480" y="3149816"/>
            <a:ext cx="740228" cy="1043742"/>
          </a:xfrm>
          <a:prstGeom prst="ellipse">
            <a:avLst/>
          </a:prstGeom>
          <a:noFill/>
          <a:ln>
            <a:solidFill>
              <a:srgbClr val="40C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494DBBC-6587-874E-A407-B5F946905AE8}"/>
              </a:ext>
            </a:extLst>
          </p:cNvPr>
          <p:cNvSpPr/>
          <p:nvPr/>
        </p:nvSpPr>
        <p:spPr>
          <a:xfrm>
            <a:off x="4910548" y="2392206"/>
            <a:ext cx="2314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latin typeface="Impact" panose="020B0806030902050204" pitchFamily="34" charset="0"/>
              </a:rPr>
              <a:t>mean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precipitation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change</a:t>
            </a:r>
            <a:r>
              <a:rPr lang="de-DE" dirty="0">
                <a:latin typeface="Impact" panose="020B0806030902050204" pitchFamily="34" charset="0"/>
              </a:rPr>
              <a:t>:</a:t>
            </a:r>
          </a:p>
          <a:p>
            <a:r>
              <a:rPr lang="de-US" dirty="0">
                <a:latin typeface="Impact" panose="020B0806030902050204" pitchFamily="34" charset="0"/>
              </a:rPr>
              <a:t>– 0.7% (0.08 mm/day)</a:t>
            </a:r>
            <a:endParaRPr lang="de-DE" dirty="0">
              <a:latin typeface="Impact" panose="020B080603090205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CCF6749-90A6-9B4F-98A9-8CD31A02EDDB}"/>
              </a:ext>
            </a:extLst>
          </p:cNvPr>
          <p:cNvSpPr txBox="1"/>
          <p:nvPr/>
        </p:nvSpPr>
        <p:spPr>
          <a:xfrm>
            <a:off x="4910548" y="5420048"/>
            <a:ext cx="2500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Impact" panose="020B0806030902050204" pitchFamily="34" charset="0"/>
              </a:rPr>
              <a:t>EL </a:t>
            </a:r>
            <a:r>
              <a:rPr lang="de-DE" dirty="0" err="1">
                <a:latin typeface="Impact" panose="020B0806030902050204" pitchFamily="34" charset="0"/>
              </a:rPr>
              <a:t>Niño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tends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to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dampen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the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effect</a:t>
            </a:r>
            <a:r>
              <a:rPr lang="de-DE" dirty="0">
                <a:latin typeface="Impact" panose="020B0806030902050204" pitchFamily="34" charset="0"/>
              </a:rPr>
              <a:t>, La </a:t>
            </a:r>
            <a:r>
              <a:rPr lang="de-DE" dirty="0" err="1">
                <a:latin typeface="Impact" panose="020B0806030902050204" pitchFamily="34" charset="0"/>
              </a:rPr>
              <a:t>Niña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tends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to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enhance</a:t>
            </a:r>
            <a:r>
              <a:rPr lang="de-DE" dirty="0">
                <a:latin typeface="Impact" panose="020B0806030902050204" pitchFamily="34" charset="0"/>
              </a:rPr>
              <a:t> </a:t>
            </a:r>
            <a:r>
              <a:rPr lang="de-DE" dirty="0" err="1">
                <a:latin typeface="Impact" panose="020B0806030902050204" pitchFamily="34" charset="0"/>
              </a:rPr>
              <a:t>it</a:t>
            </a:r>
            <a:endParaRPr lang="de-DE" dirty="0">
              <a:latin typeface="Impact" panose="020B080603090205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6D6BC41-6B5F-1543-8E57-5452D600EA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8" name="Grafik 1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5D8858-F800-F949-867B-C5A1802C1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4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819">
        <p:fade/>
      </p:transition>
    </mc:Choice>
    <mc:Fallback xmlns="">
      <p:transition spd="med" advTm="53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15" grpId="0" animBg="1"/>
      <p:bldP spid="16" grpId="0" animBg="1"/>
      <p:bldP spid="13" grpId="0" animBg="1"/>
      <p:bldP spid="14" grpId="0" animBg="1"/>
      <p:bldP spid="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3" name="Grafik 2" descr="Ein Bild, das Gras, draußen, sitzend, Stück enthält.&#10;&#10;Automatisch generierte Beschreibung">
            <a:extLst>
              <a:ext uri="{FF2B5EF4-FFF2-40B4-BE49-F238E27FC236}">
                <a16:creationId xmlns:a16="http://schemas.microsoft.com/office/drawing/2014/main" id="{B2153C80-D69F-5F49-A523-9876EEAA2A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9994" r="1" b="433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317ADBA-2DFC-3845-82F2-CE65C71B24DC}"/>
              </a:ext>
            </a:extLst>
          </p:cNvPr>
          <p:cNvSpPr/>
          <p:nvPr/>
        </p:nvSpPr>
        <p:spPr>
          <a:xfrm>
            <a:off x="254508" y="258818"/>
            <a:ext cx="5749635" cy="2117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But why would the model project cooling after deforestation?</a:t>
            </a:r>
          </a:p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6EE6E8-25D0-4E49-A1F1-CCE88B828FBE}"/>
              </a:ext>
            </a:extLst>
          </p:cNvPr>
          <p:cNvSpPr/>
          <p:nvPr/>
        </p:nvSpPr>
        <p:spPr>
          <a:xfrm>
            <a:off x="8839279" y="6367010"/>
            <a:ext cx="323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Photo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by</a:t>
            </a:r>
            <a:r>
              <a:rPr lang="de-DE" dirty="0">
                <a:solidFill>
                  <a:schemeClr val="bg1"/>
                </a:solidFill>
              </a:rPr>
              <a:t> Allie Smith on </a:t>
            </a:r>
            <a:r>
              <a:rPr lang="de-DE" dirty="0" err="1">
                <a:solidFill>
                  <a:schemeClr val="bg1"/>
                </a:solidFill>
              </a:rPr>
              <a:t>Unsplash</a:t>
            </a:r>
            <a:endParaRPr lang="de-US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C0142DE-8F10-7045-A9E8-6C808EBA5746}"/>
              </a:ext>
            </a:extLst>
          </p:cNvPr>
          <p:cNvSpPr/>
          <p:nvPr/>
        </p:nvSpPr>
        <p:spPr>
          <a:xfrm>
            <a:off x="6207670" y="2961564"/>
            <a:ext cx="4858390" cy="347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49DF4EB-4D8D-DA4D-8672-56668354E3E3}"/>
              </a:ext>
            </a:extLst>
          </p:cNvPr>
          <p:cNvSpPr/>
          <p:nvPr/>
        </p:nvSpPr>
        <p:spPr>
          <a:xfrm>
            <a:off x="534624" y="3350996"/>
            <a:ext cx="6096000" cy="11910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Impact" panose="020B0806030902050204" pitchFamily="34" charset="0"/>
              </a:rPr>
              <a:t>Is deforestation the solution to stop global warming?</a:t>
            </a:r>
          </a:p>
          <a:p>
            <a:pPr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D6C8E9-5A88-224A-9F4E-2BC41A011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7C53D8E-0390-984A-A8E2-691D9BED9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0" y="6327213"/>
            <a:ext cx="1219200" cy="41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1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32">
        <p:fade/>
      </p:transition>
    </mc:Choice>
    <mc:Fallback xmlns="">
      <p:transition spd="med" advTm="21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1.1|0.9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5.8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7.4|5.1|4.6|3.9|1.3|4.3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9|7.3|4.3|7.6|1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7|3.6|5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2C3A21"/>
      </a:dk2>
      <a:lt2>
        <a:srgbClr val="E5E2E8"/>
      </a:lt2>
      <a:accent1>
        <a:srgbClr val="99A842"/>
      </a:accent1>
      <a:accent2>
        <a:srgbClr val="6EB13B"/>
      </a:accent2>
      <a:accent3>
        <a:srgbClr val="48B547"/>
      </a:accent3>
      <a:accent4>
        <a:srgbClr val="3BB164"/>
      </a:accent4>
      <a:accent5>
        <a:srgbClr val="46B198"/>
      </a:accent5>
      <a:accent6>
        <a:srgbClr val="3B9CB1"/>
      </a:accent6>
      <a:hlink>
        <a:srgbClr val="318D94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Microsoft Macintosh PowerPoint</Application>
  <PresentationFormat>Breitbild</PresentationFormat>
  <Paragraphs>66</Paragraphs>
  <Slides>12</Slides>
  <Notes>8</Notes>
  <HiddenSlides>1</HiddenSlides>
  <MMClips>11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Calibri</vt:lpstr>
      <vt:lpstr>Garamond</vt:lpstr>
      <vt:lpstr>Impact</vt:lpstr>
      <vt:lpstr>Wingdings</vt:lpstr>
      <vt:lpstr>SavonVTI</vt:lpstr>
      <vt:lpstr>Impacts of land cover changes and global warming on climate in Colombia using the regional climate model WRF   </vt:lpstr>
      <vt:lpstr>PowerPoint-Präsentation</vt:lpstr>
      <vt:lpstr>PowerPoint-Präsentation</vt:lpstr>
      <vt:lpstr>PowerPoint-Präsentation</vt:lpstr>
      <vt:lpstr>PowerPoint-Präsentation</vt:lpstr>
      <vt:lpstr>We used the Weather Research and Forecasting Model (WRF)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land cover changes and global warming on climate in Colombia using the regional climate model WRF  Astrid Manciu, Andreas Krause, Anja Rammig and Benjamin Quesada  </dc:title>
  <dc:creator>ge34zek</dc:creator>
  <cp:lastModifiedBy>ge34zek</cp:lastModifiedBy>
  <cp:revision>31</cp:revision>
  <dcterms:created xsi:type="dcterms:W3CDTF">2020-04-21T15:23:46Z</dcterms:created>
  <dcterms:modified xsi:type="dcterms:W3CDTF">2020-04-28T18:11:50Z</dcterms:modified>
</cp:coreProperties>
</file>