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sldIdLst>
    <p:sldId id="256" r:id="rId2"/>
  </p:sldIdLst>
  <p:sldSz cx="51206400" cy="32918400"/>
  <p:notesSz cx="10231438" cy="14660563"/>
  <p:embeddedFontLst>
    <p:embeddedFont>
      <p:font typeface="Adobe Gothic Std B" pitchFamily="34" charset="-128"/>
      <p:bold r:id="rId4"/>
    </p:embeddedFont>
    <p:embeddedFont>
      <p:font typeface="Aharoni" panose="02010803020104030203" pitchFamily="2" charset="-79"/>
      <p:bold r:id="rId5"/>
    </p:embeddedFont>
    <p:embeddedFont>
      <p:font typeface="Arial Narrow" panose="020B0606020202030204" pitchFamily="34" charset="0"/>
      <p:regular r:id="rId6"/>
      <p:bold r:id="rId7"/>
      <p:italic r:id="rId8"/>
      <p:boldItalic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mbria Math" panose="02040503050406030204" pitchFamily="18" charset="0"/>
      <p:regular r:id="rId14"/>
    </p:embeddedFont>
    <p:embeddedFont>
      <p:font typeface="LMU CompatilFact" panose="02000500060000020003" pitchFamily="2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algn="l" defTabSz="4175125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Calibri" pitchFamily="34" charset="0"/>
        <a:ea typeface="+mn-ea"/>
        <a:cs typeface="Arial" charset="0"/>
      </a:defRPr>
    </a:lvl1pPr>
    <a:lvl2pPr marL="2087563" indent="-1630363" algn="l" defTabSz="4175125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Calibri" pitchFamily="34" charset="0"/>
        <a:ea typeface="+mn-ea"/>
        <a:cs typeface="Arial" charset="0"/>
      </a:defRPr>
    </a:lvl2pPr>
    <a:lvl3pPr marL="4175125" indent="-3260725" algn="l" defTabSz="4175125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Calibri" pitchFamily="34" charset="0"/>
        <a:ea typeface="+mn-ea"/>
        <a:cs typeface="Arial" charset="0"/>
      </a:defRPr>
    </a:lvl3pPr>
    <a:lvl4pPr marL="6264275" indent="-4892675" algn="l" defTabSz="4175125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Calibri" pitchFamily="34" charset="0"/>
        <a:ea typeface="+mn-ea"/>
        <a:cs typeface="Arial" charset="0"/>
      </a:defRPr>
    </a:lvl4pPr>
    <a:lvl5pPr marL="8351838" indent="-6523038" algn="l" defTabSz="4175125" rtl="0" fontAlgn="base">
      <a:spcBef>
        <a:spcPct val="0"/>
      </a:spcBef>
      <a:spcAft>
        <a:spcPct val="0"/>
      </a:spcAft>
      <a:defRPr sz="1200" kern="1200">
        <a:solidFill>
          <a:srgbClr val="FFFFFF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rgbClr val="FFFFFF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rgbClr val="FFFFFF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rgbClr val="FFFFFF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rgbClr val="FFFFFF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161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silviacasas" initials="a" lastIdx="1" clrIdx="0">
    <p:extLst>
      <p:ext uri="{19B8F6BF-5375-455C-9EA6-DF929625EA0E}">
        <p15:presenceInfo xmlns:p15="http://schemas.microsoft.com/office/powerpoint/2012/main" userId="anasilviacasa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914"/>
    <a:srgbClr val="FFCCFF"/>
    <a:srgbClr val="761E00"/>
    <a:srgbClr val="8E0404"/>
    <a:srgbClr val="9E590E"/>
    <a:srgbClr val="220D04"/>
    <a:srgbClr val="FFCC00"/>
    <a:srgbClr val="762E0E"/>
    <a:srgbClr val="440202"/>
    <a:srgbClr val="7B2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0" autoAdjust="0"/>
    <p:restoredTop sz="91542" autoAdjust="0"/>
  </p:normalViewPr>
  <p:slideViewPr>
    <p:cSldViewPr>
      <p:cViewPr>
        <p:scale>
          <a:sx n="40" d="100"/>
          <a:sy n="40" d="100"/>
        </p:scale>
        <p:origin x="-3162" y="-954"/>
      </p:cViewPr>
      <p:guideLst>
        <p:guide orient="horz" pos="10368"/>
        <p:guide pos="161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font" Target="fonts/font15.fntdata"/><Relationship Id="rId3" Type="http://schemas.openxmlformats.org/officeDocument/2006/relationships/notesMaster" Target="notesMasters/notesMaster1.xml"/><Relationship Id="rId21" Type="http://schemas.openxmlformats.org/officeDocument/2006/relationships/viewProps" Target="viewProps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1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23" Type="http://schemas.openxmlformats.org/officeDocument/2006/relationships/tableStyles" Target="tableStyles.xml"/><Relationship Id="rId10" Type="http://schemas.openxmlformats.org/officeDocument/2006/relationships/font" Target="fonts/font7.fntdata"/><Relationship Id="rId19" Type="http://schemas.openxmlformats.org/officeDocument/2006/relationships/commentAuthors" Target="commentAuthors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nasilviacasas\Desktop\paper%20details\SO2%20experimente%20ANA_FBW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anasilviacasas\Desktop\paper%20details\SO2%20experimente%20ANA_FBW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nasilviacasas\Desktop\paper%20details\SO2%20experimente%20ANA_FBW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storage1-anasilviacasas\Public\Ana%20Casas\Microprobe\Data%20of%203%20grain%20sizes%20and%20600-700-800C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nasilviacasas\Desktop\paper%20details\SO2%20experimente%20ANA_FBW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nasilviacasas\Desktop\paper%20details\SO2%20experimente%20ANA_FBW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nasilviacasas\Desktop\paper%20details\SO2%20experimente%20ANA_FBW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anasilviacasas\Desktop\paper%20details\SO2%20experimente%20ANA_FBW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93658471423263"/>
          <c:y val="7.0096976482407897E-2"/>
          <c:w val="0.51568624784996286"/>
          <c:h val="0.7133803585013786"/>
        </c:manualLayout>
      </c:layout>
      <c:scatterChart>
        <c:scatterStyle val="lineMarker"/>
        <c:varyColors val="0"/>
        <c:ser>
          <c:idx val="0"/>
          <c:order val="0"/>
          <c:tx>
            <c:v>800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8E0404"/>
              </a:solidFill>
              <a:ln w="44450">
                <a:solidFill>
                  <a:srgbClr val="800000"/>
                </a:solidFill>
              </a:ln>
              <a:effectLst/>
            </c:spPr>
          </c:marker>
          <c:xVal>
            <c:numRef>
              <c:f>'Paper graphs'!$K$423:$K$429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15</c:v>
                </c:pt>
                <c:pt idx="4">
                  <c:v>30</c:v>
                </c:pt>
                <c:pt idx="5">
                  <c:v>60</c:v>
                </c:pt>
                <c:pt idx="6">
                  <c:v>240</c:v>
                </c:pt>
              </c:numCache>
            </c:numRef>
          </c:xVal>
          <c:yVal>
            <c:numRef>
              <c:f>'Paper graphs'!$O$423:$O$429</c:f>
              <c:numCache>
                <c:formatCode>0</c:formatCode>
                <c:ptCount val="7"/>
                <c:pt idx="0">
                  <c:v>290.36022069977162</c:v>
                </c:pt>
                <c:pt idx="1">
                  <c:v>4940.0199104031853</c:v>
                </c:pt>
                <c:pt idx="2">
                  <c:v>7071.39303482587</c:v>
                </c:pt>
                <c:pt idx="3">
                  <c:v>8251.7907712810265</c:v>
                </c:pt>
                <c:pt idx="4">
                  <c:v>9318.6347782760349</c:v>
                </c:pt>
                <c:pt idx="5">
                  <c:v>8693.3466733366677</c:v>
                </c:pt>
                <c:pt idx="6">
                  <c:v>10798.4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093-4A22-80E9-3A3FF0B7C5B6}"/>
            </c:ext>
          </c:extLst>
        </c:ser>
        <c:ser>
          <c:idx val="1"/>
          <c:order val="1"/>
          <c:tx>
            <c:v>700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FF0000"/>
              </a:solidFill>
              <a:ln w="44450">
                <a:solidFill>
                  <a:srgbClr val="FF0000"/>
                </a:solidFill>
              </a:ln>
              <a:effectLst/>
            </c:spPr>
          </c:marker>
          <c:xVal>
            <c:numRef>
              <c:f>'Paper graphs'!$K$415:$K$421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15</c:v>
                </c:pt>
                <c:pt idx="4">
                  <c:v>30</c:v>
                </c:pt>
                <c:pt idx="5">
                  <c:v>60</c:v>
                </c:pt>
                <c:pt idx="6">
                  <c:v>240</c:v>
                </c:pt>
              </c:numCache>
            </c:numRef>
          </c:xVal>
          <c:yVal>
            <c:numRef>
              <c:f>'Paper graphs'!$O$415:$O$421</c:f>
              <c:numCache>
                <c:formatCode>0</c:formatCode>
                <c:ptCount val="7"/>
                <c:pt idx="0">
                  <c:v>808.17140009965124</c:v>
                </c:pt>
                <c:pt idx="1">
                  <c:v>1927.8942115768466</c:v>
                </c:pt>
                <c:pt idx="2">
                  <c:v>4178.3391695847922</c:v>
                </c:pt>
                <c:pt idx="3">
                  <c:v>6964.4045242847651</c:v>
                </c:pt>
                <c:pt idx="4">
                  <c:v>7875.2495009980048</c:v>
                </c:pt>
                <c:pt idx="5">
                  <c:v>8350</c:v>
                </c:pt>
                <c:pt idx="6">
                  <c:v>7035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093-4A22-80E9-3A3FF0B7C5B6}"/>
            </c:ext>
          </c:extLst>
        </c:ser>
        <c:ser>
          <c:idx val="2"/>
          <c:order val="2"/>
          <c:tx>
            <c:v>600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FFC000"/>
              </a:solidFill>
              <a:ln w="44450">
                <a:solidFill>
                  <a:srgbClr val="FFC000"/>
                </a:solidFill>
              </a:ln>
              <a:effectLst/>
            </c:spPr>
          </c:marker>
          <c:xVal>
            <c:numRef>
              <c:f>'Paper graphs'!$K$406:$K$412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15</c:v>
                </c:pt>
                <c:pt idx="4">
                  <c:v>30</c:v>
                </c:pt>
                <c:pt idx="5">
                  <c:v>60</c:v>
                </c:pt>
                <c:pt idx="6">
                  <c:v>240</c:v>
                </c:pt>
              </c:numCache>
            </c:numRef>
          </c:xVal>
          <c:yVal>
            <c:numRef>
              <c:f>'Paper graphs'!$O$406:$O$412</c:f>
              <c:numCache>
                <c:formatCode>0</c:formatCode>
                <c:ptCount val="7"/>
                <c:pt idx="0">
                  <c:v>448.884448884449</c:v>
                </c:pt>
                <c:pt idx="1">
                  <c:v>766.45118514835087</c:v>
                </c:pt>
                <c:pt idx="2">
                  <c:v>882.67925153171052</c:v>
                </c:pt>
                <c:pt idx="3">
                  <c:v>1756.4358080053146</c:v>
                </c:pt>
                <c:pt idx="4">
                  <c:v>3218.1018748963002</c:v>
                </c:pt>
                <c:pt idx="5">
                  <c:v>3218.1018748963002</c:v>
                </c:pt>
                <c:pt idx="6">
                  <c:v>5658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093-4A22-80E9-3A3FF0B7C5B6}"/>
            </c:ext>
          </c:extLst>
        </c:ser>
        <c:ser>
          <c:idx val="3"/>
          <c:order val="3"/>
          <c:tx>
            <c:v>500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92D050"/>
              </a:solidFill>
              <a:ln w="44450">
                <a:solidFill>
                  <a:srgbClr val="92D050"/>
                </a:solidFill>
              </a:ln>
              <a:effectLst/>
            </c:spPr>
          </c:marker>
          <c:xVal>
            <c:numRef>
              <c:f>'Paper graphs'!$K$397:$K$403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15</c:v>
                </c:pt>
                <c:pt idx="4">
                  <c:v>30</c:v>
                </c:pt>
                <c:pt idx="5">
                  <c:v>60</c:v>
                </c:pt>
                <c:pt idx="6">
                  <c:v>240</c:v>
                </c:pt>
              </c:numCache>
            </c:numRef>
          </c:xVal>
          <c:yVal>
            <c:numRef>
              <c:f>'Paper graphs'!$O$397:$O$403</c:f>
              <c:numCache>
                <c:formatCode>0</c:formatCode>
                <c:ptCount val="7"/>
                <c:pt idx="0">
                  <c:v>98.488623152300292</c:v>
                </c:pt>
                <c:pt idx="1">
                  <c:v>129.18533266965323</c:v>
                </c:pt>
                <c:pt idx="2">
                  <c:v>274.20159680638727</c:v>
                </c:pt>
                <c:pt idx="3">
                  <c:v>543.76349443614015</c:v>
                </c:pt>
                <c:pt idx="4">
                  <c:v>1151.5754560530679</c:v>
                </c:pt>
                <c:pt idx="5">
                  <c:v>1187.3860434278135</c:v>
                </c:pt>
                <c:pt idx="6">
                  <c:v>3493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093-4A22-80E9-3A3FF0B7C5B6}"/>
            </c:ext>
          </c:extLst>
        </c:ser>
        <c:ser>
          <c:idx val="4"/>
          <c:order val="4"/>
          <c:tx>
            <c:v>400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00B050"/>
              </a:solidFill>
              <a:ln w="44450">
                <a:solidFill>
                  <a:srgbClr val="00B050"/>
                </a:solidFill>
              </a:ln>
              <a:effectLst/>
            </c:spPr>
          </c:marker>
          <c:xVal>
            <c:numRef>
              <c:f>'Paper graphs'!$K$388:$K$394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15</c:v>
                </c:pt>
                <c:pt idx="4">
                  <c:v>30</c:v>
                </c:pt>
                <c:pt idx="5">
                  <c:v>60</c:v>
                </c:pt>
                <c:pt idx="6">
                  <c:v>240</c:v>
                </c:pt>
              </c:numCache>
            </c:numRef>
          </c:xVal>
          <c:yVal>
            <c:numRef>
              <c:f>'Paper graphs'!$O$388:$O$394</c:f>
              <c:numCache>
                <c:formatCode>0</c:formatCode>
                <c:ptCount val="7"/>
                <c:pt idx="0">
                  <c:v>130.76285240464344</c:v>
                </c:pt>
                <c:pt idx="1">
                  <c:v>137.56218905472636</c:v>
                </c:pt>
                <c:pt idx="2">
                  <c:v>120.84165003326679</c:v>
                </c:pt>
                <c:pt idx="3">
                  <c:v>171.66167166167168</c:v>
                </c:pt>
                <c:pt idx="4">
                  <c:v>309.89193682460512</c:v>
                </c:pt>
                <c:pt idx="5">
                  <c:v>282.85096473719227</c:v>
                </c:pt>
                <c:pt idx="6">
                  <c:v>787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093-4A22-80E9-3A3FF0B7C5B6}"/>
            </c:ext>
          </c:extLst>
        </c:ser>
        <c:ser>
          <c:idx val="5"/>
          <c:order val="5"/>
          <c:tx>
            <c:v>300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00B0F0"/>
              </a:solidFill>
              <a:ln w="44450">
                <a:solidFill>
                  <a:srgbClr val="00B0F0"/>
                </a:solidFill>
              </a:ln>
              <a:effectLst/>
            </c:spPr>
          </c:marker>
          <c:xVal>
            <c:numRef>
              <c:f>'Paper graphs'!$K$379:$K$385</c:f>
              <c:numCache>
                <c:formatCode>General</c:formatCode>
                <c:ptCount val="7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15</c:v>
                </c:pt>
                <c:pt idx="4">
                  <c:v>30</c:v>
                </c:pt>
                <c:pt idx="5">
                  <c:v>60</c:v>
                </c:pt>
                <c:pt idx="6">
                  <c:v>240</c:v>
                </c:pt>
              </c:numCache>
            </c:numRef>
          </c:xVal>
          <c:yVal>
            <c:numRef>
              <c:f>'Paper graphs'!$O$379:$O$385</c:f>
              <c:numCache>
                <c:formatCode>0</c:formatCode>
                <c:ptCount val="7"/>
                <c:pt idx="0">
                  <c:v>104.8521103356597</c:v>
                </c:pt>
                <c:pt idx="1">
                  <c:v>102.42968880013314</c:v>
                </c:pt>
                <c:pt idx="2">
                  <c:v>90.281244799467459</c:v>
                </c:pt>
                <c:pt idx="3">
                  <c:v>133.13413014608236</c:v>
                </c:pt>
                <c:pt idx="4">
                  <c:v>117.65684806124148</c:v>
                </c:pt>
                <c:pt idx="5">
                  <c:v>115.71072319201994</c:v>
                </c:pt>
                <c:pt idx="6">
                  <c:v>262.74700000000001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093-4A22-80E9-3A3FF0B7C5B6}"/>
            </c:ext>
          </c:extLst>
        </c:ser>
        <c:ser>
          <c:idx val="6"/>
          <c:order val="6"/>
          <c:tx>
            <c:v>200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1"/>
            <c:spPr>
              <a:solidFill>
                <a:srgbClr val="0070C0"/>
              </a:solidFill>
              <a:ln w="47625">
                <a:solidFill>
                  <a:srgbClr val="0070C0"/>
                </a:solidFill>
              </a:ln>
              <a:effectLst/>
            </c:spPr>
          </c:marker>
          <c:xVal>
            <c:numRef>
              <c:f>'Paper graphs'!$K$371:$K$378</c:f>
              <c:numCache>
                <c:formatCode>General</c:formatCode>
                <c:ptCount val="8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15</c:v>
                </c:pt>
                <c:pt idx="4">
                  <c:v>30</c:v>
                </c:pt>
                <c:pt idx="5">
                  <c:v>60</c:v>
                </c:pt>
                <c:pt idx="6">
                  <c:v>240</c:v>
                </c:pt>
                <c:pt idx="7">
                  <c:v>480</c:v>
                </c:pt>
              </c:numCache>
            </c:numRef>
          </c:xVal>
          <c:yVal>
            <c:numRef>
              <c:f>'Paper graphs'!$O$371:$O$378</c:f>
              <c:numCache>
                <c:formatCode>0</c:formatCode>
                <c:ptCount val="8"/>
                <c:pt idx="0">
                  <c:v>60.77256077256078</c:v>
                </c:pt>
                <c:pt idx="1">
                  <c:v>84.080345285524572</c:v>
                </c:pt>
                <c:pt idx="2">
                  <c:v>73.51962741184299</c:v>
                </c:pt>
                <c:pt idx="3">
                  <c:v>66.051844466600201</c:v>
                </c:pt>
                <c:pt idx="4">
                  <c:v>47</c:v>
                </c:pt>
                <c:pt idx="5">
                  <c:v>67.898152770843737</c:v>
                </c:pt>
                <c:pt idx="6">
                  <c:v>80.590295147573784</c:v>
                </c:pt>
                <c:pt idx="7">
                  <c:v>140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093-4A22-80E9-3A3FF0B7C5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7883072"/>
        <c:axId val="446716064"/>
      </c:scatterChart>
      <c:valAx>
        <c:axId val="247883072"/>
        <c:scaling>
          <c:orientation val="minMax"/>
          <c:max val="24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de-DE" sz="2400" b="1" dirty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[min]</a:t>
                </a:r>
              </a:p>
            </c:rich>
          </c:tx>
          <c:layout>
            <c:manualLayout>
              <c:xMode val="edge"/>
              <c:yMode val="edge"/>
              <c:x val="0.4441601479301262"/>
              <c:y val="0.9056736344590898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de-DE"/>
          </a:p>
        </c:txPr>
        <c:crossAx val="446716064"/>
        <c:crosses val="autoZero"/>
        <c:crossBetween val="midCat"/>
        <c:majorUnit val="40"/>
      </c:valAx>
      <c:valAx>
        <c:axId val="446716064"/>
        <c:scaling>
          <c:orientation val="minMax"/>
          <c:max val="12000"/>
        </c:scaling>
        <c:delete val="0"/>
        <c:axPos val="l"/>
        <c:numFmt formatCode="0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de-DE"/>
          </a:p>
        </c:txPr>
        <c:crossAx val="247883072"/>
        <c:crosses val="autoZero"/>
        <c:crossBetween val="midCat"/>
        <c:majorUnit val="2000"/>
      </c:valAx>
      <c:spPr>
        <a:noFill/>
        <a:ln w="38100">
          <a:solidFill>
            <a:sysClr val="windowText" lastClr="000000"/>
          </a:solidFill>
        </a:ln>
        <a:effectLst/>
      </c:spPr>
    </c:plotArea>
    <c:legend>
      <c:legendPos val="r"/>
      <c:layout>
        <c:manualLayout>
          <c:xMode val="edge"/>
          <c:yMode val="edge"/>
          <c:x val="0.84765198655090235"/>
          <c:y val="0.21664325567081813"/>
          <c:w val="0.12109127183935237"/>
          <c:h val="0.50415159996774028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ysClr val="windowText" lastClr="000000"/>
              </a:solidFill>
              <a:latin typeface="LMU CompatilFact" panose="02000500060000020003" pitchFamily="2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32353282381825"/>
          <c:y val="7.0948454543849362E-2"/>
          <c:w val="0.51477987548479009"/>
          <c:h val="0.71397822905378339"/>
        </c:manualLayout>
      </c:layout>
      <c:scatterChart>
        <c:scatterStyle val="lineMarker"/>
        <c:varyColors val="0"/>
        <c:ser>
          <c:idx val="9"/>
          <c:order val="0"/>
          <c:tx>
            <c:v>Glass Chip0</c:v>
          </c:tx>
          <c:spPr>
            <a:ln w="25400">
              <a:noFill/>
            </a:ln>
          </c:spPr>
          <c:xVal>
            <c:numRef>
              <c:f>'Fe (ll)'!$S$345</c:f>
              <c:numCache>
                <c:formatCode>0,000</c:formatCode>
                <c:ptCount val="1"/>
                <c:pt idx="0">
                  <c:v>2.3698639298282219E-2</c:v>
                </c:pt>
              </c:numCache>
            </c:numRef>
          </c:xVal>
          <c:yVal>
            <c:numRef>
              <c:f>'Fe (ll)'!$T$346</c:f>
              <c:numCache>
                <c:formatCode>General</c:formatCode>
                <c:ptCount val="1"/>
                <c:pt idx="0">
                  <c:v>298.14999999999998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DFD-437C-B370-671DDDA64AE1}"/>
            </c:ext>
          </c:extLst>
        </c:ser>
        <c:ser>
          <c:idx val="11"/>
          <c:order val="1"/>
          <c:tx>
            <c:v>Powdered Glass</c:v>
          </c:tx>
          <c:spPr>
            <a:ln w="19050">
              <a:noFill/>
            </a:ln>
          </c:spPr>
          <c:xVal>
            <c:numRef>
              <c:f>'Fe (ll)'!$S$115</c:f>
              <c:numCache>
                <c:formatCode>0,000</c:formatCode>
                <c:ptCount val="1"/>
                <c:pt idx="0">
                  <c:v>0.21939735152839748</c:v>
                </c:pt>
              </c:numCache>
            </c:numRef>
          </c:xVal>
          <c:yVal>
            <c:numRef>
              <c:f>'Fe (ll)'!$T$115</c:f>
              <c:numCache>
                <c:formatCode>General</c:formatCode>
                <c:ptCount val="1"/>
                <c:pt idx="0">
                  <c:v>298.14999999999998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DFD-437C-B370-671DDDA64AE1}"/>
            </c:ext>
          </c:extLst>
        </c:ser>
        <c:ser>
          <c:idx val="12"/>
          <c:order val="2"/>
          <c:tx>
            <c:v>1 min</c:v>
          </c:tx>
          <c:spPr>
            <a:ln w="25400">
              <a:noFill/>
            </a:ln>
          </c:spPr>
          <c:xVal>
            <c:numRef>
              <c:f>'Fe (ll)'!$S$116:$S$123</c:f>
              <c:numCache>
                <c:formatCode>0,000</c:formatCode>
                <c:ptCount val="8"/>
                <c:pt idx="0">
                  <c:v>0.21036585365853658</c:v>
                </c:pt>
                <c:pt idx="1">
                  <c:v>0.27743902439024387</c:v>
                </c:pt>
                <c:pt idx="2">
                  <c:v>0.22865853658536589</c:v>
                </c:pt>
                <c:pt idx="3">
                  <c:v>0.20731707317073167</c:v>
                </c:pt>
                <c:pt idx="4">
                  <c:v>0.27560975609756094</c:v>
                </c:pt>
                <c:pt idx="5">
                  <c:v>0.37195121951219512</c:v>
                </c:pt>
                <c:pt idx="6">
                  <c:v>0.27134146341463405</c:v>
                </c:pt>
                <c:pt idx="7">
                  <c:v>0.27439024390243905</c:v>
                </c:pt>
              </c:numCache>
            </c:numRef>
          </c:xVal>
          <c:yVal>
            <c:numRef>
              <c:f>'Fe (ll)'!$T$116:$T$123</c:f>
              <c:numCache>
                <c:formatCode>General</c:formatCode>
                <c:ptCount val="8"/>
                <c:pt idx="0">
                  <c:v>473.15</c:v>
                </c:pt>
                <c:pt idx="1">
                  <c:v>573.15</c:v>
                </c:pt>
                <c:pt idx="2">
                  <c:v>673.15</c:v>
                </c:pt>
                <c:pt idx="3">
                  <c:v>773.15</c:v>
                </c:pt>
                <c:pt idx="4">
                  <c:v>873.15</c:v>
                </c:pt>
                <c:pt idx="5">
                  <c:v>923.15</c:v>
                </c:pt>
                <c:pt idx="6">
                  <c:v>973.15</c:v>
                </c:pt>
                <c:pt idx="7">
                  <c:v>1073.1500000000001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DFD-437C-B370-671DDDA64AE1}"/>
            </c:ext>
          </c:extLst>
        </c:ser>
        <c:ser>
          <c:idx val="13"/>
          <c:order val="3"/>
          <c:tx>
            <c:v>3 min</c:v>
          </c:tx>
          <c:spPr>
            <a:ln w="25400">
              <a:noFill/>
            </a:ln>
          </c:spPr>
          <c:xVal>
            <c:numRef>
              <c:f>'Fe (ll)'!$S$125:$S$132</c:f>
              <c:numCache>
                <c:formatCode>0,000</c:formatCode>
                <c:ptCount val="8"/>
                <c:pt idx="0">
                  <c:v>0.24390243902439024</c:v>
                </c:pt>
                <c:pt idx="1">
                  <c:v>0.21895743029048345</c:v>
                </c:pt>
                <c:pt idx="2">
                  <c:v>0.2645435724914279</c:v>
                </c:pt>
                <c:pt idx="3">
                  <c:v>0.24413533197831971</c:v>
                </c:pt>
                <c:pt idx="4">
                  <c:v>0.25609756097560971</c:v>
                </c:pt>
                <c:pt idx="5">
                  <c:v>0.38490365071919957</c:v>
                </c:pt>
                <c:pt idx="6">
                  <c:v>0.29573170731707316</c:v>
                </c:pt>
                <c:pt idx="7">
                  <c:v>0.28353658536585358</c:v>
                </c:pt>
              </c:numCache>
            </c:numRef>
          </c:xVal>
          <c:yVal>
            <c:numRef>
              <c:f>'Fe (ll)'!$T$125:$T$132</c:f>
              <c:numCache>
                <c:formatCode>General</c:formatCode>
                <c:ptCount val="8"/>
                <c:pt idx="0">
                  <c:v>473.15</c:v>
                </c:pt>
                <c:pt idx="1">
                  <c:v>573.15</c:v>
                </c:pt>
                <c:pt idx="2">
                  <c:v>673.15</c:v>
                </c:pt>
                <c:pt idx="3">
                  <c:v>773.15</c:v>
                </c:pt>
                <c:pt idx="4">
                  <c:v>873.15</c:v>
                </c:pt>
                <c:pt idx="5">
                  <c:v>923.15</c:v>
                </c:pt>
                <c:pt idx="6">
                  <c:v>973.15</c:v>
                </c:pt>
                <c:pt idx="7">
                  <c:v>1073.1500000000001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DFD-437C-B370-671DDDA64AE1}"/>
            </c:ext>
          </c:extLst>
        </c:ser>
        <c:ser>
          <c:idx val="14"/>
          <c:order val="4"/>
          <c:tx>
            <c:v>5 min</c:v>
          </c:tx>
          <c:spPr>
            <a:ln w="25400">
              <a:noFill/>
            </a:ln>
          </c:spPr>
          <c:xVal>
            <c:numRef>
              <c:f>'Fe (ll)'!$S$134:$S$141</c:f>
              <c:numCache>
                <c:formatCode>0,000</c:formatCode>
                <c:ptCount val="8"/>
                <c:pt idx="0">
                  <c:v>0.22865853658536589</c:v>
                </c:pt>
                <c:pt idx="1">
                  <c:v>0.22865853658536589</c:v>
                </c:pt>
                <c:pt idx="2">
                  <c:v>0.23780487804878048</c:v>
                </c:pt>
                <c:pt idx="3">
                  <c:v>0.22620120934394439</c:v>
                </c:pt>
                <c:pt idx="4">
                  <c:v>0.24574698372250248</c:v>
                </c:pt>
                <c:pt idx="5">
                  <c:v>0.45865928225708041</c:v>
                </c:pt>
                <c:pt idx="6">
                  <c:v>0.3251420380675023</c:v>
                </c:pt>
                <c:pt idx="7">
                  <c:v>0.3133033503661169</c:v>
                </c:pt>
              </c:numCache>
            </c:numRef>
          </c:xVal>
          <c:yVal>
            <c:numRef>
              <c:f>'Fe (ll)'!$T$134:$T$141</c:f>
              <c:numCache>
                <c:formatCode>General</c:formatCode>
                <c:ptCount val="8"/>
                <c:pt idx="0">
                  <c:v>473.15</c:v>
                </c:pt>
                <c:pt idx="1">
                  <c:v>573.15</c:v>
                </c:pt>
                <c:pt idx="2">
                  <c:v>673.15</c:v>
                </c:pt>
                <c:pt idx="3">
                  <c:v>773.15</c:v>
                </c:pt>
                <c:pt idx="4">
                  <c:v>873.15</c:v>
                </c:pt>
                <c:pt idx="5">
                  <c:v>923.15</c:v>
                </c:pt>
                <c:pt idx="6">
                  <c:v>973.15</c:v>
                </c:pt>
                <c:pt idx="7">
                  <c:v>1073.1500000000001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DFD-437C-B370-671DDDA64AE1}"/>
            </c:ext>
          </c:extLst>
        </c:ser>
        <c:ser>
          <c:idx val="15"/>
          <c:order val="5"/>
          <c:tx>
            <c:v>15 min</c:v>
          </c:tx>
          <c:spPr>
            <a:ln w="25400">
              <a:noFill/>
            </a:ln>
          </c:spPr>
          <c:xVal>
            <c:numRef>
              <c:f>'Fe (ll)'!$S$143:$S$151</c:f>
              <c:numCache>
                <c:formatCode>0,000</c:formatCode>
                <c:ptCount val="9"/>
                <c:pt idx="0">
                  <c:v>0.23906587473002161</c:v>
                </c:pt>
                <c:pt idx="1">
                  <c:v>0.23413655928003121</c:v>
                </c:pt>
                <c:pt idx="2">
                  <c:v>0.22800965175427146</c:v>
                </c:pt>
                <c:pt idx="3">
                  <c:v>0.26563473015049299</c:v>
                </c:pt>
                <c:pt idx="4">
                  <c:v>0.29305915931499754</c:v>
                </c:pt>
                <c:pt idx="5">
                  <c:v>0.55182926829268297</c:v>
                </c:pt>
                <c:pt idx="6">
                  <c:v>0.3201219512195122</c:v>
                </c:pt>
                <c:pt idx="7">
                  <c:v>0.35975609756097554</c:v>
                </c:pt>
                <c:pt idx="8">
                  <c:v>0.71646341463414642</c:v>
                </c:pt>
              </c:numCache>
            </c:numRef>
          </c:xVal>
          <c:yVal>
            <c:numRef>
              <c:f>'Fe (ll)'!$T$143:$T$151</c:f>
              <c:numCache>
                <c:formatCode>General</c:formatCode>
                <c:ptCount val="9"/>
                <c:pt idx="0">
                  <c:v>473.15</c:v>
                </c:pt>
                <c:pt idx="1">
                  <c:v>573.15</c:v>
                </c:pt>
                <c:pt idx="2">
                  <c:v>673.15</c:v>
                </c:pt>
                <c:pt idx="3">
                  <c:v>773.15</c:v>
                </c:pt>
                <c:pt idx="4">
                  <c:v>873.15</c:v>
                </c:pt>
                <c:pt idx="5">
                  <c:v>923.15</c:v>
                </c:pt>
                <c:pt idx="6">
                  <c:v>973.15</c:v>
                </c:pt>
                <c:pt idx="7">
                  <c:v>1073.1500000000001</c:v>
                </c:pt>
                <c:pt idx="8">
                  <c:v>1173.1500000000001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DDFD-437C-B370-671DDDA64AE1}"/>
            </c:ext>
          </c:extLst>
        </c:ser>
        <c:ser>
          <c:idx val="16"/>
          <c:order val="6"/>
          <c:tx>
            <c:v>30 min</c:v>
          </c:tx>
          <c:spPr>
            <a:ln w="25400">
              <a:noFill/>
            </a:ln>
          </c:spPr>
          <c:xVal>
            <c:numRef>
              <c:f>'Fe (ll)'!$S$152:$S$160</c:f>
              <c:numCache>
                <c:formatCode>0,000</c:formatCode>
                <c:ptCount val="9"/>
                <c:pt idx="0">
                  <c:v>0.23475609756097565</c:v>
                </c:pt>
                <c:pt idx="1">
                  <c:v>0.27743902439024387</c:v>
                </c:pt>
                <c:pt idx="2">
                  <c:v>0.22988809258443274</c:v>
                </c:pt>
                <c:pt idx="3">
                  <c:v>0.26945906015914567</c:v>
                </c:pt>
                <c:pt idx="4">
                  <c:v>0.29290293683808183</c:v>
                </c:pt>
                <c:pt idx="5">
                  <c:v>0.59277132488057072</c:v>
                </c:pt>
                <c:pt idx="6">
                  <c:v>0.29120653305051047</c:v>
                </c:pt>
                <c:pt idx="7">
                  <c:v>0.37010246831412719</c:v>
                </c:pt>
                <c:pt idx="8">
                  <c:v>0.73684607429113158</c:v>
                </c:pt>
              </c:numCache>
            </c:numRef>
          </c:xVal>
          <c:yVal>
            <c:numRef>
              <c:f>'Fe (ll)'!$T$152:$T$160</c:f>
              <c:numCache>
                <c:formatCode>General</c:formatCode>
                <c:ptCount val="9"/>
                <c:pt idx="0">
                  <c:v>473.15</c:v>
                </c:pt>
                <c:pt idx="1">
                  <c:v>573.15</c:v>
                </c:pt>
                <c:pt idx="2">
                  <c:v>673.15</c:v>
                </c:pt>
                <c:pt idx="3">
                  <c:v>773.15</c:v>
                </c:pt>
                <c:pt idx="4">
                  <c:v>873.15</c:v>
                </c:pt>
                <c:pt idx="5">
                  <c:v>923.15</c:v>
                </c:pt>
                <c:pt idx="6">
                  <c:v>973.15</c:v>
                </c:pt>
                <c:pt idx="7">
                  <c:v>1073.1500000000001</c:v>
                </c:pt>
                <c:pt idx="8">
                  <c:v>1173.1500000000001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DFD-437C-B370-671DDDA64AE1}"/>
            </c:ext>
          </c:extLst>
        </c:ser>
        <c:ser>
          <c:idx val="17"/>
          <c:order val="7"/>
          <c:tx>
            <c:v>60 min</c:v>
          </c:tx>
          <c:spPr>
            <a:ln w="19050">
              <a:noFill/>
            </a:ln>
          </c:spPr>
          <c:xVal>
            <c:numRef>
              <c:f>'Fe (ll)'!$S$161:$S$169</c:f>
              <c:numCache>
                <c:formatCode>0,000</c:formatCode>
                <c:ptCount val="9"/>
                <c:pt idx="0">
                  <c:v>0.1596676832488042</c:v>
                </c:pt>
                <c:pt idx="1">
                  <c:v>0.18248916190584705</c:v>
                </c:pt>
                <c:pt idx="2">
                  <c:v>0.11225721602567083</c:v>
                </c:pt>
                <c:pt idx="3">
                  <c:v>0.15150264292284002</c:v>
                </c:pt>
                <c:pt idx="4">
                  <c:v>0.13097832235438103</c:v>
                </c:pt>
                <c:pt idx="5">
                  <c:v>0.59567163478014651</c:v>
                </c:pt>
                <c:pt idx="6">
                  <c:v>0.33745798976250918</c:v>
                </c:pt>
                <c:pt idx="7">
                  <c:v>0.45458856465971603</c:v>
                </c:pt>
                <c:pt idx="8">
                  <c:v>0.51702741814013142</c:v>
                </c:pt>
              </c:numCache>
            </c:numRef>
          </c:xVal>
          <c:yVal>
            <c:numRef>
              <c:f>'Fe (ll)'!$T$161:$T$169</c:f>
              <c:numCache>
                <c:formatCode>General</c:formatCode>
                <c:ptCount val="9"/>
                <c:pt idx="0">
                  <c:v>473.15</c:v>
                </c:pt>
                <c:pt idx="1">
                  <c:v>573.15</c:v>
                </c:pt>
                <c:pt idx="2">
                  <c:v>673.15</c:v>
                </c:pt>
                <c:pt idx="3">
                  <c:v>773.15</c:v>
                </c:pt>
                <c:pt idx="4">
                  <c:v>873.15</c:v>
                </c:pt>
                <c:pt idx="5">
                  <c:v>923.15</c:v>
                </c:pt>
                <c:pt idx="6">
                  <c:v>973.15</c:v>
                </c:pt>
                <c:pt idx="7">
                  <c:v>1073.1500000000001</c:v>
                </c:pt>
                <c:pt idx="8">
                  <c:v>1173.1500000000001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DDFD-437C-B370-671DDDA64AE1}"/>
            </c:ext>
          </c:extLst>
        </c:ser>
        <c:ser>
          <c:idx val="7"/>
          <c:order val="8"/>
          <c:tx>
            <c:v>Glass Chip0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lt1"/>
              </a:solidFill>
              <a:ln w="22225">
                <a:solidFill>
                  <a:schemeClr val="tx1"/>
                </a:solidFill>
                <a:prstDash val="sysDot"/>
              </a:ln>
              <a:effectLst/>
            </c:spPr>
          </c:marker>
          <c:xVal>
            <c:numRef>
              <c:f>'Fe (ll)'!$S$345</c:f>
              <c:numCache>
                <c:formatCode>0,000</c:formatCode>
                <c:ptCount val="1"/>
                <c:pt idx="0">
                  <c:v>2.3698639298282219E-2</c:v>
                </c:pt>
              </c:numCache>
            </c:numRef>
          </c:xVal>
          <c:yVal>
            <c:numRef>
              <c:f>'Fe (ll)'!$T$346</c:f>
              <c:numCache>
                <c:formatCode>General</c:formatCode>
                <c:ptCount val="1"/>
                <c:pt idx="0">
                  <c:v>298.14999999999998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DDFD-437C-B370-671DDDA64AE1}"/>
            </c:ext>
          </c:extLst>
        </c:ser>
        <c:ser>
          <c:idx val="0"/>
          <c:order val="9"/>
          <c:tx>
            <c:v>Powdered Glass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tx1"/>
              </a:solidFill>
              <a:ln w="25400">
                <a:solidFill>
                  <a:schemeClr val="tx1"/>
                </a:solidFill>
              </a:ln>
              <a:effectLst/>
            </c:spPr>
          </c:marker>
          <c:xVal>
            <c:numRef>
              <c:f>'Fe (ll)'!$S$115</c:f>
              <c:numCache>
                <c:formatCode>0,000</c:formatCode>
                <c:ptCount val="1"/>
                <c:pt idx="0">
                  <c:v>0.21939735152839748</c:v>
                </c:pt>
              </c:numCache>
            </c:numRef>
          </c:xVal>
          <c:yVal>
            <c:numRef>
              <c:f>'Fe (ll)'!$T$115</c:f>
              <c:numCache>
                <c:formatCode>General</c:formatCode>
                <c:ptCount val="1"/>
                <c:pt idx="0">
                  <c:v>298.14999999999998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DDFD-437C-B370-671DDDA64AE1}"/>
            </c:ext>
          </c:extLst>
        </c:ser>
        <c:ser>
          <c:idx val="1"/>
          <c:order val="10"/>
          <c:tx>
            <c:v>1 min</c:v>
          </c:tx>
          <c:spPr>
            <a:ln w="25400" cap="rnd">
              <a:noFill/>
              <a:round/>
            </a:ln>
            <a:effectLst/>
          </c:spPr>
          <c:marker>
            <c:symbol val="dash"/>
            <c:size val="12"/>
            <c:spPr>
              <a:solidFill>
                <a:schemeClr val="tx1"/>
              </a:solidFill>
              <a:ln w="28575">
                <a:solidFill>
                  <a:schemeClr val="tx1"/>
                </a:solidFill>
              </a:ln>
              <a:effectLst/>
            </c:spPr>
          </c:marker>
          <c:dPt>
            <c:idx val="0"/>
            <c:marker>
              <c:spPr>
                <a:solidFill>
                  <a:srgbClr val="0070C0"/>
                </a:solidFill>
                <a:ln w="28575">
                  <a:solidFill>
                    <a:srgbClr val="0070C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A-DDFD-437C-B370-671DDDA64AE1}"/>
              </c:ext>
            </c:extLst>
          </c:dPt>
          <c:dPt>
            <c:idx val="1"/>
            <c:marker>
              <c:spPr>
                <a:solidFill>
                  <a:srgbClr val="00B0F0"/>
                </a:solidFill>
                <a:ln w="28575">
                  <a:solidFill>
                    <a:srgbClr val="00B0F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B-DDFD-437C-B370-671DDDA64AE1}"/>
              </c:ext>
            </c:extLst>
          </c:dPt>
          <c:dPt>
            <c:idx val="2"/>
            <c:marker>
              <c:spPr>
                <a:solidFill>
                  <a:srgbClr val="00B050"/>
                </a:solidFill>
                <a:ln w="2857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C-DDFD-437C-B370-671DDDA64AE1}"/>
              </c:ext>
            </c:extLst>
          </c:dPt>
          <c:dPt>
            <c:idx val="3"/>
            <c:marker>
              <c:spPr>
                <a:solidFill>
                  <a:srgbClr val="92D050"/>
                </a:solidFill>
                <a:ln w="28575">
                  <a:solidFill>
                    <a:srgbClr val="92D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D-DDFD-437C-B370-671DDDA64AE1}"/>
              </c:ext>
            </c:extLst>
          </c:dPt>
          <c:dPt>
            <c:idx val="4"/>
            <c:marker>
              <c:spPr>
                <a:solidFill>
                  <a:srgbClr val="FFC000"/>
                </a:solidFill>
                <a:ln w="28575">
                  <a:solidFill>
                    <a:srgbClr val="FFC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E-DDFD-437C-B370-671DDDA64AE1}"/>
              </c:ext>
            </c:extLst>
          </c:dPt>
          <c:dPt>
            <c:idx val="5"/>
            <c:marker>
              <c:spPr>
                <a:solidFill>
                  <a:srgbClr val="FF0000"/>
                </a:solidFill>
                <a:ln w="28575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F-DDFD-437C-B370-671DDDA64AE1}"/>
              </c:ext>
            </c:extLst>
          </c:dPt>
          <c:dPt>
            <c:idx val="6"/>
            <c:marker>
              <c:spPr>
                <a:solidFill>
                  <a:srgbClr val="800000"/>
                </a:solidFill>
                <a:ln w="28575">
                  <a:solidFill>
                    <a:srgbClr val="8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0-DDFD-437C-B370-671DDDA64AE1}"/>
              </c:ext>
            </c:extLst>
          </c:dPt>
          <c:dPt>
            <c:idx val="7"/>
            <c:marker>
              <c:spPr>
                <a:solidFill>
                  <a:srgbClr val="9E0000"/>
                </a:solidFill>
                <a:ln w="28575">
                  <a:solidFill>
                    <a:srgbClr val="6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DDFD-437C-B370-671DDDA64AE1}"/>
              </c:ext>
            </c:extLst>
          </c:dPt>
          <c:xVal>
            <c:numRef>
              <c:f>'Fe (ll)'!$S$281:$S$287</c:f>
              <c:numCache>
                <c:formatCode>0,000</c:formatCode>
                <c:ptCount val="7"/>
                <c:pt idx="0">
                  <c:v>0.16352061115814787</c:v>
                </c:pt>
                <c:pt idx="1">
                  <c:v>0.22513707333368185</c:v>
                </c:pt>
                <c:pt idx="2">
                  <c:v>0.19669870617574306</c:v>
                </c:pt>
                <c:pt idx="3">
                  <c:v>0.21802748154419718</c:v>
                </c:pt>
                <c:pt idx="4">
                  <c:v>0.19312642972514321</c:v>
                </c:pt>
                <c:pt idx="5">
                  <c:v>0.27054906022928393</c:v>
                </c:pt>
                <c:pt idx="6">
                  <c:v>0.31993163052681106</c:v>
                </c:pt>
              </c:numCache>
            </c:numRef>
          </c:xVal>
          <c:yVal>
            <c:numRef>
              <c:f>'Fe (ll)'!$T$281:$T$287</c:f>
              <c:numCache>
                <c:formatCode>General</c:formatCode>
                <c:ptCount val="7"/>
                <c:pt idx="0">
                  <c:v>473.15</c:v>
                </c:pt>
                <c:pt idx="1">
                  <c:v>573.15</c:v>
                </c:pt>
                <c:pt idx="2">
                  <c:v>673.15</c:v>
                </c:pt>
                <c:pt idx="3">
                  <c:v>773.15</c:v>
                </c:pt>
                <c:pt idx="4">
                  <c:v>873.15</c:v>
                </c:pt>
                <c:pt idx="5">
                  <c:v>973.15</c:v>
                </c:pt>
                <c:pt idx="6">
                  <c:v>1073.1500000000001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DDFD-437C-B370-671DDDA64AE1}"/>
            </c:ext>
          </c:extLst>
        </c:ser>
        <c:ser>
          <c:idx val="2"/>
          <c:order val="11"/>
          <c:tx>
            <c:v>3 min</c:v>
          </c:tx>
          <c:spPr>
            <a:ln w="25400" cap="rnd">
              <a:noFill/>
              <a:round/>
            </a:ln>
            <a:effectLst/>
          </c:spPr>
          <c:marker>
            <c:symbol val="x"/>
            <c:size val="11"/>
            <c:spPr>
              <a:noFill/>
              <a:ln w="31750">
                <a:solidFill>
                  <a:schemeClr val="tx1"/>
                </a:solidFill>
              </a:ln>
              <a:effectLst/>
            </c:spPr>
          </c:marker>
          <c:dPt>
            <c:idx val="0"/>
            <c:marker>
              <c:spPr>
                <a:noFill/>
                <a:ln w="31750">
                  <a:solidFill>
                    <a:srgbClr val="0070C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3-DDFD-437C-B370-671DDDA64AE1}"/>
              </c:ext>
            </c:extLst>
          </c:dPt>
          <c:dPt>
            <c:idx val="1"/>
            <c:marker>
              <c:spPr>
                <a:noFill/>
                <a:ln w="31750">
                  <a:solidFill>
                    <a:srgbClr val="00B0F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4-DDFD-437C-B370-671DDDA64AE1}"/>
              </c:ext>
            </c:extLst>
          </c:dPt>
          <c:dPt>
            <c:idx val="2"/>
            <c:marker>
              <c:spPr>
                <a:noFill/>
                <a:ln w="31750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5-DDFD-437C-B370-671DDDA64AE1}"/>
              </c:ext>
            </c:extLst>
          </c:dPt>
          <c:dPt>
            <c:idx val="3"/>
            <c:marker>
              <c:spPr>
                <a:noFill/>
                <a:ln w="31750">
                  <a:solidFill>
                    <a:srgbClr val="92D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6-DDFD-437C-B370-671DDDA64AE1}"/>
              </c:ext>
            </c:extLst>
          </c:dPt>
          <c:dPt>
            <c:idx val="4"/>
            <c:marker>
              <c:spPr>
                <a:noFill/>
                <a:ln w="31750">
                  <a:solidFill>
                    <a:srgbClr val="FFC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7-DDFD-437C-B370-671DDDA64AE1}"/>
              </c:ext>
            </c:extLst>
          </c:dPt>
          <c:dPt>
            <c:idx val="5"/>
            <c:marker>
              <c:spPr>
                <a:solidFill>
                  <a:schemeClr val="bg1"/>
                </a:solidFill>
                <a:ln w="31750">
                  <a:solidFill>
                    <a:srgbClr val="FF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8-DDFD-437C-B370-671DDDA64AE1}"/>
              </c:ext>
            </c:extLst>
          </c:dPt>
          <c:dPt>
            <c:idx val="6"/>
            <c:marker>
              <c:spPr>
                <a:noFill/>
                <a:ln w="31750">
                  <a:solidFill>
                    <a:srgbClr val="6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9-DDFD-437C-B370-671DDDA64AE1}"/>
              </c:ext>
            </c:extLst>
          </c:dPt>
          <c:dPt>
            <c:idx val="7"/>
            <c:marker>
              <c:spPr>
                <a:noFill/>
                <a:ln w="31750">
                  <a:solidFill>
                    <a:srgbClr val="6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A-DDFD-437C-B370-671DDDA64AE1}"/>
              </c:ext>
            </c:extLst>
          </c:dPt>
          <c:xVal>
            <c:numRef>
              <c:f>'Fe (ll)'!$S$288:$S$294</c:f>
              <c:numCache>
                <c:formatCode>0,000</c:formatCode>
                <c:ptCount val="7"/>
                <c:pt idx="0">
                  <c:v>0.20380829796522779</c:v>
                </c:pt>
                <c:pt idx="1">
                  <c:v>0.18484938652660193</c:v>
                </c:pt>
                <c:pt idx="2">
                  <c:v>0.16826033901780435</c:v>
                </c:pt>
                <c:pt idx="3">
                  <c:v>0.17063020294763254</c:v>
                </c:pt>
                <c:pt idx="4">
                  <c:v>0.19669870617574306</c:v>
                </c:pt>
                <c:pt idx="5">
                  <c:v>0.21091788975471243</c:v>
                </c:pt>
                <c:pt idx="6">
                  <c:v>0.4147261877199403</c:v>
                </c:pt>
              </c:numCache>
            </c:numRef>
          </c:xVal>
          <c:yVal>
            <c:numRef>
              <c:f>'Fe (ll)'!$T$288:$T$294</c:f>
              <c:numCache>
                <c:formatCode>General</c:formatCode>
                <c:ptCount val="7"/>
                <c:pt idx="0">
                  <c:v>473.15</c:v>
                </c:pt>
                <c:pt idx="1">
                  <c:v>573.15</c:v>
                </c:pt>
                <c:pt idx="2">
                  <c:v>673.15</c:v>
                </c:pt>
                <c:pt idx="3">
                  <c:v>773.15</c:v>
                </c:pt>
                <c:pt idx="4">
                  <c:v>873.15</c:v>
                </c:pt>
                <c:pt idx="5">
                  <c:v>973.15</c:v>
                </c:pt>
                <c:pt idx="6">
                  <c:v>1073.1500000000001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DDFD-437C-B370-671DDDA64AE1}"/>
            </c:ext>
          </c:extLst>
        </c:ser>
        <c:ser>
          <c:idx val="3"/>
          <c:order val="12"/>
          <c:tx>
            <c:v>5 min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4"/>
            <c:spPr>
              <a:noFill/>
              <a:ln w="22225">
                <a:solidFill>
                  <a:schemeClr val="tx1"/>
                </a:solidFill>
              </a:ln>
              <a:effectLst/>
            </c:spPr>
          </c:marker>
          <c:dPt>
            <c:idx val="0"/>
            <c:marker>
              <c:spPr>
                <a:solidFill>
                  <a:srgbClr val="0070C0"/>
                </a:solidFill>
                <a:ln w="222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C-DDFD-437C-B370-671DDDA64AE1}"/>
              </c:ext>
            </c:extLst>
          </c:dPt>
          <c:dPt>
            <c:idx val="1"/>
            <c:marker>
              <c:spPr>
                <a:solidFill>
                  <a:srgbClr val="00B0F0"/>
                </a:solidFill>
                <a:ln w="222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D-DDFD-437C-B370-671DDDA64AE1}"/>
              </c:ext>
            </c:extLst>
          </c:dPt>
          <c:dPt>
            <c:idx val="2"/>
            <c:marker>
              <c:spPr>
                <a:solidFill>
                  <a:srgbClr val="00B050"/>
                </a:solidFill>
                <a:ln w="222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E-DDFD-437C-B370-671DDDA64AE1}"/>
              </c:ext>
            </c:extLst>
          </c:dPt>
          <c:dPt>
            <c:idx val="3"/>
            <c:marker>
              <c:spPr>
                <a:solidFill>
                  <a:srgbClr val="92D050"/>
                </a:solidFill>
                <a:ln w="222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F-DDFD-437C-B370-671DDDA64AE1}"/>
              </c:ext>
            </c:extLst>
          </c:dPt>
          <c:dPt>
            <c:idx val="4"/>
            <c:marker>
              <c:spPr>
                <a:solidFill>
                  <a:srgbClr val="FFC000"/>
                </a:solidFill>
                <a:ln w="222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0-DDFD-437C-B370-671DDDA64AE1}"/>
              </c:ext>
            </c:extLst>
          </c:dPt>
          <c:dPt>
            <c:idx val="5"/>
            <c:marker>
              <c:spPr>
                <a:solidFill>
                  <a:srgbClr val="FF0000"/>
                </a:solidFill>
                <a:ln w="222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1-DDFD-437C-B370-671DDDA64AE1}"/>
              </c:ext>
            </c:extLst>
          </c:dPt>
          <c:dPt>
            <c:idx val="6"/>
            <c:marker>
              <c:spPr>
                <a:solidFill>
                  <a:srgbClr val="600000"/>
                </a:solidFill>
                <a:ln w="222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2-DDFD-437C-B370-671DDDA64AE1}"/>
              </c:ext>
            </c:extLst>
          </c:dPt>
          <c:dPt>
            <c:idx val="7"/>
            <c:marker>
              <c:spPr>
                <a:solidFill>
                  <a:srgbClr val="800000"/>
                </a:solidFill>
                <a:ln w="222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3-DDFD-437C-B370-671DDDA64AE1}"/>
              </c:ext>
            </c:extLst>
          </c:dPt>
          <c:xVal>
            <c:numRef>
              <c:f>'Fe (ll)'!$S$295:$S$301</c:f>
              <c:numCache>
                <c:formatCode>0,000</c:formatCode>
                <c:ptCount val="7"/>
                <c:pt idx="0">
                  <c:v>0.17773979473711729</c:v>
                </c:pt>
                <c:pt idx="1">
                  <c:v>0.19195897831608655</c:v>
                </c:pt>
                <c:pt idx="2">
                  <c:v>0.18010965866694548</c:v>
                </c:pt>
                <c:pt idx="3">
                  <c:v>0.19195897831608655</c:v>
                </c:pt>
                <c:pt idx="4">
                  <c:v>0.1990685701055713</c:v>
                </c:pt>
                <c:pt idx="5">
                  <c:v>0.27964394371973111</c:v>
                </c:pt>
                <c:pt idx="6">
                  <c:v>0.37443850091286035</c:v>
                </c:pt>
              </c:numCache>
            </c:numRef>
          </c:xVal>
          <c:yVal>
            <c:numRef>
              <c:f>'Fe (ll)'!$T$295:$T$301</c:f>
              <c:numCache>
                <c:formatCode>General</c:formatCode>
                <c:ptCount val="7"/>
                <c:pt idx="0">
                  <c:v>473.15</c:v>
                </c:pt>
                <c:pt idx="1">
                  <c:v>573.15</c:v>
                </c:pt>
                <c:pt idx="2">
                  <c:v>673.15</c:v>
                </c:pt>
                <c:pt idx="3">
                  <c:v>773.15</c:v>
                </c:pt>
                <c:pt idx="4">
                  <c:v>873.15</c:v>
                </c:pt>
                <c:pt idx="5">
                  <c:v>973.15</c:v>
                </c:pt>
                <c:pt idx="6">
                  <c:v>1073.1500000000001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DDFD-437C-B370-671DDDA64AE1}"/>
            </c:ext>
          </c:extLst>
        </c:ser>
        <c:ser>
          <c:idx val="4"/>
          <c:order val="13"/>
          <c:tx>
            <c:v>15 min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5"/>
            <c:spPr>
              <a:noFill/>
              <a:ln w="28575">
                <a:solidFill>
                  <a:schemeClr val="tx1"/>
                </a:solidFill>
              </a:ln>
              <a:effectLst/>
            </c:spPr>
          </c:marker>
          <c:dPt>
            <c:idx val="0"/>
            <c:marker>
              <c:spPr>
                <a:solidFill>
                  <a:srgbClr val="0070C0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5-DDFD-437C-B370-671DDDA64AE1}"/>
              </c:ext>
            </c:extLst>
          </c:dPt>
          <c:dPt>
            <c:idx val="1"/>
            <c:marker>
              <c:spPr>
                <a:solidFill>
                  <a:srgbClr val="00B0F0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6-DDFD-437C-B370-671DDDA64AE1}"/>
              </c:ext>
            </c:extLst>
          </c:dPt>
          <c:dPt>
            <c:idx val="2"/>
            <c:marker>
              <c:spPr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7-DDFD-437C-B370-671DDDA64AE1}"/>
              </c:ext>
            </c:extLst>
          </c:dPt>
          <c:dPt>
            <c:idx val="3"/>
            <c:marker>
              <c:spPr>
                <a:solidFill>
                  <a:srgbClr val="92D050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8-DDFD-437C-B370-671DDDA64AE1}"/>
              </c:ext>
            </c:extLst>
          </c:dPt>
          <c:dPt>
            <c:idx val="4"/>
            <c:marker>
              <c:spPr>
                <a:solidFill>
                  <a:srgbClr val="FFC000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9-DDFD-437C-B370-671DDDA64AE1}"/>
              </c:ext>
            </c:extLst>
          </c:dPt>
          <c:dPt>
            <c:idx val="5"/>
            <c:marker>
              <c:spPr>
                <a:solidFill>
                  <a:srgbClr val="FF0000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A-DDFD-437C-B370-671DDDA64AE1}"/>
              </c:ext>
            </c:extLst>
          </c:dPt>
          <c:dPt>
            <c:idx val="6"/>
            <c:marker>
              <c:spPr>
                <a:solidFill>
                  <a:srgbClr val="600000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B-DDFD-437C-B370-671DDDA64AE1}"/>
              </c:ext>
            </c:extLst>
          </c:dPt>
          <c:dPt>
            <c:idx val="7"/>
            <c:marker>
              <c:spPr>
                <a:solidFill>
                  <a:srgbClr val="A50021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C-DDFD-437C-B370-671DDDA64AE1}"/>
              </c:ext>
            </c:extLst>
          </c:dPt>
          <c:dPt>
            <c:idx val="8"/>
            <c:marker>
              <c:spPr>
                <a:solidFill>
                  <a:srgbClr val="600000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D-DDFD-437C-B370-671DDDA64AE1}"/>
              </c:ext>
            </c:extLst>
          </c:dPt>
          <c:xVal>
            <c:numRef>
              <c:f>'Fe (ll)'!$S$302:$S$308</c:f>
              <c:numCache>
                <c:formatCode>0,000</c:formatCode>
                <c:ptCount val="7"/>
                <c:pt idx="0">
                  <c:v>0.16115074722831962</c:v>
                </c:pt>
                <c:pt idx="1">
                  <c:v>0.18721925045643012</c:v>
                </c:pt>
                <c:pt idx="2">
                  <c:v>0.17773979473711729</c:v>
                </c:pt>
                <c:pt idx="3">
                  <c:v>0.18721925045643012</c:v>
                </c:pt>
                <c:pt idx="4">
                  <c:v>0.22513707333368185</c:v>
                </c:pt>
                <c:pt idx="5">
                  <c:v>0.35784945340406277</c:v>
                </c:pt>
                <c:pt idx="6">
                  <c:v>0.42183577950942502</c:v>
                </c:pt>
              </c:numCache>
            </c:numRef>
          </c:xVal>
          <c:yVal>
            <c:numRef>
              <c:f>'Fe (ll)'!$T$302:$T$308</c:f>
              <c:numCache>
                <c:formatCode>General</c:formatCode>
                <c:ptCount val="7"/>
                <c:pt idx="0">
                  <c:v>473.15</c:v>
                </c:pt>
                <c:pt idx="1">
                  <c:v>573.15</c:v>
                </c:pt>
                <c:pt idx="2">
                  <c:v>673.15</c:v>
                </c:pt>
                <c:pt idx="3">
                  <c:v>773.15</c:v>
                </c:pt>
                <c:pt idx="4">
                  <c:v>873.15</c:v>
                </c:pt>
                <c:pt idx="5">
                  <c:v>973.15</c:v>
                </c:pt>
                <c:pt idx="6">
                  <c:v>1073.1500000000001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DDFD-437C-B370-671DDDA64AE1}"/>
            </c:ext>
          </c:extLst>
        </c:ser>
        <c:ser>
          <c:idx val="5"/>
          <c:order val="14"/>
          <c:tx>
            <c:v>30 min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noFill/>
              <a:ln w="28575">
                <a:solidFill>
                  <a:schemeClr val="tx1"/>
                </a:solidFill>
              </a:ln>
              <a:effectLst/>
            </c:spPr>
          </c:marker>
          <c:dPt>
            <c:idx val="0"/>
            <c:marker>
              <c:spPr>
                <a:solidFill>
                  <a:srgbClr val="0070C0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2F-DDFD-437C-B370-671DDDA64AE1}"/>
              </c:ext>
            </c:extLst>
          </c:dPt>
          <c:dPt>
            <c:idx val="1"/>
            <c:marker>
              <c:spPr>
                <a:solidFill>
                  <a:srgbClr val="00B0F0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0-DDFD-437C-B370-671DDDA64AE1}"/>
              </c:ext>
            </c:extLst>
          </c:dPt>
          <c:dPt>
            <c:idx val="2"/>
            <c:marker>
              <c:spPr>
                <a:solidFill>
                  <a:srgbClr val="00B050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1-DDFD-437C-B370-671DDDA64AE1}"/>
              </c:ext>
            </c:extLst>
          </c:dPt>
          <c:dPt>
            <c:idx val="3"/>
            <c:marker>
              <c:spPr>
                <a:solidFill>
                  <a:srgbClr val="92D050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2-DDFD-437C-B370-671DDDA64AE1}"/>
              </c:ext>
            </c:extLst>
          </c:dPt>
          <c:dPt>
            <c:idx val="4"/>
            <c:marker>
              <c:spPr>
                <a:solidFill>
                  <a:srgbClr val="FFC000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3-DDFD-437C-B370-671DDDA64AE1}"/>
              </c:ext>
            </c:extLst>
          </c:dPt>
          <c:dPt>
            <c:idx val="5"/>
            <c:marker>
              <c:spPr>
                <a:solidFill>
                  <a:srgbClr val="FF0000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4-DDFD-437C-B370-671DDDA64AE1}"/>
              </c:ext>
            </c:extLst>
          </c:dPt>
          <c:dPt>
            <c:idx val="6"/>
            <c:marker>
              <c:spPr>
                <a:solidFill>
                  <a:srgbClr val="600000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5-DDFD-437C-B370-671DDDA64AE1}"/>
              </c:ext>
            </c:extLst>
          </c:dPt>
          <c:dPt>
            <c:idx val="7"/>
            <c:marker>
              <c:spPr>
                <a:solidFill>
                  <a:srgbClr val="A50021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6-DDFD-437C-B370-671DDDA64AE1}"/>
              </c:ext>
            </c:extLst>
          </c:dPt>
          <c:dPt>
            <c:idx val="8"/>
            <c:marker>
              <c:spPr>
                <a:solidFill>
                  <a:srgbClr val="600000"/>
                </a:solidFill>
                <a:ln w="2857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7-DDFD-437C-B370-671DDDA64AE1}"/>
              </c:ext>
            </c:extLst>
          </c:dPt>
          <c:xVal>
            <c:numRef>
              <c:f>'Fe (ll)'!$S$309:$S$315</c:f>
              <c:numCache>
                <c:formatCode>0,000</c:formatCode>
                <c:ptCount val="7"/>
                <c:pt idx="0">
                  <c:v>0.17536993080728899</c:v>
                </c:pt>
                <c:pt idx="1">
                  <c:v>0.17536993080728899</c:v>
                </c:pt>
                <c:pt idx="2">
                  <c:v>0.18688746950625418</c:v>
                </c:pt>
                <c:pt idx="3">
                  <c:v>0.20617816189505597</c:v>
                </c:pt>
                <c:pt idx="4">
                  <c:v>0.24409598477230768</c:v>
                </c:pt>
                <c:pt idx="5">
                  <c:v>0.38391795663217332</c:v>
                </c:pt>
                <c:pt idx="6">
                  <c:v>0.45027414666736382</c:v>
                </c:pt>
              </c:numCache>
            </c:numRef>
          </c:xVal>
          <c:yVal>
            <c:numRef>
              <c:f>'Fe (ll)'!$T$309:$T$315</c:f>
              <c:numCache>
                <c:formatCode>General</c:formatCode>
                <c:ptCount val="7"/>
                <c:pt idx="0">
                  <c:v>473.15</c:v>
                </c:pt>
                <c:pt idx="1">
                  <c:v>573.15</c:v>
                </c:pt>
                <c:pt idx="2">
                  <c:v>673.15</c:v>
                </c:pt>
                <c:pt idx="3">
                  <c:v>773.15</c:v>
                </c:pt>
                <c:pt idx="4">
                  <c:v>873.15</c:v>
                </c:pt>
                <c:pt idx="5">
                  <c:v>973.15</c:v>
                </c:pt>
                <c:pt idx="6">
                  <c:v>1073.1500000000001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DDFD-437C-B370-671DDDA64AE1}"/>
            </c:ext>
          </c:extLst>
        </c:ser>
        <c:ser>
          <c:idx val="6"/>
          <c:order val="15"/>
          <c:tx>
            <c:v>60 min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noFill/>
              <a:ln w="22225">
                <a:solidFill>
                  <a:schemeClr val="tx1"/>
                </a:solidFill>
              </a:ln>
              <a:effectLst/>
            </c:spPr>
          </c:marker>
          <c:dPt>
            <c:idx val="0"/>
            <c:marker>
              <c:spPr>
                <a:solidFill>
                  <a:srgbClr val="0070C0"/>
                </a:solidFill>
                <a:ln w="222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9-DDFD-437C-B370-671DDDA64AE1}"/>
              </c:ext>
            </c:extLst>
          </c:dPt>
          <c:dPt>
            <c:idx val="1"/>
            <c:marker>
              <c:spPr>
                <a:solidFill>
                  <a:srgbClr val="00B0F0"/>
                </a:solidFill>
                <a:ln w="222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A-DDFD-437C-B370-671DDDA64AE1}"/>
              </c:ext>
            </c:extLst>
          </c:dPt>
          <c:dPt>
            <c:idx val="2"/>
            <c:marker>
              <c:spPr>
                <a:solidFill>
                  <a:srgbClr val="00B050"/>
                </a:solidFill>
                <a:ln w="222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B-DDFD-437C-B370-671DDDA64AE1}"/>
              </c:ext>
            </c:extLst>
          </c:dPt>
          <c:dPt>
            <c:idx val="3"/>
            <c:marker>
              <c:spPr>
                <a:solidFill>
                  <a:srgbClr val="92D050"/>
                </a:solidFill>
                <a:ln w="222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C-DDFD-437C-B370-671DDDA64AE1}"/>
              </c:ext>
            </c:extLst>
          </c:dPt>
          <c:dPt>
            <c:idx val="4"/>
            <c:marker>
              <c:spPr>
                <a:solidFill>
                  <a:srgbClr val="FFC000"/>
                </a:solidFill>
                <a:ln w="222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D-DDFD-437C-B370-671DDDA64AE1}"/>
              </c:ext>
            </c:extLst>
          </c:dPt>
          <c:dPt>
            <c:idx val="5"/>
            <c:marker>
              <c:spPr>
                <a:noFill/>
                <a:ln w="22225">
                  <a:solidFill>
                    <a:schemeClr val="bg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E-DDFD-437C-B370-671DDDA64AE1}"/>
              </c:ext>
            </c:extLst>
          </c:dPt>
          <c:dPt>
            <c:idx val="6"/>
            <c:marker>
              <c:spPr>
                <a:solidFill>
                  <a:srgbClr val="FF0000"/>
                </a:solidFill>
                <a:ln w="222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F-DDFD-437C-B370-671DDDA64AE1}"/>
              </c:ext>
            </c:extLst>
          </c:dPt>
          <c:dPt>
            <c:idx val="7"/>
            <c:marker>
              <c:spPr>
                <a:solidFill>
                  <a:srgbClr val="9E0000"/>
                </a:solidFill>
                <a:ln w="222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0-DDFD-437C-B370-671DDDA64AE1}"/>
              </c:ext>
            </c:extLst>
          </c:dPt>
          <c:dPt>
            <c:idx val="8"/>
            <c:marker>
              <c:spPr>
                <a:solidFill>
                  <a:srgbClr val="600000"/>
                </a:solidFill>
                <a:ln w="222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1-DDFD-437C-B370-671DDDA64AE1}"/>
              </c:ext>
            </c:extLst>
          </c:dPt>
          <c:xVal>
            <c:numRef>
              <c:f>'Fe (ll)'!$S$316:$S$322</c:f>
              <c:numCache>
                <c:formatCode>0,000</c:formatCode>
                <c:ptCount val="7"/>
                <c:pt idx="0">
                  <c:v>0.17536993080728899</c:v>
                </c:pt>
                <c:pt idx="1">
                  <c:v>0.20143843403539949</c:v>
                </c:pt>
                <c:pt idx="2">
                  <c:v>0.15878088329849144</c:v>
                </c:pt>
                <c:pt idx="3">
                  <c:v>0.21328775368454075</c:v>
                </c:pt>
                <c:pt idx="4">
                  <c:v>0.23224666512316661</c:v>
                </c:pt>
                <c:pt idx="5">
                  <c:v>0.28710901509869013</c:v>
                </c:pt>
                <c:pt idx="6">
                  <c:v>0.50715088098324113</c:v>
                </c:pt>
              </c:numCache>
            </c:numRef>
          </c:xVal>
          <c:yVal>
            <c:numRef>
              <c:f>'Fe (ll)'!$T$161:$T$169</c:f>
              <c:numCache>
                <c:formatCode>General</c:formatCode>
                <c:ptCount val="9"/>
                <c:pt idx="0">
                  <c:v>473.15</c:v>
                </c:pt>
                <c:pt idx="1">
                  <c:v>573.15</c:v>
                </c:pt>
                <c:pt idx="2">
                  <c:v>673.15</c:v>
                </c:pt>
                <c:pt idx="3">
                  <c:v>773.15</c:v>
                </c:pt>
                <c:pt idx="4">
                  <c:v>873.15</c:v>
                </c:pt>
                <c:pt idx="5">
                  <c:v>923.15</c:v>
                </c:pt>
                <c:pt idx="6">
                  <c:v>973.15</c:v>
                </c:pt>
                <c:pt idx="7">
                  <c:v>1073.1500000000001</c:v>
                </c:pt>
                <c:pt idx="8">
                  <c:v>1173.1500000000001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DDFD-437C-B370-671DDDA64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1592128"/>
        <c:axId val="1881593376"/>
      </c:scatterChart>
      <c:valAx>
        <c:axId val="1881592128"/>
        <c:scaling>
          <c:orientation val="minMax"/>
          <c:max val="0.60000000000000009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ysClr val="windowText" lastClr="000000"/>
                    </a:solidFill>
                    <a:latin typeface="LMU CompatilFact" panose="02000500060000020003" pitchFamily="2" charset="0"/>
                    <a:ea typeface="+mn-ea"/>
                    <a:cs typeface="+mn-cs"/>
                  </a:defRPr>
                </a:pPr>
                <a:r>
                  <a:rPr lang="de-DE" sz="2800" b="1" i="0" baseline="0" dirty="0">
                    <a:effectLst/>
                  </a:rPr>
                  <a:t> Fe³⁺⁄ </a:t>
                </a:r>
                <a:r>
                  <a:rPr lang="de-DE" sz="2800" b="1" i="0" baseline="0" dirty="0" err="1">
                    <a:effectLst/>
                  </a:rPr>
                  <a:t>ƩFe</a:t>
                </a:r>
                <a:endParaRPr lang="de-DE" sz="28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81593376"/>
        <c:crosses val="autoZero"/>
        <c:crossBetween val="midCat"/>
        <c:majorUnit val="0.1"/>
      </c:valAx>
      <c:valAx>
        <c:axId val="18815933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ysClr val="windowText" lastClr="000000"/>
                    </a:solidFill>
                    <a:latin typeface="LMU CompatilFact" panose="02000500060000020003" pitchFamily="2" charset="0"/>
                    <a:ea typeface="+mn-ea"/>
                    <a:cs typeface="+mn-cs"/>
                  </a:defRPr>
                </a:pPr>
                <a:r>
                  <a:rPr lang="de-DE" sz="2800" b="1" i="0" baseline="0">
                    <a:effectLst/>
                  </a:rPr>
                  <a:t>Temperature (K)</a:t>
                </a:r>
                <a:endParaRPr lang="de-DE" sz="2800">
                  <a:effectLst/>
                </a:endParaRPr>
              </a:p>
            </c:rich>
          </c:tx>
          <c:layout>
            <c:manualLayout>
              <c:xMode val="edge"/>
              <c:yMode val="edge"/>
              <c:x val="1.3840794710670764E-2"/>
              <c:y val="0.2305483498167180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LMU CompatilFact" panose="02000500060000020003" pitchFamily="2" charset="0"/>
                <a:ea typeface="+mn-ea"/>
                <a:cs typeface="+mn-cs"/>
              </a:defRPr>
            </a:pPr>
            <a:endParaRPr lang="de-DE"/>
          </a:p>
        </c:txPr>
        <c:crossAx val="1881592128"/>
        <c:crosses val="autoZero"/>
        <c:crossBetween val="midCat"/>
      </c:valAx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2400">
          <a:solidFill>
            <a:sysClr val="windowText" lastClr="000000"/>
          </a:solidFill>
          <a:latin typeface="LMU CompatilFact" panose="02000500060000020003" pitchFamily="2" charset="0"/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606179241676917"/>
          <c:y val="5.5092592592592596E-2"/>
          <c:w val="0.4958751746356384"/>
          <c:h val="0.74341025080198309"/>
        </c:manualLayout>
      </c:layout>
      <c:scatterChart>
        <c:scatterStyle val="lineMarker"/>
        <c:varyColors val="0"/>
        <c:ser>
          <c:idx val="0"/>
          <c:order val="0"/>
          <c:tx>
            <c:v>1 min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6"/>
            <c:marker>
              <c:symbol val="circle"/>
              <c:size val="13"/>
              <c:spPr>
                <a:noFill/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F67B-4628-BC1C-B0FE3096A5F4}"/>
              </c:ext>
            </c:extLst>
          </c:dPt>
          <c:xVal>
            <c:numRef>
              <c:f>Sheet3!$K$10:$K$30</c:f>
              <c:numCache>
                <c:formatCode>0,000</c:formatCode>
                <c:ptCount val="21"/>
                <c:pt idx="0">
                  <c:v>0.21036585365853658</c:v>
                </c:pt>
                <c:pt idx="1">
                  <c:v>0.28963414634146339</c:v>
                </c:pt>
                <c:pt idx="2">
                  <c:v>0.25304878048780483</c:v>
                </c:pt>
                <c:pt idx="3">
                  <c:v>0.28048780487804881</c:v>
                </c:pt>
                <c:pt idx="4">
                  <c:v>0.24845312138579762</c:v>
                </c:pt>
                <c:pt idx="5">
                  <c:v>0.34805571975635452</c:v>
                </c:pt>
                <c:pt idx="6">
                  <c:v>0.41158536585365851</c:v>
                </c:pt>
                <c:pt idx="7">
                  <c:v>0.21036585365853658</c:v>
                </c:pt>
                <c:pt idx="8">
                  <c:v>0.27743902439024387</c:v>
                </c:pt>
                <c:pt idx="9">
                  <c:v>0.22865853658536589</c:v>
                </c:pt>
                <c:pt idx="10">
                  <c:v>0.20731707317073167</c:v>
                </c:pt>
                <c:pt idx="11">
                  <c:v>0.27560975609756094</c:v>
                </c:pt>
                <c:pt idx="12">
                  <c:v>0.27134146341463405</c:v>
                </c:pt>
                <c:pt idx="13">
                  <c:v>0.27439024390243905</c:v>
                </c:pt>
                <c:pt idx="14">
                  <c:v>0.25609756097560971</c:v>
                </c:pt>
                <c:pt idx="15">
                  <c:v>0.23475609756097565</c:v>
                </c:pt>
                <c:pt idx="16">
                  <c:v>0.23780487804878048</c:v>
                </c:pt>
                <c:pt idx="17">
                  <c:v>0.21951219512195116</c:v>
                </c:pt>
                <c:pt idx="18">
                  <c:v>0.28658536585365857</c:v>
                </c:pt>
                <c:pt idx="19">
                  <c:v>0.26829268292682928</c:v>
                </c:pt>
                <c:pt idx="20">
                  <c:v>0.23170731707317069</c:v>
                </c:pt>
              </c:numCache>
            </c:numRef>
          </c:xVal>
          <c:yVal>
            <c:numRef>
              <c:f>Sheet3!$L$10:$L$30</c:f>
              <c:numCache>
                <c:formatCode>General</c:formatCode>
                <c:ptCount val="21"/>
                <c:pt idx="0">
                  <c:v>60.77256077256078</c:v>
                </c:pt>
                <c:pt idx="1">
                  <c:v>104.8521103356597</c:v>
                </c:pt>
                <c:pt idx="2">
                  <c:v>130.76285240464344</c:v>
                </c:pt>
                <c:pt idx="3">
                  <c:v>98.488623152300292</c:v>
                </c:pt>
                <c:pt idx="4">
                  <c:v>448.884448884449</c:v>
                </c:pt>
                <c:pt idx="5">
                  <c:v>808.17140009965124</c:v>
                </c:pt>
                <c:pt idx="6">
                  <c:v>290.36022069977162</c:v>
                </c:pt>
                <c:pt idx="7">
                  <c:v>309.11965385255456</c:v>
                </c:pt>
                <c:pt idx="8">
                  <c:v>67.648527209186227</c:v>
                </c:pt>
                <c:pt idx="9">
                  <c:v>125.66666666666667</c:v>
                </c:pt>
                <c:pt idx="10">
                  <c:v>144.9419568822554</c:v>
                </c:pt>
                <c:pt idx="11">
                  <c:v>307.46268656716416</c:v>
                </c:pt>
                <c:pt idx="12">
                  <c:v>491.01347978032953</c:v>
                </c:pt>
                <c:pt idx="13">
                  <c:v>1096.3165754106521</c:v>
                </c:pt>
                <c:pt idx="14">
                  <c:v>128.19873712196747</c:v>
                </c:pt>
                <c:pt idx="15">
                  <c:v>85.157545605306808</c:v>
                </c:pt>
                <c:pt idx="16">
                  <c:v>65.717141429285363</c:v>
                </c:pt>
                <c:pt idx="17">
                  <c:v>90.841214534594329</c:v>
                </c:pt>
                <c:pt idx="18">
                  <c:v>143.93939393939394</c:v>
                </c:pt>
                <c:pt idx="19">
                  <c:v>188.94430590191189</c:v>
                </c:pt>
                <c:pt idx="20">
                  <c:v>400.21655838747296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67B-4628-BC1C-B0FE3096A5F4}"/>
            </c:ext>
          </c:extLst>
        </c:ser>
        <c:ser>
          <c:idx val="1"/>
          <c:order val="1"/>
          <c:tx>
            <c:v>3 min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Sheet3!$K$31:$K$51</c:f>
              <c:numCache>
                <c:formatCode>0,000</c:formatCode>
                <c:ptCount val="21"/>
                <c:pt idx="0">
                  <c:v>0.26219512195121947</c:v>
                </c:pt>
                <c:pt idx="1">
                  <c:v>0.23780487804878048</c:v>
                </c:pt>
                <c:pt idx="2">
                  <c:v>0.21646341463414634</c:v>
                </c:pt>
                <c:pt idx="3">
                  <c:v>0.21951219512195116</c:v>
                </c:pt>
                <c:pt idx="4">
                  <c:v>0.25304878048780483</c:v>
                </c:pt>
                <c:pt idx="5">
                  <c:v>0.27134146341463405</c:v>
                </c:pt>
                <c:pt idx="6">
                  <c:v>0.53353658536585369</c:v>
                </c:pt>
                <c:pt idx="7">
                  <c:v>0.24390243902439024</c:v>
                </c:pt>
                <c:pt idx="8">
                  <c:v>0.21895743029048345</c:v>
                </c:pt>
                <c:pt idx="9">
                  <c:v>0.2645435724914279</c:v>
                </c:pt>
                <c:pt idx="10">
                  <c:v>0.24413533197831971</c:v>
                </c:pt>
                <c:pt idx="11">
                  <c:v>0.25609756097560971</c:v>
                </c:pt>
                <c:pt idx="12">
                  <c:v>0.29573170731707316</c:v>
                </c:pt>
                <c:pt idx="13">
                  <c:v>0.28353658536585358</c:v>
                </c:pt>
                <c:pt idx="14">
                  <c:v>0.22560975609756093</c:v>
                </c:pt>
                <c:pt idx="15">
                  <c:v>0.27439024390243905</c:v>
                </c:pt>
                <c:pt idx="16">
                  <c:v>0.2225609756097561</c:v>
                </c:pt>
                <c:pt idx="17">
                  <c:v>0.25</c:v>
                </c:pt>
                <c:pt idx="18">
                  <c:v>0.25</c:v>
                </c:pt>
                <c:pt idx="19">
                  <c:v>0.2225609756097561</c:v>
                </c:pt>
                <c:pt idx="20">
                  <c:v>0.23780487804878048</c:v>
                </c:pt>
              </c:numCache>
            </c:numRef>
          </c:xVal>
          <c:yVal>
            <c:numRef>
              <c:f>Sheet3!$L$31:$L$51</c:f>
              <c:numCache>
                <c:formatCode>General</c:formatCode>
                <c:ptCount val="21"/>
                <c:pt idx="0">
                  <c:v>84.080345285524572</c:v>
                </c:pt>
                <c:pt idx="1">
                  <c:v>102.42968880013314</c:v>
                </c:pt>
                <c:pt idx="2">
                  <c:v>137.56218905472636</c:v>
                </c:pt>
                <c:pt idx="3">
                  <c:v>129.18533266965323</c:v>
                </c:pt>
                <c:pt idx="4">
                  <c:v>766.45118514835087</c:v>
                </c:pt>
                <c:pt idx="5">
                  <c:v>1927.8942115768466</c:v>
                </c:pt>
                <c:pt idx="6">
                  <c:v>4940.0199104031853</c:v>
                </c:pt>
                <c:pt idx="7">
                  <c:v>106.12109115103128</c:v>
                </c:pt>
                <c:pt idx="8">
                  <c:v>136.89288090485695</c:v>
                </c:pt>
                <c:pt idx="9">
                  <c:v>198.31013916500999</c:v>
                </c:pt>
                <c:pt idx="10">
                  <c:v>119.35698817258039</c:v>
                </c:pt>
                <c:pt idx="11">
                  <c:v>620.11265738899942</c:v>
                </c:pt>
                <c:pt idx="12">
                  <c:v>1157.4351297405192</c:v>
                </c:pt>
                <c:pt idx="13">
                  <c:v>1572.9684908789388</c:v>
                </c:pt>
                <c:pt idx="14">
                  <c:v>96.570096570096595</c:v>
                </c:pt>
                <c:pt idx="15">
                  <c:v>87.728026533996683</c:v>
                </c:pt>
                <c:pt idx="16">
                  <c:v>64.294010287041644</c:v>
                </c:pt>
                <c:pt idx="17">
                  <c:v>82.050008279516476</c:v>
                </c:pt>
                <c:pt idx="18">
                  <c:v>162.84860557768923</c:v>
                </c:pt>
                <c:pt idx="19">
                  <c:v>300.36538780933404</c:v>
                </c:pt>
                <c:pt idx="20">
                  <c:v>796.01990049751259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67B-4628-BC1C-B0FE3096A5F4}"/>
            </c:ext>
          </c:extLst>
        </c:ser>
        <c:ser>
          <c:idx val="2"/>
          <c:order val="2"/>
          <c:tx>
            <c:v>5 min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Sheet3!$K$52:$K$72</c:f>
              <c:numCache>
                <c:formatCode>0,000</c:formatCode>
                <c:ptCount val="21"/>
                <c:pt idx="0">
                  <c:v>0.22865853658536589</c:v>
                </c:pt>
                <c:pt idx="1">
                  <c:v>0.24695121951219501</c:v>
                </c:pt>
                <c:pt idx="2">
                  <c:v>0.23170731707317069</c:v>
                </c:pt>
                <c:pt idx="3">
                  <c:v>0.24695121951219501</c:v>
                </c:pt>
                <c:pt idx="4">
                  <c:v>0.25609756097560971</c:v>
                </c:pt>
                <c:pt idx="5">
                  <c:v>0.35975609756097554</c:v>
                </c:pt>
                <c:pt idx="6">
                  <c:v>0.48170731707317072</c:v>
                </c:pt>
                <c:pt idx="7">
                  <c:v>0.22865853658536589</c:v>
                </c:pt>
                <c:pt idx="8">
                  <c:v>0.22865853658536589</c:v>
                </c:pt>
                <c:pt idx="9">
                  <c:v>0.23780487804878048</c:v>
                </c:pt>
                <c:pt idx="10">
                  <c:v>0.22620120934394439</c:v>
                </c:pt>
                <c:pt idx="11">
                  <c:v>0.24574698372250248</c:v>
                </c:pt>
                <c:pt idx="12">
                  <c:v>0.3251420380675023</c:v>
                </c:pt>
                <c:pt idx="13">
                  <c:v>0.3133033503661169</c:v>
                </c:pt>
                <c:pt idx="14">
                  <c:v>0.26219512195121947</c:v>
                </c:pt>
                <c:pt idx="15">
                  <c:v>0.23170731707317069</c:v>
                </c:pt>
                <c:pt idx="16">
                  <c:v>0.22865853658536589</c:v>
                </c:pt>
                <c:pt idx="17">
                  <c:v>0.24390243902439024</c:v>
                </c:pt>
                <c:pt idx="18">
                  <c:v>0.22560975609756093</c:v>
                </c:pt>
                <c:pt idx="19">
                  <c:v>0.22560975609756093</c:v>
                </c:pt>
                <c:pt idx="20">
                  <c:v>0.21646341463414634</c:v>
                </c:pt>
              </c:numCache>
            </c:numRef>
          </c:xVal>
          <c:yVal>
            <c:numRef>
              <c:f>Sheet3!$L$52:$L$72</c:f>
              <c:numCache>
                <c:formatCode>General</c:formatCode>
                <c:ptCount val="21"/>
                <c:pt idx="0">
                  <c:v>73.51962741184299</c:v>
                </c:pt>
                <c:pt idx="1">
                  <c:v>90.281244799467459</c:v>
                </c:pt>
                <c:pt idx="2">
                  <c:v>120.84165003326679</c:v>
                </c:pt>
                <c:pt idx="3">
                  <c:v>274.20159680638727</c:v>
                </c:pt>
                <c:pt idx="4">
                  <c:v>882.67925153171052</c:v>
                </c:pt>
                <c:pt idx="5">
                  <c:v>4178.3391695847922</c:v>
                </c:pt>
                <c:pt idx="6">
                  <c:v>7071.39303482587</c:v>
                </c:pt>
                <c:pt idx="7">
                  <c:v>97.623795280824197</c:v>
                </c:pt>
                <c:pt idx="8">
                  <c:v>60.288988540109621</c:v>
                </c:pt>
                <c:pt idx="9">
                  <c:v>109.77844411127769</c:v>
                </c:pt>
                <c:pt idx="10">
                  <c:v>237.08686264740081</c:v>
                </c:pt>
                <c:pt idx="11">
                  <c:v>866.26746506986035</c:v>
                </c:pt>
                <c:pt idx="12">
                  <c:v>2526.7664172901082</c:v>
                </c:pt>
                <c:pt idx="13">
                  <c:v>3690.7971376268929</c:v>
                </c:pt>
                <c:pt idx="14">
                  <c:v>84.993359893758296</c:v>
                </c:pt>
                <c:pt idx="15">
                  <c:v>64.416666666666671</c:v>
                </c:pt>
                <c:pt idx="16">
                  <c:v>92.814371257485035</c:v>
                </c:pt>
                <c:pt idx="17">
                  <c:v>98.753117206982552</c:v>
                </c:pt>
                <c:pt idx="18">
                  <c:v>230.98685305375272</c:v>
                </c:pt>
                <c:pt idx="19">
                  <c:v>322.21115537848613</c:v>
                </c:pt>
                <c:pt idx="20">
                  <c:v>524.87934764519889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67B-4628-BC1C-B0FE3096A5F4}"/>
            </c:ext>
          </c:extLst>
        </c:ser>
        <c:ser>
          <c:idx val="3"/>
          <c:order val="3"/>
          <c:tx>
            <c:v>15 min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Sheet3!$K$73:$K$94</c:f>
              <c:numCache>
                <c:formatCode>0,000</c:formatCode>
                <c:ptCount val="22"/>
                <c:pt idx="0">
                  <c:v>0.20731707317073167</c:v>
                </c:pt>
                <c:pt idx="1">
                  <c:v>0.24085365853658527</c:v>
                </c:pt>
                <c:pt idx="2">
                  <c:v>0.22865853658536589</c:v>
                </c:pt>
                <c:pt idx="3">
                  <c:v>0.24085365853658527</c:v>
                </c:pt>
                <c:pt idx="4">
                  <c:v>0.28963414634146339</c:v>
                </c:pt>
                <c:pt idx="5">
                  <c:v>0.46036585365853655</c:v>
                </c:pt>
                <c:pt idx="6">
                  <c:v>0.54268292682926833</c:v>
                </c:pt>
                <c:pt idx="7">
                  <c:v>0.23906587473002161</c:v>
                </c:pt>
                <c:pt idx="8">
                  <c:v>0.23413655928003121</c:v>
                </c:pt>
                <c:pt idx="9">
                  <c:v>0.22800965175427146</c:v>
                </c:pt>
                <c:pt idx="10">
                  <c:v>0.26563473015049299</c:v>
                </c:pt>
                <c:pt idx="11">
                  <c:v>0.29305915931499754</c:v>
                </c:pt>
                <c:pt idx="12">
                  <c:v>0.3201219512195122</c:v>
                </c:pt>
                <c:pt idx="13">
                  <c:v>0.35975609756097554</c:v>
                </c:pt>
                <c:pt idx="14">
                  <c:v>0.71646341463414642</c:v>
                </c:pt>
                <c:pt idx="15">
                  <c:v>0.23475609756097565</c:v>
                </c:pt>
                <c:pt idx="16">
                  <c:v>0.21646341463414634</c:v>
                </c:pt>
                <c:pt idx="17">
                  <c:v>0.26829268292682928</c:v>
                </c:pt>
                <c:pt idx="18">
                  <c:v>0.26829268292682928</c:v>
                </c:pt>
                <c:pt idx="19">
                  <c:v>0.24085365853658527</c:v>
                </c:pt>
                <c:pt idx="20">
                  <c:v>0.25304878048780483</c:v>
                </c:pt>
                <c:pt idx="21">
                  <c:v>0.25914634146341453</c:v>
                </c:pt>
              </c:numCache>
              <c:extLst xmlns:c15="http://schemas.microsoft.com/office/drawing/2012/chart"/>
            </c:numRef>
          </c:xVal>
          <c:yVal>
            <c:numRef>
              <c:f>Sheet3!$L$73:$L$94</c:f>
              <c:numCache>
                <c:formatCode>General</c:formatCode>
                <c:ptCount val="22"/>
                <c:pt idx="0">
                  <c:v>66.051844466600201</c:v>
                </c:pt>
                <c:pt idx="1">
                  <c:v>133.13413014608236</c:v>
                </c:pt>
                <c:pt idx="2">
                  <c:v>171.66167166167168</c:v>
                </c:pt>
                <c:pt idx="3">
                  <c:v>543.76349443614015</c:v>
                </c:pt>
                <c:pt idx="4">
                  <c:v>1756.4358080053146</c:v>
                </c:pt>
                <c:pt idx="5">
                  <c:v>6964.4045242847651</c:v>
                </c:pt>
                <c:pt idx="6">
                  <c:v>8251.7907712810265</c:v>
                </c:pt>
                <c:pt idx="7">
                  <c:v>67.216391804097952</c:v>
                </c:pt>
                <c:pt idx="8">
                  <c:v>82.752902155887227</c:v>
                </c:pt>
                <c:pt idx="9">
                  <c:v>131.04135525660192</c:v>
                </c:pt>
                <c:pt idx="10">
                  <c:v>471.18418867297788</c:v>
                </c:pt>
                <c:pt idx="11">
                  <c:v>1734.1487768347479</c:v>
                </c:pt>
                <c:pt idx="12">
                  <c:v>4031.8370739817124</c:v>
                </c:pt>
                <c:pt idx="13">
                  <c:v>5975.79976794298</c:v>
                </c:pt>
                <c:pt idx="15">
                  <c:v>80.126603364984177</c:v>
                </c:pt>
                <c:pt idx="16">
                  <c:v>64.352314352314366</c:v>
                </c:pt>
                <c:pt idx="17">
                  <c:v>80.586080586080598</c:v>
                </c:pt>
                <c:pt idx="18">
                  <c:v>173.54892205638475</c:v>
                </c:pt>
                <c:pt idx="19">
                  <c:v>338.73918829008653</c:v>
                </c:pt>
                <c:pt idx="20">
                  <c:v>727.32567814944241</c:v>
                </c:pt>
                <c:pt idx="21">
                  <c:v>1150.6713078070613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F67B-4628-BC1C-B0FE3096A5F4}"/>
            </c:ext>
          </c:extLst>
        </c:ser>
        <c:ser>
          <c:idx val="4"/>
          <c:order val="4"/>
          <c:tx>
            <c:v>30 min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Sheet3!$K$95:$K$116</c:f>
              <c:numCache>
                <c:formatCode>0,000</c:formatCode>
                <c:ptCount val="22"/>
                <c:pt idx="0">
                  <c:v>0.22560975609756093</c:v>
                </c:pt>
                <c:pt idx="1">
                  <c:v>0.22560975609756093</c:v>
                </c:pt>
                <c:pt idx="2">
                  <c:v>0.24042682926829262</c:v>
                </c:pt>
                <c:pt idx="3">
                  <c:v>0.26524390243902429</c:v>
                </c:pt>
                <c:pt idx="4">
                  <c:v>0.31402439024390238</c:v>
                </c:pt>
                <c:pt idx="5">
                  <c:v>0.49390243902439029</c:v>
                </c:pt>
                <c:pt idx="6">
                  <c:v>0.5792682926829269</c:v>
                </c:pt>
                <c:pt idx="7">
                  <c:v>0.23475609756097565</c:v>
                </c:pt>
                <c:pt idx="8">
                  <c:v>0.27743902439024387</c:v>
                </c:pt>
                <c:pt idx="9">
                  <c:v>0.22988809258443274</c:v>
                </c:pt>
                <c:pt idx="10">
                  <c:v>0.26945906015914567</c:v>
                </c:pt>
                <c:pt idx="11">
                  <c:v>0.29290293683808183</c:v>
                </c:pt>
                <c:pt idx="12">
                  <c:v>0.29120653305051047</c:v>
                </c:pt>
                <c:pt idx="13">
                  <c:v>0.37010246831412719</c:v>
                </c:pt>
                <c:pt idx="14">
                  <c:v>0.73684607429113158</c:v>
                </c:pt>
                <c:pt idx="15">
                  <c:v>0.29268292682926828</c:v>
                </c:pt>
                <c:pt idx="16">
                  <c:v>0.25914634146341453</c:v>
                </c:pt>
                <c:pt idx="17">
                  <c:v>0.22560975609756093</c:v>
                </c:pt>
                <c:pt idx="18">
                  <c:v>0.21951219512195116</c:v>
                </c:pt>
                <c:pt idx="19">
                  <c:v>0.29268292682926828</c:v>
                </c:pt>
                <c:pt idx="20">
                  <c:v>0.24085365853658527</c:v>
                </c:pt>
                <c:pt idx="21">
                  <c:v>0.26524390243902429</c:v>
                </c:pt>
              </c:numCache>
              <c:extLst xmlns:c15="http://schemas.microsoft.com/office/drawing/2012/chart"/>
            </c:numRef>
          </c:xVal>
          <c:yVal>
            <c:numRef>
              <c:f>Sheet3!$L$95:$L$116</c:f>
              <c:numCache>
                <c:formatCode>General</c:formatCode>
                <c:ptCount val="22"/>
                <c:pt idx="0">
                  <c:v>47</c:v>
                </c:pt>
                <c:pt idx="1">
                  <c:v>117.65684806124148</c:v>
                </c:pt>
                <c:pt idx="2">
                  <c:v>309.89193682460512</c:v>
                </c:pt>
                <c:pt idx="3">
                  <c:v>1151.5754560530679</c:v>
                </c:pt>
                <c:pt idx="4">
                  <c:v>3035.8744394618839</c:v>
                </c:pt>
                <c:pt idx="5">
                  <c:v>7875.2495009980048</c:v>
                </c:pt>
                <c:pt idx="6">
                  <c:v>9318.6347782760349</c:v>
                </c:pt>
                <c:pt idx="7">
                  <c:v>82.377389858686612</c:v>
                </c:pt>
                <c:pt idx="8">
                  <c:v>101.59362549800797</c:v>
                </c:pt>
                <c:pt idx="9">
                  <c:v>191.17647058823528</c:v>
                </c:pt>
                <c:pt idx="10">
                  <c:v>770.64676616915438</c:v>
                </c:pt>
                <c:pt idx="11">
                  <c:v>2112.1332670313277</c:v>
                </c:pt>
                <c:pt idx="12">
                  <c:v>4684.455527847048</c:v>
                </c:pt>
                <c:pt idx="13">
                  <c:v>7258.6235489220562</c:v>
                </c:pt>
                <c:pt idx="15">
                  <c:v>81.583333333333329</c:v>
                </c:pt>
                <c:pt idx="16">
                  <c:v>85.198077241836572</c:v>
                </c:pt>
                <c:pt idx="17">
                  <c:v>82.546779268090745</c:v>
                </c:pt>
                <c:pt idx="18">
                  <c:v>169.14314016840021</c:v>
                </c:pt>
                <c:pt idx="19">
                  <c:v>382.91873963515758</c:v>
                </c:pt>
                <c:pt idx="20">
                  <c:v>800.83125519534497</c:v>
                </c:pt>
                <c:pt idx="21">
                  <c:v>1873.4660033167499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5-F67B-4628-BC1C-B0FE3096A5F4}"/>
            </c:ext>
          </c:extLst>
        </c:ser>
        <c:ser>
          <c:idx val="5"/>
          <c:order val="5"/>
          <c:tx>
            <c:v>60 min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Pt>
            <c:idx val="11"/>
            <c:marker>
              <c:symbol val="circle"/>
              <c:size val="13"/>
              <c:spPr>
                <a:noFill/>
                <a:ln w="9525">
                  <a:noFill/>
                </a:ln>
                <a:effectLst/>
              </c:spPr>
            </c:marker>
            <c:bubble3D val="0"/>
            <c:extLst xmlns:c15="http://schemas.microsoft.com/office/drawing/2012/chart">
              <c:ext xmlns:c16="http://schemas.microsoft.com/office/drawing/2014/chart" uri="{C3380CC4-5D6E-409C-BE32-E72D297353CC}">
                <c16:uniqueId val="{00000006-F67B-4628-BC1C-B0FE3096A5F4}"/>
              </c:ext>
            </c:extLst>
          </c:dPt>
          <c:xVal>
            <c:numRef>
              <c:f>Sheet3!$K$117:$K$138</c:f>
              <c:numCache>
                <c:formatCode>0,000</c:formatCode>
                <c:ptCount val="22"/>
                <c:pt idx="0">
                  <c:v>0.22560975609756093</c:v>
                </c:pt>
                <c:pt idx="1">
                  <c:v>0.25914634146341453</c:v>
                </c:pt>
                <c:pt idx="2">
                  <c:v>0.20426829268292684</c:v>
                </c:pt>
                <c:pt idx="3">
                  <c:v>0.27439024390243905</c:v>
                </c:pt>
                <c:pt idx="4">
                  <c:v>0.29878048780487809</c:v>
                </c:pt>
                <c:pt idx="5">
                  <c:v>0.36935975609756105</c:v>
                </c:pt>
                <c:pt idx="6">
                  <c:v>0.65243902439024393</c:v>
                </c:pt>
                <c:pt idx="7">
                  <c:v>0.1596676832488042</c:v>
                </c:pt>
                <c:pt idx="8">
                  <c:v>0.18248916190584705</c:v>
                </c:pt>
                <c:pt idx="9">
                  <c:v>0.11225721602567083</c:v>
                </c:pt>
                <c:pt idx="10">
                  <c:v>0.15150264292284002</c:v>
                </c:pt>
                <c:pt idx="11">
                  <c:v>0.13097832235438103</c:v>
                </c:pt>
                <c:pt idx="12">
                  <c:v>0.33745798976250918</c:v>
                </c:pt>
                <c:pt idx="13">
                  <c:v>0.45458856465971603</c:v>
                </c:pt>
                <c:pt idx="14">
                  <c:v>0.51702741814013142</c:v>
                </c:pt>
                <c:pt idx="15">
                  <c:v>0.24390243902439024</c:v>
                </c:pt>
                <c:pt idx="16">
                  <c:v>0.18597560975609756</c:v>
                </c:pt>
                <c:pt idx="17">
                  <c:v>0.22560975609756093</c:v>
                </c:pt>
                <c:pt idx="18">
                  <c:v>0.20731707317073167</c:v>
                </c:pt>
                <c:pt idx="19">
                  <c:v>0.2225609756097561</c:v>
                </c:pt>
                <c:pt idx="20">
                  <c:v>0.27439024390243905</c:v>
                </c:pt>
                <c:pt idx="21">
                  <c:v>0.28353658536585358</c:v>
                </c:pt>
              </c:numCache>
              <c:extLst xmlns:c15="http://schemas.microsoft.com/office/drawing/2012/chart"/>
            </c:numRef>
          </c:xVal>
          <c:yVal>
            <c:numRef>
              <c:f>Sheet3!$L$117:$L$138</c:f>
              <c:numCache>
                <c:formatCode>General</c:formatCode>
                <c:ptCount val="22"/>
                <c:pt idx="0">
                  <c:v>67.898152770843737</c:v>
                </c:pt>
                <c:pt idx="1">
                  <c:v>115.71072319201994</c:v>
                </c:pt>
                <c:pt idx="2">
                  <c:v>282.85096473719227</c:v>
                </c:pt>
                <c:pt idx="3">
                  <c:v>1187.3860434278135</c:v>
                </c:pt>
                <c:pt idx="4">
                  <c:v>3218.1018748963002</c:v>
                </c:pt>
                <c:pt idx="5">
                  <c:v>7034.5315360292889</c:v>
                </c:pt>
                <c:pt idx="6">
                  <c:v>8693.3466733366677</c:v>
                </c:pt>
                <c:pt idx="7">
                  <c:v>94.155844155844179</c:v>
                </c:pt>
                <c:pt idx="8">
                  <c:v>95.380525091392499</c:v>
                </c:pt>
                <c:pt idx="9">
                  <c:v>233.46626786307749</c:v>
                </c:pt>
                <c:pt idx="10">
                  <c:v>899.78376580173006</c:v>
                </c:pt>
                <c:pt idx="11">
                  <c:v>2642.1471172962229</c:v>
                </c:pt>
                <c:pt idx="12">
                  <c:v>5862.3837981407705</c:v>
                </c:pt>
                <c:pt idx="14">
                  <c:v>9487.7927254608876</c:v>
                </c:pt>
                <c:pt idx="15">
                  <c:v>76.423576423576435</c:v>
                </c:pt>
                <c:pt idx="16">
                  <c:v>109.08028709731265</c:v>
                </c:pt>
                <c:pt idx="17">
                  <c:v>82.377389858686612</c:v>
                </c:pt>
                <c:pt idx="18">
                  <c:v>199.05331340308922</c:v>
                </c:pt>
                <c:pt idx="19">
                  <c:v>479.42591670814664</c:v>
                </c:pt>
                <c:pt idx="20">
                  <c:v>1145.0141032022566</c:v>
                </c:pt>
                <c:pt idx="21">
                  <c:v>2220.5613685434314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F67B-4628-BC1C-B0FE3096A5F4}"/>
            </c:ext>
          </c:extLst>
        </c:ser>
        <c:ser>
          <c:idx val="6"/>
          <c:order val="6"/>
          <c:tx>
            <c:v>240 min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Sheet3!$K$139:$K$145</c:f>
              <c:numCache>
                <c:formatCode>0,000</c:formatCode>
                <c:ptCount val="7"/>
                <c:pt idx="0">
                  <c:v>0.26219512195121947</c:v>
                </c:pt>
                <c:pt idx="1">
                  <c:v>0.25609756097560971</c:v>
                </c:pt>
                <c:pt idx="2">
                  <c:v>0.36585365853658536</c:v>
                </c:pt>
                <c:pt idx="3">
                  <c:v>0.40243902439024387</c:v>
                </c:pt>
                <c:pt idx="4">
                  <c:v>0.45121951219512196</c:v>
                </c:pt>
                <c:pt idx="5">
                  <c:v>0.56707317073170727</c:v>
                </c:pt>
                <c:pt idx="6">
                  <c:v>0.6707317073170731</c:v>
                </c:pt>
              </c:numCache>
              <c:extLst xmlns:c15="http://schemas.microsoft.com/office/drawing/2012/chart"/>
            </c:numRef>
          </c:xVal>
          <c:yVal>
            <c:numRef>
              <c:f>Sheet3!$L$139:$L$145</c:f>
              <c:numCache>
                <c:formatCode>0</c:formatCode>
                <c:ptCount val="7"/>
                <c:pt idx="0" formatCode="General">
                  <c:v>80.590295147573784</c:v>
                </c:pt>
                <c:pt idx="1">
                  <c:v>331</c:v>
                </c:pt>
                <c:pt idx="2">
                  <c:v>787</c:v>
                </c:pt>
                <c:pt idx="3">
                  <c:v>3493</c:v>
                </c:pt>
                <c:pt idx="4">
                  <c:v>5658</c:v>
                </c:pt>
                <c:pt idx="5">
                  <c:v>8350</c:v>
                </c:pt>
                <c:pt idx="6">
                  <c:v>10798.4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8-F67B-4628-BC1C-B0FE3096A5F4}"/>
            </c:ext>
          </c:extLst>
        </c:ser>
        <c:ser>
          <c:idx val="7"/>
          <c:order val="7"/>
          <c:tx>
            <c:v>Original Glass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6"/>
            <c:spPr>
              <a:solidFill>
                <a:schemeClr val="tx1"/>
              </a:solidFill>
              <a:ln w="9525">
                <a:solidFill>
                  <a:schemeClr val="dk1"/>
                </a:solidFill>
              </a:ln>
              <a:effectLst/>
            </c:spPr>
          </c:marker>
          <c:xVal>
            <c:numRef>
              <c:f>Sheet3!$K$147</c:f>
              <c:numCache>
                <c:formatCode>0,000</c:formatCode>
                <c:ptCount val="1"/>
                <c:pt idx="0">
                  <c:v>3.0487804878048676E-2</c:v>
                </c:pt>
              </c:numCache>
            </c:numRef>
          </c:xVal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9-F67B-4628-BC1C-B0FE3096A5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3136159"/>
        <c:axId val="1596541887"/>
        <c:extLst/>
      </c:scatterChart>
      <c:valAx>
        <c:axId val="16031361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ysClr val="windowText" lastClr="000000"/>
                    </a:solidFill>
                    <a:latin typeface="LMU CompatilFact" panose="02000500060000020003" pitchFamily="2" charset="0"/>
                    <a:ea typeface="+mn-ea"/>
                    <a:cs typeface="+mn-cs"/>
                  </a:defRPr>
                </a:pPr>
                <a:r>
                  <a:rPr lang="de-DE" sz="3200" b="1" i="0" baseline="0" dirty="0">
                    <a:effectLst/>
                  </a:rPr>
                  <a:t> Fe³⁺⁄ </a:t>
                </a:r>
                <a:r>
                  <a:rPr lang="de-DE" sz="3200" b="1" i="0" baseline="0" dirty="0" err="1">
                    <a:effectLst/>
                  </a:rPr>
                  <a:t>ƩFe</a:t>
                </a:r>
                <a:endParaRPr lang="de-DE" sz="44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9142935258092737"/>
              <c:y val="0.9222222222222222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800" b="0" i="0" u="none" strike="noStrike" kern="1200" baseline="0">
                  <a:solidFill>
                    <a:sysClr val="windowText" lastClr="000000"/>
                  </a:solidFill>
                  <a:latin typeface="LMU CompatilFact" panose="02000500060000020003" pitchFamily="2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ysClr val="windowText" lastClr="000000"/>
                </a:solidFill>
                <a:latin typeface="LMU CompatilFact" panose="02000500060000020003" pitchFamily="2" charset="0"/>
                <a:ea typeface="+mn-ea"/>
                <a:cs typeface="+mn-cs"/>
              </a:defRPr>
            </a:pPr>
            <a:endParaRPr lang="de-DE"/>
          </a:p>
        </c:txPr>
        <c:crossAx val="1596541887"/>
        <c:crosses val="autoZero"/>
        <c:crossBetween val="midCat"/>
        <c:minorUnit val="0.5"/>
      </c:valAx>
      <c:valAx>
        <c:axId val="159654188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ysClr val="windowText" lastClr="000000"/>
                    </a:solidFill>
                    <a:latin typeface="LMU CompatilFact" panose="02000500060000020003" pitchFamily="2" charset="0"/>
                    <a:ea typeface="+mn-ea"/>
                    <a:cs typeface="+mn-cs"/>
                  </a:defRPr>
                </a:pPr>
                <a:r>
                  <a:rPr lang="de-DE" sz="3200" b="1" dirty="0">
                    <a:latin typeface="LMU CompatilFact" panose="02000500060000020003" pitchFamily="2" charset="0"/>
                  </a:rPr>
                  <a:t>Leached</a:t>
                </a:r>
                <a:r>
                  <a:rPr lang="de-DE" sz="3200" b="1" baseline="0" dirty="0">
                    <a:latin typeface="LMU CompatilFact" panose="02000500060000020003" pitchFamily="2" charset="0"/>
                  </a:rPr>
                  <a:t> Ca</a:t>
                </a:r>
                <a:r>
                  <a:rPr lang="de-DE" sz="3200" b="1" baseline="0" dirty="0">
                    <a:latin typeface="LMU CompatilFact" panose="02000500060000020003" pitchFamily="2" charset="0"/>
                    <a:cs typeface="Calibri" panose="020F0502020204030204" pitchFamily="34" charset="0"/>
                  </a:rPr>
                  <a:t>²⁺ (mg/Kg)</a:t>
                </a:r>
                <a:endParaRPr lang="de-DE" sz="3200" b="1" dirty="0">
                  <a:latin typeface="LMU CompatilFact" panose="02000500060000020003" pitchFamily="2" charset="0"/>
                </a:endParaRPr>
              </a:p>
            </c:rich>
          </c:tx>
          <c:layout>
            <c:manualLayout>
              <c:xMode val="edge"/>
              <c:yMode val="edge"/>
              <c:x val="1.800769396448741E-3"/>
              <c:y val="0.1259122107436849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200" b="0" i="0" u="none" strike="noStrike" kern="1200" baseline="0">
                  <a:solidFill>
                    <a:sysClr val="windowText" lastClr="000000"/>
                  </a:solidFill>
                  <a:latin typeface="LMU CompatilFact" panose="02000500060000020003" pitchFamily="2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ysClr val="windowText" lastClr="000000"/>
                </a:solidFill>
                <a:latin typeface="LMU CompatilFact" panose="02000500060000020003" pitchFamily="2" charset="0"/>
                <a:ea typeface="+mn-ea"/>
                <a:cs typeface="+mn-cs"/>
              </a:defRPr>
            </a:pPr>
            <a:endParaRPr lang="de-DE"/>
          </a:p>
        </c:txPr>
        <c:crossAx val="1603136159"/>
        <c:crosses val="autoZero"/>
        <c:crossBetween val="midCat"/>
      </c:valAx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</c:plotArea>
    <c:legend>
      <c:legendPos val="r"/>
      <c:layout>
        <c:manualLayout>
          <c:xMode val="edge"/>
          <c:yMode val="edge"/>
          <c:x val="0.81027263790455095"/>
          <c:y val="2.666611964494723E-2"/>
          <c:w val="0.18206459203852909"/>
          <c:h val="0.959702537182852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000" b="1" i="0" u="none" strike="noStrike" kern="1200" baseline="0">
              <a:solidFill>
                <a:sysClr val="windowText" lastClr="000000"/>
              </a:solidFill>
              <a:latin typeface="LMU CompatilFact" panose="02000500060000020003" pitchFamily="2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800">
          <a:solidFill>
            <a:sysClr val="windowText" lastClr="000000"/>
          </a:solidFill>
          <a:latin typeface="LMU CompatilFact" panose="02000500060000020003" pitchFamily="2" charset="0"/>
        </a:defRPr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714639932867185"/>
          <c:y val="6.6894123614491374E-2"/>
          <c:w val="0.57190814837707671"/>
          <c:h val="0.76663193500896121"/>
        </c:manualLayout>
      </c:layout>
      <c:scatterChart>
        <c:scatterStyle val="lineMarker"/>
        <c:varyColors val="0"/>
        <c:ser>
          <c:idx val="3"/>
          <c:order val="0"/>
          <c:tx>
            <c:v>Orig. Sample</c:v>
          </c:tx>
          <c:spPr>
            <a:ln w="5080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'6390μm-600,700,800°C'!$AI$6:$AI$15</c:f>
              <c:numCache>
                <c:formatCode>0.00</c:formatCode>
                <c:ptCount val="10"/>
                <c:pt idx="0">
                  <c:v>0</c:v>
                </c:pt>
                <c:pt idx="1">
                  <c:v>0.11109232330064255</c:v>
                </c:pt>
                <c:pt idx="2">
                  <c:v>0.22218464660128509</c:v>
                </c:pt>
                <c:pt idx="3">
                  <c:v>0.33327696990192762</c:v>
                </c:pt>
                <c:pt idx="4">
                  <c:v>0.44436929320257018</c:v>
                </c:pt>
                <c:pt idx="5">
                  <c:v>0.55546161650321269</c:v>
                </c:pt>
                <c:pt idx="6">
                  <c:v>0.66655393980385524</c:v>
                </c:pt>
                <c:pt idx="7">
                  <c:v>0.7776462631044978</c:v>
                </c:pt>
                <c:pt idx="8">
                  <c:v>0.88873858640514036</c:v>
                </c:pt>
                <c:pt idx="9">
                  <c:v>1</c:v>
                </c:pt>
              </c:numCache>
            </c:numRef>
          </c:xVal>
          <c:yVal>
            <c:numRef>
              <c:f>'6390μm-600,700,800°C'!$B$86:$B$95</c:f>
              <c:numCache>
                <c:formatCode>General</c:formatCode>
                <c:ptCount val="10"/>
                <c:pt idx="0">
                  <c:v>1.66</c:v>
                </c:pt>
                <c:pt idx="1">
                  <c:v>1.66</c:v>
                </c:pt>
                <c:pt idx="2">
                  <c:v>1.66</c:v>
                </c:pt>
                <c:pt idx="3">
                  <c:v>1.66</c:v>
                </c:pt>
                <c:pt idx="4">
                  <c:v>1.66</c:v>
                </c:pt>
                <c:pt idx="5">
                  <c:v>1.66</c:v>
                </c:pt>
                <c:pt idx="6">
                  <c:v>1.66</c:v>
                </c:pt>
                <c:pt idx="7">
                  <c:v>1.66</c:v>
                </c:pt>
                <c:pt idx="8">
                  <c:v>1.66</c:v>
                </c:pt>
                <c:pt idx="9">
                  <c:v>1.66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2B4-4BF3-B33E-37645C6D1268}"/>
            </c:ext>
          </c:extLst>
        </c:ser>
        <c:ser>
          <c:idx val="0"/>
          <c:order val="1"/>
          <c:tx>
            <c:v>600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FFC000"/>
              </a:solidFill>
              <a:ln w="9525">
                <a:solidFill>
                  <a:schemeClr val="dk1"/>
                </a:solidFill>
              </a:ln>
              <a:effectLst/>
            </c:spPr>
          </c:marker>
          <c:xVal>
            <c:numRef>
              <c:f>'6390μm-600,700,800°C'!$AI$6:$AI$96</c:f>
              <c:numCache>
                <c:formatCode>0.00</c:formatCode>
                <c:ptCount val="91"/>
                <c:pt idx="0">
                  <c:v>0</c:v>
                </c:pt>
                <c:pt idx="1">
                  <c:v>0.11109232330064255</c:v>
                </c:pt>
                <c:pt idx="2">
                  <c:v>0.22218464660128509</c:v>
                </c:pt>
                <c:pt idx="3">
                  <c:v>0.33327696990192762</c:v>
                </c:pt>
                <c:pt idx="4">
                  <c:v>0.44436929320257018</c:v>
                </c:pt>
                <c:pt idx="5">
                  <c:v>0.55546161650321269</c:v>
                </c:pt>
                <c:pt idx="6">
                  <c:v>0.66655393980385524</c:v>
                </c:pt>
                <c:pt idx="7">
                  <c:v>0.7776462631044978</c:v>
                </c:pt>
                <c:pt idx="8">
                  <c:v>0.88873858640514036</c:v>
                </c:pt>
                <c:pt idx="9">
                  <c:v>1</c:v>
                </c:pt>
                <c:pt idx="10">
                  <c:v>0</c:v>
                </c:pt>
                <c:pt idx="11">
                  <c:v>0.12504002561639449</c:v>
                </c:pt>
                <c:pt idx="12">
                  <c:v>0.24991994876721099</c:v>
                </c:pt>
                <c:pt idx="13">
                  <c:v>0.37495997438360551</c:v>
                </c:pt>
                <c:pt idx="14">
                  <c:v>0.5</c:v>
                </c:pt>
                <c:pt idx="15">
                  <c:v>0.62504002561639449</c:v>
                </c:pt>
                <c:pt idx="16">
                  <c:v>0.74991994876721102</c:v>
                </c:pt>
                <c:pt idx="17">
                  <c:v>0.87495997438360551</c:v>
                </c:pt>
                <c:pt idx="18">
                  <c:v>1</c:v>
                </c:pt>
                <c:pt idx="19">
                  <c:v>0</c:v>
                </c:pt>
                <c:pt idx="20">
                  <c:v>0.11115439553304765</c:v>
                </c:pt>
                <c:pt idx="21">
                  <c:v>0.22217893780028566</c:v>
                </c:pt>
                <c:pt idx="22">
                  <c:v>0.33333333333333331</c:v>
                </c:pt>
                <c:pt idx="23">
                  <c:v>0.44448772886638094</c:v>
                </c:pt>
                <c:pt idx="24">
                  <c:v>0.55551227113361901</c:v>
                </c:pt>
                <c:pt idx="25">
                  <c:v>0.66666666666666663</c:v>
                </c:pt>
                <c:pt idx="26">
                  <c:v>0.77769120893390464</c:v>
                </c:pt>
                <c:pt idx="27">
                  <c:v>0.88884560446695238</c:v>
                </c:pt>
                <c:pt idx="28">
                  <c:v>1</c:v>
                </c:pt>
                <c:pt idx="29">
                  <c:v>0</c:v>
                </c:pt>
                <c:pt idx="30">
                  <c:v>0.125</c:v>
                </c:pt>
                <c:pt idx="31">
                  <c:v>0.25</c:v>
                </c:pt>
                <c:pt idx="32">
                  <c:v>0.375</c:v>
                </c:pt>
                <c:pt idx="33">
                  <c:v>0.5</c:v>
                </c:pt>
                <c:pt idx="34">
                  <c:v>0.625</c:v>
                </c:pt>
                <c:pt idx="35">
                  <c:v>0.75</c:v>
                </c:pt>
                <c:pt idx="36">
                  <c:v>0.87500000000000011</c:v>
                </c:pt>
                <c:pt idx="37">
                  <c:v>1</c:v>
                </c:pt>
                <c:pt idx="38">
                  <c:v>0</c:v>
                </c:pt>
                <c:pt idx="39">
                  <c:v>0.125</c:v>
                </c:pt>
                <c:pt idx="40">
                  <c:v>0.25</c:v>
                </c:pt>
                <c:pt idx="41">
                  <c:v>0.375</c:v>
                </c:pt>
                <c:pt idx="42">
                  <c:v>0.5</c:v>
                </c:pt>
                <c:pt idx="43">
                  <c:v>0.625</c:v>
                </c:pt>
                <c:pt idx="44">
                  <c:v>0.75</c:v>
                </c:pt>
                <c:pt idx="45">
                  <c:v>0.875</c:v>
                </c:pt>
                <c:pt idx="46">
                  <c:v>1</c:v>
                </c:pt>
                <c:pt idx="47">
                  <c:v>0</c:v>
                </c:pt>
                <c:pt idx="48">
                  <c:v>0.12505335040546306</c:v>
                </c:pt>
                <c:pt idx="49">
                  <c:v>0.2499644330630246</c:v>
                </c:pt>
                <c:pt idx="50">
                  <c:v>0.37501778346848763</c:v>
                </c:pt>
                <c:pt idx="51">
                  <c:v>0.4999288661260492</c:v>
                </c:pt>
                <c:pt idx="52">
                  <c:v>0.6249822165315122</c:v>
                </c:pt>
                <c:pt idx="53">
                  <c:v>0.75003556693697526</c:v>
                </c:pt>
                <c:pt idx="54">
                  <c:v>0.87494664959453683</c:v>
                </c:pt>
                <c:pt idx="55">
                  <c:v>1</c:v>
                </c:pt>
                <c:pt idx="56">
                  <c:v>0</c:v>
                </c:pt>
                <c:pt idx="57">
                  <c:v>0.11106011932078934</c:v>
                </c:pt>
                <c:pt idx="58">
                  <c:v>0.22227321401254396</c:v>
                </c:pt>
                <c:pt idx="59">
                  <c:v>0.33333333333333331</c:v>
                </c:pt>
                <c:pt idx="60">
                  <c:v>0.44439345265412267</c:v>
                </c:pt>
                <c:pt idx="61">
                  <c:v>0.55560654734587733</c:v>
                </c:pt>
                <c:pt idx="62">
                  <c:v>0.66666666666666663</c:v>
                </c:pt>
                <c:pt idx="63">
                  <c:v>0.77772678598745604</c:v>
                </c:pt>
                <c:pt idx="64">
                  <c:v>0.88878690530824533</c:v>
                </c:pt>
                <c:pt idx="65">
                  <c:v>1</c:v>
                </c:pt>
                <c:pt idx="66">
                  <c:v>7.1415834522111268E-2</c:v>
                </c:pt>
                <c:pt idx="67">
                  <c:v>0.14283166904422254</c:v>
                </c:pt>
                <c:pt idx="68">
                  <c:v>0.21424750356633382</c:v>
                </c:pt>
                <c:pt idx="69">
                  <c:v>0.28575249643366618</c:v>
                </c:pt>
                <c:pt idx="70">
                  <c:v>0.35716833095577749</c:v>
                </c:pt>
                <c:pt idx="71">
                  <c:v>0.42858416547788875</c:v>
                </c:pt>
                <c:pt idx="72">
                  <c:v>0.5</c:v>
                </c:pt>
                <c:pt idx="73">
                  <c:v>0.57141583452211131</c:v>
                </c:pt>
                <c:pt idx="74">
                  <c:v>0.64283166904422251</c:v>
                </c:pt>
                <c:pt idx="75">
                  <c:v>0.71433666191155498</c:v>
                </c:pt>
                <c:pt idx="76">
                  <c:v>0.78575249643366618</c:v>
                </c:pt>
                <c:pt idx="77">
                  <c:v>0.85716833095577749</c:v>
                </c:pt>
                <c:pt idx="78">
                  <c:v>0.9285841654778888</c:v>
                </c:pt>
                <c:pt idx="79">
                  <c:v>1</c:v>
                </c:pt>
                <c:pt idx="80">
                  <c:v>0</c:v>
                </c:pt>
                <c:pt idx="81">
                  <c:v>9.9962654052035346E-2</c:v>
                </c:pt>
                <c:pt idx="82">
                  <c:v>0.2000497945972862</c:v>
                </c:pt>
                <c:pt idx="83">
                  <c:v>0.30001244864932158</c:v>
                </c:pt>
                <c:pt idx="84">
                  <c:v>0.39997510270135694</c:v>
                </c:pt>
                <c:pt idx="85">
                  <c:v>0.49993775675339225</c:v>
                </c:pt>
                <c:pt idx="86">
                  <c:v>0.60002489729864317</c:v>
                </c:pt>
                <c:pt idx="87">
                  <c:v>0.69998755135067847</c:v>
                </c:pt>
                <c:pt idx="88">
                  <c:v>0.79995020540271389</c:v>
                </c:pt>
                <c:pt idx="89">
                  <c:v>0.90003734594796458</c:v>
                </c:pt>
                <c:pt idx="90">
                  <c:v>1</c:v>
                </c:pt>
              </c:numCache>
            </c:numRef>
          </c:xVal>
          <c:yVal>
            <c:numRef>
              <c:f>'6390μm-600,700,800°C'!$X$6:$X$96</c:f>
              <c:numCache>
                <c:formatCode>General</c:formatCode>
                <c:ptCount val="91"/>
                <c:pt idx="0">
                  <c:v>1.28</c:v>
                </c:pt>
                <c:pt idx="1">
                  <c:v>1.71</c:v>
                </c:pt>
                <c:pt idx="2">
                  <c:v>1.71</c:v>
                </c:pt>
                <c:pt idx="3">
                  <c:v>1.76</c:v>
                </c:pt>
                <c:pt idx="4">
                  <c:v>1.66</c:v>
                </c:pt>
                <c:pt idx="5">
                  <c:v>1.77</c:v>
                </c:pt>
                <c:pt idx="6">
                  <c:v>1.75</c:v>
                </c:pt>
                <c:pt idx="7">
                  <c:v>1.71</c:v>
                </c:pt>
                <c:pt idx="8">
                  <c:v>1.7</c:v>
                </c:pt>
                <c:pt idx="9">
                  <c:v>1.76</c:v>
                </c:pt>
                <c:pt idx="10">
                  <c:v>1.74</c:v>
                </c:pt>
                <c:pt idx="11">
                  <c:v>1.68</c:v>
                </c:pt>
                <c:pt idx="12">
                  <c:v>1.65</c:v>
                </c:pt>
                <c:pt idx="13">
                  <c:v>1.67</c:v>
                </c:pt>
                <c:pt idx="14">
                  <c:v>1.68</c:v>
                </c:pt>
                <c:pt idx="15">
                  <c:v>1.64</c:v>
                </c:pt>
                <c:pt idx="16">
                  <c:v>1.71</c:v>
                </c:pt>
                <c:pt idx="17">
                  <c:v>1.65</c:v>
                </c:pt>
                <c:pt idx="18">
                  <c:v>1.69</c:v>
                </c:pt>
                <c:pt idx="19">
                  <c:v>1.42</c:v>
                </c:pt>
                <c:pt idx="20">
                  <c:v>1.74</c:v>
                </c:pt>
                <c:pt idx="21">
                  <c:v>1.8</c:v>
                </c:pt>
                <c:pt idx="22">
                  <c:v>1.76</c:v>
                </c:pt>
                <c:pt idx="23">
                  <c:v>1.71</c:v>
                </c:pt>
                <c:pt idx="24">
                  <c:v>1.7</c:v>
                </c:pt>
                <c:pt idx="25">
                  <c:v>1.64</c:v>
                </c:pt>
                <c:pt idx="26">
                  <c:v>1.76</c:v>
                </c:pt>
                <c:pt idx="27">
                  <c:v>1.68</c:v>
                </c:pt>
                <c:pt idx="28">
                  <c:v>1.67</c:v>
                </c:pt>
                <c:pt idx="29">
                  <c:v>1.63</c:v>
                </c:pt>
                <c:pt idx="30">
                  <c:v>1.67</c:v>
                </c:pt>
                <c:pt idx="31">
                  <c:v>1.72</c:v>
                </c:pt>
                <c:pt idx="32">
                  <c:v>1.72</c:v>
                </c:pt>
                <c:pt idx="33">
                  <c:v>1.77</c:v>
                </c:pt>
                <c:pt idx="34">
                  <c:v>1.77</c:v>
                </c:pt>
                <c:pt idx="35">
                  <c:v>1.69</c:v>
                </c:pt>
                <c:pt idx="36">
                  <c:v>1.73</c:v>
                </c:pt>
                <c:pt idx="37">
                  <c:v>1.68</c:v>
                </c:pt>
                <c:pt idx="38">
                  <c:v>1.66</c:v>
                </c:pt>
                <c:pt idx="39">
                  <c:v>1.69</c:v>
                </c:pt>
                <c:pt idx="40">
                  <c:v>1.65</c:v>
                </c:pt>
                <c:pt idx="41">
                  <c:v>1.74</c:v>
                </c:pt>
                <c:pt idx="42">
                  <c:v>1.73</c:v>
                </c:pt>
                <c:pt idx="43">
                  <c:v>1.71</c:v>
                </c:pt>
                <c:pt idx="44">
                  <c:v>1.67</c:v>
                </c:pt>
                <c:pt idx="45">
                  <c:v>1.68</c:v>
                </c:pt>
                <c:pt idx="46">
                  <c:v>1.78</c:v>
                </c:pt>
                <c:pt idx="47">
                  <c:v>1.77</c:v>
                </c:pt>
                <c:pt idx="48">
                  <c:v>1.74</c:v>
                </c:pt>
                <c:pt idx="49">
                  <c:v>1.7</c:v>
                </c:pt>
                <c:pt idx="50">
                  <c:v>1.69</c:v>
                </c:pt>
                <c:pt idx="51">
                  <c:v>1.79</c:v>
                </c:pt>
                <c:pt idx="52">
                  <c:v>1.8</c:v>
                </c:pt>
                <c:pt idx="53">
                  <c:v>1.85</c:v>
                </c:pt>
                <c:pt idx="54">
                  <c:v>1.7</c:v>
                </c:pt>
                <c:pt idx="55">
                  <c:v>1.71</c:v>
                </c:pt>
                <c:pt idx="56">
                  <c:v>1.72</c:v>
                </c:pt>
                <c:pt idx="57">
                  <c:v>1.74</c:v>
                </c:pt>
                <c:pt idx="58">
                  <c:v>1.72</c:v>
                </c:pt>
                <c:pt idx="59">
                  <c:v>1.7</c:v>
                </c:pt>
                <c:pt idx="60">
                  <c:v>1.64</c:v>
                </c:pt>
                <c:pt idx="61">
                  <c:v>1.75</c:v>
                </c:pt>
                <c:pt idx="62">
                  <c:v>1.66</c:v>
                </c:pt>
                <c:pt idx="63">
                  <c:v>1.79</c:v>
                </c:pt>
                <c:pt idx="64">
                  <c:v>1.72</c:v>
                </c:pt>
                <c:pt idx="65">
                  <c:v>1.4</c:v>
                </c:pt>
                <c:pt idx="66">
                  <c:v>1.74</c:v>
                </c:pt>
                <c:pt idx="67">
                  <c:v>1.7</c:v>
                </c:pt>
                <c:pt idx="68">
                  <c:v>1.68</c:v>
                </c:pt>
                <c:pt idx="69">
                  <c:v>1.71</c:v>
                </c:pt>
                <c:pt idx="70">
                  <c:v>1.69</c:v>
                </c:pt>
                <c:pt idx="71">
                  <c:v>1.76</c:v>
                </c:pt>
                <c:pt idx="72">
                  <c:v>1.73</c:v>
                </c:pt>
                <c:pt idx="73">
                  <c:v>1.81</c:v>
                </c:pt>
                <c:pt idx="74">
                  <c:v>1.69</c:v>
                </c:pt>
                <c:pt idx="75">
                  <c:v>1.66</c:v>
                </c:pt>
                <c:pt idx="76">
                  <c:v>1.74</c:v>
                </c:pt>
                <c:pt idx="77">
                  <c:v>1.7</c:v>
                </c:pt>
                <c:pt idx="78">
                  <c:v>1.73</c:v>
                </c:pt>
                <c:pt idx="79">
                  <c:v>1.74</c:v>
                </c:pt>
                <c:pt idx="80">
                  <c:v>1.69</c:v>
                </c:pt>
                <c:pt idx="81">
                  <c:v>1.78</c:v>
                </c:pt>
                <c:pt idx="82">
                  <c:v>1.73</c:v>
                </c:pt>
                <c:pt idx="83">
                  <c:v>1.73</c:v>
                </c:pt>
                <c:pt idx="84">
                  <c:v>1.74</c:v>
                </c:pt>
                <c:pt idx="85">
                  <c:v>1.75</c:v>
                </c:pt>
                <c:pt idx="86">
                  <c:v>1.78</c:v>
                </c:pt>
                <c:pt idx="87">
                  <c:v>1.68</c:v>
                </c:pt>
                <c:pt idx="88">
                  <c:v>1.76</c:v>
                </c:pt>
                <c:pt idx="89">
                  <c:v>1.79</c:v>
                </c:pt>
                <c:pt idx="90">
                  <c:v>1.73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2B4-4BF3-B33E-37645C6D1268}"/>
            </c:ext>
          </c:extLst>
        </c:ser>
        <c:ser>
          <c:idx val="1"/>
          <c:order val="2"/>
          <c:tx>
            <c:v>700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FF0000"/>
              </a:solidFill>
              <a:ln w="9525">
                <a:solidFill>
                  <a:schemeClr val="dk1"/>
                </a:solidFill>
              </a:ln>
              <a:effectLst/>
            </c:spPr>
          </c:marker>
          <c:xVal>
            <c:numRef>
              <c:f>'6390μm-600,700,800°C'!$BW$6:$BW$112</c:f>
              <c:numCache>
                <c:formatCode>General</c:formatCode>
                <c:ptCount val="107"/>
                <c:pt idx="0">
                  <c:v>0.111125</c:v>
                </c:pt>
                <c:pt idx="1">
                  <c:v>0.22225</c:v>
                </c:pt>
                <c:pt idx="2">
                  <c:v>0.33337500000000003</c:v>
                </c:pt>
                <c:pt idx="3">
                  <c:v>0.44450000000000001</c:v>
                </c:pt>
                <c:pt idx="4">
                  <c:v>0.55549999999999999</c:v>
                </c:pt>
                <c:pt idx="5">
                  <c:v>0.66662500000000002</c:v>
                </c:pt>
                <c:pt idx="6">
                  <c:v>0.77774999999999994</c:v>
                </c:pt>
                <c:pt idx="7">
                  <c:v>0.88887499999999997</c:v>
                </c:pt>
                <c:pt idx="8">
                  <c:v>1</c:v>
                </c:pt>
                <c:pt idx="9">
                  <c:v>0</c:v>
                </c:pt>
                <c:pt idx="10">
                  <c:v>0.1</c:v>
                </c:pt>
                <c:pt idx="11">
                  <c:v>0.2</c:v>
                </c:pt>
                <c:pt idx="12">
                  <c:v>0.30000000000000004</c:v>
                </c:pt>
                <c:pt idx="13">
                  <c:v>0.4</c:v>
                </c:pt>
                <c:pt idx="14">
                  <c:v>0.5</c:v>
                </c:pt>
                <c:pt idx="15">
                  <c:v>0.60000000000000009</c:v>
                </c:pt>
                <c:pt idx="16">
                  <c:v>0.70000000000000007</c:v>
                </c:pt>
                <c:pt idx="17">
                  <c:v>0.8</c:v>
                </c:pt>
                <c:pt idx="18">
                  <c:v>0.89999999999999991</c:v>
                </c:pt>
                <c:pt idx="19">
                  <c:v>1</c:v>
                </c:pt>
                <c:pt idx="20">
                  <c:v>0</c:v>
                </c:pt>
                <c:pt idx="21">
                  <c:v>0.1</c:v>
                </c:pt>
                <c:pt idx="22">
                  <c:v>0.2</c:v>
                </c:pt>
                <c:pt idx="23">
                  <c:v>0.3</c:v>
                </c:pt>
                <c:pt idx="24">
                  <c:v>0.4</c:v>
                </c:pt>
                <c:pt idx="25">
                  <c:v>0.5</c:v>
                </c:pt>
                <c:pt idx="26">
                  <c:v>0.6</c:v>
                </c:pt>
                <c:pt idx="27">
                  <c:v>0.7</c:v>
                </c:pt>
                <c:pt idx="28">
                  <c:v>0.8</c:v>
                </c:pt>
                <c:pt idx="29">
                  <c:v>0.89999999999999991</c:v>
                </c:pt>
                <c:pt idx="30">
                  <c:v>1</c:v>
                </c:pt>
                <c:pt idx="31">
                  <c:v>0</c:v>
                </c:pt>
                <c:pt idx="32">
                  <c:v>0.11115602263540825</c:v>
                </c:pt>
                <c:pt idx="33">
                  <c:v>0.22217731069792507</c:v>
                </c:pt>
                <c:pt idx="34">
                  <c:v>0.33333333333333331</c:v>
                </c:pt>
                <c:pt idx="35">
                  <c:v>0.44435462139585014</c:v>
                </c:pt>
                <c:pt idx="36">
                  <c:v>0.55551064403125838</c:v>
                </c:pt>
                <c:pt idx="37">
                  <c:v>0.66666666666666663</c:v>
                </c:pt>
                <c:pt idx="38">
                  <c:v>0.77768795472918351</c:v>
                </c:pt>
                <c:pt idx="39">
                  <c:v>0.88884397736459175</c:v>
                </c:pt>
                <c:pt idx="40">
                  <c:v>1</c:v>
                </c:pt>
                <c:pt idx="41">
                  <c:v>0</c:v>
                </c:pt>
                <c:pt idx="42">
                  <c:v>9.0870667793744711E-2</c:v>
                </c:pt>
                <c:pt idx="43">
                  <c:v>0.18184699915469146</c:v>
                </c:pt>
                <c:pt idx="44">
                  <c:v>0.27271766694843619</c:v>
                </c:pt>
                <c:pt idx="45">
                  <c:v>0.36358833474218089</c:v>
                </c:pt>
                <c:pt idx="46">
                  <c:v>0.45456466610312768</c:v>
                </c:pt>
                <c:pt idx="47">
                  <c:v>0.54543533389687238</c:v>
                </c:pt>
                <c:pt idx="48">
                  <c:v>0.63641166525781911</c:v>
                </c:pt>
                <c:pt idx="49">
                  <c:v>0.72728233305156376</c:v>
                </c:pt>
                <c:pt idx="50">
                  <c:v>0.81815300084530862</c:v>
                </c:pt>
                <c:pt idx="51">
                  <c:v>0.90912933220625536</c:v>
                </c:pt>
                <c:pt idx="52">
                  <c:v>1</c:v>
                </c:pt>
                <c:pt idx="53">
                  <c:v>0</c:v>
                </c:pt>
                <c:pt idx="54">
                  <c:v>0.1111111111111111</c:v>
                </c:pt>
                <c:pt idx="55">
                  <c:v>0.22222222222222221</c:v>
                </c:pt>
                <c:pt idx="56">
                  <c:v>0.33333333333333331</c:v>
                </c:pt>
                <c:pt idx="57">
                  <c:v>0.44444444444444442</c:v>
                </c:pt>
                <c:pt idx="58">
                  <c:v>0.55555555555555558</c:v>
                </c:pt>
                <c:pt idx="59">
                  <c:v>0.66666666666666663</c:v>
                </c:pt>
                <c:pt idx="60">
                  <c:v>0.77777777777777779</c:v>
                </c:pt>
                <c:pt idx="61">
                  <c:v>0.88888888888888884</c:v>
                </c:pt>
                <c:pt idx="62">
                  <c:v>1</c:v>
                </c:pt>
                <c:pt idx="63">
                  <c:v>0</c:v>
                </c:pt>
                <c:pt idx="64">
                  <c:v>0.14292206316746195</c:v>
                </c:pt>
                <c:pt idx="65">
                  <c:v>0.28561690524880712</c:v>
                </c:pt>
                <c:pt idx="66">
                  <c:v>0.42853896841626904</c:v>
                </c:pt>
                <c:pt idx="67">
                  <c:v>0.57146103158373096</c:v>
                </c:pt>
                <c:pt idx="68">
                  <c:v>0.71438309475119299</c:v>
                </c:pt>
                <c:pt idx="69">
                  <c:v>0.85707793683253808</c:v>
                </c:pt>
                <c:pt idx="70">
                  <c:v>1</c:v>
                </c:pt>
                <c:pt idx="71">
                  <c:v>0</c:v>
                </c:pt>
                <c:pt idx="72">
                  <c:v>0.11107654013690105</c:v>
                </c:pt>
                <c:pt idx="73">
                  <c:v>0.22230864965774733</c:v>
                </c:pt>
                <c:pt idx="74">
                  <c:v>0.33338518979464843</c:v>
                </c:pt>
                <c:pt idx="75">
                  <c:v>0.44446172993154948</c:v>
                </c:pt>
                <c:pt idx="76">
                  <c:v>0.55553827006845058</c:v>
                </c:pt>
                <c:pt idx="77">
                  <c:v>0.66661481020535163</c:v>
                </c:pt>
                <c:pt idx="78">
                  <c:v>0.77784691972619791</c:v>
                </c:pt>
                <c:pt idx="79">
                  <c:v>0.88892345986309895</c:v>
                </c:pt>
                <c:pt idx="80">
                  <c:v>1</c:v>
                </c:pt>
                <c:pt idx="81">
                  <c:v>0</c:v>
                </c:pt>
                <c:pt idx="82">
                  <c:v>9.9974299665895675E-2</c:v>
                </c:pt>
                <c:pt idx="83">
                  <c:v>0.19994859933179135</c:v>
                </c:pt>
                <c:pt idx="84">
                  <c:v>0.30005140066820873</c:v>
                </c:pt>
                <c:pt idx="85">
                  <c:v>0.40002570033410434</c:v>
                </c:pt>
                <c:pt idx="86">
                  <c:v>0.5</c:v>
                </c:pt>
                <c:pt idx="87">
                  <c:v>0.59997429966589566</c:v>
                </c:pt>
                <c:pt idx="88">
                  <c:v>0.70007710100231302</c:v>
                </c:pt>
                <c:pt idx="89">
                  <c:v>0.80005140066820868</c:v>
                </c:pt>
                <c:pt idx="90">
                  <c:v>0.90002570033410445</c:v>
                </c:pt>
                <c:pt idx="91">
                  <c:v>1</c:v>
                </c:pt>
                <c:pt idx="92">
                  <c:v>0</c:v>
                </c:pt>
                <c:pt idx="93">
                  <c:v>7.1441706509746225E-2</c:v>
                </c:pt>
                <c:pt idx="94">
                  <c:v>0.14288341301949245</c:v>
                </c:pt>
                <c:pt idx="95">
                  <c:v>0.21423317396101507</c:v>
                </c:pt>
                <c:pt idx="96">
                  <c:v>0.28567488047076128</c:v>
                </c:pt>
                <c:pt idx="97">
                  <c:v>0.35711658698050758</c:v>
                </c:pt>
                <c:pt idx="98">
                  <c:v>0.42855829349025376</c:v>
                </c:pt>
                <c:pt idx="99">
                  <c:v>0.5</c:v>
                </c:pt>
                <c:pt idx="100">
                  <c:v>0.57144170650974624</c:v>
                </c:pt>
                <c:pt idx="101">
                  <c:v>0.64279146745126881</c:v>
                </c:pt>
                <c:pt idx="102">
                  <c:v>0.71423317396101516</c:v>
                </c:pt>
                <c:pt idx="103">
                  <c:v>0.78567488047076128</c:v>
                </c:pt>
                <c:pt idx="104">
                  <c:v>0.85711658698050752</c:v>
                </c:pt>
                <c:pt idx="105">
                  <c:v>0.92855829349025365</c:v>
                </c:pt>
                <c:pt idx="106">
                  <c:v>1</c:v>
                </c:pt>
              </c:numCache>
            </c:numRef>
          </c:xVal>
          <c:yVal>
            <c:numRef>
              <c:f>'6390μm-600,700,800°C'!$BL$6:$BL$112</c:f>
              <c:numCache>
                <c:formatCode>General</c:formatCode>
                <c:ptCount val="107"/>
                <c:pt idx="0">
                  <c:v>1.66</c:v>
                </c:pt>
                <c:pt idx="1">
                  <c:v>1.72</c:v>
                </c:pt>
                <c:pt idx="2">
                  <c:v>1.74</c:v>
                </c:pt>
                <c:pt idx="3">
                  <c:v>1.78</c:v>
                </c:pt>
                <c:pt idx="4">
                  <c:v>1.72</c:v>
                </c:pt>
                <c:pt idx="5">
                  <c:v>1.69</c:v>
                </c:pt>
                <c:pt idx="6">
                  <c:v>1.72</c:v>
                </c:pt>
                <c:pt idx="7">
                  <c:v>1.65</c:v>
                </c:pt>
                <c:pt idx="8">
                  <c:v>1.69</c:v>
                </c:pt>
                <c:pt idx="9">
                  <c:v>1.76</c:v>
                </c:pt>
                <c:pt idx="10">
                  <c:v>1.74</c:v>
                </c:pt>
                <c:pt idx="11">
                  <c:v>1.75</c:v>
                </c:pt>
                <c:pt idx="12">
                  <c:v>1.73</c:v>
                </c:pt>
                <c:pt idx="13">
                  <c:v>1.71</c:v>
                </c:pt>
                <c:pt idx="14">
                  <c:v>1.77</c:v>
                </c:pt>
                <c:pt idx="15">
                  <c:v>1.77</c:v>
                </c:pt>
                <c:pt idx="16">
                  <c:v>1.77</c:v>
                </c:pt>
                <c:pt idx="17">
                  <c:v>1.71</c:v>
                </c:pt>
                <c:pt idx="18">
                  <c:v>1.7</c:v>
                </c:pt>
                <c:pt idx="19">
                  <c:v>1.43</c:v>
                </c:pt>
                <c:pt idx="20">
                  <c:v>1.71</c:v>
                </c:pt>
                <c:pt idx="21">
                  <c:v>1.73</c:v>
                </c:pt>
                <c:pt idx="22">
                  <c:v>1.67</c:v>
                </c:pt>
                <c:pt idx="23">
                  <c:v>1.74</c:v>
                </c:pt>
                <c:pt idx="24">
                  <c:v>1.7</c:v>
                </c:pt>
                <c:pt idx="25">
                  <c:v>1.71</c:v>
                </c:pt>
                <c:pt idx="26">
                  <c:v>1.75</c:v>
                </c:pt>
                <c:pt idx="27">
                  <c:v>1.7</c:v>
                </c:pt>
                <c:pt idx="28">
                  <c:v>1.76</c:v>
                </c:pt>
                <c:pt idx="29">
                  <c:v>1.79</c:v>
                </c:pt>
                <c:pt idx="30">
                  <c:v>1.74</c:v>
                </c:pt>
                <c:pt idx="31">
                  <c:v>1.7</c:v>
                </c:pt>
                <c:pt idx="32">
                  <c:v>1.7</c:v>
                </c:pt>
                <c:pt idx="33">
                  <c:v>1.75</c:v>
                </c:pt>
                <c:pt idx="34">
                  <c:v>1.77</c:v>
                </c:pt>
                <c:pt idx="35">
                  <c:v>1.68</c:v>
                </c:pt>
                <c:pt idx="36">
                  <c:v>1.76</c:v>
                </c:pt>
                <c:pt idx="37">
                  <c:v>1.77</c:v>
                </c:pt>
                <c:pt idx="38">
                  <c:v>1.78</c:v>
                </c:pt>
                <c:pt idx="39">
                  <c:v>1.78</c:v>
                </c:pt>
                <c:pt idx="40">
                  <c:v>1.18</c:v>
                </c:pt>
                <c:pt idx="41">
                  <c:v>1.7</c:v>
                </c:pt>
                <c:pt idx="42">
                  <c:v>1.76</c:v>
                </c:pt>
                <c:pt idx="43">
                  <c:v>1.69</c:v>
                </c:pt>
                <c:pt idx="44">
                  <c:v>1.78</c:v>
                </c:pt>
                <c:pt idx="45">
                  <c:v>1.67</c:v>
                </c:pt>
                <c:pt idx="46">
                  <c:v>1.7</c:v>
                </c:pt>
                <c:pt idx="47">
                  <c:v>1.72</c:v>
                </c:pt>
                <c:pt idx="48">
                  <c:v>1.75</c:v>
                </c:pt>
                <c:pt idx="49">
                  <c:v>1.73</c:v>
                </c:pt>
                <c:pt idx="50">
                  <c:v>1.73</c:v>
                </c:pt>
                <c:pt idx="51">
                  <c:v>1.74</c:v>
                </c:pt>
                <c:pt idx="52">
                  <c:v>1.77</c:v>
                </c:pt>
                <c:pt idx="53">
                  <c:v>1.74</c:v>
                </c:pt>
                <c:pt idx="54">
                  <c:v>1.7</c:v>
                </c:pt>
                <c:pt idx="55">
                  <c:v>1.75</c:v>
                </c:pt>
                <c:pt idx="56">
                  <c:v>1.7</c:v>
                </c:pt>
                <c:pt idx="57">
                  <c:v>1.75</c:v>
                </c:pt>
                <c:pt idx="58">
                  <c:v>1.71</c:v>
                </c:pt>
                <c:pt idx="59">
                  <c:v>1.79</c:v>
                </c:pt>
                <c:pt idx="60">
                  <c:v>1.7</c:v>
                </c:pt>
                <c:pt idx="61">
                  <c:v>1.72</c:v>
                </c:pt>
                <c:pt idx="62">
                  <c:v>1.63</c:v>
                </c:pt>
                <c:pt idx="63">
                  <c:v>1.76</c:v>
                </c:pt>
                <c:pt idx="64">
                  <c:v>1.66</c:v>
                </c:pt>
                <c:pt idx="65">
                  <c:v>1.79</c:v>
                </c:pt>
                <c:pt idx="66">
                  <c:v>1.7</c:v>
                </c:pt>
                <c:pt idx="67">
                  <c:v>1.74</c:v>
                </c:pt>
                <c:pt idx="68">
                  <c:v>1.69</c:v>
                </c:pt>
                <c:pt idx="69">
                  <c:v>1.67</c:v>
                </c:pt>
                <c:pt idx="70">
                  <c:v>1.26</c:v>
                </c:pt>
                <c:pt idx="71">
                  <c:v>1.82</c:v>
                </c:pt>
                <c:pt idx="72">
                  <c:v>1.77</c:v>
                </c:pt>
                <c:pt idx="73">
                  <c:v>1.77</c:v>
                </c:pt>
                <c:pt idx="74">
                  <c:v>1.74</c:v>
                </c:pt>
                <c:pt idx="75">
                  <c:v>1.73</c:v>
                </c:pt>
                <c:pt idx="76">
                  <c:v>1.66</c:v>
                </c:pt>
                <c:pt idx="77">
                  <c:v>1.64</c:v>
                </c:pt>
                <c:pt idx="78">
                  <c:v>1.74</c:v>
                </c:pt>
                <c:pt idx="79">
                  <c:v>1.72</c:v>
                </c:pt>
                <c:pt idx="80">
                  <c:v>1.73</c:v>
                </c:pt>
                <c:pt idx="81">
                  <c:v>1.43</c:v>
                </c:pt>
                <c:pt idx="82">
                  <c:v>1.79</c:v>
                </c:pt>
                <c:pt idx="83">
                  <c:v>1.78</c:v>
                </c:pt>
                <c:pt idx="84">
                  <c:v>1.74</c:v>
                </c:pt>
                <c:pt idx="85">
                  <c:v>1.73</c:v>
                </c:pt>
                <c:pt idx="86">
                  <c:v>1.71</c:v>
                </c:pt>
                <c:pt idx="87">
                  <c:v>1.65</c:v>
                </c:pt>
                <c:pt idx="88">
                  <c:v>1.66</c:v>
                </c:pt>
                <c:pt idx="89">
                  <c:v>1.64</c:v>
                </c:pt>
                <c:pt idx="90">
                  <c:v>1.72</c:v>
                </c:pt>
                <c:pt idx="91">
                  <c:v>1.74</c:v>
                </c:pt>
                <c:pt idx="92">
                  <c:v>1.7</c:v>
                </c:pt>
                <c:pt idx="93">
                  <c:v>1.61</c:v>
                </c:pt>
                <c:pt idx="94">
                  <c:v>1.71</c:v>
                </c:pt>
                <c:pt idx="95">
                  <c:v>1.65</c:v>
                </c:pt>
                <c:pt idx="96">
                  <c:v>1.68</c:v>
                </c:pt>
                <c:pt idx="97">
                  <c:v>1.77</c:v>
                </c:pt>
                <c:pt idx="98">
                  <c:v>1.72</c:v>
                </c:pt>
                <c:pt idx="99">
                  <c:v>1.69</c:v>
                </c:pt>
                <c:pt idx="100">
                  <c:v>1.65</c:v>
                </c:pt>
                <c:pt idx="101">
                  <c:v>1.74</c:v>
                </c:pt>
                <c:pt idx="102">
                  <c:v>1.65</c:v>
                </c:pt>
                <c:pt idx="103">
                  <c:v>1.8</c:v>
                </c:pt>
                <c:pt idx="104">
                  <c:v>1.71</c:v>
                </c:pt>
                <c:pt idx="105">
                  <c:v>1.42</c:v>
                </c:pt>
                <c:pt idx="106">
                  <c:v>0.92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2B4-4BF3-B33E-37645C6D1268}"/>
            </c:ext>
          </c:extLst>
        </c:ser>
        <c:ser>
          <c:idx val="2"/>
          <c:order val="3"/>
          <c:tx>
            <c:v>800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rgbClr val="800000">
                  <a:alpha val="99000"/>
                </a:srgbClr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'6390μm-600,700,800°C'!$DK$6:$DK$101</c:f>
              <c:numCache>
                <c:formatCode>General</c:formatCode>
                <c:ptCount val="96"/>
                <c:pt idx="0">
                  <c:v>0</c:v>
                </c:pt>
                <c:pt idx="1">
                  <c:v>0.11105331599479842</c:v>
                </c:pt>
                <c:pt idx="2">
                  <c:v>0.22223667100130037</c:v>
                </c:pt>
                <c:pt idx="3">
                  <c:v>0.3332899869960988</c:v>
                </c:pt>
                <c:pt idx="4">
                  <c:v>0.44447334200260075</c:v>
                </c:pt>
                <c:pt idx="5">
                  <c:v>0.5555266579973992</c:v>
                </c:pt>
                <c:pt idx="6">
                  <c:v>0.6667100130039012</c:v>
                </c:pt>
                <c:pt idx="7">
                  <c:v>0.7777633289986996</c:v>
                </c:pt>
                <c:pt idx="8">
                  <c:v>0.88894668400520149</c:v>
                </c:pt>
                <c:pt idx="9">
                  <c:v>1</c:v>
                </c:pt>
                <c:pt idx="10">
                  <c:v>0</c:v>
                </c:pt>
                <c:pt idx="11">
                  <c:v>9.9951243295953174E-2</c:v>
                </c:pt>
                <c:pt idx="12">
                  <c:v>0.20002437835202339</c:v>
                </c:pt>
                <c:pt idx="13">
                  <c:v>0.29997562164797659</c:v>
                </c:pt>
                <c:pt idx="14">
                  <c:v>0.40004875670404677</c:v>
                </c:pt>
                <c:pt idx="15">
                  <c:v>0.5</c:v>
                </c:pt>
                <c:pt idx="16">
                  <c:v>0.59995124329595317</c:v>
                </c:pt>
                <c:pt idx="17">
                  <c:v>0.70002437835202336</c:v>
                </c:pt>
                <c:pt idx="18">
                  <c:v>0.79997562164797653</c:v>
                </c:pt>
                <c:pt idx="19">
                  <c:v>0.89992686494392971</c:v>
                </c:pt>
                <c:pt idx="20">
                  <c:v>1</c:v>
                </c:pt>
                <c:pt idx="21">
                  <c:v>0</c:v>
                </c:pt>
                <c:pt idx="22">
                  <c:v>0.10002770850651149</c:v>
                </c:pt>
                <c:pt idx="23">
                  <c:v>0.20005541701302298</c:v>
                </c:pt>
                <c:pt idx="24">
                  <c:v>0.29994458298697696</c:v>
                </c:pt>
                <c:pt idx="25">
                  <c:v>0.39997229149348845</c:v>
                </c:pt>
                <c:pt idx="26">
                  <c:v>0.5</c:v>
                </c:pt>
                <c:pt idx="27">
                  <c:v>0.60002770850651144</c:v>
                </c:pt>
                <c:pt idx="28">
                  <c:v>0.70005541701302298</c:v>
                </c:pt>
                <c:pt idx="29">
                  <c:v>0.7999445829869769</c:v>
                </c:pt>
                <c:pt idx="30">
                  <c:v>0.89997229149348834</c:v>
                </c:pt>
                <c:pt idx="31">
                  <c:v>1</c:v>
                </c:pt>
                <c:pt idx="32">
                  <c:v>0</c:v>
                </c:pt>
                <c:pt idx="33">
                  <c:v>9.9944781888459427E-2</c:v>
                </c:pt>
                <c:pt idx="34">
                  <c:v>0.2000276090557703</c:v>
                </c:pt>
                <c:pt idx="35">
                  <c:v>0.29997239094422973</c:v>
                </c:pt>
                <c:pt idx="36">
                  <c:v>0.4000552181115406</c:v>
                </c:pt>
                <c:pt idx="37">
                  <c:v>0.5</c:v>
                </c:pt>
                <c:pt idx="38">
                  <c:v>0.60008282716731087</c:v>
                </c:pt>
                <c:pt idx="39">
                  <c:v>0.70002760905577033</c:v>
                </c:pt>
                <c:pt idx="40">
                  <c:v>0.79997239094422978</c:v>
                </c:pt>
                <c:pt idx="41">
                  <c:v>0.90005521811154066</c:v>
                </c:pt>
                <c:pt idx="42">
                  <c:v>1</c:v>
                </c:pt>
                <c:pt idx="43">
                  <c:v>0.11112932306179316</c:v>
                </c:pt>
                <c:pt idx="44">
                  <c:v>0.22225864612358631</c:v>
                </c:pt>
                <c:pt idx="45">
                  <c:v>0.33338796918537944</c:v>
                </c:pt>
                <c:pt idx="46">
                  <c:v>0.44435338469103425</c:v>
                </c:pt>
                <c:pt idx="47">
                  <c:v>0.55548270775282749</c:v>
                </c:pt>
                <c:pt idx="48">
                  <c:v>0.66661203081462062</c:v>
                </c:pt>
                <c:pt idx="49">
                  <c:v>0.77774135387641374</c:v>
                </c:pt>
                <c:pt idx="50">
                  <c:v>0.88887067693820687</c:v>
                </c:pt>
                <c:pt idx="51">
                  <c:v>1</c:v>
                </c:pt>
                <c:pt idx="52">
                  <c:v>0</c:v>
                </c:pt>
                <c:pt idx="53">
                  <c:v>0.10004996252810391</c:v>
                </c:pt>
                <c:pt idx="54">
                  <c:v>0.19997501873594806</c:v>
                </c:pt>
                <c:pt idx="55">
                  <c:v>0.30002498126405197</c:v>
                </c:pt>
                <c:pt idx="56">
                  <c:v>0.40007494379215591</c:v>
                </c:pt>
                <c:pt idx="57">
                  <c:v>0.5</c:v>
                </c:pt>
                <c:pt idx="58">
                  <c:v>0.60004996252810394</c:v>
                </c:pt>
                <c:pt idx="59">
                  <c:v>0.69997501873594803</c:v>
                </c:pt>
                <c:pt idx="60">
                  <c:v>0.80002498126405186</c:v>
                </c:pt>
                <c:pt idx="61">
                  <c:v>0.90007494379215591</c:v>
                </c:pt>
                <c:pt idx="62">
                  <c:v>1</c:v>
                </c:pt>
                <c:pt idx="63">
                  <c:v>0</c:v>
                </c:pt>
                <c:pt idx="64">
                  <c:v>0.11104600058599472</c:v>
                </c:pt>
                <c:pt idx="65">
                  <c:v>0.2222384998535013</c:v>
                </c:pt>
                <c:pt idx="66">
                  <c:v>0.33328450043949603</c:v>
                </c:pt>
                <c:pt idx="67">
                  <c:v>0.44447699970700261</c:v>
                </c:pt>
                <c:pt idx="68">
                  <c:v>0.55552300029299739</c:v>
                </c:pt>
                <c:pt idx="69">
                  <c:v>0.66671549956050391</c:v>
                </c:pt>
                <c:pt idx="70">
                  <c:v>0.7777615001464987</c:v>
                </c:pt>
                <c:pt idx="71">
                  <c:v>0.88895399941400521</c:v>
                </c:pt>
                <c:pt idx="72">
                  <c:v>1</c:v>
                </c:pt>
                <c:pt idx="73">
                  <c:v>0</c:v>
                </c:pt>
                <c:pt idx="74">
                  <c:v>7.69081751259202E-2</c:v>
                </c:pt>
                <c:pt idx="75">
                  <c:v>0.1538163502518404</c:v>
                </c:pt>
                <c:pt idx="76">
                  <c:v>0.23072452537776056</c:v>
                </c:pt>
                <c:pt idx="77">
                  <c:v>0.30772956218519953</c:v>
                </c:pt>
                <c:pt idx="78">
                  <c:v>0.38463773731111972</c:v>
                </c:pt>
                <c:pt idx="79">
                  <c:v>0.46154591243703991</c:v>
                </c:pt>
                <c:pt idx="80">
                  <c:v>0.5384540875629602</c:v>
                </c:pt>
                <c:pt idx="81">
                  <c:v>0.61536226268888028</c:v>
                </c:pt>
                <c:pt idx="82">
                  <c:v>0.69227043781480047</c:v>
                </c:pt>
                <c:pt idx="83">
                  <c:v>0.76917861294072065</c:v>
                </c:pt>
                <c:pt idx="84">
                  <c:v>0.84618364974815963</c:v>
                </c:pt>
                <c:pt idx="85">
                  <c:v>0.92309182487407981</c:v>
                </c:pt>
                <c:pt idx="86">
                  <c:v>1</c:v>
                </c:pt>
                <c:pt idx="87">
                  <c:v>0</c:v>
                </c:pt>
                <c:pt idx="88">
                  <c:v>0.1249788887012329</c:v>
                </c:pt>
                <c:pt idx="89">
                  <c:v>0.2499577774024658</c:v>
                </c:pt>
                <c:pt idx="90">
                  <c:v>0.37493666610369869</c:v>
                </c:pt>
                <c:pt idx="91">
                  <c:v>0.49991555480493161</c:v>
                </c:pt>
                <c:pt idx="92">
                  <c:v>0.62506333389630131</c:v>
                </c:pt>
                <c:pt idx="93">
                  <c:v>0.75004222259753417</c:v>
                </c:pt>
                <c:pt idx="94">
                  <c:v>0.87502111129876714</c:v>
                </c:pt>
                <c:pt idx="95">
                  <c:v>1</c:v>
                </c:pt>
              </c:numCache>
            </c:numRef>
          </c:xVal>
          <c:yVal>
            <c:numRef>
              <c:f>'6390μm-600,700,800°C'!$CZ$6:$CZ$101</c:f>
              <c:numCache>
                <c:formatCode>General</c:formatCode>
                <c:ptCount val="96"/>
                <c:pt idx="0">
                  <c:v>0.95</c:v>
                </c:pt>
                <c:pt idx="1">
                  <c:v>1.1599999999999999</c:v>
                </c:pt>
                <c:pt idx="2">
                  <c:v>1.42</c:v>
                </c:pt>
                <c:pt idx="3">
                  <c:v>1.59</c:v>
                </c:pt>
                <c:pt idx="4">
                  <c:v>1.72</c:v>
                </c:pt>
                <c:pt idx="5">
                  <c:v>1.71</c:v>
                </c:pt>
                <c:pt idx="6">
                  <c:v>1.72</c:v>
                </c:pt>
                <c:pt idx="7">
                  <c:v>1.55</c:v>
                </c:pt>
                <c:pt idx="8">
                  <c:v>1.67</c:v>
                </c:pt>
                <c:pt idx="9">
                  <c:v>1.51</c:v>
                </c:pt>
                <c:pt idx="10">
                  <c:v>0.79</c:v>
                </c:pt>
                <c:pt idx="11">
                  <c:v>1.6</c:v>
                </c:pt>
                <c:pt idx="12">
                  <c:v>1.66</c:v>
                </c:pt>
                <c:pt idx="13">
                  <c:v>1.78</c:v>
                </c:pt>
                <c:pt idx="14">
                  <c:v>1.63</c:v>
                </c:pt>
                <c:pt idx="15">
                  <c:v>1.73</c:v>
                </c:pt>
                <c:pt idx="16">
                  <c:v>1.65</c:v>
                </c:pt>
                <c:pt idx="17">
                  <c:v>1.61</c:v>
                </c:pt>
                <c:pt idx="18">
                  <c:v>1.6</c:v>
                </c:pt>
                <c:pt idx="19">
                  <c:v>1.35</c:v>
                </c:pt>
                <c:pt idx="20">
                  <c:v>0.53</c:v>
                </c:pt>
                <c:pt idx="21">
                  <c:v>1.28</c:v>
                </c:pt>
                <c:pt idx="22">
                  <c:v>1.75</c:v>
                </c:pt>
                <c:pt idx="23">
                  <c:v>1.68</c:v>
                </c:pt>
                <c:pt idx="24">
                  <c:v>1.68</c:v>
                </c:pt>
                <c:pt idx="25">
                  <c:v>1.65</c:v>
                </c:pt>
                <c:pt idx="26">
                  <c:v>1.67</c:v>
                </c:pt>
                <c:pt idx="27">
                  <c:v>1.69</c:v>
                </c:pt>
                <c:pt idx="28">
                  <c:v>1.6</c:v>
                </c:pt>
                <c:pt idx="29">
                  <c:v>1.53</c:v>
                </c:pt>
                <c:pt idx="30">
                  <c:v>1.27</c:v>
                </c:pt>
                <c:pt idx="31">
                  <c:v>0.61</c:v>
                </c:pt>
                <c:pt idx="32">
                  <c:v>1.49</c:v>
                </c:pt>
                <c:pt idx="33">
                  <c:v>1.7</c:v>
                </c:pt>
                <c:pt idx="34">
                  <c:v>1.68</c:v>
                </c:pt>
                <c:pt idx="35">
                  <c:v>1.73</c:v>
                </c:pt>
                <c:pt idx="36">
                  <c:v>1.68</c:v>
                </c:pt>
                <c:pt idx="37">
                  <c:v>1.67</c:v>
                </c:pt>
                <c:pt idx="38">
                  <c:v>1.72</c:v>
                </c:pt>
                <c:pt idx="39">
                  <c:v>1.73</c:v>
                </c:pt>
                <c:pt idx="40">
                  <c:v>1.69</c:v>
                </c:pt>
                <c:pt idx="41">
                  <c:v>1.73</c:v>
                </c:pt>
                <c:pt idx="42">
                  <c:v>1.1000000000000001</c:v>
                </c:pt>
                <c:pt idx="43">
                  <c:v>1.62</c:v>
                </c:pt>
                <c:pt idx="44">
                  <c:v>1.63</c:v>
                </c:pt>
                <c:pt idx="45">
                  <c:v>1.68</c:v>
                </c:pt>
                <c:pt idx="46">
                  <c:v>1.71</c:v>
                </c:pt>
                <c:pt idx="47">
                  <c:v>1.7</c:v>
                </c:pt>
                <c:pt idx="48">
                  <c:v>1.74</c:v>
                </c:pt>
                <c:pt idx="49">
                  <c:v>1.68</c:v>
                </c:pt>
                <c:pt idx="50">
                  <c:v>1.62</c:v>
                </c:pt>
                <c:pt idx="51">
                  <c:v>1.26</c:v>
                </c:pt>
                <c:pt idx="52">
                  <c:v>0.82</c:v>
                </c:pt>
                <c:pt idx="53">
                  <c:v>1.4</c:v>
                </c:pt>
                <c:pt idx="54">
                  <c:v>1.62</c:v>
                </c:pt>
                <c:pt idx="55">
                  <c:v>1.61</c:v>
                </c:pt>
                <c:pt idx="56">
                  <c:v>1.65</c:v>
                </c:pt>
                <c:pt idx="57">
                  <c:v>1.64</c:v>
                </c:pt>
                <c:pt idx="58">
                  <c:v>1.63</c:v>
                </c:pt>
                <c:pt idx="59">
                  <c:v>1.64</c:v>
                </c:pt>
                <c:pt idx="60">
                  <c:v>1.71</c:v>
                </c:pt>
                <c:pt idx="61">
                  <c:v>1.6</c:v>
                </c:pt>
                <c:pt idx="62">
                  <c:v>1.28</c:v>
                </c:pt>
                <c:pt idx="63">
                  <c:v>0.89</c:v>
                </c:pt>
                <c:pt idx="64">
                  <c:v>1.37</c:v>
                </c:pt>
                <c:pt idx="65">
                  <c:v>1.56</c:v>
                </c:pt>
                <c:pt idx="66">
                  <c:v>1.51</c:v>
                </c:pt>
                <c:pt idx="67">
                  <c:v>1.55</c:v>
                </c:pt>
                <c:pt idx="68">
                  <c:v>1.61</c:v>
                </c:pt>
                <c:pt idx="69">
                  <c:v>1.45</c:v>
                </c:pt>
                <c:pt idx="70">
                  <c:v>1.4</c:v>
                </c:pt>
                <c:pt idx="71">
                  <c:v>0.9</c:v>
                </c:pt>
                <c:pt idx="72">
                  <c:v>0.37</c:v>
                </c:pt>
                <c:pt idx="73">
                  <c:v>0.85</c:v>
                </c:pt>
                <c:pt idx="74">
                  <c:v>1.52</c:v>
                </c:pt>
                <c:pt idx="75">
                  <c:v>1.61</c:v>
                </c:pt>
                <c:pt idx="76">
                  <c:v>1.6</c:v>
                </c:pt>
                <c:pt idx="77">
                  <c:v>1.62</c:v>
                </c:pt>
                <c:pt idx="78">
                  <c:v>1.57</c:v>
                </c:pt>
                <c:pt idx="79">
                  <c:v>1.65</c:v>
                </c:pt>
                <c:pt idx="80">
                  <c:v>1.65</c:v>
                </c:pt>
                <c:pt idx="81">
                  <c:v>1.59</c:v>
                </c:pt>
                <c:pt idx="82">
                  <c:v>1.72</c:v>
                </c:pt>
                <c:pt idx="83">
                  <c:v>1.64</c:v>
                </c:pt>
                <c:pt idx="84">
                  <c:v>1.64</c:v>
                </c:pt>
                <c:pt idx="85">
                  <c:v>1.57</c:v>
                </c:pt>
                <c:pt idx="86">
                  <c:v>1.04</c:v>
                </c:pt>
                <c:pt idx="87">
                  <c:v>0.52</c:v>
                </c:pt>
                <c:pt idx="88">
                  <c:v>0.88</c:v>
                </c:pt>
                <c:pt idx="89">
                  <c:v>1.41</c:v>
                </c:pt>
                <c:pt idx="90">
                  <c:v>1.6</c:v>
                </c:pt>
                <c:pt idx="91">
                  <c:v>1.6</c:v>
                </c:pt>
                <c:pt idx="92">
                  <c:v>1.69</c:v>
                </c:pt>
                <c:pt idx="93">
                  <c:v>1.64</c:v>
                </c:pt>
                <c:pt idx="94">
                  <c:v>1.57</c:v>
                </c:pt>
                <c:pt idx="95">
                  <c:v>1.01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2B4-4BF3-B33E-37645C6D12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28245359"/>
        <c:axId val="1528223727"/>
      </c:scatterChart>
      <c:valAx>
        <c:axId val="1528245359"/>
        <c:scaling>
          <c:orientation val="minMax"/>
          <c:max val="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LMU CompatilFact" panose="02000500060000020003" pitchFamily="2" charset="0"/>
                    <a:ea typeface="+mn-ea"/>
                    <a:cs typeface="+mn-cs"/>
                  </a:defRPr>
                </a:pPr>
                <a:r>
                  <a:rPr lang="de-DE" sz="3200" b="1" dirty="0" err="1"/>
                  <a:t>Normalised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transect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distance</a:t>
                </a:r>
                <a:endParaRPr lang="de-DE" sz="3200" b="1" dirty="0"/>
              </a:p>
            </c:rich>
          </c:tx>
          <c:layout>
            <c:manualLayout>
              <c:xMode val="edge"/>
              <c:yMode val="edge"/>
              <c:x val="0.10146290858081668"/>
              <c:y val="0.913792439988345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LMU CompatilFact" panose="02000500060000020003" pitchFamily="2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LMU CompatilFact" panose="02000500060000020003" pitchFamily="2" charset="0"/>
                <a:ea typeface="+mn-ea"/>
                <a:cs typeface="+mn-cs"/>
              </a:defRPr>
            </a:pPr>
            <a:endParaRPr lang="de-DE"/>
          </a:p>
        </c:txPr>
        <c:crossAx val="1528223727"/>
        <c:crosses val="autoZero"/>
        <c:crossBetween val="midCat"/>
        <c:majorUnit val="0.2"/>
      </c:valAx>
      <c:valAx>
        <c:axId val="152822372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LMU CompatilFact" panose="02000500060000020003" pitchFamily="2" charset="0"/>
                    <a:ea typeface="+mn-ea"/>
                    <a:cs typeface="+mn-cs"/>
                  </a:defRPr>
                </a:pPr>
                <a:r>
                  <a:rPr lang="de-DE" sz="3200" b="1" dirty="0" err="1"/>
                  <a:t>CaO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wt</a:t>
                </a:r>
                <a:r>
                  <a:rPr lang="de-DE" sz="3200" b="1" dirty="0"/>
                  <a:t>%</a:t>
                </a:r>
              </a:p>
            </c:rich>
          </c:tx>
          <c:layout>
            <c:manualLayout>
              <c:xMode val="edge"/>
              <c:yMode val="edge"/>
              <c:x val="1.1676850878283275E-2"/>
              <c:y val="0.284474749331140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LMU CompatilFact" panose="02000500060000020003" pitchFamily="2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LMU CompatilFact" panose="02000500060000020003" pitchFamily="2" charset="0"/>
                <a:ea typeface="+mn-ea"/>
                <a:cs typeface="+mn-cs"/>
              </a:defRPr>
            </a:pPr>
            <a:endParaRPr lang="de-DE"/>
          </a:p>
        </c:txPr>
        <c:crossAx val="1528245359"/>
        <c:crosses val="autoZero"/>
        <c:crossBetween val="midCat"/>
      </c:valAx>
      <c:spPr>
        <a:solidFill>
          <a:schemeClr val="lt1"/>
        </a:solidFill>
        <a:ln w="38100" cap="flat" cmpd="sng" algn="ctr">
          <a:solidFill>
            <a:schemeClr val="dk1"/>
          </a:solidFill>
          <a:prstDash val="solid"/>
          <a:miter lim="800000"/>
        </a:ln>
        <a:effectLst/>
      </c:spPr>
    </c:plotArea>
    <c:legend>
      <c:legendPos val="r"/>
      <c:layout>
        <c:manualLayout>
          <c:xMode val="edge"/>
          <c:yMode val="edge"/>
          <c:x val="0.82810342713254459"/>
          <c:y val="0.24910517571034363"/>
          <c:w val="0.17168090614575104"/>
          <c:h val="0.404826813929291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1"/>
        <a:lstStyle/>
        <a:p>
          <a:pPr algn="just">
            <a:defRPr sz="2000" b="1" i="0" u="none" strike="noStrike" kern="1200" baseline="0">
              <a:solidFill>
                <a:sysClr val="windowText" lastClr="000000"/>
              </a:solidFill>
              <a:latin typeface="LMU CompatilFact" panose="02000500060000020003" pitchFamily="2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2400">
          <a:solidFill>
            <a:sysClr val="windowText" lastClr="000000"/>
          </a:solidFill>
          <a:latin typeface="LMU CompatilFact" panose="02000500060000020003" pitchFamily="2" charset="0"/>
        </a:defRPr>
      </a:pPr>
      <a:endParaRPr lang="de-DE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LMU CompatilFact" panose="02000500060000020003" pitchFamily="2" charset="0"/>
                <a:ea typeface="+mn-ea"/>
                <a:cs typeface="+mn-cs"/>
              </a:defRPr>
            </a:pPr>
            <a:r>
              <a:rPr lang="de-DE" sz="2800" b="1" dirty="0"/>
              <a:t>T=</a:t>
            </a:r>
            <a:r>
              <a:rPr lang="de-DE" sz="2800" b="1" baseline="0" dirty="0"/>
              <a:t> 600   1%CaO</a:t>
            </a:r>
            <a:endParaRPr lang="de-DE" sz="2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LMU CompatilFact" panose="02000500060000020003" pitchFamily="2" charset="0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22364049775561015"/>
          <c:y val="0.12549163391596355"/>
          <c:w val="0.49860749132279714"/>
          <c:h val="0.67128972430665956"/>
        </c:manualLayout>
      </c:layout>
      <c:scatterChart>
        <c:scatterStyle val="lineMarker"/>
        <c:varyColors val="0"/>
        <c:ser>
          <c:idx val="0"/>
          <c:order val="0"/>
          <c:tx>
            <c:v>5 min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4"/>
            <c:spPr>
              <a:solidFill>
                <a:schemeClr val="lt1"/>
              </a:solidFill>
              <a:ln w="12700">
                <a:solidFill>
                  <a:schemeClr val="dk1"/>
                </a:solidFill>
              </a:ln>
              <a:effectLst/>
            </c:spPr>
          </c:marker>
          <c:xVal>
            <c:numRef>
              <c:f>Sheet5!$E$5:$E$10</c:f>
              <c:numCache>
                <c:formatCode>General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Sheet5!$M$5:$M$10</c:f>
              <c:numCache>
                <c:formatCode>General</c:formatCode>
                <c:ptCount val="6"/>
                <c:pt idx="0">
                  <c:v>19.626168224299064</c:v>
                </c:pt>
                <c:pt idx="1">
                  <c:v>58.557786483839379</c:v>
                </c:pt>
                <c:pt idx="2">
                  <c:v>103.15392109108622</c:v>
                </c:pt>
                <c:pt idx="3">
                  <c:v>77.430555555555571</c:v>
                </c:pt>
                <c:pt idx="4">
                  <c:v>219.97034107760751</c:v>
                </c:pt>
                <c:pt idx="5">
                  <c:v>204.91723466407015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471-499B-A5BB-DE18AFF43B07}"/>
            </c:ext>
          </c:extLst>
        </c:ser>
        <c:ser>
          <c:idx val="1"/>
          <c:order val="1"/>
          <c:tx>
            <c:v>15 min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6"/>
            <c:spPr>
              <a:solidFill>
                <a:schemeClr val="lt1"/>
              </a:solidFill>
              <a:ln w="12700">
                <a:solidFill>
                  <a:schemeClr val="dk1"/>
                </a:solidFill>
              </a:ln>
              <a:effectLst/>
            </c:spPr>
          </c:marker>
          <c:xVal>
            <c:numRef>
              <c:f>Sheet5!$E$11:$E$16</c:f>
              <c:numCache>
                <c:formatCode>General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Sheet5!$M$11:$M$16</c:f>
              <c:numCache>
                <c:formatCode>General</c:formatCode>
                <c:ptCount val="6"/>
                <c:pt idx="0">
                  <c:v>244.85798237022527</c:v>
                </c:pt>
                <c:pt idx="1">
                  <c:v>220.84367245657569</c:v>
                </c:pt>
                <c:pt idx="2">
                  <c:v>331.63518886679924</c:v>
                </c:pt>
                <c:pt idx="3">
                  <c:v>340.63893016344736</c:v>
                </c:pt>
                <c:pt idx="4">
                  <c:v>355.60975609756099</c:v>
                </c:pt>
                <c:pt idx="5">
                  <c:v>712.43203163618386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471-499B-A5BB-DE18AFF43B07}"/>
            </c:ext>
          </c:extLst>
        </c:ser>
        <c:ser>
          <c:idx val="2"/>
          <c:order val="2"/>
          <c:tx>
            <c:v>30 min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lt1"/>
              </a:solidFill>
              <a:ln w="12700">
                <a:solidFill>
                  <a:schemeClr val="dk1"/>
                </a:solidFill>
              </a:ln>
              <a:effectLst/>
            </c:spPr>
          </c:marker>
          <c:xVal>
            <c:numRef>
              <c:f>Sheet5!$E$17:$E$22</c:f>
              <c:numCache>
                <c:formatCode>General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Sheet5!$M$17:$M$22</c:f>
              <c:numCache>
                <c:formatCode>General</c:formatCode>
                <c:ptCount val="6"/>
                <c:pt idx="0">
                  <c:v>458.17445185891336</c:v>
                </c:pt>
                <c:pt idx="1">
                  <c:v>364.43836978131219</c:v>
                </c:pt>
                <c:pt idx="2">
                  <c:v>518.80530973451323</c:v>
                </c:pt>
                <c:pt idx="3">
                  <c:v>535.89108910891093</c:v>
                </c:pt>
                <c:pt idx="4">
                  <c:v>584.06971035837023</c:v>
                </c:pt>
                <c:pt idx="5">
                  <c:v>1112.5621890547263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471-499B-A5BB-DE18AFF43B07}"/>
            </c:ext>
          </c:extLst>
        </c:ser>
        <c:ser>
          <c:idx val="3"/>
          <c:order val="3"/>
          <c:tx>
            <c:v>5 min IG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Sheet5!$AH$4</c:f>
              <c:numCache>
                <c:formatCode>General</c:formatCode>
                <c:ptCount val="1"/>
                <c:pt idx="0">
                  <c:v>3.28</c:v>
                </c:pt>
              </c:numCache>
            </c:numRef>
          </c:xVal>
          <c:yVal>
            <c:numRef>
              <c:f>Sheet5!$AG$4</c:f>
              <c:numCache>
                <c:formatCode>General</c:formatCode>
                <c:ptCount val="1"/>
                <c:pt idx="0">
                  <c:v>866.26746506986035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471-499B-A5BB-DE18AFF43B07}"/>
            </c:ext>
          </c:extLst>
        </c:ser>
        <c:ser>
          <c:idx val="4"/>
          <c:order val="4"/>
          <c:tx>
            <c:v>15 min IG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4"/>
            <c:spPr>
              <a:solidFill>
                <a:srgbClr val="1A1914"/>
              </a:solidFill>
              <a:ln w="9525">
                <a:solidFill>
                  <a:schemeClr val="dk1"/>
                </a:solidFill>
              </a:ln>
              <a:effectLst/>
            </c:spPr>
          </c:marker>
          <c:xVal>
            <c:numRef>
              <c:f>Sheet5!$AH$5</c:f>
              <c:numCache>
                <c:formatCode>General</c:formatCode>
                <c:ptCount val="1"/>
                <c:pt idx="0">
                  <c:v>3.28</c:v>
                </c:pt>
              </c:numCache>
            </c:numRef>
          </c:xVal>
          <c:yVal>
            <c:numRef>
              <c:f>Sheet5!$AG$5</c:f>
              <c:numCache>
                <c:formatCode>General</c:formatCode>
                <c:ptCount val="1"/>
                <c:pt idx="0">
                  <c:v>1734.1487768347479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471-499B-A5BB-DE18AFF43B07}"/>
            </c:ext>
          </c:extLst>
        </c:ser>
        <c:ser>
          <c:idx val="5"/>
          <c:order val="5"/>
          <c:tx>
            <c:v>30 min IG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1A1914"/>
              </a:solidFill>
              <a:ln w="9525">
                <a:solidFill>
                  <a:schemeClr val="dk1"/>
                </a:solidFill>
              </a:ln>
              <a:effectLst/>
            </c:spPr>
          </c:marker>
          <c:xVal>
            <c:numRef>
              <c:f>Sheet5!$AH$6</c:f>
              <c:numCache>
                <c:formatCode>General</c:formatCode>
                <c:ptCount val="1"/>
                <c:pt idx="0">
                  <c:v>3.28</c:v>
                </c:pt>
              </c:numCache>
            </c:numRef>
          </c:xVal>
          <c:yVal>
            <c:numRef>
              <c:f>Sheet5!$AG$6</c:f>
              <c:numCache>
                <c:formatCode>General</c:formatCode>
                <c:ptCount val="1"/>
                <c:pt idx="0">
                  <c:v>2112.1332670313277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471-499B-A5BB-DE18AFF43B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3127359"/>
        <c:axId val="1555995599"/>
      </c:scatterChart>
      <c:valAx>
        <c:axId val="16031273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LMU CompatilFact" panose="02000500060000020003" pitchFamily="2" charset="0"/>
                    <a:ea typeface="+mn-ea"/>
                    <a:cs typeface="+mn-cs"/>
                  </a:defRPr>
                </a:pPr>
                <a:r>
                  <a:rPr lang="de-DE" sz="2400" b="1" dirty="0" err="1"/>
                  <a:t>wt</a:t>
                </a:r>
                <a:r>
                  <a:rPr lang="de-DE" sz="2400" b="1" dirty="0"/>
                  <a:t>% FeOtotal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LMU CompatilFact" panose="02000500060000020003" pitchFamily="2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55995599"/>
        <c:crosses val="autoZero"/>
        <c:crossBetween val="midCat"/>
        <c:majorUnit val="1"/>
      </c:valAx>
      <c:valAx>
        <c:axId val="1555995599"/>
        <c:scaling>
          <c:orientation val="minMax"/>
          <c:max val="25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LMU CompatilFact" panose="02000500060000020003" pitchFamily="2" charset="0"/>
                    <a:ea typeface="+mn-ea"/>
                    <a:cs typeface="+mn-cs"/>
                  </a:defRPr>
                </a:pPr>
                <a:r>
                  <a:rPr lang="de-DE" sz="2400" b="1" i="0" baseline="0" dirty="0">
                    <a:effectLst/>
                  </a:rPr>
                  <a:t>Leached Ca²⁺ mg/Kg</a:t>
                </a:r>
                <a:endParaRPr lang="de-DE" sz="24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9.8409416353399115E-3"/>
              <c:y val="0.1343713495380551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LMU CompatilFact" panose="02000500060000020003" pitchFamily="2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03127359"/>
        <c:crosses val="autoZero"/>
        <c:crossBetween val="midCat"/>
      </c:valAx>
      <c:spPr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75150645579102671"/>
          <c:y val="0.1727629147789741"/>
          <c:w val="0.2210386803794033"/>
          <c:h val="0.650048251748425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LMU CompatilFact" panose="02000500060000020003" pitchFamily="2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400">
          <a:solidFill>
            <a:schemeClr val="tx1"/>
          </a:solidFill>
          <a:latin typeface="LMU CompatilFact" panose="02000500060000020003" pitchFamily="2" charset="0"/>
        </a:defRPr>
      </a:pPr>
      <a:endParaRPr lang="de-DE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LMU CompatilFact" panose="02000500060000020003" pitchFamily="2" charset="0"/>
                <a:ea typeface="+mn-ea"/>
                <a:cs typeface="+mn-cs"/>
              </a:defRPr>
            </a:pPr>
            <a:r>
              <a:rPr lang="de-DE" sz="2800" b="1" dirty="0"/>
              <a:t>T=</a:t>
            </a:r>
            <a:r>
              <a:rPr lang="de-DE" sz="2800" b="1" baseline="0" dirty="0"/>
              <a:t> </a:t>
            </a:r>
            <a:r>
              <a:rPr lang="de-DE" sz="2800" b="1" dirty="0"/>
              <a:t>600    2% </a:t>
            </a:r>
            <a:r>
              <a:rPr lang="de-DE" sz="2800" b="1" dirty="0" err="1"/>
              <a:t>CaO</a:t>
            </a:r>
            <a:endParaRPr lang="de-DE" sz="2800" b="1" dirty="0"/>
          </a:p>
        </c:rich>
      </c:tx>
      <c:layout>
        <c:manualLayout>
          <c:xMode val="edge"/>
          <c:yMode val="edge"/>
          <c:x val="0.17683977728806782"/>
          <c:y val="9.474538607377109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LMU CompatilFact" panose="02000500060000020003" pitchFamily="2" charset="0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662123623908062"/>
          <c:y val="0.1290588823923782"/>
          <c:w val="0.5594067418069858"/>
          <c:h val="0.67457620712087418"/>
        </c:manualLayout>
      </c:layout>
      <c:scatterChart>
        <c:scatterStyle val="lineMarker"/>
        <c:varyColors val="0"/>
        <c:ser>
          <c:idx val="0"/>
          <c:order val="0"/>
          <c:tx>
            <c:v>5 min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lt1"/>
              </a:solidFill>
              <a:ln w="15875">
                <a:solidFill>
                  <a:schemeClr val="tx1"/>
                </a:solidFill>
              </a:ln>
              <a:effectLst/>
            </c:spPr>
          </c:marker>
          <c:xVal>
            <c:numRef>
              <c:f>Sheet5!$E$59:$E$64</c:f>
              <c:numCache>
                <c:formatCode>General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Sheet5!$N$59:$N$64</c:f>
              <c:numCache>
                <c:formatCode>General</c:formatCode>
                <c:ptCount val="6"/>
                <c:pt idx="0">
                  <c:v>293.09770418260985</c:v>
                </c:pt>
                <c:pt idx="1">
                  <c:v>430.90329646603567</c:v>
                </c:pt>
                <c:pt idx="2">
                  <c:v>250.49134006789674</c:v>
                </c:pt>
                <c:pt idx="3">
                  <c:v>359.26299365921682</c:v>
                </c:pt>
                <c:pt idx="4">
                  <c:v>261.05532045366846</c:v>
                </c:pt>
                <c:pt idx="5">
                  <c:v>448.50595883541502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C61-438F-8122-4C7C4119C516}"/>
            </c:ext>
          </c:extLst>
        </c:ser>
        <c:ser>
          <c:idx val="1"/>
          <c:order val="1"/>
          <c:tx>
            <c:v>15 min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5"/>
            <c:spPr>
              <a:solidFill>
                <a:schemeClr val="lt1"/>
              </a:solidFill>
              <a:ln w="12700">
                <a:solidFill>
                  <a:schemeClr val="dk1"/>
                </a:solidFill>
              </a:ln>
              <a:effectLst/>
            </c:spPr>
          </c:marker>
          <c:xVal>
            <c:numRef>
              <c:f>Sheet5!$E$65:$E$70</c:f>
              <c:numCache>
                <c:formatCode>General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Sheet5!$N$65:$N$70</c:f>
              <c:numCache>
                <c:formatCode>General</c:formatCode>
                <c:ptCount val="6"/>
                <c:pt idx="0">
                  <c:v>521.27893121561544</c:v>
                </c:pt>
                <c:pt idx="1">
                  <c:v>977.52709436043426</c:v>
                </c:pt>
                <c:pt idx="2">
                  <c:v>527.5324304055008</c:v>
                </c:pt>
                <c:pt idx="3">
                  <c:v>879.23497005446995</c:v>
                </c:pt>
                <c:pt idx="4">
                  <c:v>966.57163678552001</c:v>
                </c:pt>
                <c:pt idx="5">
                  <c:v>1296.4612519232328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C61-438F-8122-4C7C4119C516}"/>
            </c:ext>
          </c:extLst>
        </c:ser>
        <c:ser>
          <c:idx val="2"/>
          <c:order val="2"/>
          <c:tx>
            <c:v>30 min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chemeClr val="lt1"/>
              </a:solidFill>
              <a:ln w="12700">
                <a:solidFill>
                  <a:schemeClr val="dk1"/>
                </a:solidFill>
              </a:ln>
              <a:effectLst/>
            </c:spPr>
          </c:marker>
          <c:xVal>
            <c:numRef>
              <c:f>Sheet5!$E$71:$E$76</c:f>
              <c:numCache>
                <c:formatCode>General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Sheet5!$N$71:$N$76</c:f>
              <c:numCache>
                <c:formatCode>General</c:formatCode>
                <c:ptCount val="6"/>
                <c:pt idx="0">
                  <c:v>1197.4575282925043</c:v>
                </c:pt>
                <c:pt idx="1">
                  <c:v>1086.9227619701576</c:v>
                </c:pt>
                <c:pt idx="2">
                  <c:v>1298.6905726392899</c:v>
                </c:pt>
                <c:pt idx="3">
                  <c:v>1638.7604480467</c:v>
                </c:pt>
                <c:pt idx="4">
                  <c:v>1811.6831608719694</c:v>
                </c:pt>
                <c:pt idx="5">
                  <c:v>2355.2661820989065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C61-438F-8122-4C7C4119C516}"/>
            </c:ext>
          </c:extLst>
        </c:ser>
        <c:ser>
          <c:idx val="3"/>
          <c:order val="3"/>
          <c:tx>
            <c:v>5 min IG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solidFill>
                <a:schemeClr val="tx1"/>
              </a:solidFill>
              <a:ln w="9525">
                <a:solidFill>
                  <a:schemeClr val="dk1"/>
                </a:solidFill>
              </a:ln>
              <a:effectLst/>
            </c:spPr>
          </c:marker>
          <c:dPt>
            <c:idx val="0"/>
            <c:marker>
              <c:symbol val="square"/>
              <c:size val="13"/>
              <c:spPr>
                <a:solidFill>
                  <a:schemeClr val="tx1"/>
                </a:solidFill>
                <a:ln w="9525">
                  <a:solidFill>
                    <a:schemeClr val="dk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138-43A7-A5AD-06087188803E}"/>
              </c:ext>
            </c:extLst>
          </c:dPt>
          <c:xVal>
            <c:numRef>
              <c:f>Sheet5!$AH$4</c:f>
              <c:numCache>
                <c:formatCode>General</c:formatCode>
                <c:ptCount val="1"/>
                <c:pt idx="0">
                  <c:v>3.28</c:v>
                </c:pt>
              </c:numCache>
            </c:numRef>
          </c:xVal>
          <c:yVal>
            <c:numRef>
              <c:f>Sheet5!$AG$4</c:f>
              <c:numCache>
                <c:formatCode>General</c:formatCode>
                <c:ptCount val="1"/>
                <c:pt idx="0">
                  <c:v>866.26746506986035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C61-438F-8122-4C7C4119C516}"/>
            </c:ext>
          </c:extLst>
        </c:ser>
        <c:ser>
          <c:idx val="4"/>
          <c:order val="4"/>
          <c:tx>
            <c:v>15 min IG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4"/>
            <c:spPr>
              <a:solidFill>
                <a:schemeClr val="tx1"/>
              </a:solidFill>
              <a:ln w="9525">
                <a:solidFill>
                  <a:schemeClr val="dk1"/>
                </a:solidFill>
              </a:ln>
              <a:effectLst/>
            </c:spPr>
          </c:marker>
          <c:xVal>
            <c:numRef>
              <c:f>Sheet5!$AH$5</c:f>
              <c:numCache>
                <c:formatCode>General</c:formatCode>
                <c:ptCount val="1"/>
                <c:pt idx="0">
                  <c:v>3.28</c:v>
                </c:pt>
              </c:numCache>
            </c:numRef>
          </c:xVal>
          <c:yVal>
            <c:numRef>
              <c:f>Sheet5!$AG$5</c:f>
              <c:numCache>
                <c:formatCode>General</c:formatCode>
                <c:ptCount val="1"/>
                <c:pt idx="0">
                  <c:v>1734.1487768347479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C61-438F-8122-4C7C4119C516}"/>
            </c:ext>
          </c:extLst>
        </c:ser>
        <c:ser>
          <c:idx val="5"/>
          <c:order val="5"/>
          <c:tx>
            <c:v>30 min IG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2"/>
            <c:spPr>
              <a:solidFill>
                <a:schemeClr val="tx1"/>
              </a:solidFill>
              <a:ln w="25400">
                <a:solidFill>
                  <a:schemeClr val="dk1"/>
                </a:solidFill>
              </a:ln>
              <a:effectLst/>
            </c:spPr>
          </c:marker>
          <c:xVal>
            <c:numRef>
              <c:f>Sheet5!$AH$6</c:f>
              <c:numCache>
                <c:formatCode>General</c:formatCode>
                <c:ptCount val="1"/>
                <c:pt idx="0">
                  <c:v>3.28</c:v>
                </c:pt>
              </c:numCache>
            </c:numRef>
          </c:xVal>
          <c:yVal>
            <c:numRef>
              <c:f>Sheet5!$AG$6</c:f>
              <c:numCache>
                <c:formatCode>General</c:formatCode>
                <c:ptCount val="1"/>
                <c:pt idx="0">
                  <c:v>2112.1332670313277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4C61-438F-8122-4C7C4119C5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3198959"/>
        <c:axId val="1556056751"/>
      </c:scatterChart>
      <c:valAx>
        <c:axId val="16031989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LMU CompatilFact" panose="02000500060000020003" pitchFamily="2" charset="0"/>
                    <a:ea typeface="+mn-ea"/>
                    <a:cs typeface="+mn-cs"/>
                  </a:defRPr>
                </a:pPr>
                <a:r>
                  <a:rPr lang="de-DE" sz="2400" b="1" i="0" baseline="0" dirty="0" err="1">
                    <a:effectLst/>
                  </a:rPr>
                  <a:t>wt</a:t>
                </a:r>
                <a:r>
                  <a:rPr lang="de-DE" sz="2400" b="1" i="0" baseline="0" dirty="0">
                    <a:effectLst/>
                  </a:rPr>
                  <a:t>% FeOtotal</a:t>
                </a:r>
                <a:endParaRPr lang="de-DE" sz="2400" b="1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2653801790632675"/>
              <c:y val="0.901228059355870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LMU CompatilFact" panose="02000500060000020003" pitchFamily="2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56056751"/>
        <c:crosses val="autoZero"/>
        <c:crossBetween val="midCat"/>
        <c:majorUnit val="1"/>
      </c:valAx>
      <c:valAx>
        <c:axId val="1556056751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03198959"/>
        <c:crosses val="autoZero"/>
        <c:crossBetween val="midCat"/>
      </c:valAx>
      <c:spPr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73800866312946101"/>
          <c:y val="0.17307495280137986"/>
          <c:w val="0.24324993580270091"/>
          <c:h val="0.646270463511338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LMU CompatilFact" panose="02000500060000020003" pitchFamily="2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400">
          <a:solidFill>
            <a:schemeClr val="tx1"/>
          </a:solidFill>
          <a:latin typeface="LMU CompatilFact" panose="02000500060000020003" pitchFamily="2" charset="0"/>
        </a:defRPr>
      </a:pPr>
      <a:endParaRPr lang="de-DE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LMU CompatilFact" panose="02000500060000020003" pitchFamily="2" charset="0"/>
                <a:ea typeface="+mn-ea"/>
                <a:cs typeface="+mn-cs"/>
              </a:defRPr>
            </a:pPr>
            <a:r>
              <a:rPr lang="de-DE" sz="2800" b="1" dirty="0"/>
              <a:t>T= 800 1%CaO</a:t>
            </a:r>
          </a:p>
        </c:rich>
      </c:tx>
      <c:layout>
        <c:manualLayout>
          <c:xMode val="edge"/>
          <c:yMode val="edge"/>
          <c:x val="0.27540555857796672"/>
          <c:y val="3.4469531105811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LMU CompatilFact" panose="02000500060000020003" pitchFamily="2" charset="0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22548356003511147"/>
          <c:y val="0.16078181601050914"/>
          <c:w val="0.48831916196058323"/>
          <c:h val="0.65467908052299595"/>
        </c:manualLayout>
      </c:layout>
      <c:scatterChart>
        <c:scatterStyle val="lineMarker"/>
        <c:varyColors val="0"/>
        <c:ser>
          <c:idx val="0"/>
          <c:order val="0"/>
          <c:tx>
            <c:v>5 min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Sheet5!$E$41:$E$46</c:f>
              <c:numCache>
                <c:formatCode>General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Sheet5!$M$41:$M$46</c:f>
              <c:numCache>
                <c:formatCode>General</c:formatCode>
                <c:ptCount val="6"/>
                <c:pt idx="0">
                  <c:v>387.17454194792668</c:v>
                </c:pt>
                <c:pt idx="1">
                  <c:v>729.20719844357973</c:v>
                </c:pt>
                <c:pt idx="2">
                  <c:v>945.28535980148877</c:v>
                </c:pt>
                <c:pt idx="3">
                  <c:v>831.18619348565892</c:v>
                </c:pt>
                <c:pt idx="4">
                  <c:v>841.46045608927716</c:v>
                </c:pt>
                <c:pt idx="5">
                  <c:v>1708.8958534233366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E96-4107-AA74-E42645E9DC97}"/>
            </c:ext>
          </c:extLst>
        </c:ser>
        <c:ser>
          <c:idx val="1"/>
          <c:order val="1"/>
          <c:tx>
            <c:v>15 min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5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Sheet5!$E$47:$E$52</c:f>
              <c:numCache>
                <c:formatCode>General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Sheet5!$M$47:$M$52</c:f>
              <c:numCache>
                <c:formatCode>General</c:formatCode>
                <c:ptCount val="6"/>
                <c:pt idx="0">
                  <c:v>1934.9753694581282</c:v>
                </c:pt>
                <c:pt idx="1">
                  <c:v>1757.564665690581</c:v>
                </c:pt>
                <c:pt idx="2">
                  <c:v>2123.7300435413649</c:v>
                </c:pt>
                <c:pt idx="3">
                  <c:v>2616.8335717691939</c:v>
                </c:pt>
                <c:pt idx="4">
                  <c:v>2329.1707080504366</c:v>
                </c:pt>
                <c:pt idx="5">
                  <c:v>3484.8484848484845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E96-4107-AA74-E42645E9DC97}"/>
            </c:ext>
          </c:extLst>
        </c:ser>
        <c:ser>
          <c:idx val="2"/>
          <c:order val="2"/>
          <c:tx>
            <c:v>30 min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Sheet5!$E$53:$E$58</c:f>
              <c:numCache>
                <c:formatCode>General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Sheet5!$M$53:$M$58</c:f>
              <c:numCache>
                <c:formatCode>General</c:formatCode>
                <c:ptCount val="6"/>
                <c:pt idx="0">
                  <c:v>2587.4042145593871</c:v>
                </c:pt>
                <c:pt idx="1">
                  <c:v>1955.5994079921068</c:v>
                </c:pt>
                <c:pt idx="2">
                  <c:v>2280.6911551474145</c:v>
                </c:pt>
                <c:pt idx="3">
                  <c:v>3036.235408560311</c:v>
                </c:pt>
                <c:pt idx="4">
                  <c:v>3606.6763425253998</c:v>
                </c:pt>
                <c:pt idx="5">
                  <c:v>4357.3170731707314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E96-4107-AA74-E42645E9DC97}"/>
            </c:ext>
          </c:extLst>
        </c:ser>
        <c:ser>
          <c:idx val="3"/>
          <c:order val="3"/>
          <c:tx>
            <c:v>5 min IG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tx1"/>
              </a:solidFill>
              <a:ln w="31750">
                <a:solidFill>
                  <a:schemeClr val="tx1"/>
                </a:solidFill>
              </a:ln>
              <a:effectLst/>
            </c:spPr>
          </c:marker>
          <c:xVal>
            <c:numRef>
              <c:f>Sheet5!$AH$10</c:f>
              <c:numCache>
                <c:formatCode>General</c:formatCode>
                <c:ptCount val="1"/>
                <c:pt idx="0">
                  <c:v>3.28</c:v>
                </c:pt>
              </c:numCache>
            </c:numRef>
          </c:xVal>
          <c:yVal>
            <c:numRef>
              <c:f>Sheet5!$AG$10</c:f>
              <c:numCache>
                <c:formatCode>General</c:formatCode>
                <c:ptCount val="1"/>
                <c:pt idx="0">
                  <c:v>3690.7971376268929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E96-4107-AA74-E42645E9DC97}"/>
            </c:ext>
          </c:extLst>
        </c:ser>
        <c:ser>
          <c:idx val="4"/>
          <c:order val="4"/>
          <c:tx>
            <c:v>15 min IG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3"/>
            <c:spPr>
              <a:solidFill>
                <a:schemeClr val="tx1"/>
              </a:solidFill>
              <a:ln w="31750">
                <a:solidFill>
                  <a:schemeClr val="tx1"/>
                </a:solidFill>
              </a:ln>
              <a:effectLst/>
            </c:spPr>
          </c:marker>
          <c:xVal>
            <c:numRef>
              <c:f>Sheet5!$AH$11</c:f>
              <c:numCache>
                <c:formatCode>General</c:formatCode>
                <c:ptCount val="1"/>
                <c:pt idx="0">
                  <c:v>3.28</c:v>
                </c:pt>
              </c:numCache>
            </c:numRef>
          </c:xVal>
          <c:yVal>
            <c:numRef>
              <c:f>Sheet5!$AG$11</c:f>
              <c:numCache>
                <c:formatCode>General</c:formatCode>
                <c:ptCount val="1"/>
                <c:pt idx="0">
                  <c:v>5975.79976794298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E96-4107-AA74-E42645E9DC97}"/>
            </c:ext>
          </c:extLst>
        </c:ser>
        <c:ser>
          <c:idx val="5"/>
          <c:order val="5"/>
          <c:tx>
            <c:v>30 min IG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Sheet5!$AH$12</c:f>
              <c:numCache>
                <c:formatCode>General</c:formatCode>
                <c:ptCount val="1"/>
                <c:pt idx="0">
                  <c:v>3.28</c:v>
                </c:pt>
              </c:numCache>
            </c:numRef>
          </c:xVal>
          <c:yVal>
            <c:numRef>
              <c:f>Sheet5!$AG$12</c:f>
              <c:numCache>
                <c:formatCode>General</c:formatCode>
                <c:ptCount val="1"/>
                <c:pt idx="0">
                  <c:v>7258.6235489220562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E96-4107-AA74-E42645E9DC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3046159"/>
        <c:axId val="1380643119"/>
      </c:scatterChart>
      <c:valAx>
        <c:axId val="160304615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LMU CompatilFact" panose="02000500060000020003" pitchFamily="2" charset="0"/>
                    <a:ea typeface="+mn-ea"/>
                    <a:cs typeface="+mn-cs"/>
                  </a:defRPr>
                </a:pPr>
                <a:r>
                  <a:rPr lang="de-DE" sz="2400" b="1" i="0" baseline="0" dirty="0" err="1">
                    <a:effectLst/>
                  </a:rPr>
                  <a:t>wt</a:t>
                </a:r>
                <a:r>
                  <a:rPr lang="de-DE" sz="2400" b="1" i="0" baseline="0" dirty="0">
                    <a:effectLst/>
                  </a:rPr>
                  <a:t>% FeOtotal</a:t>
                </a:r>
                <a:endParaRPr lang="de-DE" sz="2400" b="1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29722839560616132"/>
              <c:y val="0.898479767018539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LMU CompatilFact" panose="02000500060000020003" pitchFamily="2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80643119"/>
        <c:crosses val="autoZero"/>
        <c:crossBetween val="midCat"/>
        <c:majorUnit val="1"/>
      </c:valAx>
      <c:valAx>
        <c:axId val="1380643119"/>
        <c:scaling>
          <c:orientation val="minMax"/>
          <c:max val="8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LMU CompatilFact" panose="02000500060000020003" pitchFamily="2" charset="0"/>
                    <a:ea typeface="+mn-ea"/>
                    <a:cs typeface="+mn-cs"/>
                  </a:defRPr>
                </a:pPr>
                <a:r>
                  <a:rPr lang="de-DE" sz="2400" b="1" i="0" baseline="0" dirty="0">
                    <a:effectLst/>
                  </a:rPr>
                  <a:t>Leached Ca²⁺ mg/Kg</a:t>
                </a:r>
                <a:endParaRPr lang="de-DE" sz="24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4771541875783615E-2"/>
              <c:y val="0.20398046183743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LMU CompatilFact" panose="02000500060000020003" pitchFamily="2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03046159"/>
        <c:crosses val="autoZero"/>
        <c:crossBetween val="midCat"/>
        <c:majorUnit val="2000"/>
      </c:valAx>
      <c:spPr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73799217394417671"/>
          <c:y val="0.19873923844954061"/>
          <c:w val="0.23760925434157476"/>
          <c:h val="0.611713398062468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LMU CompatilFact" panose="02000500060000020003" pitchFamily="2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800">
          <a:solidFill>
            <a:schemeClr val="tx1"/>
          </a:solidFill>
          <a:latin typeface="LMU CompatilFact" panose="02000500060000020003" pitchFamily="2" charset="0"/>
        </a:defRPr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LMU CompatilFact" panose="02000500060000020003" pitchFamily="2" charset="0"/>
                <a:ea typeface="+mn-ea"/>
                <a:cs typeface="+mn-cs"/>
              </a:defRPr>
            </a:pPr>
            <a:r>
              <a:rPr lang="de-DE" sz="2800" b="1" dirty="0"/>
              <a:t>T= 800 2%CaO</a:t>
            </a:r>
          </a:p>
        </c:rich>
      </c:tx>
      <c:layout>
        <c:manualLayout>
          <c:xMode val="edge"/>
          <c:yMode val="edge"/>
          <c:x val="0.22239433150116683"/>
          <c:y val="2.0094014673377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LMU CompatilFact" panose="02000500060000020003" pitchFamily="2" charset="0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982648110919564"/>
          <c:y val="0.12989774655457714"/>
          <c:w val="0.52837420333015883"/>
          <c:h val="0.68738889241745915"/>
        </c:manualLayout>
      </c:layout>
      <c:scatterChart>
        <c:scatterStyle val="lineMarker"/>
        <c:varyColors val="0"/>
        <c:ser>
          <c:idx val="0"/>
          <c:order val="0"/>
          <c:tx>
            <c:v>5 min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4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Sheet5!$E$95:$E$100</c:f>
              <c:numCache>
                <c:formatCode>General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Sheet5!$M$95:$M$100</c:f>
              <c:numCache>
                <c:formatCode>General</c:formatCode>
                <c:ptCount val="6"/>
                <c:pt idx="0">
                  <c:v>664.50528338136428</c:v>
                </c:pt>
                <c:pt idx="1">
                  <c:v>1076.979116075765</c:v>
                </c:pt>
                <c:pt idx="2">
                  <c:v>1295.4545454545455</c:v>
                </c:pt>
                <c:pt idx="3">
                  <c:v>1290.1159538683301</c:v>
                </c:pt>
                <c:pt idx="4">
                  <c:v>1563.7889688249402</c:v>
                </c:pt>
                <c:pt idx="5">
                  <c:v>1973.5772357723574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D62-48D9-A805-47AEC3B189C5}"/>
            </c:ext>
          </c:extLst>
        </c:ser>
        <c:ser>
          <c:idx val="1"/>
          <c:order val="1"/>
          <c:tx>
            <c:v>15 min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5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Sheet5!$E$101:$E$106</c:f>
              <c:numCache>
                <c:formatCode>General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Sheet5!$M$101:$M$106</c:f>
              <c:numCache>
                <c:formatCode>General</c:formatCode>
                <c:ptCount val="6"/>
                <c:pt idx="0">
                  <c:v>2714.8058252427186</c:v>
                </c:pt>
                <c:pt idx="1">
                  <c:v>1822.5451880801177</c:v>
                </c:pt>
                <c:pt idx="2">
                  <c:v>2774.5383867832847</c:v>
                </c:pt>
                <c:pt idx="3">
                  <c:v>2925.9169884169887</c:v>
                </c:pt>
                <c:pt idx="4">
                  <c:v>2869.5121951219517</c:v>
                </c:pt>
                <c:pt idx="5">
                  <c:v>4944.7911665866532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D62-48D9-A805-47AEC3B189C5}"/>
            </c:ext>
          </c:extLst>
        </c:ser>
        <c:ser>
          <c:idx val="2"/>
          <c:order val="2"/>
          <c:tx>
            <c:v>30 min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Sheet5!$E$107:$E$112</c:f>
              <c:numCache>
                <c:formatCode>General</c:formatCode>
                <c:ptCount val="6"/>
                <c:pt idx="0">
                  <c:v>0</c:v>
                </c:pt>
                <c:pt idx="1">
                  <c:v>0.1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</c:numCache>
            </c:numRef>
          </c:xVal>
          <c:yVal>
            <c:numRef>
              <c:f>Sheet5!$M$107:$M$112</c:f>
              <c:numCache>
                <c:formatCode>General</c:formatCode>
                <c:ptCount val="6"/>
                <c:pt idx="0">
                  <c:v>3510.6126386878914</c:v>
                </c:pt>
                <c:pt idx="1">
                  <c:v>3921.5451055662188</c:v>
                </c:pt>
                <c:pt idx="2">
                  <c:v>4357.1081999029602</c:v>
                </c:pt>
                <c:pt idx="3">
                  <c:v>4297.3372781065091</c:v>
                </c:pt>
                <c:pt idx="4">
                  <c:v>5716.9629985583897</c:v>
                </c:pt>
                <c:pt idx="5">
                  <c:v>7178.7641000490439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D62-48D9-A805-47AEC3B189C5}"/>
            </c:ext>
          </c:extLst>
        </c:ser>
        <c:ser>
          <c:idx val="3"/>
          <c:order val="3"/>
          <c:tx>
            <c:v>5 min IG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3"/>
            <c:spPr>
              <a:solidFill>
                <a:schemeClr val="tx1"/>
              </a:solidFill>
              <a:ln w="28575">
                <a:solidFill>
                  <a:schemeClr val="dk1"/>
                </a:solidFill>
              </a:ln>
              <a:effectLst/>
            </c:spPr>
          </c:marker>
          <c:xVal>
            <c:numRef>
              <c:f>Sheet5!$AH$10</c:f>
              <c:numCache>
                <c:formatCode>General</c:formatCode>
                <c:ptCount val="1"/>
                <c:pt idx="0">
                  <c:v>3.28</c:v>
                </c:pt>
              </c:numCache>
            </c:numRef>
          </c:xVal>
          <c:yVal>
            <c:numRef>
              <c:f>Sheet5!$AG$10</c:f>
              <c:numCache>
                <c:formatCode>General</c:formatCode>
                <c:ptCount val="1"/>
                <c:pt idx="0">
                  <c:v>3690.7971376268929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D62-48D9-A805-47AEC3B189C5}"/>
            </c:ext>
          </c:extLst>
        </c:ser>
        <c:ser>
          <c:idx val="4"/>
          <c:order val="4"/>
          <c:tx>
            <c:v>15 min IG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4"/>
            <c:spPr>
              <a:solidFill>
                <a:schemeClr val="tx1"/>
              </a:solidFill>
              <a:ln w="22225">
                <a:solidFill>
                  <a:schemeClr val="tx1"/>
                </a:solidFill>
              </a:ln>
              <a:effectLst/>
            </c:spPr>
          </c:marker>
          <c:xVal>
            <c:numRef>
              <c:f>Sheet5!$AH$11</c:f>
              <c:numCache>
                <c:formatCode>General</c:formatCode>
                <c:ptCount val="1"/>
                <c:pt idx="0">
                  <c:v>3.28</c:v>
                </c:pt>
              </c:numCache>
            </c:numRef>
          </c:xVal>
          <c:yVal>
            <c:numRef>
              <c:f>Sheet5!$AG$11</c:f>
              <c:numCache>
                <c:formatCode>General</c:formatCode>
                <c:ptCount val="1"/>
                <c:pt idx="0">
                  <c:v>5975.79976794298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D62-48D9-A805-47AEC3B189C5}"/>
            </c:ext>
          </c:extLst>
        </c:ser>
        <c:ser>
          <c:idx val="5"/>
          <c:order val="5"/>
          <c:tx>
            <c:v>30 min IG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1"/>
            <c:spPr>
              <a:solidFill>
                <a:schemeClr val="tx1"/>
              </a:solidFill>
              <a:ln w="44450">
                <a:solidFill>
                  <a:schemeClr val="dk1"/>
                </a:solidFill>
              </a:ln>
              <a:effectLst/>
            </c:spPr>
          </c:marker>
          <c:xVal>
            <c:numRef>
              <c:f>Sheet5!$AH$12</c:f>
              <c:numCache>
                <c:formatCode>General</c:formatCode>
                <c:ptCount val="1"/>
                <c:pt idx="0">
                  <c:v>3.28</c:v>
                </c:pt>
              </c:numCache>
            </c:numRef>
          </c:xVal>
          <c:yVal>
            <c:numRef>
              <c:f>Sheet5!$AG$12</c:f>
              <c:numCache>
                <c:formatCode>General</c:formatCode>
                <c:ptCount val="1"/>
                <c:pt idx="0">
                  <c:v>7258.6235489220562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D62-48D9-A805-47AEC3B189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3949983"/>
        <c:axId val="1395651983"/>
      </c:scatterChart>
      <c:valAx>
        <c:axId val="13839499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LMU CompatilFact" panose="02000500060000020003" pitchFamily="2" charset="0"/>
                    <a:ea typeface="+mn-ea"/>
                    <a:cs typeface="+mn-cs"/>
                  </a:defRPr>
                </a:pPr>
                <a:r>
                  <a:rPr lang="de-DE" sz="2400" b="1" i="0" baseline="0" dirty="0" err="1">
                    <a:effectLst/>
                  </a:rPr>
                  <a:t>wt</a:t>
                </a:r>
                <a:r>
                  <a:rPr lang="de-DE" sz="2400" b="1" i="0" baseline="0" dirty="0">
                    <a:effectLst/>
                  </a:rPr>
                  <a:t>% FeOtotal</a:t>
                </a:r>
                <a:endParaRPr lang="de-DE" sz="2400" b="1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LMU CompatilFact" panose="02000500060000020003" pitchFamily="2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95651983"/>
        <c:crosses val="autoZero"/>
        <c:crossBetween val="midCat"/>
        <c:majorUnit val="1"/>
      </c:valAx>
      <c:valAx>
        <c:axId val="139565198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383949983"/>
        <c:crosses val="autoZero"/>
        <c:crossBetween val="midCat"/>
        <c:majorUnit val="2000"/>
      </c:valAx>
      <c:spPr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c:spPr>
    </c:plotArea>
    <c:legend>
      <c:legendPos val="r"/>
      <c:layout>
        <c:manualLayout>
          <c:xMode val="edge"/>
          <c:yMode val="edge"/>
          <c:x val="0.74787750218298354"/>
          <c:y val="0.15203777945993888"/>
          <c:w val="0.24513915007709175"/>
          <c:h val="0.679274888607055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LMU CompatilFact" panose="02000500060000020003" pitchFamily="2" charset="0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 sz="1400">
          <a:solidFill>
            <a:schemeClr val="tx1"/>
          </a:solidFill>
          <a:latin typeface="LMU CompatilFact" panose="02000500060000020003" pitchFamily="2" charset="0"/>
        </a:defRPr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F48EA9-191C-40BF-A7F4-0E60D9F280AF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7A65F45-57AB-48D7-9204-2C46B2343E07}">
      <dgm:prSet phldrT="[Text]" custT="1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solidFill>
          <a:schemeClr val="accent3">
            <a:lumMod val="50000"/>
          </a:schemeClr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pPr algn="ctr"/>
          <a:r>
            <a:rPr lang="en-US" sz="4000" b="1" i="0" dirty="0">
              <a:latin typeface="Calibri" panose="020F0502020204030204" pitchFamily="34" charset="0"/>
              <a:cs typeface="Calibri" panose="020F0502020204030204" pitchFamily="34" charset="0"/>
            </a:rPr>
            <a:t>1) C</a:t>
          </a:r>
          <a:r>
            <a:rPr lang="en-US" sz="4000" b="1" i="0" dirty="0">
              <a:latin typeface="LMU CompatilFact" panose="02000500060000020003" pitchFamily="2" charset="0"/>
            </a:rPr>
            <a:t>alc alkaline rhyolite</a:t>
          </a:r>
          <a:r>
            <a:rPr lang="en-US" sz="4800" b="1" i="0" dirty="0">
              <a:latin typeface="Calibri" panose="020F0502020204030204" pitchFamily="34" charset="0"/>
              <a:cs typeface="Calibri" panose="020F0502020204030204" pitchFamily="34" charset="0"/>
            </a:rPr>
            <a:t>³</a:t>
          </a:r>
          <a:r>
            <a:rPr lang="en-US" sz="4000" b="1" i="1" dirty="0">
              <a:latin typeface="LMU CompatilFact" panose="02000500060000020003" pitchFamily="2" charset="0"/>
            </a:rPr>
            <a:t> </a:t>
          </a:r>
          <a:r>
            <a:rPr lang="en-US" sz="4000" b="0" i="1" dirty="0">
              <a:latin typeface="LMU CompatilFact" panose="02000500060000020003" pitchFamily="2" charset="0"/>
            </a:rPr>
            <a:t>(natural)</a:t>
          </a:r>
        </a:p>
        <a:p>
          <a:pPr algn="ctr"/>
          <a:r>
            <a:rPr lang="en-US" sz="4000" b="1" i="1" dirty="0">
              <a:latin typeface="LMU CompatilFact" panose="02000500060000020003" pitchFamily="2" charset="0"/>
            </a:rPr>
            <a:t>2) HPG8</a:t>
          </a:r>
          <a:r>
            <a:rPr lang="en-US" sz="5400" b="1" i="1" dirty="0">
              <a:latin typeface="Calibri" panose="020F0502020204030204" pitchFamily="34" charset="0"/>
              <a:cs typeface="Calibri" panose="020F0502020204030204" pitchFamily="34" charset="0"/>
            </a:rPr>
            <a:t>¹</a:t>
          </a:r>
          <a:r>
            <a:rPr lang="en-US" sz="4000" b="1" i="1" dirty="0">
              <a:latin typeface="LMU CompatilFact" panose="02000500060000020003" pitchFamily="2" charset="0"/>
            </a:rPr>
            <a:t> </a:t>
          </a:r>
          <a:r>
            <a:rPr lang="en-US" sz="4000" i="1" dirty="0">
              <a:latin typeface="LMU CompatilFact" panose="02000500060000020003" pitchFamily="2" charset="0"/>
            </a:rPr>
            <a:t>              +1-2wt% </a:t>
          </a:r>
          <a:r>
            <a:rPr lang="en-US" sz="4000" i="1" dirty="0" err="1">
              <a:latin typeface="LMU CompatilFact" panose="02000500060000020003" pitchFamily="2" charset="0"/>
            </a:rPr>
            <a:t>CaO</a:t>
          </a:r>
          <a:r>
            <a:rPr lang="en-US" sz="4000" i="1" dirty="0">
              <a:latin typeface="LMU CompatilFact" panose="02000500060000020003" pitchFamily="2" charset="0"/>
            </a:rPr>
            <a:t>                 + 0-2.5wt%FeO</a:t>
          </a:r>
        </a:p>
      </dgm:t>
    </dgm:pt>
    <dgm:pt modelId="{0704CADE-6D13-4608-910E-21527DE71C28}" type="parTrans" cxnId="{2F2032A4-C64F-48FF-9335-9B563D7BCCC2}">
      <dgm:prSet/>
      <dgm:spPr/>
      <dgm:t>
        <a:bodyPr/>
        <a:lstStyle/>
        <a:p>
          <a:endParaRPr lang="en-US">
            <a:latin typeface="LMU CompatilFact" panose="02000500060000020003" pitchFamily="2" charset="0"/>
          </a:endParaRPr>
        </a:p>
      </dgm:t>
    </dgm:pt>
    <dgm:pt modelId="{8E41D29C-5550-4E04-8255-1242F1ECD904}" type="sibTrans" cxnId="{2F2032A4-C64F-48FF-9335-9B563D7BCCC2}">
      <dgm:prSet/>
      <dgm:spPr/>
      <dgm:t>
        <a:bodyPr/>
        <a:lstStyle/>
        <a:p>
          <a:endParaRPr lang="en-US">
            <a:latin typeface="LMU CompatilFact" panose="02000500060000020003" pitchFamily="2" charset="0"/>
          </a:endParaRPr>
        </a:p>
      </dgm:t>
    </dgm:pt>
    <dgm:pt modelId="{9B6CBDEE-B66F-4970-AA65-87A265AE8165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i="0" dirty="0">
              <a:latin typeface="LMU CompatilFact" panose="02000500060000020003" pitchFamily="2" charset="0"/>
            </a:rPr>
            <a:t>Temperature</a:t>
          </a:r>
        </a:p>
      </dgm:t>
    </dgm:pt>
    <dgm:pt modelId="{E56533C7-916F-4840-97AF-28A77A17862F}" type="parTrans" cxnId="{8A2CCAFE-1E86-4000-8BEC-C4DBC132FC94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>
            <a:latin typeface="LMU CompatilFact" panose="02000500060000020003" pitchFamily="2" charset="0"/>
          </a:endParaRPr>
        </a:p>
      </dgm:t>
    </dgm:pt>
    <dgm:pt modelId="{78874203-86E8-4237-B8AA-CE57060171C7}" type="sibTrans" cxnId="{8A2CCAFE-1E86-4000-8BEC-C4DBC132FC94}">
      <dgm:prSet/>
      <dgm:spPr/>
      <dgm:t>
        <a:bodyPr/>
        <a:lstStyle/>
        <a:p>
          <a:endParaRPr lang="en-US">
            <a:latin typeface="LMU CompatilFact" panose="02000500060000020003" pitchFamily="2" charset="0"/>
          </a:endParaRPr>
        </a:p>
      </dgm:t>
    </dgm:pt>
    <dgm:pt modelId="{C4E7EC34-C2CD-4CAE-8FF5-9232DD9A3AE7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i="0" dirty="0">
              <a:latin typeface="LMU CompatilFact" panose="02000500060000020003" pitchFamily="2" charset="0"/>
            </a:rPr>
            <a:t>Grain size distribution</a:t>
          </a:r>
        </a:p>
      </dgm:t>
    </dgm:pt>
    <dgm:pt modelId="{5ADFC9EE-AF44-4D30-925A-B066E3FD0E30}" type="parTrans" cxnId="{F3999EC1-D16B-4E7E-945B-61A98D34B4AA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>
            <a:latin typeface="LMU CompatilFact" panose="02000500060000020003" pitchFamily="2" charset="0"/>
          </a:endParaRPr>
        </a:p>
      </dgm:t>
    </dgm:pt>
    <dgm:pt modelId="{B1871A84-5CDB-4738-91B9-9B26B3A73D37}" type="sibTrans" cxnId="{F3999EC1-D16B-4E7E-945B-61A98D34B4AA}">
      <dgm:prSet/>
      <dgm:spPr/>
      <dgm:t>
        <a:bodyPr/>
        <a:lstStyle/>
        <a:p>
          <a:endParaRPr lang="en-US">
            <a:latin typeface="LMU CompatilFact" panose="02000500060000020003" pitchFamily="2" charset="0"/>
          </a:endParaRPr>
        </a:p>
      </dgm:t>
    </dgm:pt>
    <dgm:pt modelId="{2E16CF6C-0BA7-4363-9E24-B6D3AD231C2E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i="0" dirty="0">
              <a:latin typeface="LMU CompatilFact" panose="02000500060000020003" pitchFamily="2" charset="0"/>
            </a:rPr>
            <a:t>Exposure time</a:t>
          </a:r>
        </a:p>
      </dgm:t>
    </dgm:pt>
    <dgm:pt modelId="{65C63016-1A8A-4E16-9B81-375606FA336B}" type="parTrans" cxnId="{E5A93CC3-BD14-4A47-94CA-F67465BBCC98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>
            <a:latin typeface="LMU CompatilFact" panose="02000500060000020003" pitchFamily="2" charset="0"/>
          </a:endParaRPr>
        </a:p>
      </dgm:t>
    </dgm:pt>
    <dgm:pt modelId="{FB117978-341B-4212-9E8D-6213314D1DC2}" type="sibTrans" cxnId="{E5A93CC3-BD14-4A47-94CA-F67465BBCC98}">
      <dgm:prSet/>
      <dgm:spPr/>
      <dgm:t>
        <a:bodyPr/>
        <a:lstStyle/>
        <a:p>
          <a:endParaRPr lang="en-US">
            <a:latin typeface="LMU CompatilFact" panose="02000500060000020003" pitchFamily="2" charset="0"/>
          </a:endParaRPr>
        </a:p>
      </dgm:t>
    </dgm:pt>
    <dgm:pt modelId="{2E4116B0-C3B5-40E8-BCC8-1C5D10051069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LMU CompatilFact" panose="02000500060000020003" pitchFamily="2" charset="0"/>
            </a:rPr>
            <a:t>200, 300, 400, 500, 600, 700 and 800°C</a:t>
          </a:r>
        </a:p>
      </dgm:t>
    </dgm:pt>
    <dgm:pt modelId="{701957D5-A3BD-43BB-844B-60CF2670B5F8}" type="parTrans" cxnId="{36DD1847-00D4-4263-8BD6-7675148ADF89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>
            <a:latin typeface="LMU CompatilFact" panose="02000500060000020003" pitchFamily="2" charset="0"/>
          </a:endParaRPr>
        </a:p>
      </dgm:t>
    </dgm:pt>
    <dgm:pt modelId="{091B1694-109C-4BCC-9042-AEAD7B728363}" type="sibTrans" cxnId="{36DD1847-00D4-4263-8BD6-7675148ADF89}">
      <dgm:prSet/>
      <dgm:spPr/>
      <dgm:t>
        <a:bodyPr/>
        <a:lstStyle/>
        <a:p>
          <a:endParaRPr lang="en-US">
            <a:latin typeface="LMU CompatilFact" panose="02000500060000020003" pitchFamily="2" charset="0"/>
          </a:endParaRPr>
        </a:p>
      </dgm:t>
    </dgm:pt>
    <dgm:pt modelId="{9194DE20-8D60-4427-B8FF-AC6050AFA057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LMU CompatilFact" panose="02000500060000020003" pitchFamily="2" charset="0"/>
            </a:rPr>
            <a:t>&lt;63,  63-90  and &gt;90 </a:t>
          </a:r>
          <a:r>
            <a:rPr lang="en-US" dirty="0">
              <a:solidFill>
                <a:schemeClr val="tx1"/>
              </a:solidFill>
              <a:latin typeface="LMU CompatilFact" panose="02000500060000020003" pitchFamily="2" charset="0"/>
              <a:cs typeface="Calibri" panose="020F0502020204030204" pitchFamily="34" charset="0"/>
            </a:rPr>
            <a:t>µm</a:t>
          </a:r>
          <a:endParaRPr lang="en-US" dirty="0">
            <a:solidFill>
              <a:schemeClr val="tx1"/>
            </a:solidFill>
            <a:latin typeface="LMU CompatilFact" panose="02000500060000020003" pitchFamily="2" charset="0"/>
          </a:endParaRPr>
        </a:p>
      </dgm:t>
    </dgm:pt>
    <dgm:pt modelId="{9B2C3295-A3CB-4269-B2CA-F3DED218440D}" type="parTrans" cxnId="{F533F602-759D-478D-8888-BE3036437DD4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>
            <a:latin typeface="LMU CompatilFact" panose="02000500060000020003" pitchFamily="2" charset="0"/>
          </a:endParaRPr>
        </a:p>
      </dgm:t>
    </dgm:pt>
    <dgm:pt modelId="{96192B25-A0A3-4F57-96B3-72656C4902D4}" type="sibTrans" cxnId="{F533F602-759D-478D-8888-BE3036437DD4}">
      <dgm:prSet/>
      <dgm:spPr/>
      <dgm:t>
        <a:bodyPr/>
        <a:lstStyle/>
        <a:p>
          <a:endParaRPr lang="en-US">
            <a:latin typeface="LMU CompatilFact" panose="02000500060000020003" pitchFamily="2" charset="0"/>
          </a:endParaRPr>
        </a:p>
      </dgm:t>
    </dgm:pt>
    <dgm:pt modelId="{25FF4F1C-38A3-4169-8E1B-B385FED4DD45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LMU CompatilFact" panose="02000500060000020003" pitchFamily="2" charset="0"/>
            </a:rPr>
            <a:t>1, 3, 5, 15, 30 and 60 min.</a:t>
          </a:r>
        </a:p>
      </dgm:t>
    </dgm:pt>
    <dgm:pt modelId="{6DC02331-666D-49B3-9DF3-260979D8977B}" type="parTrans" cxnId="{EB074D0F-07C0-4C05-AC9A-84AD03138C75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>
            <a:latin typeface="LMU CompatilFact" panose="02000500060000020003" pitchFamily="2" charset="0"/>
          </a:endParaRPr>
        </a:p>
      </dgm:t>
    </dgm:pt>
    <dgm:pt modelId="{1AB13D04-732F-4FDE-B852-5161F5B79365}" type="sibTrans" cxnId="{EB074D0F-07C0-4C05-AC9A-84AD03138C75}">
      <dgm:prSet/>
      <dgm:spPr/>
      <dgm:t>
        <a:bodyPr/>
        <a:lstStyle/>
        <a:p>
          <a:endParaRPr lang="en-US">
            <a:latin typeface="LMU CompatilFact" panose="02000500060000020003" pitchFamily="2" charset="0"/>
          </a:endParaRPr>
        </a:p>
      </dgm:t>
    </dgm:pt>
    <dgm:pt modelId="{8FD476C7-B7DD-4E93-A86B-67C3A961F40A}" type="pres">
      <dgm:prSet presAssocID="{85F48EA9-191C-40BF-A7F4-0E60D9F280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25C1158-7B8E-4EB9-A3F2-B8F06E0F88F7}" type="pres">
      <dgm:prSet presAssocID="{E7A65F45-57AB-48D7-9204-2C46B2343E07}" presName="hierRoot1" presStyleCnt="0">
        <dgm:presLayoutVars>
          <dgm:hierBranch val="init"/>
        </dgm:presLayoutVars>
      </dgm:prSet>
      <dgm:spPr/>
    </dgm:pt>
    <dgm:pt modelId="{A99A258F-B73C-4D3E-8BC2-62A2127834B7}" type="pres">
      <dgm:prSet presAssocID="{E7A65F45-57AB-48D7-9204-2C46B2343E07}" presName="rootComposite1" presStyleCnt="0"/>
      <dgm:spPr/>
    </dgm:pt>
    <dgm:pt modelId="{20AC4E88-3FF2-4B49-8AE4-7F0E6E305125}" type="pres">
      <dgm:prSet presAssocID="{E7A65F45-57AB-48D7-9204-2C46B2343E07}" presName="rootText1" presStyleLbl="node0" presStyleIdx="0" presStyleCnt="1" custScaleX="121976" custScaleY="382334">
        <dgm:presLayoutVars>
          <dgm:chPref val="3"/>
        </dgm:presLayoutVars>
      </dgm:prSet>
      <dgm:spPr/>
    </dgm:pt>
    <dgm:pt modelId="{534B9922-398C-4C64-8BE2-4C456862029D}" type="pres">
      <dgm:prSet presAssocID="{E7A65F45-57AB-48D7-9204-2C46B2343E07}" presName="rootConnector1" presStyleLbl="node1" presStyleIdx="0" presStyleCnt="0"/>
      <dgm:spPr/>
    </dgm:pt>
    <dgm:pt modelId="{C41624F2-4A33-488A-9E43-3E3375CCA0D1}" type="pres">
      <dgm:prSet presAssocID="{E7A65F45-57AB-48D7-9204-2C46B2343E07}" presName="hierChild2" presStyleCnt="0"/>
      <dgm:spPr/>
    </dgm:pt>
    <dgm:pt modelId="{67CA2C52-79B2-4C5B-BB30-185707DECD89}" type="pres">
      <dgm:prSet presAssocID="{E56533C7-916F-4840-97AF-28A77A17862F}" presName="Name64" presStyleLbl="parChTrans1D2" presStyleIdx="0" presStyleCnt="3"/>
      <dgm:spPr/>
    </dgm:pt>
    <dgm:pt modelId="{C929FC55-2F71-487E-9BCC-E1AA4A4846B9}" type="pres">
      <dgm:prSet presAssocID="{9B6CBDEE-B66F-4970-AA65-87A265AE8165}" presName="hierRoot2" presStyleCnt="0">
        <dgm:presLayoutVars>
          <dgm:hierBranch val="init"/>
        </dgm:presLayoutVars>
      </dgm:prSet>
      <dgm:spPr/>
    </dgm:pt>
    <dgm:pt modelId="{6BD5FF37-FF13-4F09-BF6C-30F8721CAD27}" type="pres">
      <dgm:prSet presAssocID="{9B6CBDEE-B66F-4970-AA65-87A265AE8165}" presName="rootComposite" presStyleCnt="0"/>
      <dgm:spPr/>
    </dgm:pt>
    <dgm:pt modelId="{7C5959B8-4992-4619-9114-11F9BE28E315}" type="pres">
      <dgm:prSet presAssocID="{9B6CBDEE-B66F-4970-AA65-87A265AE8165}" presName="rootText" presStyleLbl="node2" presStyleIdx="0" presStyleCnt="3" custScaleX="85649">
        <dgm:presLayoutVars>
          <dgm:chPref val="3"/>
        </dgm:presLayoutVars>
      </dgm:prSet>
      <dgm:spPr/>
    </dgm:pt>
    <dgm:pt modelId="{AD856C20-FD5F-431D-901F-8FFFF59B42A1}" type="pres">
      <dgm:prSet presAssocID="{9B6CBDEE-B66F-4970-AA65-87A265AE8165}" presName="rootConnector" presStyleLbl="node2" presStyleIdx="0" presStyleCnt="3"/>
      <dgm:spPr/>
    </dgm:pt>
    <dgm:pt modelId="{58F6791B-F5BF-4B35-8CA4-7234D371A95C}" type="pres">
      <dgm:prSet presAssocID="{9B6CBDEE-B66F-4970-AA65-87A265AE8165}" presName="hierChild4" presStyleCnt="0"/>
      <dgm:spPr/>
    </dgm:pt>
    <dgm:pt modelId="{1CC70B20-06FD-45BD-ADA5-8A8C02A08D93}" type="pres">
      <dgm:prSet presAssocID="{701957D5-A3BD-43BB-844B-60CF2670B5F8}" presName="Name64" presStyleLbl="parChTrans1D3" presStyleIdx="0" presStyleCnt="3"/>
      <dgm:spPr/>
    </dgm:pt>
    <dgm:pt modelId="{AED6B4BF-B8E2-4AA7-9FE7-752617107268}" type="pres">
      <dgm:prSet presAssocID="{2E4116B0-C3B5-40E8-BCC8-1C5D10051069}" presName="hierRoot2" presStyleCnt="0">
        <dgm:presLayoutVars>
          <dgm:hierBranch val="init"/>
        </dgm:presLayoutVars>
      </dgm:prSet>
      <dgm:spPr/>
    </dgm:pt>
    <dgm:pt modelId="{18221361-940A-423D-B7AE-58BEC26E35F8}" type="pres">
      <dgm:prSet presAssocID="{2E4116B0-C3B5-40E8-BCC8-1C5D10051069}" presName="rootComposite" presStyleCnt="0"/>
      <dgm:spPr/>
    </dgm:pt>
    <dgm:pt modelId="{B62D7DF4-8E90-484B-8AEF-3CC93B07C6E4}" type="pres">
      <dgm:prSet presAssocID="{2E4116B0-C3B5-40E8-BCC8-1C5D10051069}" presName="rootText" presStyleLbl="node3" presStyleIdx="0" presStyleCnt="3" custScaleX="139892">
        <dgm:presLayoutVars>
          <dgm:chPref val="3"/>
        </dgm:presLayoutVars>
      </dgm:prSet>
      <dgm:spPr/>
    </dgm:pt>
    <dgm:pt modelId="{5C3F3BA6-E61E-4017-B87B-88733D8891A4}" type="pres">
      <dgm:prSet presAssocID="{2E4116B0-C3B5-40E8-BCC8-1C5D10051069}" presName="rootConnector" presStyleLbl="node3" presStyleIdx="0" presStyleCnt="3"/>
      <dgm:spPr/>
    </dgm:pt>
    <dgm:pt modelId="{7B5D0F1A-8030-44EB-9784-4C8AA18E163C}" type="pres">
      <dgm:prSet presAssocID="{2E4116B0-C3B5-40E8-BCC8-1C5D10051069}" presName="hierChild4" presStyleCnt="0"/>
      <dgm:spPr/>
    </dgm:pt>
    <dgm:pt modelId="{D757BCFA-2F17-45DD-A410-3424216967B1}" type="pres">
      <dgm:prSet presAssocID="{2E4116B0-C3B5-40E8-BCC8-1C5D10051069}" presName="hierChild5" presStyleCnt="0"/>
      <dgm:spPr/>
    </dgm:pt>
    <dgm:pt modelId="{57671EE3-E566-4E82-AC38-9382E00974FF}" type="pres">
      <dgm:prSet presAssocID="{9B6CBDEE-B66F-4970-AA65-87A265AE8165}" presName="hierChild5" presStyleCnt="0"/>
      <dgm:spPr/>
    </dgm:pt>
    <dgm:pt modelId="{4AF092D3-ED5E-42ED-93D2-3F1495FC9D5A}" type="pres">
      <dgm:prSet presAssocID="{5ADFC9EE-AF44-4D30-925A-B066E3FD0E30}" presName="Name64" presStyleLbl="parChTrans1D2" presStyleIdx="1" presStyleCnt="3"/>
      <dgm:spPr/>
    </dgm:pt>
    <dgm:pt modelId="{653E481E-4790-47F3-9B56-0C253D248769}" type="pres">
      <dgm:prSet presAssocID="{C4E7EC34-C2CD-4CAE-8FF5-9232DD9A3AE7}" presName="hierRoot2" presStyleCnt="0">
        <dgm:presLayoutVars>
          <dgm:hierBranch val="init"/>
        </dgm:presLayoutVars>
      </dgm:prSet>
      <dgm:spPr/>
    </dgm:pt>
    <dgm:pt modelId="{CD72A041-AB25-4C2A-945F-DCAC13C4AB78}" type="pres">
      <dgm:prSet presAssocID="{C4E7EC34-C2CD-4CAE-8FF5-9232DD9A3AE7}" presName="rootComposite" presStyleCnt="0"/>
      <dgm:spPr/>
    </dgm:pt>
    <dgm:pt modelId="{2EA6D3AF-6C82-4AFB-B9E5-70C467054036}" type="pres">
      <dgm:prSet presAssocID="{C4E7EC34-C2CD-4CAE-8FF5-9232DD9A3AE7}" presName="rootText" presStyleLbl="node2" presStyleIdx="1" presStyleCnt="3" custScaleX="85372">
        <dgm:presLayoutVars>
          <dgm:chPref val="3"/>
        </dgm:presLayoutVars>
      </dgm:prSet>
      <dgm:spPr/>
    </dgm:pt>
    <dgm:pt modelId="{BE38A988-6CD3-4231-BD25-AE977DDD2375}" type="pres">
      <dgm:prSet presAssocID="{C4E7EC34-C2CD-4CAE-8FF5-9232DD9A3AE7}" presName="rootConnector" presStyleLbl="node2" presStyleIdx="1" presStyleCnt="3"/>
      <dgm:spPr/>
    </dgm:pt>
    <dgm:pt modelId="{5CDAE5F6-2924-44F9-9F62-E65F01EFD17F}" type="pres">
      <dgm:prSet presAssocID="{C4E7EC34-C2CD-4CAE-8FF5-9232DD9A3AE7}" presName="hierChild4" presStyleCnt="0"/>
      <dgm:spPr/>
    </dgm:pt>
    <dgm:pt modelId="{F44C746A-D97D-43AE-925F-505A7C2E0D26}" type="pres">
      <dgm:prSet presAssocID="{9B2C3295-A3CB-4269-B2CA-F3DED218440D}" presName="Name64" presStyleLbl="parChTrans1D3" presStyleIdx="1" presStyleCnt="3"/>
      <dgm:spPr/>
    </dgm:pt>
    <dgm:pt modelId="{ED82F46B-BA49-40DC-9AF2-5095DFAB08AD}" type="pres">
      <dgm:prSet presAssocID="{9194DE20-8D60-4427-B8FF-AC6050AFA057}" presName="hierRoot2" presStyleCnt="0">
        <dgm:presLayoutVars>
          <dgm:hierBranch val="init"/>
        </dgm:presLayoutVars>
      </dgm:prSet>
      <dgm:spPr/>
    </dgm:pt>
    <dgm:pt modelId="{064BE5DE-DF76-4D7F-961B-021A40BBEC07}" type="pres">
      <dgm:prSet presAssocID="{9194DE20-8D60-4427-B8FF-AC6050AFA057}" presName="rootComposite" presStyleCnt="0"/>
      <dgm:spPr/>
    </dgm:pt>
    <dgm:pt modelId="{CF189587-4E1B-4F86-80DA-43E449EAD723}" type="pres">
      <dgm:prSet presAssocID="{9194DE20-8D60-4427-B8FF-AC6050AFA057}" presName="rootText" presStyleLbl="node3" presStyleIdx="1" presStyleCnt="3" custScaleX="140538">
        <dgm:presLayoutVars>
          <dgm:chPref val="3"/>
        </dgm:presLayoutVars>
      </dgm:prSet>
      <dgm:spPr/>
    </dgm:pt>
    <dgm:pt modelId="{F68ED0A0-75BD-4BD4-BDEE-C1574B443FF7}" type="pres">
      <dgm:prSet presAssocID="{9194DE20-8D60-4427-B8FF-AC6050AFA057}" presName="rootConnector" presStyleLbl="node3" presStyleIdx="1" presStyleCnt="3"/>
      <dgm:spPr/>
    </dgm:pt>
    <dgm:pt modelId="{543899D0-1ACA-4299-8442-16E59B266F85}" type="pres">
      <dgm:prSet presAssocID="{9194DE20-8D60-4427-B8FF-AC6050AFA057}" presName="hierChild4" presStyleCnt="0"/>
      <dgm:spPr/>
    </dgm:pt>
    <dgm:pt modelId="{68470E90-A91B-4255-8009-06525C1585E7}" type="pres">
      <dgm:prSet presAssocID="{9194DE20-8D60-4427-B8FF-AC6050AFA057}" presName="hierChild5" presStyleCnt="0"/>
      <dgm:spPr/>
    </dgm:pt>
    <dgm:pt modelId="{E9E8530F-AC73-4E39-B0A2-7191DE85942C}" type="pres">
      <dgm:prSet presAssocID="{C4E7EC34-C2CD-4CAE-8FF5-9232DD9A3AE7}" presName="hierChild5" presStyleCnt="0"/>
      <dgm:spPr/>
    </dgm:pt>
    <dgm:pt modelId="{A962A754-496C-4AF3-8B8D-C945F9017081}" type="pres">
      <dgm:prSet presAssocID="{65C63016-1A8A-4E16-9B81-375606FA336B}" presName="Name64" presStyleLbl="parChTrans1D2" presStyleIdx="2" presStyleCnt="3"/>
      <dgm:spPr/>
    </dgm:pt>
    <dgm:pt modelId="{A7F7FBBE-30A7-491A-92B8-4436D6023A84}" type="pres">
      <dgm:prSet presAssocID="{2E16CF6C-0BA7-4363-9E24-B6D3AD231C2E}" presName="hierRoot2" presStyleCnt="0">
        <dgm:presLayoutVars>
          <dgm:hierBranch val="init"/>
        </dgm:presLayoutVars>
      </dgm:prSet>
      <dgm:spPr/>
    </dgm:pt>
    <dgm:pt modelId="{74893979-042A-432E-9616-84C607CDC802}" type="pres">
      <dgm:prSet presAssocID="{2E16CF6C-0BA7-4363-9E24-B6D3AD231C2E}" presName="rootComposite" presStyleCnt="0"/>
      <dgm:spPr/>
    </dgm:pt>
    <dgm:pt modelId="{FBD96EFB-3337-4B5B-BD92-2E829C88595F}" type="pres">
      <dgm:prSet presAssocID="{2E16CF6C-0BA7-4363-9E24-B6D3AD231C2E}" presName="rootText" presStyleLbl="node2" presStyleIdx="2" presStyleCnt="3" custScaleX="89900">
        <dgm:presLayoutVars>
          <dgm:chPref val="3"/>
        </dgm:presLayoutVars>
      </dgm:prSet>
      <dgm:spPr/>
    </dgm:pt>
    <dgm:pt modelId="{8646017C-50C8-4082-8429-2E643E284CA8}" type="pres">
      <dgm:prSet presAssocID="{2E16CF6C-0BA7-4363-9E24-B6D3AD231C2E}" presName="rootConnector" presStyleLbl="node2" presStyleIdx="2" presStyleCnt="3"/>
      <dgm:spPr/>
    </dgm:pt>
    <dgm:pt modelId="{6518A586-472A-4BFA-8309-80383EF608FE}" type="pres">
      <dgm:prSet presAssocID="{2E16CF6C-0BA7-4363-9E24-B6D3AD231C2E}" presName="hierChild4" presStyleCnt="0"/>
      <dgm:spPr/>
    </dgm:pt>
    <dgm:pt modelId="{B51909F6-5809-4107-9F47-A84D1E7CC926}" type="pres">
      <dgm:prSet presAssocID="{6DC02331-666D-49B3-9DF3-260979D8977B}" presName="Name64" presStyleLbl="parChTrans1D3" presStyleIdx="2" presStyleCnt="3"/>
      <dgm:spPr/>
    </dgm:pt>
    <dgm:pt modelId="{AB487EE8-C654-4E77-BBD6-E2F789250DF0}" type="pres">
      <dgm:prSet presAssocID="{25FF4F1C-38A3-4169-8E1B-B385FED4DD45}" presName="hierRoot2" presStyleCnt="0">
        <dgm:presLayoutVars>
          <dgm:hierBranch val="init"/>
        </dgm:presLayoutVars>
      </dgm:prSet>
      <dgm:spPr/>
    </dgm:pt>
    <dgm:pt modelId="{5C449D3C-88AE-4681-9B57-713E03DDB717}" type="pres">
      <dgm:prSet presAssocID="{25FF4F1C-38A3-4169-8E1B-B385FED4DD45}" presName="rootComposite" presStyleCnt="0"/>
      <dgm:spPr/>
    </dgm:pt>
    <dgm:pt modelId="{53DB2950-3CDC-4691-908F-A455D8404CB2}" type="pres">
      <dgm:prSet presAssocID="{25FF4F1C-38A3-4169-8E1B-B385FED4DD45}" presName="rootText" presStyleLbl="node3" presStyleIdx="2" presStyleCnt="3" custScaleX="134661">
        <dgm:presLayoutVars>
          <dgm:chPref val="3"/>
        </dgm:presLayoutVars>
      </dgm:prSet>
      <dgm:spPr/>
    </dgm:pt>
    <dgm:pt modelId="{2EDCA58A-F8D7-4322-AA3F-48B2D0F0DEE9}" type="pres">
      <dgm:prSet presAssocID="{25FF4F1C-38A3-4169-8E1B-B385FED4DD45}" presName="rootConnector" presStyleLbl="node3" presStyleIdx="2" presStyleCnt="3"/>
      <dgm:spPr/>
    </dgm:pt>
    <dgm:pt modelId="{AC920824-53F0-4FB1-9E82-25272B3D436D}" type="pres">
      <dgm:prSet presAssocID="{25FF4F1C-38A3-4169-8E1B-B385FED4DD45}" presName="hierChild4" presStyleCnt="0"/>
      <dgm:spPr/>
    </dgm:pt>
    <dgm:pt modelId="{8ED0BAF4-0D5A-4E93-8E0C-7147FEB45477}" type="pres">
      <dgm:prSet presAssocID="{25FF4F1C-38A3-4169-8E1B-B385FED4DD45}" presName="hierChild5" presStyleCnt="0"/>
      <dgm:spPr/>
    </dgm:pt>
    <dgm:pt modelId="{D0423664-888E-4703-B807-6388D5C1049B}" type="pres">
      <dgm:prSet presAssocID="{2E16CF6C-0BA7-4363-9E24-B6D3AD231C2E}" presName="hierChild5" presStyleCnt="0"/>
      <dgm:spPr/>
    </dgm:pt>
    <dgm:pt modelId="{D888C66D-9F1A-4A68-A4C9-1F8091C4246B}" type="pres">
      <dgm:prSet presAssocID="{E7A65F45-57AB-48D7-9204-2C46B2343E07}" presName="hierChild3" presStyleCnt="0"/>
      <dgm:spPr/>
    </dgm:pt>
  </dgm:ptLst>
  <dgm:cxnLst>
    <dgm:cxn modelId="{F533F602-759D-478D-8888-BE3036437DD4}" srcId="{C4E7EC34-C2CD-4CAE-8FF5-9232DD9A3AE7}" destId="{9194DE20-8D60-4427-B8FF-AC6050AFA057}" srcOrd="0" destOrd="0" parTransId="{9B2C3295-A3CB-4269-B2CA-F3DED218440D}" sibTransId="{96192B25-A0A3-4F57-96B3-72656C4902D4}"/>
    <dgm:cxn modelId="{4CA4FD05-9102-460A-83A1-F448F6460C78}" type="presOf" srcId="{2E16CF6C-0BA7-4363-9E24-B6D3AD231C2E}" destId="{FBD96EFB-3337-4B5B-BD92-2E829C88595F}" srcOrd="0" destOrd="0" presId="urn:microsoft.com/office/officeart/2009/3/layout/HorizontalOrganizationChart"/>
    <dgm:cxn modelId="{9883A00B-2F33-42BD-A089-4420DF14AC25}" type="presOf" srcId="{2E4116B0-C3B5-40E8-BCC8-1C5D10051069}" destId="{B62D7DF4-8E90-484B-8AEF-3CC93B07C6E4}" srcOrd="0" destOrd="0" presId="urn:microsoft.com/office/officeart/2009/3/layout/HorizontalOrganizationChart"/>
    <dgm:cxn modelId="{2424530C-98DA-4F41-86B7-AED8C85E26E5}" type="presOf" srcId="{5ADFC9EE-AF44-4D30-925A-B066E3FD0E30}" destId="{4AF092D3-ED5E-42ED-93D2-3F1495FC9D5A}" srcOrd="0" destOrd="0" presId="urn:microsoft.com/office/officeart/2009/3/layout/HorizontalOrganizationChart"/>
    <dgm:cxn modelId="{EB074D0F-07C0-4C05-AC9A-84AD03138C75}" srcId="{2E16CF6C-0BA7-4363-9E24-B6D3AD231C2E}" destId="{25FF4F1C-38A3-4169-8E1B-B385FED4DD45}" srcOrd="0" destOrd="0" parTransId="{6DC02331-666D-49B3-9DF3-260979D8977B}" sibTransId="{1AB13D04-732F-4FDE-B852-5161F5B79365}"/>
    <dgm:cxn modelId="{7311CB11-009F-4EBD-B6D6-6C2D97F6D38A}" type="presOf" srcId="{85F48EA9-191C-40BF-A7F4-0E60D9F280AF}" destId="{8FD476C7-B7DD-4E93-A86B-67C3A961F40A}" srcOrd="0" destOrd="0" presId="urn:microsoft.com/office/officeart/2009/3/layout/HorizontalOrganizationChart"/>
    <dgm:cxn modelId="{A39B551F-66A0-4615-8F6F-4B3E3CA96530}" type="presOf" srcId="{C4E7EC34-C2CD-4CAE-8FF5-9232DD9A3AE7}" destId="{2EA6D3AF-6C82-4AFB-B9E5-70C467054036}" srcOrd="0" destOrd="0" presId="urn:microsoft.com/office/officeart/2009/3/layout/HorizontalOrganizationChart"/>
    <dgm:cxn modelId="{3ED85C29-440A-4C5B-9064-DBFE3129AE41}" type="presOf" srcId="{9B2C3295-A3CB-4269-B2CA-F3DED218440D}" destId="{F44C746A-D97D-43AE-925F-505A7C2E0D26}" srcOrd="0" destOrd="0" presId="urn:microsoft.com/office/officeart/2009/3/layout/HorizontalOrganizationChart"/>
    <dgm:cxn modelId="{F0918329-259C-4837-891C-03DA80C1BF5D}" type="presOf" srcId="{25FF4F1C-38A3-4169-8E1B-B385FED4DD45}" destId="{53DB2950-3CDC-4691-908F-A455D8404CB2}" srcOrd="0" destOrd="0" presId="urn:microsoft.com/office/officeart/2009/3/layout/HorizontalOrganizationChart"/>
    <dgm:cxn modelId="{78960833-C8AF-44ED-9202-BA2E27155CAB}" type="presOf" srcId="{6DC02331-666D-49B3-9DF3-260979D8977B}" destId="{B51909F6-5809-4107-9F47-A84D1E7CC926}" srcOrd="0" destOrd="0" presId="urn:microsoft.com/office/officeart/2009/3/layout/HorizontalOrganizationChart"/>
    <dgm:cxn modelId="{E6F5253A-0693-4A1E-BC19-1C35A44838F5}" type="presOf" srcId="{E7A65F45-57AB-48D7-9204-2C46B2343E07}" destId="{20AC4E88-3FF2-4B49-8AE4-7F0E6E305125}" srcOrd="0" destOrd="0" presId="urn:microsoft.com/office/officeart/2009/3/layout/HorizontalOrganizationChart"/>
    <dgm:cxn modelId="{01B4193E-BEF9-4610-85D2-27CE2473FDA4}" type="presOf" srcId="{701957D5-A3BD-43BB-844B-60CF2670B5F8}" destId="{1CC70B20-06FD-45BD-ADA5-8A8C02A08D93}" srcOrd="0" destOrd="0" presId="urn:microsoft.com/office/officeart/2009/3/layout/HorizontalOrganizationChart"/>
    <dgm:cxn modelId="{D0FDD75E-C146-4477-B74F-1C22060FCA38}" type="presOf" srcId="{9B6CBDEE-B66F-4970-AA65-87A265AE8165}" destId="{7C5959B8-4992-4619-9114-11F9BE28E315}" srcOrd="0" destOrd="0" presId="urn:microsoft.com/office/officeart/2009/3/layout/HorizontalOrganizationChart"/>
    <dgm:cxn modelId="{36DD1847-00D4-4263-8BD6-7675148ADF89}" srcId="{9B6CBDEE-B66F-4970-AA65-87A265AE8165}" destId="{2E4116B0-C3B5-40E8-BCC8-1C5D10051069}" srcOrd="0" destOrd="0" parTransId="{701957D5-A3BD-43BB-844B-60CF2670B5F8}" sibTransId="{091B1694-109C-4BCC-9042-AEAD7B728363}"/>
    <dgm:cxn modelId="{1E063653-7923-445D-A6DB-264C5BA0C881}" type="presOf" srcId="{9194DE20-8D60-4427-B8FF-AC6050AFA057}" destId="{F68ED0A0-75BD-4BD4-BDEE-C1574B443FF7}" srcOrd="1" destOrd="0" presId="urn:microsoft.com/office/officeart/2009/3/layout/HorizontalOrganizationChart"/>
    <dgm:cxn modelId="{3111EA7E-FA19-4D8B-83A7-6AD7B830A7DA}" type="presOf" srcId="{E7A65F45-57AB-48D7-9204-2C46B2343E07}" destId="{534B9922-398C-4C64-8BE2-4C456862029D}" srcOrd="1" destOrd="0" presId="urn:microsoft.com/office/officeart/2009/3/layout/HorizontalOrganizationChart"/>
    <dgm:cxn modelId="{2318EF7F-7B6F-4457-BCD5-5E4182955B53}" type="presOf" srcId="{65C63016-1A8A-4E16-9B81-375606FA336B}" destId="{A962A754-496C-4AF3-8B8D-C945F9017081}" srcOrd="0" destOrd="0" presId="urn:microsoft.com/office/officeart/2009/3/layout/HorizontalOrganizationChart"/>
    <dgm:cxn modelId="{75974B96-73A5-4C73-B623-800D48CBBCB3}" type="presOf" srcId="{C4E7EC34-C2CD-4CAE-8FF5-9232DD9A3AE7}" destId="{BE38A988-6CD3-4231-BD25-AE977DDD2375}" srcOrd="1" destOrd="0" presId="urn:microsoft.com/office/officeart/2009/3/layout/HorizontalOrganizationChart"/>
    <dgm:cxn modelId="{04AF369D-77D3-4A35-9561-2F07ED326929}" type="presOf" srcId="{9B6CBDEE-B66F-4970-AA65-87A265AE8165}" destId="{AD856C20-FD5F-431D-901F-8FFFF59B42A1}" srcOrd="1" destOrd="0" presId="urn:microsoft.com/office/officeart/2009/3/layout/HorizontalOrganizationChart"/>
    <dgm:cxn modelId="{2F2032A4-C64F-48FF-9335-9B563D7BCCC2}" srcId="{85F48EA9-191C-40BF-A7F4-0E60D9F280AF}" destId="{E7A65F45-57AB-48D7-9204-2C46B2343E07}" srcOrd="0" destOrd="0" parTransId="{0704CADE-6D13-4608-910E-21527DE71C28}" sibTransId="{8E41D29C-5550-4E04-8255-1242F1ECD904}"/>
    <dgm:cxn modelId="{AAC954BE-4095-425D-8105-5083CE77F761}" type="presOf" srcId="{25FF4F1C-38A3-4169-8E1B-B385FED4DD45}" destId="{2EDCA58A-F8D7-4322-AA3F-48B2D0F0DEE9}" srcOrd="1" destOrd="0" presId="urn:microsoft.com/office/officeart/2009/3/layout/HorizontalOrganizationChart"/>
    <dgm:cxn modelId="{1F2FFCBF-7DE8-4077-AB1D-21D3E032CFDC}" type="presOf" srcId="{2E16CF6C-0BA7-4363-9E24-B6D3AD231C2E}" destId="{8646017C-50C8-4082-8429-2E643E284CA8}" srcOrd="1" destOrd="0" presId="urn:microsoft.com/office/officeart/2009/3/layout/HorizontalOrganizationChart"/>
    <dgm:cxn modelId="{F3999EC1-D16B-4E7E-945B-61A98D34B4AA}" srcId="{E7A65F45-57AB-48D7-9204-2C46B2343E07}" destId="{C4E7EC34-C2CD-4CAE-8FF5-9232DD9A3AE7}" srcOrd="1" destOrd="0" parTransId="{5ADFC9EE-AF44-4D30-925A-B066E3FD0E30}" sibTransId="{B1871A84-5CDB-4738-91B9-9B26B3A73D37}"/>
    <dgm:cxn modelId="{E5A93CC3-BD14-4A47-94CA-F67465BBCC98}" srcId="{E7A65F45-57AB-48D7-9204-2C46B2343E07}" destId="{2E16CF6C-0BA7-4363-9E24-B6D3AD231C2E}" srcOrd="2" destOrd="0" parTransId="{65C63016-1A8A-4E16-9B81-375606FA336B}" sibTransId="{FB117978-341B-4212-9E8D-6213314D1DC2}"/>
    <dgm:cxn modelId="{599F9FD8-B055-4B34-9F34-6495B987A8D8}" type="presOf" srcId="{E56533C7-916F-4840-97AF-28A77A17862F}" destId="{67CA2C52-79B2-4C5B-BB30-185707DECD89}" srcOrd="0" destOrd="0" presId="urn:microsoft.com/office/officeart/2009/3/layout/HorizontalOrganizationChart"/>
    <dgm:cxn modelId="{413714E6-4715-4BF7-BA8D-8B53F97E91A5}" type="presOf" srcId="{9194DE20-8D60-4427-B8FF-AC6050AFA057}" destId="{CF189587-4E1B-4F86-80DA-43E449EAD723}" srcOrd="0" destOrd="0" presId="urn:microsoft.com/office/officeart/2009/3/layout/HorizontalOrganizationChart"/>
    <dgm:cxn modelId="{C359BDEE-463F-4DFA-A44E-431E2734B803}" type="presOf" srcId="{2E4116B0-C3B5-40E8-BCC8-1C5D10051069}" destId="{5C3F3BA6-E61E-4017-B87B-88733D8891A4}" srcOrd="1" destOrd="0" presId="urn:microsoft.com/office/officeart/2009/3/layout/HorizontalOrganizationChart"/>
    <dgm:cxn modelId="{8A2CCAFE-1E86-4000-8BEC-C4DBC132FC94}" srcId="{E7A65F45-57AB-48D7-9204-2C46B2343E07}" destId="{9B6CBDEE-B66F-4970-AA65-87A265AE8165}" srcOrd="0" destOrd="0" parTransId="{E56533C7-916F-4840-97AF-28A77A17862F}" sibTransId="{78874203-86E8-4237-B8AA-CE57060171C7}"/>
    <dgm:cxn modelId="{96C23EDE-9030-41E4-A01E-066730CEC90E}" type="presParOf" srcId="{8FD476C7-B7DD-4E93-A86B-67C3A961F40A}" destId="{E25C1158-7B8E-4EB9-A3F2-B8F06E0F88F7}" srcOrd="0" destOrd="0" presId="urn:microsoft.com/office/officeart/2009/3/layout/HorizontalOrganizationChart"/>
    <dgm:cxn modelId="{DDC3C857-A94F-430A-8D6D-A1E9FEC4C3DC}" type="presParOf" srcId="{E25C1158-7B8E-4EB9-A3F2-B8F06E0F88F7}" destId="{A99A258F-B73C-4D3E-8BC2-62A2127834B7}" srcOrd="0" destOrd="0" presId="urn:microsoft.com/office/officeart/2009/3/layout/HorizontalOrganizationChart"/>
    <dgm:cxn modelId="{30161CFC-FB2D-4169-A440-AEEBF8AB56E5}" type="presParOf" srcId="{A99A258F-B73C-4D3E-8BC2-62A2127834B7}" destId="{20AC4E88-3FF2-4B49-8AE4-7F0E6E305125}" srcOrd="0" destOrd="0" presId="urn:microsoft.com/office/officeart/2009/3/layout/HorizontalOrganizationChart"/>
    <dgm:cxn modelId="{514837D8-4E6F-4647-8D2B-EDCB35D59E20}" type="presParOf" srcId="{A99A258F-B73C-4D3E-8BC2-62A2127834B7}" destId="{534B9922-398C-4C64-8BE2-4C456862029D}" srcOrd="1" destOrd="0" presId="urn:microsoft.com/office/officeart/2009/3/layout/HorizontalOrganizationChart"/>
    <dgm:cxn modelId="{7BBE7B07-A119-4DBB-9831-8601320860A6}" type="presParOf" srcId="{E25C1158-7B8E-4EB9-A3F2-B8F06E0F88F7}" destId="{C41624F2-4A33-488A-9E43-3E3375CCA0D1}" srcOrd="1" destOrd="0" presId="urn:microsoft.com/office/officeart/2009/3/layout/HorizontalOrganizationChart"/>
    <dgm:cxn modelId="{03C73CD7-C631-45D2-91B3-02BF6EA54F4C}" type="presParOf" srcId="{C41624F2-4A33-488A-9E43-3E3375CCA0D1}" destId="{67CA2C52-79B2-4C5B-BB30-185707DECD89}" srcOrd="0" destOrd="0" presId="urn:microsoft.com/office/officeart/2009/3/layout/HorizontalOrganizationChart"/>
    <dgm:cxn modelId="{FE9ABB3A-601B-4037-A021-BA786C4BEED6}" type="presParOf" srcId="{C41624F2-4A33-488A-9E43-3E3375CCA0D1}" destId="{C929FC55-2F71-487E-9BCC-E1AA4A4846B9}" srcOrd="1" destOrd="0" presId="urn:microsoft.com/office/officeart/2009/3/layout/HorizontalOrganizationChart"/>
    <dgm:cxn modelId="{F21E3A48-799B-42AC-B5B7-1A863CDCF97C}" type="presParOf" srcId="{C929FC55-2F71-487E-9BCC-E1AA4A4846B9}" destId="{6BD5FF37-FF13-4F09-BF6C-30F8721CAD27}" srcOrd="0" destOrd="0" presId="urn:microsoft.com/office/officeart/2009/3/layout/HorizontalOrganizationChart"/>
    <dgm:cxn modelId="{3EADDE76-9F95-4A6A-A80C-B08331822E07}" type="presParOf" srcId="{6BD5FF37-FF13-4F09-BF6C-30F8721CAD27}" destId="{7C5959B8-4992-4619-9114-11F9BE28E315}" srcOrd="0" destOrd="0" presId="urn:microsoft.com/office/officeart/2009/3/layout/HorizontalOrganizationChart"/>
    <dgm:cxn modelId="{86C6965F-7DFC-4CD4-AD4B-82D38D7F2F1F}" type="presParOf" srcId="{6BD5FF37-FF13-4F09-BF6C-30F8721CAD27}" destId="{AD856C20-FD5F-431D-901F-8FFFF59B42A1}" srcOrd="1" destOrd="0" presId="urn:microsoft.com/office/officeart/2009/3/layout/HorizontalOrganizationChart"/>
    <dgm:cxn modelId="{841B1A7F-F95B-4E23-93E6-11F8BF75C1E7}" type="presParOf" srcId="{C929FC55-2F71-487E-9BCC-E1AA4A4846B9}" destId="{58F6791B-F5BF-4B35-8CA4-7234D371A95C}" srcOrd="1" destOrd="0" presId="urn:microsoft.com/office/officeart/2009/3/layout/HorizontalOrganizationChart"/>
    <dgm:cxn modelId="{469518DE-F025-472C-A5D3-31D6DD54E191}" type="presParOf" srcId="{58F6791B-F5BF-4B35-8CA4-7234D371A95C}" destId="{1CC70B20-06FD-45BD-ADA5-8A8C02A08D93}" srcOrd="0" destOrd="0" presId="urn:microsoft.com/office/officeart/2009/3/layout/HorizontalOrganizationChart"/>
    <dgm:cxn modelId="{564E1785-E90C-4625-9204-CE76AE54AA60}" type="presParOf" srcId="{58F6791B-F5BF-4B35-8CA4-7234D371A95C}" destId="{AED6B4BF-B8E2-4AA7-9FE7-752617107268}" srcOrd="1" destOrd="0" presId="urn:microsoft.com/office/officeart/2009/3/layout/HorizontalOrganizationChart"/>
    <dgm:cxn modelId="{7CD72B02-95F5-46F8-8D90-2046C4B7E15D}" type="presParOf" srcId="{AED6B4BF-B8E2-4AA7-9FE7-752617107268}" destId="{18221361-940A-423D-B7AE-58BEC26E35F8}" srcOrd="0" destOrd="0" presId="urn:microsoft.com/office/officeart/2009/3/layout/HorizontalOrganizationChart"/>
    <dgm:cxn modelId="{3500EB22-33D6-44B1-BBEB-F60DF059FE06}" type="presParOf" srcId="{18221361-940A-423D-B7AE-58BEC26E35F8}" destId="{B62D7DF4-8E90-484B-8AEF-3CC93B07C6E4}" srcOrd="0" destOrd="0" presId="urn:microsoft.com/office/officeart/2009/3/layout/HorizontalOrganizationChart"/>
    <dgm:cxn modelId="{91D3A238-6F7B-4C11-96CC-B0D24A547E9C}" type="presParOf" srcId="{18221361-940A-423D-B7AE-58BEC26E35F8}" destId="{5C3F3BA6-E61E-4017-B87B-88733D8891A4}" srcOrd="1" destOrd="0" presId="urn:microsoft.com/office/officeart/2009/3/layout/HorizontalOrganizationChart"/>
    <dgm:cxn modelId="{B6F5B40F-F763-4568-9278-452128F6B869}" type="presParOf" srcId="{AED6B4BF-B8E2-4AA7-9FE7-752617107268}" destId="{7B5D0F1A-8030-44EB-9784-4C8AA18E163C}" srcOrd="1" destOrd="0" presId="urn:microsoft.com/office/officeart/2009/3/layout/HorizontalOrganizationChart"/>
    <dgm:cxn modelId="{A62FA915-6433-4508-A6C5-480F4C818AE5}" type="presParOf" srcId="{AED6B4BF-B8E2-4AA7-9FE7-752617107268}" destId="{D757BCFA-2F17-45DD-A410-3424216967B1}" srcOrd="2" destOrd="0" presId="urn:microsoft.com/office/officeart/2009/3/layout/HorizontalOrganizationChart"/>
    <dgm:cxn modelId="{A55CC61C-F0E0-47DF-A9F1-76995EDC9DB9}" type="presParOf" srcId="{C929FC55-2F71-487E-9BCC-E1AA4A4846B9}" destId="{57671EE3-E566-4E82-AC38-9382E00974FF}" srcOrd="2" destOrd="0" presId="urn:microsoft.com/office/officeart/2009/3/layout/HorizontalOrganizationChart"/>
    <dgm:cxn modelId="{109008BC-E5E0-4186-98A9-F78A7E6492F7}" type="presParOf" srcId="{C41624F2-4A33-488A-9E43-3E3375CCA0D1}" destId="{4AF092D3-ED5E-42ED-93D2-3F1495FC9D5A}" srcOrd="2" destOrd="0" presId="urn:microsoft.com/office/officeart/2009/3/layout/HorizontalOrganizationChart"/>
    <dgm:cxn modelId="{C316AB25-1377-48C0-B522-183AB082EF93}" type="presParOf" srcId="{C41624F2-4A33-488A-9E43-3E3375CCA0D1}" destId="{653E481E-4790-47F3-9B56-0C253D248769}" srcOrd="3" destOrd="0" presId="urn:microsoft.com/office/officeart/2009/3/layout/HorizontalOrganizationChart"/>
    <dgm:cxn modelId="{C04AD31C-7DB6-4383-984C-1D0798872ACC}" type="presParOf" srcId="{653E481E-4790-47F3-9B56-0C253D248769}" destId="{CD72A041-AB25-4C2A-945F-DCAC13C4AB78}" srcOrd="0" destOrd="0" presId="urn:microsoft.com/office/officeart/2009/3/layout/HorizontalOrganizationChart"/>
    <dgm:cxn modelId="{26F80055-8D56-465B-A466-C06D6909D8FE}" type="presParOf" srcId="{CD72A041-AB25-4C2A-945F-DCAC13C4AB78}" destId="{2EA6D3AF-6C82-4AFB-B9E5-70C467054036}" srcOrd="0" destOrd="0" presId="urn:microsoft.com/office/officeart/2009/3/layout/HorizontalOrganizationChart"/>
    <dgm:cxn modelId="{BB560023-5C88-43F5-BB41-A4C8F815D4AC}" type="presParOf" srcId="{CD72A041-AB25-4C2A-945F-DCAC13C4AB78}" destId="{BE38A988-6CD3-4231-BD25-AE977DDD2375}" srcOrd="1" destOrd="0" presId="urn:microsoft.com/office/officeart/2009/3/layout/HorizontalOrganizationChart"/>
    <dgm:cxn modelId="{84BA18F1-3070-4CA5-A967-ED23EB6AE1EC}" type="presParOf" srcId="{653E481E-4790-47F3-9B56-0C253D248769}" destId="{5CDAE5F6-2924-44F9-9F62-E65F01EFD17F}" srcOrd="1" destOrd="0" presId="urn:microsoft.com/office/officeart/2009/3/layout/HorizontalOrganizationChart"/>
    <dgm:cxn modelId="{F8E649C8-836B-4A10-829B-5E01064E2E15}" type="presParOf" srcId="{5CDAE5F6-2924-44F9-9F62-E65F01EFD17F}" destId="{F44C746A-D97D-43AE-925F-505A7C2E0D26}" srcOrd="0" destOrd="0" presId="urn:microsoft.com/office/officeart/2009/3/layout/HorizontalOrganizationChart"/>
    <dgm:cxn modelId="{408A4B01-A6EC-4DB3-8B83-02B85252A1D6}" type="presParOf" srcId="{5CDAE5F6-2924-44F9-9F62-E65F01EFD17F}" destId="{ED82F46B-BA49-40DC-9AF2-5095DFAB08AD}" srcOrd="1" destOrd="0" presId="urn:microsoft.com/office/officeart/2009/3/layout/HorizontalOrganizationChart"/>
    <dgm:cxn modelId="{7A8654C1-AB6E-436A-A783-896D74AD430B}" type="presParOf" srcId="{ED82F46B-BA49-40DC-9AF2-5095DFAB08AD}" destId="{064BE5DE-DF76-4D7F-961B-021A40BBEC07}" srcOrd="0" destOrd="0" presId="urn:microsoft.com/office/officeart/2009/3/layout/HorizontalOrganizationChart"/>
    <dgm:cxn modelId="{2589ACCF-1DA3-4E93-93D5-746EA1982F55}" type="presParOf" srcId="{064BE5DE-DF76-4D7F-961B-021A40BBEC07}" destId="{CF189587-4E1B-4F86-80DA-43E449EAD723}" srcOrd="0" destOrd="0" presId="urn:microsoft.com/office/officeart/2009/3/layout/HorizontalOrganizationChart"/>
    <dgm:cxn modelId="{75F8474C-C0B6-496C-A992-BD9F7FCEA1AE}" type="presParOf" srcId="{064BE5DE-DF76-4D7F-961B-021A40BBEC07}" destId="{F68ED0A0-75BD-4BD4-BDEE-C1574B443FF7}" srcOrd="1" destOrd="0" presId="urn:microsoft.com/office/officeart/2009/3/layout/HorizontalOrganizationChart"/>
    <dgm:cxn modelId="{D72FE885-60C1-4C96-A02F-F00C19536CF9}" type="presParOf" srcId="{ED82F46B-BA49-40DC-9AF2-5095DFAB08AD}" destId="{543899D0-1ACA-4299-8442-16E59B266F85}" srcOrd="1" destOrd="0" presId="urn:microsoft.com/office/officeart/2009/3/layout/HorizontalOrganizationChart"/>
    <dgm:cxn modelId="{9860C09D-E3E5-43B4-84AC-8A8F1F1E78BA}" type="presParOf" srcId="{ED82F46B-BA49-40DC-9AF2-5095DFAB08AD}" destId="{68470E90-A91B-4255-8009-06525C1585E7}" srcOrd="2" destOrd="0" presId="urn:microsoft.com/office/officeart/2009/3/layout/HorizontalOrganizationChart"/>
    <dgm:cxn modelId="{FD443601-D90C-4D3F-BF65-EB2C4F16C769}" type="presParOf" srcId="{653E481E-4790-47F3-9B56-0C253D248769}" destId="{E9E8530F-AC73-4E39-B0A2-7191DE85942C}" srcOrd="2" destOrd="0" presId="urn:microsoft.com/office/officeart/2009/3/layout/HorizontalOrganizationChart"/>
    <dgm:cxn modelId="{09B3DA84-1C42-46F2-A5A3-828AD1517698}" type="presParOf" srcId="{C41624F2-4A33-488A-9E43-3E3375CCA0D1}" destId="{A962A754-496C-4AF3-8B8D-C945F9017081}" srcOrd="4" destOrd="0" presId="urn:microsoft.com/office/officeart/2009/3/layout/HorizontalOrganizationChart"/>
    <dgm:cxn modelId="{E1BACB4D-2C5F-4A1F-AB59-90ABCF096B5F}" type="presParOf" srcId="{C41624F2-4A33-488A-9E43-3E3375CCA0D1}" destId="{A7F7FBBE-30A7-491A-92B8-4436D6023A84}" srcOrd="5" destOrd="0" presId="urn:microsoft.com/office/officeart/2009/3/layout/HorizontalOrganizationChart"/>
    <dgm:cxn modelId="{37533E56-FBB6-4A69-99F6-7D4A87DCB4CF}" type="presParOf" srcId="{A7F7FBBE-30A7-491A-92B8-4436D6023A84}" destId="{74893979-042A-432E-9616-84C607CDC802}" srcOrd="0" destOrd="0" presId="urn:microsoft.com/office/officeart/2009/3/layout/HorizontalOrganizationChart"/>
    <dgm:cxn modelId="{43B554FC-C616-49C6-854C-CF55C911EE94}" type="presParOf" srcId="{74893979-042A-432E-9616-84C607CDC802}" destId="{FBD96EFB-3337-4B5B-BD92-2E829C88595F}" srcOrd="0" destOrd="0" presId="urn:microsoft.com/office/officeart/2009/3/layout/HorizontalOrganizationChart"/>
    <dgm:cxn modelId="{08A84CE0-5136-4A42-8E22-60FB78A2CDDE}" type="presParOf" srcId="{74893979-042A-432E-9616-84C607CDC802}" destId="{8646017C-50C8-4082-8429-2E643E284CA8}" srcOrd="1" destOrd="0" presId="urn:microsoft.com/office/officeart/2009/3/layout/HorizontalOrganizationChart"/>
    <dgm:cxn modelId="{81460893-CA9F-403D-876B-33979C07782B}" type="presParOf" srcId="{A7F7FBBE-30A7-491A-92B8-4436D6023A84}" destId="{6518A586-472A-4BFA-8309-80383EF608FE}" srcOrd="1" destOrd="0" presId="urn:microsoft.com/office/officeart/2009/3/layout/HorizontalOrganizationChart"/>
    <dgm:cxn modelId="{05B10EFA-B936-4500-BEC3-3DC9A2967121}" type="presParOf" srcId="{6518A586-472A-4BFA-8309-80383EF608FE}" destId="{B51909F6-5809-4107-9F47-A84D1E7CC926}" srcOrd="0" destOrd="0" presId="urn:microsoft.com/office/officeart/2009/3/layout/HorizontalOrganizationChart"/>
    <dgm:cxn modelId="{E8C879DE-953C-46F4-BEA1-0D17DF56C5B3}" type="presParOf" srcId="{6518A586-472A-4BFA-8309-80383EF608FE}" destId="{AB487EE8-C654-4E77-BBD6-E2F789250DF0}" srcOrd="1" destOrd="0" presId="urn:microsoft.com/office/officeart/2009/3/layout/HorizontalOrganizationChart"/>
    <dgm:cxn modelId="{56A1BCC1-1674-4065-A898-C5D09CD96525}" type="presParOf" srcId="{AB487EE8-C654-4E77-BBD6-E2F789250DF0}" destId="{5C449D3C-88AE-4681-9B57-713E03DDB717}" srcOrd="0" destOrd="0" presId="urn:microsoft.com/office/officeart/2009/3/layout/HorizontalOrganizationChart"/>
    <dgm:cxn modelId="{41D9BFE9-01F7-405E-A7F7-08226DCFA8D5}" type="presParOf" srcId="{5C449D3C-88AE-4681-9B57-713E03DDB717}" destId="{53DB2950-3CDC-4691-908F-A455D8404CB2}" srcOrd="0" destOrd="0" presId="urn:microsoft.com/office/officeart/2009/3/layout/HorizontalOrganizationChart"/>
    <dgm:cxn modelId="{B1C011AD-2EAD-415C-95FD-6C1E9B28AA35}" type="presParOf" srcId="{5C449D3C-88AE-4681-9B57-713E03DDB717}" destId="{2EDCA58A-F8D7-4322-AA3F-48B2D0F0DEE9}" srcOrd="1" destOrd="0" presId="urn:microsoft.com/office/officeart/2009/3/layout/HorizontalOrganizationChart"/>
    <dgm:cxn modelId="{7C50E0A4-E99C-42CA-88E2-40C6476D83C0}" type="presParOf" srcId="{AB487EE8-C654-4E77-BBD6-E2F789250DF0}" destId="{AC920824-53F0-4FB1-9E82-25272B3D436D}" srcOrd="1" destOrd="0" presId="urn:microsoft.com/office/officeart/2009/3/layout/HorizontalOrganizationChart"/>
    <dgm:cxn modelId="{FC86B624-9497-4118-A9E8-23E04C7F23B1}" type="presParOf" srcId="{AB487EE8-C654-4E77-BBD6-E2F789250DF0}" destId="{8ED0BAF4-0D5A-4E93-8E0C-7147FEB45477}" srcOrd="2" destOrd="0" presId="urn:microsoft.com/office/officeart/2009/3/layout/HorizontalOrganizationChart"/>
    <dgm:cxn modelId="{AAB524A7-2C41-4A93-AF73-A462A0D23915}" type="presParOf" srcId="{A7F7FBBE-30A7-491A-92B8-4436D6023A84}" destId="{D0423664-888E-4703-B807-6388D5C1049B}" srcOrd="2" destOrd="0" presId="urn:microsoft.com/office/officeart/2009/3/layout/HorizontalOrganizationChart"/>
    <dgm:cxn modelId="{EB53EA58-55B0-4FE9-8648-4540F1563750}" type="presParOf" srcId="{E25C1158-7B8E-4EB9-A3F2-B8F06E0F88F7}" destId="{D888C66D-9F1A-4A68-A4C9-1F8091C4246B}" srcOrd="2" destOrd="0" presId="urn:microsoft.com/office/officeart/2009/3/layout/HorizontalOrganizationChart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909F6-5809-4107-9F47-A84D1E7CC926}">
      <dsp:nvSpPr>
        <dsp:cNvPr id="0" name=""/>
        <dsp:cNvSpPr/>
      </dsp:nvSpPr>
      <dsp:spPr>
        <a:xfrm>
          <a:off x="7968179" y="3525363"/>
          <a:ext cx="6867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6745" y="4572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A962A754-496C-4AF3-8B8D-C945F9017081}">
      <dsp:nvSpPr>
        <dsp:cNvPr id="0" name=""/>
        <dsp:cNvSpPr/>
      </dsp:nvSpPr>
      <dsp:spPr>
        <a:xfrm>
          <a:off x="4194512" y="2094580"/>
          <a:ext cx="686745" cy="14765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3372" y="0"/>
              </a:lnTo>
              <a:lnTo>
                <a:pt x="343372" y="1476503"/>
              </a:lnTo>
              <a:lnTo>
                <a:pt x="686745" y="1476503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F44C746A-D97D-43AE-925F-505A7C2E0D26}">
      <dsp:nvSpPr>
        <dsp:cNvPr id="0" name=""/>
        <dsp:cNvSpPr/>
      </dsp:nvSpPr>
      <dsp:spPr>
        <a:xfrm>
          <a:off x="7812700" y="2048860"/>
          <a:ext cx="6867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6745" y="4572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4AF092D3-ED5E-42ED-93D2-3F1495FC9D5A}">
      <dsp:nvSpPr>
        <dsp:cNvPr id="0" name=""/>
        <dsp:cNvSpPr/>
      </dsp:nvSpPr>
      <dsp:spPr>
        <a:xfrm>
          <a:off x="4194512" y="2048860"/>
          <a:ext cx="6867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6745" y="4572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1CC70B20-06FD-45BD-ADA5-8A8C02A08D93}">
      <dsp:nvSpPr>
        <dsp:cNvPr id="0" name=""/>
        <dsp:cNvSpPr/>
      </dsp:nvSpPr>
      <dsp:spPr>
        <a:xfrm>
          <a:off x="7822211" y="572356"/>
          <a:ext cx="6867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86745" y="4572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67CA2C52-79B2-4C5B-BB30-185707DECD89}">
      <dsp:nvSpPr>
        <dsp:cNvPr id="0" name=""/>
        <dsp:cNvSpPr/>
      </dsp:nvSpPr>
      <dsp:spPr>
        <a:xfrm>
          <a:off x="4194512" y="618076"/>
          <a:ext cx="686745" cy="1476503"/>
        </a:xfrm>
        <a:custGeom>
          <a:avLst/>
          <a:gdLst/>
          <a:ahLst/>
          <a:cxnLst/>
          <a:rect l="0" t="0" r="0" b="0"/>
          <a:pathLst>
            <a:path>
              <a:moveTo>
                <a:pt x="0" y="1476503"/>
              </a:moveTo>
              <a:lnTo>
                <a:pt x="343372" y="1476503"/>
              </a:lnTo>
              <a:lnTo>
                <a:pt x="343372" y="0"/>
              </a:lnTo>
              <a:lnTo>
                <a:pt x="686745" y="0"/>
              </a:lnTo>
            </a:path>
          </a:pathLst>
        </a:custGeom>
        <a:noFill/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20AC4E88-3FF2-4B49-8AE4-7F0E6E305125}">
      <dsp:nvSpPr>
        <dsp:cNvPr id="0" name=""/>
        <dsp:cNvSpPr/>
      </dsp:nvSpPr>
      <dsp:spPr>
        <a:xfrm>
          <a:off x="6188" y="92512"/>
          <a:ext cx="4188324" cy="4004134"/>
        </a:xfrm>
        <a:prstGeom prst="rect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1) C</a:t>
          </a:r>
          <a:r>
            <a:rPr lang="en-US" sz="4000" b="1" i="0" kern="1200" dirty="0">
              <a:latin typeface="LMU CompatilFact" panose="02000500060000020003" pitchFamily="2" charset="0"/>
            </a:rPr>
            <a:t>alc alkaline rhyolite</a:t>
          </a:r>
          <a:r>
            <a:rPr lang="en-US" sz="48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³</a:t>
          </a:r>
          <a:r>
            <a:rPr lang="en-US" sz="4000" b="1" i="1" kern="1200" dirty="0">
              <a:latin typeface="LMU CompatilFact" panose="02000500060000020003" pitchFamily="2" charset="0"/>
            </a:rPr>
            <a:t> </a:t>
          </a:r>
          <a:r>
            <a:rPr lang="en-US" sz="4000" b="0" i="1" kern="1200" dirty="0">
              <a:latin typeface="LMU CompatilFact" panose="02000500060000020003" pitchFamily="2" charset="0"/>
            </a:rPr>
            <a:t>(natural)</a:t>
          </a:r>
        </a:p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i="1" kern="1200" dirty="0">
              <a:latin typeface="LMU CompatilFact" panose="02000500060000020003" pitchFamily="2" charset="0"/>
            </a:rPr>
            <a:t>2) HPG8</a:t>
          </a:r>
          <a:r>
            <a:rPr lang="en-US" sz="5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¹</a:t>
          </a:r>
          <a:r>
            <a:rPr lang="en-US" sz="4000" b="1" i="1" kern="1200" dirty="0">
              <a:latin typeface="LMU CompatilFact" panose="02000500060000020003" pitchFamily="2" charset="0"/>
            </a:rPr>
            <a:t> </a:t>
          </a:r>
          <a:r>
            <a:rPr lang="en-US" sz="4000" i="1" kern="1200" dirty="0">
              <a:latin typeface="LMU CompatilFact" panose="02000500060000020003" pitchFamily="2" charset="0"/>
            </a:rPr>
            <a:t>              +1-2wt% </a:t>
          </a:r>
          <a:r>
            <a:rPr lang="en-US" sz="4000" i="1" kern="1200" dirty="0" err="1">
              <a:latin typeface="LMU CompatilFact" panose="02000500060000020003" pitchFamily="2" charset="0"/>
            </a:rPr>
            <a:t>CaO</a:t>
          </a:r>
          <a:r>
            <a:rPr lang="en-US" sz="4000" i="1" kern="1200" dirty="0">
              <a:latin typeface="LMU CompatilFact" panose="02000500060000020003" pitchFamily="2" charset="0"/>
            </a:rPr>
            <a:t>                 + 0-2.5wt%FeO</a:t>
          </a:r>
        </a:p>
      </dsp:txBody>
      <dsp:txXfrm>
        <a:off x="6188" y="92512"/>
        <a:ext cx="4188324" cy="4004134"/>
      </dsp:txXfrm>
    </dsp:sp>
    <dsp:sp modelId="{7C5959B8-4992-4619-9114-11F9BE28E315}">
      <dsp:nvSpPr>
        <dsp:cNvPr id="0" name=""/>
        <dsp:cNvSpPr/>
      </dsp:nvSpPr>
      <dsp:spPr>
        <a:xfrm>
          <a:off x="4881258" y="94433"/>
          <a:ext cx="2940953" cy="1047287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i="0" kern="1200" dirty="0">
              <a:latin typeface="LMU CompatilFact" panose="02000500060000020003" pitchFamily="2" charset="0"/>
            </a:rPr>
            <a:t>Temperature</a:t>
          </a:r>
        </a:p>
      </dsp:txBody>
      <dsp:txXfrm>
        <a:off x="4881258" y="94433"/>
        <a:ext cx="2940953" cy="1047287"/>
      </dsp:txXfrm>
    </dsp:sp>
    <dsp:sp modelId="{B62D7DF4-8E90-484B-8AEF-3CC93B07C6E4}">
      <dsp:nvSpPr>
        <dsp:cNvPr id="0" name=""/>
        <dsp:cNvSpPr/>
      </dsp:nvSpPr>
      <dsp:spPr>
        <a:xfrm>
          <a:off x="8508957" y="94433"/>
          <a:ext cx="4803510" cy="10472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  <a:latin typeface="LMU CompatilFact" panose="02000500060000020003" pitchFamily="2" charset="0"/>
            </a:rPr>
            <a:t>200, 300, 400, 500, 600, 700 and 800°C</a:t>
          </a:r>
        </a:p>
      </dsp:txBody>
      <dsp:txXfrm>
        <a:off x="8508957" y="94433"/>
        <a:ext cx="4803510" cy="1047287"/>
      </dsp:txXfrm>
    </dsp:sp>
    <dsp:sp modelId="{2EA6D3AF-6C82-4AFB-B9E5-70C467054036}">
      <dsp:nvSpPr>
        <dsp:cNvPr id="0" name=""/>
        <dsp:cNvSpPr/>
      </dsp:nvSpPr>
      <dsp:spPr>
        <a:xfrm>
          <a:off x="4881258" y="1570936"/>
          <a:ext cx="2931442" cy="1047287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i="0" kern="1200" dirty="0">
              <a:latin typeface="LMU CompatilFact" panose="02000500060000020003" pitchFamily="2" charset="0"/>
            </a:rPr>
            <a:t>Grain size distribution</a:t>
          </a:r>
        </a:p>
      </dsp:txBody>
      <dsp:txXfrm>
        <a:off x="4881258" y="1570936"/>
        <a:ext cx="2931442" cy="1047287"/>
      </dsp:txXfrm>
    </dsp:sp>
    <dsp:sp modelId="{CF189587-4E1B-4F86-80DA-43E449EAD723}">
      <dsp:nvSpPr>
        <dsp:cNvPr id="0" name=""/>
        <dsp:cNvSpPr/>
      </dsp:nvSpPr>
      <dsp:spPr>
        <a:xfrm>
          <a:off x="8499445" y="1570936"/>
          <a:ext cx="4825692" cy="10472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  <a:latin typeface="LMU CompatilFact" panose="02000500060000020003" pitchFamily="2" charset="0"/>
            </a:rPr>
            <a:t>&lt;63,  63-90  and &gt;90 </a:t>
          </a:r>
          <a:r>
            <a:rPr lang="en-US" sz="3800" kern="1200" dirty="0">
              <a:solidFill>
                <a:schemeClr val="tx1"/>
              </a:solidFill>
              <a:latin typeface="LMU CompatilFact" panose="02000500060000020003" pitchFamily="2" charset="0"/>
              <a:cs typeface="Calibri" panose="020F0502020204030204" pitchFamily="34" charset="0"/>
            </a:rPr>
            <a:t>µm</a:t>
          </a:r>
          <a:endParaRPr lang="en-US" sz="3800" kern="1200" dirty="0">
            <a:solidFill>
              <a:schemeClr val="tx1"/>
            </a:solidFill>
            <a:latin typeface="LMU CompatilFact" panose="02000500060000020003" pitchFamily="2" charset="0"/>
          </a:endParaRPr>
        </a:p>
      </dsp:txBody>
      <dsp:txXfrm>
        <a:off x="8499445" y="1570936"/>
        <a:ext cx="4825692" cy="1047287"/>
      </dsp:txXfrm>
    </dsp:sp>
    <dsp:sp modelId="{FBD96EFB-3337-4B5B-BD92-2E829C88595F}">
      <dsp:nvSpPr>
        <dsp:cNvPr id="0" name=""/>
        <dsp:cNvSpPr/>
      </dsp:nvSpPr>
      <dsp:spPr>
        <a:xfrm>
          <a:off x="4881258" y="3047439"/>
          <a:ext cx="3086921" cy="1047287"/>
        </a:xfrm>
        <a:prstGeom prst="rect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i="0" kern="1200" dirty="0">
              <a:latin typeface="LMU CompatilFact" panose="02000500060000020003" pitchFamily="2" charset="0"/>
            </a:rPr>
            <a:t>Exposure time</a:t>
          </a:r>
        </a:p>
      </dsp:txBody>
      <dsp:txXfrm>
        <a:off x="4881258" y="3047439"/>
        <a:ext cx="3086921" cy="1047287"/>
      </dsp:txXfrm>
    </dsp:sp>
    <dsp:sp modelId="{53DB2950-3CDC-4691-908F-A455D8404CB2}">
      <dsp:nvSpPr>
        <dsp:cNvPr id="0" name=""/>
        <dsp:cNvSpPr/>
      </dsp:nvSpPr>
      <dsp:spPr>
        <a:xfrm>
          <a:off x="8654925" y="3047439"/>
          <a:ext cx="4623892" cy="1047287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chemeClr val="tx1"/>
              </a:solidFill>
              <a:latin typeface="LMU CompatilFact" panose="02000500060000020003" pitchFamily="2" charset="0"/>
            </a:rPr>
            <a:t>1, 3, 5, 15, 30 and 60 min.</a:t>
          </a:r>
        </a:p>
      </dsp:txBody>
      <dsp:txXfrm>
        <a:off x="8654925" y="3047439"/>
        <a:ext cx="4623892" cy="1047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0.0485</cdr:x>
      <cdr:y>0.01827</cdr:y>
    </cdr:from>
    <cdr:to>
      <cdr:x>0.09431</cdr:x>
      <cdr:y>0.11936</cdr:y>
    </cdr:to>
    <cdr:sp macro="" textlink="">
      <cdr:nvSpPr>
        <cdr:cNvPr id="3" name="Flowchart: Delay 2"/>
        <cdr:cNvSpPr/>
      </cdr:nvSpPr>
      <cdr:spPr>
        <a:xfrm xmlns:a="http://schemas.openxmlformats.org/drawingml/2006/main" rot="5400000">
          <a:off x="163750" y="303437"/>
          <a:ext cx="684032" cy="324460"/>
        </a:xfrm>
        <a:prstGeom xmlns:a="http://schemas.openxmlformats.org/drawingml/2006/main" prst="flowChartDelay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0.95002</cdr:x>
      <cdr:y>0.23322</cdr:y>
    </cdr:from>
    <cdr:to>
      <cdr:x>0.9985</cdr:x>
      <cdr:y>0.87811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09A3BA80-CEDA-4010-99A7-31028D1FD426}"/>
            </a:ext>
          </a:extLst>
        </cdr:cNvPr>
        <cdr:cNvSpPr/>
      </cdr:nvSpPr>
      <cdr:spPr>
        <a:xfrm xmlns:a="http://schemas.openxmlformats.org/drawingml/2006/main">
          <a:off x="5463007" y="936938"/>
          <a:ext cx="278781" cy="259083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0.91974</cdr:x>
      <cdr:y>0.28372</cdr:y>
    </cdr:from>
    <cdr:to>
      <cdr:x>0.99795</cdr:x>
      <cdr:y>0.94416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375CE89B-F0E0-4781-849C-30D681F913AD}"/>
            </a:ext>
          </a:extLst>
        </cdr:cNvPr>
        <cdr:cNvSpPr/>
      </cdr:nvSpPr>
      <cdr:spPr>
        <a:xfrm xmlns:a="http://schemas.openxmlformats.org/drawingml/2006/main">
          <a:off x="5288882" y="1139842"/>
          <a:ext cx="449764" cy="265330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0.91974</cdr:x>
      <cdr:y>0.18119</cdr:y>
    </cdr:from>
    <cdr:to>
      <cdr:x>1</cdr:x>
      <cdr:y>0.84163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B3FFC07-360C-41C9-B0B2-4196FA4B3AAB}"/>
            </a:ext>
          </a:extLst>
        </cdr:cNvPr>
        <cdr:cNvSpPr/>
      </cdr:nvSpPr>
      <cdr:spPr>
        <a:xfrm xmlns:a="http://schemas.openxmlformats.org/drawingml/2006/main">
          <a:off x="5288881" y="727919"/>
          <a:ext cx="461531" cy="265330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0.80526</cdr:x>
      <cdr:y>0.45816</cdr:y>
    </cdr:from>
    <cdr:to>
      <cdr:x>0.85715</cdr:x>
      <cdr:y>0.53947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981D298B-B9BB-4473-9E23-2367929DA7B2}"/>
            </a:ext>
          </a:extLst>
        </cdr:cNvPr>
        <cdr:cNvSpPr txBox="1"/>
      </cdr:nvSpPr>
      <cdr:spPr>
        <a:xfrm xmlns:a="http://schemas.openxmlformats.org/drawingml/2006/main">
          <a:off x="4630568" y="1840638"/>
          <a:ext cx="298424" cy="3266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800" b="1" dirty="0"/>
            <a:t>N</a:t>
          </a:r>
          <a:endParaRPr lang="de-DE" sz="1100" b="1" dirty="0"/>
        </a:p>
      </cdr:txBody>
    </cdr:sp>
  </cdr:relSizeAnchor>
  <cdr:relSizeAnchor xmlns:cdr="http://schemas.openxmlformats.org/drawingml/2006/chartDrawing">
    <cdr:from>
      <cdr:x>0.90583</cdr:x>
      <cdr:y>0.50946</cdr:y>
    </cdr:from>
    <cdr:to>
      <cdr:x>0.95781</cdr:x>
      <cdr:y>0.56758</cdr:y>
    </cdr:to>
    <cdr:sp macro="" textlink="">
      <cdr:nvSpPr>
        <cdr:cNvPr id="9" name="Rectangle 8">
          <a:extLst xmlns:a="http://schemas.openxmlformats.org/drawingml/2006/main">
            <a:ext uri="{FF2B5EF4-FFF2-40B4-BE49-F238E27FC236}">
              <a16:creationId xmlns:a16="http://schemas.microsoft.com/office/drawing/2014/main" id="{7D836DE6-BC70-47D6-94F0-5F4524516EE2}"/>
            </a:ext>
          </a:extLst>
        </cdr:cNvPr>
        <cdr:cNvSpPr/>
      </cdr:nvSpPr>
      <cdr:spPr>
        <a:xfrm xmlns:a="http://schemas.openxmlformats.org/drawingml/2006/main">
          <a:off x="5208879" y="2046727"/>
          <a:ext cx="298901" cy="23350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0.79215</cdr:x>
      <cdr:y>0.10233</cdr:y>
    </cdr:from>
    <cdr:to>
      <cdr:x>0.86317</cdr:x>
      <cdr:y>0.20183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id="{E18A378D-8C70-4A2C-A6D4-96E7C2988D96}"/>
            </a:ext>
          </a:extLst>
        </cdr:cNvPr>
        <cdr:cNvSpPr txBox="1"/>
      </cdr:nvSpPr>
      <cdr:spPr>
        <a:xfrm xmlns:a="http://schemas.openxmlformats.org/drawingml/2006/main">
          <a:off x="4321833" y="411497"/>
          <a:ext cx="387483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defTabSz="4175125" rtl="0" fontAlgn="base">
            <a:spcBef>
              <a:spcPct val="0"/>
            </a:spcBef>
            <a:spcAft>
              <a:spcPct val="0"/>
            </a:spcAft>
            <a:defRPr sz="1200" kern="1200">
              <a:solidFill>
                <a:srgbClr val="FFFFFF"/>
              </a:solidFill>
              <a:latin typeface="Calibri" pitchFamily="34" charset="0"/>
              <a:ea typeface="+mn-ea"/>
              <a:cs typeface="Arial" charset="0"/>
            </a:defRPr>
          </a:lvl1pPr>
          <a:lvl2pPr marL="2087563" indent="-1630363" algn="l" defTabSz="4175125" rtl="0" fontAlgn="base">
            <a:spcBef>
              <a:spcPct val="0"/>
            </a:spcBef>
            <a:spcAft>
              <a:spcPct val="0"/>
            </a:spcAft>
            <a:defRPr sz="1200" kern="1200">
              <a:solidFill>
                <a:srgbClr val="FFFFFF"/>
              </a:solidFill>
              <a:latin typeface="Calibri" pitchFamily="34" charset="0"/>
              <a:ea typeface="+mn-ea"/>
              <a:cs typeface="Arial" charset="0"/>
            </a:defRPr>
          </a:lvl2pPr>
          <a:lvl3pPr marL="4175125" indent="-3260725" algn="l" defTabSz="4175125" rtl="0" fontAlgn="base">
            <a:spcBef>
              <a:spcPct val="0"/>
            </a:spcBef>
            <a:spcAft>
              <a:spcPct val="0"/>
            </a:spcAft>
            <a:defRPr sz="1200" kern="1200">
              <a:solidFill>
                <a:srgbClr val="FFFFFF"/>
              </a:solidFill>
              <a:latin typeface="Calibri" pitchFamily="34" charset="0"/>
              <a:ea typeface="+mn-ea"/>
              <a:cs typeface="Arial" charset="0"/>
            </a:defRPr>
          </a:lvl3pPr>
          <a:lvl4pPr marL="6264275" indent="-4892675" algn="l" defTabSz="4175125" rtl="0" fontAlgn="base">
            <a:spcBef>
              <a:spcPct val="0"/>
            </a:spcBef>
            <a:spcAft>
              <a:spcPct val="0"/>
            </a:spcAft>
            <a:defRPr sz="1200" kern="1200">
              <a:solidFill>
                <a:srgbClr val="FFFFFF"/>
              </a:solidFill>
              <a:latin typeface="Calibri" pitchFamily="34" charset="0"/>
              <a:ea typeface="+mn-ea"/>
              <a:cs typeface="Arial" charset="0"/>
            </a:defRPr>
          </a:lvl4pPr>
          <a:lvl5pPr marL="8351838" indent="-6523038" algn="l" defTabSz="4175125" rtl="0" fontAlgn="base">
            <a:spcBef>
              <a:spcPct val="0"/>
            </a:spcBef>
            <a:spcAft>
              <a:spcPct val="0"/>
            </a:spcAft>
            <a:defRPr sz="1200" kern="1200">
              <a:solidFill>
                <a:srgbClr val="FFFFFF"/>
              </a:solidFill>
              <a:latin typeface="Calibri" pitchFamily="34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sz="1200" kern="1200">
              <a:solidFill>
                <a:srgbClr val="FFFFFF"/>
              </a:solidFill>
              <a:latin typeface="Calibri" pitchFamily="34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sz="1200" kern="1200">
              <a:solidFill>
                <a:srgbClr val="FFFFFF"/>
              </a:solidFill>
              <a:latin typeface="Calibri" pitchFamily="34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sz="1200" kern="1200">
              <a:solidFill>
                <a:srgbClr val="FFFFFF"/>
              </a:solidFill>
              <a:latin typeface="Calibri" pitchFamily="34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sz="1200" kern="1200">
              <a:solidFill>
                <a:srgbClr val="FFFFFF"/>
              </a:solidFill>
              <a:latin typeface="Calibri" pitchFamily="34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de-DE" sz="2000" b="1" dirty="0">
              <a:solidFill>
                <a:schemeClr val="tx1"/>
              </a:solidFill>
            </a:rPr>
            <a:t>H</a:t>
          </a:r>
          <a:endParaRPr lang="de-DE" sz="1400" b="1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3888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5963" y="0"/>
            <a:ext cx="4433887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20DA784-5799-4E31-96CA-7F05A6B25B0F}" type="datetimeFigureOut">
              <a:rPr lang="en-US"/>
              <a:pPr>
                <a:defRPr/>
              </a:pPr>
              <a:t>3/31/2020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00138"/>
            <a:ext cx="8551862" cy="5497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938" y="6964363"/>
            <a:ext cx="8185150" cy="659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925550"/>
            <a:ext cx="4433888" cy="731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5963" y="13925550"/>
            <a:ext cx="4433887" cy="731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A0EC501-D923-46BB-B471-5B4E02D9F8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455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39788" y="1100138"/>
            <a:ext cx="8551862" cy="54975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3D1275-1D21-4CAA-B4FD-F33086C08FF9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10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6507" y="14457139"/>
            <a:ext cx="30787074" cy="99756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33013" y="26371883"/>
            <a:ext cx="25354062" cy="118932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986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972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958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945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931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917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904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890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3E7F2-3616-4CAA-A7EB-555BED18B272}" type="datetimeFigureOut">
              <a:rPr lang="en-US"/>
              <a:pPr>
                <a:defRPr/>
              </a:pPr>
              <a:t>3/31/2020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64D54-F4C9-4626-8BCB-1E3317CB99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E825C-F771-44A2-8A0D-D1D46C8D10B2}" type="datetimeFigureOut">
              <a:rPr lang="en-US"/>
              <a:pPr>
                <a:defRPr/>
              </a:pPr>
              <a:t>3/31/2020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586A4-4685-44F3-8D3E-B40AC8697C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959654" y="11634655"/>
            <a:ext cx="26982705" cy="247861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98955" y="11634655"/>
            <a:ext cx="80357032" cy="247861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B2DD0-EFED-4D4C-9B6D-52AD0149127C}" type="datetimeFigureOut">
              <a:rPr lang="en-US"/>
              <a:pPr>
                <a:defRPr/>
              </a:pPr>
              <a:t>3/31/2020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B1760-2B8B-4A9E-85EA-3705BC0D62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58A46-9FE6-48CE-869F-218680005C63}" type="datetimeFigureOut">
              <a:rPr lang="en-US"/>
              <a:pPr>
                <a:defRPr/>
              </a:pPr>
              <a:t>3/31/2020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52250-1C15-45FF-B64F-6034538AA0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1138" y="29905374"/>
            <a:ext cx="30787074" cy="9243087"/>
          </a:xfrm>
        </p:spPr>
        <p:txBody>
          <a:bodyPr anchor="t"/>
          <a:lstStyle>
            <a:lvl1pPr algn="l">
              <a:defRPr sz="17407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61138" y="19725055"/>
            <a:ext cx="30787074" cy="10180319"/>
          </a:xfrm>
        </p:spPr>
        <p:txBody>
          <a:bodyPr anchor="b"/>
          <a:lstStyle>
            <a:lvl1pPr marL="0" indent="0">
              <a:buNone/>
              <a:defRPr sz="8656">
                <a:solidFill>
                  <a:schemeClr val="tx1">
                    <a:tint val="75000"/>
                  </a:schemeClr>
                </a:solidFill>
              </a:defRPr>
            </a:lvl1pPr>
            <a:lvl2pPr marL="198631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2pPr>
            <a:lvl3pPr marL="3972621" indent="0">
              <a:buNone/>
              <a:defRPr sz="6944">
                <a:solidFill>
                  <a:schemeClr val="tx1">
                    <a:tint val="75000"/>
                  </a:schemeClr>
                </a:solidFill>
              </a:defRPr>
            </a:lvl3pPr>
            <a:lvl4pPr marL="5958931" indent="0">
              <a:buNone/>
              <a:defRPr sz="6088">
                <a:solidFill>
                  <a:schemeClr val="tx1">
                    <a:tint val="75000"/>
                  </a:schemeClr>
                </a:solidFill>
              </a:defRPr>
            </a:lvl4pPr>
            <a:lvl5pPr marL="7945241" indent="0">
              <a:buNone/>
              <a:defRPr sz="6088">
                <a:solidFill>
                  <a:schemeClr val="tx1">
                    <a:tint val="75000"/>
                  </a:schemeClr>
                </a:solidFill>
              </a:defRPr>
            </a:lvl5pPr>
            <a:lvl6pPr marL="9931551" indent="0">
              <a:buNone/>
              <a:defRPr sz="6088">
                <a:solidFill>
                  <a:schemeClr val="tx1">
                    <a:tint val="75000"/>
                  </a:schemeClr>
                </a:solidFill>
              </a:defRPr>
            </a:lvl6pPr>
            <a:lvl7pPr marL="11917863" indent="0">
              <a:buNone/>
              <a:defRPr sz="6088">
                <a:solidFill>
                  <a:schemeClr val="tx1">
                    <a:tint val="75000"/>
                  </a:schemeClr>
                </a:solidFill>
              </a:defRPr>
            </a:lvl7pPr>
            <a:lvl8pPr marL="13904173" indent="0">
              <a:buNone/>
              <a:defRPr sz="6088">
                <a:solidFill>
                  <a:schemeClr val="tx1">
                    <a:tint val="75000"/>
                  </a:schemeClr>
                </a:solidFill>
              </a:defRPr>
            </a:lvl8pPr>
            <a:lvl9pPr marL="15890483" indent="0">
              <a:buNone/>
              <a:defRPr sz="60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0F213-218B-47CC-9B00-52C3B802F01D}" type="datetimeFigureOut">
              <a:rPr lang="en-US"/>
              <a:pPr>
                <a:defRPr/>
              </a:pPr>
              <a:t>3/31/2020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1F69D-3087-4613-877E-D1E0450F8D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98955" y="67782633"/>
            <a:ext cx="53669870" cy="191713246"/>
          </a:xfrm>
        </p:spPr>
        <p:txBody>
          <a:bodyPr/>
          <a:lstStyle>
            <a:lvl1pPr>
              <a:defRPr sz="12175"/>
            </a:lvl1pPr>
            <a:lvl2pPr>
              <a:defRPr sz="10463"/>
            </a:lvl2pPr>
            <a:lvl3pPr>
              <a:defRPr sz="8656"/>
            </a:lvl3pPr>
            <a:lvl4pPr>
              <a:defRPr sz="7800"/>
            </a:lvl4pPr>
            <a:lvl5pPr>
              <a:defRPr sz="7800"/>
            </a:lvl5pPr>
            <a:lvl6pPr>
              <a:defRPr sz="7800"/>
            </a:lvl6pPr>
            <a:lvl7pPr>
              <a:defRPr sz="7800"/>
            </a:lvl7pPr>
            <a:lvl8pPr>
              <a:defRPr sz="7800"/>
            </a:lvl8pPr>
            <a:lvl9pPr>
              <a:defRPr sz="7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272492" y="67782633"/>
            <a:ext cx="53669867" cy="191713246"/>
          </a:xfrm>
        </p:spPr>
        <p:txBody>
          <a:bodyPr/>
          <a:lstStyle>
            <a:lvl1pPr>
              <a:defRPr sz="12175"/>
            </a:lvl1pPr>
            <a:lvl2pPr>
              <a:defRPr sz="10463"/>
            </a:lvl2pPr>
            <a:lvl3pPr>
              <a:defRPr sz="8656"/>
            </a:lvl3pPr>
            <a:lvl4pPr>
              <a:defRPr sz="7800"/>
            </a:lvl4pPr>
            <a:lvl5pPr>
              <a:defRPr sz="7800"/>
            </a:lvl5pPr>
            <a:lvl6pPr>
              <a:defRPr sz="7800"/>
            </a:lvl6pPr>
            <a:lvl7pPr>
              <a:defRPr sz="7800"/>
            </a:lvl7pPr>
            <a:lvl8pPr>
              <a:defRPr sz="7800"/>
            </a:lvl8pPr>
            <a:lvl9pPr>
              <a:defRPr sz="7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9629E-15D5-4D32-AB9B-0DA23BF2226C}" type="datetimeFigureOut">
              <a:rPr lang="en-US"/>
              <a:pPr>
                <a:defRPr/>
              </a:pPr>
              <a:t>3/31/2020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16E66-6CBB-4EF1-AA04-3926354DCC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006" y="1863704"/>
            <a:ext cx="32598079" cy="775643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11006" y="10417330"/>
            <a:ext cx="16003495" cy="4341446"/>
          </a:xfrm>
        </p:spPr>
        <p:txBody>
          <a:bodyPr anchor="b"/>
          <a:lstStyle>
            <a:lvl1pPr marL="0" indent="0">
              <a:buNone/>
              <a:defRPr sz="10463" b="1"/>
            </a:lvl1pPr>
            <a:lvl2pPr marL="1986310" indent="0">
              <a:buNone/>
              <a:defRPr sz="8656" b="1"/>
            </a:lvl2pPr>
            <a:lvl3pPr marL="3972621" indent="0">
              <a:buNone/>
              <a:defRPr sz="7800" b="1"/>
            </a:lvl3pPr>
            <a:lvl4pPr marL="5958931" indent="0">
              <a:buNone/>
              <a:defRPr sz="6944" b="1"/>
            </a:lvl4pPr>
            <a:lvl5pPr marL="7945241" indent="0">
              <a:buNone/>
              <a:defRPr sz="6944" b="1"/>
            </a:lvl5pPr>
            <a:lvl6pPr marL="9931551" indent="0">
              <a:buNone/>
              <a:defRPr sz="6944" b="1"/>
            </a:lvl6pPr>
            <a:lvl7pPr marL="11917863" indent="0">
              <a:buNone/>
              <a:defRPr sz="6944" b="1"/>
            </a:lvl7pPr>
            <a:lvl8pPr marL="13904173" indent="0">
              <a:buNone/>
              <a:defRPr sz="6944" b="1"/>
            </a:lvl8pPr>
            <a:lvl9pPr marL="15890483" indent="0">
              <a:buNone/>
              <a:defRPr sz="69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11006" y="14758775"/>
            <a:ext cx="16003495" cy="26813573"/>
          </a:xfrm>
        </p:spPr>
        <p:txBody>
          <a:bodyPr/>
          <a:lstStyle>
            <a:lvl1pPr>
              <a:defRPr sz="10463"/>
            </a:lvl1pPr>
            <a:lvl2pPr>
              <a:defRPr sz="8656"/>
            </a:lvl2pPr>
            <a:lvl3pPr>
              <a:defRPr sz="7800"/>
            </a:lvl3pPr>
            <a:lvl4pPr>
              <a:defRPr sz="6944"/>
            </a:lvl4pPr>
            <a:lvl5pPr>
              <a:defRPr sz="6944"/>
            </a:lvl5pPr>
            <a:lvl6pPr>
              <a:defRPr sz="6944"/>
            </a:lvl6pPr>
            <a:lvl7pPr>
              <a:defRPr sz="6944"/>
            </a:lvl7pPr>
            <a:lvl8pPr>
              <a:defRPr sz="6944"/>
            </a:lvl8pPr>
            <a:lvl9pPr>
              <a:defRPr sz="69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399303" y="10417330"/>
            <a:ext cx="16009782" cy="4341446"/>
          </a:xfrm>
        </p:spPr>
        <p:txBody>
          <a:bodyPr anchor="b"/>
          <a:lstStyle>
            <a:lvl1pPr marL="0" indent="0">
              <a:buNone/>
              <a:defRPr sz="10463" b="1"/>
            </a:lvl1pPr>
            <a:lvl2pPr marL="1986310" indent="0">
              <a:buNone/>
              <a:defRPr sz="8656" b="1"/>
            </a:lvl2pPr>
            <a:lvl3pPr marL="3972621" indent="0">
              <a:buNone/>
              <a:defRPr sz="7800" b="1"/>
            </a:lvl3pPr>
            <a:lvl4pPr marL="5958931" indent="0">
              <a:buNone/>
              <a:defRPr sz="6944" b="1"/>
            </a:lvl4pPr>
            <a:lvl5pPr marL="7945241" indent="0">
              <a:buNone/>
              <a:defRPr sz="6944" b="1"/>
            </a:lvl5pPr>
            <a:lvl6pPr marL="9931551" indent="0">
              <a:buNone/>
              <a:defRPr sz="6944" b="1"/>
            </a:lvl6pPr>
            <a:lvl7pPr marL="11917863" indent="0">
              <a:buNone/>
              <a:defRPr sz="6944" b="1"/>
            </a:lvl7pPr>
            <a:lvl8pPr marL="13904173" indent="0">
              <a:buNone/>
              <a:defRPr sz="6944" b="1"/>
            </a:lvl8pPr>
            <a:lvl9pPr marL="15890483" indent="0">
              <a:buNone/>
              <a:defRPr sz="69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399303" y="14758775"/>
            <a:ext cx="16009782" cy="26813573"/>
          </a:xfrm>
        </p:spPr>
        <p:txBody>
          <a:bodyPr/>
          <a:lstStyle>
            <a:lvl1pPr>
              <a:defRPr sz="10463"/>
            </a:lvl1pPr>
            <a:lvl2pPr>
              <a:defRPr sz="8656"/>
            </a:lvl2pPr>
            <a:lvl3pPr>
              <a:defRPr sz="7800"/>
            </a:lvl3pPr>
            <a:lvl4pPr>
              <a:defRPr sz="6944"/>
            </a:lvl4pPr>
            <a:lvl5pPr>
              <a:defRPr sz="6944"/>
            </a:lvl5pPr>
            <a:lvl6pPr>
              <a:defRPr sz="6944"/>
            </a:lvl6pPr>
            <a:lvl7pPr>
              <a:defRPr sz="6944"/>
            </a:lvl7pPr>
            <a:lvl8pPr>
              <a:defRPr sz="6944"/>
            </a:lvl8pPr>
            <a:lvl9pPr>
              <a:defRPr sz="69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5B3FE-C65C-4823-BADF-06D85F77AB8B}" type="datetimeFigureOut">
              <a:rPr lang="en-US"/>
              <a:pPr>
                <a:defRPr/>
              </a:pPr>
              <a:t>3/31/2020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1D54F-70DB-4E9E-AE56-A9C908A509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619D1-A9A1-465C-86CC-BEF38C0904FE}" type="datetimeFigureOut">
              <a:rPr lang="en-US"/>
              <a:pPr>
                <a:defRPr/>
              </a:pPr>
              <a:t>3/31/2020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F2A51-0BB1-40ED-BB8A-CFAF93106D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CAB13-25F3-478F-A3B5-CFA17B72B8C9}" type="datetimeFigureOut">
              <a:rPr lang="en-US"/>
              <a:pPr>
                <a:defRPr/>
              </a:pPr>
              <a:t>3/31/2020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FADBE-197F-45A2-AC1A-6CEE627F4D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007" y="1852926"/>
            <a:ext cx="11916159" cy="7885711"/>
          </a:xfrm>
        </p:spPr>
        <p:txBody>
          <a:bodyPr anchor="b"/>
          <a:lstStyle>
            <a:lvl1pPr algn="l">
              <a:defRPr sz="8656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1049" y="1852931"/>
            <a:ext cx="20248035" cy="39719419"/>
          </a:xfrm>
        </p:spPr>
        <p:txBody>
          <a:bodyPr/>
          <a:lstStyle>
            <a:lvl1pPr>
              <a:defRPr sz="13888"/>
            </a:lvl1pPr>
            <a:lvl2pPr>
              <a:defRPr sz="12175"/>
            </a:lvl2pPr>
            <a:lvl3pPr>
              <a:defRPr sz="10463"/>
            </a:lvl3pPr>
            <a:lvl4pPr>
              <a:defRPr sz="8656"/>
            </a:lvl4pPr>
            <a:lvl5pPr>
              <a:defRPr sz="8656"/>
            </a:lvl5pPr>
            <a:lvl6pPr>
              <a:defRPr sz="8656"/>
            </a:lvl6pPr>
            <a:lvl7pPr>
              <a:defRPr sz="8656"/>
            </a:lvl7pPr>
            <a:lvl8pPr>
              <a:defRPr sz="8656"/>
            </a:lvl8pPr>
            <a:lvl9pPr>
              <a:defRPr sz="86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1007" y="9738641"/>
            <a:ext cx="11916159" cy="31833710"/>
          </a:xfrm>
        </p:spPr>
        <p:txBody>
          <a:bodyPr/>
          <a:lstStyle>
            <a:lvl1pPr marL="0" indent="0">
              <a:buNone/>
              <a:defRPr sz="6088"/>
            </a:lvl1pPr>
            <a:lvl2pPr marL="1986310" indent="0">
              <a:buNone/>
              <a:defRPr sz="5232"/>
            </a:lvl2pPr>
            <a:lvl3pPr marL="3972621" indent="0">
              <a:buNone/>
              <a:defRPr sz="4376"/>
            </a:lvl3pPr>
            <a:lvl4pPr marL="5958931" indent="0">
              <a:buNone/>
              <a:defRPr sz="3900"/>
            </a:lvl4pPr>
            <a:lvl5pPr marL="7945241" indent="0">
              <a:buNone/>
              <a:defRPr sz="3900"/>
            </a:lvl5pPr>
            <a:lvl6pPr marL="9931551" indent="0">
              <a:buNone/>
              <a:defRPr sz="3900"/>
            </a:lvl6pPr>
            <a:lvl7pPr marL="11917863" indent="0">
              <a:buNone/>
              <a:defRPr sz="3900"/>
            </a:lvl7pPr>
            <a:lvl8pPr marL="13904173" indent="0">
              <a:buNone/>
              <a:defRPr sz="3900"/>
            </a:lvl8pPr>
            <a:lvl9pPr marL="15890483" indent="0">
              <a:buNone/>
              <a:defRPr sz="3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225F3-C45E-4BC5-BA14-19B21601A72A}" type="datetimeFigureOut">
              <a:rPr lang="en-US"/>
              <a:pPr>
                <a:defRPr/>
              </a:pPr>
              <a:t>3/31/2020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84B26-0A8F-406E-A476-59A983DB42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9391" y="32577033"/>
            <a:ext cx="21732052" cy="3845903"/>
          </a:xfrm>
        </p:spPr>
        <p:txBody>
          <a:bodyPr anchor="b"/>
          <a:lstStyle>
            <a:lvl1pPr algn="l">
              <a:defRPr sz="8656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099391" y="4158312"/>
            <a:ext cx="21732052" cy="27923170"/>
          </a:xfrm>
        </p:spPr>
        <p:txBody>
          <a:bodyPr rtlCol="0">
            <a:normAutofit/>
          </a:bodyPr>
          <a:lstStyle>
            <a:lvl1pPr marL="0" indent="0">
              <a:buNone/>
              <a:defRPr sz="13888"/>
            </a:lvl1pPr>
            <a:lvl2pPr marL="1986310" indent="0">
              <a:buNone/>
              <a:defRPr sz="12175"/>
            </a:lvl2pPr>
            <a:lvl3pPr marL="3972621" indent="0">
              <a:buNone/>
              <a:defRPr sz="10463"/>
            </a:lvl3pPr>
            <a:lvl4pPr marL="5958931" indent="0">
              <a:buNone/>
              <a:defRPr sz="8656"/>
            </a:lvl4pPr>
            <a:lvl5pPr marL="7945241" indent="0">
              <a:buNone/>
              <a:defRPr sz="8656"/>
            </a:lvl5pPr>
            <a:lvl6pPr marL="9931551" indent="0">
              <a:buNone/>
              <a:defRPr sz="8656"/>
            </a:lvl6pPr>
            <a:lvl7pPr marL="11917863" indent="0">
              <a:buNone/>
              <a:defRPr sz="8656"/>
            </a:lvl7pPr>
            <a:lvl8pPr marL="13904173" indent="0">
              <a:buNone/>
              <a:defRPr sz="8656"/>
            </a:lvl8pPr>
            <a:lvl9pPr marL="15890483" indent="0">
              <a:buNone/>
              <a:defRPr sz="8656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99391" y="36422936"/>
            <a:ext cx="21732052" cy="5461821"/>
          </a:xfrm>
        </p:spPr>
        <p:txBody>
          <a:bodyPr/>
          <a:lstStyle>
            <a:lvl1pPr marL="0" indent="0">
              <a:buNone/>
              <a:defRPr sz="6088"/>
            </a:lvl1pPr>
            <a:lvl2pPr marL="1986310" indent="0">
              <a:buNone/>
              <a:defRPr sz="5232"/>
            </a:lvl2pPr>
            <a:lvl3pPr marL="3972621" indent="0">
              <a:buNone/>
              <a:defRPr sz="4376"/>
            </a:lvl3pPr>
            <a:lvl4pPr marL="5958931" indent="0">
              <a:buNone/>
              <a:defRPr sz="3900"/>
            </a:lvl4pPr>
            <a:lvl5pPr marL="7945241" indent="0">
              <a:buNone/>
              <a:defRPr sz="3900"/>
            </a:lvl5pPr>
            <a:lvl6pPr marL="9931551" indent="0">
              <a:buNone/>
              <a:defRPr sz="3900"/>
            </a:lvl6pPr>
            <a:lvl7pPr marL="11917863" indent="0">
              <a:buNone/>
              <a:defRPr sz="3900"/>
            </a:lvl7pPr>
            <a:lvl8pPr marL="13904173" indent="0">
              <a:buNone/>
              <a:defRPr sz="3900"/>
            </a:lvl8pPr>
            <a:lvl9pPr marL="15890483" indent="0">
              <a:buNone/>
              <a:defRPr sz="3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D244-80CA-4CE2-8DF4-06510C037E25}" type="datetimeFigureOut">
              <a:rPr lang="en-US"/>
              <a:pPr>
                <a:defRPr/>
              </a:pPr>
              <a:t>3/31/2020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8DADA-0EF3-41A0-B8FE-0F2E5353CF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561650" y="1318531"/>
            <a:ext cx="4608310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7643" tIns="208822" rIns="417643" bIns="2088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61650" y="7681651"/>
            <a:ext cx="46083102" cy="2172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17643" tIns="208822" rIns="417643" bIns="2088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61650" y="30509148"/>
            <a:ext cx="11946134" cy="1753439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l" defTabSz="3972621" fontAlgn="auto">
              <a:spcBef>
                <a:spcPts val="0"/>
              </a:spcBef>
              <a:spcAft>
                <a:spcPts val="0"/>
              </a:spcAft>
              <a:defRPr sz="5232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62B45F-9F28-4FD1-9F69-D53F437BDCDD}" type="datetimeFigureOut">
              <a:rPr lang="en-US"/>
              <a:pPr>
                <a:defRPr/>
              </a:pPr>
              <a:t>3/31/2020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94793" y="30509148"/>
            <a:ext cx="16216816" cy="1753439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ctr" defTabSz="3972621" fontAlgn="auto">
              <a:spcBef>
                <a:spcPts val="0"/>
              </a:spcBef>
              <a:spcAft>
                <a:spcPts val="0"/>
              </a:spcAft>
              <a:defRPr sz="5232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698618" y="30509148"/>
            <a:ext cx="11946135" cy="1753439"/>
          </a:xfrm>
          <a:prstGeom prst="rect">
            <a:avLst/>
          </a:prstGeom>
        </p:spPr>
        <p:txBody>
          <a:bodyPr vert="horz" lIns="417643" tIns="208822" rIns="417643" bIns="208822" rtlCol="0" anchor="ctr"/>
          <a:lstStyle>
            <a:lvl1pPr algn="r" defTabSz="3972621" fontAlgn="auto">
              <a:spcBef>
                <a:spcPts val="0"/>
              </a:spcBef>
              <a:spcAft>
                <a:spcPts val="0"/>
              </a:spcAft>
              <a:defRPr sz="5232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2237DC-FDF7-4E21-9F25-8ACCEDDB0B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971379" rtl="0" eaLnBrk="0" fontAlgn="base" hangingPunct="0">
        <a:spcBef>
          <a:spcPct val="0"/>
        </a:spcBef>
        <a:spcAft>
          <a:spcPct val="0"/>
        </a:spcAft>
        <a:defRPr sz="1911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971379" rtl="0" eaLnBrk="0" fontAlgn="base" hangingPunct="0">
        <a:spcBef>
          <a:spcPct val="0"/>
        </a:spcBef>
        <a:spcAft>
          <a:spcPct val="0"/>
        </a:spcAft>
        <a:defRPr sz="19119">
          <a:solidFill>
            <a:schemeClr val="tx1"/>
          </a:solidFill>
          <a:latin typeface="Calibri" pitchFamily="34" charset="0"/>
        </a:defRPr>
      </a:lvl2pPr>
      <a:lvl3pPr algn="ctr" defTabSz="3971379" rtl="0" eaLnBrk="0" fontAlgn="base" hangingPunct="0">
        <a:spcBef>
          <a:spcPct val="0"/>
        </a:spcBef>
        <a:spcAft>
          <a:spcPct val="0"/>
        </a:spcAft>
        <a:defRPr sz="19119">
          <a:solidFill>
            <a:schemeClr val="tx1"/>
          </a:solidFill>
          <a:latin typeface="Calibri" pitchFamily="34" charset="0"/>
        </a:defRPr>
      </a:lvl3pPr>
      <a:lvl4pPr algn="ctr" defTabSz="3971379" rtl="0" eaLnBrk="0" fontAlgn="base" hangingPunct="0">
        <a:spcBef>
          <a:spcPct val="0"/>
        </a:spcBef>
        <a:spcAft>
          <a:spcPct val="0"/>
        </a:spcAft>
        <a:defRPr sz="19119">
          <a:solidFill>
            <a:schemeClr val="tx1"/>
          </a:solidFill>
          <a:latin typeface="Calibri" pitchFamily="34" charset="0"/>
        </a:defRPr>
      </a:lvl4pPr>
      <a:lvl5pPr algn="ctr" defTabSz="3971379" rtl="0" eaLnBrk="0" fontAlgn="base" hangingPunct="0">
        <a:spcBef>
          <a:spcPct val="0"/>
        </a:spcBef>
        <a:spcAft>
          <a:spcPct val="0"/>
        </a:spcAft>
        <a:defRPr sz="19119">
          <a:solidFill>
            <a:schemeClr val="tx1"/>
          </a:solidFill>
          <a:latin typeface="Calibri" pitchFamily="34" charset="0"/>
        </a:defRPr>
      </a:lvl5pPr>
      <a:lvl6pPr marL="434889" algn="ctr" defTabSz="3971379" rtl="0" fontAlgn="base">
        <a:spcBef>
          <a:spcPct val="0"/>
        </a:spcBef>
        <a:spcAft>
          <a:spcPct val="0"/>
        </a:spcAft>
        <a:defRPr sz="19119">
          <a:solidFill>
            <a:schemeClr val="tx1"/>
          </a:solidFill>
          <a:latin typeface="Calibri" pitchFamily="34" charset="0"/>
        </a:defRPr>
      </a:lvl6pPr>
      <a:lvl7pPr marL="869777" algn="ctr" defTabSz="3971379" rtl="0" fontAlgn="base">
        <a:spcBef>
          <a:spcPct val="0"/>
        </a:spcBef>
        <a:spcAft>
          <a:spcPct val="0"/>
        </a:spcAft>
        <a:defRPr sz="19119">
          <a:solidFill>
            <a:schemeClr val="tx1"/>
          </a:solidFill>
          <a:latin typeface="Calibri" pitchFamily="34" charset="0"/>
        </a:defRPr>
      </a:lvl7pPr>
      <a:lvl8pPr marL="1304666" algn="ctr" defTabSz="3971379" rtl="0" fontAlgn="base">
        <a:spcBef>
          <a:spcPct val="0"/>
        </a:spcBef>
        <a:spcAft>
          <a:spcPct val="0"/>
        </a:spcAft>
        <a:defRPr sz="19119">
          <a:solidFill>
            <a:schemeClr val="tx1"/>
          </a:solidFill>
          <a:latin typeface="Calibri" pitchFamily="34" charset="0"/>
        </a:defRPr>
      </a:lvl8pPr>
      <a:lvl9pPr marL="1739555" algn="ctr" defTabSz="3971379" rtl="0" fontAlgn="base">
        <a:spcBef>
          <a:spcPct val="0"/>
        </a:spcBef>
        <a:spcAft>
          <a:spcPct val="0"/>
        </a:spcAft>
        <a:defRPr sz="19119">
          <a:solidFill>
            <a:schemeClr val="tx1"/>
          </a:solidFill>
          <a:latin typeface="Calibri" pitchFamily="34" charset="0"/>
        </a:defRPr>
      </a:lvl9pPr>
    </p:titleStyle>
    <p:bodyStyle>
      <a:lvl1pPr marL="1488890" indent="-1488890" algn="l" defTabSz="397137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3888" kern="1200">
          <a:solidFill>
            <a:schemeClr val="tx1"/>
          </a:solidFill>
          <a:latin typeface="+mn-lt"/>
          <a:ea typeface="+mn-ea"/>
          <a:cs typeface="+mn-cs"/>
        </a:defRPr>
      </a:lvl1pPr>
      <a:lvl2pPr marL="3226935" indent="-1241245" algn="l" defTabSz="397137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175" kern="1200">
          <a:solidFill>
            <a:schemeClr val="tx1"/>
          </a:solidFill>
          <a:latin typeface="+mn-lt"/>
          <a:ea typeface="+mn-ea"/>
          <a:cs typeface="+mn-cs"/>
        </a:defRPr>
      </a:lvl2pPr>
      <a:lvl3pPr marL="4964979" indent="-992090" algn="l" defTabSz="3971379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0463" kern="1200">
          <a:solidFill>
            <a:schemeClr val="tx1"/>
          </a:solidFill>
          <a:latin typeface="+mn-lt"/>
          <a:ea typeface="+mn-ea"/>
          <a:cs typeface="+mn-cs"/>
        </a:defRPr>
      </a:lvl3pPr>
      <a:lvl4pPr marL="6950669" indent="-992090" algn="l" defTabSz="3971379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8656" kern="1200">
          <a:solidFill>
            <a:schemeClr val="tx1"/>
          </a:solidFill>
          <a:latin typeface="+mn-lt"/>
          <a:ea typeface="+mn-ea"/>
          <a:cs typeface="+mn-cs"/>
        </a:defRPr>
      </a:lvl4pPr>
      <a:lvl5pPr marL="8937868" indent="-992090" algn="l" defTabSz="3971379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8656" kern="1200">
          <a:solidFill>
            <a:schemeClr val="tx1"/>
          </a:solidFill>
          <a:latin typeface="+mn-lt"/>
          <a:ea typeface="+mn-ea"/>
          <a:cs typeface="+mn-cs"/>
        </a:defRPr>
      </a:lvl5pPr>
      <a:lvl6pPr marL="10924707" indent="-993156" algn="l" defTabSz="3972621" rtl="0" eaLnBrk="1" latinLnBrk="0" hangingPunct="1">
        <a:spcBef>
          <a:spcPct val="20000"/>
        </a:spcBef>
        <a:buFont typeface="Arial" pitchFamily="34" charset="0"/>
        <a:buChar char="•"/>
        <a:defRPr sz="8656" kern="1200">
          <a:solidFill>
            <a:schemeClr val="tx1"/>
          </a:solidFill>
          <a:latin typeface="+mn-lt"/>
          <a:ea typeface="+mn-ea"/>
          <a:cs typeface="+mn-cs"/>
        </a:defRPr>
      </a:lvl6pPr>
      <a:lvl7pPr marL="12911017" indent="-993156" algn="l" defTabSz="3972621" rtl="0" eaLnBrk="1" latinLnBrk="0" hangingPunct="1">
        <a:spcBef>
          <a:spcPct val="20000"/>
        </a:spcBef>
        <a:buFont typeface="Arial" pitchFamily="34" charset="0"/>
        <a:buChar char="•"/>
        <a:defRPr sz="8656" kern="1200">
          <a:solidFill>
            <a:schemeClr val="tx1"/>
          </a:solidFill>
          <a:latin typeface="+mn-lt"/>
          <a:ea typeface="+mn-ea"/>
          <a:cs typeface="+mn-cs"/>
        </a:defRPr>
      </a:lvl7pPr>
      <a:lvl8pPr marL="14897328" indent="-993156" algn="l" defTabSz="3972621" rtl="0" eaLnBrk="1" latinLnBrk="0" hangingPunct="1">
        <a:spcBef>
          <a:spcPct val="20000"/>
        </a:spcBef>
        <a:buFont typeface="Arial" pitchFamily="34" charset="0"/>
        <a:buChar char="•"/>
        <a:defRPr sz="8656" kern="1200">
          <a:solidFill>
            <a:schemeClr val="tx1"/>
          </a:solidFill>
          <a:latin typeface="+mn-lt"/>
          <a:ea typeface="+mn-ea"/>
          <a:cs typeface="+mn-cs"/>
        </a:defRPr>
      </a:lvl8pPr>
      <a:lvl9pPr marL="16883638" indent="-993156" algn="l" defTabSz="3972621" rtl="0" eaLnBrk="1" latinLnBrk="0" hangingPunct="1">
        <a:spcBef>
          <a:spcPct val="20000"/>
        </a:spcBef>
        <a:buFont typeface="Arial" pitchFamily="34" charset="0"/>
        <a:buChar char="•"/>
        <a:defRPr sz="86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972621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1pPr>
      <a:lvl2pPr marL="1986310" algn="l" defTabSz="3972621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2pPr>
      <a:lvl3pPr marL="3972621" algn="l" defTabSz="3972621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3pPr>
      <a:lvl4pPr marL="5958931" algn="l" defTabSz="3972621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4pPr>
      <a:lvl5pPr marL="7945241" algn="l" defTabSz="3972621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5pPr>
      <a:lvl6pPr marL="9931551" algn="l" defTabSz="3972621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6pPr>
      <a:lvl7pPr marL="11917863" algn="l" defTabSz="3972621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7pPr>
      <a:lvl8pPr marL="13904173" algn="l" defTabSz="3972621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8pPr>
      <a:lvl9pPr marL="15890483" algn="l" defTabSz="3972621" rtl="0" eaLnBrk="1" latinLnBrk="0" hangingPunct="1">
        <a:defRPr sz="7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openxmlformats.org/officeDocument/2006/relationships/diagramQuickStyle" Target="../diagrams/quickStyle1.xml"/><Relationship Id="rId26" Type="http://schemas.openxmlformats.org/officeDocument/2006/relationships/image" Target="../media/image13.png"/><Relationship Id="rId39" Type="http://schemas.openxmlformats.org/officeDocument/2006/relationships/image" Target="../media/image23.png"/><Relationship Id="rId21" Type="http://schemas.openxmlformats.org/officeDocument/2006/relationships/image" Target="../media/image8.jpeg"/><Relationship Id="rId34" Type="http://schemas.openxmlformats.org/officeDocument/2006/relationships/image" Target="../media/image19.png"/><Relationship Id="rId42" Type="http://schemas.openxmlformats.org/officeDocument/2006/relationships/chart" Target="../charts/chart5.xml"/><Relationship Id="rId47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6" Type="http://schemas.openxmlformats.org/officeDocument/2006/relationships/diagramData" Target="../diagrams/data1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openxmlformats.org/officeDocument/2006/relationships/image" Target="../media/image11.jpeg"/><Relationship Id="rId32" Type="http://schemas.openxmlformats.org/officeDocument/2006/relationships/chart" Target="../charts/chart1.xml"/><Relationship Id="rId37" Type="http://schemas.openxmlformats.org/officeDocument/2006/relationships/image" Target="../media/image22.png"/><Relationship Id="rId40" Type="http://schemas.openxmlformats.org/officeDocument/2006/relationships/chart" Target="../charts/chart3.xml"/><Relationship Id="rId45" Type="http://schemas.openxmlformats.org/officeDocument/2006/relationships/chart" Target="../charts/chart8.xml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0.png"/><Relationship Id="rId28" Type="http://schemas.openxmlformats.org/officeDocument/2006/relationships/image" Target="../media/image15.png"/><Relationship Id="rId36" Type="http://schemas.openxmlformats.org/officeDocument/2006/relationships/image" Target="../media/image21.png"/><Relationship Id="rId10" Type="http://schemas.microsoft.com/office/2007/relationships/hdphoto" Target="../media/hdphoto4.wdp"/><Relationship Id="rId19" Type="http://schemas.openxmlformats.org/officeDocument/2006/relationships/diagramColors" Target="../diagrams/colors1.xml"/><Relationship Id="rId31" Type="http://schemas.openxmlformats.org/officeDocument/2006/relationships/image" Target="../media/image17.png"/><Relationship Id="rId44" Type="http://schemas.openxmlformats.org/officeDocument/2006/relationships/chart" Target="../charts/chart7.xml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6.wdp"/><Relationship Id="rId22" Type="http://schemas.openxmlformats.org/officeDocument/2006/relationships/image" Target="../media/image9.jpg"/><Relationship Id="rId27" Type="http://schemas.openxmlformats.org/officeDocument/2006/relationships/image" Target="../media/image14.png"/><Relationship Id="rId30" Type="http://schemas.microsoft.com/office/2007/relationships/hdphoto" Target="../media/hdphoto7.wdp"/><Relationship Id="rId35" Type="http://schemas.openxmlformats.org/officeDocument/2006/relationships/image" Target="../media/image20.png"/><Relationship Id="rId43" Type="http://schemas.openxmlformats.org/officeDocument/2006/relationships/chart" Target="../charts/chart6.xml"/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12" Type="http://schemas.microsoft.com/office/2007/relationships/hdphoto" Target="../media/hdphoto5.wdp"/><Relationship Id="rId17" Type="http://schemas.openxmlformats.org/officeDocument/2006/relationships/diagramLayout" Target="../diagrams/layout1.xml"/><Relationship Id="rId25" Type="http://schemas.openxmlformats.org/officeDocument/2006/relationships/image" Target="../media/image12.png"/><Relationship Id="rId33" Type="http://schemas.openxmlformats.org/officeDocument/2006/relationships/image" Target="../media/image18.png"/><Relationship Id="rId38" Type="http://schemas.openxmlformats.org/officeDocument/2006/relationships/chart" Target="../charts/chart2.xml"/><Relationship Id="rId46" Type="http://schemas.openxmlformats.org/officeDocument/2006/relationships/image" Target="../media/image24.jpeg"/><Relationship Id="rId20" Type="http://schemas.microsoft.com/office/2007/relationships/diagramDrawing" Target="../diagrams/drawing1.xml"/><Relationship Id="rId41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icture 321"/>
          <p:cNvPicPr>
            <a:picLocks noChangeAspect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t="52139" b="26910"/>
          <a:stretch/>
        </p:blipFill>
        <p:spPr>
          <a:xfrm flipV="1">
            <a:off x="-9122" y="31763367"/>
            <a:ext cx="51247170" cy="1157069"/>
          </a:xfrm>
          <a:prstGeom prst="rect">
            <a:avLst/>
          </a:prstGeom>
        </p:spPr>
      </p:pic>
      <p:pic>
        <p:nvPicPr>
          <p:cNvPr id="254" name="Picture 253" descr="egu3.png"/>
          <p:cNvPicPr>
            <a:picLocks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61416" y="4663022"/>
            <a:ext cx="37921532" cy="7658193"/>
          </a:xfrm>
          <a:prstGeom prst="rect">
            <a:avLst/>
          </a:prstGeom>
        </p:spPr>
      </p:pic>
      <p:pic>
        <p:nvPicPr>
          <p:cNvPr id="180" name="Picture 179" descr="egu7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36865" y="20995704"/>
            <a:ext cx="14217110" cy="10540202"/>
          </a:xfrm>
          <a:prstGeom prst="rect">
            <a:avLst/>
          </a:prstGeom>
        </p:spPr>
      </p:pic>
      <p:pic>
        <p:nvPicPr>
          <p:cNvPr id="179" name="Picture 178" descr="egu6.png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7704" y="21013788"/>
            <a:ext cx="15746450" cy="10551615"/>
          </a:xfrm>
          <a:prstGeom prst="rect">
            <a:avLst/>
          </a:prstGeom>
        </p:spPr>
      </p:pic>
      <p:pic>
        <p:nvPicPr>
          <p:cNvPr id="177" name="Picture 176" descr="egu5.png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2792" y="20998164"/>
            <a:ext cx="19961384" cy="10575967"/>
          </a:xfrm>
          <a:prstGeom prst="rect">
            <a:avLst/>
          </a:prstGeom>
        </p:spPr>
      </p:pic>
      <p:pic>
        <p:nvPicPr>
          <p:cNvPr id="152" name="Picture 151" descr="EGU1.png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971" y="4673211"/>
            <a:ext cx="9596534" cy="16204052"/>
          </a:xfrm>
          <a:prstGeom prst="rect">
            <a:avLst/>
          </a:prstGeom>
        </p:spPr>
      </p:pic>
      <p:sp>
        <p:nvSpPr>
          <p:cNvPr id="2067" name="Rectangle 112"/>
          <p:cNvSpPr>
            <a:spLocks noChangeArrowheads="1"/>
          </p:cNvSpPr>
          <p:nvPr/>
        </p:nvSpPr>
        <p:spPr bwMode="auto">
          <a:xfrm>
            <a:off x="33485965" y="13673072"/>
            <a:ext cx="11824009" cy="85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951"/>
              </a:spcAft>
            </a:pPr>
            <a:endParaRPr lang="en-GB" sz="4946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102" name="Rectangle 112"/>
          <p:cNvSpPr>
            <a:spLocks noChangeArrowheads="1"/>
          </p:cNvSpPr>
          <p:nvPr/>
        </p:nvSpPr>
        <p:spPr bwMode="auto">
          <a:xfrm>
            <a:off x="6915614" y="20876268"/>
            <a:ext cx="11348327" cy="85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951"/>
              </a:spcAft>
            </a:pPr>
            <a:endParaRPr lang="en-GB" sz="4946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b="26910"/>
          <a:stretch/>
        </p:blipFill>
        <p:spPr>
          <a:xfrm>
            <a:off x="0" y="44854"/>
            <a:ext cx="51118741" cy="433369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grpSp>
        <p:nvGrpSpPr>
          <p:cNvPr id="196" name="Group 195"/>
          <p:cNvGrpSpPr/>
          <p:nvPr/>
        </p:nvGrpSpPr>
        <p:grpSpPr>
          <a:xfrm>
            <a:off x="13272448" y="5855019"/>
            <a:ext cx="1129418" cy="1019323"/>
            <a:chOff x="901556" y="5138667"/>
            <a:chExt cx="1187308" cy="1071570"/>
          </a:xfrm>
        </p:grpSpPr>
        <p:sp>
          <p:nvSpPr>
            <p:cNvPr id="197" name="Oval 196"/>
            <p:cNvSpPr/>
            <p:nvPr/>
          </p:nvSpPr>
          <p:spPr>
            <a:xfrm>
              <a:off x="972994" y="5138667"/>
              <a:ext cx="1071570" cy="1071570"/>
            </a:xfrm>
            <a:prstGeom prst="ellipse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41"/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901556" y="5210105"/>
              <a:ext cx="1187308" cy="927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136" b="1" dirty="0">
                  <a:latin typeface="Arial Narrow" pitchFamily="34" charset="0"/>
                </a:rPr>
                <a:t>2</a:t>
              </a:r>
            </a:p>
          </p:txBody>
        </p:sp>
      </p:grpSp>
      <p:grpSp>
        <p:nvGrpSpPr>
          <p:cNvPr id="211" name="Group 210"/>
          <p:cNvGrpSpPr/>
          <p:nvPr/>
        </p:nvGrpSpPr>
        <p:grpSpPr>
          <a:xfrm>
            <a:off x="20983589" y="21292001"/>
            <a:ext cx="1129418" cy="1155778"/>
            <a:chOff x="901556" y="5138667"/>
            <a:chExt cx="1187308" cy="1071570"/>
          </a:xfrm>
        </p:grpSpPr>
        <p:sp>
          <p:nvSpPr>
            <p:cNvPr id="212" name="Oval 211"/>
            <p:cNvSpPr/>
            <p:nvPr/>
          </p:nvSpPr>
          <p:spPr>
            <a:xfrm>
              <a:off x="972994" y="5138667"/>
              <a:ext cx="1071570" cy="1071570"/>
            </a:xfrm>
            <a:prstGeom prst="ellipse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41"/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901556" y="5210105"/>
              <a:ext cx="1187308" cy="94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atin typeface="Arial Narrow" pitchFamily="34" charset="0"/>
                </a:rPr>
                <a:t>6</a:t>
              </a:r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37432251" y="21434745"/>
            <a:ext cx="1129418" cy="1019323"/>
            <a:chOff x="901556" y="5138667"/>
            <a:chExt cx="1187308" cy="1071570"/>
          </a:xfrm>
        </p:grpSpPr>
        <p:sp>
          <p:nvSpPr>
            <p:cNvPr id="215" name="Oval 214"/>
            <p:cNvSpPr/>
            <p:nvPr/>
          </p:nvSpPr>
          <p:spPr>
            <a:xfrm>
              <a:off x="972994" y="5138667"/>
              <a:ext cx="1071570" cy="1071570"/>
            </a:xfrm>
            <a:prstGeom prst="ellipse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41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901556" y="5210105"/>
              <a:ext cx="1187308" cy="927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136" b="1" dirty="0">
                  <a:latin typeface="Arial Narrow" pitchFamily="34" charset="0"/>
                </a:rPr>
                <a:t>7</a:t>
              </a:r>
            </a:p>
          </p:txBody>
        </p:sp>
      </p:grpSp>
      <p:sp>
        <p:nvSpPr>
          <p:cNvPr id="192" name="Title 1"/>
          <p:cNvSpPr>
            <a:spLocks noGrp="1"/>
          </p:cNvSpPr>
          <p:nvPr>
            <p:ph type="ctrTitle"/>
          </p:nvPr>
        </p:nvSpPr>
        <p:spPr>
          <a:xfrm>
            <a:off x="4630692" y="-99526"/>
            <a:ext cx="44037881" cy="2936260"/>
          </a:xfrm>
        </p:spPr>
        <p:txBody>
          <a:bodyPr>
            <a:noAutofit/>
          </a:bodyPr>
          <a:lstStyle/>
          <a:p>
            <a:r>
              <a:rPr lang="en-US" sz="8800" b="1" dirty="0"/>
              <a:t>The role of calcium diffusion on high temperature SO₂ uptake by volcanic glasses</a:t>
            </a:r>
            <a:endParaRPr lang="de-DE" sz="8800" dirty="0"/>
          </a:p>
        </p:txBody>
      </p:sp>
      <p:sp>
        <p:nvSpPr>
          <p:cNvPr id="218" name="Subtitle 6"/>
          <p:cNvSpPr>
            <a:spLocks noGrp="1"/>
          </p:cNvSpPr>
          <p:nvPr>
            <p:ph type="subTitle" idx="1"/>
          </p:nvPr>
        </p:nvSpPr>
        <p:spPr>
          <a:xfrm>
            <a:off x="6915614" y="2049945"/>
            <a:ext cx="39014939" cy="1189020"/>
          </a:xfrm>
        </p:spPr>
        <p:txBody>
          <a:bodyPr anchor="ctr">
            <a:noAutofit/>
          </a:bodyPr>
          <a:lstStyle/>
          <a:p>
            <a:pPr algn="just"/>
            <a:r>
              <a:rPr lang="de-DE" sz="4800" dirty="0">
                <a:solidFill>
                  <a:schemeClr val="tx1"/>
                </a:solidFill>
                <a:latin typeface="LMU CompatilFact" panose="02000500060000020003" pitchFamily="2" charset="0"/>
              </a:rPr>
              <a:t>Ana S. Casas</a:t>
            </a:r>
            <a:r>
              <a:rPr lang="de-DE" sz="48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¹</a:t>
            </a:r>
            <a:r>
              <a:rPr lang="de-DE" sz="4800" b="1" i="1" dirty="0">
                <a:solidFill>
                  <a:schemeClr val="tx1"/>
                </a:solidFill>
                <a:latin typeface="LMU CompatilFact" panose="02000500060000020003" pitchFamily="2" charset="0"/>
              </a:rPr>
              <a:t>, </a:t>
            </a:r>
            <a:r>
              <a:rPr lang="de-DE" sz="4800" dirty="0">
                <a:solidFill>
                  <a:schemeClr val="tx1"/>
                </a:solidFill>
                <a:latin typeface="LMU CompatilFact" panose="02000500060000020003" pitchFamily="2" charset="0"/>
              </a:rPr>
              <a:t>Fabian B. Wadsworth², Paul M.  Ayris</a:t>
            </a:r>
            <a:r>
              <a:rPr lang="de-DE" sz="4800" b="1" i="1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¹</a:t>
            </a:r>
            <a:r>
              <a:rPr lang="de-DE" sz="4800" dirty="0">
                <a:solidFill>
                  <a:schemeClr val="tx1"/>
                </a:solidFill>
                <a:latin typeface="LMU CompatilFact" panose="02000500060000020003" pitchFamily="2" charset="0"/>
              </a:rPr>
              <a:t>, Pierre Delmelle</a:t>
            </a:r>
            <a:r>
              <a:rPr lang="de-DE" sz="48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³</a:t>
            </a:r>
            <a:r>
              <a:rPr lang="de-DE" sz="4800" dirty="0">
                <a:solidFill>
                  <a:schemeClr val="tx1"/>
                </a:solidFill>
                <a:latin typeface="LMU CompatilFact" panose="02000500060000020003" pitchFamily="2" charset="0"/>
              </a:rPr>
              <a:t>, Jeremie Vasseur</a:t>
            </a:r>
            <a:r>
              <a:rPr lang="de-DE" sz="4800" b="1" i="1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¹</a:t>
            </a:r>
            <a:r>
              <a:rPr lang="de-DE" sz="4800" dirty="0">
                <a:solidFill>
                  <a:schemeClr val="tx1"/>
                </a:solidFill>
                <a:latin typeface="LMU CompatilFact" panose="02000500060000020003" pitchFamily="2" charset="0"/>
              </a:rPr>
              <a:t>, Corrado Cimarelli</a:t>
            </a:r>
            <a:r>
              <a:rPr lang="de-DE" sz="4800" b="1" i="1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¹</a:t>
            </a:r>
            <a:r>
              <a:rPr lang="de-DE" sz="4800" dirty="0">
                <a:solidFill>
                  <a:schemeClr val="tx1"/>
                </a:solidFill>
                <a:latin typeface="LMU CompatilFact" panose="02000500060000020003" pitchFamily="2" charset="0"/>
              </a:rPr>
              <a:t>, and Donald B. Dingwell</a:t>
            </a:r>
            <a:r>
              <a:rPr lang="de-DE" sz="4800" b="1" i="1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¹</a:t>
            </a:r>
            <a:endParaRPr lang="de-DE" sz="4800" dirty="0">
              <a:solidFill>
                <a:schemeClr val="tx1"/>
              </a:solidFill>
              <a:latin typeface="LMU CompatilFact" panose="02000500060000020003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67413" y="10192726"/>
            <a:ext cx="6903654" cy="50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663" dirty="0"/>
          </a:p>
        </p:txBody>
      </p:sp>
      <p:sp>
        <p:nvSpPr>
          <p:cNvPr id="24" name="TextBox 23"/>
          <p:cNvSpPr txBox="1"/>
          <p:nvPr/>
        </p:nvSpPr>
        <p:spPr>
          <a:xfrm>
            <a:off x="42338923" y="10563410"/>
            <a:ext cx="3187041" cy="1200329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rgbClr val="44020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SEM, BET analysis </a:t>
            </a:r>
            <a:endParaRPr lang="en-US" sz="3600" b="1" dirty="0">
              <a:solidFill>
                <a:schemeClr val="tx1"/>
              </a:solidFill>
              <a:latin typeface="LMU CompatilFact" panose="02000500060000020003" pitchFamily="2" charset="0"/>
              <a:cs typeface="Arial" panose="020B0604020202020204" pitchFamily="34" charset="0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42338924" y="9213196"/>
            <a:ext cx="3161088" cy="1200329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rgbClr val="761E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Particle size distribution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-103656" y="32025122"/>
            <a:ext cx="3528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chemeClr val="tx1"/>
                </a:solidFill>
                <a:latin typeface="LMU CompatilFact" panose="02000500060000020003" pitchFamily="2" charset="0"/>
              </a:rPr>
              <a:t>References</a:t>
            </a:r>
            <a:endParaRPr lang="de-DE" sz="3600" b="1" dirty="0">
              <a:solidFill>
                <a:schemeClr val="tx1"/>
              </a:solidFill>
              <a:latin typeface="LMU CompatilFact" panose="02000500060000020003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191749" y="32049441"/>
            <a:ext cx="8819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2) Ayris et al., 2015 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Bull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Volcanol</a:t>
            </a:r>
            <a:endParaRPr lang="de-DE" sz="3600" b="1" i="1" dirty="0">
              <a:solidFill>
                <a:schemeClr val="tx1"/>
              </a:solidFill>
              <a:latin typeface="LMU CompatilFact" panose="02000500060000020003" pitchFamily="2" charset="0"/>
              <a:cs typeface="Arial" panose="020B0604020202020204" pitchFamily="34" charset="0"/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23730992" y="32028606"/>
            <a:ext cx="11451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3) </a:t>
            </a:r>
            <a:r>
              <a:rPr lang="de-DE" sz="3600" b="1" dirty="0" err="1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Tuffen</a:t>
            </a:r>
            <a:r>
              <a:rPr lang="de-DE" sz="3600" b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 and Castro 2009 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J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Volcanol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Geotherm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 Res</a:t>
            </a:r>
            <a:endParaRPr lang="en-US" sz="3600" dirty="0">
              <a:solidFill>
                <a:schemeClr val="tx1"/>
              </a:solidFill>
              <a:latin typeface="LMU CompatilFact" panose="02000500060000020003" pitchFamily="2" charset="0"/>
              <a:cs typeface="Arial" panose="020B0604020202020204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3063063" y="22819908"/>
            <a:ext cx="184731" cy="267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141" dirty="0"/>
          </a:p>
        </p:txBody>
      </p:sp>
      <p:sp>
        <p:nvSpPr>
          <p:cNvPr id="138" name="TextBox 137"/>
          <p:cNvSpPr txBox="1"/>
          <p:nvPr/>
        </p:nvSpPr>
        <p:spPr>
          <a:xfrm>
            <a:off x="35345760" y="22285411"/>
            <a:ext cx="9831327" cy="1497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44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endParaRPr lang="de-DE" sz="3044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endParaRPr lang="de-DE" sz="3044" dirty="0">
              <a:solidFill>
                <a:schemeClr val="tx1"/>
              </a:solidFill>
              <a:latin typeface="LMU CompatilFact" panose="02000500060000020003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157711" y="3280220"/>
            <a:ext cx="4772081" cy="945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i="1" dirty="0">
                <a:solidFill>
                  <a:schemeClr val="tx1"/>
                </a:solidFill>
              </a:rPr>
              <a:t>ana.casas@lmu.de</a:t>
            </a:r>
            <a:endParaRPr lang="de-DE" sz="1050" b="1" i="1" dirty="0">
              <a:solidFill>
                <a:schemeClr val="tx1"/>
              </a:solidFill>
            </a:endParaRPr>
          </a:p>
          <a:p>
            <a:endParaRPr lang="de-DE" sz="1141" dirty="0">
              <a:solidFill>
                <a:schemeClr val="tx1"/>
              </a:solidFill>
            </a:endParaRPr>
          </a:p>
        </p:txBody>
      </p:sp>
      <p:graphicFrame>
        <p:nvGraphicFramePr>
          <p:cNvPr id="49" name="Diagram 48"/>
          <p:cNvGraphicFramePr/>
          <p:nvPr>
            <p:extLst>
              <p:ext uri="{D42A27DB-BD31-4B8C-83A1-F6EECF244321}">
                <p14:modId xmlns:p14="http://schemas.microsoft.com/office/powerpoint/2010/main" val="1250488193"/>
              </p:ext>
            </p:extLst>
          </p:nvPr>
        </p:nvGraphicFramePr>
        <p:xfrm>
          <a:off x="27737574" y="7512398"/>
          <a:ext cx="13331327" cy="418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54" name="TextBox 153"/>
          <p:cNvSpPr txBox="1"/>
          <p:nvPr/>
        </p:nvSpPr>
        <p:spPr>
          <a:xfrm>
            <a:off x="28135707" y="6572681"/>
            <a:ext cx="2436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Samples</a:t>
            </a:r>
            <a:endParaRPr lang="de-DE" sz="2800" b="1" dirty="0">
              <a:solidFill>
                <a:schemeClr val="tx1"/>
              </a:solidFill>
              <a:latin typeface="LMU CompatilFact" panose="02000500060000020003" pitchFamily="2" charset="0"/>
              <a:cs typeface="Arial" panose="020B0604020202020204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34485992" y="6592803"/>
            <a:ext cx="32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4000" b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Variables</a:t>
            </a:r>
            <a:endParaRPr lang="de-DE" sz="3200" b="1" dirty="0">
              <a:solidFill>
                <a:schemeClr val="tx1"/>
              </a:solidFill>
              <a:latin typeface="LMU CompatilFact" panose="02000500060000020003" pitchFamily="2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245" y="8202322"/>
            <a:ext cx="725555" cy="4351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139" name="Rectangle 138"/>
          <p:cNvSpPr/>
          <p:nvPr/>
        </p:nvSpPr>
        <p:spPr>
          <a:xfrm>
            <a:off x="24473049" y="8028540"/>
            <a:ext cx="725555" cy="4351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13" name="TextBox 12"/>
          <p:cNvSpPr txBox="1"/>
          <p:nvPr/>
        </p:nvSpPr>
        <p:spPr>
          <a:xfrm>
            <a:off x="42409002" y="8368300"/>
            <a:ext cx="3116962" cy="707886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rgbClr val="761E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IC </a:t>
            </a:r>
            <a:r>
              <a:rPr lang="de-DE" sz="4000" dirty="0">
                <a:solidFill>
                  <a:schemeClr val="tx1"/>
                </a:solidFill>
                <a:latin typeface="LMU CompatilFact" panose="02000500060000020003" pitchFamily="2" charset="0"/>
              </a:rPr>
              <a:t>analysis</a:t>
            </a:r>
            <a:endParaRPr lang="de-DE" sz="1400" dirty="0"/>
          </a:p>
        </p:txBody>
      </p:sp>
      <p:sp>
        <p:nvSpPr>
          <p:cNvPr id="140" name="TextBox 139"/>
          <p:cNvSpPr txBox="1"/>
          <p:nvPr/>
        </p:nvSpPr>
        <p:spPr>
          <a:xfrm>
            <a:off x="41511946" y="7432139"/>
            <a:ext cx="4911074" cy="646331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rgbClr val="761E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Leaching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(1:250 ratio)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43743428" y="8112035"/>
            <a:ext cx="468044" cy="22938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18" name="Rectangle 17"/>
          <p:cNvSpPr/>
          <p:nvPr/>
        </p:nvSpPr>
        <p:spPr>
          <a:xfrm>
            <a:off x="35320746" y="19373944"/>
            <a:ext cx="1790505" cy="364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176" name="TextBox 175"/>
          <p:cNvSpPr txBox="1"/>
          <p:nvPr/>
        </p:nvSpPr>
        <p:spPr>
          <a:xfrm>
            <a:off x="35086367" y="19210182"/>
            <a:ext cx="524362" cy="35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12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36145853" y="19215929"/>
            <a:ext cx="524362" cy="35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12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36710469" y="19210182"/>
            <a:ext cx="524362" cy="35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12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37260611" y="19254145"/>
            <a:ext cx="524362" cy="35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12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37836801" y="19220594"/>
            <a:ext cx="524362" cy="35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12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259328" y="14755245"/>
            <a:ext cx="886983" cy="5041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187" name="TextBox 186"/>
          <p:cNvSpPr txBox="1"/>
          <p:nvPr/>
        </p:nvSpPr>
        <p:spPr>
          <a:xfrm>
            <a:off x="33668980" y="18947106"/>
            <a:ext cx="524362" cy="35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12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33687558" y="18154346"/>
            <a:ext cx="473605" cy="35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12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33695035" y="17349240"/>
            <a:ext cx="516884" cy="35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12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0.4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33691296" y="16544116"/>
            <a:ext cx="524362" cy="35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12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0.6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33687558" y="15738610"/>
            <a:ext cx="524362" cy="35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12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0.8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33687558" y="14944150"/>
            <a:ext cx="498841" cy="35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12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1.0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4396984" y="14745058"/>
            <a:ext cx="4462427" cy="66902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46" name="Rectangle 45"/>
          <p:cNvSpPr/>
          <p:nvPr/>
        </p:nvSpPr>
        <p:spPr>
          <a:xfrm>
            <a:off x="36606881" y="14885534"/>
            <a:ext cx="120326" cy="129131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50" name="Isosceles Triangle 49"/>
          <p:cNvSpPr/>
          <p:nvPr/>
        </p:nvSpPr>
        <p:spPr>
          <a:xfrm>
            <a:off x="37827043" y="14898172"/>
            <a:ext cx="126322" cy="127592"/>
          </a:xfrm>
          <a:prstGeom prst="triangl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194" name="TextBox 193"/>
          <p:cNvSpPr txBox="1"/>
          <p:nvPr/>
        </p:nvSpPr>
        <p:spPr>
          <a:xfrm>
            <a:off x="34497656" y="14793924"/>
            <a:ext cx="704240" cy="560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22" b="1" dirty="0">
                <a:solidFill>
                  <a:sysClr val="windowText" lastClr="000000"/>
                </a:solidFill>
                <a:latin typeface="LMU CompatilFact" panose="02000500060000020003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R(</a:t>
            </a:r>
            <a:r>
              <a:rPr lang="de-DE" sz="1522" b="1" dirty="0">
                <a:solidFill>
                  <a:sysClr val="windowText" lastClr="000000"/>
                </a:solidFill>
                <a:ea typeface="Cambria Math" panose="02040503050406030204" pitchFamily="18" charset="0"/>
                <a:cs typeface="Calibri" panose="020F0502020204030204" pitchFamily="34" charset="0"/>
              </a:rPr>
              <a:t>µm)</a:t>
            </a:r>
          </a:p>
        </p:txBody>
      </p:sp>
      <p:cxnSp>
        <p:nvCxnSpPr>
          <p:cNvPr id="220" name="Straight Connector 219"/>
          <p:cNvCxnSpPr/>
          <p:nvPr/>
        </p:nvCxnSpPr>
        <p:spPr>
          <a:xfrm>
            <a:off x="35343022" y="15251539"/>
            <a:ext cx="192474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5186663" y="15546044"/>
            <a:ext cx="65" cy="1755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de-DE" sz="1141" dirty="0"/>
          </a:p>
        </p:txBody>
      </p:sp>
      <p:sp>
        <p:nvSpPr>
          <p:cNvPr id="222" name="TextBox 221"/>
          <p:cNvSpPr txBox="1"/>
          <p:nvPr/>
        </p:nvSpPr>
        <p:spPr>
          <a:xfrm>
            <a:off x="36676697" y="14789075"/>
            <a:ext cx="721342" cy="32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22" b="1" dirty="0">
                <a:solidFill>
                  <a:sysClr val="windowText" lastClr="000000"/>
                </a:solidFill>
                <a:latin typeface="LMU CompatilFact" panose="02000500060000020003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90-63</a:t>
            </a:r>
            <a:endParaRPr lang="de-DE" sz="1522" b="1" dirty="0">
              <a:solidFill>
                <a:sysClr val="windowText" lastClr="000000"/>
              </a:solidFill>
              <a:latin typeface="LMU CompatilFact" panose="0200050006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37886936" y="14788487"/>
            <a:ext cx="537683" cy="32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22" b="1" i="1" dirty="0">
                <a:solidFill>
                  <a:sysClr val="windowText" lastClr="000000"/>
                </a:solidFill>
                <a:latin typeface="LMU CompatilFact" panose="02000500060000020003" pitchFamily="2" charset="0"/>
                <a:cs typeface="Times New Roman" panose="02020603050405020304" pitchFamily="18" charset="0"/>
              </a:rPr>
              <a:t>&lt;63</a:t>
            </a:r>
          </a:p>
        </p:txBody>
      </p:sp>
      <p:sp>
        <p:nvSpPr>
          <p:cNvPr id="44" name="Oval 43"/>
          <p:cNvSpPr/>
          <p:nvPr/>
        </p:nvSpPr>
        <p:spPr>
          <a:xfrm>
            <a:off x="35525839" y="14894079"/>
            <a:ext cx="134155" cy="143605"/>
          </a:xfrm>
          <a:prstGeom prst="ellipse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29" name="Rectangle 28"/>
          <p:cNvSpPr/>
          <p:nvPr/>
        </p:nvSpPr>
        <p:spPr>
          <a:xfrm>
            <a:off x="14382111" y="11622177"/>
            <a:ext cx="144446" cy="345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201" name="Oval 200"/>
          <p:cNvSpPr/>
          <p:nvPr/>
        </p:nvSpPr>
        <p:spPr>
          <a:xfrm>
            <a:off x="14401866" y="19102602"/>
            <a:ext cx="718167" cy="6780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206" name="Rectangle 205"/>
          <p:cNvSpPr/>
          <p:nvPr/>
        </p:nvSpPr>
        <p:spPr>
          <a:xfrm rot="5400000">
            <a:off x="14177119" y="19186832"/>
            <a:ext cx="499184" cy="43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186" name="TextBox 185"/>
          <p:cNvSpPr txBox="1"/>
          <p:nvPr/>
        </p:nvSpPr>
        <p:spPr>
          <a:xfrm>
            <a:off x="33975247" y="19202945"/>
            <a:ext cx="524362" cy="35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12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3263101" y="18850788"/>
            <a:ext cx="151811" cy="356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31336874" y="16842927"/>
            <a:ext cx="4323253" cy="794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0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de-DE" sz="2283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Normalized  concentration, Ca</a:t>
            </a:r>
            <a:r>
              <a:rPr lang="de-DE" sz="2283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/C</a:t>
            </a:r>
            <a:r>
              <a:rPr lang="de-DE" sz="2283" b="1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ᵢ</a:t>
            </a:r>
            <a:endParaRPr lang="de-DE" sz="2283" dirty="0"/>
          </a:p>
        </p:txBody>
      </p:sp>
      <p:cxnSp>
        <p:nvCxnSpPr>
          <p:cNvPr id="226" name="Straight Connector 225"/>
          <p:cNvCxnSpPr/>
          <p:nvPr/>
        </p:nvCxnSpPr>
        <p:spPr>
          <a:xfrm flipH="1" flipV="1">
            <a:off x="34079691" y="19142098"/>
            <a:ext cx="4519868" cy="648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35275431" y="12590236"/>
            <a:ext cx="5608157" cy="50636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cxnSp>
        <p:nvCxnSpPr>
          <p:cNvPr id="228" name="Straight Connector 227"/>
          <p:cNvCxnSpPr/>
          <p:nvPr/>
        </p:nvCxnSpPr>
        <p:spPr>
          <a:xfrm>
            <a:off x="34163139" y="14739096"/>
            <a:ext cx="6572" cy="452078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/>
          <p:nvPr/>
        </p:nvCxnSpPr>
        <p:spPr>
          <a:xfrm>
            <a:off x="34079692" y="15123626"/>
            <a:ext cx="9040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4" name="Straight Connector 233"/>
          <p:cNvCxnSpPr/>
          <p:nvPr/>
        </p:nvCxnSpPr>
        <p:spPr>
          <a:xfrm>
            <a:off x="34079692" y="15911236"/>
            <a:ext cx="9040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34072731" y="16733188"/>
            <a:ext cx="9040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34079303" y="17555153"/>
            <a:ext cx="9040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>
            <a:off x="34072731" y="18330007"/>
            <a:ext cx="9040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34725443" y="19142097"/>
            <a:ext cx="0" cy="1036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35276257" y="19153258"/>
            <a:ext cx="0" cy="1036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35871587" y="19143765"/>
            <a:ext cx="0" cy="1036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36400437" y="19148582"/>
            <a:ext cx="0" cy="1036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36932690" y="19148581"/>
            <a:ext cx="0" cy="1036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37522214" y="19148580"/>
            <a:ext cx="0" cy="1036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38069667" y="19160768"/>
            <a:ext cx="0" cy="1036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2" name="TextBox 251"/>
          <p:cNvSpPr txBox="1"/>
          <p:nvPr/>
        </p:nvSpPr>
        <p:spPr>
          <a:xfrm>
            <a:off x="34366802" y="15078781"/>
            <a:ext cx="976221" cy="32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22" b="1" dirty="0">
                <a:solidFill>
                  <a:sysClr val="windowText" lastClr="000000"/>
                </a:solidFill>
                <a:latin typeface="LMU CompatilFact" panose="02000500060000020003" pitchFamily="2" charset="0"/>
                <a:ea typeface="Cambria Math" panose="02040503050406030204" pitchFamily="18" charset="0"/>
                <a:cs typeface="Calibri" panose="020F0502020204030204" pitchFamily="34" charset="0"/>
              </a:rPr>
              <a:t>D(m</a:t>
            </a:r>
            <a:r>
              <a:rPr lang="de-DE" sz="1522" b="1" dirty="0">
                <a:solidFill>
                  <a:sysClr val="windowText" lastClr="000000"/>
                </a:solidFill>
                <a:ea typeface="Cambria Math" panose="02040503050406030204" pitchFamily="18" charset="0"/>
                <a:cs typeface="Calibri" panose="020F0502020204030204" pitchFamily="34" charset="0"/>
              </a:rPr>
              <a:t>² s⁻¹)</a:t>
            </a:r>
            <a:endParaRPr lang="de-DE" sz="1522" b="1" dirty="0">
              <a:solidFill>
                <a:sysClr val="windowText" lastClr="000000"/>
              </a:solidFill>
              <a:latin typeface="LMU CompatilFact" panose="0200050006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35610730" y="14780328"/>
            <a:ext cx="514171" cy="3265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522" b="1" i="1" dirty="0">
                <a:solidFill>
                  <a:sysClr val="windowText" lastClr="000000"/>
                </a:solidFill>
                <a:latin typeface="LMU CompatilFact" panose="02000500060000020003" pitchFamily="2" charset="0"/>
                <a:cs typeface="Times New Roman" panose="02020603050405020304" pitchFamily="18" charset="0"/>
              </a:rPr>
              <a:t>&gt;90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34826635" y="15045872"/>
            <a:ext cx="220504" cy="32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22" b="1" dirty="0">
                <a:solidFill>
                  <a:sysClr val="windowText" lastClr="000000"/>
                </a:solidFill>
                <a:latin typeface="LMU CompatilFact" panose="02000500060000020003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endParaRPr lang="de-DE" sz="1522" b="1" dirty="0">
              <a:solidFill>
                <a:sysClr val="windowText" lastClr="000000"/>
              </a:solidFill>
              <a:latin typeface="LMU CompatilFact" panose="0200050006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35907792" y="15097210"/>
            <a:ext cx="402011" cy="32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22" b="1" dirty="0">
                <a:solidFill>
                  <a:sysClr val="windowText" lastClr="000000"/>
                </a:solidFill>
                <a:latin typeface="LMU CompatilFact" panose="02000500060000020003" pitchFamily="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60" name="TextBox 259"/>
          <p:cNvSpPr txBox="1"/>
          <p:nvPr/>
        </p:nvSpPr>
        <p:spPr>
          <a:xfrm>
            <a:off x="38416996" y="15035377"/>
            <a:ext cx="430815" cy="26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41" b="1" dirty="0">
                <a:solidFill>
                  <a:sysClr val="windowText" lastClr="000000"/>
                </a:solidFill>
                <a:latin typeface="LMU CompatilFact" panose="02000500060000020003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-15</a:t>
            </a:r>
            <a:endParaRPr lang="de-DE" sz="1141" b="1" dirty="0">
              <a:solidFill>
                <a:sysClr val="windowText" lastClr="000000"/>
              </a:solidFill>
              <a:latin typeface="LMU CompatilFact" panose="0200050006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2050" name="Rectangle 2049"/>
          <p:cNvSpPr/>
          <p:nvPr/>
        </p:nvSpPr>
        <p:spPr>
          <a:xfrm>
            <a:off x="36472701" y="15434565"/>
            <a:ext cx="2346751" cy="40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cxnSp>
        <p:nvCxnSpPr>
          <p:cNvPr id="2049" name="Straight Connector 2048"/>
          <p:cNvCxnSpPr/>
          <p:nvPr/>
        </p:nvCxnSpPr>
        <p:spPr>
          <a:xfrm flipV="1">
            <a:off x="37062916" y="15636018"/>
            <a:ext cx="1648039" cy="2322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1" name="TextBox 260"/>
          <p:cNvSpPr txBox="1"/>
          <p:nvPr/>
        </p:nvSpPr>
        <p:spPr>
          <a:xfrm>
            <a:off x="36651626" y="15100003"/>
            <a:ext cx="554625" cy="560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22" b="1" dirty="0">
                <a:solidFill>
                  <a:sysClr val="windowText" lastClr="000000"/>
                </a:solidFill>
                <a:latin typeface="LMU CompatilFact" panose="02000500060000020003" pitchFamily="2" charset="0"/>
                <a:cs typeface="Times New Roman" panose="02020603050405020304" pitchFamily="18" charset="0"/>
              </a:rPr>
              <a:t>2.66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37077943" y="15090747"/>
            <a:ext cx="471228" cy="32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22" b="1" dirty="0">
                <a:solidFill>
                  <a:sysClr val="windowText" lastClr="000000"/>
                </a:solidFill>
                <a:latin typeface="LMU CompatilFact" panose="02000500060000020003" pitchFamily="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64" name="TextBox 263"/>
          <p:cNvSpPr txBox="1"/>
          <p:nvPr/>
        </p:nvSpPr>
        <p:spPr>
          <a:xfrm>
            <a:off x="38200094" y="15056471"/>
            <a:ext cx="239396" cy="32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22" b="1" dirty="0">
                <a:solidFill>
                  <a:sysClr val="windowText" lastClr="000000"/>
                </a:solidFill>
                <a:latin typeface="LMU CompatilFact" panose="02000500060000020003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endParaRPr lang="de-DE" sz="1522" b="1" dirty="0">
              <a:solidFill>
                <a:sysClr val="windowText" lastClr="000000"/>
              </a:solidFill>
              <a:latin typeface="LMU CompatilFact" panose="0200050006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37027164" y="15065474"/>
            <a:ext cx="239396" cy="32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22" b="1" dirty="0">
                <a:solidFill>
                  <a:sysClr val="windowText" lastClr="000000"/>
                </a:solidFill>
                <a:latin typeface="LMU CompatilFact" panose="02000500060000020003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endParaRPr lang="de-DE" sz="1522" b="1" dirty="0">
              <a:solidFill>
                <a:sysClr val="windowText" lastClr="000000"/>
              </a:solidFill>
              <a:latin typeface="LMU CompatilFact" panose="0200050006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37216844" y="15016555"/>
            <a:ext cx="430815" cy="26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41" b="1" dirty="0">
                <a:solidFill>
                  <a:sysClr val="windowText" lastClr="000000"/>
                </a:solidFill>
                <a:latin typeface="LMU CompatilFact" panose="02000500060000020003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-15</a:t>
            </a:r>
            <a:endParaRPr lang="de-DE" sz="1141" b="1" dirty="0">
              <a:solidFill>
                <a:sysClr val="windowText" lastClr="000000"/>
              </a:solidFill>
              <a:latin typeface="LMU CompatilFact" panose="0200050006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37827812" y="15107875"/>
            <a:ext cx="554625" cy="32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22" b="1" dirty="0">
                <a:solidFill>
                  <a:sysClr val="windowText" lastClr="000000"/>
                </a:solidFill>
                <a:latin typeface="LMU CompatilFact" panose="02000500060000020003" pitchFamily="2" charset="0"/>
                <a:cs typeface="Times New Roman" panose="02020603050405020304" pitchFamily="18" charset="0"/>
              </a:rPr>
              <a:t>1.62</a:t>
            </a:r>
          </a:p>
        </p:txBody>
      </p:sp>
      <p:sp>
        <p:nvSpPr>
          <p:cNvPr id="271" name="TextBox 270"/>
          <p:cNvSpPr txBox="1"/>
          <p:nvPr/>
        </p:nvSpPr>
        <p:spPr>
          <a:xfrm>
            <a:off x="38260501" y="15092796"/>
            <a:ext cx="402011" cy="32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22" b="1" dirty="0">
                <a:solidFill>
                  <a:sysClr val="windowText" lastClr="000000"/>
                </a:solidFill>
                <a:latin typeface="LMU CompatilFact" panose="02000500060000020003" pitchFamily="2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227" name="Straight Connector 226"/>
          <p:cNvCxnSpPr/>
          <p:nvPr/>
        </p:nvCxnSpPr>
        <p:spPr>
          <a:xfrm>
            <a:off x="38603937" y="15426266"/>
            <a:ext cx="355" cy="38748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 flipH="1">
            <a:off x="38845728" y="14753994"/>
            <a:ext cx="2806" cy="505463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3" name="Rectangle 272"/>
          <p:cNvSpPr/>
          <p:nvPr/>
        </p:nvSpPr>
        <p:spPr>
          <a:xfrm>
            <a:off x="38637390" y="15447222"/>
            <a:ext cx="168071" cy="451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274" name="Rectangle 273"/>
          <p:cNvSpPr/>
          <p:nvPr/>
        </p:nvSpPr>
        <p:spPr>
          <a:xfrm>
            <a:off x="37967735" y="16705945"/>
            <a:ext cx="525393" cy="451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276" name="TextBox 275"/>
          <p:cNvSpPr txBox="1"/>
          <p:nvPr/>
        </p:nvSpPr>
        <p:spPr>
          <a:xfrm>
            <a:off x="35847480" y="15052508"/>
            <a:ext cx="220504" cy="32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22" b="1" dirty="0">
                <a:solidFill>
                  <a:sysClr val="windowText" lastClr="000000"/>
                </a:solidFill>
                <a:latin typeface="LMU CompatilFact" panose="02000500060000020003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.</a:t>
            </a:r>
            <a:endParaRPr lang="de-DE" sz="1522" b="1" dirty="0">
              <a:solidFill>
                <a:sysClr val="windowText" lastClr="000000"/>
              </a:solidFill>
              <a:latin typeface="LMU CompatilFact" panose="0200050006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277" name="TextBox 276"/>
          <p:cNvSpPr txBox="1"/>
          <p:nvPr/>
        </p:nvSpPr>
        <p:spPr>
          <a:xfrm>
            <a:off x="36057394" y="15023040"/>
            <a:ext cx="430815" cy="26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41" b="1" dirty="0">
                <a:solidFill>
                  <a:sysClr val="windowText" lastClr="000000"/>
                </a:solidFill>
                <a:latin typeface="LMU CompatilFact" panose="02000500060000020003" pitchFamily="2" charset="0"/>
                <a:ea typeface="Cambria Math" panose="02040503050406030204" pitchFamily="18" charset="0"/>
                <a:cs typeface="Times New Roman" panose="02020603050405020304" pitchFamily="18" charset="0"/>
              </a:rPr>
              <a:t>-15</a:t>
            </a:r>
            <a:endParaRPr lang="de-DE" sz="1141" b="1" dirty="0">
              <a:solidFill>
                <a:sysClr val="windowText" lastClr="000000"/>
              </a:solidFill>
              <a:latin typeface="LMU CompatilFact" panose="02000500060000020003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280" name="Straight Connector 279"/>
          <p:cNvCxnSpPr/>
          <p:nvPr/>
        </p:nvCxnSpPr>
        <p:spPr>
          <a:xfrm>
            <a:off x="36514040" y="15272463"/>
            <a:ext cx="192474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37704403" y="15280168"/>
            <a:ext cx="19247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TextBox 206"/>
          <p:cNvSpPr txBox="1"/>
          <p:nvPr/>
        </p:nvSpPr>
        <p:spPr>
          <a:xfrm>
            <a:off x="35467984" y="15090515"/>
            <a:ext cx="554625" cy="32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22" b="1" dirty="0">
                <a:solidFill>
                  <a:sysClr val="windowText" lastClr="000000"/>
                </a:solidFill>
                <a:latin typeface="LMU CompatilFact" panose="02000500060000020003" pitchFamily="2" charset="0"/>
                <a:cs typeface="Times New Roman" panose="02020603050405020304" pitchFamily="18" charset="0"/>
              </a:rPr>
              <a:t>1.52</a:t>
            </a:r>
          </a:p>
        </p:txBody>
      </p:sp>
      <p:sp>
        <p:nvSpPr>
          <p:cNvPr id="2063" name="Rectangle 2062"/>
          <p:cNvSpPr/>
          <p:nvPr/>
        </p:nvSpPr>
        <p:spPr>
          <a:xfrm>
            <a:off x="34407897" y="14749224"/>
            <a:ext cx="4438252" cy="663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cxnSp>
        <p:nvCxnSpPr>
          <p:cNvPr id="2072" name="Straight Connector 2071"/>
          <p:cNvCxnSpPr/>
          <p:nvPr/>
        </p:nvCxnSpPr>
        <p:spPr>
          <a:xfrm>
            <a:off x="34259734" y="15429922"/>
            <a:ext cx="432119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3" name="Rectangle 282"/>
          <p:cNvSpPr/>
          <p:nvPr/>
        </p:nvSpPr>
        <p:spPr>
          <a:xfrm>
            <a:off x="38632630" y="15551263"/>
            <a:ext cx="168071" cy="451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284" name="Rectangle 283"/>
          <p:cNvSpPr/>
          <p:nvPr/>
        </p:nvSpPr>
        <p:spPr>
          <a:xfrm>
            <a:off x="38407527" y="15427599"/>
            <a:ext cx="168071" cy="190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>
              <a:solidFill>
                <a:sysClr val="windowText" lastClr="000000"/>
              </a:solidFill>
            </a:endParaRPr>
          </a:p>
        </p:txBody>
      </p:sp>
      <p:sp>
        <p:nvSpPr>
          <p:cNvPr id="291" name="TextBox 290"/>
          <p:cNvSpPr txBox="1"/>
          <p:nvPr/>
        </p:nvSpPr>
        <p:spPr>
          <a:xfrm>
            <a:off x="3728340" y="32086677"/>
            <a:ext cx="10497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1) Casas et al., </a:t>
            </a:r>
            <a:r>
              <a:rPr lang="de-DE" sz="3600" b="1" i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2019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Geochim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.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Cosmochim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. Acta</a:t>
            </a:r>
            <a:endParaRPr lang="de-DE" sz="3600" b="1" i="1" dirty="0">
              <a:solidFill>
                <a:schemeClr val="tx1"/>
              </a:solidFill>
              <a:latin typeface="LMU CompatilFact" panose="02000500060000020003" pitchFamily="2" charset="0"/>
              <a:cs typeface="Arial" panose="020B0604020202020204" pitchFamily="34" charset="0"/>
            </a:endParaRPr>
          </a:p>
        </p:txBody>
      </p:sp>
      <p:sp>
        <p:nvSpPr>
          <p:cNvPr id="2085" name="Rectangle 2084"/>
          <p:cNvSpPr/>
          <p:nvPr/>
        </p:nvSpPr>
        <p:spPr>
          <a:xfrm flipV="1">
            <a:off x="6251073" y="29463580"/>
            <a:ext cx="302036" cy="97293"/>
          </a:xfrm>
          <a:prstGeom prst="rect">
            <a:avLst/>
          </a:prstGeom>
          <a:solidFill>
            <a:srgbClr val="1A1914"/>
          </a:solidFill>
          <a:ln>
            <a:solidFill>
              <a:srgbClr val="1A19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295" name="Rectangle 294"/>
          <p:cNvSpPr/>
          <p:nvPr/>
        </p:nvSpPr>
        <p:spPr>
          <a:xfrm flipV="1">
            <a:off x="5783499" y="28788673"/>
            <a:ext cx="43490" cy="356472"/>
          </a:xfrm>
          <a:prstGeom prst="rect">
            <a:avLst/>
          </a:prstGeom>
          <a:solidFill>
            <a:srgbClr val="1A1914"/>
          </a:solidFill>
          <a:ln>
            <a:solidFill>
              <a:srgbClr val="1A19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292" name="Moon 291"/>
          <p:cNvSpPr/>
          <p:nvPr/>
        </p:nvSpPr>
        <p:spPr>
          <a:xfrm rot="19096334">
            <a:off x="5840972" y="28739738"/>
            <a:ext cx="476340" cy="975946"/>
          </a:xfrm>
          <a:prstGeom prst="moon">
            <a:avLst>
              <a:gd name="adj" fmla="val 52004"/>
            </a:avLst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244" name="TextBox 243"/>
          <p:cNvSpPr txBox="1"/>
          <p:nvPr/>
        </p:nvSpPr>
        <p:spPr>
          <a:xfrm>
            <a:off x="5669987" y="24312505"/>
            <a:ext cx="3234788" cy="385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2" b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Chaitén 2008 </a:t>
            </a:r>
            <a:r>
              <a:rPr lang="de-DE" sz="1902" b="1" dirty="0" err="1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dome</a:t>
            </a:r>
            <a:endParaRPr lang="de-DE" sz="1902" b="1" dirty="0">
              <a:solidFill>
                <a:schemeClr val="tx1"/>
              </a:solidFill>
              <a:latin typeface="LMU CompatilFact" panose="02000500060000020003" pitchFamily="2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t="4945" r="3622" b="5274"/>
          <a:stretch/>
        </p:blipFill>
        <p:spPr>
          <a:xfrm>
            <a:off x="147874" y="66906"/>
            <a:ext cx="5149070" cy="236334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" t="7985" r="9140" b="9088"/>
          <a:stretch/>
        </p:blipFill>
        <p:spPr>
          <a:xfrm>
            <a:off x="328392" y="2419258"/>
            <a:ext cx="2804000" cy="190901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31"/>
          <a:stretch/>
        </p:blipFill>
        <p:spPr>
          <a:xfrm>
            <a:off x="46557528" y="185392"/>
            <a:ext cx="3964398" cy="108182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7" b="18824"/>
          <a:stretch/>
        </p:blipFill>
        <p:spPr>
          <a:xfrm>
            <a:off x="45849984" y="2184686"/>
            <a:ext cx="5089194" cy="2073761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 rotWithShape="1">
          <a:blip r:embed="rId25"/>
          <a:srcRect l="20081" t="37652" r="10226" b="40200"/>
          <a:stretch/>
        </p:blipFill>
        <p:spPr>
          <a:xfrm>
            <a:off x="47375185" y="3402194"/>
            <a:ext cx="3563993" cy="826778"/>
          </a:xfrm>
          <a:prstGeom prst="rect">
            <a:avLst/>
          </a:prstGeom>
        </p:spPr>
      </p:pic>
      <p:pic>
        <p:nvPicPr>
          <p:cNvPr id="315" name="Picture 314" descr="egu3.png"/>
          <p:cNvPicPr>
            <a:picLocks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7773"/>
          <a:stretch/>
        </p:blipFill>
        <p:spPr>
          <a:xfrm>
            <a:off x="10116094" y="4673358"/>
            <a:ext cx="13772982" cy="765353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6" r="1178" b="10780"/>
          <a:stretch/>
        </p:blipFill>
        <p:spPr>
          <a:xfrm>
            <a:off x="10360484" y="6381638"/>
            <a:ext cx="17039437" cy="5711715"/>
          </a:xfrm>
          <a:prstGeom prst="rect">
            <a:avLst/>
          </a:prstGeom>
        </p:spPr>
      </p:pic>
      <p:sp>
        <p:nvSpPr>
          <p:cNvPr id="170" name="Rectangle 112"/>
          <p:cNvSpPr>
            <a:spLocks noChangeArrowheads="1"/>
          </p:cNvSpPr>
          <p:nvPr/>
        </p:nvSpPr>
        <p:spPr bwMode="auto">
          <a:xfrm>
            <a:off x="14426711" y="5130554"/>
            <a:ext cx="3379011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951"/>
              </a:spcAft>
            </a:pPr>
            <a:r>
              <a:rPr lang="en-GB" sz="7200" b="1" dirty="0">
                <a:solidFill>
                  <a:schemeClr val="bg1"/>
                </a:solidFill>
                <a:latin typeface="LMU CompatilFact" panose="02000500060000020003" pitchFamily="2" charset="0"/>
              </a:rPr>
              <a:t>Methods: high temperature SO</a:t>
            </a:r>
            <a:r>
              <a:rPr lang="en-GB" sz="7200" b="1" dirty="0">
                <a:solidFill>
                  <a:schemeClr val="bg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₂-glass interactions</a:t>
            </a:r>
            <a:r>
              <a:rPr lang="en-GB" sz="7200" b="1" dirty="0">
                <a:solidFill>
                  <a:schemeClr val="bg1"/>
                </a:solidFill>
                <a:latin typeface="LMU CompatilFact" panose="02000500060000020003" pitchFamily="2" charset="0"/>
              </a:rPr>
              <a:t> </a:t>
            </a:r>
          </a:p>
        </p:txBody>
      </p:sp>
      <p:pic>
        <p:nvPicPr>
          <p:cNvPr id="320" name="Picture 319"/>
          <p:cNvPicPr>
            <a:picLocks noChangeAspect="1"/>
          </p:cNvPicPr>
          <p:nvPr/>
        </p:nvPicPr>
        <p:blipFill rotWithShape="1">
          <a:blip r:embed="rId27"/>
          <a:srcRect l="18938" t="28502" r="10338" b="64735"/>
          <a:stretch/>
        </p:blipFill>
        <p:spPr>
          <a:xfrm>
            <a:off x="45983040" y="1263137"/>
            <a:ext cx="4970935" cy="650447"/>
          </a:xfrm>
          <a:prstGeom prst="rect">
            <a:avLst/>
          </a:prstGeom>
        </p:spPr>
      </p:pic>
      <p:pic>
        <p:nvPicPr>
          <p:cNvPr id="321" name="Picture 320" descr="egu3.png"/>
          <p:cNvPicPr>
            <a:picLocks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85032"/>
          <a:stretch/>
        </p:blipFill>
        <p:spPr>
          <a:xfrm>
            <a:off x="47375185" y="4671411"/>
            <a:ext cx="3600143" cy="7649804"/>
          </a:xfrm>
          <a:prstGeom prst="rect">
            <a:avLst/>
          </a:prstGeom>
        </p:spPr>
      </p:pic>
      <p:grpSp>
        <p:nvGrpSpPr>
          <p:cNvPr id="164" name="Group 163"/>
          <p:cNvGrpSpPr/>
          <p:nvPr/>
        </p:nvGrpSpPr>
        <p:grpSpPr>
          <a:xfrm>
            <a:off x="10360484" y="4902647"/>
            <a:ext cx="1129418" cy="1058908"/>
            <a:chOff x="889680" y="5097052"/>
            <a:chExt cx="1187308" cy="1113185"/>
          </a:xfrm>
        </p:grpSpPr>
        <p:sp>
          <p:nvSpPr>
            <p:cNvPr id="159" name="Oval 158"/>
            <p:cNvSpPr/>
            <p:nvPr/>
          </p:nvSpPr>
          <p:spPr>
            <a:xfrm>
              <a:off x="972994" y="5138667"/>
              <a:ext cx="1071570" cy="1071570"/>
            </a:xfrm>
            <a:prstGeom prst="ellipse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41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889680" y="5097052"/>
              <a:ext cx="1187308" cy="106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atin typeface="Arial Narrow" pitchFamily="34" charset="0"/>
                </a:rPr>
                <a:t>2</a:t>
              </a:r>
            </a:p>
          </p:txBody>
        </p:sp>
      </p:grpSp>
      <p:pic>
        <p:nvPicPr>
          <p:cNvPr id="324" name="Picture 323" descr="egu7.png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14978"/>
          <a:stretch/>
        </p:blipFill>
        <p:spPr>
          <a:xfrm>
            <a:off x="36459711" y="20998164"/>
            <a:ext cx="8172098" cy="10547607"/>
          </a:xfrm>
          <a:prstGeom prst="rect">
            <a:avLst/>
          </a:prstGeom>
        </p:spPr>
      </p:pic>
      <p:sp>
        <p:nvSpPr>
          <p:cNvPr id="266" name="TextBox 265"/>
          <p:cNvSpPr txBox="1"/>
          <p:nvPr/>
        </p:nvSpPr>
        <p:spPr>
          <a:xfrm>
            <a:off x="38815670" y="21589704"/>
            <a:ext cx="10344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>
                <a:latin typeface="LMU CompatilFact" panose="02000500060000020003" pitchFamily="2" charset="0"/>
              </a:rPr>
              <a:t>Future </a:t>
            </a:r>
            <a:r>
              <a:rPr lang="de-DE" sz="7200" b="1" dirty="0" err="1">
                <a:latin typeface="LMU CompatilFact" panose="02000500060000020003" pitchFamily="2" charset="0"/>
              </a:rPr>
              <a:t>work</a:t>
            </a:r>
            <a:endParaRPr lang="de-DE" sz="6600" b="1" dirty="0">
              <a:latin typeface="LMU CompatilFact" panose="02000500060000020003" pitchFamily="2" charset="0"/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36860420" y="23069311"/>
            <a:ext cx="134416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Our final goal is enable the modelling of high temperature 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SO₂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uptake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by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a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given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eruption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. By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knowing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the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mechanisms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and variables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controlling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Calcium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diffusion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,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we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can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modify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the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model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of Suzuki et al. (2005)</a:t>
            </a:r>
            <a:r>
              <a:rPr lang="de-DE" sz="3600" dirty="0">
                <a:solidFill>
                  <a:schemeClr val="tx1"/>
                </a:solidFill>
                <a:cs typeface="Calibri" panose="020F0502020204030204" pitchFamily="34" charset="0"/>
              </a:rPr>
              <a:t>⁵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and predict the mass of 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SO₂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within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an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eruption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LMU CompatilFact" panose="02000500060000020003" pitchFamily="2" charset="0"/>
            </a:endParaRPr>
          </a:p>
        </p:txBody>
      </p:sp>
      <p:grpSp>
        <p:nvGrpSpPr>
          <p:cNvPr id="325" name="Group 324"/>
          <p:cNvGrpSpPr/>
          <p:nvPr/>
        </p:nvGrpSpPr>
        <p:grpSpPr>
          <a:xfrm>
            <a:off x="36874523" y="21298290"/>
            <a:ext cx="1129418" cy="1155778"/>
            <a:chOff x="901556" y="5138667"/>
            <a:chExt cx="1187308" cy="1071570"/>
          </a:xfrm>
        </p:grpSpPr>
        <p:sp>
          <p:nvSpPr>
            <p:cNvPr id="326" name="Oval 325"/>
            <p:cNvSpPr/>
            <p:nvPr/>
          </p:nvSpPr>
          <p:spPr>
            <a:xfrm>
              <a:off x="972994" y="5138667"/>
              <a:ext cx="1071570" cy="1071570"/>
            </a:xfrm>
            <a:prstGeom prst="ellipse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41"/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901556" y="5210105"/>
              <a:ext cx="1187308" cy="94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atin typeface="Arial Narrow" pitchFamily="34" charset="0"/>
                </a:rPr>
                <a:t>7</a:t>
              </a:r>
            </a:p>
          </p:txBody>
        </p:sp>
      </p:grpSp>
      <p:pic>
        <p:nvPicPr>
          <p:cNvPr id="332" name="Picture 331" descr="egu5.png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22971"/>
          <a:stretch/>
        </p:blipFill>
        <p:spPr>
          <a:xfrm>
            <a:off x="460674" y="20995987"/>
            <a:ext cx="9132948" cy="10576058"/>
          </a:xfrm>
          <a:prstGeom prst="rect">
            <a:avLst/>
          </a:prstGeom>
        </p:spPr>
      </p:pic>
      <p:grpSp>
        <p:nvGrpSpPr>
          <p:cNvPr id="208" name="Group 207"/>
          <p:cNvGrpSpPr/>
          <p:nvPr/>
        </p:nvGrpSpPr>
        <p:grpSpPr>
          <a:xfrm>
            <a:off x="751324" y="21317799"/>
            <a:ext cx="1200755" cy="1189773"/>
            <a:chOff x="901556" y="5138667"/>
            <a:chExt cx="1187308" cy="1071570"/>
          </a:xfrm>
        </p:grpSpPr>
        <p:sp>
          <p:nvSpPr>
            <p:cNvPr id="209" name="Oval 208"/>
            <p:cNvSpPr/>
            <p:nvPr/>
          </p:nvSpPr>
          <p:spPr>
            <a:xfrm>
              <a:off x="972994" y="5138667"/>
              <a:ext cx="1071570" cy="1071570"/>
            </a:xfrm>
            <a:prstGeom prst="ellipse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41"/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901556" y="5210105"/>
              <a:ext cx="1187308" cy="914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atin typeface="Arial Narrow" pitchFamily="34" charset="0"/>
                </a:rPr>
                <a:t>5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1936792" y="21438172"/>
            <a:ext cx="142844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latin typeface="LMU CompatilFact" panose="02000500060000020003" pitchFamily="2" charset="0"/>
              </a:rPr>
              <a:t>Discussion</a:t>
            </a:r>
            <a:endParaRPr lang="en-US" sz="6600" b="1" dirty="0">
              <a:latin typeface="LMU CompatilFact" panose="02000500060000020003" pitchFamily="2" charset="0"/>
            </a:endParaRPr>
          </a:p>
        </p:txBody>
      </p:sp>
      <p:pic>
        <p:nvPicPr>
          <p:cNvPr id="333" name="Picture 332" descr="EGU1.png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r="14885"/>
          <a:stretch/>
        </p:blipFill>
        <p:spPr>
          <a:xfrm>
            <a:off x="338209" y="4673211"/>
            <a:ext cx="7266495" cy="16204052"/>
          </a:xfrm>
          <a:prstGeom prst="rect">
            <a:avLst/>
          </a:prstGeom>
        </p:spPr>
      </p:pic>
      <p:sp>
        <p:nvSpPr>
          <p:cNvPr id="2135" name="Rectangle 112"/>
          <p:cNvSpPr>
            <a:spLocks noChangeArrowheads="1"/>
          </p:cNvSpPr>
          <p:nvPr/>
        </p:nvSpPr>
        <p:spPr bwMode="auto">
          <a:xfrm>
            <a:off x="1977704" y="5102278"/>
            <a:ext cx="804021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951"/>
              </a:spcAft>
            </a:pPr>
            <a:r>
              <a:rPr lang="en-GB" sz="8000" b="1" dirty="0">
                <a:solidFill>
                  <a:schemeClr val="bg1"/>
                </a:solidFill>
                <a:latin typeface="LMU CompatilFact" panose="02000500060000020003" pitchFamily="2" charset="0"/>
                <a:cs typeface="Aharoni" pitchFamily="2" charset="-79"/>
              </a:rPr>
              <a:t>Introduction</a:t>
            </a:r>
            <a:endParaRPr lang="en-GB" sz="7200" b="1" dirty="0">
              <a:solidFill>
                <a:schemeClr val="bg1"/>
              </a:solidFill>
              <a:latin typeface="LMU CompatilFact" panose="02000500060000020003" pitchFamily="2" charset="0"/>
              <a:cs typeface="Aharoni" pitchFamily="2" charset="-79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785308" y="8763876"/>
            <a:ext cx="88078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Our work has also shed light into the mechanisms and parameters involved in volcanic gas uptake; chemisorption from SO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₂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, followed by </a:t>
            </a:r>
            <a:r>
              <a:rPr lang="en-US" sz="3200" dirty="0" err="1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CaSO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₄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 growth on the glass surfaces prompts the process, this drives a chemical potential induced-diffusion of Ca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²⁺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 which results in subsequent </a:t>
            </a:r>
            <a:r>
              <a:rPr lang="en-US" sz="3200" dirty="0" err="1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CaSO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₄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 growth.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850106" y="6666330"/>
            <a:ext cx="8807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SO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₂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 high-temperature uptake by glass (from ash) has been studied and recognized to be an effective process to remove SO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₂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 from the atmosphere during large volcanic eruptions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¹.</a:t>
            </a:r>
            <a:endParaRPr lang="en-US" sz="3200" dirty="0">
              <a:solidFill>
                <a:schemeClr val="tx1"/>
              </a:solidFill>
              <a:latin typeface="LMU CompatilFact" panose="02000500060000020003" pitchFamily="2" charset="0"/>
              <a:cs typeface="Arial" panose="020B0604020202020204" pitchFamily="34" charset="0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809242" y="13899097"/>
            <a:ext cx="86974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Another interesting observation, was that the Fe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³⁺/</a:t>
            </a:r>
            <a:r>
              <a:rPr lang="el-GR" sz="3200" dirty="0">
                <a:solidFill>
                  <a:schemeClr val="tx1"/>
                </a:solidFill>
                <a:cs typeface="Calibri" panose="020F0502020204030204" pitchFamily="34" charset="0"/>
              </a:rPr>
              <a:t>Σ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Fe ratio of the glass increases with increasing temperature and is almost directly proportional to the Ca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²⁺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 diffusion, leading to the hypothesis that both Ca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²⁺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 diffusion and Fe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²⁺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 oxidation are linked in as a cause/effect of SO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₂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 uptake.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914781" y="13150196"/>
            <a:ext cx="8448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200" dirty="0">
              <a:solidFill>
                <a:schemeClr val="tx1"/>
              </a:solidFill>
              <a:latin typeface="LMU CompatilFact" panose="02000500060000020003" pitchFamily="2" charset="0"/>
              <a:cs typeface="Arial" panose="020B0604020202020204" pitchFamily="34" charset="0"/>
            </a:endParaRPr>
          </a:p>
        </p:txBody>
      </p:sp>
      <p:grpSp>
        <p:nvGrpSpPr>
          <p:cNvPr id="294" name="Group 293"/>
          <p:cNvGrpSpPr/>
          <p:nvPr/>
        </p:nvGrpSpPr>
        <p:grpSpPr>
          <a:xfrm>
            <a:off x="700097" y="4970799"/>
            <a:ext cx="1129418" cy="1043053"/>
            <a:chOff x="857256" y="5113720"/>
            <a:chExt cx="1187308" cy="1096517"/>
          </a:xfrm>
        </p:grpSpPr>
        <p:sp>
          <p:nvSpPr>
            <p:cNvPr id="298" name="Oval 297"/>
            <p:cNvSpPr/>
            <p:nvPr/>
          </p:nvSpPr>
          <p:spPr>
            <a:xfrm>
              <a:off x="972994" y="5138667"/>
              <a:ext cx="1071570" cy="1071570"/>
            </a:xfrm>
            <a:prstGeom prst="ellipse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41"/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857256" y="5113720"/>
              <a:ext cx="1187308" cy="106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atin typeface="Arial Narrow" pitchFamily="34" charset="0"/>
                </a:rPr>
                <a:t>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573849" y="15236007"/>
            <a:ext cx="688159" cy="32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22" b="1" dirty="0">
                <a:solidFill>
                  <a:schemeClr val="tx1"/>
                </a:solidFill>
              </a:rPr>
              <a:t>T </a:t>
            </a:r>
            <a:r>
              <a:rPr lang="de-DE" sz="1522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[°C]</a:t>
            </a:r>
          </a:p>
        </p:txBody>
      </p:sp>
      <p:pic>
        <p:nvPicPr>
          <p:cNvPr id="157" name="Picture 156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2" t="50343" r="1058" b="34436"/>
          <a:stretch/>
        </p:blipFill>
        <p:spPr>
          <a:xfrm>
            <a:off x="18981533" y="17747280"/>
            <a:ext cx="1568387" cy="1011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0" name="TextBox 149"/>
          <p:cNvSpPr txBox="1"/>
          <p:nvPr/>
        </p:nvSpPr>
        <p:spPr>
          <a:xfrm rot="16200000">
            <a:off x="19619516" y="17915686"/>
            <a:ext cx="1320319" cy="26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41" b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Signal (a.u.)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19675749" y="19040364"/>
            <a:ext cx="813991" cy="955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137" name="TextBox 136"/>
          <p:cNvSpPr txBox="1"/>
          <p:nvPr/>
        </p:nvSpPr>
        <p:spPr>
          <a:xfrm rot="16200000">
            <a:off x="18543727" y="16670274"/>
            <a:ext cx="1320319" cy="26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41" b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Signal (a.u.)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19155813" y="18218952"/>
            <a:ext cx="125069" cy="747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sp>
        <p:nvSpPr>
          <p:cNvPr id="151" name="TextBox 150"/>
          <p:cNvSpPr txBox="1"/>
          <p:nvPr/>
        </p:nvSpPr>
        <p:spPr>
          <a:xfrm>
            <a:off x="19436375" y="17206151"/>
            <a:ext cx="1010117" cy="26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41" b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KeV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17519173" y="18951561"/>
            <a:ext cx="1010117" cy="26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41" b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KeV</a:t>
            </a:r>
          </a:p>
        </p:txBody>
      </p:sp>
      <p:pic>
        <p:nvPicPr>
          <p:cNvPr id="335" name="Picture 334" descr="egu4.png"/>
          <p:cNvPicPr>
            <a:picLocks noChangeAspect="1"/>
          </p:cNvPicPr>
          <p:nvPr/>
        </p:nvPicPr>
        <p:blipFill rotWithShape="1">
          <a:blip r:embed="rId2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68442" b="730"/>
          <a:stretch/>
        </p:blipFill>
        <p:spPr>
          <a:xfrm>
            <a:off x="30797661" y="12411087"/>
            <a:ext cx="3466925" cy="6808368"/>
          </a:xfrm>
          <a:prstGeom prst="rect">
            <a:avLst/>
          </a:prstGeom>
        </p:spPr>
      </p:pic>
      <p:grpSp>
        <p:nvGrpSpPr>
          <p:cNvPr id="203" name="Group 202"/>
          <p:cNvGrpSpPr/>
          <p:nvPr/>
        </p:nvGrpSpPr>
        <p:grpSpPr>
          <a:xfrm>
            <a:off x="30968345" y="12568701"/>
            <a:ext cx="1129418" cy="1047232"/>
            <a:chOff x="915125" y="5109327"/>
            <a:chExt cx="1187308" cy="1100910"/>
          </a:xfrm>
        </p:grpSpPr>
        <p:sp>
          <p:nvSpPr>
            <p:cNvPr id="204" name="Oval 203"/>
            <p:cNvSpPr/>
            <p:nvPr/>
          </p:nvSpPr>
          <p:spPr>
            <a:xfrm>
              <a:off x="972994" y="5138667"/>
              <a:ext cx="1071570" cy="1071570"/>
            </a:xfrm>
            <a:prstGeom prst="ellipse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41"/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915125" y="5109327"/>
              <a:ext cx="1187308" cy="106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atin typeface="Arial Narrow" pitchFamily="34" charset="0"/>
                </a:rPr>
                <a:t>4</a:t>
              </a:r>
            </a:p>
          </p:txBody>
        </p:sp>
      </p:grpSp>
      <p:sp>
        <p:nvSpPr>
          <p:cNvPr id="62" name="Moon 61"/>
          <p:cNvSpPr/>
          <p:nvPr/>
        </p:nvSpPr>
        <p:spPr>
          <a:xfrm rot="18870217">
            <a:off x="10287306" y="11369694"/>
            <a:ext cx="483678" cy="1066735"/>
          </a:xfrm>
          <a:prstGeom prst="moon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tangle 62"/>
          <p:cNvSpPr/>
          <p:nvPr/>
        </p:nvSpPr>
        <p:spPr>
          <a:xfrm>
            <a:off x="12735383" y="6702248"/>
            <a:ext cx="734302" cy="64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6" name="Rectangle 335"/>
          <p:cNvSpPr/>
          <p:nvPr/>
        </p:nvSpPr>
        <p:spPr>
          <a:xfrm>
            <a:off x="21769548" y="6497309"/>
            <a:ext cx="734302" cy="64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7" name="TextBox 336"/>
          <p:cNvSpPr txBox="1"/>
          <p:nvPr/>
        </p:nvSpPr>
        <p:spPr>
          <a:xfrm>
            <a:off x="46639399" y="7643849"/>
            <a:ext cx="3142336" cy="1200329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rgbClr val="761E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Microprobe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analysis</a:t>
            </a:r>
            <a:endParaRPr lang="de-DE" sz="3600" dirty="0">
              <a:solidFill>
                <a:schemeClr val="tx1"/>
              </a:solidFill>
              <a:latin typeface="LMU CompatilFact" panose="02000500060000020003" pitchFamily="2" charset="0"/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46639399" y="9065755"/>
            <a:ext cx="3157800" cy="1200329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rgbClr val="761E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600" dirty="0">
                <a:solidFill>
                  <a:schemeClr val="tx1"/>
                </a:solidFill>
              </a:rPr>
              <a:t>Fe</a:t>
            </a:r>
            <a:r>
              <a:rPr lang="de-DE" sz="3600" baseline="30000" dirty="0">
                <a:solidFill>
                  <a:schemeClr val="tx1"/>
                </a:solidFill>
              </a:rPr>
              <a:t>3+</a:t>
            </a:r>
            <a:r>
              <a:rPr lang="de-DE" sz="3600" dirty="0">
                <a:solidFill>
                  <a:schemeClr val="tx1"/>
                </a:solidFill>
              </a:rPr>
              <a:t>/Fe</a:t>
            </a:r>
            <a:r>
              <a:rPr lang="de-DE" sz="3600" baseline="30000" dirty="0">
                <a:solidFill>
                  <a:schemeClr val="tx1"/>
                </a:solidFill>
              </a:rPr>
              <a:t>2+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ratio</a:t>
            </a:r>
            <a:endParaRPr lang="de-DE" sz="36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pPr algn="ctr"/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determination</a:t>
            </a:r>
            <a:endParaRPr lang="de-DE" sz="3600" dirty="0">
              <a:solidFill>
                <a:schemeClr val="tx1"/>
              </a:solidFill>
              <a:latin typeface="LMU CompatilFact" panose="02000500060000020003" pitchFamily="2" charset="0"/>
            </a:endParaRPr>
          </a:p>
        </p:txBody>
      </p:sp>
      <p:sp>
        <p:nvSpPr>
          <p:cNvPr id="339" name="TextBox 338"/>
          <p:cNvSpPr txBox="1"/>
          <p:nvPr/>
        </p:nvSpPr>
        <p:spPr>
          <a:xfrm>
            <a:off x="45983040" y="10490715"/>
            <a:ext cx="4157286" cy="1200329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rgbClr val="761E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Potentiometric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K</a:t>
            </a:r>
            <a:r>
              <a:rPr lang="en-US" sz="3600" baseline="-25000" dirty="0">
                <a:solidFill>
                  <a:schemeClr val="tx1"/>
                </a:solidFill>
                <a:latin typeface="LMU CompatilFact" panose="02000500060000020003" pitchFamily="2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Cr</a:t>
            </a:r>
            <a:r>
              <a:rPr lang="en-US" sz="3600" baseline="-25000" dirty="0">
                <a:solidFill>
                  <a:schemeClr val="tx1"/>
                </a:solidFill>
                <a:latin typeface="LMU CompatilFact" panose="02000500060000020003" pitchFamily="2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O</a:t>
            </a:r>
            <a:r>
              <a:rPr lang="en-US" sz="3600" baseline="-25000" dirty="0">
                <a:solidFill>
                  <a:schemeClr val="tx1"/>
                </a:solidFill>
                <a:latin typeface="LMU CompatilFact" panose="02000500060000020003" pitchFamily="2" charset="0"/>
              </a:rPr>
              <a:t>7</a:t>
            </a:r>
            <a:r>
              <a:rPr lang="de-DE" sz="3600" baseline="-250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titration</a:t>
            </a:r>
            <a:endParaRPr lang="de-DE" sz="3600" dirty="0">
              <a:solidFill>
                <a:schemeClr val="tx1"/>
              </a:solidFill>
              <a:latin typeface="LMU CompatilFact" panose="02000500060000020003" pitchFamily="2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44154292" y="6464507"/>
            <a:ext cx="4157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4000" b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Characterization</a:t>
            </a:r>
            <a:endParaRPr lang="de-DE" sz="3200" b="1" dirty="0">
              <a:solidFill>
                <a:schemeClr val="tx1"/>
              </a:solidFill>
              <a:latin typeface="LMU CompatilFact" panose="02000500060000020003" pitchFamily="2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301928" y="11156716"/>
            <a:ext cx="6187572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24" b="1" dirty="0">
                <a:solidFill>
                  <a:schemeClr val="tx1"/>
                </a:solidFill>
                <a:latin typeface="LMU CompatilFact" panose="02000500060000020003" pitchFamily="2" charset="0"/>
              </a:rPr>
              <a:t>Advanced Ash-Gas Reactor</a:t>
            </a:r>
            <a:r>
              <a:rPr lang="en-US" sz="3424" b="1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²</a:t>
            </a:r>
            <a:endParaRPr lang="en-US" sz="3424" b="1" dirty="0">
              <a:solidFill>
                <a:schemeClr val="tx1"/>
              </a:solidFill>
              <a:latin typeface="LMU CompatilFact" panose="02000500060000020003" pitchFamily="2" charset="0"/>
            </a:endParaRPr>
          </a:p>
        </p:txBody>
      </p:sp>
      <p:pic>
        <p:nvPicPr>
          <p:cNvPr id="340" name="Picture 339" descr="egu3.png"/>
          <p:cNvPicPr>
            <a:picLocks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47287" b="39793"/>
          <a:stretch/>
        </p:blipFill>
        <p:spPr>
          <a:xfrm>
            <a:off x="10110739" y="12398709"/>
            <a:ext cx="7128888" cy="4492512"/>
          </a:xfrm>
          <a:prstGeom prst="rect">
            <a:avLst/>
          </a:prstGeom>
        </p:spPr>
      </p:pic>
      <p:grpSp>
        <p:nvGrpSpPr>
          <p:cNvPr id="199" name="Group 198"/>
          <p:cNvGrpSpPr/>
          <p:nvPr/>
        </p:nvGrpSpPr>
        <p:grpSpPr>
          <a:xfrm>
            <a:off x="10311138" y="12691880"/>
            <a:ext cx="1019323" cy="1037202"/>
            <a:chOff x="972994" y="5138667"/>
            <a:chExt cx="1071570" cy="1090366"/>
          </a:xfrm>
        </p:grpSpPr>
        <p:sp>
          <p:nvSpPr>
            <p:cNvPr id="200" name="Oval 199"/>
            <p:cNvSpPr/>
            <p:nvPr/>
          </p:nvSpPr>
          <p:spPr>
            <a:xfrm>
              <a:off x="972994" y="5138667"/>
              <a:ext cx="1071570" cy="1071570"/>
            </a:xfrm>
            <a:prstGeom prst="ellipse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41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981477" y="5161311"/>
              <a:ext cx="1031887" cy="1067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b="1" dirty="0">
                  <a:latin typeface="Arial Narrow" pitchFamily="34" charset="0"/>
                </a:rPr>
                <a:t>3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1"/>
          <a:srcRect l="31100" t="33440" r="39473" b="37041"/>
          <a:stretch/>
        </p:blipFill>
        <p:spPr>
          <a:xfrm>
            <a:off x="18987327" y="15979724"/>
            <a:ext cx="1562593" cy="9764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1" name="Picture 340" descr="egu3.png"/>
          <p:cNvPicPr>
            <a:picLocks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6343" r="44" b="208"/>
          <a:stretch/>
        </p:blipFill>
        <p:spPr>
          <a:xfrm>
            <a:off x="17226236" y="12394235"/>
            <a:ext cx="13478831" cy="7465847"/>
          </a:xfrm>
          <a:prstGeom prst="rect">
            <a:avLst/>
          </a:prstGeom>
        </p:spPr>
      </p:pic>
      <p:pic>
        <p:nvPicPr>
          <p:cNvPr id="343" name="Picture 342" descr="egu6.png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33767"/>
          <a:stretch/>
        </p:blipFill>
        <p:spPr>
          <a:xfrm>
            <a:off x="10112330" y="14507400"/>
            <a:ext cx="14050649" cy="6369863"/>
          </a:xfrm>
          <a:prstGeom prst="rect">
            <a:avLst/>
          </a:prstGeom>
        </p:spPr>
      </p:pic>
      <p:sp>
        <p:nvSpPr>
          <p:cNvPr id="2099" name="Rectangle 112"/>
          <p:cNvSpPr>
            <a:spLocks noChangeArrowheads="1"/>
          </p:cNvSpPr>
          <p:nvPr/>
        </p:nvSpPr>
        <p:spPr bwMode="auto">
          <a:xfrm>
            <a:off x="11519142" y="12913265"/>
            <a:ext cx="1895640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951"/>
              </a:spcAft>
            </a:pPr>
            <a:r>
              <a:rPr lang="en-GB" sz="6000" b="1" dirty="0">
                <a:solidFill>
                  <a:schemeClr val="bg1"/>
                </a:solidFill>
                <a:latin typeface="LMU CompatilFact" panose="02000500060000020003" pitchFamily="2" charset="0"/>
              </a:rPr>
              <a:t>Results: SO</a:t>
            </a:r>
            <a:r>
              <a:rPr lang="en-GB" sz="6000" b="1" dirty="0">
                <a:solidFill>
                  <a:schemeClr val="bg1"/>
                </a:solidFill>
                <a:cs typeface="Calibri" panose="020F0502020204030204" pitchFamily="34" charset="0"/>
              </a:rPr>
              <a:t>₂</a:t>
            </a:r>
            <a:r>
              <a:rPr lang="en-GB" sz="6000" b="1" dirty="0">
                <a:solidFill>
                  <a:schemeClr val="bg1"/>
                </a:solidFill>
                <a:latin typeface="LMU CompatilFact" panose="02000500060000020003" pitchFamily="2" charset="0"/>
              </a:rPr>
              <a:t> turns into </a:t>
            </a:r>
            <a:r>
              <a:rPr lang="en-GB" sz="5400" b="1" dirty="0">
                <a:solidFill>
                  <a:schemeClr val="bg1"/>
                </a:solidFill>
                <a:latin typeface="LMU CompatilFact" panose="02000500060000020003" pitchFamily="2" charset="0"/>
              </a:rPr>
              <a:t>CaSO</a:t>
            </a:r>
            <a:r>
              <a:rPr lang="en-GB" sz="6000" b="1" dirty="0">
                <a:solidFill>
                  <a:schemeClr val="bg1"/>
                </a:solidFill>
                <a:cs typeface="Calibri" panose="020F0502020204030204" pitchFamily="34" charset="0"/>
              </a:rPr>
              <a:t>₄ on sample surfaces</a:t>
            </a:r>
            <a:endParaRPr lang="en-GB" sz="6000" b="1" dirty="0">
              <a:solidFill>
                <a:schemeClr val="bg1"/>
              </a:solidFill>
              <a:latin typeface="LMU CompatilFact" panose="02000500060000020003" pitchFamily="2" charset="0"/>
            </a:endParaRPr>
          </a:p>
        </p:txBody>
      </p:sp>
      <p:pic>
        <p:nvPicPr>
          <p:cNvPr id="344" name="Picture 343" descr="egu6.png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8107" t="32783"/>
          <a:stretch/>
        </p:blipFill>
        <p:spPr>
          <a:xfrm>
            <a:off x="19141637" y="14202044"/>
            <a:ext cx="11573892" cy="6668090"/>
          </a:xfrm>
          <a:prstGeom prst="rect">
            <a:avLst/>
          </a:prstGeom>
        </p:spPr>
      </p:pic>
      <p:sp>
        <p:nvSpPr>
          <p:cNvPr id="249" name="TextBox 248"/>
          <p:cNvSpPr txBox="1"/>
          <p:nvPr/>
        </p:nvSpPr>
        <p:spPr>
          <a:xfrm>
            <a:off x="10439657" y="14223870"/>
            <a:ext cx="68084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 Analysis </a:t>
            </a: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Showed Ca²⁺ as the main leached cation. Concentration increases with time and temp.</a:t>
            </a:r>
          </a:p>
        </p:txBody>
      </p:sp>
      <p:graphicFrame>
        <p:nvGraphicFramePr>
          <p:cNvPr id="133" name="Chart 1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3217591"/>
              </p:ext>
            </p:extLst>
          </p:nvPr>
        </p:nvGraphicFramePr>
        <p:xfrm>
          <a:off x="10319208" y="15707853"/>
          <a:ext cx="6846269" cy="4987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sp>
        <p:nvSpPr>
          <p:cNvPr id="136" name="TextBox 135"/>
          <p:cNvSpPr txBox="1"/>
          <p:nvPr/>
        </p:nvSpPr>
        <p:spPr>
          <a:xfrm rot="16200000">
            <a:off x="8521660" y="17522109"/>
            <a:ext cx="46166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0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de-DE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Calcium </a:t>
            </a:r>
            <a:r>
              <a:rPr lang="de-DE" sz="3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</a:t>
            </a:r>
            <a:r>
              <a:rPr lang="de-DE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Ca</a:t>
            </a:r>
            <a:r>
              <a:rPr lang="de-DE" sz="28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²</a:t>
            </a:r>
            <a:r>
              <a:rPr lang="de-DE" sz="2800" b="1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⁺</a:t>
            </a:r>
            <a:r>
              <a:rPr lang="de-DE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[mg.kg</a:t>
            </a:r>
            <a:r>
              <a:rPr lang="de-DE" sz="2800" b="1" baseline="30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de-DE" sz="2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8139704" y="14149444"/>
            <a:ext cx="53925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</a:t>
            </a: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Confirmed Ca-bearing minerals on sample surfaces after experiments.</a:t>
            </a: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50132" b="45"/>
          <a:stretch/>
        </p:blipFill>
        <p:spPr>
          <a:xfrm>
            <a:off x="18454489" y="18057828"/>
            <a:ext cx="4852980" cy="26343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2" name="Picture 161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7843" b="53174"/>
          <a:stretch/>
        </p:blipFill>
        <p:spPr>
          <a:xfrm>
            <a:off x="18454684" y="15622540"/>
            <a:ext cx="4852785" cy="24035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 rot="16200000">
            <a:off x="17153682" y="16191332"/>
            <a:ext cx="16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Pristine sample</a:t>
            </a:r>
          </a:p>
        </p:txBody>
      </p:sp>
      <p:sp>
        <p:nvSpPr>
          <p:cNvPr id="155" name="TextBox 154"/>
          <p:cNvSpPr txBox="1"/>
          <p:nvPr/>
        </p:nvSpPr>
        <p:spPr>
          <a:xfrm rot="16200000">
            <a:off x="17203291" y="18895973"/>
            <a:ext cx="1468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Treated Sample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3" t="1250" r="1411" b="84289"/>
          <a:stretch/>
        </p:blipFill>
        <p:spPr>
          <a:xfrm>
            <a:off x="21289603" y="15626171"/>
            <a:ext cx="2002197" cy="12554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5" name="Picture 344" descr="egu4.png"/>
          <p:cNvPicPr>
            <a:picLocks noChangeAspect="1"/>
          </p:cNvPicPr>
          <p:nvPr/>
        </p:nvPicPr>
        <p:blipFill rotWithShape="1">
          <a:blip r:embed="rId2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5402" b="730"/>
          <a:stretch/>
        </p:blipFill>
        <p:spPr>
          <a:xfrm>
            <a:off x="34145587" y="12418353"/>
            <a:ext cx="16821393" cy="68022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5"/>
          <a:srcRect l="65300" t="31280" r="3650" b="26960"/>
          <a:stretch/>
        </p:blipFill>
        <p:spPr>
          <a:xfrm>
            <a:off x="45849984" y="17276225"/>
            <a:ext cx="3866306" cy="29967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3" name="TextBox 172"/>
          <p:cNvSpPr txBox="1"/>
          <p:nvPr/>
        </p:nvSpPr>
        <p:spPr>
          <a:xfrm>
            <a:off x="34558572" y="16872719"/>
            <a:ext cx="524362" cy="35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712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347" name="Picture 346" descr="egu4.png"/>
          <p:cNvPicPr>
            <a:picLocks noChangeAspect="1"/>
          </p:cNvPicPr>
          <p:nvPr/>
        </p:nvPicPr>
        <p:blipFill rotWithShape="1">
          <a:blip r:embed="rId2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5402" t="32788" b="730"/>
          <a:stretch/>
        </p:blipFill>
        <p:spPr>
          <a:xfrm>
            <a:off x="34011426" y="16329675"/>
            <a:ext cx="16955554" cy="4541882"/>
          </a:xfrm>
          <a:prstGeom prst="rect">
            <a:avLst/>
          </a:prstGeom>
        </p:spPr>
      </p:pic>
      <p:sp>
        <p:nvSpPr>
          <p:cNvPr id="168" name="TextBox 167"/>
          <p:cNvSpPr txBox="1"/>
          <p:nvPr/>
        </p:nvSpPr>
        <p:spPr>
          <a:xfrm>
            <a:off x="33068828" y="12619607"/>
            <a:ext cx="16826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>
                <a:latin typeface="LMU CompatilFact" panose="02000500060000020003" pitchFamily="2" charset="0"/>
              </a:rPr>
              <a:t>Ca</a:t>
            </a:r>
            <a:r>
              <a:rPr lang="de-DE" sz="7200" b="1" dirty="0">
                <a:latin typeface="LMU CompatilFact" panose="02000500060000020003" pitchFamily="2" charset="0"/>
                <a:cs typeface="Calibri" panose="020F0502020204030204" pitchFamily="34" charset="0"/>
              </a:rPr>
              <a:t>²</a:t>
            </a:r>
            <a:r>
              <a:rPr lang="de-DE" sz="8000" b="1" dirty="0">
                <a:latin typeface="LMU CompatilFact" panose="02000500060000020003" pitchFamily="2" charset="0"/>
                <a:cs typeface="Calibri" panose="020F0502020204030204" pitchFamily="34" charset="0"/>
              </a:rPr>
              <a:t>⁺</a:t>
            </a:r>
            <a:r>
              <a:rPr lang="de-DE" sz="7200" b="1" dirty="0">
                <a:latin typeface="LMU CompatilFact" panose="02000500060000020003" pitchFamily="2" charset="0"/>
              </a:rPr>
              <a:t> </a:t>
            </a:r>
            <a:r>
              <a:rPr lang="de-DE" sz="6600" b="1" dirty="0" err="1">
                <a:latin typeface="LMU CompatilFact" panose="02000500060000020003" pitchFamily="2" charset="0"/>
              </a:rPr>
              <a:t>diffusion</a:t>
            </a:r>
            <a:r>
              <a:rPr lang="de-DE" sz="6600" b="1" dirty="0">
                <a:latin typeface="LMU CompatilFact" panose="02000500060000020003" pitchFamily="2" charset="0"/>
              </a:rPr>
              <a:t> linked to Fe</a:t>
            </a:r>
            <a:r>
              <a:rPr lang="de-DE" sz="6600" b="1" dirty="0">
                <a:latin typeface="LMU CompatilFact" panose="02000500060000020003" pitchFamily="2" charset="0"/>
                <a:cs typeface="Calibri" panose="020F0502020204030204" pitchFamily="34" charset="0"/>
              </a:rPr>
              <a:t>²</a:t>
            </a:r>
            <a:r>
              <a:rPr lang="de-DE" sz="7200" b="1" dirty="0">
                <a:latin typeface="LMU CompatilFact" panose="02000500060000020003" pitchFamily="2" charset="0"/>
                <a:cs typeface="Calibri" panose="020F0502020204030204" pitchFamily="34" charset="0"/>
              </a:rPr>
              <a:t>⁺ </a:t>
            </a:r>
            <a:r>
              <a:rPr lang="de-DE" sz="6600" b="1" dirty="0">
                <a:latin typeface="LMU CompatilFact" panose="02000500060000020003" pitchFamily="2" charset="0"/>
              </a:rPr>
              <a:t>oxidation?</a:t>
            </a:r>
            <a:endParaRPr lang="en-US" sz="6600" b="1" dirty="0">
              <a:latin typeface="LMU CompatilFact" panose="02000500060000020003" pitchFamily="2" charset="0"/>
            </a:endParaRPr>
          </a:p>
        </p:txBody>
      </p:sp>
      <p:sp>
        <p:nvSpPr>
          <p:cNvPr id="232" name="Moon 231"/>
          <p:cNvSpPr/>
          <p:nvPr/>
        </p:nvSpPr>
        <p:spPr>
          <a:xfrm rot="2633125">
            <a:off x="10262219" y="5889260"/>
            <a:ext cx="445960" cy="953441"/>
          </a:xfrm>
          <a:prstGeom prst="moon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3" name="TextBox 232"/>
          <p:cNvSpPr txBox="1"/>
          <p:nvPr/>
        </p:nvSpPr>
        <p:spPr>
          <a:xfrm>
            <a:off x="24392722" y="14104845"/>
            <a:ext cx="566595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en-US" sz="3600" b="1" dirty="0">
                <a:solidFill>
                  <a:schemeClr val="tx1"/>
                </a:solidFill>
                <a:cs typeface="Calibri" panose="020F0502020204030204" pitchFamily="34" charset="0"/>
              </a:rPr>
              <a:t>²⁺ </a:t>
            </a:r>
            <a:r>
              <a:rPr 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oxidizes</a:t>
            </a: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Fe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³⁺/</a:t>
            </a:r>
            <a:r>
              <a:rPr lang="el-GR" sz="3200" dirty="0">
                <a:solidFill>
                  <a:schemeClr val="tx1"/>
                </a:solidFill>
                <a:cs typeface="Calibri" panose="020F0502020204030204" pitchFamily="34" charset="0"/>
              </a:rPr>
              <a:t>Σ</a:t>
            </a:r>
            <a:r>
              <a:rPr lang="de-DE" sz="3200" dirty="0">
                <a:solidFill>
                  <a:schemeClr val="tx1"/>
                </a:solidFill>
                <a:cs typeface="Calibri" panose="020F0502020204030204" pitchFamily="34" charset="0"/>
              </a:rPr>
              <a:t>Fe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 increases with increasing temperatures. </a:t>
            </a:r>
          </a:p>
        </p:txBody>
      </p:sp>
      <p:sp>
        <p:nvSpPr>
          <p:cNvPr id="238" name="Moon 237"/>
          <p:cNvSpPr/>
          <p:nvPr/>
        </p:nvSpPr>
        <p:spPr>
          <a:xfrm rot="18870217">
            <a:off x="10241936" y="19986844"/>
            <a:ext cx="483678" cy="1066735"/>
          </a:xfrm>
          <a:prstGeom prst="moon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1" name="TextBox 250"/>
          <p:cNvSpPr txBox="1"/>
          <p:nvPr/>
        </p:nvSpPr>
        <p:spPr>
          <a:xfrm>
            <a:off x="16053772" y="16132371"/>
            <a:ext cx="1219714" cy="443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283" b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T(°C)</a:t>
            </a:r>
          </a:p>
        </p:txBody>
      </p:sp>
      <p:pic>
        <p:nvPicPr>
          <p:cNvPr id="253" name="Picture 252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2" t="50343" r="1058" b="34436"/>
          <a:stretch/>
        </p:blipFill>
        <p:spPr>
          <a:xfrm>
            <a:off x="21326807" y="18051998"/>
            <a:ext cx="1964478" cy="12674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Up Arrow 3"/>
          <p:cNvSpPr/>
          <p:nvPr/>
        </p:nvSpPr>
        <p:spPr>
          <a:xfrm>
            <a:off x="21726322" y="19118853"/>
            <a:ext cx="338023" cy="452401"/>
          </a:xfrm>
          <a:prstGeom prst="up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2" name="Up Arrow 261"/>
          <p:cNvSpPr/>
          <p:nvPr/>
        </p:nvSpPr>
        <p:spPr>
          <a:xfrm>
            <a:off x="22730175" y="19143201"/>
            <a:ext cx="338023" cy="452401"/>
          </a:xfrm>
          <a:prstGeom prst="up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8" name="Moon 277"/>
          <p:cNvSpPr/>
          <p:nvPr/>
        </p:nvSpPr>
        <p:spPr>
          <a:xfrm rot="13527972">
            <a:off x="30130479" y="20096199"/>
            <a:ext cx="483678" cy="937029"/>
          </a:xfrm>
          <a:prstGeom prst="moon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8" name="Up Arrow 247"/>
          <p:cNvSpPr/>
          <p:nvPr/>
        </p:nvSpPr>
        <p:spPr>
          <a:xfrm>
            <a:off x="21614314" y="16695508"/>
            <a:ext cx="338023" cy="452401"/>
          </a:xfrm>
          <a:prstGeom prst="up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5" name="Up Arrow 254"/>
          <p:cNvSpPr/>
          <p:nvPr/>
        </p:nvSpPr>
        <p:spPr>
          <a:xfrm>
            <a:off x="22618167" y="16719856"/>
            <a:ext cx="338023" cy="452401"/>
          </a:xfrm>
          <a:prstGeom prst="up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2" name="Rectangle 281"/>
          <p:cNvSpPr/>
          <p:nvPr/>
        </p:nvSpPr>
        <p:spPr>
          <a:xfrm>
            <a:off x="30695140" y="12411087"/>
            <a:ext cx="107399" cy="8529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9" name="TextBox 288"/>
          <p:cNvSpPr txBox="1"/>
          <p:nvPr/>
        </p:nvSpPr>
        <p:spPr>
          <a:xfrm>
            <a:off x="38037662" y="14195496"/>
            <a:ext cx="538208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Microprobe analysis of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polished thick sections of the samples, showed consistent depletion beneath the particle surface. 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Calcium depletion, i.e., outward diffusion, seems to be related to the increase of 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bulk Fe³⁺⁄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ƩFe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de-DE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Ca</a:t>
            </a:r>
            <a:r>
              <a:rPr lang="de-DE" sz="32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²⁺+2Fe²⁺=2h•+ 2Fe</a:t>
            </a:r>
            <a:r>
              <a:rPr lang="de-DE" sz="3200" dirty="0">
                <a:solidFill>
                  <a:schemeClr val="tx1"/>
                </a:solidFill>
                <a:cs typeface="Calibri" panose="020F0502020204030204" pitchFamily="34" charset="0"/>
              </a:rPr>
              <a:t>³⁺</a:t>
            </a:r>
            <a:endParaRPr lang="de-DE" sz="2800" dirty="0">
              <a:solidFill>
                <a:schemeClr val="tx1"/>
              </a:solidFill>
              <a:latin typeface="LMU CompatilFact" panose="02000500060000020003" pitchFamily="2" charset="0"/>
              <a:cs typeface="Arial" panose="020B0604020202020204" pitchFamily="34" charset="0"/>
            </a:endParaRPr>
          </a:p>
        </p:txBody>
      </p:sp>
      <p:sp>
        <p:nvSpPr>
          <p:cNvPr id="290" name="Moon 289"/>
          <p:cNvSpPr/>
          <p:nvPr/>
        </p:nvSpPr>
        <p:spPr>
          <a:xfrm rot="18678100">
            <a:off x="30932309" y="20034347"/>
            <a:ext cx="483678" cy="1023855"/>
          </a:xfrm>
          <a:prstGeom prst="moon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Chord 11"/>
          <p:cNvSpPr/>
          <p:nvPr/>
        </p:nvSpPr>
        <p:spPr>
          <a:xfrm rot="10800000">
            <a:off x="32427363" y="16938030"/>
            <a:ext cx="4033613" cy="4590930"/>
          </a:xfrm>
          <a:prstGeom prst="chord">
            <a:avLst>
              <a:gd name="adj1" fmla="val 20974699"/>
              <a:gd name="adj2" fmla="val 11421819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3" name="Moon 292"/>
          <p:cNvSpPr/>
          <p:nvPr/>
        </p:nvSpPr>
        <p:spPr>
          <a:xfrm rot="1672132">
            <a:off x="30886057" y="13760342"/>
            <a:ext cx="259795" cy="737365"/>
          </a:xfrm>
          <a:prstGeom prst="moon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34075494" y="17037412"/>
            <a:ext cx="77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de-DE" sz="24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²</a:t>
            </a:r>
            <a:r>
              <a:rPr lang="de-DE" sz="24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⁺</a:t>
            </a:r>
            <a:endParaRPr lang="de-DE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3160038" y="17431885"/>
            <a:ext cx="957155" cy="6523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4811780" y="17274831"/>
            <a:ext cx="957155" cy="65232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114571" y="16683617"/>
            <a:ext cx="1186357" cy="52322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CaSO</a:t>
            </a:r>
            <a:r>
              <a:rPr lang="en-GB" sz="2800" b="1" dirty="0">
                <a:solidFill>
                  <a:schemeClr val="tx1"/>
                </a:solidFill>
                <a:cs typeface="Calibri" panose="020F0502020204030204" pitchFamily="34" charset="0"/>
              </a:rPr>
              <a:t>₄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33875457" y="16493548"/>
            <a:ext cx="1099548" cy="52322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/>
                </a:solidFill>
                <a:latin typeface="LMU CompatilFact" panose="02000500060000020003" pitchFamily="2" charset="0"/>
              </a:rPr>
              <a:t>CaSO</a:t>
            </a:r>
            <a:r>
              <a:rPr lang="en-GB" sz="2800" b="1" dirty="0">
                <a:solidFill>
                  <a:schemeClr val="tx1"/>
                </a:solidFill>
                <a:cs typeface="Calibri" panose="020F0502020204030204" pitchFamily="34" charset="0"/>
              </a:rPr>
              <a:t>₄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19" name="Curved Up Arrow 18"/>
          <p:cNvSpPr/>
          <p:nvPr/>
        </p:nvSpPr>
        <p:spPr>
          <a:xfrm rot="16351049">
            <a:off x="35461814" y="17198382"/>
            <a:ext cx="655260" cy="47052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03" name="Curved Up Arrow 302"/>
          <p:cNvSpPr/>
          <p:nvPr/>
        </p:nvSpPr>
        <p:spPr>
          <a:xfrm rot="15075272" flipV="1">
            <a:off x="33674507" y="17062549"/>
            <a:ext cx="614839" cy="36233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10" name="TextBox 309"/>
          <p:cNvSpPr txBox="1"/>
          <p:nvPr/>
        </p:nvSpPr>
        <p:spPr>
          <a:xfrm>
            <a:off x="32518664" y="16813004"/>
            <a:ext cx="1139770" cy="52322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GB" sz="2400" b="1" dirty="0">
                <a:solidFill>
                  <a:schemeClr val="tx1"/>
                </a:solidFill>
                <a:latin typeface="LMU CompatilFact" panose="02000500060000020003" pitchFamily="2" charset="0"/>
              </a:rPr>
              <a:t>CaSO</a:t>
            </a:r>
            <a:r>
              <a:rPr lang="en-GB" sz="2800" b="1" dirty="0">
                <a:solidFill>
                  <a:schemeClr val="tx1"/>
                </a:solidFill>
                <a:cs typeface="Calibri" panose="020F0502020204030204" pitchFamily="34" charset="0"/>
              </a:rPr>
              <a:t>₄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309" name="Curved Up Arrow 308"/>
          <p:cNvSpPr/>
          <p:nvPr/>
        </p:nvSpPr>
        <p:spPr>
          <a:xfrm rot="15075272" flipV="1">
            <a:off x="32764326" y="17418407"/>
            <a:ext cx="643456" cy="38304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11" name="Chord 310"/>
          <p:cNvSpPr/>
          <p:nvPr/>
        </p:nvSpPr>
        <p:spPr>
          <a:xfrm rot="10800000">
            <a:off x="33101020" y="17678441"/>
            <a:ext cx="2782075" cy="3295244"/>
          </a:xfrm>
          <a:prstGeom prst="chord">
            <a:avLst>
              <a:gd name="adj1" fmla="val 20974699"/>
              <a:gd name="adj2" fmla="val 11421819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Box 33"/>
          <p:cNvSpPr txBox="1"/>
          <p:nvPr/>
        </p:nvSpPr>
        <p:spPr>
          <a:xfrm rot="17181260">
            <a:off x="32108291" y="18298053"/>
            <a:ext cx="148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Depletion </a:t>
            </a:r>
            <a:r>
              <a:rPr lang="de-DE" sz="1800" dirty="0" err="1">
                <a:solidFill>
                  <a:schemeClr val="tx1"/>
                </a:solidFill>
              </a:rPr>
              <a:t>depth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323" name="Moon 322"/>
          <p:cNvSpPr/>
          <p:nvPr/>
        </p:nvSpPr>
        <p:spPr>
          <a:xfrm rot="13860984">
            <a:off x="50177973" y="20032621"/>
            <a:ext cx="527167" cy="1023855"/>
          </a:xfrm>
          <a:prstGeom prst="moon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extBox 42"/>
          <p:cNvSpPr txBox="1"/>
          <p:nvPr/>
        </p:nvSpPr>
        <p:spPr>
          <a:xfrm rot="20427182">
            <a:off x="33607191" y="17913834"/>
            <a:ext cx="1714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Ca²</a:t>
            </a:r>
            <a:r>
              <a:rPr lang="de-DE" sz="3200" b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⁺</a:t>
            </a:r>
            <a:endParaRPr lang="de-DE" sz="1400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28" name="TextBox 327"/>
          <p:cNvSpPr txBox="1"/>
          <p:nvPr/>
        </p:nvSpPr>
        <p:spPr>
          <a:xfrm rot="20943808">
            <a:off x="34685163" y="18056782"/>
            <a:ext cx="1714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Ca²</a:t>
            </a:r>
            <a:r>
              <a:rPr lang="de-DE" sz="3200" b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⁺</a:t>
            </a:r>
            <a:endParaRPr lang="de-DE" sz="1400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29" name="Curved Up Arrow 328"/>
          <p:cNvSpPr/>
          <p:nvPr/>
        </p:nvSpPr>
        <p:spPr>
          <a:xfrm rot="15075272" flipV="1">
            <a:off x="32952616" y="18123218"/>
            <a:ext cx="816836" cy="41188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30" name="Curved Up Arrow 329"/>
          <p:cNvSpPr/>
          <p:nvPr/>
        </p:nvSpPr>
        <p:spPr>
          <a:xfrm rot="16351049">
            <a:off x="35177328" y="17747305"/>
            <a:ext cx="655260" cy="47052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0E2C9C-1949-4A1E-AAA7-1A2EA53C7FF1}"/>
              </a:ext>
            </a:extLst>
          </p:cNvPr>
          <p:cNvSpPr txBox="1"/>
          <p:nvPr/>
        </p:nvSpPr>
        <p:spPr>
          <a:xfrm>
            <a:off x="13985219" y="3270729"/>
            <a:ext cx="319978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i="1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¹</a:t>
            </a:r>
            <a:r>
              <a:rPr lang="de-DE" sz="4000" b="1" i="1" dirty="0">
                <a:solidFill>
                  <a:schemeClr val="tx1"/>
                </a:solidFill>
                <a:latin typeface="LMU CompatilFact" panose="02000500060000020003" pitchFamily="2" charset="0"/>
              </a:rPr>
              <a:t>Ludwig-Maximilians-Universität, Munich, Germany,</a:t>
            </a:r>
            <a:r>
              <a:rPr lang="de-DE" sz="4000" b="1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4000" dirty="0">
                <a:solidFill>
                  <a:schemeClr val="tx1"/>
                </a:solidFill>
                <a:latin typeface="LMU CompatilFact" panose="02000500060000020003" pitchFamily="2" charset="0"/>
              </a:rPr>
              <a:t>²</a:t>
            </a:r>
            <a:r>
              <a:rPr lang="de-DE" sz="4000" b="1" dirty="0">
                <a:solidFill>
                  <a:schemeClr val="tx1"/>
                </a:solidFill>
                <a:latin typeface="LMU CompatilFact" panose="02000500060000020003" pitchFamily="2" charset="0"/>
              </a:rPr>
              <a:t>Durham University, Durham, U.K.,</a:t>
            </a:r>
            <a:r>
              <a:rPr lang="de-DE" sz="4000" b="1" i="1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4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³</a:t>
            </a:r>
            <a:r>
              <a:rPr lang="de-DE" sz="4000" b="1" dirty="0">
                <a:solidFill>
                  <a:schemeClr val="tx1"/>
                </a:solidFill>
                <a:latin typeface="LMU CompatilFact" panose="02000500060000020003" pitchFamily="2" charset="0"/>
              </a:rPr>
              <a:t>Catholic University of </a:t>
            </a:r>
            <a:r>
              <a:rPr lang="de-DE" sz="4000" b="1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Louvain</a:t>
            </a:r>
            <a:r>
              <a:rPr lang="de-DE" sz="4000" b="1" dirty="0">
                <a:solidFill>
                  <a:schemeClr val="tx1"/>
                </a:solidFill>
                <a:latin typeface="LMU CompatilFact" panose="02000500060000020003" pitchFamily="2" charset="0"/>
              </a:rPr>
              <a:t>, </a:t>
            </a:r>
            <a:r>
              <a:rPr lang="de-DE" sz="4000" b="1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Belgium</a:t>
            </a:r>
            <a:r>
              <a:rPr lang="de-DE" sz="4000" b="1" dirty="0">
                <a:solidFill>
                  <a:schemeClr val="tx1"/>
                </a:solidFill>
                <a:latin typeface="LMU CompatilFact" panose="02000500060000020003" pitchFamily="2" charset="0"/>
              </a:rPr>
              <a:t>.</a:t>
            </a:r>
          </a:p>
          <a:p>
            <a:endParaRPr lang="de-DE" dirty="0"/>
          </a:p>
        </p:txBody>
      </p:sp>
      <p:pic>
        <p:nvPicPr>
          <p:cNvPr id="1026" name="Picture 2" descr="Bildergebnis fÃ¼r durham university logo">
            <a:extLst>
              <a:ext uri="{FF2B5EF4-FFF2-40B4-BE49-F238E27FC236}">
                <a16:creationId xmlns:a16="http://schemas.microsoft.com/office/drawing/2014/main" id="{6C13424A-75A7-4D71-994D-5408536B4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720" y="2669054"/>
            <a:ext cx="2906211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" name="TextBox 295">
            <a:extLst>
              <a:ext uri="{FF2B5EF4-FFF2-40B4-BE49-F238E27FC236}">
                <a16:creationId xmlns:a16="http://schemas.microsoft.com/office/drawing/2014/main" id="{688DDF5C-ED77-4A51-A8A6-D55CF63FF9F4}"/>
              </a:ext>
            </a:extLst>
          </p:cNvPr>
          <p:cNvSpPr txBox="1"/>
          <p:nvPr/>
        </p:nvSpPr>
        <p:spPr>
          <a:xfrm>
            <a:off x="823572" y="12287924"/>
            <a:ext cx="8708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We noticed that T&gt;500°C and grain sizes &lt;90</a:t>
            </a:r>
            <a:r>
              <a:rPr lang="el-GR" sz="3200" dirty="0">
                <a:solidFill>
                  <a:schemeClr val="tx1"/>
                </a:solidFill>
                <a:cs typeface="Calibri" panose="020F0502020204030204" pitchFamily="34" charset="0"/>
              </a:rPr>
              <a:t>μ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m, are conditions that greatly favor SO₂ uptake by glass.</a:t>
            </a: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D83C60A3-8E97-4CBD-9DB1-F2D1952B52DA}"/>
              </a:ext>
            </a:extLst>
          </p:cNvPr>
          <p:cNvSpPr txBox="1"/>
          <p:nvPr/>
        </p:nvSpPr>
        <p:spPr>
          <a:xfrm>
            <a:off x="850105" y="17444762"/>
            <a:ext cx="86754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This relation was further tested by preparing </a:t>
            </a:r>
            <a:r>
              <a:rPr lang="en-US" sz="3200" dirty="0" err="1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haplogranitic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 glasses with different </a:t>
            </a:r>
            <a:r>
              <a:rPr lang="en-US" sz="3200" dirty="0" err="1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CaO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 and </a:t>
            </a:r>
            <a:r>
              <a:rPr lang="en-US" sz="3200" dirty="0" err="1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FeO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wt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%; 1-2% and 0-2.5% respectively and conducting high temperature glass-SO</a:t>
            </a:r>
            <a:r>
              <a:rPr lang="en-US" sz="3200" dirty="0">
                <a:solidFill>
                  <a:schemeClr val="tx1"/>
                </a:solidFill>
                <a:cs typeface="Calibri" panose="020F0502020204030204" pitchFamily="34" charset="0"/>
              </a:rPr>
              <a:t>₂ </a:t>
            </a:r>
            <a:r>
              <a:rPr lang="en-US" sz="32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 experiments. Here we present the results and implications of the experiments.</a:t>
            </a:r>
          </a:p>
        </p:txBody>
      </p:sp>
      <p:sp>
        <p:nvSpPr>
          <p:cNvPr id="301" name="Down Arrow 15">
            <a:extLst>
              <a:ext uri="{FF2B5EF4-FFF2-40B4-BE49-F238E27FC236}">
                <a16:creationId xmlns:a16="http://schemas.microsoft.com/office/drawing/2014/main" id="{1C32F3E2-00E4-4D9B-9646-727EB9D767C2}"/>
              </a:ext>
            </a:extLst>
          </p:cNvPr>
          <p:cNvSpPr/>
          <p:nvPr/>
        </p:nvSpPr>
        <p:spPr>
          <a:xfrm>
            <a:off x="47827661" y="10262600"/>
            <a:ext cx="468044" cy="22938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41"/>
          </a:p>
        </p:txBody>
      </p:sp>
      <p:graphicFrame>
        <p:nvGraphicFramePr>
          <p:cNvPr id="334" name="Chart 333">
            <a:extLst>
              <a:ext uri="{FF2B5EF4-FFF2-40B4-BE49-F238E27FC236}">
                <a16:creationId xmlns:a16="http://schemas.microsoft.com/office/drawing/2014/main" id="{B2FFFFC7-FF21-4A34-AD01-21C8A2D7FF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1308798"/>
              </p:ext>
            </p:extLst>
          </p:nvPr>
        </p:nvGraphicFramePr>
        <p:xfrm>
          <a:off x="23856261" y="15643728"/>
          <a:ext cx="6680469" cy="5012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8"/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E43DC9DA-F687-4596-BCE5-48A83C6A7966}"/>
              </a:ext>
            </a:extLst>
          </p:cNvPr>
          <p:cNvPicPr>
            <a:picLocks noChangeAspect="1"/>
          </p:cNvPicPr>
          <p:nvPr/>
        </p:nvPicPr>
        <p:blipFill rotWithShape="1">
          <a:blip r:embed="rId39"/>
          <a:srcRect l="55998" t="27215" r="33700" b="8307"/>
          <a:stretch/>
        </p:blipFill>
        <p:spPr>
          <a:xfrm>
            <a:off x="29119356" y="15654357"/>
            <a:ext cx="1283502" cy="5020756"/>
          </a:xfrm>
          <a:prstGeom prst="rect">
            <a:avLst/>
          </a:prstGeom>
        </p:spPr>
      </p:pic>
      <p:graphicFrame>
        <p:nvGraphicFramePr>
          <p:cNvPr id="350" name="Chart 349">
            <a:extLst>
              <a:ext uri="{FF2B5EF4-FFF2-40B4-BE49-F238E27FC236}">
                <a16:creationId xmlns:a16="http://schemas.microsoft.com/office/drawing/2014/main" id="{0D84A44A-8978-4010-B77A-A6C3F016DF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7061445"/>
              </p:ext>
            </p:extLst>
          </p:nvPr>
        </p:nvGraphicFramePr>
        <p:xfrm>
          <a:off x="43581256" y="13964854"/>
          <a:ext cx="7052541" cy="672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0"/>
          </a:graphicData>
        </a:graphic>
      </p:graphicFrame>
      <p:graphicFrame>
        <p:nvGraphicFramePr>
          <p:cNvPr id="351" name="Chart 350">
            <a:extLst>
              <a:ext uri="{FF2B5EF4-FFF2-40B4-BE49-F238E27FC236}">
                <a16:creationId xmlns:a16="http://schemas.microsoft.com/office/drawing/2014/main" id="{6683F90B-C0BB-43D5-AC12-BB32FD7B35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6092073"/>
              </p:ext>
            </p:extLst>
          </p:nvPr>
        </p:nvGraphicFramePr>
        <p:xfrm>
          <a:off x="30813452" y="13943046"/>
          <a:ext cx="7082732" cy="6904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1"/>
          </a:graphicData>
        </a:graphic>
      </p:graphicFrame>
      <p:sp>
        <p:nvSpPr>
          <p:cNvPr id="352" name="Chord 351">
            <a:extLst>
              <a:ext uri="{FF2B5EF4-FFF2-40B4-BE49-F238E27FC236}">
                <a16:creationId xmlns:a16="http://schemas.microsoft.com/office/drawing/2014/main" id="{D2B53E75-90C0-4383-B239-8A191C69A5FC}"/>
              </a:ext>
            </a:extLst>
          </p:cNvPr>
          <p:cNvSpPr/>
          <p:nvPr/>
        </p:nvSpPr>
        <p:spPr>
          <a:xfrm rot="10800000">
            <a:off x="32259730" y="17139107"/>
            <a:ext cx="4033613" cy="4590930"/>
          </a:xfrm>
          <a:prstGeom prst="chord">
            <a:avLst>
              <a:gd name="adj1" fmla="val 20974699"/>
              <a:gd name="adj2" fmla="val 11421819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53" name="Picture 352">
            <a:extLst>
              <a:ext uri="{FF2B5EF4-FFF2-40B4-BE49-F238E27FC236}">
                <a16:creationId xmlns:a16="http://schemas.microsoft.com/office/drawing/2014/main" id="{B5ABEC7B-B819-4B27-B331-AA684AD7ACA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2992405" y="17632962"/>
            <a:ext cx="957155" cy="652329"/>
          </a:xfrm>
          <a:prstGeom prst="rect">
            <a:avLst/>
          </a:prstGeom>
        </p:spPr>
      </p:pic>
      <p:pic>
        <p:nvPicPr>
          <p:cNvPr id="354" name="Picture 353">
            <a:extLst>
              <a:ext uri="{FF2B5EF4-FFF2-40B4-BE49-F238E27FC236}">
                <a16:creationId xmlns:a16="http://schemas.microsoft.com/office/drawing/2014/main" id="{1F752A25-F8CE-43B1-9292-1342B3E723C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34644147" y="17475908"/>
            <a:ext cx="957155" cy="652329"/>
          </a:xfrm>
          <a:prstGeom prst="rect">
            <a:avLst/>
          </a:prstGeom>
        </p:spPr>
      </p:pic>
      <p:sp>
        <p:nvSpPr>
          <p:cNvPr id="355" name="TextBox 354">
            <a:extLst>
              <a:ext uri="{FF2B5EF4-FFF2-40B4-BE49-F238E27FC236}">
                <a16:creationId xmlns:a16="http://schemas.microsoft.com/office/drawing/2014/main" id="{7589B3E6-B635-4209-840B-693A157600E5}"/>
              </a:ext>
            </a:extLst>
          </p:cNvPr>
          <p:cNvSpPr txBox="1"/>
          <p:nvPr/>
        </p:nvSpPr>
        <p:spPr>
          <a:xfrm>
            <a:off x="33707824" y="16694625"/>
            <a:ext cx="1099548" cy="52322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/>
                </a:solidFill>
                <a:latin typeface="LMU CompatilFact" panose="02000500060000020003" pitchFamily="2" charset="0"/>
              </a:rPr>
              <a:t>CaSO</a:t>
            </a:r>
            <a:r>
              <a:rPr lang="en-GB" sz="2800" b="1" dirty="0">
                <a:solidFill>
                  <a:schemeClr val="tx1"/>
                </a:solidFill>
                <a:cs typeface="Calibri" panose="020F0502020204030204" pitchFamily="34" charset="0"/>
              </a:rPr>
              <a:t>₄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356" name="Curved Up Arrow 18">
            <a:extLst>
              <a:ext uri="{FF2B5EF4-FFF2-40B4-BE49-F238E27FC236}">
                <a16:creationId xmlns:a16="http://schemas.microsoft.com/office/drawing/2014/main" id="{EA5BD4C2-2850-442E-B6AA-4D3E08B5788D}"/>
              </a:ext>
            </a:extLst>
          </p:cNvPr>
          <p:cNvSpPr/>
          <p:nvPr/>
        </p:nvSpPr>
        <p:spPr>
          <a:xfrm rot="16351049">
            <a:off x="35294181" y="17399459"/>
            <a:ext cx="655260" cy="47052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57" name="Curved Up Arrow 302">
            <a:extLst>
              <a:ext uri="{FF2B5EF4-FFF2-40B4-BE49-F238E27FC236}">
                <a16:creationId xmlns:a16="http://schemas.microsoft.com/office/drawing/2014/main" id="{6EC6FC48-F18D-4A5C-98FC-B0FA89187B13}"/>
              </a:ext>
            </a:extLst>
          </p:cNvPr>
          <p:cNvSpPr/>
          <p:nvPr/>
        </p:nvSpPr>
        <p:spPr>
          <a:xfrm rot="15075272" flipV="1">
            <a:off x="33506874" y="17263626"/>
            <a:ext cx="614839" cy="36233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A3F5B766-022E-45F2-A4FA-1AEA558EFA7E}"/>
              </a:ext>
            </a:extLst>
          </p:cNvPr>
          <p:cNvSpPr txBox="1"/>
          <p:nvPr/>
        </p:nvSpPr>
        <p:spPr>
          <a:xfrm>
            <a:off x="32351031" y="17014081"/>
            <a:ext cx="1139770" cy="52322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GB" sz="2400" b="1" dirty="0">
                <a:solidFill>
                  <a:schemeClr val="tx1"/>
                </a:solidFill>
                <a:latin typeface="LMU CompatilFact" panose="02000500060000020003" pitchFamily="2" charset="0"/>
              </a:rPr>
              <a:t>CaSO</a:t>
            </a:r>
            <a:r>
              <a:rPr lang="en-GB" sz="2800" b="1" dirty="0">
                <a:solidFill>
                  <a:schemeClr val="tx1"/>
                </a:solidFill>
                <a:cs typeface="Calibri" panose="020F0502020204030204" pitchFamily="34" charset="0"/>
              </a:rPr>
              <a:t>₄</a:t>
            </a:r>
            <a:endParaRPr lang="de-DE" sz="2400" dirty="0">
              <a:solidFill>
                <a:schemeClr val="tx1"/>
              </a:solidFill>
            </a:endParaRPr>
          </a:p>
        </p:txBody>
      </p:sp>
      <p:sp>
        <p:nvSpPr>
          <p:cNvPr id="359" name="Chord 358">
            <a:extLst>
              <a:ext uri="{FF2B5EF4-FFF2-40B4-BE49-F238E27FC236}">
                <a16:creationId xmlns:a16="http://schemas.microsoft.com/office/drawing/2014/main" id="{4243384C-2F02-4550-9435-65306B37B552}"/>
              </a:ext>
            </a:extLst>
          </p:cNvPr>
          <p:cNvSpPr/>
          <p:nvPr/>
        </p:nvSpPr>
        <p:spPr>
          <a:xfrm rot="10800000">
            <a:off x="32933387" y="17879518"/>
            <a:ext cx="2782075" cy="3295244"/>
          </a:xfrm>
          <a:prstGeom prst="chord">
            <a:avLst>
              <a:gd name="adj1" fmla="val 20974699"/>
              <a:gd name="adj2" fmla="val 11421819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11E6E898-D3B0-4FB2-A3FC-420EF559B0A1}"/>
              </a:ext>
            </a:extLst>
          </p:cNvPr>
          <p:cNvSpPr txBox="1"/>
          <p:nvPr/>
        </p:nvSpPr>
        <p:spPr>
          <a:xfrm rot="17181260">
            <a:off x="31940658" y="18499130"/>
            <a:ext cx="1489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chemeClr val="tx1"/>
                </a:solidFill>
              </a:rPr>
              <a:t>Depletion </a:t>
            </a:r>
            <a:r>
              <a:rPr lang="de-DE" sz="1800" dirty="0" err="1">
                <a:solidFill>
                  <a:schemeClr val="tx1"/>
                </a:solidFill>
              </a:rPr>
              <a:t>depth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0A4E2D94-4718-41A2-8EBD-9616676C4853}"/>
              </a:ext>
            </a:extLst>
          </p:cNvPr>
          <p:cNvSpPr txBox="1"/>
          <p:nvPr/>
        </p:nvSpPr>
        <p:spPr>
          <a:xfrm rot="20427182">
            <a:off x="33439558" y="18114911"/>
            <a:ext cx="1714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Ca²</a:t>
            </a:r>
            <a:r>
              <a:rPr lang="de-DE" sz="3200" b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⁺</a:t>
            </a:r>
            <a:endParaRPr lang="de-DE" sz="1400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A14B96E2-5201-44C1-A11E-A25B0A2D9C8D}"/>
              </a:ext>
            </a:extLst>
          </p:cNvPr>
          <p:cNvSpPr txBox="1"/>
          <p:nvPr/>
        </p:nvSpPr>
        <p:spPr>
          <a:xfrm rot="20943808">
            <a:off x="34517530" y="18257859"/>
            <a:ext cx="1714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Ca²</a:t>
            </a:r>
            <a:r>
              <a:rPr lang="de-DE" sz="3200" b="1" dirty="0">
                <a:solidFill>
                  <a:schemeClr val="tx1"/>
                </a:solidFill>
                <a:latin typeface="Times New Roman" panose="02020603050405020304" pitchFamily="18" charset="0"/>
                <a:ea typeface="Adobe Gothic Std B" panose="020B0800000000000000" pitchFamily="34" charset="-128"/>
                <a:cs typeface="Times New Roman" panose="02020603050405020304" pitchFamily="18" charset="0"/>
              </a:rPr>
              <a:t>⁺</a:t>
            </a:r>
            <a:endParaRPr lang="de-DE" sz="1400" dirty="0">
              <a:solidFill>
                <a:schemeClr val="tx1"/>
              </a:solidFill>
              <a:latin typeface="Times New Roman" panose="02020603050405020304" pitchFamily="18" charset="0"/>
              <a:ea typeface="Adobe Gothic Std B" panose="020B08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363" name="Curved Up Arrow 328">
            <a:extLst>
              <a:ext uri="{FF2B5EF4-FFF2-40B4-BE49-F238E27FC236}">
                <a16:creationId xmlns:a16="http://schemas.microsoft.com/office/drawing/2014/main" id="{A5E1D41A-4FF2-4DF2-937B-E0BBA0805854}"/>
              </a:ext>
            </a:extLst>
          </p:cNvPr>
          <p:cNvSpPr/>
          <p:nvPr/>
        </p:nvSpPr>
        <p:spPr>
          <a:xfrm rot="15075272" flipV="1">
            <a:off x="32784983" y="18324295"/>
            <a:ext cx="816836" cy="41188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64" name="Curved Up Arrow 18">
            <a:extLst>
              <a:ext uri="{FF2B5EF4-FFF2-40B4-BE49-F238E27FC236}">
                <a16:creationId xmlns:a16="http://schemas.microsoft.com/office/drawing/2014/main" id="{188191D4-CCAB-4732-A625-0D14586FC4B8}"/>
              </a:ext>
            </a:extLst>
          </p:cNvPr>
          <p:cNvSpPr/>
          <p:nvPr/>
        </p:nvSpPr>
        <p:spPr>
          <a:xfrm rot="16351049">
            <a:off x="35222191" y="18241492"/>
            <a:ext cx="655260" cy="47052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0264687B-9B5F-4C38-BF6E-277893DC3EA7}"/>
              </a:ext>
            </a:extLst>
          </p:cNvPr>
          <p:cNvSpPr txBox="1"/>
          <p:nvPr/>
        </p:nvSpPr>
        <p:spPr>
          <a:xfrm>
            <a:off x="34886302" y="16814921"/>
            <a:ext cx="1099548" cy="52322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/>
                </a:solidFill>
                <a:latin typeface="LMU CompatilFact" panose="02000500060000020003" pitchFamily="2" charset="0"/>
              </a:rPr>
              <a:t>CaSO</a:t>
            </a:r>
            <a:r>
              <a:rPr lang="en-GB" sz="2800" b="1" dirty="0">
                <a:solidFill>
                  <a:schemeClr val="tx1"/>
                </a:solidFill>
                <a:cs typeface="Calibri" panose="020F0502020204030204" pitchFamily="34" charset="0"/>
              </a:rPr>
              <a:t>₄</a:t>
            </a:r>
            <a:endParaRPr lang="de-DE" sz="2400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ED70F7D-0004-4EA4-BA87-8C2470FD142B}"/>
              </a:ext>
            </a:extLst>
          </p:cNvPr>
          <p:cNvCxnSpPr>
            <a:cxnSpLocks/>
          </p:cNvCxnSpPr>
          <p:nvPr/>
        </p:nvCxnSpPr>
        <p:spPr>
          <a:xfrm flipH="1">
            <a:off x="38765912" y="19200225"/>
            <a:ext cx="73483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6" name="Straight Arrow Connector 365">
            <a:extLst>
              <a:ext uri="{FF2B5EF4-FFF2-40B4-BE49-F238E27FC236}">
                <a16:creationId xmlns:a16="http://schemas.microsoft.com/office/drawing/2014/main" id="{80059097-9B8F-41D0-8567-CC54B3266503}"/>
              </a:ext>
            </a:extLst>
          </p:cNvPr>
          <p:cNvCxnSpPr>
            <a:cxnSpLocks/>
          </p:cNvCxnSpPr>
          <p:nvPr/>
        </p:nvCxnSpPr>
        <p:spPr>
          <a:xfrm>
            <a:off x="40787182" y="19240235"/>
            <a:ext cx="909373" cy="2841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1B3C32B8-3331-4471-B0BC-3108BFC1D47A}"/>
              </a:ext>
            </a:extLst>
          </p:cNvPr>
          <p:cNvSpPr txBox="1"/>
          <p:nvPr/>
        </p:nvSpPr>
        <p:spPr>
          <a:xfrm>
            <a:off x="2804213" y="21549198"/>
            <a:ext cx="16087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latin typeface="LMU CompatilFact" panose="02000500060000020003" pitchFamily="2" charset="0"/>
              </a:rPr>
              <a:t>HPG8 </a:t>
            </a:r>
            <a:r>
              <a:rPr lang="de-DE" sz="6600" b="1" dirty="0" err="1">
                <a:latin typeface="LMU CompatilFact" panose="02000500060000020003" pitchFamily="2" charset="0"/>
              </a:rPr>
              <a:t>vs</a:t>
            </a:r>
            <a:r>
              <a:rPr lang="de-DE" sz="6600" b="1" dirty="0">
                <a:latin typeface="LMU CompatilFact" panose="02000500060000020003" pitchFamily="2" charset="0"/>
              </a:rPr>
              <a:t> Natural </a:t>
            </a:r>
            <a:r>
              <a:rPr lang="de-DE" sz="6600" b="1" dirty="0" err="1">
                <a:latin typeface="LMU CompatilFact" panose="02000500060000020003" pitchFamily="2" charset="0"/>
              </a:rPr>
              <a:t>Rhyolite</a:t>
            </a:r>
            <a:endParaRPr lang="de-DE" sz="6600" b="1" dirty="0">
              <a:latin typeface="LMU CompatilFact" panose="02000500060000020003" pitchFamily="2" charset="0"/>
            </a:endParaRPr>
          </a:p>
        </p:txBody>
      </p:sp>
      <p:graphicFrame>
        <p:nvGraphicFramePr>
          <p:cNvPr id="367" name="Chart 366">
            <a:extLst>
              <a:ext uri="{FF2B5EF4-FFF2-40B4-BE49-F238E27FC236}">
                <a16:creationId xmlns:a16="http://schemas.microsoft.com/office/drawing/2014/main" id="{585F10D5-4FDF-4DC5-AFD9-8B90E2C70A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5890617"/>
              </p:ext>
            </p:extLst>
          </p:nvPr>
        </p:nvGraphicFramePr>
        <p:xfrm>
          <a:off x="663290" y="22939086"/>
          <a:ext cx="5750413" cy="4017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2"/>
          </a:graphicData>
        </a:graphic>
      </p:graphicFrame>
      <p:graphicFrame>
        <p:nvGraphicFramePr>
          <p:cNvPr id="368" name="Chart 367">
            <a:extLst>
              <a:ext uri="{FF2B5EF4-FFF2-40B4-BE49-F238E27FC236}">
                <a16:creationId xmlns:a16="http://schemas.microsoft.com/office/drawing/2014/main" id="{A6761AAC-3BF9-47B5-A972-B202FD148D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3314373"/>
              </p:ext>
            </p:extLst>
          </p:nvPr>
        </p:nvGraphicFramePr>
        <p:xfrm>
          <a:off x="6396665" y="22935254"/>
          <a:ext cx="5455837" cy="4021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3"/>
          </a:graphicData>
        </a:graphic>
      </p:graphicFrame>
      <p:graphicFrame>
        <p:nvGraphicFramePr>
          <p:cNvPr id="369" name="Chart 368">
            <a:extLst>
              <a:ext uri="{FF2B5EF4-FFF2-40B4-BE49-F238E27FC236}">
                <a16:creationId xmlns:a16="http://schemas.microsoft.com/office/drawing/2014/main" id="{DC591FF7-53F5-4911-9937-5756F65FF4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3002146"/>
              </p:ext>
            </p:extLst>
          </p:nvPr>
        </p:nvGraphicFramePr>
        <p:xfrm>
          <a:off x="687959" y="26956557"/>
          <a:ext cx="5725745" cy="4421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4"/>
          </a:graphicData>
        </a:graphic>
      </p:graphicFrame>
      <p:graphicFrame>
        <p:nvGraphicFramePr>
          <p:cNvPr id="370" name="Chart 369">
            <a:extLst>
              <a:ext uri="{FF2B5EF4-FFF2-40B4-BE49-F238E27FC236}">
                <a16:creationId xmlns:a16="http://schemas.microsoft.com/office/drawing/2014/main" id="{318128BD-7206-4346-A48E-57257C7BA6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1200590"/>
              </p:ext>
            </p:extLst>
          </p:nvPr>
        </p:nvGraphicFramePr>
        <p:xfrm>
          <a:off x="6402091" y="26953650"/>
          <a:ext cx="5455836" cy="4424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5"/>
          </a:graphicData>
        </a:graphic>
      </p:graphicFrame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0487467F-C237-4B70-93CA-2BDDB506E9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022178"/>
              </p:ext>
            </p:extLst>
          </p:nvPr>
        </p:nvGraphicFramePr>
        <p:xfrm>
          <a:off x="11941907" y="23052968"/>
          <a:ext cx="8186118" cy="354139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881223607"/>
                    </a:ext>
                  </a:extLst>
                </a:gridCol>
                <a:gridCol w="2957957">
                  <a:extLst>
                    <a:ext uri="{9D8B030D-6E8A-4147-A177-3AD203B41FA5}">
                      <a16:colId xmlns:a16="http://schemas.microsoft.com/office/drawing/2014/main" val="20677756"/>
                    </a:ext>
                  </a:extLst>
                </a:gridCol>
                <a:gridCol w="3211937">
                  <a:extLst>
                    <a:ext uri="{9D8B030D-6E8A-4147-A177-3AD203B41FA5}">
                      <a16:colId xmlns:a16="http://schemas.microsoft.com/office/drawing/2014/main" val="202570908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1" i="1" u="none" strike="noStrike" dirty="0">
                          <a:effectLst/>
                          <a:latin typeface="LMU CompatilFact" panose="02000500060000020003" pitchFamily="2" charset="0"/>
                        </a:rPr>
                        <a:t>Oxide </a:t>
                      </a:r>
                      <a:r>
                        <a:rPr lang="de-DE" sz="2400" b="1" i="1" u="none" strike="noStrike" dirty="0" err="1">
                          <a:effectLst/>
                          <a:latin typeface="LMU CompatilFact" panose="02000500060000020003" pitchFamily="2" charset="0"/>
                        </a:rPr>
                        <a:t>wt</a:t>
                      </a:r>
                      <a:r>
                        <a:rPr lang="de-DE" sz="2400" b="1" i="1" u="none" strike="noStrike" dirty="0">
                          <a:effectLst/>
                          <a:latin typeface="LMU CompatilFact" panose="02000500060000020003" pitchFamily="2" charset="0"/>
                        </a:rPr>
                        <a:t>%</a:t>
                      </a:r>
                      <a:endParaRPr lang="de-DE" sz="2400" b="1" i="1" u="none" strike="noStrike" dirty="0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1" i="1" u="none" strike="noStrike" dirty="0">
                          <a:effectLst/>
                          <a:latin typeface="LMU CompatilFact" panose="02000500060000020003" pitchFamily="2" charset="0"/>
                        </a:rPr>
                        <a:t>HPG8</a:t>
                      </a:r>
                    </a:p>
                    <a:p>
                      <a:pPr algn="ctr" fontAlgn="ctr"/>
                      <a:r>
                        <a:rPr lang="de-DE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LMU CompatilFact" panose="02000500060000020003" pitchFamily="2" charset="0"/>
                        </a:rPr>
                        <a:t>(</a:t>
                      </a:r>
                      <a:r>
                        <a:rPr lang="de-DE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LMU CompatilFact" panose="02000500060000020003" pitchFamily="2" charset="0"/>
                        </a:rPr>
                        <a:t>Referred</a:t>
                      </a:r>
                      <a:r>
                        <a:rPr lang="de-DE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LMU CompatilFact" panose="02000500060000020003" pitchFamily="2" charset="0"/>
                        </a:rPr>
                        <a:t> </a:t>
                      </a:r>
                      <a:r>
                        <a:rPr lang="de-DE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LMU CompatilFact" panose="02000500060000020003" pitchFamily="2" charset="0"/>
                        </a:rPr>
                        <a:t>as</a:t>
                      </a:r>
                      <a:r>
                        <a:rPr lang="de-DE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LMU CompatilFact" panose="02000500060000020003" pitchFamily="2" charset="0"/>
                        </a:rPr>
                        <a:t> „H“ in </a:t>
                      </a:r>
                      <a:r>
                        <a:rPr lang="de-DE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LMU CompatilFact" panose="02000500060000020003" pitchFamily="2" charset="0"/>
                        </a:rPr>
                        <a:t>the</a:t>
                      </a:r>
                      <a:r>
                        <a:rPr lang="de-DE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LMU CompatilFact" panose="02000500060000020003" pitchFamily="2" charset="0"/>
                        </a:rPr>
                        <a:t> </a:t>
                      </a:r>
                      <a:r>
                        <a:rPr lang="de-DE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LMU CompatilFact" panose="02000500060000020003" pitchFamily="2" charset="0"/>
                        </a:rPr>
                        <a:t>Grafic</a:t>
                      </a:r>
                      <a:r>
                        <a:rPr lang="de-DE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LMU CompatilFact" panose="02000500060000020003" pitchFamily="2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b="1" i="1" u="none" strike="noStrike" dirty="0">
                          <a:effectLst/>
                          <a:latin typeface="LMU CompatilFact" panose="02000500060000020003" pitchFamily="2" charset="0"/>
                        </a:rPr>
                        <a:t>Natural </a:t>
                      </a:r>
                      <a:r>
                        <a:rPr lang="de-DE" sz="2400" b="1" i="1" u="none" strike="noStrike" dirty="0" err="1">
                          <a:effectLst/>
                          <a:latin typeface="LMU CompatilFact" panose="02000500060000020003" pitchFamily="2" charset="0"/>
                        </a:rPr>
                        <a:t>Rhyolite</a:t>
                      </a:r>
                      <a:r>
                        <a:rPr lang="de-DE" sz="2400" b="1" i="1" u="none" strike="noStrike" dirty="0">
                          <a:effectLst/>
                          <a:latin typeface="LMU CompatilFact" panose="02000500060000020003" pitchFamily="2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de-DE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LMU CompatilFact" panose="02000500060000020003" pitchFamily="2" charset="0"/>
                        </a:rPr>
                        <a:t>(</a:t>
                      </a:r>
                      <a:r>
                        <a:rPr lang="de-DE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LMU CompatilFact" panose="02000500060000020003" pitchFamily="2" charset="0"/>
                        </a:rPr>
                        <a:t>Referred</a:t>
                      </a:r>
                      <a:r>
                        <a:rPr lang="de-DE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LMU CompatilFact" panose="02000500060000020003" pitchFamily="2" charset="0"/>
                        </a:rPr>
                        <a:t> </a:t>
                      </a:r>
                      <a:r>
                        <a:rPr lang="de-DE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LMU CompatilFact" panose="02000500060000020003" pitchFamily="2" charset="0"/>
                        </a:rPr>
                        <a:t>as</a:t>
                      </a:r>
                      <a:r>
                        <a:rPr lang="de-DE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LMU CompatilFact" panose="02000500060000020003" pitchFamily="2" charset="0"/>
                        </a:rPr>
                        <a:t> „N“ in </a:t>
                      </a:r>
                      <a:r>
                        <a:rPr lang="de-DE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LMU CompatilFact" panose="02000500060000020003" pitchFamily="2" charset="0"/>
                        </a:rPr>
                        <a:t>the</a:t>
                      </a:r>
                      <a:r>
                        <a:rPr lang="de-DE" sz="1800" b="1" i="1" u="none" strike="noStrike" dirty="0">
                          <a:solidFill>
                            <a:srgbClr val="000000"/>
                          </a:solidFill>
                          <a:effectLst/>
                          <a:latin typeface="LMU CompatilFact" panose="02000500060000020003" pitchFamily="2" charset="0"/>
                        </a:rPr>
                        <a:t> Graph)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7360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effectLst/>
                          <a:latin typeface="LMU CompatilFact" panose="02000500060000020003" pitchFamily="2" charset="0"/>
                        </a:rPr>
                        <a:t>SiO2</a:t>
                      </a:r>
                      <a:endParaRPr lang="de-DE" sz="2400" b="1" i="0" u="none" strike="noStrike" dirty="0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effectLst/>
                          <a:latin typeface="LMU CompatilFact" panose="02000500060000020003" pitchFamily="2" charset="0"/>
                        </a:rPr>
                        <a:t>78.28</a:t>
                      </a:r>
                      <a:endParaRPr lang="de-DE" sz="2400" b="1" i="0" u="none" strike="noStrike" dirty="0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u="none" strike="noStrike">
                          <a:effectLst/>
                          <a:latin typeface="LMU CompatilFact" panose="02000500060000020003" pitchFamily="2" charset="0"/>
                        </a:rPr>
                        <a:t>75.95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66849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effectLst/>
                          <a:latin typeface="LMU CompatilFact" panose="02000500060000020003" pitchFamily="2" charset="0"/>
                        </a:rPr>
                        <a:t>Al2O3</a:t>
                      </a:r>
                      <a:endParaRPr lang="de-DE" sz="2400" b="1" i="0" u="none" strike="noStrike" dirty="0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effectLst/>
                          <a:latin typeface="LMU CompatilFact" panose="02000500060000020003" pitchFamily="2" charset="0"/>
                        </a:rPr>
                        <a:t>11.76</a:t>
                      </a:r>
                      <a:endParaRPr lang="de-DE" sz="2400" b="1" i="0" u="none" strike="noStrike" dirty="0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u="none" strike="noStrike">
                          <a:effectLst/>
                          <a:latin typeface="LMU CompatilFact" panose="02000500060000020003" pitchFamily="2" charset="0"/>
                        </a:rPr>
                        <a:t>11.91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79639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effectLst/>
                          <a:latin typeface="LMU CompatilFact" panose="02000500060000020003" pitchFamily="2" charset="0"/>
                        </a:rPr>
                        <a:t>Na2O</a:t>
                      </a:r>
                      <a:endParaRPr lang="de-DE" sz="2400" b="1" i="0" u="none" strike="noStrike" dirty="0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effectLst/>
                          <a:latin typeface="LMU CompatilFact" panose="02000500060000020003" pitchFamily="2" charset="0"/>
                        </a:rPr>
                        <a:t>4.58</a:t>
                      </a:r>
                      <a:endParaRPr lang="de-DE" sz="2400" b="1" i="0" u="none" strike="noStrike" dirty="0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u="none" strike="noStrike">
                          <a:effectLst/>
                          <a:latin typeface="LMU CompatilFact" panose="02000500060000020003" pitchFamily="2" charset="0"/>
                        </a:rPr>
                        <a:t>3.74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93351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>
                          <a:effectLst/>
                          <a:latin typeface="LMU CompatilFact" panose="02000500060000020003" pitchFamily="2" charset="0"/>
                        </a:rPr>
                        <a:t>K2O</a:t>
                      </a:r>
                      <a:endParaRPr lang="de-DE" sz="2400" b="1" i="0" u="none" strike="noStrike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i="0" u="none" strike="noStrike" dirty="0">
                          <a:effectLst/>
                          <a:latin typeface="LMU CompatilFact" panose="02000500060000020003" pitchFamily="2" charset="0"/>
                        </a:rPr>
                        <a:t>4.07</a:t>
                      </a:r>
                      <a:endParaRPr lang="de-DE" sz="2400" b="1" i="0" u="none" strike="noStrike" dirty="0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2400" u="none" strike="noStrike" dirty="0">
                          <a:effectLst/>
                          <a:latin typeface="LMU CompatilFact" panose="02000500060000020003" pitchFamily="2" charset="0"/>
                        </a:rPr>
                        <a:t>2.65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80131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>
                          <a:effectLst/>
                          <a:latin typeface="LMU CompatilFact" panose="02000500060000020003" pitchFamily="2" charset="0"/>
                        </a:rPr>
                        <a:t>CaO</a:t>
                      </a:r>
                      <a:endParaRPr lang="de-DE" sz="2400" b="0" i="0" u="none" strike="noStrike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i="1" u="none" strike="noStrike" dirty="0">
                          <a:effectLst/>
                          <a:latin typeface="LMU CompatilFact" panose="02000500060000020003" pitchFamily="2" charset="0"/>
                        </a:rPr>
                        <a:t>1 ,2</a:t>
                      </a:r>
                      <a:endParaRPr lang="de-DE" sz="2400" b="0" i="1" u="none" strike="noStrike" dirty="0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effectLst/>
                          <a:latin typeface="LMU CompatilFact" panose="02000500060000020003" pitchFamily="2" charset="0"/>
                        </a:rPr>
                        <a:t>1.7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29215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effectLst/>
                          <a:latin typeface="LMU CompatilFact" panose="02000500060000020003" pitchFamily="2" charset="0"/>
                        </a:rPr>
                        <a:t>FeOtotal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i="1" u="none" strike="noStrike" dirty="0">
                          <a:effectLst/>
                          <a:latin typeface="LMU CompatilFact" panose="02000500060000020003" pitchFamily="2" charset="0"/>
                        </a:rPr>
                        <a:t>0, 0.1, 0.5, 1, 1.5, 2 ,2.5 </a:t>
                      </a:r>
                      <a:endParaRPr lang="de-DE" sz="2400" b="0" i="1" u="none" strike="noStrike" dirty="0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2400" u="none" strike="noStrike" dirty="0">
                          <a:effectLst/>
                          <a:latin typeface="LMU CompatilFact" panose="02000500060000020003" pitchFamily="2" charset="0"/>
                        </a:rPr>
                        <a:t>3.28</a:t>
                      </a:r>
                      <a:endParaRPr lang="de-DE" sz="2400" b="0" i="0" u="none" strike="noStrike" dirty="0">
                        <a:solidFill>
                          <a:srgbClr val="000000"/>
                        </a:solidFill>
                        <a:effectLst/>
                        <a:latin typeface="LMU CompatilFact" panose="02000500060000020003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37357988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2085500F-D452-4CE9-A7E4-96A423B2F957}"/>
              </a:ext>
            </a:extLst>
          </p:cNvPr>
          <p:cNvSpPr txBox="1"/>
          <p:nvPr/>
        </p:nvSpPr>
        <p:spPr>
          <a:xfrm>
            <a:off x="20968017" y="23028175"/>
            <a:ext cx="149897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SO₂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uptake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was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tested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for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a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syntetic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glass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(</a:t>
            </a:r>
            <a:r>
              <a:rPr lang="de-DE" sz="3500" i="1" dirty="0">
                <a:solidFill>
                  <a:schemeClr val="tx1"/>
                </a:solidFill>
                <a:latin typeface="LMU CompatilFact" panose="02000500060000020003" pitchFamily="2" charset="0"/>
              </a:rPr>
              <a:t>HPG8</a:t>
            </a:r>
            <a:r>
              <a:rPr lang="de-DE" sz="3500" i="1" dirty="0">
                <a:solidFill>
                  <a:schemeClr val="tx1"/>
                </a:solidFill>
                <a:cs typeface="Calibri" panose="020F0502020204030204" pitchFamily="34" charset="0"/>
              </a:rPr>
              <a:t>⁴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)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with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various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FeOt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and CaO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wt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%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contents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and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compared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with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the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experiments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¹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carried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out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with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natural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rhyolitic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glass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(</a:t>
            </a:r>
            <a:r>
              <a:rPr lang="de-DE" sz="3500" i="1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calc</a:t>
            </a:r>
            <a:r>
              <a:rPr lang="de-DE" sz="3500" i="1" dirty="0">
                <a:solidFill>
                  <a:schemeClr val="tx1"/>
                </a:solidFill>
                <a:latin typeface="LMU CompatilFact" panose="02000500060000020003" pitchFamily="2" charset="0"/>
              </a:rPr>
              <a:t>-alkaline </a:t>
            </a:r>
            <a:r>
              <a:rPr lang="de-DE" sz="3500" i="1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rhyolite</a:t>
            </a:r>
            <a:r>
              <a:rPr lang="de-DE" sz="3500" i="1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i="1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from</a:t>
            </a:r>
            <a:r>
              <a:rPr lang="de-DE" sz="3500" i="1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i="1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Krafla</a:t>
            </a:r>
            <a:r>
              <a:rPr lang="de-DE" sz="3500" i="1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i="1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volcano</a:t>
            </a:r>
            <a:r>
              <a:rPr lang="de-DE" sz="3500" i="1" dirty="0">
                <a:solidFill>
                  <a:schemeClr val="tx1"/>
                </a:solidFill>
                <a:latin typeface="LMU CompatilFact" panose="02000500060000020003" pitchFamily="2" charset="0"/>
              </a:rPr>
              <a:t>, Iceland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).</a:t>
            </a:r>
          </a:p>
          <a:p>
            <a:pPr algn="just"/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Leachate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data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confirmed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that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both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the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addition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of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CaO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and FeOtotal,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systematically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increased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the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amount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of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leached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Ca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²⁺,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thus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the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growth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of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CaSO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₄, and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thereby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SO₂ </a:t>
            </a:r>
            <a:r>
              <a:rPr lang="de-DE" sz="35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uptake</a:t>
            </a:r>
            <a:r>
              <a:rPr lang="de-DE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.</a:t>
            </a:r>
            <a:endParaRPr lang="de-DE" sz="35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endParaRPr lang="de-DE" sz="36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E9D98C98-55CA-41AC-A086-E9281DA42CD9}"/>
              </a:ext>
            </a:extLst>
          </p:cNvPr>
          <p:cNvSpPr txBox="1"/>
          <p:nvPr/>
        </p:nvSpPr>
        <p:spPr>
          <a:xfrm>
            <a:off x="35168387" y="32012928"/>
            <a:ext cx="7428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LMU CompatilFact" panose="02000500060000020003" pitchFamily="2" charset="0"/>
              </a:rPr>
              <a:t>4) Holtz et al., 1992 </a:t>
            </a:r>
            <a:r>
              <a:rPr lang="en-US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Chem </a:t>
            </a:r>
            <a:r>
              <a:rPr lang="en-US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Geol</a:t>
            </a:r>
            <a:endParaRPr lang="en-US" sz="3600" dirty="0">
              <a:solidFill>
                <a:schemeClr val="tx1"/>
              </a:solidFill>
              <a:latin typeface="LMU CompatilFact" panose="02000500060000020003" pitchFamily="2" charset="0"/>
              <a:cs typeface="Arial" panose="020B0604020202020204" pitchFamily="34" charset="0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63192BB6-0056-4C87-B9FF-465523ADC0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8" b="9174"/>
          <a:stretch/>
        </p:blipFill>
        <p:spPr>
          <a:xfrm flipH="1">
            <a:off x="11925423" y="26750746"/>
            <a:ext cx="8220305" cy="3785154"/>
          </a:xfrm>
          <a:prstGeom prst="rect">
            <a:avLst/>
          </a:prstGeom>
        </p:spPr>
      </p:pic>
      <p:sp>
        <p:nvSpPr>
          <p:cNvPr id="372" name="TextBox 371">
            <a:extLst>
              <a:ext uri="{FF2B5EF4-FFF2-40B4-BE49-F238E27FC236}">
                <a16:creationId xmlns:a16="http://schemas.microsoft.com/office/drawing/2014/main" id="{DBEF48A3-D407-4A82-B933-19816F8C952F}"/>
              </a:ext>
            </a:extLst>
          </p:cNvPr>
          <p:cNvSpPr txBox="1"/>
          <p:nvPr/>
        </p:nvSpPr>
        <p:spPr>
          <a:xfrm>
            <a:off x="20958923" y="26293200"/>
            <a:ext cx="1498401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SO₂ 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uptake has mostly been regarded as a low-temperature process, where 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SO₂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is condensed as H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₂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SO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₄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on the ash. However, our work </a:t>
            </a:r>
            <a:r>
              <a:rPr lang="en-US" sz="35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demostrates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that high-temperature (&gt;500°C) glass reacts with 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SO₂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; initially chemisorbing it and further reacting to grow surficial </a:t>
            </a:r>
            <a:r>
              <a:rPr lang="en-US" sz="35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CaSO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₄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.</a:t>
            </a:r>
          </a:p>
          <a:p>
            <a:pPr algn="just"/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Moreover, the effect of Fe in this process has never before been studied, and seems to exert a powerful control on Ca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²⁺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diffusion (thus 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SO₂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uptake).</a:t>
            </a:r>
          </a:p>
          <a:p>
            <a:pPr algn="just"/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An important implication is that, there is a compositional dependence on 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Calcium diffusion, 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that should be taken in consideration when assessing high temperature 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SO₂</a:t>
            </a:r>
            <a:r>
              <a:rPr lang="en-US" sz="3500" dirty="0">
                <a:solidFill>
                  <a:schemeClr val="tx1"/>
                </a:solidFill>
                <a:latin typeface="LMU CompatilFact" panose="02000500060000020003" pitchFamily="2" charset="0"/>
              </a:rPr>
              <a:t> uptake.</a:t>
            </a:r>
          </a:p>
        </p:txBody>
      </p:sp>
      <p:pic>
        <p:nvPicPr>
          <p:cNvPr id="373" name="Picture 372">
            <a:extLst>
              <a:ext uri="{FF2B5EF4-FFF2-40B4-BE49-F238E27FC236}">
                <a16:creationId xmlns:a16="http://schemas.microsoft.com/office/drawing/2014/main" id="{37F9B193-4203-4ABF-A20F-4E3561CCF614}"/>
              </a:ext>
            </a:extLst>
          </p:cNvPr>
          <p:cNvPicPr>
            <a:picLocks noChangeAspect="1"/>
          </p:cNvPicPr>
          <p:nvPr/>
        </p:nvPicPr>
        <p:blipFill rotWithShape="1">
          <a:blip r:embed="rId47"/>
          <a:srcRect l="-1010" t="16021" r="-1634" b="17312"/>
          <a:stretch/>
        </p:blipFill>
        <p:spPr>
          <a:xfrm>
            <a:off x="43419743" y="25486262"/>
            <a:ext cx="7263864" cy="5776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7" name="TextBox 266">
            <a:extLst>
              <a:ext uri="{FF2B5EF4-FFF2-40B4-BE49-F238E27FC236}">
                <a16:creationId xmlns:a16="http://schemas.microsoft.com/office/drawing/2014/main" id="{4BFA0610-C685-4CF4-8875-785B263E9E07}"/>
              </a:ext>
            </a:extLst>
          </p:cNvPr>
          <p:cNvSpPr txBox="1"/>
          <p:nvPr/>
        </p:nvSpPr>
        <p:spPr>
          <a:xfrm>
            <a:off x="42671111" y="32012928"/>
            <a:ext cx="863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5) Suzuki et al., 2005 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J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Geoph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  <a:cs typeface="Arial" panose="020B0604020202020204" pitchFamily="34" charset="0"/>
              </a:rPr>
              <a:t> Res</a:t>
            </a:r>
            <a:endParaRPr lang="en-US" sz="3600" dirty="0">
              <a:solidFill>
                <a:schemeClr val="tx1"/>
              </a:solidFill>
              <a:latin typeface="LMU CompatilFact" panose="02000500060000020003" pitchFamily="2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BB2BA151-6CF2-497D-BAA9-7431AAAE26CB}"/>
              </a:ext>
            </a:extLst>
          </p:cNvPr>
          <p:cNvSpPr txBox="1"/>
          <p:nvPr/>
        </p:nvSpPr>
        <p:spPr>
          <a:xfrm>
            <a:off x="36874523" y="25972044"/>
            <a:ext cx="61360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This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image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is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an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example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of a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volcanic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plume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simulation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,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where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the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size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particle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distribution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of ash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is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been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tracked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in 3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spatial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coordinates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,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for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an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eruption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of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the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magnitude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of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Pinatubo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, 1991. </a:t>
            </a:r>
            <a:r>
              <a:rPr lang="de-DE" sz="3600" dirty="0" err="1">
                <a:solidFill>
                  <a:schemeClr val="tx1"/>
                </a:solidFill>
                <a:latin typeface="LMU CompatilFact" panose="02000500060000020003" pitchFamily="2" charset="0"/>
              </a:rPr>
              <a:t>Courtesy</a:t>
            </a:r>
            <a:r>
              <a:rPr lang="de-DE" sz="3600" dirty="0">
                <a:solidFill>
                  <a:schemeClr val="tx1"/>
                </a:solidFill>
                <a:latin typeface="LMU CompatilFact" panose="02000500060000020003" pitchFamily="2" charset="0"/>
              </a:rPr>
              <a:t> of Yujiro J. Suzuki.</a:t>
            </a:r>
            <a:endParaRPr lang="en-US" sz="3600" dirty="0">
              <a:solidFill>
                <a:schemeClr val="tx1"/>
              </a:solidFill>
              <a:latin typeface="LMU CompatilFact" panose="02000500060000020003" pitchFamily="2" charset="0"/>
            </a:endParaRPr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9B7CB7C8-C711-42A9-9538-ABAC2ED60683}"/>
              </a:ext>
            </a:extLst>
          </p:cNvPr>
          <p:cNvSpPr txBox="1"/>
          <p:nvPr/>
        </p:nvSpPr>
        <p:spPr>
          <a:xfrm>
            <a:off x="11892560" y="30565660"/>
            <a:ext cx="8726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HPG8 </a:t>
            </a:r>
            <a:r>
              <a:rPr lang="de-DE" sz="20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glasses</a:t>
            </a:r>
            <a:r>
              <a:rPr lang="de-DE" sz="2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with</a:t>
            </a:r>
            <a:r>
              <a:rPr lang="de-DE" sz="2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2, and 1wt%CaO, </a:t>
            </a:r>
            <a:r>
              <a:rPr lang="de-DE" sz="20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upper</a:t>
            </a:r>
            <a:r>
              <a:rPr lang="de-DE" sz="2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and </a:t>
            </a:r>
            <a:r>
              <a:rPr lang="de-DE" sz="20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lower</a:t>
            </a:r>
            <a:r>
              <a:rPr lang="de-DE" sz="2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sets</a:t>
            </a:r>
            <a:r>
              <a:rPr lang="de-DE" sz="2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respectively</a:t>
            </a:r>
            <a:r>
              <a:rPr lang="de-DE" sz="2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,</a:t>
            </a:r>
          </a:p>
          <a:p>
            <a:pPr algn="just"/>
            <a:r>
              <a:rPr lang="de-DE" sz="2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And </a:t>
            </a:r>
            <a:r>
              <a:rPr lang="de-DE" sz="20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from</a:t>
            </a:r>
            <a:r>
              <a:rPr lang="de-DE" sz="2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left</a:t>
            </a:r>
            <a:r>
              <a:rPr lang="de-DE" sz="2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to</a:t>
            </a:r>
            <a:r>
              <a:rPr lang="de-DE" sz="2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right</a:t>
            </a:r>
            <a:r>
              <a:rPr lang="de-DE" sz="2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the</a:t>
            </a:r>
            <a:r>
              <a:rPr lang="de-DE" sz="2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FeO</a:t>
            </a:r>
            <a:r>
              <a:rPr lang="de-DE" sz="2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total </a:t>
            </a:r>
            <a:r>
              <a:rPr lang="de-DE" sz="20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is</a:t>
            </a:r>
            <a:r>
              <a:rPr lang="de-DE" sz="2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 0, 0.1, 0.5, 1, 1.5, 2, 2.5 </a:t>
            </a:r>
            <a:r>
              <a:rPr lang="de-DE" sz="2000" dirty="0" err="1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wt</a:t>
            </a:r>
            <a:r>
              <a:rPr lang="de-DE" sz="2000" dirty="0">
                <a:solidFill>
                  <a:schemeClr val="tx1"/>
                </a:solidFill>
                <a:latin typeface="LMU CompatilFact" panose="02000500060000020003" pitchFamily="2" charset="0"/>
                <a:cs typeface="Calibri" panose="020F0502020204030204" pitchFamily="34" charset="0"/>
              </a:rPr>
              <a:t>%</a:t>
            </a:r>
            <a:endParaRPr lang="de-DE" sz="2000" dirty="0">
              <a:solidFill>
                <a:schemeClr val="tx1"/>
              </a:solidFill>
              <a:latin typeface="LMU CompatilFact" panose="02000500060000020003" pitchFamily="2" charset="0"/>
            </a:endParaRPr>
          </a:p>
          <a:p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DD0226-E19A-4375-B2AE-C070FC89EAC4}"/>
              </a:ext>
            </a:extLst>
          </p:cNvPr>
          <p:cNvSpPr/>
          <p:nvPr/>
        </p:nvSpPr>
        <p:spPr>
          <a:xfrm>
            <a:off x="5874853" y="29242808"/>
            <a:ext cx="352301" cy="318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3E119D4F-47CC-427A-8082-D55A82816F9F}"/>
              </a:ext>
            </a:extLst>
          </p:cNvPr>
          <p:cNvSpPr/>
          <p:nvPr/>
        </p:nvSpPr>
        <p:spPr>
          <a:xfrm>
            <a:off x="5885673" y="29757887"/>
            <a:ext cx="339981" cy="313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1BE4671D-5B16-49DF-8731-9E3B95571BA3}"/>
              </a:ext>
            </a:extLst>
          </p:cNvPr>
          <p:cNvSpPr/>
          <p:nvPr/>
        </p:nvSpPr>
        <p:spPr>
          <a:xfrm>
            <a:off x="5942330" y="30169978"/>
            <a:ext cx="352301" cy="318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9E4E22-33F1-4602-B8E7-3C26E8B784EC}"/>
              </a:ext>
            </a:extLst>
          </p:cNvPr>
          <p:cNvSpPr/>
          <p:nvPr/>
        </p:nvSpPr>
        <p:spPr>
          <a:xfrm>
            <a:off x="11355318" y="25028060"/>
            <a:ext cx="242100" cy="243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DCC6AB98-1841-478C-A7F4-FFE39AE3731C}"/>
              </a:ext>
            </a:extLst>
          </p:cNvPr>
          <p:cNvSpPr/>
          <p:nvPr/>
        </p:nvSpPr>
        <p:spPr>
          <a:xfrm>
            <a:off x="11510979" y="25416359"/>
            <a:ext cx="242100" cy="243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DB9E2810-936F-4E85-B444-532B54E06D6D}"/>
              </a:ext>
            </a:extLst>
          </p:cNvPr>
          <p:cNvSpPr/>
          <p:nvPr/>
        </p:nvSpPr>
        <p:spPr>
          <a:xfrm>
            <a:off x="11450694" y="25844742"/>
            <a:ext cx="242100" cy="243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4B1FAC17-F3EA-43E2-9BA9-D26C9F00E551}"/>
              </a:ext>
            </a:extLst>
          </p:cNvPr>
          <p:cNvSpPr/>
          <p:nvPr/>
        </p:nvSpPr>
        <p:spPr>
          <a:xfrm>
            <a:off x="11417533" y="29301136"/>
            <a:ext cx="242100" cy="243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887D9492-5F73-40CB-868A-7DBAB2771691}"/>
              </a:ext>
            </a:extLst>
          </p:cNvPr>
          <p:cNvSpPr/>
          <p:nvPr/>
        </p:nvSpPr>
        <p:spPr>
          <a:xfrm>
            <a:off x="11519142" y="29709945"/>
            <a:ext cx="242100" cy="243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3BA7740B-D9B0-4652-9309-A159BC20A7F2}"/>
              </a:ext>
            </a:extLst>
          </p:cNvPr>
          <p:cNvSpPr/>
          <p:nvPr/>
        </p:nvSpPr>
        <p:spPr>
          <a:xfrm>
            <a:off x="11502037" y="30217826"/>
            <a:ext cx="242100" cy="243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8A378D-8C70-4A2C-A6D4-96E7C2988D96}"/>
              </a:ext>
            </a:extLst>
          </p:cNvPr>
          <p:cNvSpPr txBox="1"/>
          <p:nvPr/>
        </p:nvSpPr>
        <p:spPr>
          <a:xfrm>
            <a:off x="5302739" y="23366640"/>
            <a:ext cx="387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tx1"/>
                </a:solidFill>
              </a:rPr>
              <a:t>H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2C6CE9-D6BC-416E-B4BE-B29E4C90D981}"/>
              </a:ext>
            </a:extLst>
          </p:cNvPr>
          <p:cNvSpPr txBox="1"/>
          <p:nvPr/>
        </p:nvSpPr>
        <p:spPr>
          <a:xfrm>
            <a:off x="5287326" y="27620569"/>
            <a:ext cx="389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tx1"/>
                </a:solidFill>
              </a:rPr>
              <a:t>H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DDA8722A-BB83-4480-8F16-1AC23405D512}"/>
              </a:ext>
            </a:extLst>
          </p:cNvPr>
          <p:cNvSpPr txBox="1"/>
          <p:nvPr/>
        </p:nvSpPr>
        <p:spPr>
          <a:xfrm>
            <a:off x="10781848" y="27461449"/>
            <a:ext cx="389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tx1"/>
                </a:solidFill>
              </a:rPr>
              <a:t>H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1C39D6-045E-48B6-BA4E-146298B4B9AE}"/>
              </a:ext>
            </a:extLst>
          </p:cNvPr>
          <p:cNvSpPr txBox="1"/>
          <p:nvPr/>
        </p:nvSpPr>
        <p:spPr>
          <a:xfrm>
            <a:off x="10776725" y="24758391"/>
            <a:ext cx="31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tx1"/>
                </a:solidFill>
              </a:rPr>
              <a:t>N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D904AD23-7827-46D9-B653-C7D66AB0C7EC}"/>
              </a:ext>
            </a:extLst>
          </p:cNvPr>
          <p:cNvSpPr txBox="1"/>
          <p:nvPr/>
        </p:nvSpPr>
        <p:spPr>
          <a:xfrm>
            <a:off x="5287430" y="29053544"/>
            <a:ext cx="474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tx1"/>
                </a:solidFill>
              </a:rPr>
              <a:t>N</a:t>
            </a:r>
            <a:endParaRPr lang="de-DE" sz="1400" b="1" dirty="0">
              <a:solidFill>
                <a:schemeClr val="tx1"/>
              </a:solidFill>
            </a:endParaRPr>
          </a:p>
        </p:txBody>
      </p:sp>
      <p:sp>
        <p:nvSpPr>
          <p:cNvPr id="378" name="TextBox 377">
            <a:extLst>
              <a:ext uri="{FF2B5EF4-FFF2-40B4-BE49-F238E27FC236}">
                <a16:creationId xmlns:a16="http://schemas.microsoft.com/office/drawing/2014/main" id="{8F79C353-AAA2-4E01-A41B-C06A67A5B4A7}"/>
              </a:ext>
            </a:extLst>
          </p:cNvPr>
          <p:cNvSpPr txBox="1"/>
          <p:nvPr/>
        </p:nvSpPr>
        <p:spPr>
          <a:xfrm>
            <a:off x="10856058" y="28982539"/>
            <a:ext cx="474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chemeClr val="tx1"/>
                </a:solidFill>
              </a:rPr>
              <a:t>N</a:t>
            </a:r>
            <a:endParaRPr lang="de-DE" sz="1400" b="1" dirty="0">
              <a:solidFill>
                <a:schemeClr val="tx1"/>
              </a:solidFill>
            </a:endParaRPr>
          </a:p>
        </p:txBody>
      </p:sp>
      <p:sp>
        <p:nvSpPr>
          <p:cNvPr id="379" name="Rectangle 378">
            <a:extLst>
              <a:ext uri="{FF2B5EF4-FFF2-40B4-BE49-F238E27FC236}">
                <a16:creationId xmlns:a16="http://schemas.microsoft.com/office/drawing/2014/main" id="{AFB9931C-CCBA-40D0-B004-2190C1E7E65E}"/>
              </a:ext>
            </a:extLst>
          </p:cNvPr>
          <p:cNvSpPr/>
          <p:nvPr/>
        </p:nvSpPr>
        <p:spPr>
          <a:xfrm>
            <a:off x="11594599" y="30256574"/>
            <a:ext cx="208894" cy="279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007D767-E981-4F94-9B47-0E92D0A94354}"/>
              </a:ext>
            </a:extLst>
          </p:cNvPr>
          <p:cNvSpPr/>
          <p:nvPr/>
        </p:nvSpPr>
        <p:spPr>
          <a:xfrm>
            <a:off x="4907283" y="23448991"/>
            <a:ext cx="1149150" cy="140474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08133EAB-CDB7-46A8-86DE-37E1B443FF73}"/>
              </a:ext>
            </a:extLst>
          </p:cNvPr>
          <p:cNvSpPr/>
          <p:nvPr/>
        </p:nvSpPr>
        <p:spPr>
          <a:xfrm>
            <a:off x="4907282" y="24857833"/>
            <a:ext cx="1149150" cy="130437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A26EAF41-D7F6-43FD-9140-19F0FEEDC27F}"/>
              </a:ext>
            </a:extLst>
          </p:cNvPr>
          <p:cNvSpPr/>
          <p:nvPr/>
        </p:nvSpPr>
        <p:spPr>
          <a:xfrm>
            <a:off x="10459694" y="23437626"/>
            <a:ext cx="1149150" cy="139148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2" name="Rectangle 381">
            <a:extLst>
              <a:ext uri="{FF2B5EF4-FFF2-40B4-BE49-F238E27FC236}">
                <a16:creationId xmlns:a16="http://schemas.microsoft.com/office/drawing/2014/main" id="{0CA851F9-02B2-4509-8144-69F79CA48E8E}"/>
              </a:ext>
            </a:extLst>
          </p:cNvPr>
          <p:cNvSpPr/>
          <p:nvPr/>
        </p:nvSpPr>
        <p:spPr>
          <a:xfrm>
            <a:off x="10459120" y="24823526"/>
            <a:ext cx="1149150" cy="133868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DCF84D56-E402-40E6-84D4-7D4AD9245BFE}"/>
              </a:ext>
            </a:extLst>
          </p:cNvPr>
          <p:cNvSpPr/>
          <p:nvPr/>
        </p:nvSpPr>
        <p:spPr>
          <a:xfrm>
            <a:off x="4866158" y="27658810"/>
            <a:ext cx="1149150" cy="143652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F454B908-996D-49E7-ACD8-C9030A642FD0}"/>
              </a:ext>
            </a:extLst>
          </p:cNvPr>
          <p:cNvSpPr/>
          <p:nvPr/>
        </p:nvSpPr>
        <p:spPr>
          <a:xfrm>
            <a:off x="4871722" y="29092177"/>
            <a:ext cx="1149150" cy="147348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5" name="Rectangle 384">
            <a:extLst>
              <a:ext uri="{FF2B5EF4-FFF2-40B4-BE49-F238E27FC236}">
                <a16:creationId xmlns:a16="http://schemas.microsoft.com/office/drawing/2014/main" id="{9E766350-D8C3-4F1E-8F9A-F51B4BC1C109}"/>
              </a:ext>
            </a:extLst>
          </p:cNvPr>
          <p:cNvSpPr/>
          <p:nvPr/>
        </p:nvSpPr>
        <p:spPr>
          <a:xfrm>
            <a:off x="10470197" y="27524003"/>
            <a:ext cx="1149150" cy="147348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52AEAE3F-9FF1-4733-94F5-346FC0355901}"/>
              </a:ext>
            </a:extLst>
          </p:cNvPr>
          <p:cNvSpPr/>
          <p:nvPr/>
        </p:nvSpPr>
        <p:spPr>
          <a:xfrm>
            <a:off x="10470196" y="28998562"/>
            <a:ext cx="1138073" cy="15507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8369509-D8ED-4781-86BE-28FC9DDEE01C}"/>
              </a:ext>
            </a:extLst>
          </p:cNvPr>
          <p:cNvCxnSpPr/>
          <p:nvPr/>
        </p:nvCxnSpPr>
        <p:spPr>
          <a:xfrm>
            <a:off x="33740104" y="32588992"/>
            <a:ext cx="1252939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advTm="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1157</Words>
  <Application>Microsoft Office PowerPoint</Application>
  <PresentationFormat>Custom</PresentationFormat>
  <Paragraphs>177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Aharoni</vt:lpstr>
      <vt:lpstr>Arial Narrow</vt:lpstr>
      <vt:lpstr>Adobe Gothic Std B</vt:lpstr>
      <vt:lpstr>Arial</vt:lpstr>
      <vt:lpstr>Times New Roman</vt:lpstr>
      <vt:lpstr>Calibri</vt:lpstr>
      <vt:lpstr>LMU CompatilFact</vt:lpstr>
      <vt:lpstr>Cambria Math</vt:lpstr>
      <vt:lpstr>Office Theme</vt:lpstr>
      <vt:lpstr>The role of calcium diffusion on high temperature SO₂ uptake by volcanic glasses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Ayris</dc:creator>
  <cp:lastModifiedBy>anasilviacasas</cp:lastModifiedBy>
  <cp:revision>626</cp:revision>
  <dcterms:created xsi:type="dcterms:W3CDTF">2009-11-29T16:41:09Z</dcterms:created>
  <dcterms:modified xsi:type="dcterms:W3CDTF">2020-03-31T09:43:47Z</dcterms:modified>
</cp:coreProperties>
</file>