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256" r:id="rId3"/>
    <p:sldId id="257" r:id="rId4"/>
    <p:sldId id="258" r:id="rId5"/>
    <p:sldId id="266" r:id="rId6"/>
    <p:sldId id="281" r:id="rId7"/>
    <p:sldId id="282" r:id="rId8"/>
    <p:sldId id="284" r:id="rId9"/>
    <p:sldId id="273" r:id="rId10"/>
    <p:sldId id="274" r:id="rId11"/>
    <p:sldId id="278" r:id="rId12"/>
    <p:sldId id="279" r:id="rId13"/>
    <p:sldId id="285" r:id="rId14"/>
  </p:sldIdLst>
  <p:sldSz cx="10080625" cy="5670550"/>
  <p:notesSz cx="7772400" cy="10058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77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C62FFF21-6F1C-438B-9C17-90FA43772EB4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‹Nr.›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6953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body"/>
          </p:nvPr>
        </p:nvSpPr>
        <p:spPr>
          <a:xfrm>
            <a:off x="640440" y="498384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1607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" name="Imagen 35"/>
          <p:cNvPicPr/>
          <p:nvPr/>
        </p:nvPicPr>
        <p:blipFill>
          <a:blip r:embed="rId2"/>
          <a:stretch/>
        </p:blipFill>
        <p:spPr>
          <a:xfrm>
            <a:off x="2978640" y="1326600"/>
            <a:ext cx="4121640" cy="3288240"/>
          </a:xfrm>
          <a:prstGeom prst="rect">
            <a:avLst/>
          </a:prstGeom>
          <a:ln>
            <a:noFill/>
          </a:ln>
        </p:spPr>
      </p:pic>
      <p:pic>
        <p:nvPicPr>
          <p:cNvPr id="37" name="Imagen 36"/>
          <p:cNvPicPr/>
          <p:nvPr/>
        </p:nvPicPr>
        <p:blipFill>
          <a:blip r:embed="rId2"/>
          <a:stretch/>
        </p:blipFill>
        <p:spPr>
          <a:xfrm>
            <a:off x="2978640" y="1326600"/>
            <a:ext cx="4121640" cy="328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5" name="Imagen 74"/>
          <p:cNvPicPr/>
          <p:nvPr/>
        </p:nvPicPr>
        <p:blipFill>
          <a:blip r:embed="rId2"/>
          <a:stretch/>
        </p:blipFill>
        <p:spPr>
          <a:xfrm>
            <a:off x="2978640" y="1326600"/>
            <a:ext cx="4121640" cy="3288240"/>
          </a:xfrm>
          <a:prstGeom prst="rect">
            <a:avLst/>
          </a:prstGeom>
          <a:ln>
            <a:noFill/>
          </a:ln>
        </p:spPr>
      </p:pic>
      <p:pic>
        <p:nvPicPr>
          <p:cNvPr id="76" name="Imagen 75"/>
          <p:cNvPicPr/>
          <p:nvPr/>
        </p:nvPicPr>
        <p:blipFill>
          <a:blip r:embed="rId2"/>
          <a:stretch/>
        </p:blipFill>
        <p:spPr>
          <a:xfrm>
            <a:off x="2978640" y="1326600"/>
            <a:ext cx="4121640" cy="328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0" y="0"/>
            <a:ext cx="10080000" cy="73152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PlaceHolder 2"/>
          <p:cNvSpPr>
            <a:spLocks noGrp="1"/>
          </p:cNvSpPr>
          <p:nvPr>
            <p:ph type="title"/>
          </p:nvPr>
        </p:nvSpPr>
        <p:spPr>
          <a:xfrm>
            <a:off x="504000" y="182880"/>
            <a:ext cx="9071640" cy="414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1800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7227360" y="5394960"/>
            <a:ext cx="2348280" cy="160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FD2B8C88-8CB0-4D9D-A801-ACF56B10127C}" type="slidenum"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‹Nr.›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043" y="72000"/>
            <a:ext cx="1036505" cy="3627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sldNum"/>
          </p:nvPr>
        </p:nvSpPr>
        <p:spPr>
          <a:xfrm>
            <a:off x="7227360" y="5394960"/>
            <a:ext cx="2348280" cy="1609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1B533074-92B0-4FC9-B9CC-CB6407585091}" type="slidenum">
              <a:rPr lang="en-US" sz="1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‹Nr.›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043" y="72000"/>
            <a:ext cx="1036505" cy="36277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github.com/Jubeku/RF_localizatio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8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12.png"/><Relationship Id="rId17" Type="http://schemas.openxmlformats.org/officeDocument/2006/relationships/image" Target="../media/image11.png"/><Relationship Id="rId2" Type="http://schemas.openxmlformats.org/officeDocument/2006/relationships/video" Target="../media/media2.mp4"/><Relationship Id="rId16" Type="http://schemas.openxmlformats.org/officeDocument/2006/relationships/image" Target="../media/image15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slideLayout" Target="../slideLayouts/slideLayout3.xml"/><Relationship Id="rId5" Type="http://schemas.microsoft.com/office/2007/relationships/media" Target="../media/media4.mp4"/><Relationship Id="rId15" Type="http://schemas.openxmlformats.org/officeDocument/2006/relationships/image" Target="../media/image14.png"/><Relationship Id="rId10" Type="http://schemas.openxmlformats.org/officeDocument/2006/relationships/video" Target="../media/media1.mp4"/><Relationship Id="rId4" Type="http://schemas.openxmlformats.org/officeDocument/2006/relationships/video" Target="../media/media3.mp4"/><Relationship Id="rId9" Type="http://schemas.microsoft.com/office/2007/relationships/media" Target="../media/media1.mp4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1480151" y="1397614"/>
            <a:ext cx="7119338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14000"/>
              </a:lnSpc>
            </a:pPr>
            <a:r>
              <a:rPr lang="en-US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Localization of </a:t>
            </a:r>
            <a:r>
              <a:rPr lang="en-US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Rockfalls</a:t>
            </a:r>
            <a:r>
              <a:rPr lang="en-US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 at </a:t>
            </a:r>
            <a:r>
              <a:rPr lang="en-US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Dolomieu</a:t>
            </a:r>
            <a:r>
              <a:rPr lang="en-US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 Crater, La </a:t>
            </a:r>
            <a:r>
              <a:rPr lang="en-US" sz="2000" b="1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Réunion</a:t>
            </a:r>
            <a:r>
              <a:rPr lang="en-US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, through Simulation of Seismic Waves on Real Topography </a:t>
            </a:r>
            <a:r>
              <a:rPr lang="en-US" sz="20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endParaRPr lang="en-US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84" name="Imagen 8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138916" y="107561"/>
            <a:ext cx="725110" cy="1059712"/>
          </a:xfrm>
          <a:prstGeom prst="rect">
            <a:avLst/>
          </a:prstGeom>
          <a:ln>
            <a:noFill/>
          </a:ln>
        </p:spPr>
      </p:pic>
      <p:pic>
        <p:nvPicPr>
          <p:cNvPr id="85" name="Imagen 84"/>
          <p:cNvPicPr>
            <a:picLocks noChangeAspect="1"/>
          </p:cNvPicPr>
          <p:nvPr/>
        </p:nvPicPr>
        <p:blipFill rotWithShape="1">
          <a:blip r:embed="rId3"/>
          <a:srcRect t="46143"/>
          <a:stretch/>
        </p:blipFill>
        <p:spPr>
          <a:xfrm>
            <a:off x="8909368" y="579253"/>
            <a:ext cx="582840" cy="562275"/>
          </a:xfrm>
          <a:prstGeom prst="rect">
            <a:avLst/>
          </a:prstGeom>
          <a:ln>
            <a:noFill/>
          </a:ln>
        </p:spPr>
      </p:pic>
      <p:sp>
        <p:nvSpPr>
          <p:cNvPr id="86" name="TextShape 3"/>
          <p:cNvSpPr txBox="1"/>
          <p:nvPr/>
        </p:nvSpPr>
        <p:spPr>
          <a:xfrm rot="21598200">
            <a:off x="383671" y="2350604"/>
            <a:ext cx="9312296" cy="3740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Julian </a:t>
            </a:r>
            <a:r>
              <a:rPr lang="en-US" sz="12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Kuehnert</a:t>
            </a:r>
            <a:r>
              <a:rPr lang="en-US" sz="12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(1),</a:t>
            </a:r>
            <a:r>
              <a:rPr lang="en-US" sz="1200" b="1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Anne </a:t>
            </a:r>
            <a:r>
              <a:rPr lang="en-US" sz="1200" b="1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Mangeney</a:t>
            </a:r>
            <a:r>
              <a:rPr lang="en-US" sz="12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(1,2), </a:t>
            </a:r>
            <a:r>
              <a:rPr lang="en-US" sz="12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Yann</a:t>
            </a:r>
            <a:r>
              <a:rPr lang="en-US" sz="12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Capdeville</a:t>
            </a:r>
            <a:r>
              <a:rPr lang="en-US" sz="12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(3), Emmanuel </a:t>
            </a:r>
            <a:r>
              <a:rPr lang="en-US" sz="12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Chaljub</a:t>
            </a:r>
            <a:r>
              <a:rPr lang="en-US" sz="12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1200" b="0" i="1" strike="noStrike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4), </a:t>
            </a:r>
            <a:r>
              <a:rPr lang="en-US" sz="12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Eleonore</a:t>
            </a:r>
            <a:r>
              <a:rPr lang="en-US" sz="12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2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Stutzmann</a:t>
            </a:r>
            <a:r>
              <a:rPr lang="en-US" sz="12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(1), Jean-Pierre </a:t>
            </a:r>
            <a:r>
              <a:rPr lang="en-US" sz="12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Vilotte</a:t>
            </a:r>
            <a:r>
              <a:rPr lang="en-US" sz="12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(1)</a:t>
            </a:r>
            <a:endParaRPr lang="en-US" sz="2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TextShape 4"/>
          <p:cNvSpPr txBox="1"/>
          <p:nvPr/>
        </p:nvSpPr>
        <p:spPr>
          <a:xfrm rot="21598200">
            <a:off x="1474468" y="2683605"/>
            <a:ext cx="7124926" cy="363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100" b="0" i="1" strike="noStrike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(1) </a:t>
            </a:r>
            <a:r>
              <a:rPr lang="en-US" sz="1100" b="0" i="1" strike="noStrike" spc="-1" dirty="0" err="1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Institut</a:t>
            </a:r>
            <a:r>
              <a:rPr lang="en-US" sz="1100" b="0" i="1" strike="noStrike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1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Physique du Globe de Paris (IPGP), France; (2) </a:t>
            </a:r>
            <a:r>
              <a:rPr lang="en-US" sz="11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Universite</a:t>
            </a:r>
            <a:r>
              <a:rPr lang="en-US" sz="11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Paris-Diderot, France; </a:t>
            </a:r>
            <a:r>
              <a:rPr lang="en-US" sz="1100" b="0" i="1" strike="noStrike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US" sz="11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3) </a:t>
            </a:r>
            <a:r>
              <a:rPr lang="en-US" sz="11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Laboratoire</a:t>
            </a:r>
            <a:r>
              <a:rPr lang="en-US" sz="11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 </a:t>
            </a:r>
            <a:r>
              <a:rPr lang="en-US" sz="11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Planetologie</a:t>
            </a:r>
            <a:r>
              <a:rPr lang="en-US" sz="11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et </a:t>
            </a:r>
            <a:r>
              <a:rPr lang="en-US" sz="11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Geodynamique</a:t>
            </a:r>
            <a:r>
              <a:rPr lang="en-US" sz="11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100" b="0" i="1" strike="noStrike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Nantes</a:t>
            </a:r>
            <a:r>
              <a:rPr lang="en-US" sz="11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France; (4) Univ. Grenoble </a:t>
            </a:r>
            <a:r>
              <a:rPr lang="en-US" sz="11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Alpes</a:t>
            </a:r>
            <a:r>
              <a:rPr lang="en-US" sz="11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1100" b="0" i="1" strike="noStrike" spc="-1" dirty="0" err="1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ISTerre</a:t>
            </a:r>
            <a:r>
              <a:rPr lang="en-US" sz="1100" b="0" i="1" strike="noStrike" spc="-1" dirty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Grenoble, </a:t>
            </a:r>
            <a:r>
              <a:rPr lang="en-US" sz="1100" b="0" i="1" strike="noStrike" spc="-1" dirty="0" smtClean="0">
                <a:solidFill>
                  <a:srgbClr val="99999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France</a:t>
            </a:r>
            <a:endParaRPr lang="en-US" sz="32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" name="Imagen 88"/>
          <p:cNvPicPr/>
          <p:nvPr/>
        </p:nvPicPr>
        <p:blipFill>
          <a:blip r:embed="rId4"/>
          <a:stretch/>
        </p:blipFill>
        <p:spPr>
          <a:xfrm>
            <a:off x="0" y="3933720"/>
            <a:ext cx="10079640" cy="173628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digital-water.city - Leading urban water management to its digital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8" t="34506" r="18892" b="42708"/>
          <a:stretch/>
        </p:blipFill>
        <p:spPr bwMode="auto">
          <a:xfrm>
            <a:off x="527032" y="270304"/>
            <a:ext cx="2767832" cy="74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/>
          </p:cNvPicPr>
          <p:nvPr/>
        </p:nvPicPr>
        <p:blipFill rotWithShape="1">
          <a:blip r:embed="rId6"/>
          <a:srcRect r="5741"/>
          <a:stretch/>
        </p:blipFill>
        <p:spPr>
          <a:xfrm>
            <a:off x="9546964" y="579904"/>
            <a:ext cx="416878" cy="448297"/>
          </a:xfrm>
          <a:prstGeom prst="rect">
            <a:avLst/>
          </a:prstGeom>
          <a:ln>
            <a:noFill/>
          </a:ln>
        </p:spPr>
      </p:pic>
      <p:sp>
        <p:nvSpPr>
          <p:cNvPr id="16" name="TextShape 1"/>
          <p:cNvSpPr txBox="1"/>
          <p:nvPr/>
        </p:nvSpPr>
        <p:spPr>
          <a:xfrm>
            <a:off x="657635" y="3126352"/>
            <a:ext cx="8758592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14000"/>
              </a:lnSpc>
            </a:pP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Find a hands-on </a:t>
            </a:r>
            <a:r>
              <a:rPr lang="en-US" sz="1400" b="1" strike="noStrike" spc="-1" dirty="0" err="1" smtClean="0"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Jupyter</a:t>
            </a: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 notebook of </a:t>
            </a:r>
            <a:r>
              <a:rPr lang="en-US" sz="1400" b="1" spc="-1" dirty="0" smtClean="0"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the localization algorithm </a:t>
            </a:r>
            <a:r>
              <a:rPr lang="en-US" sz="1400" b="1" strike="noStrike" spc="-1" dirty="0" smtClean="0"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here:</a:t>
            </a:r>
          </a:p>
          <a:p>
            <a:pPr algn="ctr">
              <a:lnSpc>
                <a:spcPct val="114000"/>
              </a:lnSpc>
            </a:pPr>
            <a:r>
              <a:rPr lang="de-DE" sz="1400" dirty="0">
                <a:latin typeface="+mj-lt"/>
                <a:hlinkClick r:id="rId7"/>
              </a:rPr>
              <a:t>https://github.com/Jubeku/RF_localization</a:t>
            </a:r>
            <a:endParaRPr lang="en-US" sz="1400" b="1" strike="noStrike" spc="-1" dirty="0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504000" y="182880"/>
            <a:ext cx="9071640" cy="41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pc="-1" dirty="0">
                <a:solidFill>
                  <a:srgbClr val="FFFFFF"/>
                </a:solidFill>
              </a:rPr>
              <a:t>Mapping the whole trajectory  -  </a:t>
            </a:r>
            <a:r>
              <a:rPr lang="en-US" spc="-1" dirty="0" err="1">
                <a:solidFill>
                  <a:srgbClr val="FFFFFF"/>
                </a:solidFill>
              </a:rPr>
              <a:t>Rockfall</a:t>
            </a:r>
            <a:r>
              <a:rPr lang="en-US" spc="-1" dirty="0">
                <a:solidFill>
                  <a:srgbClr val="FFFFFF"/>
                </a:solidFill>
              </a:rPr>
              <a:t> on 2016-12-13</a:t>
            </a:r>
            <a:endParaRPr lang="en-US" spc="-1" dirty="0"/>
          </a:p>
        </p:txBody>
      </p:sp>
      <p:cxnSp>
        <p:nvCxnSpPr>
          <p:cNvPr id="7" name="Gerader Verbinder 6"/>
          <p:cNvCxnSpPr/>
          <p:nvPr/>
        </p:nvCxnSpPr>
        <p:spPr>
          <a:xfrm>
            <a:off x="5032979" y="733031"/>
            <a:ext cx="0" cy="483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5211258" y="837112"/>
            <a:ext cx="2574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 considering topography</a:t>
            </a:r>
            <a:endParaRPr lang="en-US" b="1" i="1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340830" y="837112"/>
            <a:ext cx="2257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Considering topography</a:t>
            </a:r>
            <a:endParaRPr lang="en-US" b="1" i="1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15" name="Imagen 21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994667" y="1296720"/>
            <a:ext cx="3082938" cy="2617680"/>
          </a:xfrm>
          <a:prstGeom prst="rect">
            <a:avLst/>
          </a:prstGeom>
          <a:ln>
            <a:noFill/>
          </a:ln>
        </p:spPr>
      </p:pic>
      <p:pic>
        <p:nvPicPr>
          <p:cNvPr id="5" name="Imagen 20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966600" y="1296720"/>
            <a:ext cx="3076074" cy="2617680"/>
          </a:xfrm>
          <a:prstGeom prst="rect">
            <a:avLst/>
          </a:prstGeom>
          <a:ln>
            <a:noFill/>
          </a:ln>
        </p:spPr>
      </p:pic>
      <p:pic>
        <p:nvPicPr>
          <p:cNvPr id="216" name="Imagen 215"/>
          <p:cNvPicPr/>
          <p:nvPr/>
        </p:nvPicPr>
        <p:blipFill>
          <a:blip r:embed="rId4"/>
          <a:stretch/>
        </p:blipFill>
        <p:spPr>
          <a:xfrm>
            <a:off x="1877400" y="3810960"/>
            <a:ext cx="6120720" cy="1675440"/>
          </a:xfrm>
          <a:prstGeom prst="rect">
            <a:avLst/>
          </a:prstGeom>
          <a:ln>
            <a:noFill/>
          </a:ln>
        </p:spPr>
      </p:pic>
      <p:sp>
        <p:nvSpPr>
          <p:cNvPr id="11" name="Textfeld 10"/>
          <p:cNvSpPr txBox="1"/>
          <p:nvPr/>
        </p:nvSpPr>
        <p:spPr>
          <a:xfrm>
            <a:off x="8272303" y="3914400"/>
            <a:ext cx="1574500" cy="129266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300" dirty="0" err="1" smtClean="0"/>
              <a:t>Having</a:t>
            </a:r>
            <a:r>
              <a:rPr lang="de-DE" sz="1300" dirty="0" smtClean="0"/>
              <a:t> </a:t>
            </a:r>
            <a:r>
              <a:rPr lang="de-DE" sz="1300" dirty="0" err="1" smtClean="0"/>
              <a:t>fewer</a:t>
            </a:r>
            <a:r>
              <a:rPr lang="de-DE" sz="1300" dirty="0" smtClean="0"/>
              <a:t> </a:t>
            </a:r>
            <a:r>
              <a:rPr lang="de-DE" sz="1300" dirty="0" err="1" smtClean="0"/>
              <a:t>stations</a:t>
            </a:r>
            <a:r>
              <a:rPr lang="de-DE" sz="1300" dirty="0" smtClean="0"/>
              <a:t> </a:t>
            </a:r>
            <a:r>
              <a:rPr lang="de-DE" sz="1300" dirty="0" err="1" smtClean="0"/>
              <a:t>availabe</a:t>
            </a:r>
            <a:r>
              <a:rPr lang="de-DE" sz="1300" dirty="0" smtClean="0"/>
              <a:t>, </a:t>
            </a:r>
            <a:r>
              <a:rPr lang="de-DE" sz="1300" dirty="0" err="1" smtClean="0"/>
              <a:t>taking</a:t>
            </a:r>
            <a:r>
              <a:rPr lang="de-DE" sz="1300" dirty="0" smtClean="0"/>
              <a:t> </a:t>
            </a:r>
            <a:r>
              <a:rPr lang="de-DE" sz="1300" dirty="0" err="1" smtClean="0"/>
              <a:t>topography</a:t>
            </a:r>
            <a:r>
              <a:rPr lang="de-DE" sz="1300" dirty="0" smtClean="0"/>
              <a:t> </a:t>
            </a:r>
            <a:r>
              <a:rPr lang="de-DE" sz="1300" dirty="0" err="1" smtClean="0"/>
              <a:t>into</a:t>
            </a:r>
            <a:r>
              <a:rPr lang="de-DE" sz="1300" dirty="0" smtClean="0"/>
              <a:t> </a:t>
            </a:r>
            <a:r>
              <a:rPr lang="de-DE" sz="1300" dirty="0" err="1" smtClean="0"/>
              <a:t>account</a:t>
            </a:r>
            <a:r>
              <a:rPr lang="de-DE" sz="1300" dirty="0" smtClean="0"/>
              <a:t> </a:t>
            </a:r>
            <a:r>
              <a:rPr lang="de-DE" sz="1300" dirty="0" err="1" smtClean="0"/>
              <a:t>becomes</a:t>
            </a:r>
            <a:r>
              <a:rPr lang="de-DE" sz="1300" dirty="0" smtClean="0"/>
              <a:t> </a:t>
            </a:r>
            <a:r>
              <a:rPr lang="de-DE" sz="1300" dirty="0" err="1" smtClean="0"/>
              <a:t>more</a:t>
            </a:r>
            <a:r>
              <a:rPr lang="de-DE" sz="1300" dirty="0" smtClean="0"/>
              <a:t> </a:t>
            </a:r>
            <a:r>
              <a:rPr lang="de-DE" sz="1300" dirty="0" err="1" smtClean="0"/>
              <a:t>crucial</a:t>
            </a:r>
            <a:r>
              <a:rPr lang="de-DE" sz="1300" dirty="0" smtClean="0"/>
              <a:t>.</a:t>
            </a:r>
            <a:endParaRPr lang="de-DE" sz="1300" dirty="0"/>
          </a:p>
        </p:txBody>
      </p:sp>
      <p:cxnSp>
        <p:nvCxnSpPr>
          <p:cNvPr id="4" name="Gerade Verbindung mit Pfeil 3"/>
          <p:cNvCxnSpPr/>
          <p:nvPr/>
        </p:nvCxnSpPr>
        <p:spPr>
          <a:xfrm flipV="1">
            <a:off x="7005362" y="2667630"/>
            <a:ext cx="1473620" cy="8463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8478982" y="2267247"/>
            <a:ext cx="151140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i="1" dirty="0" err="1" smtClean="0"/>
              <a:t>Assuming</a:t>
            </a:r>
            <a:r>
              <a:rPr lang="de-DE" sz="1300" i="1" dirty="0" smtClean="0"/>
              <a:t> </a:t>
            </a:r>
            <a:r>
              <a:rPr lang="de-DE" sz="1300" i="1" dirty="0" err="1" smtClean="0"/>
              <a:t>that</a:t>
            </a:r>
            <a:r>
              <a:rPr lang="de-DE" sz="1300" i="1" dirty="0" smtClean="0"/>
              <a:t> </a:t>
            </a:r>
            <a:r>
              <a:rPr lang="de-DE" sz="1300" i="1" dirty="0" err="1" smtClean="0"/>
              <a:t>station</a:t>
            </a:r>
            <a:r>
              <a:rPr lang="de-DE" sz="1300" i="1" dirty="0" smtClean="0"/>
              <a:t> DSO </a:t>
            </a:r>
            <a:r>
              <a:rPr lang="de-DE" sz="1300" i="1" dirty="0" err="1" smtClean="0"/>
              <a:t>is</a:t>
            </a:r>
            <a:r>
              <a:rPr lang="de-DE" sz="1300" i="1" dirty="0" smtClean="0"/>
              <a:t> not </a:t>
            </a:r>
            <a:r>
              <a:rPr lang="de-DE" sz="1300" i="1" dirty="0" err="1" smtClean="0"/>
              <a:t>available</a:t>
            </a:r>
            <a:r>
              <a:rPr lang="de-DE" sz="1300" i="1" dirty="0" smtClean="0"/>
              <a:t>.</a:t>
            </a:r>
            <a:endParaRPr lang="de-DE" sz="13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504360" y="57960"/>
            <a:ext cx="9071640" cy="709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000" b="0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 &amp; Perspectives</a:t>
            </a:r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335520" y="1061280"/>
            <a:ext cx="6583680" cy="1188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50000"/>
              </a:lnSpc>
              <a:buClr>
                <a:srgbClr val="FFFFFF"/>
              </a:buClr>
              <a:buSzPct val="80000"/>
            </a:pPr>
            <a:r>
              <a:rPr lang="en-US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Benefits of proposed localization method:</a:t>
            </a:r>
            <a:endParaRPr lang="en-US" sz="1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80000"/>
              <a:buFont typeface="Symbol" charset="2"/>
              <a:buChar char=""/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Straightforward implementation (no precise picking needed)</a:t>
            </a:r>
            <a:endParaRPr lang="en-US" sz="1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80000"/>
              <a:buFont typeface="Symbol" charset="2"/>
              <a:buChar char=""/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Sliding time window allows real-time monitoring</a:t>
            </a:r>
            <a:endParaRPr lang="en-US" sz="1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80000"/>
              <a:buFont typeface="Symbol" charset="2"/>
              <a:buChar char=""/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Considering topography allows to exploit all </a:t>
            </a:r>
            <a:r>
              <a:rPr lang="en-US" sz="1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components</a:t>
            </a:r>
          </a:p>
          <a:p>
            <a:pPr>
              <a:lnSpc>
                <a:spcPct val="150000"/>
              </a:lnSpc>
              <a:buClr>
                <a:srgbClr val="FFFFFF"/>
              </a:buClr>
              <a:buSzPct val="80000"/>
            </a:pPr>
            <a:endParaRPr lang="en-US" sz="1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TextShape 3"/>
          <p:cNvSpPr txBox="1"/>
          <p:nvPr/>
        </p:nvSpPr>
        <p:spPr>
          <a:xfrm>
            <a:off x="335520" y="3356007"/>
            <a:ext cx="5596744" cy="1812996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Current developments:</a:t>
            </a:r>
            <a:endParaRPr lang="en-US" sz="1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9600" indent="-219600">
              <a:lnSpc>
                <a:spcPct val="150000"/>
              </a:lnSpc>
              <a:buClr>
                <a:srgbClr val="FFFFFF"/>
              </a:buClr>
              <a:buSzPct val="80000"/>
              <a:buFont typeface="Symbol" charset="2"/>
              <a:buChar char=""/>
            </a:pPr>
            <a:r>
              <a:rPr lang="en-US" sz="1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Combination </a:t>
            </a: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different frequency bands</a:t>
            </a:r>
            <a:r>
              <a:rPr lang="en-US" sz="1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  <a:endParaRPr lang="en-US" sz="1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9600" indent="-219600">
              <a:lnSpc>
                <a:spcPct val="150000"/>
              </a:lnSpc>
              <a:buClr>
                <a:srgbClr val="FFFFFF"/>
              </a:buClr>
              <a:buSzPct val="80000"/>
              <a:buFont typeface="Symbol" charset="2"/>
              <a:buChar char=""/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Testing on various sites with </a:t>
            </a:r>
            <a:endParaRPr lang="en-US" sz="1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2">
              <a:lnSpc>
                <a:spcPct val="150000"/>
              </a:lnSpc>
              <a:buClr>
                <a:srgbClr val="000000"/>
              </a:buClr>
              <a:buSzPct val="45000"/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 different elevations</a:t>
            </a:r>
            <a:endParaRPr lang="en-US" sz="1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lvl="2">
              <a:lnSpc>
                <a:spcPct val="150000"/>
              </a:lnSpc>
              <a:buClr>
                <a:srgbClr val="000000"/>
              </a:buClr>
              <a:buSzPct val="45000"/>
            </a:pPr>
            <a:r>
              <a:rPr lang="en-US" sz="14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… different station geometries</a:t>
            </a:r>
            <a:endParaRPr lang="en-US" sz="1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1" name="Imagen 220"/>
          <p:cNvPicPr/>
          <p:nvPr/>
        </p:nvPicPr>
        <p:blipFill>
          <a:blip r:embed="rId2"/>
          <a:stretch/>
        </p:blipFill>
        <p:spPr>
          <a:xfrm>
            <a:off x="5870160" y="1276402"/>
            <a:ext cx="2048400" cy="1828800"/>
          </a:xfrm>
          <a:prstGeom prst="rect">
            <a:avLst/>
          </a:prstGeom>
          <a:ln>
            <a:noFill/>
          </a:ln>
        </p:spPr>
      </p:pic>
      <p:pic>
        <p:nvPicPr>
          <p:cNvPr id="222" name="Imagen 221"/>
          <p:cNvPicPr/>
          <p:nvPr/>
        </p:nvPicPr>
        <p:blipFill>
          <a:blip r:embed="rId3"/>
          <a:stretch/>
        </p:blipFill>
        <p:spPr>
          <a:xfrm>
            <a:off x="7918560" y="1276402"/>
            <a:ext cx="2048400" cy="1828800"/>
          </a:xfrm>
          <a:prstGeom prst="rect">
            <a:avLst/>
          </a:prstGeom>
          <a:ln>
            <a:noFill/>
          </a:ln>
        </p:spPr>
      </p:pic>
      <p:sp>
        <p:nvSpPr>
          <p:cNvPr id="223" name="TextShape 4"/>
          <p:cNvSpPr txBox="1"/>
          <p:nvPr/>
        </p:nvSpPr>
        <p:spPr>
          <a:xfrm>
            <a:off x="6766560" y="914400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80000"/>
              <a:buFont typeface="Symbol" charset="2"/>
              <a:buChar char=""/>
            </a:pPr>
            <a:r>
              <a:rPr lang="en-U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Radiation patterns</a:t>
            </a:r>
            <a:endParaRPr lang="en-US" sz="1800" b="0" strike="noStrike" spc="-1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TextShape 5"/>
          <p:cNvSpPr txBox="1"/>
          <p:nvPr/>
        </p:nvSpPr>
        <p:spPr>
          <a:xfrm>
            <a:off x="5760720" y="1280160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80000"/>
              <a:buFont typeface="Symbol" charset="2"/>
              <a:buChar char=""/>
            </a:pPr>
            <a:r>
              <a:rPr lang="en-U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Flat</a:t>
            </a:r>
            <a:endParaRPr lang="en-US" sz="1800" b="0" strike="noStrike" spc="-1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TextShape 6"/>
          <p:cNvSpPr txBox="1"/>
          <p:nvPr/>
        </p:nvSpPr>
        <p:spPr>
          <a:xfrm>
            <a:off x="7848720" y="1280160"/>
            <a:ext cx="2286000" cy="36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80000"/>
              <a:buFont typeface="Symbol" charset="2"/>
              <a:buChar char=""/>
            </a:pPr>
            <a:r>
              <a:rPr lang="en-U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Topo</a:t>
            </a:r>
            <a:endParaRPr lang="en-US" sz="1800" b="0" strike="noStrike" spc="-1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TextShape 2"/>
          <p:cNvSpPr txBox="1"/>
          <p:nvPr/>
        </p:nvSpPr>
        <p:spPr>
          <a:xfrm>
            <a:off x="563491" y="2287713"/>
            <a:ext cx="2353521" cy="38885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50000"/>
              </a:lnSpc>
              <a:buClr>
                <a:srgbClr val="FFFFFF"/>
              </a:buClr>
              <a:buSzPct val="80000"/>
            </a:pPr>
            <a:r>
              <a:rPr lang="en-US" sz="1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(due to radiation patterns)</a:t>
            </a:r>
          </a:p>
          <a:p>
            <a:pPr>
              <a:lnSpc>
                <a:spcPct val="150000"/>
              </a:lnSpc>
              <a:buClr>
                <a:srgbClr val="FFFFFF"/>
              </a:buClr>
              <a:buSzPct val="80000"/>
            </a:pPr>
            <a:endParaRPr lang="en-US" sz="1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Shape 1"/>
          <p:cNvSpPr txBox="1"/>
          <p:nvPr/>
        </p:nvSpPr>
        <p:spPr>
          <a:xfrm>
            <a:off x="1" y="669399"/>
            <a:ext cx="10080624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14000"/>
              </a:lnSpc>
            </a:pPr>
            <a:r>
              <a:rPr lang="en-US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Please feel free to play with the localization algorithm yourself!</a:t>
            </a:r>
          </a:p>
          <a:p>
            <a:pPr algn="ctr">
              <a:lnSpc>
                <a:spcPct val="114000"/>
              </a:lnSpc>
            </a:pPr>
            <a:endParaRPr lang="en-US" sz="1600" b="1" strike="noStrike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  <a:ea typeface="AR PL SungtiL GB"/>
            </a:endParaRPr>
          </a:p>
          <a:p>
            <a:pPr algn="ctr">
              <a:lnSpc>
                <a:spcPct val="114000"/>
              </a:lnSpc>
            </a:pPr>
            <a:r>
              <a:rPr lang="en-US" sz="16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Find </a:t>
            </a:r>
            <a:r>
              <a:rPr lang="en-US" sz="1600" b="1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the h</a:t>
            </a:r>
            <a:r>
              <a:rPr lang="en-US" sz="16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ands-on </a:t>
            </a:r>
            <a:r>
              <a:rPr lang="en-US" sz="1600" b="1" strike="noStrike" spc="-1" dirty="0" err="1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Jupyter</a:t>
            </a:r>
            <a:r>
              <a:rPr lang="en-US" sz="1600" b="1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  <a:ea typeface="AR PL SungtiL GB"/>
              </a:rPr>
              <a:t> notebook here:</a:t>
            </a:r>
          </a:p>
          <a:p>
            <a:pPr algn="ctr">
              <a:lnSpc>
                <a:spcPct val="114000"/>
              </a:lnSpc>
            </a:pPr>
            <a:r>
              <a:rPr lang="de-DE" sz="1600" u="sng" dirty="0">
                <a:solidFill>
                  <a:srgbClr val="FFC000"/>
                </a:solidFill>
                <a:latin typeface="+mj-lt"/>
              </a:rPr>
              <a:t>https://github.com/Jubeku/RF_localization</a:t>
            </a:r>
            <a:endParaRPr lang="en-US" sz="1600" b="1" u="sng" strike="noStrike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3" name="TextShape 3"/>
          <p:cNvSpPr txBox="1"/>
          <p:nvPr/>
        </p:nvSpPr>
        <p:spPr>
          <a:xfrm>
            <a:off x="727513" y="2218415"/>
            <a:ext cx="8625599" cy="244105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u="sng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Relevant publications:</a:t>
            </a:r>
          </a:p>
          <a:p>
            <a:endParaRPr lang="en-US" sz="1400" u="sng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400" b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Kuehnert</a:t>
            </a:r>
            <a:r>
              <a:rPr lang="en-US" sz="14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J.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1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Mangeney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A., </a:t>
            </a:r>
            <a:r>
              <a:rPr lang="en-US" sz="1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Capdeville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Y., </a:t>
            </a:r>
            <a:r>
              <a:rPr lang="en-US" sz="1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Métaxian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J.P., Bonilla, L.F., </a:t>
            </a:r>
            <a:r>
              <a:rPr lang="en-US" sz="1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Stutzmann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E., </a:t>
            </a:r>
            <a:r>
              <a:rPr lang="en-US" sz="1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Chaljub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E., </a:t>
            </a:r>
            <a:r>
              <a:rPr lang="en-US" sz="1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Boissier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P., Brunet, C., Kowalski, P., </a:t>
            </a:r>
            <a:r>
              <a:rPr lang="en-US" sz="1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Lauret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F., </a:t>
            </a:r>
            <a:r>
              <a:rPr lang="en-US" sz="1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Hibert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C. (2020). </a:t>
            </a:r>
            <a:r>
              <a:rPr lang="en-US" sz="1400" b="1" i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Simulation of </a:t>
            </a:r>
            <a:r>
              <a:rPr lang="en-US" sz="1400" b="1" i="1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rockfall</a:t>
            </a:r>
            <a:r>
              <a:rPr lang="en-US" sz="1400" b="1" i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generated seismic signals and the influence of surface topography.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Journal of Geophysical Research: Solid Earth (</a:t>
            </a:r>
            <a:r>
              <a:rPr lang="en-US" sz="1400" i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under review</a:t>
            </a:r>
            <a:r>
              <a:rPr lang="en-US" sz="1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endParaRPr lang="en-US" sz="14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4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Kuehnert</a:t>
            </a:r>
            <a:r>
              <a:rPr lang="en-US" sz="14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J.</a:t>
            </a: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en-US" sz="1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Mangeney</a:t>
            </a: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A., </a:t>
            </a:r>
            <a:r>
              <a:rPr lang="en-US" sz="1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Capdeville</a:t>
            </a: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Y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., </a:t>
            </a:r>
            <a:r>
              <a:rPr lang="en-US" sz="1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Vilotte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J.P., </a:t>
            </a:r>
            <a:r>
              <a:rPr lang="en-US" sz="1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Stutzmann</a:t>
            </a: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E., </a:t>
            </a:r>
            <a:r>
              <a:rPr lang="en-US" sz="1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Chaljub</a:t>
            </a: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E., </a:t>
            </a:r>
            <a:r>
              <a:rPr lang="en-US" sz="1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Boissier</a:t>
            </a: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P., Brunet, C., Kowalski, P., </a:t>
            </a:r>
            <a:r>
              <a:rPr lang="en-US" sz="1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Lauret</a:t>
            </a: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, F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. </a:t>
            </a: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(2020, </a:t>
            </a:r>
            <a:r>
              <a:rPr lang="en-US" sz="1400" i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 submission</a:t>
            </a:r>
            <a:r>
              <a:rPr lang="en-US" sz="1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). </a:t>
            </a:r>
            <a:r>
              <a:rPr lang="en-US" sz="1400" b="1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Simulation of </a:t>
            </a:r>
            <a:r>
              <a:rPr lang="en-US" sz="1400" b="1" i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rockfall</a:t>
            </a:r>
            <a:r>
              <a:rPr lang="en-US" sz="1400" b="1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generated seismic signals and the influence of surface topography.</a:t>
            </a:r>
            <a:r>
              <a:rPr lang="en-US" sz="1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1400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</a:rPr>
              <a:t>Journal of Geophysical Research: </a:t>
            </a:r>
            <a:r>
              <a:rPr lang="en-US" sz="1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</a:rPr>
              <a:t>Earth Surface (</a:t>
            </a:r>
            <a:r>
              <a:rPr lang="en-US" sz="1400" i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</a:rPr>
              <a:t>in submission</a:t>
            </a:r>
            <a:r>
              <a:rPr lang="en-US" sz="1400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en-US" spc="-1" dirty="0">
              <a:solidFill>
                <a:srgbClr val="FFC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4" name="Picture 2" descr="digital-water.city - Leading urban water management to its digital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8" t="34506" r="18892" b="42708"/>
          <a:stretch/>
        </p:blipFill>
        <p:spPr bwMode="auto">
          <a:xfrm>
            <a:off x="226581" y="4940624"/>
            <a:ext cx="1961726" cy="53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8530881" y="4940624"/>
            <a:ext cx="1266692" cy="568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de-DE" sz="1100" dirty="0" smtClean="0">
                <a:solidFill>
                  <a:schemeClr val="bg1"/>
                </a:solidFill>
              </a:rPr>
              <a:t>Julian </a:t>
            </a:r>
            <a:r>
              <a:rPr lang="de-DE" sz="1100" dirty="0" err="1" smtClean="0">
                <a:solidFill>
                  <a:schemeClr val="bg1"/>
                </a:solidFill>
              </a:rPr>
              <a:t>Kuehnert</a:t>
            </a:r>
            <a:endParaRPr lang="de-DE" sz="1100" dirty="0" smtClean="0">
              <a:solidFill>
                <a:schemeClr val="bg1"/>
              </a:solidFill>
            </a:endParaRPr>
          </a:p>
          <a:p>
            <a:pPr algn="r">
              <a:lnSpc>
                <a:spcPct val="150000"/>
              </a:lnSpc>
            </a:pPr>
            <a:r>
              <a:rPr lang="de-DE" sz="1100" dirty="0" smtClean="0">
                <a:solidFill>
                  <a:schemeClr val="bg1"/>
                </a:solidFill>
              </a:rPr>
              <a:t>kuehnert@ipgp.fr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6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504000" y="182880"/>
            <a:ext cx="9071640" cy="41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1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Rockfalls</a:t>
            </a:r>
            <a:r>
              <a:rPr lang="en-US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at </a:t>
            </a:r>
            <a:r>
              <a:rPr lang="en-US" sz="1800" b="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Dolomieu</a:t>
            </a:r>
            <a:r>
              <a:rPr lang="en-US" sz="1800" b="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crater</a:t>
            </a:r>
          </a:p>
        </p:txBody>
      </p:sp>
      <p:pic>
        <p:nvPicPr>
          <p:cNvPr id="91" name="Imagen 90"/>
          <p:cNvPicPr/>
          <p:nvPr/>
        </p:nvPicPr>
        <p:blipFill>
          <a:blip r:embed="rId4"/>
          <a:stretch/>
        </p:blipFill>
        <p:spPr>
          <a:xfrm>
            <a:off x="3226320" y="2046240"/>
            <a:ext cx="2766960" cy="2212560"/>
          </a:xfrm>
          <a:prstGeom prst="rect">
            <a:avLst/>
          </a:prstGeom>
          <a:ln>
            <a:noFill/>
          </a:ln>
        </p:spPr>
      </p:pic>
      <p:pic>
        <p:nvPicPr>
          <p:cNvPr id="92" name="Imagen 91"/>
          <p:cNvPicPr/>
          <p:nvPr/>
        </p:nvPicPr>
        <p:blipFill>
          <a:blip r:embed="rId5"/>
          <a:stretch/>
        </p:blipFill>
        <p:spPr>
          <a:xfrm>
            <a:off x="97920" y="1812240"/>
            <a:ext cx="3011040" cy="2432880"/>
          </a:xfrm>
          <a:prstGeom prst="rect">
            <a:avLst/>
          </a:prstGeom>
          <a:ln>
            <a:noFill/>
          </a:ln>
        </p:spPr>
      </p:pic>
      <p:pic>
        <p:nvPicPr>
          <p:cNvPr id="93" name="Imagen 92"/>
          <p:cNvPicPr/>
          <p:nvPr/>
        </p:nvPicPr>
        <p:blipFill>
          <a:blip r:embed="rId6"/>
          <a:stretch/>
        </p:blipFill>
        <p:spPr>
          <a:xfrm>
            <a:off x="91440" y="4273200"/>
            <a:ext cx="1463040" cy="1340640"/>
          </a:xfrm>
          <a:prstGeom prst="rect">
            <a:avLst/>
          </a:prstGeom>
          <a:ln>
            <a:noFill/>
          </a:ln>
        </p:spPr>
      </p:pic>
      <p:sp>
        <p:nvSpPr>
          <p:cNvPr id="94" name="CustomShape 2"/>
          <p:cNvSpPr/>
          <p:nvPr/>
        </p:nvSpPr>
        <p:spPr>
          <a:xfrm>
            <a:off x="2377440" y="3477600"/>
            <a:ext cx="127440" cy="127440"/>
          </a:xfrm>
          <a:prstGeom prst="rect">
            <a:avLst/>
          </a:prstGeom>
          <a:noFill/>
          <a:ln w="1836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Line 3"/>
          <p:cNvSpPr/>
          <p:nvPr/>
        </p:nvSpPr>
        <p:spPr>
          <a:xfrm flipH="1">
            <a:off x="2504880" y="2046240"/>
            <a:ext cx="721440" cy="1431360"/>
          </a:xfrm>
          <a:prstGeom prst="line">
            <a:avLst/>
          </a:prstGeom>
          <a:ln w="1836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Line 4"/>
          <p:cNvSpPr/>
          <p:nvPr/>
        </p:nvSpPr>
        <p:spPr>
          <a:xfrm flipH="1" flipV="1">
            <a:off x="2504880" y="3605040"/>
            <a:ext cx="721440" cy="653760"/>
          </a:xfrm>
          <a:prstGeom prst="line">
            <a:avLst/>
          </a:prstGeom>
          <a:ln w="1836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TextShape 5"/>
          <p:cNvSpPr txBox="1"/>
          <p:nvPr/>
        </p:nvSpPr>
        <p:spPr>
          <a:xfrm>
            <a:off x="3291840" y="1756080"/>
            <a:ext cx="256032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Dolomieu </a:t>
            </a:r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crater</a:t>
            </a:r>
            <a:endParaRPr lang="en-US" sz="1800" b="0" strike="noStrike" spc="-1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TextShape 6"/>
          <p:cNvSpPr txBox="1"/>
          <p:nvPr/>
        </p:nvSpPr>
        <p:spPr>
          <a:xfrm>
            <a:off x="310320" y="1522080"/>
            <a:ext cx="228600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 R</a:t>
            </a:r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éunion</a:t>
            </a:r>
            <a:endParaRPr lang="en-US" sz="1800" b="0" strike="noStrike" spc="-1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TextShape 7"/>
          <p:cNvSpPr txBox="1"/>
          <p:nvPr/>
        </p:nvSpPr>
        <p:spPr>
          <a:xfrm>
            <a:off x="742320" y="2439000"/>
            <a:ext cx="1061280" cy="48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Piton des</a:t>
            </a:r>
            <a:endParaRPr lang="en-US" sz="1800" b="0" strike="noStrike" spc="-1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Neiges</a:t>
            </a:r>
            <a:endParaRPr lang="en-US" sz="1800" b="0" strike="noStrike" spc="-1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TextShape 8"/>
          <p:cNvSpPr txBox="1"/>
          <p:nvPr/>
        </p:nvSpPr>
        <p:spPr>
          <a:xfrm>
            <a:off x="1169280" y="3317400"/>
            <a:ext cx="1152720" cy="48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Piton de la Fournaise</a:t>
            </a:r>
            <a:endParaRPr lang="en-US" sz="1800" b="0" strike="noStrike" spc="-1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TextShape 9"/>
          <p:cNvSpPr txBox="1"/>
          <p:nvPr/>
        </p:nvSpPr>
        <p:spPr>
          <a:xfrm>
            <a:off x="5852160" y="914400"/>
            <a:ext cx="1828800" cy="48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Ctr="1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Rockfall from December 13, 2016</a:t>
            </a:r>
            <a:endParaRPr lang="en-US" sz="1800" b="0" strike="noStrike" spc="-1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rf">
            <a:hlinkClick r:id="" action="ppaction://media"/>
            <a:extLst>
              <a:ext uri="{FF2B5EF4-FFF2-40B4-BE49-F238E27FC236}">
                <a16:creationId xmlns:a16="http://schemas.microsoft.com/office/drawing/2014/main" xmlns="" id="{1469AF8A-1513-41C4-8168-ED80546E7E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0960" y="762000"/>
            <a:ext cx="2216764" cy="490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NE_trace">
            <a:hlinkClick r:id="" action="ppaction://media"/>
            <a:extLst>
              <a:ext uri="{FF2B5EF4-FFF2-40B4-BE49-F238E27FC236}">
                <a16:creationId xmlns:a16="http://schemas.microsoft.com/office/drawing/2014/main" xmlns="" id="{7FD02698-2647-4EE6-BA9C-C3FC149859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80420" y="748158"/>
            <a:ext cx="2563574" cy="1281787"/>
          </a:xfrm>
          <a:prstGeom prst="rect">
            <a:avLst/>
          </a:prstGeom>
        </p:spPr>
      </p:pic>
      <p:sp>
        <p:nvSpPr>
          <p:cNvPr id="102" name="TextShape 1"/>
          <p:cNvSpPr txBox="1"/>
          <p:nvPr/>
        </p:nvSpPr>
        <p:spPr>
          <a:xfrm>
            <a:off x="504000" y="182880"/>
            <a:ext cx="9071640" cy="41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Rockfall</a:t>
            </a:r>
            <a:r>
              <a:rPr lang="en-US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generated s</a:t>
            </a:r>
            <a:r>
              <a:rPr lang="en-US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eismic signals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3" name="Imagen 102"/>
          <p:cNvPicPr/>
          <p:nvPr/>
        </p:nvPicPr>
        <p:blipFill>
          <a:blip r:embed="rId13"/>
          <a:stretch/>
        </p:blipFill>
        <p:spPr>
          <a:xfrm>
            <a:off x="3226320" y="2046240"/>
            <a:ext cx="2766960" cy="2212560"/>
          </a:xfrm>
          <a:prstGeom prst="rect">
            <a:avLst/>
          </a:prstGeom>
          <a:ln>
            <a:noFill/>
          </a:ln>
        </p:spPr>
      </p:pic>
      <p:sp>
        <p:nvSpPr>
          <p:cNvPr id="104" name="Line 2"/>
          <p:cNvSpPr/>
          <p:nvPr/>
        </p:nvSpPr>
        <p:spPr>
          <a:xfrm flipH="1" flipV="1">
            <a:off x="3409200" y="1881360"/>
            <a:ext cx="457200" cy="36576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5" name="Line 3"/>
          <p:cNvSpPr/>
          <p:nvPr/>
        </p:nvSpPr>
        <p:spPr>
          <a:xfrm flipH="1" flipV="1">
            <a:off x="4816800" y="4167360"/>
            <a:ext cx="309960" cy="54864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Line 4"/>
          <p:cNvSpPr/>
          <p:nvPr/>
        </p:nvSpPr>
        <p:spPr>
          <a:xfrm flipH="1">
            <a:off x="2586240" y="3674160"/>
            <a:ext cx="786960" cy="67608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7" name="Line 5"/>
          <p:cNvSpPr/>
          <p:nvPr/>
        </p:nvSpPr>
        <p:spPr>
          <a:xfrm flipV="1">
            <a:off x="5558400" y="1554480"/>
            <a:ext cx="52560" cy="51264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BOR_trace">
            <a:hlinkClick r:id="" action="ppaction://media"/>
            <a:extLst>
              <a:ext uri="{FF2B5EF4-FFF2-40B4-BE49-F238E27FC236}">
                <a16:creationId xmlns:a16="http://schemas.microsoft.com/office/drawing/2014/main" xmlns="" id="{939C66C1-2E3D-4FDD-8049-267FD9B78E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3081" y="4341722"/>
            <a:ext cx="2563574" cy="1281787"/>
          </a:xfrm>
          <a:prstGeom prst="rect">
            <a:avLst/>
          </a:prstGeom>
        </p:spPr>
      </p:pic>
      <p:pic>
        <p:nvPicPr>
          <p:cNvPr id="3" name="DSO_trace">
            <a:hlinkClick r:id="" action="ppaction://media"/>
            <a:extLst>
              <a:ext uri="{FF2B5EF4-FFF2-40B4-BE49-F238E27FC236}">
                <a16:creationId xmlns:a16="http://schemas.microsoft.com/office/drawing/2014/main" xmlns="" id="{E8E95495-E67D-4505-BBBB-D947A85E283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47049" y="4388763"/>
            <a:ext cx="2563574" cy="1281787"/>
          </a:xfrm>
          <a:prstGeom prst="rect">
            <a:avLst/>
          </a:prstGeom>
        </p:spPr>
      </p:pic>
      <p:pic>
        <p:nvPicPr>
          <p:cNvPr id="5" name="BON_trace">
            <a:hlinkClick r:id="" action="ppaction://media"/>
            <a:extLst>
              <a:ext uri="{FF2B5EF4-FFF2-40B4-BE49-F238E27FC236}">
                <a16:creationId xmlns:a16="http://schemas.microsoft.com/office/drawing/2014/main" xmlns="" id="{F313AC79-2810-4A1A-A959-27700C6715A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3079" y="926871"/>
            <a:ext cx="2563575" cy="1281788"/>
          </a:xfrm>
          <a:prstGeom prst="rect">
            <a:avLst/>
          </a:prstGeom>
        </p:spPr>
      </p:pic>
      <p:pic>
        <p:nvPicPr>
          <p:cNvPr id="12" name="rf">
            <a:hlinkClick r:id="" action="ppaction://media"/>
            <a:extLst>
              <a:ext uri="{FF2B5EF4-FFF2-40B4-BE49-F238E27FC236}">
                <a16:creationId xmlns:a16="http://schemas.microsoft.com/office/drawing/2014/main" xmlns="" id="{839A3808-AD17-4A9D-B672-8D152C16807A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80960" y="762000"/>
            <a:ext cx="2216764" cy="490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2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504000" y="182880"/>
            <a:ext cx="9071640" cy="41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Comparison of multiple </a:t>
            </a:r>
            <a:r>
              <a:rPr lang="en-US" sz="1800" b="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rockfalls</a:t>
            </a:r>
            <a:r>
              <a:rPr lang="en-US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at similar positions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Imagen 146"/>
          <p:cNvPicPr/>
          <p:nvPr/>
        </p:nvPicPr>
        <p:blipFill>
          <a:blip r:embed="rId2"/>
          <a:stretch/>
        </p:blipFill>
        <p:spPr>
          <a:xfrm>
            <a:off x="210960" y="731520"/>
            <a:ext cx="4808160" cy="4938480"/>
          </a:xfrm>
          <a:prstGeom prst="rect">
            <a:avLst/>
          </a:prstGeom>
          <a:ln>
            <a:noFill/>
          </a:ln>
        </p:spPr>
      </p:pic>
      <p:pic>
        <p:nvPicPr>
          <p:cNvPr id="148" name="Imagen 147"/>
          <p:cNvPicPr/>
          <p:nvPr/>
        </p:nvPicPr>
        <p:blipFill>
          <a:blip r:embed="rId3"/>
          <a:stretch/>
        </p:blipFill>
        <p:spPr>
          <a:xfrm>
            <a:off x="5536278" y="822960"/>
            <a:ext cx="2674440" cy="2138760"/>
          </a:xfrm>
          <a:prstGeom prst="rect">
            <a:avLst/>
          </a:prstGeom>
          <a:ln>
            <a:noFill/>
          </a:ln>
        </p:spPr>
      </p:pic>
      <p:pic>
        <p:nvPicPr>
          <p:cNvPr id="149" name="Imagen 148"/>
          <p:cNvPicPr/>
          <p:nvPr/>
        </p:nvPicPr>
        <p:blipFill>
          <a:blip r:embed="rId4"/>
          <a:stretch/>
        </p:blipFill>
        <p:spPr>
          <a:xfrm>
            <a:off x="5569398" y="3108960"/>
            <a:ext cx="2633040" cy="2509560"/>
          </a:xfrm>
          <a:prstGeom prst="rect">
            <a:avLst/>
          </a:prstGeom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8426083" y="3297885"/>
            <a:ext cx="151140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err="1" smtClean="0"/>
              <a:t>Spectral</a:t>
            </a:r>
            <a:r>
              <a:rPr lang="de-DE" sz="1300" dirty="0" smtClean="0"/>
              <a:t> </a:t>
            </a:r>
            <a:r>
              <a:rPr lang="de-DE" sz="1300" dirty="0" err="1" smtClean="0"/>
              <a:t>station</a:t>
            </a:r>
            <a:r>
              <a:rPr lang="de-DE" sz="1300" dirty="0" smtClean="0"/>
              <a:t> </a:t>
            </a:r>
            <a:r>
              <a:rPr lang="de-DE" sz="1300" dirty="0" err="1" smtClean="0"/>
              <a:t>ratios</a:t>
            </a:r>
            <a:r>
              <a:rPr lang="de-DE" sz="1300" dirty="0" smtClean="0"/>
              <a:t> </a:t>
            </a:r>
            <a:r>
              <a:rPr lang="de-DE" sz="1300" dirty="0" err="1" smtClean="0"/>
              <a:t>calculated</a:t>
            </a:r>
            <a:r>
              <a:rPr lang="de-DE" sz="1300" dirty="0" smtClean="0"/>
              <a:t> in </a:t>
            </a:r>
            <a:r>
              <a:rPr lang="de-DE" sz="1300" dirty="0" err="1" smtClean="0"/>
              <a:t>small</a:t>
            </a:r>
            <a:r>
              <a:rPr lang="de-DE" sz="1300" dirty="0" smtClean="0"/>
              <a:t> time </a:t>
            </a:r>
            <a:r>
              <a:rPr lang="de-DE" sz="1300" dirty="0" err="1" smtClean="0"/>
              <a:t>windows</a:t>
            </a:r>
            <a:r>
              <a:rPr lang="de-DE" sz="1300" dirty="0" smtClean="0"/>
              <a:t> </a:t>
            </a:r>
            <a:r>
              <a:rPr lang="de-DE" sz="1300" dirty="0" err="1" smtClean="0"/>
              <a:t>are</a:t>
            </a:r>
            <a:r>
              <a:rPr lang="de-DE" sz="1300" dirty="0" smtClean="0"/>
              <a:t> </a:t>
            </a:r>
            <a:r>
              <a:rPr lang="de-DE" sz="1300" dirty="0" err="1" smtClean="0"/>
              <a:t>shown</a:t>
            </a:r>
            <a:r>
              <a:rPr lang="de-DE" sz="1300" dirty="0" smtClean="0"/>
              <a:t> </a:t>
            </a:r>
            <a:r>
              <a:rPr lang="de-DE" sz="1300" dirty="0" err="1" smtClean="0"/>
              <a:t>to</a:t>
            </a:r>
            <a:r>
              <a:rPr lang="de-DE" sz="1300" dirty="0" smtClean="0"/>
              <a:t> </a:t>
            </a:r>
            <a:r>
              <a:rPr lang="de-DE" sz="1300" dirty="0" err="1" smtClean="0"/>
              <a:t>be</a:t>
            </a:r>
            <a:r>
              <a:rPr lang="de-DE" sz="1300" dirty="0" smtClean="0"/>
              <a:t> </a:t>
            </a:r>
            <a:r>
              <a:rPr lang="de-DE" sz="1300" dirty="0" err="1" smtClean="0"/>
              <a:t>characteristic</a:t>
            </a:r>
            <a:r>
              <a:rPr lang="de-DE" sz="1300" dirty="0" smtClean="0"/>
              <a:t> </a:t>
            </a:r>
            <a:r>
              <a:rPr lang="de-DE" sz="1300" dirty="0" err="1" smtClean="0"/>
              <a:t>for</a:t>
            </a:r>
            <a:r>
              <a:rPr lang="de-DE" sz="1300" dirty="0" smtClean="0"/>
              <a:t> </a:t>
            </a:r>
            <a:r>
              <a:rPr lang="de-DE" sz="1300" dirty="0" err="1" smtClean="0"/>
              <a:t>rockfall</a:t>
            </a:r>
            <a:r>
              <a:rPr lang="de-DE" sz="1300" dirty="0" smtClean="0"/>
              <a:t> </a:t>
            </a:r>
            <a:r>
              <a:rPr lang="de-DE" sz="1300" dirty="0" err="1" smtClean="0"/>
              <a:t>position</a:t>
            </a:r>
            <a:r>
              <a:rPr lang="de-DE" sz="1300" dirty="0" smtClean="0"/>
              <a:t>.</a:t>
            </a:r>
            <a:endParaRPr lang="de-DE" sz="1300" dirty="0"/>
          </a:p>
        </p:txBody>
      </p:sp>
      <p:sp>
        <p:nvSpPr>
          <p:cNvPr id="7" name="Textfeld 6"/>
          <p:cNvSpPr txBox="1"/>
          <p:nvPr/>
        </p:nvSpPr>
        <p:spPr>
          <a:xfrm>
            <a:off x="7103602" y="4589395"/>
            <a:ext cx="1076165" cy="646331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>
                <a:solidFill>
                  <a:schemeClr val="accent1"/>
                </a:solidFill>
              </a:rPr>
              <a:t>f</a:t>
            </a:r>
            <a:r>
              <a:rPr lang="de-DE" sz="1200" dirty="0" err="1" smtClean="0">
                <a:solidFill>
                  <a:schemeClr val="accent1"/>
                </a:solidFill>
              </a:rPr>
              <a:t>rom</a:t>
            </a:r>
            <a:r>
              <a:rPr lang="de-DE" sz="1200" dirty="0" smtClean="0">
                <a:solidFill>
                  <a:schemeClr val="accent1"/>
                </a:solidFill>
              </a:rPr>
              <a:t> time </a:t>
            </a:r>
            <a:r>
              <a:rPr lang="de-DE" sz="1200" dirty="0" err="1" smtClean="0">
                <a:solidFill>
                  <a:schemeClr val="accent1"/>
                </a:solidFill>
              </a:rPr>
              <a:t>windows</a:t>
            </a:r>
            <a:endParaRPr lang="de-DE" sz="1200" dirty="0" smtClean="0">
              <a:solidFill>
                <a:schemeClr val="accent1"/>
              </a:solidFill>
            </a:endParaRPr>
          </a:p>
          <a:p>
            <a:pPr algn="r"/>
            <a:r>
              <a:rPr lang="de-DE" sz="1200" dirty="0" smtClean="0">
                <a:solidFill>
                  <a:schemeClr val="accent1"/>
                </a:solidFill>
              </a:rPr>
              <a:t>R1, R2 &amp; R3</a:t>
            </a:r>
            <a:endParaRPr lang="de-DE" sz="1200" dirty="0">
              <a:solidFill>
                <a:schemeClr val="accent1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H="1" flipV="1">
            <a:off x="7469277" y="4378854"/>
            <a:ext cx="202637" cy="257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8426083" y="4778320"/>
            <a:ext cx="1511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Kuehnert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et al. (2020, </a:t>
            </a:r>
            <a:r>
              <a:rPr lang="de-DE" sz="1200" i="1" dirty="0" smtClean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de-DE" sz="1200" i="1" dirty="0" err="1" smtClean="0">
                <a:solidFill>
                  <a:schemeClr val="bg1">
                    <a:lumMod val="50000"/>
                  </a:schemeClr>
                </a:solidFill>
              </a:rPr>
              <a:t>review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e-DE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504000" y="182880"/>
            <a:ext cx="9071640" cy="41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Principle of localization algorithm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8" name="Imagen 147"/>
          <p:cNvPicPr/>
          <p:nvPr/>
        </p:nvPicPr>
        <p:blipFill>
          <a:blip r:embed="rId2"/>
          <a:stretch/>
        </p:blipFill>
        <p:spPr>
          <a:xfrm>
            <a:off x="450417" y="822960"/>
            <a:ext cx="2674440" cy="2138760"/>
          </a:xfrm>
          <a:prstGeom prst="rect">
            <a:avLst/>
          </a:prstGeom>
          <a:ln>
            <a:noFill/>
          </a:ln>
        </p:spPr>
      </p:pic>
      <p:pic>
        <p:nvPicPr>
          <p:cNvPr id="149" name="Imagen 148"/>
          <p:cNvPicPr/>
          <p:nvPr/>
        </p:nvPicPr>
        <p:blipFill>
          <a:blip r:embed="rId3"/>
          <a:stretch/>
        </p:blipFill>
        <p:spPr>
          <a:xfrm>
            <a:off x="483537" y="3108960"/>
            <a:ext cx="2633040" cy="2509560"/>
          </a:xfrm>
          <a:prstGeom prst="rect">
            <a:avLst/>
          </a:prstGeom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3340222" y="3297885"/>
            <a:ext cx="1511405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 err="1" smtClean="0"/>
              <a:t>Spectral</a:t>
            </a:r>
            <a:r>
              <a:rPr lang="de-DE" sz="1300" dirty="0" smtClean="0"/>
              <a:t> </a:t>
            </a:r>
            <a:r>
              <a:rPr lang="de-DE" sz="1300" dirty="0" err="1" smtClean="0"/>
              <a:t>station</a:t>
            </a:r>
            <a:r>
              <a:rPr lang="de-DE" sz="1300" dirty="0" smtClean="0"/>
              <a:t> </a:t>
            </a:r>
            <a:r>
              <a:rPr lang="de-DE" sz="1300" dirty="0" err="1" smtClean="0"/>
              <a:t>ratios</a:t>
            </a:r>
            <a:r>
              <a:rPr lang="de-DE" sz="1300" dirty="0" smtClean="0"/>
              <a:t> </a:t>
            </a:r>
            <a:r>
              <a:rPr lang="de-DE" sz="1300" dirty="0" err="1" smtClean="0"/>
              <a:t>calculated</a:t>
            </a:r>
            <a:r>
              <a:rPr lang="de-DE" sz="1300" dirty="0" smtClean="0"/>
              <a:t> in </a:t>
            </a:r>
            <a:r>
              <a:rPr lang="de-DE" sz="1300" dirty="0" err="1" smtClean="0"/>
              <a:t>small</a:t>
            </a:r>
            <a:r>
              <a:rPr lang="de-DE" sz="1300" dirty="0" smtClean="0"/>
              <a:t> time </a:t>
            </a:r>
            <a:r>
              <a:rPr lang="de-DE" sz="1300" dirty="0" err="1" smtClean="0"/>
              <a:t>windows</a:t>
            </a:r>
            <a:r>
              <a:rPr lang="de-DE" sz="1300" dirty="0" smtClean="0"/>
              <a:t> </a:t>
            </a:r>
            <a:r>
              <a:rPr lang="de-DE" sz="1300" dirty="0" err="1" smtClean="0"/>
              <a:t>are</a:t>
            </a:r>
            <a:r>
              <a:rPr lang="de-DE" sz="1300" dirty="0" smtClean="0"/>
              <a:t> </a:t>
            </a:r>
            <a:r>
              <a:rPr lang="de-DE" sz="1300" dirty="0" err="1" smtClean="0"/>
              <a:t>shown</a:t>
            </a:r>
            <a:r>
              <a:rPr lang="de-DE" sz="1300" dirty="0" smtClean="0"/>
              <a:t> </a:t>
            </a:r>
            <a:r>
              <a:rPr lang="de-DE" sz="1300" dirty="0" err="1" smtClean="0"/>
              <a:t>to</a:t>
            </a:r>
            <a:r>
              <a:rPr lang="de-DE" sz="1300" dirty="0" smtClean="0"/>
              <a:t> </a:t>
            </a:r>
            <a:r>
              <a:rPr lang="de-DE" sz="1300" dirty="0" err="1" smtClean="0"/>
              <a:t>be</a:t>
            </a:r>
            <a:r>
              <a:rPr lang="de-DE" sz="1300" dirty="0" smtClean="0"/>
              <a:t> </a:t>
            </a:r>
            <a:r>
              <a:rPr lang="de-DE" sz="1300" dirty="0" err="1" smtClean="0"/>
              <a:t>characteristic</a:t>
            </a:r>
            <a:r>
              <a:rPr lang="de-DE" sz="1300" dirty="0" smtClean="0"/>
              <a:t> </a:t>
            </a:r>
            <a:r>
              <a:rPr lang="de-DE" sz="1300" dirty="0" err="1" smtClean="0"/>
              <a:t>for</a:t>
            </a:r>
            <a:r>
              <a:rPr lang="de-DE" sz="1300" dirty="0" smtClean="0"/>
              <a:t> </a:t>
            </a:r>
            <a:r>
              <a:rPr lang="de-DE" sz="1300" dirty="0" err="1" smtClean="0"/>
              <a:t>rockfall</a:t>
            </a:r>
            <a:r>
              <a:rPr lang="de-DE" sz="1300" dirty="0" smtClean="0"/>
              <a:t> </a:t>
            </a:r>
            <a:r>
              <a:rPr lang="de-DE" sz="1300" dirty="0" err="1" smtClean="0"/>
              <a:t>position</a:t>
            </a:r>
            <a:r>
              <a:rPr lang="de-DE" sz="1300" dirty="0" smtClean="0"/>
              <a:t>.</a:t>
            </a:r>
            <a:endParaRPr lang="de-DE" sz="1300" dirty="0"/>
          </a:p>
        </p:txBody>
      </p:sp>
      <p:sp>
        <p:nvSpPr>
          <p:cNvPr id="7" name="Textfeld 6"/>
          <p:cNvSpPr txBox="1"/>
          <p:nvPr/>
        </p:nvSpPr>
        <p:spPr>
          <a:xfrm>
            <a:off x="2017741" y="4589395"/>
            <a:ext cx="1076165" cy="646331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>
                <a:solidFill>
                  <a:schemeClr val="accent1"/>
                </a:solidFill>
              </a:rPr>
              <a:t>f</a:t>
            </a:r>
            <a:r>
              <a:rPr lang="de-DE" sz="1200" dirty="0" err="1" smtClean="0">
                <a:solidFill>
                  <a:schemeClr val="accent1"/>
                </a:solidFill>
              </a:rPr>
              <a:t>rom</a:t>
            </a:r>
            <a:r>
              <a:rPr lang="de-DE" sz="1200" dirty="0" smtClean="0">
                <a:solidFill>
                  <a:schemeClr val="accent1"/>
                </a:solidFill>
              </a:rPr>
              <a:t> time </a:t>
            </a:r>
            <a:r>
              <a:rPr lang="de-DE" sz="1200" dirty="0" err="1" smtClean="0">
                <a:solidFill>
                  <a:schemeClr val="accent1"/>
                </a:solidFill>
              </a:rPr>
              <a:t>windows</a:t>
            </a:r>
            <a:endParaRPr lang="de-DE" sz="1200" dirty="0" smtClean="0">
              <a:solidFill>
                <a:schemeClr val="accent1"/>
              </a:solidFill>
            </a:endParaRPr>
          </a:p>
          <a:p>
            <a:pPr algn="r"/>
            <a:r>
              <a:rPr lang="de-DE" sz="1200" dirty="0" smtClean="0">
                <a:solidFill>
                  <a:schemeClr val="accent1"/>
                </a:solidFill>
              </a:rPr>
              <a:t>R1, R2 &amp; R3</a:t>
            </a:r>
            <a:endParaRPr lang="de-DE" sz="1200" dirty="0">
              <a:solidFill>
                <a:schemeClr val="accent1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H="1" flipV="1">
            <a:off x="2383416" y="4378854"/>
            <a:ext cx="202637" cy="2574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3340222" y="4778320"/>
            <a:ext cx="1511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Kuehnert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et al. (2020, </a:t>
            </a:r>
            <a:r>
              <a:rPr lang="de-DE" sz="1200" i="1" dirty="0" smtClean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de-DE" sz="1200" i="1" dirty="0" err="1" smtClean="0">
                <a:solidFill>
                  <a:schemeClr val="bg1">
                    <a:lumMod val="50000"/>
                  </a:schemeClr>
                </a:solidFill>
              </a:rPr>
              <a:t>review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e-D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820186" y="2063535"/>
            <a:ext cx="3323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600" b="1" i="1" dirty="0" err="1" smtClean="0"/>
              <a:t>Idea</a:t>
            </a:r>
            <a:r>
              <a:rPr lang="de-DE" sz="1600" b="1" i="1" dirty="0" smtClean="0"/>
              <a:t>:</a:t>
            </a:r>
          </a:p>
          <a:p>
            <a:pPr algn="ctr">
              <a:lnSpc>
                <a:spcPct val="150000"/>
              </a:lnSpc>
            </a:pPr>
            <a:r>
              <a:rPr lang="de-DE" sz="1600" dirty="0" err="1" smtClean="0"/>
              <a:t>Build</a:t>
            </a:r>
            <a:r>
              <a:rPr lang="de-DE" sz="1600" dirty="0" smtClean="0"/>
              <a:t> a </a:t>
            </a:r>
            <a:r>
              <a:rPr lang="de-DE" sz="1600" dirty="0" err="1" smtClean="0"/>
              <a:t>database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characteristic</a:t>
            </a:r>
            <a:r>
              <a:rPr lang="de-DE" sz="1600" dirty="0" smtClean="0"/>
              <a:t> </a:t>
            </a:r>
            <a:r>
              <a:rPr lang="de-DE" sz="1600" dirty="0" err="1" smtClean="0"/>
              <a:t>station</a:t>
            </a:r>
            <a:r>
              <a:rPr lang="de-DE" sz="1600" dirty="0" smtClean="0"/>
              <a:t> </a:t>
            </a:r>
            <a:r>
              <a:rPr lang="de-DE" sz="1600" dirty="0" err="1" smtClean="0"/>
              <a:t>ratios</a:t>
            </a:r>
            <a:r>
              <a:rPr lang="de-DE" sz="1600" dirty="0" smtClean="0"/>
              <a:t> </a:t>
            </a:r>
            <a:r>
              <a:rPr lang="de-DE" sz="1600" dirty="0" err="1" smtClean="0"/>
              <a:t>which</a:t>
            </a:r>
            <a:r>
              <a:rPr lang="de-DE" sz="1600" dirty="0" smtClean="0"/>
              <a:t> </a:t>
            </a:r>
            <a:r>
              <a:rPr lang="de-DE" sz="1600" dirty="0" err="1" smtClean="0"/>
              <a:t>can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used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localize</a:t>
            </a:r>
            <a:r>
              <a:rPr lang="de-DE" sz="1600" dirty="0" smtClean="0"/>
              <a:t> </a:t>
            </a:r>
            <a:r>
              <a:rPr lang="de-DE" sz="1600" dirty="0" err="1" smtClean="0"/>
              <a:t>rockfalls</a:t>
            </a:r>
            <a:r>
              <a:rPr lang="de-DE" sz="1600" dirty="0" smtClean="0"/>
              <a:t>! </a:t>
            </a:r>
            <a:endParaRPr lang="de-DE" sz="1600" dirty="0"/>
          </a:p>
        </p:txBody>
      </p:sp>
      <p:sp>
        <p:nvSpPr>
          <p:cNvPr id="11" name="Textfeld 10"/>
          <p:cNvSpPr txBox="1"/>
          <p:nvPr/>
        </p:nvSpPr>
        <p:spPr>
          <a:xfrm>
            <a:off x="5820186" y="3836494"/>
            <a:ext cx="3830135" cy="375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 smtClean="0">
                <a:sym typeface="Wingdings" panose="05000000000000000000" pitchFamily="2" charset="2"/>
              </a:rPr>
              <a:t> </a:t>
            </a:r>
            <a:r>
              <a:rPr lang="de-DE" sz="1400" i="1" dirty="0" smtClean="0">
                <a:sym typeface="Wingdings" panose="05000000000000000000" pitchFamily="2" charset="2"/>
              </a:rPr>
              <a:t>Database </a:t>
            </a:r>
            <a:r>
              <a:rPr lang="de-DE" sz="1400" i="1" dirty="0" err="1" smtClean="0">
                <a:sym typeface="Wingdings" panose="05000000000000000000" pitchFamily="2" charset="2"/>
              </a:rPr>
              <a:t>from</a:t>
            </a:r>
            <a:r>
              <a:rPr lang="de-DE" sz="1400" i="1" dirty="0" smtClean="0">
                <a:sym typeface="Wingdings" panose="05000000000000000000" pitchFamily="2" charset="2"/>
              </a:rPr>
              <a:t> </a:t>
            </a:r>
            <a:r>
              <a:rPr lang="de-DE" sz="1400" i="1" dirty="0" err="1" smtClean="0">
                <a:sym typeface="Wingdings" panose="05000000000000000000" pitchFamily="2" charset="2"/>
              </a:rPr>
              <a:t>synthetic</a:t>
            </a:r>
            <a:r>
              <a:rPr lang="de-DE" sz="1400" i="1" dirty="0" smtClean="0">
                <a:sym typeface="Wingdings" panose="05000000000000000000" pitchFamily="2" charset="2"/>
              </a:rPr>
              <a:t> </a:t>
            </a:r>
            <a:r>
              <a:rPr lang="de-DE" sz="1400" i="1" dirty="0" err="1" smtClean="0">
                <a:sym typeface="Wingdings" panose="05000000000000000000" pitchFamily="2" charset="2"/>
              </a:rPr>
              <a:t>Green‘s</a:t>
            </a:r>
            <a:r>
              <a:rPr lang="de-DE" sz="1400" i="1" dirty="0" smtClean="0">
                <a:sym typeface="Wingdings" panose="05000000000000000000" pitchFamily="2" charset="2"/>
              </a:rPr>
              <a:t> </a:t>
            </a:r>
            <a:r>
              <a:rPr lang="de-DE" sz="1400" i="1" dirty="0" err="1" smtClean="0">
                <a:sym typeface="Wingdings" panose="05000000000000000000" pitchFamily="2" charset="2"/>
              </a:rPr>
              <a:t>functions</a:t>
            </a:r>
            <a:r>
              <a:rPr lang="de-DE" sz="1400" i="1" dirty="0" smtClean="0">
                <a:sym typeface="Wingdings" panose="05000000000000000000" pitchFamily="2" charset="2"/>
              </a:rPr>
              <a:t> </a:t>
            </a:r>
            <a:endParaRPr lang="de-DE" sz="1400" i="1" dirty="0" smtClean="0"/>
          </a:p>
        </p:txBody>
      </p:sp>
    </p:spTree>
    <p:extLst>
      <p:ext uri="{BB962C8B-B14F-4D97-AF65-F5344CB8AC3E}">
        <p14:creationId xmlns:p14="http://schemas.microsoft.com/office/powerpoint/2010/main" val="326139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504000" y="182880"/>
            <a:ext cx="9071640" cy="41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Reproduction of spectral ratios from numerical simulations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8" name="Imagen 157"/>
          <p:cNvPicPr/>
          <p:nvPr/>
        </p:nvPicPr>
        <p:blipFill>
          <a:blip r:embed="rId3"/>
          <a:stretch/>
        </p:blipFill>
        <p:spPr>
          <a:xfrm>
            <a:off x="443799" y="2266560"/>
            <a:ext cx="2838600" cy="3144960"/>
          </a:xfrm>
          <a:prstGeom prst="rect">
            <a:avLst/>
          </a:prstGeom>
          <a:ln>
            <a:noFill/>
          </a:ln>
        </p:spPr>
      </p:pic>
      <p:sp>
        <p:nvSpPr>
          <p:cNvPr id="160" name="TextShape 2"/>
          <p:cNvSpPr txBox="1"/>
          <p:nvPr/>
        </p:nvSpPr>
        <p:spPr>
          <a:xfrm>
            <a:off x="2370952" y="1356822"/>
            <a:ext cx="1218034" cy="48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</a:t>
            </a:r>
            <a:r>
              <a:rPr lang="en-US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odel with </a:t>
            </a:r>
            <a:r>
              <a:rPr lang="en-US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flat surface</a:t>
            </a:r>
            <a:endParaRPr lang="en-US" sz="1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Imagen 161"/>
          <p:cNvPicPr/>
          <p:nvPr/>
        </p:nvPicPr>
        <p:blipFill>
          <a:blip r:embed="rId4"/>
          <a:srcRect r="15074"/>
          <a:stretch/>
        </p:blipFill>
        <p:spPr>
          <a:xfrm>
            <a:off x="443799" y="1054602"/>
            <a:ext cx="1919880" cy="1097280"/>
          </a:xfrm>
          <a:prstGeom prst="rect">
            <a:avLst/>
          </a:prstGeom>
          <a:ln>
            <a:noFill/>
          </a:ln>
        </p:spPr>
      </p:pic>
      <p:pic>
        <p:nvPicPr>
          <p:cNvPr id="14" name="Imagen 177"/>
          <p:cNvPicPr/>
          <p:nvPr/>
        </p:nvPicPr>
        <p:blipFill>
          <a:blip r:embed="rId5"/>
          <a:stretch/>
        </p:blipFill>
        <p:spPr>
          <a:xfrm>
            <a:off x="4074261" y="2266560"/>
            <a:ext cx="2824920" cy="3144960"/>
          </a:xfrm>
          <a:prstGeom prst="rect">
            <a:avLst/>
          </a:prstGeom>
          <a:ln>
            <a:noFill/>
          </a:ln>
        </p:spPr>
      </p:pic>
      <p:sp>
        <p:nvSpPr>
          <p:cNvPr id="15" name="TextShape 3"/>
          <p:cNvSpPr txBox="1"/>
          <p:nvPr/>
        </p:nvSpPr>
        <p:spPr>
          <a:xfrm>
            <a:off x="6085581" y="1356822"/>
            <a:ext cx="1188224" cy="489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Model with topography</a:t>
            </a:r>
            <a:endParaRPr lang="en-US" sz="1800" b="0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" name="Imagen 180"/>
          <p:cNvPicPr/>
          <p:nvPr/>
        </p:nvPicPr>
        <p:blipFill>
          <a:blip r:embed="rId6"/>
          <a:srcRect r="15394"/>
          <a:stretch/>
        </p:blipFill>
        <p:spPr>
          <a:xfrm>
            <a:off x="4074261" y="1054602"/>
            <a:ext cx="2011320" cy="1094400"/>
          </a:xfrm>
          <a:prstGeom prst="rect">
            <a:avLst/>
          </a:prstGeom>
          <a:ln>
            <a:noFill/>
          </a:ln>
        </p:spPr>
      </p:pic>
      <p:sp>
        <p:nvSpPr>
          <p:cNvPr id="17" name="Textfeld 16"/>
          <p:cNvSpPr txBox="1"/>
          <p:nvPr/>
        </p:nvSpPr>
        <p:spPr>
          <a:xfrm>
            <a:off x="7406532" y="2235785"/>
            <a:ext cx="244782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b="1" dirty="0" smtClean="0"/>
              <a:t>After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</a:t>
            </a:r>
            <a:r>
              <a:rPr lang="en-US" sz="1300" dirty="0" smtClean="0"/>
              <a:t>esting</a:t>
            </a:r>
            <a:r>
              <a:rPr lang="de-DE" sz="1300" dirty="0" smtClean="0"/>
              <a:t> different </a:t>
            </a:r>
            <a:r>
              <a:rPr lang="en-US" sz="1300" dirty="0" smtClean="0"/>
              <a:t>source</a:t>
            </a:r>
            <a:r>
              <a:rPr lang="de-DE" sz="1300" dirty="0" smtClean="0"/>
              <a:t> </a:t>
            </a:r>
            <a:r>
              <a:rPr lang="de-DE" sz="1300" dirty="0" err="1" smtClean="0"/>
              <a:t>directions</a:t>
            </a:r>
            <a:r>
              <a:rPr lang="de-DE" sz="1300" dirty="0" smtClean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 err="1" smtClean="0"/>
              <a:t>accounting</a:t>
            </a:r>
            <a:r>
              <a:rPr lang="de-DE" sz="1300" dirty="0" smtClean="0"/>
              <a:t> </a:t>
            </a:r>
            <a:r>
              <a:rPr lang="de-DE" sz="1300" dirty="0" err="1" smtClean="0"/>
              <a:t>for</a:t>
            </a:r>
            <a:r>
              <a:rPr lang="de-DE" sz="1300" dirty="0" smtClean="0"/>
              <a:t> </a:t>
            </a:r>
            <a:r>
              <a:rPr lang="de-DE" sz="1300" dirty="0" err="1" smtClean="0"/>
              <a:t>topography</a:t>
            </a:r>
            <a:r>
              <a:rPr lang="de-DE" sz="1300" dirty="0" smtClean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 err="1" smtClean="0"/>
              <a:t>considering</a:t>
            </a:r>
            <a:r>
              <a:rPr lang="de-DE" sz="1300" dirty="0" smtClean="0"/>
              <a:t> site-</a:t>
            </a:r>
            <a:r>
              <a:rPr lang="de-DE" sz="1300" dirty="0" err="1" smtClean="0"/>
              <a:t>specific</a:t>
            </a:r>
            <a:r>
              <a:rPr lang="de-DE" sz="1300" dirty="0" smtClean="0"/>
              <a:t> </a:t>
            </a:r>
            <a:r>
              <a:rPr lang="de-DE" sz="1300" dirty="0" err="1" smtClean="0"/>
              <a:t>amplification</a:t>
            </a:r>
            <a:r>
              <a:rPr lang="de-DE" sz="1300" dirty="0" smtClean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300" dirty="0" smtClean="0"/>
          </a:p>
          <a:p>
            <a:r>
              <a:rPr lang="de-DE" sz="1300" b="1" dirty="0" err="1"/>
              <a:t>f</a:t>
            </a:r>
            <a:r>
              <a:rPr lang="de-DE" sz="1300" b="1" dirty="0" err="1" smtClean="0"/>
              <a:t>indings</a:t>
            </a:r>
            <a:r>
              <a:rPr lang="de-DE" sz="1300" b="1" dirty="0" smtClean="0"/>
              <a:t> </a:t>
            </a:r>
            <a:r>
              <a:rPr lang="de-DE" sz="1300" b="1" dirty="0" err="1" smtClean="0"/>
              <a:t>suggest</a:t>
            </a:r>
            <a:r>
              <a:rPr lang="de-DE" sz="1300" b="1" dirty="0" smtClean="0"/>
              <a:t> </a:t>
            </a:r>
            <a:r>
              <a:rPr lang="de-DE" sz="1300" b="1" dirty="0" err="1" smtClean="0"/>
              <a:t>that</a:t>
            </a:r>
            <a:endParaRPr lang="de-DE" sz="13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 err="1"/>
              <a:t>p</a:t>
            </a:r>
            <a:r>
              <a:rPr lang="de-DE" sz="1300" dirty="0" err="1" smtClean="0"/>
              <a:t>ropagation</a:t>
            </a:r>
            <a:r>
              <a:rPr lang="de-DE" sz="1300" dirty="0" smtClean="0"/>
              <a:t> </a:t>
            </a:r>
            <a:r>
              <a:rPr lang="de-DE" sz="1300" dirty="0" err="1" smtClean="0"/>
              <a:t>along</a:t>
            </a:r>
            <a:r>
              <a:rPr lang="de-DE" sz="1300" dirty="0" smtClean="0"/>
              <a:t> </a:t>
            </a:r>
            <a:r>
              <a:rPr lang="de-DE" sz="1300" dirty="0" err="1" smtClean="0"/>
              <a:t>topogrphy</a:t>
            </a:r>
            <a:r>
              <a:rPr lang="de-DE" sz="1300" dirty="0" smtClean="0"/>
              <a:t> </a:t>
            </a:r>
            <a:r>
              <a:rPr lang="de-DE" sz="1300" dirty="0" err="1" smtClean="0"/>
              <a:t>dominates</a:t>
            </a:r>
            <a:r>
              <a:rPr lang="de-DE" sz="1300" dirty="0" smtClean="0"/>
              <a:t> </a:t>
            </a:r>
            <a:r>
              <a:rPr lang="de-DE" sz="1300" dirty="0" err="1" smtClean="0"/>
              <a:t>over</a:t>
            </a:r>
            <a:r>
              <a:rPr lang="de-DE" sz="1300" dirty="0" smtClean="0"/>
              <a:t> </a:t>
            </a:r>
            <a:r>
              <a:rPr lang="de-DE" sz="1300" dirty="0" err="1" smtClean="0"/>
              <a:t>source</a:t>
            </a:r>
            <a:r>
              <a:rPr lang="de-DE" sz="1300" dirty="0" smtClean="0"/>
              <a:t> </a:t>
            </a:r>
            <a:r>
              <a:rPr lang="de-DE" sz="1300" dirty="0" err="1" smtClean="0"/>
              <a:t>direction</a:t>
            </a:r>
            <a:r>
              <a:rPr lang="de-DE" sz="1300" dirty="0" smtClean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 err="1" smtClean="0"/>
              <a:t>successful</a:t>
            </a:r>
            <a:r>
              <a:rPr lang="de-DE" sz="1300" dirty="0" smtClean="0"/>
              <a:t> </a:t>
            </a:r>
            <a:r>
              <a:rPr lang="de-DE" sz="1300" dirty="0" err="1" smtClean="0"/>
              <a:t>reproduction</a:t>
            </a:r>
            <a:r>
              <a:rPr lang="de-DE" sz="1300" dirty="0" smtClean="0"/>
              <a:t> </a:t>
            </a:r>
            <a:r>
              <a:rPr lang="de-DE" sz="1300" dirty="0" err="1" smtClean="0"/>
              <a:t>of</a:t>
            </a:r>
            <a:r>
              <a:rPr lang="de-DE" sz="1300" dirty="0" smtClean="0"/>
              <a:t> </a:t>
            </a:r>
            <a:r>
              <a:rPr lang="de-DE" sz="1300" dirty="0" err="1" smtClean="0"/>
              <a:t>observed</a:t>
            </a:r>
            <a:r>
              <a:rPr lang="de-DE" sz="1300" dirty="0" smtClean="0"/>
              <a:t> </a:t>
            </a:r>
            <a:r>
              <a:rPr lang="de-DE" sz="1300" dirty="0" err="1" smtClean="0"/>
              <a:t>spectral</a:t>
            </a:r>
            <a:r>
              <a:rPr lang="de-DE" sz="1300" dirty="0" smtClean="0"/>
              <a:t> </a:t>
            </a:r>
            <a:r>
              <a:rPr lang="de-DE" sz="1300" dirty="0" err="1" smtClean="0"/>
              <a:t>ratios</a:t>
            </a:r>
            <a:r>
              <a:rPr lang="de-DE" sz="1300" dirty="0" smtClean="0"/>
              <a:t> </a:t>
            </a:r>
            <a:endParaRPr lang="de-DE" sz="1300" dirty="0"/>
          </a:p>
        </p:txBody>
      </p:sp>
      <p:sp>
        <p:nvSpPr>
          <p:cNvPr id="18" name="Textfeld 17"/>
          <p:cNvSpPr txBox="1"/>
          <p:nvPr/>
        </p:nvSpPr>
        <p:spPr>
          <a:xfrm>
            <a:off x="7406532" y="5002754"/>
            <a:ext cx="2389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Kuehnert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 et al. (2020, </a:t>
            </a:r>
            <a:r>
              <a:rPr lang="de-DE" sz="1200" i="1" dirty="0" smtClean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de-DE" sz="1200" i="1" dirty="0" err="1" smtClean="0">
                <a:solidFill>
                  <a:schemeClr val="bg1">
                    <a:lumMod val="50000"/>
                  </a:schemeClr>
                </a:solidFill>
              </a:rPr>
              <a:t>review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de-DE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504000" y="182880"/>
            <a:ext cx="9071640" cy="41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18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Building a database of characteristic inter-station energy ratios</a:t>
            </a:r>
            <a:endParaRPr lang="en-US" sz="18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Formula 3"/>
              <p:cNvSpPr txBox="1"/>
              <p:nvPr/>
            </p:nvSpPr>
            <p:spPr>
              <a:xfrm>
                <a:off x="791280" y="608760"/>
                <a:ext cx="72000" cy="167760"/>
              </a:xfrm>
              <a:prstGeom prst="rect">
                <a:avLst/>
              </a:prstGeom>
            </p:spPr>
            <p:txBody>
              <a:bodyPr/>
              <a:lstStyle/>
              <a:p>
                <a:endParaRPr/>
              </a:p>
            </p:txBody>
          </p:sp>
        </mc:Choice>
        <mc:Fallback xmlns="" xmlns:p14="http://schemas.microsoft.com/office/powerpoint/2010/main" xmlns:p15="http://schemas.microsoft.com/office/powerpoint/2012/main"/>
      </mc:AlternateContent>
      <p:sp>
        <p:nvSpPr>
          <p:cNvPr id="191" name="TextShape 5"/>
          <p:cNvSpPr txBox="1"/>
          <p:nvPr/>
        </p:nvSpPr>
        <p:spPr>
          <a:xfrm>
            <a:off x="827281" y="938175"/>
            <a:ext cx="5528178" cy="883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b="1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Seismic e</a:t>
            </a:r>
            <a:r>
              <a:rPr lang="en-US" sz="14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nergy </a:t>
            </a:r>
            <a:r>
              <a:rPr lang="en-US" sz="1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ratios </a:t>
            </a:r>
            <a:r>
              <a:rPr lang="en-US" sz="1400" b="1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calculated in </a:t>
            </a:r>
            <a:r>
              <a:rPr lang="en-US" sz="14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frequency band 13-17Hz:</a:t>
            </a:r>
            <a:endParaRPr lang="en-US" sz="1800" b="1" i="1" strike="noStrike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8" y="1334734"/>
            <a:ext cx="6881945" cy="398063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62" y="991074"/>
            <a:ext cx="2340751" cy="160854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709927" y="757837"/>
            <a:ext cx="1869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i="1" dirty="0" err="1" smtClean="0"/>
              <a:t>Reciprocal</a:t>
            </a:r>
            <a:r>
              <a:rPr lang="de-DE" sz="1200" b="1" i="1" dirty="0" smtClean="0"/>
              <a:t> </a:t>
            </a:r>
            <a:r>
              <a:rPr lang="de-DE" sz="1200" b="1" i="1" dirty="0" err="1" smtClean="0"/>
              <a:t>simulations</a:t>
            </a:r>
            <a:endParaRPr lang="de-DE" sz="1200" b="1" i="1" dirty="0"/>
          </a:p>
        </p:txBody>
      </p:sp>
      <p:sp>
        <p:nvSpPr>
          <p:cNvPr id="21" name="Textfeld 20"/>
          <p:cNvSpPr txBox="1"/>
          <p:nvPr/>
        </p:nvSpPr>
        <p:spPr>
          <a:xfrm>
            <a:off x="7709927" y="2530056"/>
            <a:ext cx="1891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i="1" dirty="0" err="1" smtClean="0">
                <a:solidFill>
                  <a:schemeClr val="bg1">
                    <a:lumMod val="65000"/>
                  </a:schemeClr>
                </a:solidFill>
              </a:rPr>
              <a:t>Sampled</a:t>
            </a:r>
            <a:r>
              <a:rPr lang="de-DE" sz="12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i="1" dirty="0" err="1" smtClean="0">
                <a:solidFill>
                  <a:schemeClr val="bg1">
                    <a:lumMod val="65000"/>
                  </a:schemeClr>
                </a:solidFill>
              </a:rPr>
              <a:t>area</a:t>
            </a:r>
            <a:r>
              <a:rPr lang="de-DE" sz="12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1.2 x 1km</a:t>
            </a:r>
          </a:p>
          <a:p>
            <a:r>
              <a:rPr lang="de-DE" sz="1200" i="1" dirty="0" smtClean="0">
                <a:solidFill>
                  <a:schemeClr val="bg1">
                    <a:lumMod val="65000"/>
                  </a:schemeClr>
                </a:solidFill>
              </a:rPr>
              <a:t>Sampling: </a:t>
            </a: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10m</a:t>
            </a:r>
          </a:p>
          <a:p>
            <a:r>
              <a:rPr lang="de-DE" sz="1200" i="1" dirty="0" err="1" smtClean="0">
                <a:solidFill>
                  <a:schemeClr val="bg1">
                    <a:lumMod val="65000"/>
                  </a:schemeClr>
                </a:solidFill>
              </a:rPr>
              <a:t>No</a:t>
            </a:r>
            <a:r>
              <a:rPr lang="de-DE" sz="1200" i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de-DE" sz="1200" i="1" dirty="0" err="1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de-DE" sz="1200" i="1" dirty="0" err="1" smtClean="0">
                <a:solidFill>
                  <a:schemeClr val="bg1">
                    <a:lumMod val="65000"/>
                  </a:schemeClr>
                </a:solidFill>
              </a:rPr>
              <a:t>tations</a:t>
            </a:r>
            <a:r>
              <a:rPr lang="de-DE" sz="1200" i="1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12221</a:t>
            </a:r>
            <a:endParaRPr lang="de-DE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7229287" y="4104203"/>
            <a:ext cx="69557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8047553" y="3950314"/>
            <a:ext cx="950901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sz="1400" dirty="0" smtClean="0"/>
              <a:t>Database</a:t>
            </a:r>
            <a:endParaRPr lang="de-DE" sz="1400" dirty="0"/>
          </a:p>
        </p:txBody>
      </p:sp>
      <p:sp>
        <p:nvSpPr>
          <p:cNvPr id="26" name="Textfeld 25"/>
          <p:cNvSpPr txBox="1"/>
          <p:nvPr/>
        </p:nvSpPr>
        <p:spPr>
          <a:xfrm>
            <a:off x="7638458" y="4809149"/>
            <a:ext cx="174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/>
              <a:t>Observed</a:t>
            </a:r>
            <a:r>
              <a:rPr lang="de-DE" sz="1400" dirty="0" smtClean="0"/>
              <a:t> </a:t>
            </a:r>
            <a:r>
              <a:rPr lang="de-DE" sz="1400" dirty="0" err="1" smtClean="0"/>
              <a:t>signal</a:t>
            </a:r>
            <a:r>
              <a:rPr lang="de-DE" sz="1400" dirty="0" smtClean="0"/>
              <a:t> in </a:t>
            </a:r>
            <a:r>
              <a:rPr lang="de-DE" sz="1400" dirty="0" err="1" smtClean="0"/>
              <a:t>sliding</a:t>
            </a:r>
            <a:r>
              <a:rPr lang="de-DE" sz="1400" dirty="0" smtClean="0"/>
              <a:t> time </a:t>
            </a:r>
            <a:r>
              <a:rPr lang="de-DE" sz="1400" dirty="0" err="1" smtClean="0"/>
              <a:t>window</a:t>
            </a:r>
            <a:endParaRPr lang="de-DE" sz="1400" dirty="0"/>
          </a:p>
        </p:txBody>
      </p:sp>
      <p:cxnSp>
        <p:nvCxnSpPr>
          <p:cNvPr id="29" name="Gerade Verbindung mit Pfeil 28"/>
          <p:cNvCxnSpPr>
            <a:stCxn id="26" idx="0"/>
          </p:cNvCxnSpPr>
          <p:nvPr/>
        </p:nvCxnSpPr>
        <p:spPr>
          <a:xfrm flipH="1" flipV="1">
            <a:off x="8511782" y="4345354"/>
            <a:ext cx="1" cy="463795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8485768" y="4429311"/>
            <a:ext cx="1316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i="1" dirty="0" err="1" smtClean="0"/>
              <a:t>Optimization</a:t>
            </a:r>
            <a:endParaRPr lang="de-DE" sz="1400" i="1" dirty="0"/>
          </a:p>
        </p:txBody>
      </p:sp>
      <p:sp>
        <p:nvSpPr>
          <p:cNvPr id="33" name="Textfeld 32"/>
          <p:cNvSpPr txBox="1"/>
          <p:nvPr/>
        </p:nvSpPr>
        <p:spPr>
          <a:xfrm>
            <a:off x="7476789" y="3484233"/>
            <a:ext cx="2096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u="sng" dirty="0" err="1" smtClean="0"/>
              <a:t>Localization</a:t>
            </a:r>
            <a:r>
              <a:rPr lang="de-DE" sz="1400" b="1" u="sng" dirty="0" smtClean="0"/>
              <a:t> </a:t>
            </a:r>
            <a:r>
              <a:rPr lang="de-DE" sz="1400" b="1" u="sng" dirty="0" err="1" smtClean="0"/>
              <a:t>algorithm</a:t>
            </a:r>
            <a:endParaRPr lang="de-DE" sz="1400" b="1" u="sng" dirty="0"/>
          </a:p>
        </p:txBody>
      </p:sp>
      <p:cxnSp>
        <p:nvCxnSpPr>
          <p:cNvPr id="15" name="Gerader Verbinder 14"/>
          <p:cNvCxnSpPr/>
          <p:nvPr/>
        </p:nvCxnSpPr>
        <p:spPr>
          <a:xfrm>
            <a:off x="7461807" y="776520"/>
            <a:ext cx="0" cy="24457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 flipH="1">
            <a:off x="7461807" y="3222252"/>
            <a:ext cx="255751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2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504000" y="182880"/>
            <a:ext cx="9071640" cy="41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pc="-1" dirty="0" smtClean="0">
                <a:solidFill>
                  <a:srgbClr val="FFFFFF"/>
                </a:solidFill>
              </a:rPr>
              <a:t>Localization from sliding time windows  -  </a:t>
            </a:r>
            <a:r>
              <a:rPr lang="en-US" spc="-1" dirty="0" err="1" smtClean="0">
                <a:solidFill>
                  <a:srgbClr val="FFFFFF"/>
                </a:solidFill>
              </a:rPr>
              <a:t>Rockfall</a:t>
            </a:r>
            <a:r>
              <a:rPr lang="en-US" spc="-1" dirty="0" smtClean="0">
                <a:solidFill>
                  <a:srgbClr val="FFFFFF"/>
                </a:solidFill>
              </a:rPr>
              <a:t> </a:t>
            </a:r>
            <a:r>
              <a:rPr lang="en-US" spc="-1" dirty="0">
                <a:solidFill>
                  <a:srgbClr val="FFFFFF"/>
                </a:solidFill>
              </a:rPr>
              <a:t>on </a:t>
            </a:r>
            <a:r>
              <a:rPr lang="en-US" spc="-1" dirty="0" smtClean="0">
                <a:solidFill>
                  <a:srgbClr val="FFFFFF"/>
                </a:solidFill>
              </a:rPr>
              <a:t>2016-12-13</a:t>
            </a:r>
            <a:endParaRPr lang="en-US" spc="-1" dirty="0"/>
          </a:p>
        </p:txBody>
      </p:sp>
      <p:sp>
        <p:nvSpPr>
          <p:cNvPr id="198" name="TextShape 2"/>
          <p:cNvSpPr txBox="1"/>
          <p:nvPr/>
        </p:nvSpPr>
        <p:spPr>
          <a:xfrm>
            <a:off x="1188720" y="946440"/>
            <a:ext cx="256032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Sliding time window</a:t>
            </a:r>
            <a:endParaRPr lang="en-US" sz="1800" b="0" strike="noStrike" spc="-1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TextShape 3"/>
          <p:cNvSpPr txBox="1"/>
          <p:nvPr/>
        </p:nvSpPr>
        <p:spPr>
          <a:xfrm>
            <a:off x="5891040" y="947880"/>
            <a:ext cx="3017520" cy="29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Source location probability</a:t>
            </a:r>
            <a:endParaRPr lang="en-US" sz="1800" b="0" strike="noStrike" spc="-1">
              <a:solidFill>
                <a:srgbClr val="1B75BC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0" name="Imagen 199"/>
          <p:cNvPicPr/>
          <p:nvPr/>
        </p:nvPicPr>
        <p:blipFill>
          <a:blip r:embed="rId4"/>
          <a:stretch/>
        </p:blipFill>
        <p:spPr>
          <a:xfrm>
            <a:off x="365760" y="4969440"/>
            <a:ext cx="5394960" cy="540000"/>
          </a:xfrm>
          <a:prstGeom prst="rect">
            <a:avLst/>
          </a:prstGeom>
          <a:ln>
            <a:noFill/>
          </a:ln>
        </p:spPr>
      </p:pic>
      <p:pic>
        <p:nvPicPr>
          <p:cNvPr id="2" name="7a15059dbe88ff94d6c78eea3827e18b">
            <a:hlinkClick r:id="" action="ppaction://media"/>
            <a:extLst>
              <a:ext uri="{FF2B5EF4-FFF2-40B4-BE49-F238E27FC236}">
                <a16:creationId xmlns:a16="http://schemas.microsoft.com/office/drawing/2014/main" xmlns="" id="{06B86F36-9466-4E4B-8382-A365954BAF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43919"/>
            <a:ext cx="10080625" cy="3748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504000" y="182880"/>
            <a:ext cx="9071640" cy="41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pc="-1" dirty="0" smtClean="0">
                <a:solidFill>
                  <a:srgbClr val="FFFFFF"/>
                </a:solidFill>
              </a:rPr>
              <a:t>Mapping the whole trajectory  -  </a:t>
            </a:r>
            <a:r>
              <a:rPr lang="en-US" spc="-1" dirty="0" err="1">
                <a:solidFill>
                  <a:srgbClr val="FFFFFF"/>
                </a:solidFill>
              </a:rPr>
              <a:t>Rockfall</a:t>
            </a:r>
            <a:r>
              <a:rPr lang="en-US" spc="-1" dirty="0">
                <a:solidFill>
                  <a:srgbClr val="FFFFFF"/>
                </a:solidFill>
              </a:rPr>
              <a:t> on 2016-12-13</a:t>
            </a:r>
            <a:endParaRPr lang="en-US" spc="-1" dirty="0"/>
          </a:p>
        </p:txBody>
      </p:sp>
      <p:pic>
        <p:nvPicPr>
          <p:cNvPr id="202" name="Imagen 201"/>
          <p:cNvPicPr/>
          <p:nvPr/>
        </p:nvPicPr>
        <p:blipFill>
          <a:blip r:embed="rId2"/>
          <a:stretch/>
        </p:blipFill>
        <p:spPr>
          <a:xfrm>
            <a:off x="1877400" y="1296720"/>
            <a:ext cx="6181560" cy="4192920"/>
          </a:xfrm>
          <a:prstGeom prst="rect">
            <a:avLst/>
          </a:prstGeom>
          <a:ln>
            <a:noFill/>
          </a:ln>
        </p:spPr>
      </p:pic>
      <p:pic>
        <p:nvPicPr>
          <p:cNvPr id="203" name="Imagen 202"/>
          <p:cNvPicPr/>
          <p:nvPr/>
        </p:nvPicPr>
        <p:blipFill>
          <a:blip r:embed="rId3"/>
          <a:stretch/>
        </p:blipFill>
        <p:spPr>
          <a:xfrm>
            <a:off x="182880" y="1444680"/>
            <a:ext cx="1920240" cy="1389960"/>
          </a:xfrm>
          <a:prstGeom prst="rect">
            <a:avLst/>
          </a:prstGeom>
          <a:ln>
            <a:noFill/>
          </a:ln>
        </p:spPr>
      </p:pic>
      <p:pic>
        <p:nvPicPr>
          <p:cNvPr id="204" name="Imagen 203"/>
          <p:cNvPicPr/>
          <p:nvPr/>
        </p:nvPicPr>
        <p:blipFill>
          <a:blip r:embed="rId4"/>
          <a:stretch/>
        </p:blipFill>
        <p:spPr>
          <a:xfrm>
            <a:off x="7955280" y="1435680"/>
            <a:ext cx="1920240" cy="1398960"/>
          </a:xfrm>
          <a:prstGeom prst="rect">
            <a:avLst/>
          </a:prstGeom>
          <a:ln>
            <a:noFill/>
          </a:ln>
        </p:spPr>
      </p:pic>
      <p:cxnSp>
        <p:nvCxnSpPr>
          <p:cNvPr id="3" name="Gerader Verbinder 2"/>
          <p:cNvCxnSpPr/>
          <p:nvPr/>
        </p:nvCxnSpPr>
        <p:spPr>
          <a:xfrm>
            <a:off x="5032979" y="733031"/>
            <a:ext cx="0" cy="48365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5211258" y="837112"/>
            <a:ext cx="2574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Not considering topography</a:t>
            </a:r>
            <a:endParaRPr lang="en-US" b="1" i="1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340830" y="837112"/>
            <a:ext cx="22577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Considering topography</a:t>
            </a:r>
            <a:endParaRPr lang="en-US" b="1" i="1" spc="-1" dirty="0">
              <a:solidFill>
                <a:srgbClr val="1B75BC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8242075" y="4046030"/>
            <a:ext cx="1574500" cy="89255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300" dirty="0" err="1" smtClean="0"/>
              <a:t>Better</a:t>
            </a:r>
            <a:r>
              <a:rPr lang="de-DE" sz="1300" dirty="0" smtClean="0"/>
              <a:t> </a:t>
            </a:r>
            <a:r>
              <a:rPr lang="de-DE" sz="1300" dirty="0" err="1" smtClean="0"/>
              <a:t>localization</a:t>
            </a:r>
            <a:r>
              <a:rPr lang="de-DE" sz="1300" dirty="0" smtClean="0"/>
              <a:t> </a:t>
            </a:r>
            <a:r>
              <a:rPr lang="de-DE" sz="1300" dirty="0" err="1" smtClean="0"/>
              <a:t>when</a:t>
            </a:r>
            <a:r>
              <a:rPr lang="de-DE" sz="1300" dirty="0" smtClean="0"/>
              <a:t> </a:t>
            </a:r>
            <a:r>
              <a:rPr lang="de-DE" sz="1300" dirty="0" err="1" smtClean="0"/>
              <a:t>surface</a:t>
            </a:r>
            <a:r>
              <a:rPr lang="de-DE" sz="1300" dirty="0" smtClean="0"/>
              <a:t> </a:t>
            </a:r>
            <a:r>
              <a:rPr lang="de-DE" sz="1300" dirty="0" err="1" smtClean="0"/>
              <a:t>topography</a:t>
            </a:r>
            <a:r>
              <a:rPr lang="de-DE" sz="1300" dirty="0" smtClean="0"/>
              <a:t> </a:t>
            </a:r>
            <a:r>
              <a:rPr lang="de-DE" sz="1300" dirty="0" err="1" smtClean="0"/>
              <a:t>is</a:t>
            </a:r>
            <a:r>
              <a:rPr lang="de-DE" sz="1300" dirty="0" smtClean="0"/>
              <a:t> </a:t>
            </a:r>
            <a:r>
              <a:rPr lang="de-DE" sz="1300" dirty="0" err="1" smtClean="0"/>
              <a:t>taken</a:t>
            </a:r>
            <a:r>
              <a:rPr lang="de-DE" sz="1300" dirty="0" smtClean="0"/>
              <a:t> </a:t>
            </a:r>
            <a:r>
              <a:rPr lang="de-DE" sz="1300" dirty="0" err="1" smtClean="0"/>
              <a:t>into</a:t>
            </a:r>
            <a:r>
              <a:rPr lang="de-DE" sz="1300" dirty="0" smtClean="0"/>
              <a:t> </a:t>
            </a:r>
            <a:r>
              <a:rPr lang="de-DE" sz="1300" dirty="0" err="1" smtClean="0"/>
              <a:t>account</a:t>
            </a:r>
            <a:r>
              <a:rPr lang="de-DE" sz="1300" dirty="0" smtClean="0"/>
              <a:t>. </a:t>
            </a:r>
            <a:endParaRPr lang="de-DE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643</Words>
  <Application>Microsoft Office PowerPoint</Application>
  <PresentationFormat>Benutzerdefiniert</PresentationFormat>
  <Paragraphs>89</Paragraphs>
  <Slides>12</Slides>
  <Notes>1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AR PL SungtiL GB</vt:lpstr>
      <vt:lpstr>Arial</vt:lpstr>
      <vt:lpstr>DejaVu Sans</vt:lpstr>
      <vt:lpstr>Symbol</vt:lpstr>
      <vt:lpstr>Times New Roman</vt:lpstr>
      <vt:lpstr>Wingdings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Admin</dc:creator>
  <dc:description/>
  <cp:lastModifiedBy>Johannes Kühnert</cp:lastModifiedBy>
  <cp:revision>69</cp:revision>
  <dcterms:created xsi:type="dcterms:W3CDTF">2019-04-01T18:50:03Z</dcterms:created>
  <dcterms:modified xsi:type="dcterms:W3CDTF">2020-04-29T17:07:42Z</dcterms:modified>
  <dc:language>en-US</dc:language>
</cp:coreProperties>
</file>