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73" r:id="rId5"/>
    <p:sldId id="262" r:id="rId6"/>
    <p:sldId id="261" r:id="rId7"/>
    <p:sldId id="269" r:id="rId8"/>
    <p:sldId id="272" r:id="rId9"/>
    <p:sldId id="260" r:id="rId10"/>
    <p:sldId id="263" r:id="rId11"/>
    <p:sldId id="265" r:id="rId12"/>
    <p:sldId id="27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12A3-2FE3-40EA-9B10-1702048FE9A0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AA977-0098-4173-B6D0-7D79553860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5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38650-AEE7-4EDD-8D70-76F0A6C9A8E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65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r>
              <a:rPr lang="en-US" baseline="0" dirty="0" smtClean="0"/>
              <a:t> is very large compared to the others, add subsection?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AS: </a:t>
            </a:r>
            <a:r>
              <a:rPr lang="en-US" baseline="0" smtClean="0"/>
              <a:t>Yes, It </a:t>
            </a:r>
            <a:r>
              <a:rPr lang="en-US" baseline="0" dirty="0" smtClean="0"/>
              <a:t>is better with subsection.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process using machine learning -&gt; Classification using supervised machine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38650-AEE7-4EDD-8D70-76F0A6C9A8E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14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38650-AEE7-4EDD-8D70-76F0A6C9A8E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84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AS:</a:t>
            </a:r>
            <a:r>
              <a:rPr lang="en-US" baseline="0" dirty="0" smtClean="0"/>
              <a:t> IMHO this figure should be also modified. I have some suggestions.  Point of interest is not a good term here.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38650-AEE7-4EDD-8D70-76F0A6C9A8E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04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of the image?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38650-AEE7-4EDD-8D70-76F0A6C9A8E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36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of the image?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38650-AEE7-4EDD-8D70-76F0A6C9A8E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042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Constructed from subtracting</a:t>
            </a:r>
            <a:r>
              <a:rPr lang="en-US" baseline="0" dirty="0" smtClean="0"/>
              <a:t> the cosine function</a:t>
            </a:r>
          </a:p>
          <a:p>
            <a:r>
              <a:rPr lang="en-US" baseline="0" dirty="0" smtClean="0"/>
              <a:t>AS: For me the images are not well arranged. I’ll suggest some modifications…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38650-AEE7-4EDD-8D70-76F0A6C9A8E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37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Didn’t we try 4 classification methods? We</a:t>
            </a:r>
            <a:r>
              <a:rPr lang="en-US" baseline="0" dirty="0" smtClean="0"/>
              <a:t> should mention it, even if we only present the results for one method.</a:t>
            </a:r>
          </a:p>
          <a:p>
            <a:r>
              <a:rPr lang="en-US" baseline="0" dirty="0" smtClean="0"/>
              <a:t>The confusion matrix should be on the next slide, while the classification error plot should be on this slide.</a:t>
            </a:r>
          </a:p>
          <a:p>
            <a:r>
              <a:rPr lang="en-US" baseline="0" dirty="0" smtClean="0"/>
              <a:t>It would be easier to rotate the whole figure 90°</a:t>
            </a:r>
          </a:p>
          <a:p>
            <a:r>
              <a:rPr lang="en-US" baseline="0" dirty="0" smtClean="0"/>
              <a:t>Why are the first (most significant parameters) not the same on the scatter plot and the classification error plot?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AS: In my opinion, we should sell our approach first with one algorithm. Other we will sell it separately afterwards. Otherwise Elsa could have a lot of questions on SML.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ML should be first represented by a scheme with inputs, training step and classification step.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basis of the KNN algorithms could be presented (on the next slide) with the classification error and the confusion matrix.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38650-AEE7-4EDD-8D70-76F0A6C9A8E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08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conclusion</a:t>
            </a:r>
            <a:r>
              <a:rPr lang="en-US" baseline="0" dirty="0" smtClean="0"/>
              <a:t> should be </a:t>
            </a:r>
            <a:r>
              <a:rPr lang="en-US" baseline="0" dirty="0" err="1" smtClean="0"/>
              <a:t>ch</a:t>
            </a:r>
            <a:r>
              <a:rPr lang="fr-FR" baseline="0" dirty="0" smtClean="0"/>
              <a:t>a</a:t>
            </a:r>
            <a:r>
              <a:rPr lang="en-US" baseline="0" dirty="0" err="1" smtClean="0"/>
              <a:t>nged</a:t>
            </a:r>
            <a:r>
              <a:rPr lang="en-US" baseline="0" dirty="0" smtClean="0"/>
              <a:t>… </a:t>
            </a:r>
          </a:p>
          <a:p>
            <a:r>
              <a:rPr lang="en-US" baseline="0" dirty="0" smtClean="0"/>
              <a:t>Third … which correspond to our estimations.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Future work:</a:t>
            </a:r>
          </a:p>
          <a:p>
            <a:r>
              <a:rPr lang="en-US" baseline="0" dirty="0" smtClean="0"/>
              <a:t>- Normally roman numbers are for the highest level.</a:t>
            </a:r>
          </a:p>
          <a:p>
            <a:r>
              <a:rPr lang="en-US" baseline="0" dirty="0" smtClean="0"/>
              <a:t>1. III  Application of more sophisticated</a:t>
            </a:r>
            <a:r>
              <a:rPr lang="ru-RU" baseline="0" dirty="0" smtClean="0"/>
              <a:t> </a:t>
            </a:r>
            <a:r>
              <a:rPr lang="fr-FR" baseline="0" dirty="0" smtClean="0"/>
              <a:t>SML techniques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fr-FR" dirty="0" smtClean="0"/>
              <a:t>2. – I do not </a:t>
            </a:r>
            <a:r>
              <a:rPr lang="fr-FR" dirty="0" err="1" smtClean="0"/>
              <a:t>understand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item…</a:t>
            </a:r>
          </a:p>
          <a:p>
            <a:endParaRPr lang="fr-FR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8650-AEE7-4EDD-8D70-76F0A6C9A8E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00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B9DB0-C11A-4480-BEC2-C8D2A326EB3D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52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852E7-089E-4835-B92A-AC92A7D9473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200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852E7-089E-4835-B92A-AC92A7D9473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4540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852E7-089E-4835-B92A-AC92A7D9473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7354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852E7-089E-4835-B92A-AC92A7D9473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888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852E7-089E-4835-B92A-AC92A7D9473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427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852E7-089E-4835-B92A-AC92A7D9473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6399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858F9-F82A-4282-B011-C7E52356F43B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41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7FB33-8C4F-4AE0-8144-547702D3C351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68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B2F34-C59D-4586-83C7-F37DAE73625E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60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D7D0D-019C-4647-B21C-64046B8C0040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70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F3CAB-E1DD-46F6-AAF2-679E3BB91F37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45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CE43F-3EF0-4D3F-A90C-9BD6F855DCB7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9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20FFB-64CC-43E1-99C4-2C57FFEE879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84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FA011-2EDC-44EE-8C82-D8C45104E939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0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B8005-4350-4314-9398-32F1AF3FCE4F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35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6D28F-CE4B-4498-87F5-E72847A6BEF6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89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852E7-089E-4835-B92A-AC92A7D9473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404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0.png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amt-2020-8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450073" y="242631"/>
            <a:ext cx="11291855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3894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Statistical study of coherent turbulent structures properties observed by a Doppler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lidar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over Paris during two months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5978" y="2356317"/>
            <a:ext cx="854004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Aft>
                <a:spcPts val="1800"/>
              </a:spcAft>
            </a:pPr>
            <a:r>
              <a:rPr kumimoji="0" lang="nb-NO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I. Cheliotis</a:t>
            </a:r>
            <a:r>
              <a:rPr kumimoji="0" lang="nb-NO" sz="2000" b="0" i="0" u="sng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nb-NO" sz="2000" b="0" i="0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E. Dieudonné</a:t>
            </a:r>
            <a:r>
              <a:rPr kumimoji="0" lang="nb-NO" sz="2000" b="0" i="0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H. Delbarre</a:t>
            </a:r>
            <a:r>
              <a:rPr kumimoji="0" lang="nb-NO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A. Sokolov</a:t>
            </a:r>
            <a:r>
              <a:rPr kumimoji="0" lang="nb-NO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b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E. Dimitriev</a:t>
            </a:r>
            <a:r>
              <a:rPr kumimoji="0" lang="nb-NO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P. Augustin</a:t>
            </a:r>
            <a:r>
              <a:rPr kumimoji="0" lang="nb-NO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lang="nb-NO" sz="2000" dirty="0" smtClean="0">
                <a:solidFill>
                  <a:prstClr val="white"/>
                </a:solidFill>
                <a:latin typeface="Century Gothic" panose="020B0502020202020204"/>
              </a:rPr>
              <a:t>,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M. Fourmentin</a:t>
            </a:r>
            <a:r>
              <a:rPr kumimoji="0" lang="nb-NO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r>
              <a:rPr lang="nb-NO" sz="2000" dirty="0" smtClean="0">
                <a:solidFill>
                  <a:prstClr val="white"/>
                </a:solidFill>
              </a:rPr>
              <a:t>, F. Ravetta</a:t>
            </a:r>
            <a:r>
              <a:rPr lang="nb-NO" sz="2000" baseline="30000" dirty="0" smtClean="0">
                <a:solidFill>
                  <a:prstClr val="white"/>
                </a:solidFill>
              </a:rPr>
              <a:t>3</a:t>
            </a:r>
            <a:r>
              <a:rPr lang="nb-NO" sz="2000" dirty="0" smtClean="0">
                <a:solidFill>
                  <a:prstClr val="white"/>
                </a:solidFill>
              </a:rPr>
              <a:t> &amp; J. Pelon</a:t>
            </a:r>
            <a:r>
              <a:rPr lang="nb-NO" sz="2000" baseline="30000" dirty="0" smtClean="0">
                <a:solidFill>
                  <a:prstClr val="white"/>
                </a:solidFill>
              </a:rPr>
              <a:t>3</a:t>
            </a:r>
            <a:endParaRPr kumimoji="0" lang="nb-NO" sz="2000" b="0" i="0" u="none" strike="noStrike" kern="1200" cap="none" spc="0" normalizeH="0" baseline="30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Laboratory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 Physico-Chemistry of the Atmosphere (LPCA),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/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University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the Littoral Opal Coast (ULCO), Dunkirk, France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Institute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Numerical Mathematics, Russian Academy of Sciences, Moscow,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Russia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fr-FR" sz="1600" baseline="30000" dirty="0">
                <a:solidFill>
                  <a:prstClr val="white"/>
                </a:solidFill>
              </a:rPr>
              <a:t>3</a:t>
            </a:r>
            <a:r>
              <a:rPr lang="fr-FR" sz="1600" dirty="0">
                <a:solidFill>
                  <a:prstClr val="white"/>
                </a:solidFill>
              </a:rPr>
              <a:t>Laboratory </a:t>
            </a:r>
            <a:r>
              <a:rPr lang="fr-FR" sz="1600" dirty="0" err="1">
                <a:solidFill>
                  <a:prstClr val="white"/>
                </a:solidFill>
              </a:rPr>
              <a:t>Atmosphere</a:t>
            </a:r>
            <a:r>
              <a:rPr lang="fr-FR" sz="1600" dirty="0">
                <a:solidFill>
                  <a:prstClr val="white"/>
                </a:solidFill>
              </a:rPr>
              <a:t>, Backgrounds, </a:t>
            </a:r>
            <a:r>
              <a:rPr lang="fr-FR" sz="1600" dirty="0" err="1">
                <a:solidFill>
                  <a:prstClr val="white"/>
                </a:solidFill>
              </a:rPr>
              <a:t>Space</a:t>
            </a:r>
            <a:r>
              <a:rPr lang="fr-FR" sz="1600" dirty="0">
                <a:solidFill>
                  <a:prstClr val="white"/>
                </a:solidFill>
              </a:rPr>
              <a:t> Observations (LATMOS) / Pierre Simon Laplace Institute (IPSL), Sorbonne </a:t>
            </a:r>
            <a:r>
              <a:rPr lang="fr-FR" sz="1600" dirty="0" err="1">
                <a:solidFill>
                  <a:prstClr val="white"/>
                </a:solidFill>
              </a:rPr>
              <a:t>University</a:t>
            </a:r>
            <a:r>
              <a:rPr lang="fr-FR" sz="1600" dirty="0">
                <a:solidFill>
                  <a:prstClr val="white"/>
                </a:solidFill>
              </a:rPr>
              <a:t> / CNRS, Paris, France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3" y="5228689"/>
            <a:ext cx="1794244" cy="147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847" y="5420904"/>
            <a:ext cx="3064715" cy="1303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2025" y="5379891"/>
            <a:ext cx="1323998" cy="13239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0"/>
              </a:schemeClr>
            </a:outerShdw>
            <a:reflection stA="0" endPos="65000" dist="508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9451" y="5167506"/>
            <a:ext cx="1567148" cy="1557230"/>
          </a:xfrm>
          <a:prstGeom prst="rect">
            <a:avLst/>
          </a:prstGeom>
        </p:spPr>
      </p:pic>
      <p:pic>
        <p:nvPicPr>
          <p:cNvPr id="1026" name="Picture 2" descr="https://www3.latmos.ipsl.fr/images/stories/latmos/images_icones_site/Logo_LATMOS_Carre_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54" y="5117912"/>
            <a:ext cx="1781652" cy="17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180000" y="72000"/>
            <a:ext cx="1022292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00000" marR="0" lvl="0" indent="-900000" algn="l" defTabSz="43894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3.b.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Horizontal sizes of the structures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5076" y="1060796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Streaks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6053" y="1071419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Rolls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ZoneTexte 28"/>
          <p:cNvSpPr txBox="1"/>
          <p:nvPr/>
        </p:nvSpPr>
        <p:spPr>
          <a:xfrm>
            <a:off x="3642538" y="4321056"/>
            <a:ext cx="2342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For the streaks we are interested in periodicities of few hundred m in the transverse direction (beams perpendicular to the wind direction).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4450" y="4082095"/>
            <a:ext cx="2509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For the </a:t>
            </a:r>
            <a:r>
              <a:rPr lang="en-US" dirty="0" smtClean="0">
                <a:solidFill>
                  <a:prstClr val="white"/>
                </a:solidFill>
              </a:rPr>
              <a:t>rolls </a:t>
            </a:r>
            <a:r>
              <a:rPr lang="en-US" dirty="0">
                <a:solidFill>
                  <a:prstClr val="white"/>
                </a:solidFill>
              </a:rPr>
              <a:t>we are interested in </a:t>
            </a:r>
            <a:r>
              <a:rPr lang="en-US" dirty="0" smtClean="0">
                <a:solidFill>
                  <a:prstClr val="white"/>
                </a:solidFill>
              </a:rPr>
              <a:t>periodicities larger than one km in </a:t>
            </a:r>
            <a:r>
              <a:rPr lang="en-US" dirty="0">
                <a:solidFill>
                  <a:prstClr val="white"/>
                </a:solidFill>
              </a:rPr>
              <a:t>the transverse </a:t>
            </a:r>
            <a:r>
              <a:rPr lang="en-US" dirty="0" smtClean="0">
                <a:solidFill>
                  <a:prstClr val="white"/>
                </a:solidFill>
              </a:rPr>
              <a:t>direction</a:t>
            </a:r>
            <a:r>
              <a:rPr lang="en-US" dirty="0">
                <a:solidFill>
                  <a:prstClr val="white"/>
                </a:solidFill>
              </a:rPr>
              <a:t> (beams perpendicular to the wind direction).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3753" y="4071225"/>
            <a:ext cx="3376315" cy="2768155"/>
            <a:chOff x="2654474" y="4049369"/>
            <a:chExt cx="3376315" cy="27681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" r="7061"/>
            <a:stretch/>
          </p:blipFill>
          <p:spPr>
            <a:xfrm>
              <a:off x="2654474" y="4049369"/>
              <a:ext cx="3370215" cy="2768155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4751033" y="4333140"/>
              <a:ext cx="209005" cy="199671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Straight Arrow Connector 19"/>
            <p:cNvCxnSpPr>
              <a:stCxn id="18" idx="6"/>
            </p:cNvCxnSpPr>
            <p:nvPr/>
          </p:nvCxnSpPr>
          <p:spPr>
            <a:xfrm>
              <a:off x="4960038" y="4432976"/>
              <a:ext cx="199791" cy="839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75078" y="4279086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0070C0"/>
                  </a:solidFill>
                </a:rPr>
                <a:t>Structure</a:t>
              </a:r>
              <a:endParaRPr lang="fr-FR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42504" y="3983526"/>
            <a:ext cx="3361181" cy="2768155"/>
            <a:chOff x="8589795" y="4049368"/>
            <a:chExt cx="3361181" cy="276815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" r="7306"/>
            <a:stretch/>
          </p:blipFill>
          <p:spPr>
            <a:xfrm>
              <a:off x="8589795" y="4049368"/>
              <a:ext cx="3361181" cy="2768155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9539429" y="4510820"/>
              <a:ext cx="1431909" cy="596554"/>
              <a:chOff x="9539429" y="4510820"/>
              <a:chExt cx="1431909" cy="59655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9539429" y="4807868"/>
                <a:ext cx="209005" cy="199671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9736090" y="4737820"/>
                <a:ext cx="256184" cy="87844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9945095" y="4510820"/>
                <a:ext cx="1026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0070C0"/>
                    </a:solidFill>
                  </a:rPr>
                  <a:t>Structures</a:t>
                </a:r>
                <a:endParaRPr lang="fr-FR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087601" y="4907703"/>
                <a:ext cx="209005" cy="199671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10189221" y="4737820"/>
                <a:ext cx="2882" cy="161554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ZoneTexte 28"/>
          <p:cNvSpPr txBox="1"/>
          <p:nvPr/>
        </p:nvSpPr>
        <p:spPr>
          <a:xfrm>
            <a:off x="3695826" y="1977883"/>
            <a:ext cx="2431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prstClr val="white"/>
                </a:solidFill>
                <a:latin typeface="Century Gothic" panose="020B0502020202020204"/>
              </a:rPr>
              <a:t>The black arrow represents the wind direction and the dotted line the transverse direction.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9975" y="1479526"/>
            <a:ext cx="3402940" cy="2443442"/>
            <a:chOff x="1270008" y="1513677"/>
            <a:chExt cx="3402940" cy="2443442"/>
          </a:xfrm>
        </p:grpSpPr>
        <p:grpSp>
          <p:nvGrpSpPr>
            <p:cNvPr id="13" name="Group 12"/>
            <p:cNvGrpSpPr/>
            <p:nvPr/>
          </p:nvGrpSpPr>
          <p:grpSpPr>
            <a:xfrm>
              <a:off x="1270008" y="1513677"/>
              <a:ext cx="3402940" cy="2443442"/>
              <a:chOff x="339635" y="1653520"/>
              <a:chExt cx="3402940" cy="244344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635" y="1653520"/>
                <a:ext cx="3174055" cy="2443442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2393201" y="2741284"/>
                <a:ext cx="2437138" cy="2616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   Turbulent radial wind field (m/s)</a:t>
                </a:r>
                <a:endParaRPr lang="fr-FR" sz="11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>
              <a:off x="3239806" y="1707691"/>
              <a:ext cx="509453" cy="6133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74275" y="1668502"/>
              <a:ext cx="731488" cy="68706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156831" y="1485829"/>
            <a:ext cx="3377878" cy="2437139"/>
            <a:chOff x="8589795" y="1559979"/>
            <a:chExt cx="3377878" cy="2437139"/>
          </a:xfrm>
        </p:grpSpPr>
        <p:grpSp>
          <p:nvGrpSpPr>
            <p:cNvPr id="11" name="Group 10"/>
            <p:cNvGrpSpPr/>
            <p:nvPr/>
          </p:nvGrpSpPr>
          <p:grpSpPr>
            <a:xfrm>
              <a:off x="8589795" y="1559979"/>
              <a:ext cx="3377878" cy="2437139"/>
              <a:chOff x="4799648" y="1570729"/>
              <a:chExt cx="3377878" cy="2437139"/>
            </a:xfrm>
          </p:grpSpPr>
          <p:sp>
            <p:nvSpPr>
              <p:cNvPr id="10" name="TextBox 9"/>
              <p:cNvSpPr txBox="1"/>
              <p:nvPr/>
            </p:nvSpPr>
            <p:spPr>
              <a:xfrm rot="16200000">
                <a:off x="6828152" y="2658493"/>
                <a:ext cx="2437137" cy="2616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solidFill>
                      <a:schemeClr val="bg1"/>
                    </a:solidFill>
                  </a:rPr>
                  <a:t>   Turbulent radial wind field (m/s)</a:t>
                </a:r>
                <a:endParaRPr lang="fr-FR" sz="11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9648" y="1570731"/>
                <a:ext cx="3129506" cy="2437137"/>
              </a:xfrm>
              <a:prstGeom prst="rect">
                <a:avLst/>
              </a:prstGeom>
            </p:spPr>
          </p:pic>
        </p:grpSp>
        <p:cxnSp>
          <p:nvCxnSpPr>
            <p:cNvPr id="38" name="Straight Arrow Connector 37"/>
            <p:cNvCxnSpPr/>
            <p:nvPr/>
          </p:nvCxnSpPr>
          <p:spPr>
            <a:xfrm flipV="1">
              <a:off x="10574573" y="1727554"/>
              <a:ext cx="633349" cy="5098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587636" y="1620540"/>
              <a:ext cx="555251" cy="744416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9653" y="6392393"/>
            <a:ext cx="131075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180000" y="72000"/>
            <a:ext cx="1019686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00000" lvl="0" indent="-900000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3.c. Aspect Ratio (AR)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28"/>
              <p:cNvSpPr txBox="1"/>
              <p:nvPr/>
            </p:nvSpPr>
            <p:spPr>
              <a:xfrm>
                <a:off x="180000" y="1564716"/>
                <a:ext cx="12012000" cy="135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prstClr val="white"/>
                    </a:solidFill>
                    <a:latin typeface="Century Gothic" panose="020B0502020202020204"/>
                  </a:rPr>
                  <a:t>By computing the ABL height and the size of the horizontal periodicity of the structures, it is possible to retrieve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𝐴𝐵𝐿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h𝑒𝑖𝑔h𝑡</m:t>
                        </m:r>
                      </m:num>
                      <m:den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𝐻𝑜𝑟𝑖𝑧𝑜𝑛𝑡𝑎𝑙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𝑝𝑒𝑟𝑖𝑜𝑑𝑖𝑐𝑖𝑡𝑦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𝑠𝑡𝑟𝑢𝑐𝑡𝑢𝑟𝑒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white"/>
                    </a:solidFill>
                    <a:latin typeface="Century Gothic" panose="020B0502020202020204"/>
                  </a:rPr>
                  <a:t>      in order to examine their dependence.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>
                  <a:solidFill>
                    <a:prstClr val="white"/>
                  </a:solidFill>
                  <a:latin typeface="Century Gothic" panose="020B0502020202020204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Examples: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1564716"/>
                <a:ext cx="12012000" cy="1357551"/>
              </a:xfrm>
              <a:prstGeom prst="rect">
                <a:avLst/>
              </a:prstGeom>
              <a:blipFill>
                <a:blip r:embed="rId3"/>
                <a:stretch>
                  <a:fillRect l="-457" t="-2703" r="-406" b="-63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776594" y="2518776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Rolls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142239" y="2889944"/>
            <a:ext cx="2943225" cy="2372597"/>
            <a:chOff x="9142239" y="2889944"/>
            <a:chExt cx="2943225" cy="23725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" t="1855" r="7061"/>
            <a:stretch/>
          </p:blipFill>
          <p:spPr>
            <a:xfrm>
              <a:off x="9142239" y="2889944"/>
              <a:ext cx="2943225" cy="2372597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0143535" y="3630053"/>
              <a:ext cx="209005" cy="199671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2034" y="2910439"/>
            <a:ext cx="2840134" cy="2339039"/>
            <a:chOff x="3202034" y="2910439"/>
            <a:chExt cx="2840134" cy="23390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" r="7306"/>
            <a:stretch/>
          </p:blipFill>
          <p:spPr>
            <a:xfrm>
              <a:off x="3202034" y="2910439"/>
              <a:ext cx="2840134" cy="2339039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5017177" y="3966484"/>
              <a:ext cx="209005" cy="199671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66470" y="2518776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B01513">
                    <a:lumMod val="40000"/>
                    <a:lumOff val="6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Streak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0446" y="2910439"/>
            <a:ext cx="2677885" cy="2339039"/>
            <a:chOff x="300446" y="2910439"/>
            <a:chExt cx="2677885" cy="2339039"/>
          </a:xfrm>
        </p:grpSpPr>
        <p:grpSp>
          <p:nvGrpSpPr>
            <p:cNvPr id="14" name="Group 13"/>
            <p:cNvGrpSpPr/>
            <p:nvPr/>
          </p:nvGrpSpPr>
          <p:grpSpPr>
            <a:xfrm>
              <a:off x="300446" y="2910439"/>
              <a:ext cx="2677885" cy="2339039"/>
              <a:chOff x="300446" y="2910439"/>
              <a:chExt cx="2677885" cy="233903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4" t="1792"/>
              <a:stretch/>
            </p:blipFill>
            <p:spPr>
              <a:xfrm>
                <a:off x="300446" y="3108959"/>
                <a:ext cx="2677885" cy="2140519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00446" y="2910439"/>
                <a:ext cx="2677885" cy="21544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 smtClean="0">
                    <a:solidFill>
                      <a:schemeClr val="bg1"/>
                    </a:solidFill>
                  </a:rPr>
                  <a:t>  09-Sep-2014 at 21:02       Horizontal wind (m/s) </a:t>
                </a:r>
                <a:endParaRPr lang="fr-FR" sz="8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flipV="1">
              <a:off x="1487863" y="4737462"/>
              <a:ext cx="1219430" cy="17418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ight Brace 18"/>
          <p:cNvSpPr/>
          <p:nvPr/>
        </p:nvSpPr>
        <p:spPr>
          <a:xfrm rot="5400000">
            <a:off x="2895092" y="3605928"/>
            <a:ext cx="462470" cy="3781699"/>
          </a:xfrm>
          <a:prstGeom prst="rightBrace">
            <a:avLst>
              <a:gd name="adj1" fmla="val 63596"/>
              <a:gd name="adj2" fmla="val 496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28"/>
          <p:cNvSpPr txBox="1"/>
          <p:nvPr/>
        </p:nvSpPr>
        <p:spPr>
          <a:xfrm>
            <a:off x="2571942" y="5764204"/>
            <a:ext cx="129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AR ~ 0.5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75794" y="2889943"/>
            <a:ext cx="2698389" cy="2372597"/>
            <a:chOff x="6275794" y="2889943"/>
            <a:chExt cx="2698389" cy="2372597"/>
          </a:xfrm>
        </p:grpSpPr>
        <p:grpSp>
          <p:nvGrpSpPr>
            <p:cNvPr id="33" name="Group 32"/>
            <p:cNvGrpSpPr/>
            <p:nvPr/>
          </p:nvGrpSpPr>
          <p:grpSpPr>
            <a:xfrm>
              <a:off x="6275794" y="2889943"/>
              <a:ext cx="2698389" cy="2372597"/>
              <a:chOff x="6252473" y="2936565"/>
              <a:chExt cx="2699281" cy="2325976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3" t="2151"/>
              <a:stretch/>
            </p:blipFill>
            <p:spPr>
              <a:xfrm>
                <a:off x="6252473" y="3133936"/>
                <a:ext cx="2699281" cy="2128605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252473" y="2936565"/>
                <a:ext cx="2699281" cy="20774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750" b="1" dirty="0" smtClean="0">
                    <a:solidFill>
                      <a:schemeClr val="bg1"/>
                    </a:solidFill>
                  </a:rPr>
                  <a:t>02-Nov-2014 at 12:52  </a:t>
                </a:r>
                <a:r>
                  <a:rPr lang="en-GB" sz="750" b="1" dirty="0">
                    <a:solidFill>
                      <a:schemeClr val="bg1"/>
                    </a:solidFill>
                  </a:rPr>
                  <a:t>Signal range corrected Pr2 avg </a:t>
                </a:r>
                <a:endParaRPr lang="fr-FR" sz="75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531051" y="3787543"/>
              <a:ext cx="1246628" cy="2853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ight Brace 33"/>
          <p:cNvSpPr/>
          <p:nvPr/>
        </p:nvSpPr>
        <p:spPr>
          <a:xfrm rot="5400000">
            <a:off x="8911004" y="3629057"/>
            <a:ext cx="462470" cy="3781699"/>
          </a:xfrm>
          <a:prstGeom prst="rightBrace">
            <a:avLst>
              <a:gd name="adj1" fmla="val 63596"/>
              <a:gd name="adj2" fmla="val 496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28"/>
          <p:cNvSpPr txBox="1"/>
          <p:nvPr/>
        </p:nvSpPr>
        <p:spPr>
          <a:xfrm>
            <a:off x="8602628" y="5751142"/>
            <a:ext cx="129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AR ~ 0.4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1246" y="6400760"/>
            <a:ext cx="131075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180000" y="72000"/>
            <a:ext cx="528558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180000" y="2728711"/>
            <a:ext cx="299218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Perspectives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AA9-01D8-4147-A0C6-2D015408C38F}" type="slidenum">
              <a:rPr lang="fr-FR" smtClean="0"/>
              <a:t>12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1492919"/>
            <a:ext cx="110178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cs typeface="Times New Roman" panose="02020603050405020304" pitchFamily="18" charset="0"/>
              </a:rPr>
              <a:t>Preliminary results show streaks sizes of few hundred m and rolls sizes larger than a km.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cs typeface="Times New Roman" panose="02020603050405020304" pitchFamily="18" charset="0"/>
              </a:rPr>
              <a:t>The AR for the tested cases so far is ranging from 0.3 to 0.5 for both streaks and rolls.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b="1" dirty="0" smtClean="0"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b="1" dirty="0" smtClean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89" y="3543722"/>
            <a:ext cx="121252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3347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cs typeface="Times New Roman" panose="02020603050405020304" pitchFamily="18" charset="0"/>
              </a:rPr>
              <a:t>Correlate the physical parameters to the structures for the whole 2-months dataset. Can we observe subcategories of the structures?</a:t>
            </a:r>
          </a:p>
          <a:p>
            <a:pPr marL="342900" indent="-342900" defTabSz="13347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cs typeface="Times New Roman" panose="02020603050405020304" pitchFamily="18" charset="0"/>
              </a:rPr>
              <a:t>Include more physical parameters, such as vertical motions.</a:t>
            </a:r>
          </a:p>
          <a:p>
            <a:pPr marL="342900" indent="-342900" defTabSz="13347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cs typeface="Times New Roman" panose="02020603050405020304" pitchFamily="18" charset="0"/>
              </a:rPr>
              <a:t>Compute the probability for the structures’ persistence and transition to other structures (Markov chain)  </a:t>
            </a:r>
          </a:p>
          <a:p>
            <a:pPr marL="342900" indent="-342900" defTabSz="13347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en-US" b="1" dirty="0" smtClean="0"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789" y="5328230"/>
            <a:ext cx="11942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Acknowledgments</a:t>
            </a:r>
            <a:r>
              <a:rPr lang="en-US" sz="1400" dirty="0" smtClean="0"/>
              <a:t> </a:t>
            </a:r>
            <a:r>
              <a:rPr lang="en-US" sz="1400" dirty="0"/>
              <a:t>to the CPER research project </a:t>
            </a:r>
            <a:r>
              <a:rPr lang="en-US" sz="1400" dirty="0" err="1"/>
              <a:t>IRenE</a:t>
            </a:r>
            <a:r>
              <a:rPr lang="en-US" sz="1400" dirty="0"/>
              <a:t> and </a:t>
            </a:r>
            <a:r>
              <a:rPr lang="en-US" sz="1400" dirty="0" smtClean="0"/>
              <a:t>CLIMIBIO. The work </a:t>
            </a:r>
            <a:r>
              <a:rPr lang="en-US" sz="1400" dirty="0"/>
              <a:t>is supported by the </a:t>
            </a:r>
            <a:r>
              <a:rPr lang="en-US" sz="1400" dirty="0" err="1"/>
              <a:t>CaPPA</a:t>
            </a:r>
            <a:r>
              <a:rPr lang="en-US" sz="1400" dirty="0"/>
              <a:t> </a:t>
            </a:r>
            <a:r>
              <a:rPr lang="en-US" sz="1400" dirty="0" smtClean="0"/>
              <a:t>project funded </a:t>
            </a:r>
            <a:r>
              <a:rPr lang="en-US" sz="1400" dirty="0"/>
              <a:t>by the French National Research Agency (ANR) through the PIA (</a:t>
            </a:r>
            <a:r>
              <a:rPr lang="en-US" sz="1400" dirty="0" err="1"/>
              <a:t>Programme</a:t>
            </a:r>
            <a:r>
              <a:rPr lang="en-US" sz="1400" dirty="0"/>
              <a:t> </a:t>
            </a:r>
            <a:r>
              <a:rPr lang="en-US" sz="1400" dirty="0" err="1"/>
              <a:t>d'Investissement</a:t>
            </a:r>
            <a:r>
              <a:rPr lang="en-US" sz="1400" dirty="0"/>
              <a:t> </a:t>
            </a:r>
            <a:r>
              <a:rPr lang="en-US" sz="1400" dirty="0" err="1"/>
              <a:t>d'Avenir</a:t>
            </a:r>
            <a:r>
              <a:rPr lang="en-US" sz="1400" dirty="0"/>
              <a:t>) </a:t>
            </a:r>
            <a:r>
              <a:rPr lang="en-US" sz="1400" dirty="0" smtClean="0"/>
              <a:t>and </a:t>
            </a:r>
            <a:r>
              <a:rPr lang="en-US" sz="1400" dirty="0"/>
              <a:t>by the Regional Council “ Nord-Pas de Calais » and the  "European Funds for Regional Economic Development (FEDER</a:t>
            </a:r>
            <a:r>
              <a:rPr lang="en-US" sz="1400" dirty="0" smtClean="0"/>
              <a:t>).</a:t>
            </a:r>
            <a:r>
              <a:rPr lang="en-US" dirty="0"/>
              <a:t> </a:t>
            </a:r>
            <a:r>
              <a:rPr lang="en-US" sz="1400" dirty="0"/>
              <a:t>Experiments presented in this </a:t>
            </a:r>
            <a:r>
              <a:rPr lang="en-US" sz="1400" dirty="0" smtClean="0"/>
              <a:t>study </a:t>
            </a:r>
            <a:r>
              <a:rPr lang="en-US" sz="1400" dirty="0"/>
              <a:t>were carried out using the CALCULCO computing platform, supported by </a:t>
            </a:r>
            <a:r>
              <a:rPr lang="en-US" sz="1400" dirty="0" err="1"/>
              <a:t>SCoSI</a:t>
            </a:r>
            <a:r>
              <a:rPr lang="en-US" sz="1400" dirty="0"/>
              <a:t>/ULCO (Service </a:t>
            </a:r>
            <a:r>
              <a:rPr lang="en-US" sz="1400" dirty="0" err="1"/>
              <a:t>COmmun</a:t>
            </a:r>
            <a:r>
              <a:rPr lang="en-US" sz="1400" dirty="0"/>
              <a:t> du </a:t>
            </a:r>
            <a:r>
              <a:rPr lang="en-US" sz="1400" dirty="0" err="1"/>
              <a:t>Système</a:t>
            </a:r>
            <a:r>
              <a:rPr lang="en-US" sz="1400" dirty="0"/>
              <a:t> </a:t>
            </a:r>
            <a:r>
              <a:rPr lang="en-US" sz="1400" dirty="0" err="1"/>
              <a:t>d’Information</a:t>
            </a:r>
            <a:r>
              <a:rPr lang="en-US" sz="1400" dirty="0"/>
              <a:t> de </a:t>
            </a:r>
            <a:r>
              <a:rPr lang="en-US" sz="1400" dirty="0" err="1"/>
              <a:t>l’Université</a:t>
            </a:r>
            <a:r>
              <a:rPr lang="en-US" sz="1400" dirty="0"/>
              <a:t> du Littoral Côte </a:t>
            </a:r>
            <a:r>
              <a:rPr lang="en-US" sz="1400" dirty="0" err="1"/>
              <a:t>d’Opale</a:t>
            </a:r>
            <a:r>
              <a:rPr lang="en-US" sz="1400" dirty="0"/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914" y="6400760"/>
            <a:ext cx="131075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180000" y="72000"/>
            <a:ext cx="702945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3894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Presentation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000" y="1318022"/>
            <a:ext cx="1151212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Experimental set-up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Classification of the turbulent structures </a:t>
            </a:r>
            <a:endParaRPr lang="en-US" sz="24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marL="914400" lvl="1" indent="-457200" algn="just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000" dirty="0">
                <a:solidFill>
                  <a:prstClr val="white"/>
                </a:solidFill>
                <a:cs typeface="Times New Roman" panose="02020603050405020304" pitchFamily="18" charset="0"/>
              </a:rPr>
              <a:t>Classification method</a:t>
            </a:r>
          </a:p>
          <a:p>
            <a:pPr marL="914400" lvl="1" indent="-457200" algn="just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Classified turbulent </a:t>
            </a:r>
            <a:r>
              <a:rPr lang="en-US" sz="2000" dirty="0">
                <a:solidFill>
                  <a:prstClr val="white"/>
                </a:solidFill>
                <a:cs typeface="Times New Roman" panose="02020603050405020304" pitchFamily="18" charset="0"/>
              </a:rPr>
              <a:t>structures</a:t>
            </a:r>
          </a:p>
          <a:p>
            <a:pPr marL="914400" lvl="1" indent="-457200" algn="just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Classification results</a:t>
            </a:r>
            <a:endParaRPr lang="en-US" sz="20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Century Gothic" panose="020B0502020202020204"/>
                <a:cs typeface="Times New Roman" panose="02020603050405020304" pitchFamily="18" charset="0"/>
              </a:rPr>
              <a:t>Physical parameters of the turbulent structures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Atmospheric boundary layer height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Horizontal sizes of the structures</a:t>
            </a:r>
          </a:p>
          <a:p>
            <a:pPr marL="914400" lvl="1" indent="-457200" algn="just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000" dirty="0">
                <a:solidFill>
                  <a:prstClr val="white"/>
                </a:solidFill>
                <a:cs typeface="Times New Roman" panose="02020603050405020304" pitchFamily="18" charset="0"/>
              </a:rPr>
              <a:t>Aspect </a:t>
            </a:r>
            <a:r>
              <a:rPr lang="en-US" sz="20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ratio (AR)</a:t>
            </a:r>
            <a:endParaRPr lang="en-US" sz="20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Conclusions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&amp; perspectives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246" y="6400760"/>
            <a:ext cx="131075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179999" y="72000"/>
            <a:ext cx="983921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3894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Experimental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set-up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638" y="1291462"/>
            <a:ext cx="2586274" cy="228097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56509"/>
              </p:ext>
            </p:extLst>
          </p:nvPr>
        </p:nvGraphicFramePr>
        <p:xfrm>
          <a:off x="988066" y="3787886"/>
          <a:ext cx="10158266" cy="2194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9238">
                  <a:extLst>
                    <a:ext uri="{9D8B030D-6E8A-4147-A177-3AD203B41FA5}">
                      <a16:colId xmlns:a16="http://schemas.microsoft.com/office/drawing/2014/main" val="2336206175"/>
                    </a:ext>
                  </a:extLst>
                </a:gridCol>
                <a:gridCol w="3175587">
                  <a:extLst>
                    <a:ext uri="{9D8B030D-6E8A-4147-A177-3AD203B41FA5}">
                      <a16:colId xmlns:a16="http://schemas.microsoft.com/office/drawing/2014/main" val="475121532"/>
                    </a:ext>
                  </a:extLst>
                </a:gridCol>
                <a:gridCol w="2745187">
                  <a:extLst>
                    <a:ext uri="{9D8B030D-6E8A-4147-A177-3AD203B41FA5}">
                      <a16:colId xmlns:a16="http://schemas.microsoft.com/office/drawing/2014/main" val="67034527"/>
                    </a:ext>
                  </a:extLst>
                </a:gridCol>
                <a:gridCol w="1538254">
                  <a:extLst>
                    <a:ext uri="{9D8B030D-6E8A-4147-A177-3AD203B41FA5}">
                      <a16:colId xmlns:a16="http://schemas.microsoft.com/office/drawing/2014/main" val="1605502742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Doppler</a:t>
                      </a:r>
                      <a:r>
                        <a:rPr lang="en-GB" sz="1600" baseline="0" dirty="0" smtClean="0"/>
                        <a:t> lidar (</a:t>
                      </a:r>
                      <a:r>
                        <a:rPr lang="en-GB" sz="1600" baseline="0" dirty="0" err="1" smtClean="0"/>
                        <a:t>Leosphere</a:t>
                      </a:r>
                      <a:r>
                        <a:rPr lang="en-GB" sz="1600" baseline="0" dirty="0" smtClean="0"/>
                        <a:t> WLS100)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356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Scan methods: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PPI, RHI, LOS, DBS</a:t>
                      </a:r>
                      <a:endParaRPr lang="fr-FR" sz="1600" dirty="0" smtClean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total scans: </a:t>
                      </a:r>
                      <a:endParaRPr lang="fr-FR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&gt;10000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621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Altitude of lidar:</a:t>
                      </a:r>
                      <a:endParaRPr kumimoji="0" lang="fr-F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70 m a.g.l.</a:t>
                      </a:r>
                      <a:endParaRPr kumimoji="0" lang="fr-F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Spatial resolution: </a:t>
                      </a:r>
                      <a:endParaRPr kumimoji="0" lang="fr-F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50 m</a:t>
                      </a:r>
                      <a:endParaRPr kumimoji="0" lang="fr-F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0979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Maximum range: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5 km</a:t>
                      </a:r>
                      <a:endParaRPr lang="fr-FR" sz="16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Minimum range: </a:t>
                      </a:r>
                      <a:endParaRPr lang="fr-FR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 m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3905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Radial wind accuracy: 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 m/s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Radial wind speed range: 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-30 to 30 m/s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0326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Accumulation time: 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sec/beam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Laser wavelength: 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1.543 µm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27453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8297452" y="1738110"/>
            <a:ext cx="402105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Two months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campaign over Paris (low orography):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04/09/2014 – 06/11/2014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VEGILOT project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Klein et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al., Atmos. Environ., 2019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619565" y="1050837"/>
            <a:ext cx="2677887" cy="2671242"/>
            <a:chOff x="4510007" y="720413"/>
            <a:chExt cx="2677887" cy="26712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18909" t="3904" r="31567" b="12436"/>
            <a:stretch/>
          </p:blipFill>
          <p:spPr>
            <a:xfrm>
              <a:off x="4510007" y="720413"/>
              <a:ext cx="2677887" cy="2671242"/>
            </a:xfrm>
            <a:prstGeom prst="rect">
              <a:avLst/>
            </a:prstGeom>
          </p:spPr>
        </p:pic>
        <p:sp>
          <p:nvSpPr>
            <p:cNvPr id="3" name="Flowchart: Connector 2"/>
            <p:cNvSpPr/>
            <p:nvPr/>
          </p:nvSpPr>
          <p:spPr>
            <a:xfrm>
              <a:off x="5835887" y="2121577"/>
              <a:ext cx="45719" cy="5992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74191" y="1736691"/>
              <a:ext cx="16720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imes New Roman" panose="02020603050405020304" pitchFamily="18" charset="0"/>
                </a:rPr>
                <a:t>Jussieu site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87" y="1291462"/>
            <a:ext cx="1740867" cy="22811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0000" y="866171"/>
            <a:ext cx="1871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Aerosol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lidar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5335" y="922130"/>
            <a:ext cx="2246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Doppler wind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lidar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0709" y="6146494"/>
            <a:ext cx="9557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Can we conduct a statistical study of the physical parameters of the turbulent structures based on observations from a single Doppler wind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lidar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9564" y="3469949"/>
            <a:ext cx="1495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© Google </a:t>
            </a:r>
            <a:r>
              <a:rPr lang="fr-FR" sz="1400" dirty="0" err="1"/>
              <a:t>map</a:t>
            </a:r>
            <a:endParaRPr lang="fr-FR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1360" y="6399276"/>
            <a:ext cx="1310639" cy="4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193061" y="2828263"/>
            <a:ext cx="1125000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Classification </a:t>
            </a:r>
            <a:r>
              <a:rPr lang="en-US" sz="3200" b="1" dirty="0" smtClean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of the </a:t>
            </a:r>
            <a:r>
              <a:rPr lang="en-US" sz="3200" b="1" dirty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turbulent </a:t>
            </a:r>
            <a:r>
              <a:rPr lang="en-US" sz="3200" b="1" dirty="0" smtClean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structures </a:t>
            </a:r>
            <a:endParaRPr lang="en-US" sz="3200" b="1" dirty="0">
              <a:solidFill>
                <a:srgbClr val="B01513">
                  <a:lumMod val="60000"/>
                  <a:lumOff val="40000"/>
                </a:srgbClr>
              </a:solidFill>
              <a:latin typeface="Century Gothic" panose="020B0502020202020204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46" y="6400760"/>
            <a:ext cx="131075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180000" y="72000"/>
            <a:ext cx="965801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3894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.a. Classification method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ZoneTexte 28"/>
          <p:cNvSpPr txBox="1"/>
          <p:nvPr/>
        </p:nvSpPr>
        <p:spPr>
          <a:xfrm>
            <a:off x="1683" y="6165668"/>
            <a:ext cx="108795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Full methodology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lang="en-US" sz="1700" dirty="0" smtClean="0">
                <a:solidFill>
                  <a:prstClr val="white"/>
                </a:solidFill>
                <a:latin typeface="Century Gothic" panose="020B0502020202020204"/>
              </a:rPr>
              <a:t>showcased at the paper under review in the Atmospheric Measurements Technique journal (</a:t>
            </a:r>
            <a:r>
              <a:rPr lang="en-US" sz="1700" dirty="0" smtClean="0">
                <a:solidFill>
                  <a:prstClr val="white"/>
                </a:solidFill>
                <a:latin typeface="Century Gothic" panose="020B0502020202020204"/>
                <a:hlinkClick r:id="rId3"/>
              </a:rPr>
              <a:t>https://doi.org/10.5194/amt-2020-82</a:t>
            </a:r>
            <a:r>
              <a:rPr lang="en-US" sz="1700" dirty="0" smtClean="0">
                <a:solidFill>
                  <a:prstClr val="white"/>
                </a:solidFill>
                <a:latin typeface="Century Gothic" panose="020B0502020202020204"/>
              </a:rPr>
              <a:t>) &amp; 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at the AGU Fall Meeting 2019, San Francisco.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5053"/>
            <a:ext cx="12174790" cy="4868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1246" y="6400760"/>
            <a:ext cx="131075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3"/>
          <p:cNvSpPr txBox="1">
            <a:spLocks noChangeArrowheads="1"/>
          </p:cNvSpPr>
          <p:nvPr/>
        </p:nvSpPr>
        <p:spPr bwMode="auto">
          <a:xfrm>
            <a:off x="180000" y="72000"/>
            <a:ext cx="10160035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00000" lvl="0" indent="-900000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2.b. Classified turbulent structures</a:t>
            </a:r>
            <a:endParaRPr lang="en-US" sz="3200" b="1" dirty="0">
              <a:solidFill>
                <a:srgbClr val="B01513">
                  <a:lumMod val="60000"/>
                  <a:lumOff val="40000"/>
                </a:srgbClr>
              </a:solidFill>
              <a:latin typeface="Century Gothic" panose="020B0502020202020204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7458" y="2119826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Streaks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0514" y="2468927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 sept.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20:49 UTC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5670" y="2119826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Rolls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2558" y="2439992"/>
            <a:ext cx="191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12:52 UTC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061" t="5755" r="24286"/>
          <a:stretch/>
        </p:blipFill>
        <p:spPr>
          <a:xfrm>
            <a:off x="4070122" y="2750342"/>
            <a:ext cx="3412849" cy="3731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796" y="2154755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Unaligned Thermals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8085" y="2468927"/>
            <a:ext cx="1981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16 Sept.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12:52 UTC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816" t="5428" r="24041"/>
          <a:stretch/>
        </p:blipFill>
        <p:spPr>
          <a:xfrm>
            <a:off x="149857" y="2778546"/>
            <a:ext cx="3426832" cy="373118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3388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The turbulent radial </a:t>
            </a:r>
            <a:r>
              <a:rPr lang="fr-FR" dirty="0" err="1" smtClean="0"/>
              <a:t>wind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computed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radial </a:t>
            </a:r>
            <a:r>
              <a:rPr lang="fr-FR" dirty="0" err="1" smtClean="0"/>
              <a:t>wind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 by quasi-horizontal PPI scans (1° </a:t>
            </a:r>
            <a:r>
              <a:rPr lang="fr-FR" dirty="0" err="1" smtClean="0"/>
              <a:t>elevation</a:t>
            </a:r>
            <a:r>
              <a:rPr lang="fr-FR" dirty="0" smtClean="0"/>
              <a:t>) by </a:t>
            </a:r>
            <a:r>
              <a:rPr lang="fr-FR" dirty="0" err="1" smtClean="0"/>
              <a:t>utilizing</a:t>
            </a:r>
            <a:r>
              <a:rPr lang="fr-FR" dirty="0" smtClean="0"/>
              <a:t> the </a:t>
            </a:r>
            <a:r>
              <a:rPr lang="fr-FR" dirty="0" err="1" smtClean="0"/>
              <a:t>Velocity</a:t>
            </a:r>
            <a:r>
              <a:rPr lang="fr-FR" dirty="0" smtClean="0"/>
              <a:t> </a:t>
            </a:r>
            <a:r>
              <a:rPr lang="fr-FR" dirty="0" err="1" smtClean="0"/>
              <a:t>Azimuth</a:t>
            </a:r>
            <a:r>
              <a:rPr lang="fr-FR" dirty="0" smtClean="0"/>
              <a:t> Display (VAD) </a:t>
            </a:r>
            <a:r>
              <a:rPr lang="fr-FR" dirty="0" err="1" smtClean="0"/>
              <a:t>method</a:t>
            </a:r>
            <a:r>
              <a:rPr lang="fr-FR" dirty="0" smtClean="0"/>
              <a:t> Lhermitte</a:t>
            </a:r>
            <a:r>
              <a:rPr lang="fr-FR" dirty="0"/>
              <a:t>, R. M. </a:t>
            </a:r>
            <a:r>
              <a:rPr lang="fr-FR" dirty="0" smtClean="0"/>
              <a:t>(</a:t>
            </a:r>
            <a:r>
              <a:rPr lang="fr-FR" dirty="0"/>
              <a:t>J. </a:t>
            </a:r>
            <a:r>
              <a:rPr lang="fr-FR" dirty="0" err="1"/>
              <a:t>Atmos</a:t>
            </a:r>
            <a:r>
              <a:rPr lang="fr-FR" dirty="0"/>
              <a:t>. </a:t>
            </a:r>
            <a:r>
              <a:rPr lang="fr-FR" dirty="0" err="1"/>
              <a:t>Sci</a:t>
            </a:r>
            <a:r>
              <a:rPr lang="fr-FR" dirty="0"/>
              <a:t>.,  1962</a:t>
            </a:r>
            <a:r>
              <a:rPr lang="fr-FR" dirty="0" smtClean="0"/>
              <a:t>); Browning</a:t>
            </a:r>
            <a:r>
              <a:rPr lang="fr-FR" dirty="0"/>
              <a:t>, K. A. </a:t>
            </a:r>
            <a:r>
              <a:rPr lang="fr-FR" dirty="0" smtClean="0"/>
              <a:t>&amp; </a:t>
            </a:r>
            <a:r>
              <a:rPr lang="fr-FR" dirty="0"/>
              <a:t>R. </a:t>
            </a:r>
            <a:r>
              <a:rPr lang="fr-FR" dirty="0" err="1"/>
              <a:t>Wexler</a:t>
            </a:r>
            <a:r>
              <a:rPr lang="fr-FR" dirty="0"/>
              <a:t> </a:t>
            </a:r>
            <a:r>
              <a:rPr lang="fr-FR" dirty="0" smtClean="0"/>
              <a:t>(J</a:t>
            </a:r>
            <a:r>
              <a:rPr lang="fr-FR" dirty="0"/>
              <a:t>. </a:t>
            </a:r>
            <a:r>
              <a:rPr lang="fr-FR" dirty="0" err="1"/>
              <a:t>Appl</a:t>
            </a:r>
            <a:r>
              <a:rPr lang="fr-FR" dirty="0"/>
              <a:t>. </a:t>
            </a:r>
            <a:r>
              <a:rPr lang="fr-FR" dirty="0" err="1"/>
              <a:t>Meteorol</a:t>
            </a:r>
            <a:r>
              <a:rPr lang="fr-FR" dirty="0"/>
              <a:t>., </a:t>
            </a:r>
            <a:r>
              <a:rPr lang="fr-FR" dirty="0" smtClean="0"/>
              <a:t>1968); </a:t>
            </a:r>
            <a:r>
              <a:rPr lang="fr-FR" dirty="0" err="1" smtClean="0"/>
              <a:t>Drobinski</a:t>
            </a:r>
            <a:r>
              <a:rPr lang="fr-FR" dirty="0" smtClean="0"/>
              <a:t> </a:t>
            </a:r>
            <a:r>
              <a:rPr lang="fr-FR" dirty="0"/>
              <a:t>et al. </a:t>
            </a:r>
            <a:r>
              <a:rPr lang="fr-FR" dirty="0" smtClean="0"/>
              <a:t>(</a:t>
            </a:r>
            <a:r>
              <a:rPr lang="fr-FR" dirty="0"/>
              <a:t>J. </a:t>
            </a:r>
            <a:r>
              <a:rPr lang="fr-FR" dirty="0" err="1"/>
              <a:t>Atmos</a:t>
            </a:r>
            <a:r>
              <a:rPr lang="fr-FR" dirty="0"/>
              <a:t>. </a:t>
            </a:r>
            <a:r>
              <a:rPr lang="fr-FR" dirty="0" err="1"/>
              <a:t>Sci</a:t>
            </a:r>
            <a:r>
              <a:rPr lang="fr-FR" dirty="0"/>
              <a:t>., 2004</a:t>
            </a:r>
            <a:r>
              <a:rPr lang="fr-FR" dirty="0" smtClean="0"/>
              <a:t>).</a:t>
            </a:r>
            <a:endParaRPr lang="fr-FR" dirty="0"/>
          </a:p>
        </p:txBody>
      </p:sp>
      <p:grpSp>
        <p:nvGrpSpPr>
          <p:cNvPr id="13" name="Group 12"/>
          <p:cNvGrpSpPr/>
          <p:nvPr/>
        </p:nvGrpSpPr>
        <p:grpSpPr>
          <a:xfrm>
            <a:off x="8005940" y="2663370"/>
            <a:ext cx="4112181" cy="3792802"/>
            <a:chOff x="8005940" y="2913950"/>
            <a:chExt cx="4112181" cy="3792802"/>
          </a:xfrm>
        </p:grpSpPr>
        <p:grpSp>
          <p:nvGrpSpPr>
            <p:cNvPr id="27" name="Groupe 26"/>
            <p:cNvGrpSpPr/>
            <p:nvPr/>
          </p:nvGrpSpPr>
          <p:grpSpPr>
            <a:xfrm>
              <a:off x="8005940" y="3000923"/>
              <a:ext cx="4112181" cy="3705829"/>
              <a:chOff x="8522131" y="1863623"/>
              <a:chExt cx="3366935" cy="277657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l="11307" t="5755" r="10816"/>
              <a:stretch/>
            </p:blipFill>
            <p:spPr>
              <a:xfrm>
                <a:off x="8522131" y="1863623"/>
                <a:ext cx="3059159" cy="2776572"/>
              </a:xfrm>
              <a:prstGeom prst="rect">
                <a:avLst/>
              </a:prstGeom>
            </p:spPr>
          </p:pic>
          <p:sp>
            <p:nvSpPr>
              <p:cNvPr id="25" name="ZoneTexte 24"/>
              <p:cNvSpPr txBox="1"/>
              <p:nvPr/>
            </p:nvSpPr>
            <p:spPr>
              <a:xfrm rot="16200000">
                <a:off x="10418423" y="3026489"/>
                <a:ext cx="263350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Radial wind speed (m/s)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6200000">
              <a:off x="10062984" y="4573699"/>
              <a:ext cx="3688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Turbulent radial wind field (m/s)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1246" y="6400760"/>
            <a:ext cx="131075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3"/>
          <p:cNvSpPr txBox="1">
            <a:spLocks noChangeArrowheads="1"/>
          </p:cNvSpPr>
          <p:nvPr/>
        </p:nvSpPr>
        <p:spPr bwMode="auto">
          <a:xfrm>
            <a:off x="180000" y="72000"/>
            <a:ext cx="501901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00000" lvl="0" indent="-900000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2.c. Classification results</a:t>
            </a:r>
            <a:endParaRPr lang="en-US" sz="3200" b="1" dirty="0">
              <a:solidFill>
                <a:srgbClr val="B01513">
                  <a:lumMod val="60000"/>
                  <a:lumOff val="40000"/>
                </a:srgbClr>
              </a:solidFill>
              <a:latin typeface="Century Gothic" panose="020B0502020202020204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164" t="5383" r="8804"/>
          <a:stretch/>
        </p:blipFill>
        <p:spPr>
          <a:xfrm>
            <a:off x="101622" y="2189240"/>
            <a:ext cx="9193384" cy="4577012"/>
          </a:xfrm>
          <a:prstGeom prst="rect">
            <a:avLst/>
          </a:prstGeom>
        </p:spPr>
      </p:pic>
      <p:sp>
        <p:nvSpPr>
          <p:cNvPr id="7" name="ZoneTexte 28"/>
          <p:cNvSpPr txBox="1"/>
          <p:nvPr/>
        </p:nvSpPr>
        <p:spPr>
          <a:xfrm>
            <a:off x="101622" y="1406923"/>
            <a:ext cx="1122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Streaks are mainly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associated with mechanical turbulence during night, whereas </a:t>
            </a: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rolls are mainly associated with thermals during day.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7585" y="2788884"/>
            <a:ext cx="27386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Few cases of rolls and thermals are classified during </a:t>
            </a:r>
            <a:r>
              <a:rPr lang="en-US" dirty="0" smtClean="0"/>
              <a:t>night due </a:t>
            </a:r>
            <a:r>
              <a:rPr lang="en-US" dirty="0"/>
              <a:t>to the classification error of the algorithm (</a:t>
            </a:r>
            <a:r>
              <a:rPr lang="en-US" dirty="0" smtClean="0"/>
              <a:t>9.2 % </a:t>
            </a:r>
            <a:r>
              <a:rPr lang="en-US" dirty="0"/>
              <a:t>see paper for details). These cases are reclassified in the “others” category.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0" y="6399276"/>
            <a:ext cx="1310639" cy="4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193061" y="2828263"/>
            <a:ext cx="1125000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Physical parameters of the turbulent </a:t>
            </a:r>
            <a:r>
              <a:rPr lang="en-US" sz="3200" b="1" dirty="0" smtClean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structures</a:t>
            </a:r>
            <a:endParaRPr lang="en-US" sz="3200" b="1" dirty="0">
              <a:solidFill>
                <a:srgbClr val="B01513">
                  <a:lumMod val="60000"/>
                  <a:lumOff val="40000"/>
                </a:srgbClr>
              </a:solidFill>
              <a:latin typeface="Century Gothic" panose="020B0502020202020204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0" y="6399276"/>
            <a:ext cx="1310639" cy="4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180000" y="72000"/>
            <a:ext cx="992652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3894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3.a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B01513">
                    <a:lumMod val="60000"/>
                    <a:lumOff val="4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tmospheric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boundary layer height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45AA9-01D8-4147-A0C6-2D015408C38F}" type="slidenum"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ZoneTexte 28"/>
          <p:cNvSpPr txBox="1"/>
          <p:nvPr/>
        </p:nvSpPr>
        <p:spPr>
          <a:xfrm>
            <a:off x="604055" y="1109406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Nocturnal ABL height – RHI scans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ZoneTexte 28"/>
          <p:cNvSpPr txBox="1"/>
          <p:nvPr/>
        </p:nvSpPr>
        <p:spPr>
          <a:xfrm>
            <a:off x="6485025" y="1104578"/>
            <a:ext cx="386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Diurnal ABL height – Aerosol </a:t>
            </a:r>
            <a:r>
              <a:rPr lang="en-US" dirty="0" err="1" smtClean="0">
                <a:solidFill>
                  <a:prstClr val="white"/>
                </a:solidFill>
                <a:latin typeface="Century Gothic" panose="020B0502020202020204"/>
              </a:rPr>
              <a:t>lidar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8775" y="1412978"/>
            <a:ext cx="5268879" cy="5042684"/>
            <a:chOff x="180000" y="1680845"/>
            <a:chExt cx="5268879" cy="50426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5244" b="3986"/>
            <a:stretch/>
          </p:blipFill>
          <p:spPr>
            <a:xfrm>
              <a:off x="180000" y="1680845"/>
              <a:ext cx="5268879" cy="5042684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629626" y="5635137"/>
              <a:ext cx="3110935" cy="366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119377" y="5256469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B050"/>
                  </a:solidFill>
                </a:rPr>
                <a:t>ABL Height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30784" y="1412019"/>
            <a:ext cx="5852160" cy="5025366"/>
            <a:chOff x="5786846" y="1698163"/>
            <a:chExt cx="5852160" cy="5025366"/>
          </a:xfrm>
        </p:grpSpPr>
        <p:grpSp>
          <p:nvGrpSpPr>
            <p:cNvPr id="19" name="Group 18"/>
            <p:cNvGrpSpPr/>
            <p:nvPr/>
          </p:nvGrpSpPr>
          <p:grpSpPr>
            <a:xfrm>
              <a:off x="5786846" y="1698163"/>
              <a:ext cx="5852160" cy="5025366"/>
              <a:chOff x="5913395" y="1370376"/>
              <a:chExt cx="6130562" cy="5385021"/>
            </a:xfrm>
          </p:grpSpPr>
          <p:grpSp>
            <p:nvGrpSpPr>
              <p:cNvPr id="17" name="Group 16"/>
              <p:cNvGrpSpPr/>
              <p:nvPr/>
            </p:nvGrpSpPr>
            <p:grpSpPr>
              <a:xfrm rot="16200000">
                <a:off x="8677624" y="-1393853"/>
                <a:ext cx="602103" cy="6130562"/>
                <a:chOff x="11677291" y="637260"/>
                <a:chExt cx="747621" cy="6252176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91524" t="14309" r="1750" b="10675"/>
                <a:stretch/>
              </p:blipFill>
              <p:spPr>
                <a:xfrm>
                  <a:off x="11677291" y="637260"/>
                  <a:ext cx="747621" cy="6252176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 rot="5400000">
                  <a:off x="9167539" y="3575826"/>
                  <a:ext cx="5990926" cy="4299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b="1" dirty="0" smtClean="0">
                      <a:solidFill>
                        <a:schemeClr val="bg1"/>
                      </a:solidFill>
                    </a:rPr>
                    <a:t>  08-Sep-2014 at 13:18       Signal range corrected Pr2 avg </a:t>
                  </a:r>
                  <a:endParaRPr lang="fr-FR" sz="15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6" t="2284"/>
              <a:stretch/>
            </p:blipFill>
            <p:spPr>
              <a:xfrm>
                <a:off x="5913395" y="1834826"/>
                <a:ext cx="6127340" cy="4920571"/>
              </a:xfrm>
              <a:prstGeom prst="rect">
                <a:avLst/>
              </a:prstGeom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6303430" y="4289575"/>
              <a:ext cx="3110935" cy="366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623709" y="3920243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B050"/>
                  </a:solidFill>
                </a:rPr>
                <a:t>ABL Height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1246" y="6406022"/>
            <a:ext cx="131075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</TotalTime>
  <Words>1103</Words>
  <Application>Microsoft Office PowerPoint</Application>
  <PresentationFormat>Widescreen</PresentationFormat>
  <Paragraphs>142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114</cp:revision>
  <dcterms:created xsi:type="dcterms:W3CDTF">2020-04-15T09:17:46Z</dcterms:created>
  <dcterms:modified xsi:type="dcterms:W3CDTF">2020-05-02T12:07:43Z</dcterms:modified>
</cp:coreProperties>
</file>