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wmf" ContentType="image/x-wmf"/>
  <Default Extension="avi" ContentType="video/avi"/>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1" r:id="rId9"/>
    <p:sldId id="263" r:id="rId10"/>
    <p:sldId id="262"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LOkgUhBbn/zLm7GrvxPqfg==" hashData="6rbn12nEQfw9P8W9zTUzflrN/cs="/>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4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41EFF4-DFEC-4F03-976A-5E840D61BC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DD6B6-DE1C-4806-B640-5B1A67EFC95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CDD6B6-DE1C-4806-B640-5B1A67EFC95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CDD6B6-DE1C-4806-B640-5B1A67EFC95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0B130AC-0F55-4078-AD6A-50531110C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919698-1D14-40A9-B0D1-3E59579B819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0B130AC-0F55-4078-AD6A-50531110C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919698-1D14-40A9-B0D1-3E59579B819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0B130AC-0F55-4078-AD6A-50531110C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919698-1D14-40A9-B0D1-3E59579B819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0B130AC-0F55-4078-AD6A-50531110C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919698-1D14-40A9-B0D1-3E59579B819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0B130AC-0F55-4078-AD6A-50531110C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919698-1D14-40A9-B0D1-3E59579B819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0B130AC-0F55-4078-AD6A-50531110C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919698-1D14-40A9-B0D1-3E59579B819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0B130AC-0F55-4078-AD6A-50531110C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D919698-1D14-40A9-B0D1-3E59579B819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B130AC-0F55-4078-AD6A-50531110C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D919698-1D14-40A9-B0D1-3E59579B819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0B130AC-0F55-4078-AD6A-50531110C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D919698-1D14-40A9-B0D1-3E59579B819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0B130AC-0F55-4078-AD6A-50531110C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919698-1D14-40A9-B0D1-3E59579B819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0B130AC-0F55-4078-AD6A-50531110C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919698-1D14-40A9-B0D1-3E59579B819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130AC-0F55-4078-AD6A-50531110CDB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19698-1D14-40A9-B0D1-3E59579B819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image" Target="../media/image4.wmf"/><Relationship Id="rId3" Type="http://schemas.openxmlformats.org/officeDocument/2006/relationships/oleObject" Target="../embeddings/oleObject1.bin"/><Relationship Id="rId2" Type="http://schemas.openxmlformats.org/officeDocument/2006/relationships/image" Target="../media/image3.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 Id="rId3" Type="http://schemas.openxmlformats.org/officeDocument/2006/relationships/tags" Target="../tags/tag3.xml"/><Relationship Id="rId2" Type="http://schemas.microsoft.com/office/2007/relationships/media" Target="../media/media1.avi"/><Relationship Id="rId1" Type="http://schemas.openxmlformats.org/officeDocument/2006/relationships/video" Target="../media/media1.avi"/></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0"/>
            <a:ext cx="1524000" cy="1522719"/>
          </a:xfrm>
          <a:prstGeom prst="rect">
            <a:avLst/>
          </a:prstGeom>
        </p:spPr>
      </p:pic>
      <p:sp>
        <p:nvSpPr>
          <p:cNvPr id="6" name="文本框 5"/>
          <p:cNvSpPr txBox="1"/>
          <p:nvPr/>
        </p:nvSpPr>
        <p:spPr>
          <a:xfrm>
            <a:off x="2006616" y="1451610"/>
            <a:ext cx="8248015" cy="4720590"/>
          </a:xfrm>
          <a:prstGeom prst="rect">
            <a:avLst/>
          </a:prstGeom>
          <a:noFill/>
        </p:spPr>
        <p:txBody>
          <a:bodyPr wrap="none" rtlCol="0">
            <a:spAutoFit/>
          </a:bodyPr>
          <a:lstStyle/>
          <a:p>
            <a:pPr algn="ctr"/>
            <a:r>
              <a:rPr lang="en-US" altLang="zh-CN" sz="2800" dirty="0">
                <a:solidFill>
                  <a:srgbClr val="FF0000"/>
                </a:solidFill>
                <a:effectLst>
                  <a:outerShdw blurRad="38100" dist="25400" dir="5400000" algn="ctr" rotWithShape="0">
                    <a:srgbClr val="6E747A">
                      <a:alpha val="43000"/>
                    </a:srgbClr>
                  </a:outerShdw>
                </a:effectLst>
              </a:rPr>
              <a:t>Comprehensive Analysis of the Magnetic Signatures of </a:t>
            </a:r>
            <a:endParaRPr lang="en-US" altLang="zh-CN" sz="2800" dirty="0">
              <a:solidFill>
                <a:srgbClr val="FF0000"/>
              </a:solidFill>
              <a:effectLst>
                <a:outerShdw blurRad="38100" dist="25400" dir="5400000" algn="ctr" rotWithShape="0">
                  <a:srgbClr val="6E747A">
                    <a:alpha val="43000"/>
                  </a:srgbClr>
                </a:outerShdw>
              </a:effectLst>
            </a:endParaRPr>
          </a:p>
          <a:p>
            <a:pPr algn="ctr"/>
            <a:r>
              <a:rPr lang="en-US" altLang="zh-CN" sz="2800" dirty="0">
                <a:solidFill>
                  <a:srgbClr val="FF0000"/>
                </a:solidFill>
                <a:effectLst>
                  <a:outerShdw blurRad="38100" dist="25400" dir="5400000" algn="ctr" rotWithShape="0">
                    <a:srgbClr val="6E747A">
                      <a:alpha val="43000"/>
                    </a:srgbClr>
                  </a:outerShdw>
                </a:effectLst>
              </a:rPr>
              <a:t>Small‐Scale Traveling Ionospheric Disturbances</a:t>
            </a:r>
            <a:endParaRPr lang="en-US" altLang="zh-CN" sz="2800" dirty="0">
              <a:solidFill>
                <a:srgbClr val="FF0000"/>
              </a:solidFill>
              <a:effectLst>
                <a:outerShdw blurRad="38100" dist="25400" dir="5400000" algn="ctr" rotWithShape="0">
                  <a:srgbClr val="6E747A">
                    <a:alpha val="43000"/>
                  </a:srgbClr>
                </a:outerShdw>
              </a:effectLst>
            </a:endParaRPr>
          </a:p>
          <a:p>
            <a:pPr algn="ctr"/>
            <a:r>
              <a:rPr lang="en-US" altLang="zh-CN" sz="2800" dirty="0">
                <a:solidFill>
                  <a:srgbClr val="FF0000"/>
                </a:solidFill>
                <a:effectLst>
                  <a:outerShdw blurRad="38100" dist="25400" dir="5400000" algn="ctr" rotWithShape="0">
                    <a:srgbClr val="6E747A">
                      <a:alpha val="43000"/>
                    </a:srgbClr>
                  </a:outerShdw>
                </a:effectLst>
              </a:rPr>
              <a:t>as Observed by Swarm</a:t>
            </a:r>
            <a:endParaRPr lang="en-US" altLang="zh-CN" sz="2800" dirty="0">
              <a:ln w="22225">
                <a:solidFill>
                  <a:schemeClr val="accent2"/>
                </a:solidFill>
                <a:prstDash val="solid"/>
              </a:ln>
              <a:solidFill>
                <a:srgbClr val="FF0000"/>
              </a:solidFill>
              <a:effectLst/>
            </a:endParaRPr>
          </a:p>
          <a:p>
            <a:pPr algn="ctr"/>
            <a:endParaRPr lang="en-US" altLang="zh-CN" sz="2400" dirty="0"/>
          </a:p>
          <a:p>
            <a:pPr algn="ctr"/>
            <a:r>
              <a:rPr lang="en-US" altLang="zh-CN" sz="2400" dirty="0" smtClean="0">
                <a:solidFill>
                  <a:srgbClr val="00B050"/>
                </a:solidFill>
              </a:rPr>
              <a:t>Fan Yin</a:t>
            </a:r>
            <a:r>
              <a:rPr lang="en-US" altLang="zh-CN" sz="2400" baseline="30000" dirty="0" smtClean="0">
                <a:solidFill>
                  <a:srgbClr val="00B050"/>
                </a:solidFill>
              </a:rPr>
              <a:t>1</a:t>
            </a:r>
            <a:r>
              <a:rPr lang="en-US" altLang="zh-CN" sz="2400" dirty="0" smtClean="0">
                <a:solidFill>
                  <a:srgbClr val="00B050"/>
                </a:solidFill>
              </a:rPr>
              <a:t>, Hermann Lühr</a:t>
            </a:r>
            <a:r>
              <a:rPr lang="en-US" altLang="zh-CN" sz="2400" baseline="30000" dirty="0" smtClean="0">
                <a:solidFill>
                  <a:srgbClr val="00B050"/>
                </a:solidFill>
              </a:rPr>
              <a:t>2</a:t>
            </a:r>
            <a:r>
              <a:rPr lang="en-US" altLang="zh-CN" sz="2400" dirty="0" smtClean="0">
                <a:solidFill>
                  <a:srgbClr val="00B050"/>
                </a:solidFill>
              </a:rPr>
              <a:t>, aeheung Park</a:t>
            </a:r>
            <a:r>
              <a:rPr lang="en-US" altLang="zh-CN" sz="2400" baseline="30000" dirty="0" smtClean="0">
                <a:solidFill>
                  <a:srgbClr val="00B050"/>
                </a:solidFill>
                <a:sym typeface="+mn-ea"/>
              </a:rPr>
              <a:t>3,4</a:t>
            </a:r>
            <a:r>
              <a:rPr lang="en-US" altLang="zh-CN" sz="2400" dirty="0" smtClean="0">
                <a:solidFill>
                  <a:srgbClr val="00B050"/>
                </a:solidFill>
              </a:rPr>
              <a:t>, and Ling Wang</a:t>
            </a:r>
            <a:r>
              <a:rPr lang="en-US" altLang="zh-CN" sz="2400" baseline="30000" dirty="0" smtClean="0">
                <a:solidFill>
                  <a:srgbClr val="00B050"/>
                </a:solidFill>
              </a:rPr>
              <a:t>1</a:t>
            </a:r>
            <a:endParaRPr lang="en-US" altLang="zh-CN" sz="2400" baseline="30000" dirty="0" smtClean="0">
              <a:solidFill>
                <a:srgbClr val="00B050"/>
              </a:solidFill>
            </a:endParaRPr>
          </a:p>
          <a:p>
            <a:pPr algn="ctr"/>
            <a:endParaRPr lang="en-US" altLang="zh-CN" sz="2400" u="sng" baseline="30000" dirty="0" smtClean="0"/>
          </a:p>
          <a:p>
            <a:pPr algn="just"/>
            <a:endParaRPr lang="en-US" altLang="zh-CN" sz="2400" u="sng" baseline="30000" dirty="0"/>
          </a:p>
          <a:p>
            <a:pPr marL="457200" indent="-457200" algn="just">
              <a:buAutoNum type="arabicPeriod"/>
            </a:pPr>
            <a:r>
              <a:rPr lang="en-US" altLang="zh-CN" smtClean="0">
                <a:solidFill>
                  <a:schemeClr val="tx2"/>
                </a:solidFill>
                <a:latin typeface="+mj-lt"/>
                <a:cs typeface="+mj-lt"/>
              </a:rPr>
              <a:t>Department of Space Physics, Electronic Information School, Wuhan University, </a:t>
            </a:r>
            <a:endParaRPr lang="en-US" altLang="zh-CN" smtClean="0">
              <a:solidFill>
                <a:schemeClr val="tx2"/>
              </a:solidFill>
              <a:latin typeface="+mj-lt"/>
              <a:cs typeface="+mj-lt"/>
            </a:endParaRPr>
          </a:p>
          <a:p>
            <a:pPr lvl="1" indent="0" algn="just">
              <a:buNone/>
            </a:pPr>
            <a:r>
              <a:rPr lang="en-US" altLang="zh-CN" smtClean="0">
                <a:solidFill>
                  <a:schemeClr val="tx2"/>
                </a:solidFill>
                <a:latin typeface="+mj-lt"/>
                <a:cs typeface="+mj-lt"/>
              </a:rPr>
              <a:t>Wuhan, China</a:t>
            </a:r>
            <a:endParaRPr lang="en-US" altLang="zh-CN" smtClean="0">
              <a:solidFill>
                <a:schemeClr val="tx2"/>
              </a:solidFill>
              <a:latin typeface="+mj-lt"/>
              <a:cs typeface="+mj-lt"/>
            </a:endParaRPr>
          </a:p>
          <a:p>
            <a:pPr marL="457200" indent="-457200" algn="just">
              <a:buFont typeface="+mj-lt"/>
              <a:buAutoNum type="arabicPeriod" startAt="2"/>
            </a:pPr>
            <a:r>
              <a:rPr lang="en-US" altLang="zh-CN" dirty="0" smtClean="0">
                <a:solidFill>
                  <a:schemeClr val="tx2"/>
                </a:solidFill>
                <a:latin typeface="+mj-lt"/>
                <a:cs typeface="+mj-lt"/>
                <a:sym typeface="+mn-ea"/>
              </a:rPr>
              <a:t>GFZ, German Research Centre for Geosciences, </a:t>
            </a:r>
            <a:r>
              <a:rPr lang="en-US" altLang="zh-CN" dirty="0" err="1" smtClean="0">
                <a:solidFill>
                  <a:schemeClr val="tx2"/>
                </a:solidFill>
                <a:latin typeface="+mj-lt"/>
                <a:cs typeface="+mj-lt"/>
                <a:sym typeface="+mn-ea"/>
              </a:rPr>
              <a:t>Telegrafenberg</a:t>
            </a:r>
            <a:r>
              <a:rPr lang="en-US" altLang="zh-CN" dirty="0" smtClean="0">
                <a:solidFill>
                  <a:schemeClr val="tx2"/>
                </a:solidFill>
                <a:latin typeface="+mj-lt"/>
                <a:cs typeface="+mj-lt"/>
                <a:sym typeface="+mn-ea"/>
              </a:rPr>
              <a:t>, </a:t>
            </a:r>
            <a:endParaRPr lang="en-US" altLang="zh-CN" dirty="0" smtClean="0">
              <a:solidFill>
                <a:schemeClr val="tx2"/>
              </a:solidFill>
              <a:latin typeface="+mj-lt"/>
              <a:cs typeface="+mj-lt"/>
            </a:endParaRPr>
          </a:p>
          <a:p>
            <a:pPr lvl="1" algn="just"/>
            <a:r>
              <a:rPr lang="en-US" altLang="zh-CN" dirty="0" smtClean="0">
                <a:solidFill>
                  <a:schemeClr val="tx2"/>
                </a:solidFill>
                <a:latin typeface="+mj-lt"/>
                <a:cs typeface="+mj-lt"/>
                <a:sym typeface="+mn-ea"/>
              </a:rPr>
              <a:t>14473 Potsdam, Germany</a:t>
            </a:r>
            <a:endParaRPr lang="en-US" altLang="zh-CN" dirty="0" smtClean="0">
              <a:solidFill>
                <a:schemeClr val="tx2"/>
              </a:solidFill>
              <a:latin typeface="+mj-lt"/>
              <a:cs typeface="+mj-lt"/>
              <a:sym typeface="+mn-ea"/>
            </a:endParaRPr>
          </a:p>
          <a:p>
            <a:pPr marL="457200" indent="-457200" algn="just">
              <a:buFont typeface="+mj-lt"/>
              <a:buAutoNum type="arabicPeriod" startAt="3"/>
            </a:pPr>
            <a:r>
              <a:rPr lang="en-US" altLang="zh-CN" dirty="0" smtClean="0">
                <a:solidFill>
                  <a:schemeClr val="tx2"/>
                </a:solidFill>
                <a:latin typeface="+mj-lt"/>
                <a:cs typeface="+mj-lt"/>
              </a:rPr>
              <a:t>Korea Astronomy and Space Science Institute, Daejeon, SouthKorea</a:t>
            </a:r>
            <a:endParaRPr lang="en-US" altLang="zh-CN" dirty="0" smtClean="0">
              <a:solidFill>
                <a:schemeClr val="tx2"/>
              </a:solidFill>
              <a:latin typeface="+mj-lt"/>
              <a:cs typeface="+mj-lt"/>
            </a:endParaRPr>
          </a:p>
          <a:p>
            <a:pPr marL="457200" indent="-457200" algn="just">
              <a:buFont typeface="+mj-lt"/>
              <a:buAutoNum type="arabicPeriod" startAt="4"/>
            </a:pPr>
            <a:r>
              <a:rPr lang="en-US" altLang="zh-CN" dirty="0" smtClean="0">
                <a:solidFill>
                  <a:schemeClr val="tx2"/>
                </a:solidFill>
                <a:latin typeface="+mj-lt"/>
                <a:cs typeface="+mj-lt"/>
              </a:rPr>
              <a:t>Department of Astronomy and SpaceScience, University of Science and Technology,</a:t>
            </a:r>
            <a:endParaRPr lang="en-US" altLang="zh-CN" dirty="0" smtClean="0">
              <a:solidFill>
                <a:schemeClr val="tx2"/>
              </a:solidFill>
              <a:latin typeface="+mj-lt"/>
              <a:cs typeface="+mj-lt"/>
            </a:endParaRPr>
          </a:p>
          <a:p>
            <a:pPr lvl="1" algn="just"/>
            <a:r>
              <a:rPr lang="en-US" altLang="zh-CN" dirty="0" smtClean="0">
                <a:solidFill>
                  <a:schemeClr val="tx2"/>
                </a:solidFill>
                <a:latin typeface="+mj-lt"/>
                <a:cs typeface="+mj-lt"/>
              </a:rPr>
              <a:t>Daejeon,Korea</a:t>
            </a:r>
            <a:endParaRPr lang="en-US" altLang="zh-CN" dirty="0" smtClean="0">
              <a:solidFill>
                <a:schemeClr val="tx2"/>
              </a:solidFill>
              <a:latin typeface="+mj-lt"/>
              <a:cs typeface="+mj-lt"/>
            </a:endParaRPr>
          </a:p>
          <a:p>
            <a:pPr algn="ctr"/>
            <a:endParaRPr lang="zh-CN" altLang="en-US" baseline="30000" dirty="0">
              <a:solidFill>
                <a:schemeClr val="tx2"/>
              </a:solidFill>
              <a:latin typeface="+mj-lt"/>
              <a:cs typeface="+mj-lt"/>
            </a:endParaRPr>
          </a:p>
        </p:txBody>
      </p:sp>
      <p:cxnSp>
        <p:nvCxnSpPr>
          <p:cNvPr id="8" name="直接连接符 7"/>
          <p:cNvCxnSpPr/>
          <p:nvPr/>
        </p:nvCxnSpPr>
        <p:spPr>
          <a:xfrm flipV="1">
            <a:off x="0" y="6432550"/>
            <a:ext cx="12192000" cy="31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0" y="6483350"/>
            <a:ext cx="1256665" cy="368300"/>
          </a:xfrm>
          <a:prstGeom prst="rect">
            <a:avLst/>
          </a:prstGeom>
          <a:solidFill>
            <a:schemeClr val="accent1">
              <a:lumMod val="40000"/>
              <a:lumOff val="60000"/>
            </a:schemeClr>
          </a:solidFill>
        </p:spPr>
        <p:txBody>
          <a:bodyPr wrap="none" rtlCol="0">
            <a:spAutoFit/>
          </a:bodyPr>
          <a:lstStyle/>
          <a:p>
            <a:pPr algn="l"/>
            <a:r>
              <a:rPr lang="en-US" altLang="zh-CN" dirty="0" smtClean="0"/>
              <a:t>ST3.2, </a:t>
            </a:r>
            <a:r>
              <a:rPr lang="en-US" altLang="zh-CN" dirty="0" smtClean="0">
                <a:sym typeface="+mn-ea"/>
              </a:rPr>
              <a:t>7175</a:t>
            </a:r>
            <a:endParaRPr lang="zh-CN" altLang="en-US" dirty="0"/>
          </a:p>
        </p:txBody>
      </p:sp>
      <p:sp>
        <p:nvSpPr>
          <p:cNvPr id="11" name="矩形 10"/>
          <p:cNvSpPr/>
          <p:nvPr/>
        </p:nvSpPr>
        <p:spPr>
          <a:xfrm>
            <a:off x="9666437" y="6470650"/>
            <a:ext cx="2525563" cy="369332"/>
          </a:xfrm>
          <a:prstGeom prst="rect">
            <a:avLst/>
          </a:prstGeom>
          <a:solidFill>
            <a:schemeClr val="accent1">
              <a:lumMod val="40000"/>
              <a:lumOff val="60000"/>
            </a:schemeClr>
          </a:solidFill>
        </p:spPr>
        <p:txBody>
          <a:bodyPr wrap="none">
            <a:spAutoFit/>
          </a:bodyPr>
          <a:lstStyle/>
          <a:p>
            <a:r>
              <a:rPr lang="en-US" altLang="zh-CN" dirty="0" smtClean="0"/>
              <a:t>8 May 2020, 14:00-15:45</a:t>
            </a:r>
            <a:endParaRPr lang="zh-CN" altLang="en-US" dirty="0"/>
          </a:p>
        </p:txBody>
      </p:sp>
      <p:sp>
        <p:nvSpPr>
          <p:cNvPr id="12" name="文本框 11"/>
          <p:cNvSpPr txBox="1"/>
          <p:nvPr/>
        </p:nvSpPr>
        <p:spPr>
          <a:xfrm>
            <a:off x="5979780" y="6474341"/>
            <a:ext cx="301686" cy="369332"/>
          </a:xfrm>
          <a:prstGeom prst="rect">
            <a:avLst/>
          </a:prstGeom>
          <a:solidFill>
            <a:schemeClr val="accent1">
              <a:lumMod val="40000"/>
              <a:lumOff val="60000"/>
            </a:schemeClr>
          </a:solidFill>
        </p:spPr>
        <p:txBody>
          <a:bodyPr wrap="none" rtlCol="0">
            <a:spAutoFit/>
          </a:bodyPr>
          <a:lstStyle/>
          <a:p>
            <a:r>
              <a:rPr lang="en-US" altLang="zh-CN" dirty="0" smtClean="0"/>
              <a:t>1</a:t>
            </a:r>
            <a:endParaRPr lang="zh-CN" altLang="en-US" dirty="0"/>
          </a:p>
        </p:txBody>
      </p:sp>
      <p:pic>
        <p:nvPicPr>
          <p:cNvPr id="2" name="图片 1" descr="logo"/>
          <p:cNvPicPr>
            <a:picLocks noChangeAspect="1"/>
          </p:cNvPicPr>
          <p:nvPr/>
        </p:nvPicPr>
        <p:blipFill>
          <a:blip r:embed="rId2"/>
          <a:stretch>
            <a:fillRect/>
          </a:stretch>
        </p:blipFill>
        <p:spPr>
          <a:xfrm>
            <a:off x="243840" y="259715"/>
            <a:ext cx="2333625" cy="7429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flipV="1">
            <a:off x="0" y="402517"/>
            <a:ext cx="12192000" cy="31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0" y="6432550"/>
            <a:ext cx="12192000" cy="31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0" y="6483350"/>
            <a:ext cx="1256665" cy="368300"/>
          </a:xfrm>
          <a:prstGeom prst="rect">
            <a:avLst/>
          </a:prstGeom>
          <a:solidFill>
            <a:schemeClr val="accent1">
              <a:lumMod val="40000"/>
              <a:lumOff val="60000"/>
            </a:schemeClr>
          </a:solidFill>
        </p:spPr>
        <p:txBody>
          <a:bodyPr wrap="none" rtlCol="0">
            <a:spAutoFit/>
          </a:bodyPr>
          <a:lstStyle/>
          <a:p>
            <a:pPr algn="l"/>
            <a:r>
              <a:rPr lang="en-US" altLang="zh-CN" dirty="0" smtClean="0"/>
              <a:t>ST3.2, </a:t>
            </a:r>
            <a:r>
              <a:rPr lang="en-US" altLang="zh-CN" dirty="0" smtClean="0">
                <a:sym typeface="+mn-ea"/>
              </a:rPr>
              <a:t>7175</a:t>
            </a:r>
            <a:endParaRPr lang="zh-CN" altLang="en-US" dirty="0"/>
          </a:p>
        </p:txBody>
      </p:sp>
      <p:sp>
        <p:nvSpPr>
          <p:cNvPr id="19" name="矩形 18"/>
          <p:cNvSpPr/>
          <p:nvPr/>
        </p:nvSpPr>
        <p:spPr>
          <a:xfrm>
            <a:off x="9666437" y="6470650"/>
            <a:ext cx="2525563" cy="369332"/>
          </a:xfrm>
          <a:prstGeom prst="rect">
            <a:avLst/>
          </a:prstGeom>
          <a:solidFill>
            <a:schemeClr val="accent1">
              <a:lumMod val="40000"/>
              <a:lumOff val="60000"/>
            </a:schemeClr>
          </a:solidFill>
        </p:spPr>
        <p:txBody>
          <a:bodyPr wrap="none">
            <a:spAutoFit/>
          </a:bodyPr>
          <a:lstStyle/>
          <a:p>
            <a:r>
              <a:rPr lang="en-US" altLang="zh-CN" dirty="0" smtClean="0"/>
              <a:t>8 May 2020, 14:00-15:45</a:t>
            </a:r>
            <a:endParaRPr lang="zh-CN" altLang="en-US" dirty="0"/>
          </a:p>
        </p:txBody>
      </p:sp>
      <p:sp>
        <p:nvSpPr>
          <p:cNvPr id="20" name="文本框 19"/>
          <p:cNvSpPr txBox="1"/>
          <p:nvPr/>
        </p:nvSpPr>
        <p:spPr>
          <a:xfrm>
            <a:off x="5979780" y="6474341"/>
            <a:ext cx="301686" cy="369332"/>
          </a:xfrm>
          <a:prstGeom prst="rect">
            <a:avLst/>
          </a:prstGeom>
          <a:solidFill>
            <a:schemeClr val="accent1">
              <a:lumMod val="40000"/>
              <a:lumOff val="60000"/>
            </a:schemeClr>
          </a:solidFill>
        </p:spPr>
        <p:txBody>
          <a:bodyPr wrap="none" rtlCol="0">
            <a:spAutoFit/>
          </a:bodyPr>
          <a:lstStyle/>
          <a:p>
            <a:r>
              <a:rPr lang="en-US" altLang="zh-CN" dirty="0" smtClean="0"/>
              <a:t>2</a:t>
            </a:r>
            <a:endParaRPr lang="zh-CN" altLang="en-US" dirty="0"/>
          </a:p>
        </p:txBody>
      </p:sp>
      <p:sp>
        <p:nvSpPr>
          <p:cNvPr id="7" name="文本框 6"/>
          <p:cNvSpPr txBox="1"/>
          <p:nvPr/>
        </p:nvSpPr>
        <p:spPr>
          <a:xfrm>
            <a:off x="44704" y="66885"/>
            <a:ext cx="3594735" cy="368300"/>
          </a:xfrm>
          <a:prstGeom prst="rect">
            <a:avLst/>
          </a:prstGeom>
          <a:noFill/>
        </p:spPr>
        <p:txBody>
          <a:bodyPr wrap="none" rtlCol="0">
            <a:spAutoFit/>
          </a:bodyPr>
          <a:lstStyle/>
          <a:p>
            <a:r>
              <a:rPr lang="en-US" altLang="zh-CN" dirty="0" smtClean="0"/>
              <a:t>SSTID Event on 2017-06-15: Swarm C</a:t>
            </a:r>
            <a:endParaRPr lang="zh-CN" altLang="en-US" dirty="0"/>
          </a:p>
        </p:txBody>
      </p:sp>
      <p:sp>
        <p:nvSpPr>
          <p:cNvPr id="8" name="文本框 7"/>
          <p:cNvSpPr txBox="1"/>
          <p:nvPr/>
        </p:nvSpPr>
        <p:spPr>
          <a:xfrm>
            <a:off x="44450" y="1713230"/>
            <a:ext cx="5727700" cy="4184650"/>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smtClean="0"/>
              <a:t>magnetic fluctuations in </a:t>
            </a:r>
            <a:r>
              <a:rPr lang="en-US" altLang="zh-CN" dirty="0" smtClean="0">
                <a:latin typeface="Arial" panose="020B0604020202020204" pitchFamily="34" charset="0"/>
                <a:cs typeface="Arial" panose="020B0604020202020204" pitchFamily="34" charset="0"/>
              </a:rPr>
              <a:t>⊥ </a:t>
            </a:r>
            <a:r>
              <a:rPr lang="en-US" altLang="zh-CN" dirty="0" smtClean="0"/>
              <a:t>the mean field</a:t>
            </a:r>
            <a:endParaRPr lang="en-US" altLang="zh-CN" dirty="0" smtClean="0"/>
          </a:p>
          <a:p>
            <a:pPr marL="285750" indent="-285750">
              <a:buFont typeface="Wingdings" panose="05000000000000000000" pitchFamily="2" charset="2"/>
              <a:buChar char="Ø"/>
            </a:pPr>
            <a:r>
              <a:rPr lang="en-US" altLang="zh-CN" dirty="0" smtClean="0"/>
              <a:t>no fluctuations in ∥ </a:t>
            </a:r>
            <a:r>
              <a:rPr lang="en-US" altLang="zh-CN" dirty="0" smtClean="0">
                <a:sym typeface="+mn-ea"/>
              </a:rPr>
              <a:t>the mean field</a:t>
            </a:r>
            <a:endParaRPr lang="en-US" altLang="zh-CN" dirty="0" smtClean="0"/>
          </a:p>
          <a:p>
            <a:pPr marL="285750" indent="-285750">
              <a:buFont typeface="Wingdings" panose="05000000000000000000" pitchFamily="2" charset="2"/>
              <a:buChar char="Ø"/>
            </a:pPr>
            <a:r>
              <a:rPr lang="en-US" altLang="zh-CN" dirty="0" smtClean="0"/>
              <a:t>no significant plasma density irregularities accompanied</a:t>
            </a:r>
            <a:endParaRPr lang="en-US" altLang="zh-CN" dirty="0" smtClean="0"/>
          </a:p>
          <a:p>
            <a:pPr marL="285750" indent="-285750">
              <a:buFont typeface="Wingdings" panose="05000000000000000000" pitchFamily="2" charset="2"/>
              <a:buChar char="Ø"/>
            </a:pPr>
            <a:r>
              <a:rPr lang="en-US" altLang="zh-CN" dirty="0" smtClean="0"/>
              <a:t>conjugated</a:t>
            </a:r>
            <a:endParaRPr lang="en-US" altLang="zh-CN" dirty="0" smtClean="0"/>
          </a:p>
          <a:p>
            <a:endParaRPr lang="en-US" altLang="zh-CN" dirty="0"/>
          </a:p>
          <a:p>
            <a:r>
              <a:rPr lang="en-US" altLang="zh-CN" sz="1600" dirty="0" smtClean="0"/>
              <a:t>An example of SSTID events </a:t>
            </a:r>
            <a:r>
              <a:rPr lang="en-US" altLang="zh-CN" sz="1600" dirty="0" smtClean="0">
                <a:solidFill>
                  <a:srgbClr val="00B050"/>
                </a:solidFill>
              </a:rPr>
              <a:t>at dusk</a:t>
            </a:r>
            <a:r>
              <a:rPr lang="en-US" altLang="zh-CN" sz="1600" dirty="0" smtClean="0"/>
              <a:t>. </a:t>
            </a:r>
            <a:endParaRPr lang="en-US" altLang="zh-CN" sz="1600" dirty="0" smtClean="0"/>
          </a:p>
          <a:p>
            <a:r>
              <a:rPr lang="en-US" altLang="zh-CN" sz="1600" dirty="0" smtClean="0">
                <a:solidFill>
                  <a:srgbClr val="FF0000"/>
                </a:solidFill>
              </a:rPr>
              <a:t>(a)(b) </a:t>
            </a:r>
            <a:r>
              <a:rPr lang="en-US" altLang="zh-CN" sz="1600" dirty="0" smtClean="0"/>
              <a:t>1Hz high-pass filtered y and z components of magnetic field in MFA coordinates. Red boxes in (a) mark the detected events;</a:t>
            </a:r>
            <a:endParaRPr lang="en-US" altLang="zh-CN" sz="1600" dirty="0" smtClean="0"/>
          </a:p>
          <a:p>
            <a:r>
              <a:rPr lang="en-US" altLang="zh-CN" sz="1600" dirty="0" smtClean="0"/>
              <a:t> </a:t>
            </a:r>
            <a:r>
              <a:rPr lang="en-US" altLang="zh-CN" sz="1600" dirty="0" smtClean="0">
                <a:solidFill>
                  <a:srgbClr val="FF0000"/>
                </a:solidFill>
              </a:rPr>
              <a:t>(c)</a:t>
            </a:r>
            <a:r>
              <a:rPr lang="en-US" altLang="zh-CN" sz="1600" dirty="0" smtClean="0"/>
              <a:t> Plasma density measured by Swarm/EFI and QD latitude of the satellite position;</a:t>
            </a:r>
            <a:endParaRPr lang="en-US" altLang="zh-CN" sz="1600" dirty="0" smtClean="0"/>
          </a:p>
          <a:p>
            <a:r>
              <a:rPr lang="en-US" altLang="zh-CN" sz="1600" dirty="0" smtClean="0">
                <a:solidFill>
                  <a:srgbClr val="FF0000"/>
                </a:solidFill>
              </a:rPr>
              <a:t> (d)(e)(f)</a:t>
            </a:r>
            <a:r>
              <a:rPr lang="en-US" altLang="zh-CN" sz="1600" dirty="0" smtClean="0"/>
              <a:t> y, x components and 1min high-pass filtered z component in MFA frame; </a:t>
            </a:r>
            <a:endParaRPr lang="en-US" altLang="zh-CN" sz="1600" dirty="0" smtClean="0"/>
          </a:p>
          <a:p>
            <a:r>
              <a:rPr lang="en-US" altLang="zh-CN" sz="1600" dirty="0" smtClean="0">
                <a:solidFill>
                  <a:srgbClr val="FF0000"/>
                </a:solidFill>
              </a:rPr>
              <a:t>(g)</a:t>
            </a:r>
            <a:r>
              <a:rPr lang="en-US" altLang="zh-CN" sz="1600" dirty="0" smtClean="0"/>
              <a:t> Zoomed details of the event marked by the black box in (d) and (e); </a:t>
            </a:r>
            <a:endParaRPr lang="en-US" altLang="zh-CN" sz="1600" dirty="0" smtClean="0"/>
          </a:p>
          <a:p>
            <a:r>
              <a:rPr lang="en-US" altLang="zh-CN" sz="1600" dirty="0" smtClean="0">
                <a:solidFill>
                  <a:srgbClr val="FF0000"/>
                </a:solidFill>
              </a:rPr>
              <a:t>(h)</a:t>
            </a:r>
            <a:r>
              <a:rPr lang="en-US" altLang="zh-CN" sz="1600" dirty="0" smtClean="0"/>
              <a:t> The estimates FACs.</a:t>
            </a:r>
            <a:endParaRPr lang="en-US" altLang="zh-CN" sz="1600" dirty="0" smtClean="0"/>
          </a:p>
          <a:p>
            <a:endParaRPr lang="zh-CN" altLang="en-US" sz="1600" dirty="0"/>
          </a:p>
        </p:txBody>
      </p:sp>
      <p:sp>
        <p:nvSpPr>
          <p:cNvPr id="23" name="文本框 22"/>
          <p:cNvSpPr txBox="1"/>
          <p:nvPr/>
        </p:nvSpPr>
        <p:spPr>
          <a:xfrm>
            <a:off x="8215935" y="914341"/>
            <a:ext cx="80721" cy="369332"/>
          </a:xfrm>
          <a:prstGeom prst="rect">
            <a:avLst/>
          </a:prstGeom>
          <a:noFill/>
        </p:spPr>
        <p:txBody>
          <a:bodyPr wrap="square" rtlCol="0">
            <a:spAutoFit/>
          </a:bodyPr>
          <a:lstStyle/>
          <a:p>
            <a:endParaRPr lang="zh-CN" altLang="en-US" dirty="0"/>
          </a:p>
        </p:txBody>
      </p:sp>
      <p:pic>
        <p:nvPicPr>
          <p:cNvPr id="11" name="图片 10" descr="figure_1"/>
          <p:cNvPicPr>
            <a:picLocks noChangeAspect="1"/>
          </p:cNvPicPr>
          <p:nvPr>
            <p:custDataLst>
              <p:tags r:id="rId1"/>
            </p:custDataLst>
          </p:nvPr>
        </p:nvPicPr>
        <p:blipFill>
          <a:blip r:embed="rId2"/>
          <a:stretch>
            <a:fillRect/>
          </a:stretch>
        </p:blipFill>
        <p:spPr>
          <a:xfrm>
            <a:off x="5772785" y="436245"/>
            <a:ext cx="6054725" cy="5986145"/>
          </a:xfrm>
          <a:prstGeom prst="rect">
            <a:avLst/>
          </a:prstGeom>
        </p:spPr>
      </p:pic>
      <p:sp>
        <p:nvSpPr>
          <p:cNvPr id="13" name="文本框 12"/>
          <p:cNvSpPr txBox="1"/>
          <p:nvPr/>
        </p:nvSpPr>
        <p:spPr>
          <a:xfrm>
            <a:off x="123975" y="602118"/>
            <a:ext cx="5347078" cy="1353185"/>
          </a:xfrm>
          <a:prstGeom prst="rect">
            <a:avLst/>
          </a:prstGeom>
          <a:noFill/>
        </p:spPr>
        <p:txBody>
          <a:bodyPr wrap="square" rtlCol="0">
            <a:spAutoFit/>
          </a:bodyPr>
          <a:p>
            <a:r>
              <a:rPr lang="en-US" altLang="zh-CN" sz="2800" dirty="0" smtClean="0"/>
              <a:t>LSTID, MSTID, SSTID?</a:t>
            </a:r>
            <a:endParaRPr lang="en-US" altLang="zh-CN" sz="2800" dirty="0" smtClean="0"/>
          </a:p>
          <a:p>
            <a:endParaRPr lang="en-US" altLang="zh-CN" dirty="0" smtClean="0"/>
          </a:p>
          <a:p>
            <a:endParaRPr lang="en-US" altLang="zh-CN" dirty="0" smtClean="0"/>
          </a:p>
          <a:p>
            <a:endParaRPr lang="zh-CN" altLang="en-US" dirty="0"/>
          </a:p>
        </p:txBody>
      </p:sp>
      <p:graphicFrame>
        <p:nvGraphicFramePr>
          <p:cNvPr id="14" name="对象 13">
            <a:hlinkClick r:id="" action="ppaction://ole?verb="/>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spid="_x0000_s1025" name="" r:id="rId3" imgW="914400" imgH="215900" progId="Equation.KSEE3">
                  <p:embed/>
                </p:oleObj>
              </mc:Choice>
              <mc:Fallback>
                <p:oleObj name="" r:id="rId3" imgW="914400" imgH="215900" progId="Equation.KSEE3">
                  <p:embed/>
                  <p:pic>
                    <p:nvPicPr>
                      <p:cNvPr id="0" name="图片 1024"/>
                      <p:cNvPicPr/>
                      <p:nvPr/>
                    </p:nvPicPr>
                    <p:blipFill>
                      <a:blip r:embed="rId4"/>
                      <a:stretch>
                        <a:fillRect/>
                      </a:stretch>
                    </p:blipFill>
                    <p:spPr>
                      <a:xfrm>
                        <a:off x="5638800" y="3321050"/>
                        <a:ext cx="914400" cy="2159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V="1">
            <a:off x="0" y="402517"/>
            <a:ext cx="12192000" cy="31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0" y="6432550"/>
            <a:ext cx="12192000" cy="31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0" y="6483350"/>
            <a:ext cx="1256665" cy="368300"/>
          </a:xfrm>
          <a:prstGeom prst="rect">
            <a:avLst/>
          </a:prstGeom>
          <a:solidFill>
            <a:schemeClr val="accent1">
              <a:lumMod val="40000"/>
              <a:lumOff val="60000"/>
            </a:schemeClr>
          </a:solidFill>
        </p:spPr>
        <p:txBody>
          <a:bodyPr wrap="none" rtlCol="0">
            <a:spAutoFit/>
          </a:bodyPr>
          <a:lstStyle/>
          <a:p>
            <a:pPr algn="l"/>
            <a:r>
              <a:rPr lang="en-US" altLang="zh-CN" dirty="0" smtClean="0"/>
              <a:t>ST3.2, </a:t>
            </a:r>
            <a:r>
              <a:rPr lang="en-US" altLang="zh-CN" dirty="0" smtClean="0">
                <a:sym typeface="+mn-ea"/>
              </a:rPr>
              <a:t>7175</a:t>
            </a:r>
            <a:endParaRPr lang="zh-CN" altLang="en-US" dirty="0"/>
          </a:p>
        </p:txBody>
      </p:sp>
      <p:sp>
        <p:nvSpPr>
          <p:cNvPr id="15" name="矩形 14"/>
          <p:cNvSpPr/>
          <p:nvPr/>
        </p:nvSpPr>
        <p:spPr>
          <a:xfrm>
            <a:off x="9666437" y="6470650"/>
            <a:ext cx="2525563" cy="369332"/>
          </a:xfrm>
          <a:prstGeom prst="rect">
            <a:avLst/>
          </a:prstGeom>
          <a:solidFill>
            <a:schemeClr val="accent1">
              <a:lumMod val="40000"/>
              <a:lumOff val="60000"/>
            </a:schemeClr>
          </a:solidFill>
        </p:spPr>
        <p:txBody>
          <a:bodyPr wrap="none">
            <a:spAutoFit/>
          </a:bodyPr>
          <a:lstStyle/>
          <a:p>
            <a:r>
              <a:rPr lang="en-US" altLang="zh-CN" dirty="0" smtClean="0"/>
              <a:t>8 May 2020, 14:00-15:45</a:t>
            </a:r>
            <a:endParaRPr lang="zh-CN" altLang="en-US" dirty="0"/>
          </a:p>
        </p:txBody>
      </p:sp>
      <p:sp>
        <p:nvSpPr>
          <p:cNvPr id="16" name="文本框 15"/>
          <p:cNvSpPr txBox="1"/>
          <p:nvPr/>
        </p:nvSpPr>
        <p:spPr>
          <a:xfrm>
            <a:off x="5979780" y="6474341"/>
            <a:ext cx="301686" cy="369332"/>
          </a:xfrm>
          <a:prstGeom prst="rect">
            <a:avLst/>
          </a:prstGeom>
          <a:solidFill>
            <a:schemeClr val="accent1">
              <a:lumMod val="40000"/>
              <a:lumOff val="60000"/>
            </a:schemeClr>
          </a:solidFill>
        </p:spPr>
        <p:txBody>
          <a:bodyPr wrap="none" rtlCol="0">
            <a:spAutoFit/>
          </a:bodyPr>
          <a:lstStyle/>
          <a:p>
            <a:r>
              <a:rPr lang="en-US" altLang="zh-CN" dirty="0" smtClean="0"/>
              <a:t>3</a:t>
            </a:r>
            <a:endParaRPr lang="zh-CN" altLang="en-US" dirty="0"/>
          </a:p>
        </p:txBody>
      </p:sp>
      <p:sp>
        <p:nvSpPr>
          <p:cNvPr id="20" name="文本框 19"/>
          <p:cNvSpPr txBox="1"/>
          <p:nvPr/>
        </p:nvSpPr>
        <p:spPr>
          <a:xfrm>
            <a:off x="-8105" y="3921898"/>
            <a:ext cx="5347078" cy="368300"/>
          </a:xfrm>
          <a:prstGeom prst="rect">
            <a:avLst/>
          </a:prstGeom>
          <a:noFill/>
        </p:spPr>
        <p:txBody>
          <a:bodyPr wrap="square" rtlCol="0">
            <a:spAutoFit/>
          </a:bodyPr>
          <a:lstStyle/>
          <a:p>
            <a:pPr indent="0">
              <a:buFont typeface="Wingdings" panose="05000000000000000000" pitchFamily="2" charset="2"/>
              <a:buNone/>
            </a:pPr>
            <a:r>
              <a:rPr lang="en-US" altLang="zh-CN" dirty="0" smtClean="0">
                <a:sym typeface="+mn-ea"/>
              </a:rPr>
              <a:t>An example of SSTID events </a:t>
            </a:r>
            <a:r>
              <a:rPr lang="en-US" altLang="zh-CN" dirty="0" smtClean="0">
                <a:solidFill>
                  <a:srgbClr val="00B050"/>
                </a:solidFill>
                <a:sym typeface="+mn-ea"/>
              </a:rPr>
              <a:t>in prenoon</a:t>
            </a:r>
            <a:r>
              <a:rPr lang="en-US" altLang="zh-CN" dirty="0" smtClean="0">
                <a:sym typeface="+mn-ea"/>
              </a:rPr>
              <a:t>  </a:t>
            </a:r>
            <a:endParaRPr lang="zh-CN" altLang="en-US" dirty="0"/>
          </a:p>
        </p:txBody>
      </p:sp>
      <p:sp>
        <p:nvSpPr>
          <p:cNvPr id="23" name="文本框 22"/>
          <p:cNvSpPr txBox="1"/>
          <p:nvPr/>
        </p:nvSpPr>
        <p:spPr>
          <a:xfrm>
            <a:off x="-67056" y="66885"/>
            <a:ext cx="3594735" cy="645160"/>
          </a:xfrm>
          <a:prstGeom prst="rect">
            <a:avLst/>
          </a:prstGeom>
          <a:noFill/>
        </p:spPr>
        <p:txBody>
          <a:bodyPr wrap="none" rtlCol="0">
            <a:spAutoFit/>
          </a:bodyPr>
          <a:lstStyle/>
          <a:p>
            <a:pPr algn="l"/>
            <a:r>
              <a:rPr lang="en-US" altLang="zh-CN" dirty="0" smtClean="0">
                <a:sym typeface="+mn-ea"/>
              </a:rPr>
              <a:t>SSTID Event on 2018-06-27: Swarm C</a:t>
            </a:r>
            <a:endParaRPr lang="zh-CN" altLang="en-US" dirty="0"/>
          </a:p>
          <a:p>
            <a:endParaRPr lang="zh-CN" altLang="en-US" dirty="0"/>
          </a:p>
        </p:txBody>
      </p:sp>
      <p:pic>
        <p:nvPicPr>
          <p:cNvPr id="2" name="图片 17" descr="2018-Jun-27-C-Orbit-1"/>
          <p:cNvPicPr/>
          <p:nvPr>
            <p:custDataLst>
              <p:tags r:id="rId1"/>
            </p:custDataLst>
          </p:nvPr>
        </p:nvPicPr>
        <p:blipFill>
          <a:blip r:embed="rId2"/>
          <a:stretch>
            <a:fillRect/>
          </a:stretch>
        </p:blipFill>
        <p:spPr>
          <a:xfrm>
            <a:off x="5305425" y="434340"/>
            <a:ext cx="6055200" cy="5986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V="1">
            <a:off x="0" y="402517"/>
            <a:ext cx="12192000" cy="31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0" y="6432550"/>
            <a:ext cx="12192000" cy="31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0" y="6483350"/>
            <a:ext cx="1256665" cy="368300"/>
          </a:xfrm>
          <a:prstGeom prst="rect">
            <a:avLst/>
          </a:prstGeom>
          <a:solidFill>
            <a:schemeClr val="accent1">
              <a:lumMod val="40000"/>
              <a:lumOff val="60000"/>
            </a:schemeClr>
          </a:solidFill>
        </p:spPr>
        <p:txBody>
          <a:bodyPr wrap="none" rtlCol="0">
            <a:spAutoFit/>
          </a:bodyPr>
          <a:lstStyle/>
          <a:p>
            <a:pPr algn="l"/>
            <a:r>
              <a:rPr lang="en-US" altLang="zh-CN" dirty="0" smtClean="0"/>
              <a:t>ST3.2, </a:t>
            </a:r>
            <a:r>
              <a:rPr lang="en-US" altLang="zh-CN" dirty="0" smtClean="0">
                <a:sym typeface="+mn-ea"/>
              </a:rPr>
              <a:t>7175</a:t>
            </a:r>
            <a:endParaRPr lang="zh-CN" altLang="en-US" dirty="0"/>
          </a:p>
        </p:txBody>
      </p:sp>
      <p:sp>
        <p:nvSpPr>
          <p:cNvPr id="14" name="矩形 13"/>
          <p:cNvSpPr/>
          <p:nvPr/>
        </p:nvSpPr>
        <p:spPr>
          <a:xfrm>
            <a:off x="9666437" y="6470650"/>
            <a:ext cx="2525563" cy="369332"/>
          </a:xfrm>
          <a:prstGeom prst="rect">
            <a:avLst/>
          </a:prstGeom>
          <a:solidFill>
            <a:schemeClr val="accent1">
              <a:lumMod val="40000"/>
              <a:lumOff val="60000"/>
            </a:schemeClr>
          </a:solidFill>
        </p:spPr>
        <p:txBody>
          <a:bodyPr wrap="none">
            <a:spAutoFit/>
          </a:bodyPr>
          <a:lstStyle/>
          <a:p>
            <a:r>
              <a:rPr lang="en-US" altLang="zh-CN" dirty="0" smtClean="0"/>
              <a:t>8 May 2020, 14:00-15:45</a:t>
            </a:r>
            <a:endParaRPr lang="zh-CN" altLang="en-US" dirty="0"/>
          </a:p>
        </p:txBody>
      </p:sp>
      <p:sp>
        <p:nvSpPr>
          <p:cNvPr id="15" name="文本框 14"/>
          <p:cNvSpPr txBox="1"/>
          <p:nvPr/>
        </p:nvSpPr>
        <p:spPr>
          <a:xfrm>
            <a:off x="5979780" y="6474341"/>
            <a:ext cx="301686" cy="369332"/>
          </a:xfrm>
          <a:prstGeom prst="rect">
            <a:avLst/>
          </a:prstGeom>
          <a:solidFill>
            <a:schemeClr val="accent1">
              <a:lumMod val="40000"/>
              <a:lumOff val="60000"/>
            </a:schemeClr>
          </a:solidFill>
        </p:spPr>
        <p:txBody>
          <a:bodyPr wrap="none" rtlCol="0">
            <a:spAutoFit/>
          </a:bodyPr>
          <a:lstStyle/>
          <a:p>
            <a:r>
              <a:rPr lang="en-US" altLang="zh-CN" dirty="0" smtClean="0"/>
              <a:t>4</a:t>
            </a:r>
            <a:endParaRPr lang="zh-CN" altLang="en-US" dirty="0"/>
          </a:p>
        </p:txBody>
      </p:sp>
      <p:sp>
        <p:nvSpPr>
          <p:cNvPr id="28" name="矩形 27"/>
          <p:cNvSpPr/>
          <p:nvPr/>
        </p:nvSpPr>
        <p:spPr>
          <a:xfrm>
            <a:off x="0" y="30010"/>
            <a:ext cx="9741408" cy="368300"/>
          </a:xfrm>
          <a:prstGeom prst="rect">
            <a:avLst/>
          </a:prstGeom>
        </p:spPr>
        <p:txBody>
          <a:bodyPr wrap="square">
            <a:spAutoFit/>
          </a:bodyPr>
          <a:lstStyle/>
          <a:p>
            <a:r>
              <a:rPr lang="en-US" altLang="zh-CN" dirty="0" smtClean="0"/>
              <a:t>EPB event and Pc1 event excluded </a:t>
            </a:r>
            <a:endParaRPr lang="en-US" altLang="zh-CN" dirty="0"/>
          </a:p>
        </p:txBody>
      </p:sp>
      <p:pic>
        <p:nvPicPr>
          <p:cNvPr id="8" name="图片 5" descr="2015-Feb-28-A-Orbit-4"/>
          <p:cNvPicPr>
            <a:picLocks noChangeAspect="1"/>
          </p:cNvPicPr>
          <p:nvPr/>
        </p:nvPicPr>
        <p:blipFill>
          <a:blip r:embed="rId1"/>
          <a:stretch>
            <a:fillRect/>
          </a:stretch>
        </p:blipFill>
        <p:spPr>
          <a:xfrm>
            <a:off x="218758" y="524193"/>
            <a:ext cx="5718175" cy="5718175"/>
          </a:xfrm>
          <a:prstGeom prst="rect">
            <a:avLst/>
          </a:prstGeom>
        </p:spPr>
      </p:pic>
      <p:pic>
        <p:nvPicPr>
          <p:cNvPr id="10" name="图片 15" descr="2018-Feb-27-A-Orbit-13"/>
          <p:cNvPicPr>
            <a:picLocks noChangeAspect="1"/>
          </p:cNvPicPr>
          <p:nvPr/>
        </p:nvPicPr>
        <p:blipFill>
          <a:blip r:embed="rId2"/>
          <a:stretch>
            <a:fillRect/>
          </a:stretch>
        </p:blipFill>
        <p:spPr>
          <a:xfrm>
            <a:off x="6134418" y="524193"/>
            <a:ext cx="5718175" cy="57181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flipV="1">
            <a:off x="0" y="402517"/>
            <a:ext cx="12192000" cy="31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0" y="6432550"/>
            <a:ext cx="12192000" cy="31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0" y="6483350"/>
            <a:ext cx="1256665" cy="368300"/>
          </a:xfrm>
          <a:prstGeom prst="rect">
            <a:avLst/>
          </a:prstGeom>
          <a:solidFill>
            <a:schemeClr val="accent1">
              <a:lumMod val="40000"/>
              <a:lumOff val="60000"/>
            </a:schemeClr>
          </a:solidFill>
        </p:spPr>
        <p:txBody>
          <a:bodyPr wrap="none" rtlCol="0">
            <a:spAutoFit/>
          </a:bodyPr>
          <a:lstStyle/>
          <a:p>
            <a:pPr algn="l"/>
            <a:r>
              <a:rPr lang="en-US" altLang="zh-CN" dirty="0" smtClean="0"/>
              <a:t>ST3.2, </a:t>
            </a:r>
            <a:r>
              <a:rPr lang="en-US" altLang="zh-CN" dirty="0" smtClean="0">
                <a:sym typeface="+mn-ea"/>
              </a:rPr>
              <a:t>7175</a:t>
            </a:r>
            <a:endParaRPr lang="zh-CN" altLang="en-US" dirty="0"/>
          </a:p>
        </p:txBody>
      </p:sp>
      <p:sp>
        <p:nvSpPr>
          <p:cNvPr id="14" name="矩形 13"/>
          <p:cNvSpPr/>
          <p:nvPr/>
        </p:nvSpPr>
        <p:spPr>
          <a:xfrm>
            <a:off x="9666437" y="6470650"/>
            <a:ext cx="2525563" cy="369332"/>
          </a:xfrm>
          <a:prstGeom prst="rect">
            <a:avLst/>
          </a:prstGeom>
          <a:solidFill>
            <a:schemeClr val="accent1">
              <a:lumMod val="40000"/>
              <a:lumOff val="60000"/>
            </a:schemeClr>
          </a:solidFill>
        </p:spPr>
        <p:txBody>
          <a:bodyPr wrap="none">
            <a:spAutoFit/>
          </a:bodyPr>
          <a:lstStyle/>
          <a:p>
            <a:r>
              <a:rPr lang="en-US" altLang="zh-CN" dirty="0" smtClean="0"/>
              <a:t>8 May 2020, 14:00-15:45</a:t>
            </a:r>
            <a:endParaRPr lang="zh-CN" altLang="en-US" dirty="0"/>
          </a:p>
        </p:txBody>
      </p:sp>
      <p:sp>
        <p:nvSpPr>
          <p:cNvPr id="15" name="文本框 14"/>
          <p:cNvSpPr txBox="1"/>
          <p:nvPr/>
        </p:nvSpPr>
        <p:spPr>
          <a:xfrm>
            <a:off x="5979780" y="6474341"/>
            <a:ext cx="301686" cy="369332"/>
          </a:xfrm>
          <a:prstGeom prst="rect">
            <a:avLst/>
          </a:prstGeom>
          <a:solidFill>
            <a:schemeClr val="accent1">
              <a:lumMod val="40000"/>
              <a:lumOff val="60000"/>
            </a:schemeClr>
          </a:solidFill>
        </p:spPr>
        <p:txBody>
          <a:bodyPr wrap="none" rtlCol="0">
            <a:spAutoFit/>
          </a:bodyPr>
          <a:lstStyle/>
          <a:p>
            <a:r>
              <a:rPr lang="en-US" altLang="zh-CN" dirty="0" smtClean="0"/>
              <a:t>5</a:t>
            </a:r>
            <a:endParaRPr lang="zh-CN" altLang="en-US" dirty="0"/>
          </a:p>
        </p:txBody>
      </p:sp>
      <p:sp>
        <p:nvSpPr>
          <p:cNvPr id="3" name="矩形 2"/>
          <p:cNvSpPr/>
          <p:nvPr/>
        </p:nvSpPr>
        <p:spPr>
          <a:xfrm>
            <a:off x="0" y="30010"/>
            <a:ext cx="9741408" cy="368300"/>
          </a:xfrm>
          <a:prstGeom prst="rect">
            <a:avLst/>
          </a:prstGeom>
        </p:spPr>
        <p:txBody>
          <a:bodyPr wrap="square">
            <a:spAutoFit/>
          </a:bodyPr>
          <a:lstStyle/>
          <a:p>
            <a:r>
              <a:rPr lang="en-US" altLang="zh-CN" dirty="0"/>
              <a:t>Statistical analysis of SSTIDs</a:t>
            </a:r>
            <a:endParaRPr lang="en-US" altLang="zh-CN" dirty="0"/>
          </a:p>
        </p:txBody>
      </p:sp>
      <p:pic>
        <p:nvPicPr>
          <p:cNvPr id="11" name="图片 9" descr="ABC2015-2018_number"/>
          <p:cNvPicPr>
            <a:picLocks noChangeAspect="1"/>
          </p:cNvPicPr>
          <p:nvPr/>
        </p:nvPicPr>
        <p:blipFill>
          <a:blip r:embed="rId1"/>
          <a:stretch>
            <a:fillRect/>
          </a:stretch>
        </p:blipFill>
        <p:spPr>
          <a:xfrm>
            <a:off x="32385" y="815975"/>
            <a:ext cx="6046470" cy="4029075"/>
          </a:xfrm>
          <a:prstGeom prst="rect">
            <a:avLst/>
          </a:prstGeom>
        </p:spPr>
      </p:pic>
      <p:pic>
        <p:nvPicPr>
          <p:cNvPr id="16" name="图片 11" descr="daily_ABC-2015-2018_number"/>
          <p:cNvPicPr>
            <a:picLocks noChangeAspect="1"/>
          </p:cNvPicPr>
          <p:nvPr/>
        </p:nvPicPr>
        <p:blipFill>
          <a:blip r:embed="rId2"/>
          <a:stretch>
            <a:fillRect/>
          </a:stretch>
        </p:blipFill>
        <p:spPr>
          <a:xfrm>
            <a:off x="6454140" y="724535"/>
            <a:ext cx="5334000" cy="3999230"/>
          </a:xfrm>
          <a:prstGeom prst="rect">
            <a:avLst/>
          </a:prstGeom>
        </p:spPr>
      </p:pic>
      <p:sp>
        <p:nvSpPr>
          <p:cNvPr id="20" name="文本框 19"/>
          <p:cNvSpPr txBox="1"/>
          <p:nvPr/>
        </p:nvSpPr>
        <p:spPr>
          <a:xfrm>
            <a:off x="1149985" y="5125720"/>
            <a:ext cx="9693275" cy="1198880"/>
          </a:xfrm>
          <a:prstGeom prst="rect">
            <a:avLst/>
          </a:prstGeom>
          <a:noFill/>
        </p:spPr>
        <p:txBody>
          <a:bodyPr wrap="square" rtlCol="0">
            <a:spAutoFit/>
          </a:bodyPr>
          <a:p>
            <a:pPr indent="0">
              <a:buFont typeface="Wingdings" panose="05000000000000000000" pitchFamily="2" charset="2"/>
              <a:buNone/>
            </a:pPr>
            <a:r>
              <a:rPr lang="en-US" altLang="zh-CN" dirty="0" smtClean="0">
                <a:sym typeface="+mn-ea"/>
              </a:rPr>
              <a:t>SSTIDs no dependency on solar activity, but modulated by local time, season or some other factors.</a:t>
            </a:r>
            <a:endParaRPr lang="en-US" altLang="zh-CN" dirty="0" smtClean="0">
              <a:sym typeface="+mn-ea"/>
            </a:endParaRPr>
          </a:p>
          <a:p>
            <a:pPr indent="0">
              <a:buFont typeface="Wingdings" panose="05000000000000000000" pitchFamily="2" charset="2"/>
              <a:buNone/>
            </a:pPr>
            <a:endParaRPr lang="en-US" altLang="zh-CN" dirty="0" smtClean="0">
              <a:sym typeface="+mn-ea"/>
            </a:endParaRPr>
          </a:p>
          <a:p>
            <a:pPr indent="0">
              <a:buFont typeface="Wingdings" panose="05000000000000000000" pitchFamily="2" charset="2"/>
              <a:buNone/>
            </a:pPr>
            <a:r>
              <a:rPr lang="en-US" altLang="zh-CN" dirty="0" smtClean="0">
                <a:sym typeface="+mn-ea"/>
              </a:rPr>
              <a:t>The number of events detected by the B satellite (higher orbit) is about 10% less than that of the A / C satellite (lower orbit)</a:t>
            </a:r>
            <a:endParaRPr lang="en-US" altLang="zh-CN" dirty="0" smtClean="0">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V="1">
            <a:off x="0" y="402517"/>
            <a:ext cx="12192000" cy="31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0" y="6432550"/>
            <a:ext cx="12192000" cy="31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0" y="6483350"/>
            <a:ext cx="1256665" cy="368300"/>
          </a:xfrm>
          <a:prstGeom prst="rect">
            <a:avLst/>
          </a:prstGeom>
          <a:solidFill>
            <a:schemeClr val="accent1">
              <a:lumMod val="40000"/>
              <a:lumOff val="60000"/>
            </a:schemeClr>
          </a:solidFill>
        </p:spPr>
        <p:txBody>
          <a:bodyPr wrap="none" rtlCol="0">
            <a:spAutoFit/>
          </a:bodyPr>
          <a:lstStyle/>
          <a:p>
            <a:pPr algn="l"/>
            <a:r>
              <a:rPr lang="en-US" altLang="zh-CN" dirty="0" smtClean="0"/>
              <a:t>ST3.2, </a:t>
            </a:r>
            <a:r>
              <a:rPr lang="en-US" altLang="zh-CN" dirty="0" smtClean="0">
                <a:sym typeface="+mn-ea"/>
              </a:rPr>
              <a:t>7175</a:t>
            </a:r>
            <a:endParaRPr lang="zh-CN" altLang="en-US" dirty="0"/>
          </a:p>
        </p:txBody>
      </p:sp>
      <p:sp>
        <p:nvSpPr>
          <p:cNvPr id="11" name="矩形 10"/>
          <p:cNvSpPr/>
          <p:nvPr/>
        </p:nvSpPr>
        <p:spPr>
          <a:xfrm>
            <a:off x="9666437" y="6470650"/>
            <a:ext cx="2525563" cy="369332"/>
          </a:xfrm>
          <a:prstGeom prst="rect">
            <a:avLst/>
          </a:prstGeom>
          <a:solidFill>
            <a:schemeClr val="accent1">
              <a:lumMod val="40000"/>
              <a:lumOff val="60000"/>
            </a:schemeClr>
          </a:solidFill>
        </p:spPr>
        <p:txBody>
          <a:bodyPr wrap="none">
            <a:spAutoFit/>
          </a:bodyPr>
          <a:lstStyle/>
          <a:p>
            <a:r>
              <a:rPr lang="en-US" altLang="zh-CN" dirty="0" smtClean="0"/>
              <a:t>8 May 2020, 14:00-15:45</a:t>
            </a:r>
            <a:endParaRPr lang="zh-CN" altLang="en-US" dirty="0"/>
          </a:p>
        </p:txBody>
      </p:sp>
      <p:sp>
        <p:nvSpPr>
          <p:cNvPr id="12" name="文本框 11"/>
          <p:cNvSpPr txBox="1"/>
          <p:nvPr/>
        </p:nvSpPr>
        <p:spPr>
          <a:xfrm>
            <a:off x="5979780" y="6474341"/>
            <a:ext cx="301686" cy="369332"/>
          </a:xfrm>
          <a:prstGeom prst="rect">
            <a:avLst/>
          </a:prstGeom>
          <a:solidFill>
            <a:schemeClr val="accent1">
              <a:lumMod val="40000"/>
              <a:lumOff val="60000"/>
            </a:schemeClr>
          </a:solidFill>
        </p:spPr>
        <p:txBody>
          <a:bodyPr wrap="none" rtlCol="0">
            <a:spAutoFit/>
          </a:bodyPr>
          <a:lstStyle/>
          <a:p>
            <a:r>
              <a:rPr lang="en-US" altLang="zh-CN" dirty="0" smtClean="0"/>
              <a:t>6</a:t>
            </a:r>
            <a:endParaRPr lang="zh-CN" altLang="en-US" dirty="0"/>
          </a:p>
        </p:txBody>
      </p:sp>
      <p:sp>
        <p:nvSpPr>
          <p:cNvPr id="14" name="矩形 13"/>
          <p:cNvSpPr/>
          <p:nvPr/>
        </p:nvSpPr>
        <p:spPr>
          <a:xfrm>
            <a:off x="0" y="30010"/>
            <a:ext cx="9741408" cy="368300"/>
          </a:xfrm>
          <a:prstGeom prst="rect">
            <a:avLst/>
          </a:prstGeom>
        </p:spPr>
        <p:txBody>
          <a:bodyPr wrap="square">
            <a:spAutoFit/>
          </a:bodyPr>
          <a:lstStyle/>
          <a:p>
            <a:r>
              <a:rPr lang="en-US" altLang="zh-CN" dirty="0" smtClean="0"/>
              <a:t> </a:t>
            </a:r>
            <a:endParaRPr lang="en-US" altLang="zh-CN" dirty="0"/>
          </a:p>
        </p:txBody>
      </p:sp>
      <p:sp>
        <p:nvSpPr>
          <p:cNvPr id="3" name="矩形 2"/>
          <p:cNvSpPr/>
          <p:nvPr/>
        </p:nvSpPr>
        <p:spPr>
          <a:xfrm>
            <a:off x="0" y="30010"/>
            <a:ext cx="9741408" cy="368300"/>
          </a:xfrm>
          <a:prstGeom prst="rect">
            <a:avLst/>
          </a:prstGeom>
        </p:spPr>
        <p:txBody>
          <a:bodyPr wrap="square">
            <a:spAutoFit/>
          </a:bodyPr>
          <a:p>
            <a:r>
              <a:rPr lang="en-US" altLang="zh-CN" dirty="0"/>
              <a:t>Statistical analysis of SSTIDs</a:t>
            </a:r>
            <a:endParaRPr lang="en-US" altLang="zh-CN" dirty="0"/>
          </a:p>
        </p:txBody>
      </p:sp>
      <p:pic>
        <p:nvPicPr>
          <p:cNvPr id="16" name="图片 1" descr="Figure_8_corrected"/>
          <p:cNvPicPr>
            <a:picLocks noChangeAspect="1"/>
          </p:cNvPicPr>
          <p:nvPr/>
        </p:nvPicPr>
        <p:blipFill>
          <a:blip r:embed="rId1"/>
          <a:stretch>
            <a:fillRect/>
          </a:stretch>
        </p:blipFill>
        <p:spPr>
          <a:xfrm>
            <a:off x="382270" y="495935"/>
            <a:ext cx="3960000" cy="5938714"/>
          </a:xfrm>
          <a:prstGeom prst="rect">
            <a:avLst/>
          </a:prstGeom>
        </p:spPr>
      </p:pic>
      <p:pic>
        <p:nvPicPr>
          <p:cNvPr id="17" name="图片 10" descr="Figure_9"/>
          <p:cNvPicPr>
            <a:picLocks noChangeAspect="1"/>
          </p:cNvPicPr>
          <p:nvPr/>
        </p:nvPicPr>
        <p:blipFill>
          <a:blip r:embed="rId2"/>
          <a:stretch>
            <a:fillRect/>
          </a:stretch>
        </p:blipFill>
        <p:spPr>
          <a:xfrm>
            <a:off x="4234815" y="494030"/>
            <a:ext cx="3960000" cy="5938329"/>
          </a:xfrm>
          <a:prstGeom prst="rect">
            <a:avLst/>
          </a:prstGeom>
        </p:spPr>
      </p:pic>
      <p:pic>
        <p:nvPicPr>
          <p:cNvPr id="18" name="图片 13" descr="Figure_10"/>
          <p:cNvPicPr>
            <a:picLocks noChangeAspect="1"/>
          </p:cNvPicPr>
          <p:nvPr/>
        </p:nvPicPr>
        <p:blipFill>
          <a:blip r:embed="rId3"/>
          <a:stretch>
            <a:fillRect/>
          </a:stretch>
        </p:blipFill>
        <p:spPr>
          <a:xfrm>
            <a:off x="8006080" y="494030"/>
            <a:ext cx="3960000" cy="593744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flipV="1">
            <a:off x="0" y="402517"/>
            <a:ext cx="12192000" cy="31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0" y="6432550"/>
            <a:ext cx="12192000" cy="31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0" y="6483350"/>
            <a:ext cx="1256665" cy="368300"/>
          </a:xfrm>
          <a:prstGeom prst="rect">
            <a:avLst/>
          </a:prstGeom>
          <a:solidFill>
            <a:schemeClr val="accent1">
              <a:lumMod val="40000"/>
              <a:lumOff val="60000"/>
            </a:schemeClr>
          </a:solidFill>
        </p:spPr>
        <p:txBody>
          <a:bodyPr wrap="none" rtlCol="0">
            <a:spAutoFit/>
          </a:bodyPr>
          <a:p>
            <a:pPr algn="l"/>
            <a:r>
              <a:rPr lang="en-US" altLang="zh-CN" dirty="0" smtClean="0"/>
              <a:t>ST3.2, </a:t>
            </a:r>
            <a:r>
              <a:rPr lang="en-US" altLang="zh-CN" dirty="0" smtClean="0">
                <a:sym typeface="+mn-ea"/>
              </a:rPr>
              <a:t>7175</a:t>
            </a:r>
            <a:endParaRPr lang="zh-CN" altLang="en-US" dirty="0"/>
          </a:p>
        </p:txBody>
      </p:sp>
      <p:sp>
        <p:nvSpPr>
          <p:cNvPr id="11" name="矩形 10"/>
          <p:cNvSpPr/>
          <p:nvPr/>
        </p:nvSpPr>
        <p:spPr>
          <a:xfrm>
            <a:off x="9666437" y="6470650"/>
            <a:ext cx="2525563" cy="369332"/>
          </a:xfrm>
          <a:prstGeom prst="rect">
            <a:avLst/>
          </a:prstGeom>
          <a:solidFill>
            <a:schemeClr val="accent1">
              <a:lumMod val="40000"/>
              <a:lumOff val="60000"/>
            </a:schemeClr>
          </a:solidFill>
        </p:spPr>
        <p:txBody>
          <a:bodyPr wrap="none">
            <a:spAutoFit/>
          </a:bodyPr>
          <a:p>
            <a:r>
              <a:rPr lang="en-US" altLang="zh-CN" dirty="0" smtClean="0"/>
              <a:t>8 May 2020, 14:00-15:45</a:t>
            </a:r>
            <a:endParaRPr lang="zh-CN" altLang="en-US" dirty="0"/>
          </a:p>
        </p:txBody>
      </p:sp>
      <p:sp>
        <p:nvSpPr>
          <p:cNvPr id="6" name="文本框 5"/>
          <p:cNvSpPr txBox="1"/>
          <p:nvPr/>
        </p:nvSpPr>
        <p:spPr>
          <a:xfrm>
            <a:off x="5979780" y="6474341"/>
            <a:ext cx="298450" cy="368300"/>
          </a:xfrm>
          <a:prstGeom prst="rect">
            <a:avLst/>
          </a:prstGeom>
          <a:solidFill>
            <a:schemeClr val="accent1">
              <a:lumMod val="40000"/>
              <a:lumOff val="60000"/>
            </a:schemeClr>
          </a:solidFill>
        </p:spPr>
        <p:txBody>
          <a:bodyPr wrap="none" rtlCol="0">
            <a:spAutoFit/>
          </a:bodyPr>
          <a:p>
            <a:r>
              <a:rPr lang="en-US" dirty="0" smtClean="0"/>
              <a:t>7</a:t>
            </a:r>
            <a:endParaRPr lang="en-US" dirty="0"/>
          </a:p>
        </p:txBody>
      </p:sp>
      <p:sp>
        <p:nvSpPr>
          <p:cNvPr id="7" name="矩形 6"/>
          <p:cNvSpPr/>
          <p:nvPr/>
        </p:nvSpPr>
        <p:spPr>
          <a:xfrm>
            <a:off x="0" y="30010"/>
            <a:ext cx="9741408" cy="368300"/>
          </a:xfrm>
          <a:prstGeom prst="rect">
            <a:avLst/>
          </a:prstGeom>
        </p:spPr>
        <p:txBody>
          <a:bodyPr wrap="square">
            <a:spAutoFit/>
          </a:bodyPr>
          <a:p>
            <a:r>
              <a:rPr lang="en-US" altLang="zh-CN" dirty="0" smtClean="0"/>
              <a:t> </a:t>
            </a:r>
            <a:endParaRPr lang="en-US" altLang="zh-CN" dirty="0"/>
          </a:p>
        </p:txBody>
      </p:sp>
      <p:sp>
        <p:nvSpPr>
          <p:cNvPr id="13" name="矩形 12"/>
          <p:cNvSpPr/>
          <p:nvPr/>
        </p:nvSpPr>
        <p:spPr>
          <a:xfrm>
            <a:off x="127000" y="157010"/>
            <a:ext cx="9741408" cy="368300"/>
          </a:xfrm>
          <a:prstGeom prst="rect">
            <a:avLst/>
          </a:prstGeom>
        </p:spPr>
        <p:txBody>
          <a:bodyPr wrap="square">
            <a:spAutoFit/>
          </a:bodyPr>
          <a:p>
            <a:r>
              <a:rPr lang="en-US" altLang="zh-CN" dirty="0"/>
              <a:t>Time evolution of nighttime SSTIDs and daytime SSTIDs</a:t>
            </a:r>
            <a:endParaRPr lang="en-US" altLang="zh-CN" dirty="0"/>
          </a:p>
        </p:txBody>
      </p:sp>
      <p:pic>
        <p:nvPicPr>
          <p:cNvPr id="21" name="Every 5percentage evolution of SSTID in MLTvsQD">
            <a:hlinkClick r:id="" action="ppaction://media"/>
          </p:cNvPr>
          <p:cNvPicPr/>
          <p:nvPr>
            <a:vide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231140" y="873760"/>
            <a:ext cx="6667500" cy="5000625"/>
          </a:xfrm>
          <a:prstGeom prst="rect">
            <a:avLst/>
          </a:prstGeom>
        </p:spPr>
      </p:pic>
      <p:pic>
        <p:nvPicPr>
          <p:cNvPr id="22" name="图片 21" descr="Every 5percentage evolution of SSTID in MLTvsQD_Moment"/>
          <p:cNvPicPr>
            <a:picLocks noChangeAspect="1"/>
          </p:cNvPicPr>
          <p:nvPr/>
        </p:nvPicPr>
        <p:blipFill>
          <a:blip r:embed="rId5"/>
          <a:stretch>
            <a:fillRect/>
          </a:stretch>
        </p:blipFill>
        <p:spPr>
          <a:xfrm>
            <a:off x="8862060" y="398145"/>
            <a:ext cx="2880000" cy="2160177"/>
          </a:xfrm>
          <a:prstGeom prst="rect">
            <a:avLst/>
          </a:prstGeom>
        </p:spPr>
      </p:pic>
      <p:pic>
        <p:nvPicPr>
          <p:cNvPr id="23" name="图片 22" descr="2"/>
          <p:cNvPicPr>
            <a:picLocks noChangeAspect="1"/>
          </p:cNvPicPr>
          <p:nvPr/>
        </p:nvPicPr>
        <p:blipFill>
          <a:blip r:embed="rId6"/>
          <a:stretch>
            <a:fillRect/>
          </a:stretch>
        </p:blipFill>
        <p:spPr>
          <a:xfrm>
            <a:off x="6898640" y="2515235"/>
            <a:ext cx="2880000" cy="2160255"/>
          </a:xfrm>
          <a:prstGeom prst="rect">
            <a:avLst/>
          </a:prstGeom>
        </p:spPr>
      </p:pic>
      <p:pic>
        <p:nvPicPr>
          <p:cNvPr id="24" name="图片 23" descr="3"/>
          <p:cNvPicPr>
            <a:picLocks noChangeAspect="1"/>
          </p:cNvPicPr>
          <p:nvPr/>
        </p:nvPicPr>
        <p:blipFill>
          <a:blip r:embed="rId7"/>
          <a:stretch>
            <a:fillRect/>
          </a:stretch>
        </p:blipFill>
        <p:spPr>
          <a:xfrm>
            <a:off x="9217025" y="4226560"/>
            <a:ext cx="2880000" cy="2160000"/>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21"/>
                </p:tgtEl>
              </p:cMediaNode>
            </p:video>
            <p:seq concurrent="1" nextAc="seek">
              <p:cTn id="3" restart="whenNotActive" fill="hold" evtFilter="cancelBubble" nodeType="interactiveSeq">
                <p:stCondLst>
                  <p:cond evt="onClick" delay="0">
                    <p:tgtEl>
                      <p:spTgt spid="21"/>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21"/>
                                        </p:tgtEl>
                                      </p:cBhvr>
                                    </p:cmd>
                                  </p:childTnLst>
                                </p:cTn>
                              </p:par>
                            </p:childTnLst>
                          </p:cTn>
                        </p:par>
                      </p:childTnLst>
                    </p:cTn>
                  </p:par>
                </p:childTnLst>
              </p:cTn>
              <p:nextCondLst>
                <p:cond evt="onClick" delay="0">
                  <p:tgtEl>
                    <p:spTgt spid="2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90431" y="457382"/>
            <a:ext cx="11218334" cy="6154420"/>
          </a:xfrm>
          <a:prstGeom prst="rect">
            <a:avLst/>
          </a:prstGeom>
          <a:noFill/>
        </p:spPr>
        <p:txBody>
          <a:bodyPr wrap="square" rtlCol="0">
            <a:spAutoFit/>
          </a:bodyPr>
          <a:lstStyle/>
          <a:p>
            <a:pPr marL="342900" indent="-342900" algn="just">
              <a:buFont typeface="Wingdings" panose="05000000000000000000" pitchFamily="2" charset="2"/>
              <a:buChar char="Ø"/>
            </a:pPr>
            <a:r>
              <a:rPr lang="en-US" altLang="zh-CN" sz="1600" dirty="0"/>
              <a:t>Our small-scale (&lt;10 km) magnetic fluctuations are deflections perpendicular to the mean field, mainly in east/west direction, without accompanying significant plasma density irregularities at Swarm altitudes. Overall, the characteristics are much the same at all three satellites. At the higher altitude of Swarm B, the event number is just a little (10%) lower than at Swarm A&amp;C altitude.</a:t>
            </a:r>
            <a:endParaRPr lang="en-US" altLang="zh-CN" sz="1600" dirty="0"/>
          </a:p>
          <a:p>
            <a:pPr marL="342900" indent="-342900" algn="just">
              <a:buFont typeface="Wingdings" panose="05000000000000000000" pitchFamily="2" charset="2"/>
              <a:buChar char="Ø"/>
            </a:pPr>
            <a:endParaRPr lang="en-US" altLang="zh-CN" sz="1600" dirty="0"/>
          </a:p>
          <a:p>
            <a:pPr marL="342900" indent="-342900" algn="just">
              <a:buFont typeface="Wingdings" panose="05000000000000000000" pitchFamily="2" charset="2"/>
              <a:buChar char="Ø"/>
            </a:pPr>
            <a:r>
              <a:rPr lang="en-US" altLang="zh-CN" sz="1600"/>
              <a:t>SSTIDs occur frequently around ±30°QD-Lat, with a tendency of magnetically conjugate appearance in the northern and southern hemispheres. But equatorward of ±10°QD-Lat there are hardly any events detected. </a:t>
            </a:r>
            <a:endParaRPr lang="en-US" altLang="zh-CN" sz="1600"/>
          </a:p>
          <a:p>
            <a:pPr marL="342900" indent="-342900" algn="just">
              <a:buFont typeface="Wingdings" panose="05000000000000000000" pitchFamily="2" charset="2"/>
              <a:buChar char="Ø"/>
            </a:pPr>
            <a:endParaRPr lang="en-US" altLang="zh-CN" sz="1600"/>
          </a:p>
          <a:p>
            <a:pPr marL="342900" indent="-342900" algn="just">
              <a:buFont typeface="Wingdings" panose="05000000000000000000" pitchFamily="2" charset="2"/>
              <a:buChar char="Ø"/>
            </a:pPr>
            <a:r>
              <a:rPr lang="en-US" altLang="zh-CN" sz="1600"/>
              <a:t>Largest event numbers are found in the East Asian/Australian sector. A secondary occurrence peak appears over the North Atlantic. There are practically no events observed in the region of the SAA. </a:t>
            </a:r>
            <a:endParaRPr lang="en-US" altLang="zh-CN" sz="1600"/>
          </a:p>
          <a:p>
            <a:pPr marL="342900" indent="-342900" algn="just">
              <a:buFont typeface="Wingdings" panose="05000000000000000000" pitchFamily="2" charset="2"/>
              <a:buChar char="Ø"/>
            </a:pPr>
            <a:endParaRPr lang="en-US" altLang="zh-CN" sz="1600"/>
          </a:p>
          <a:p>
            <a:pPr marL="342900" indent="-342900" algn="just">
              <a:buFont typeface="Wingdings" panose="05000000000000000000" pitchFamily="2" charset="2"/>
              <a:buChar char="Ø"/>
            </a:pPr>
            <a:r>
              <a:rPr lang="en-US" altLang="zh-CN" sz="1600"/>
              <a:t>Largest event numbers are detected from sunset to midnight. A somewhat smaller occurrence rate is found around prenoon hours. </a:t>
            </a:r>
            <a:endParaRPr lang="en-US" altLang="zh-CN" sz="1600"/>
          </a:p>
          <a:p>
            <a:pPr marL="342900" indent="-342900" algn="just">
              <a:buFont typeface="Wingdings" panose="05000000000000000000" pitchFamily="2" charset="2"/>
              <a:buChar char="Ø"/>
            </a:pPr>
            <a:endParaRPr lang="en-US" altLang="zh-CN" sz="1600"/>
          </a:p>
          <a:p>
            <a:pPr marL="342900" indent="-342900" algn="just">
              <a:buFont typeface="Wingdings" panose="05000000000000000000" pitchFamily="2" charset="2"/>
              <a:buChar char="Ø"/>
            </a:pPr>
            <a:r>
              <a:rPr lang="en-US" altLang="zh-CN" sz="1600"/>
              <a:t>The seasonal dependence reveals an overwhelming number of events around June solstice in the northern hemisphere. During December months the smaller occurrence rate is comparable in both hemispheres. The small-scale fluctuations seem to prefer solstice summer conditions. There are very few events detected around equinoxes.</a:t>
            </a:r>
            <a:endParaRPr lang="en-US" altLang="zh-CN" sz="1600"/>
          </a:p>
          <a:p>
            <a:pPr marL="342900" indent="-342900" algn="just">
              <a:buFont typeface="Wingdings" panose="05000000000000000000" pitchFamily="2" charset="2"/>
              <a:buChar char="Ø"/>
            </a:pPr>
            <a:endParaRPr lang="en-US" altLang="zh-CN" sz="1600"/>
          </a:p>
          <a:p>
            <a:pPr indent="0" algn="just">
              <a:buFont typeface="Wingdings" panose="05000000000000000000" pitchFamily="2" charset="2"/>
              <a:buNone/>
            </a:pPr>
            <a:r>
              <a:rPr lang="en-US" sz="1600">
                <a:latin typeface="Cambria" panose="02040503050406030204" charset="0"/>
                <a:cs typeface="ＭＳ 明朝" charset="0"/>
                <a:sym typeface="+mn-ea"/>
              </a:rPr>
              <a:t>The average characteristics of our nighttime SSTIDs agree very well with those published for nighttime MSTIDs. We suggest that our small structures are just a part of their evolution, but </a:t>
            </a:r>
            <a:r>
              <a:rPr lang="en-US" sz="1600">
                <a:latin typeface="Cambria" panose="02040503050406030204" charset="0"/>
                <a:cs typeface="ＭＳ 明朝" charset="0"/>
                <a:sym typeface="+mn-ea"/>
              </a:rPr>
              <a:t>are </a:t>
            </a:r>
            <a:r>
              <a:rPr lang="en-US" sz="1600">
                <a:latin typeface="Cambria" panose="02040503050406030204" charset="0"/>
                <a:cs typeface="ＭＳ 明朝" charset="0"/>
                <a:sym typeface="+mn-ea"/>
              </a:rPr>
              <a:t>daytime SSTIDs  the same thing of nightime SSTIDs</a:t>
            </a:r>
            <a:endParaRPr lang="zh-CN" altLang="en-US" sz="1600"/>
          </a:p>
          <a:p>
            <a:pPr indent="0" algn="just">
              <a:buFont typeface="Wingdings" panose="05000000000000000000" pitchFamily="2" charset="2"/>
              <a:buNone/>
            </a:pPr>
            <a:endParaRPr lang="en-US" altLang="zh-CN"/>
          </a:p>
          <a:p>
            <a:pPr marL="342900" indent="-342900" algn="just">
              <a:buFont typeface="Wingdings" panose="05000000000000000000" pitchFamily="2" charset="2"/>
              <a:buChar char="Ø"/>
            </a:pPr>
            <a:r>
              <a:rPr lang="en-US" altLang="zh-CN" sz="1600" i="1" dirty="0" smtClean="0">
                <a:solidFill>
                  <a:srgbClr val="0070C0"/>
                </a:solidFill>
              </a:rPr>
              <a:t>Ref: </a:t>
            </a:r>
            <a:r>
              <a:rPr lang="en-US" altLang="zh-CN" sz="1600" i="1">
                <a:solidFill>
                  <a:srgbClr val="0070C0"/>
                </a:solidFill>
              </a:rPr>
              <a:t>Yin, F., Lühr, H., Park, J., &amp; Wang, L.(2019). Comprehensive analysis of the magnetic signatures of small‐scale traveling ionospheric disturbances, as observed by Swarm. Journal of Geophysical Research: Space Physics, 124. https://doi.org/10.1029/2019JA027523</a:t>
            </a:r>
            <a:endParaRPr lang="en-US" altLang="zh-CN" sz="1600" i="1">
              <a:solidFill>
                <a:srgbClr val="0070C0"/>
              </a:solidFill>
            </a:endParaRPr>
          </a:p>
          <a:p>
            <a:pPr algn="ctr"/>
            <a:endParaRPr lang="en-US" altLang="zh-CN" sz="2400" u="sng" dirty="0"/>
          </a:p>
        </p:txBody>
      </p:sp>
      <p:cxnSp>
        <p:nvCxnSpPr>
          <p:cNvPr id="7" name="直接连接符 6"/>
          <p:cNvCxnSpPr/>
          <p:nvPr/>
        </p:nvCxnSpPr>
        <p:spPr>
          <a:xfrm flipV="1">
            <a:off x="0" y="402517"/>
            <a:ext cx="12192000" cy="31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0" y="6432550"/>
            <a:ext cx="12192000" cy="31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0" y="6483350"/>
            <a:ext cx="1256665" cy="368300"/>
          </a:xfrm>
          <a:prstGeom prst="rect">
            <a:avLst/>
          </a:prstGeom>
          <a:solidFill>
            <a:schemeClr val="accent1">
              <a:lumMod val="40000"/>
              <a:lumOff val="60000"/>
            </a:schemeClr>
          </a:solidFill>
        </p:spPr>
        <p:txBody>
          <a:bodyPr wrap="none" rtlCol="0">
            <a:spAutoFit/>
          </a:bodyPr>
          <a:lstStyle/>
          <a:p>
            <a:r>
              <a:rPr lang="en-US" altLang="zh-CN" dirty="0" smtClean="0"/>
              <a:t>ST3.2, 7175</a:t>
            </a:r>
            <a:endParaRPr lang="zh-CN" altLang="en-US" dirty="0"/>
          </a:p>
        </p:txBody>
      </p:sp>
      <p:sp>
        <p:nvSpPr>
          <p:cNvPr id="10" name="矩形 9"/>
          <p:cNvSpPr/>
          <p:nvPr/>
        </p:nvSpPr>
        <p:spPr>
          <a:xfrm>
            <a:off x="9666437" y="6470650"/>
            <a:ext cx="2525563" cy="369332"/>
          </a:xfrm>
          <a:prstGeom prst="rect">
            <a:avLst/>
          </a:prstGeom>
          <a:solidFill>
            <a:schemeClr val="accent1">
              <a:lumMod val="40000"/>
              <a:lumOff val="60000"/>
            </a:schemeClr>
          </a:solidFill>
        </p:spPr>
        <p:txBody>
          <a:bodyPr wrap="none">
            <a:spAutoFit/>
          </a:bodyPr>
          <a:lstStyle/>
          <a:p>
            <a:r>
              <a:rPr lang="en-US" altLang="zh-CN" dirty="0" smtClean="0"/>
              <a:t>8 May 2020, 14:00-15:45</a:t>
            </a:r>
            <a:endParaRPr lang="zh-CN" altLang="en-US" dirty="0"/>
          </a:p>
        </p:txBody>
      </p:sp>
      <p:sp>
        <p:nvSpPr>
          <p:cNvPr id="11" name="文本框 10"/>
          <p:cNvSpPr txBox="1"/>
          <p:nvPr/>
        </p:nvSpPr>
        <p:spPr>
          <a:xfrm>
            <a:off x="5979780" y="6474341"/>
            <a:ext cx="298450" cy="368300"/>
          </a:xfrm>
          <a:prstGeom prst="rect">
            <a:avLst/>
          </a:prstGeom>
          <a:solidFill>
            <a:schemeClr val="accent1">
              <a:lumMod val="40000"/>
              <a:lumOff val="60000"/>
            </a:schemeClr>
          </a:solidFill>
        </p:spPr>
        <p:txBody>
          <a:bodyPr wrap="none" rtlCol="0">
            <a:spAutoFit/>
          </a:bodyPr>
          <a:lstStyle/>
          <a:p>
            <a:r>
              <a:rPr lang="en-US" altLang="zh-CN" dirty="0" smtClean="0"/>
              <a:t>8</a:t>
            </a:r>
            <a:endParaRPr lang="zh-CN" altLang="en-US" dirty="0"/>
          </a:p>
        </p:txBody>
      </p:sp>
      <p:sp>
        <p:nvSpPr>
          <p:cNvPr id="3" name="文本框 2"/>
          <p:cNvSpPr txBox="1"/>
          <p:nvPr/>
        </p:nvSpPr>
        <p:spPr>
          <a:xfrm>
            <a:off x="0" y="0"/>
            <a:ext cx="1655445" cy="553085"/>
          </a:xfrm>
          <a:prstGeom prst="rect">
            <a:avLst/>
          </a:prstGeom>
          <a:noFill/>
        </p:spPr>
        <p:txBody>
          <a:bodyPr wrap="none" rtlCol="0">
            <a:spAutoFit/>
          </a:bodyPr>
          <a:p>
            <a:pPr algn="ctr"/>
            <a:r>
              <a:rPr lang="en-US" altLang="zh-CN" sz="3000" dirty="0" smtClean="0">
                <a:sym typeface="+mn-ea"/>
              </a:rPr>
              <a:t>Summary</a:t>
            </a:r>
            <a:endParaRPr lang="en-US" altLang="zh-CN" sz="1400" dirty="0">
              <a:latin typeface="+mj-lt"/>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REFSHAPE" val="551673196"/>
  <p:tag name="KSO_WM_UNIT_PLACING_PICTURE_USER_VIEWPORT" val="{&quot;height&quot;:12000,&quot;width&quot;:9005}"/>
</p:tagLst>
</file>

<file path=ppt/tags/tag2.xml><?xml version="1.0" encoding="utf-8"?>
<p:tagLst xmlns:p="http://schemas.openxmlformats.org/presentationml/2006/main">
  <p:tag name="REFSHAPE" val="551199060"/>
  <p:tag name="KSO_WM_UNIT_PLACING_PICTURE_USER_VIEWPORT" val="{&quot;height&quot;:12000,&quot;width&quot;:9005}"/>
</p:tagLst>
</file>

<file path=ppt/tags/tag3.xml><?xml version="1.0" encoding="utf-8"?>
<p:tagLst xmlns:p="http://schemas.openxmlformats.org/presentationml/2006/main">
  <p:tag name="KSO_WM_MEDIACOVER_FLAG" val="1"/>
  <p:tag name="KSO_WM_UNIT_MEDIACOVER_BTN_STATE" val="1"/>
  <p:tag name="KSO_WM_UNIT_MEDIACOVER_BTNRECT" val="0*0*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3607</Words>
  <Application>WPS 演示</Application>
  <PresentationFormat>宽屏</PresentationFormat>
  <Paragraphs>122</Paragraphs>
  <Slides>8</Slides>
  <Notes>2</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8</vt:i4>
      </vt:variant>
    </vt:vector>
  </HeadingPairs>
  <TitlesOfParts>
    <vt:vector size="20" baseType="lpstr">
      <vt:lpstr>Arial</vt:lpstr>
      <vt:lpstr>宋体</vt:lpstr>
      <vt:lpstr>Wingdings</vt:lpstr>
      <vt:lpstr>Cambria</vt:lpstr>
      <vt:lpstr>ＭＳ 明朝</vt:lpstr>
      <vt:lpstr>Segoe Print</vt:lpstr>
      <vt:lpstr>Calibri</vt:lpstr>
      <vt:lpstr>Calibri Light</vt:lpstr>
      <vt:lpstr>微软雅黑</vt:lpstr>
      <vt:lpstr>Arial Unicode MS</vt:lpstr>
      <vt:lpstr>Office 主题</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Chao Xiong</dc:creator>
  <cp:lastModifiedBy>范范泥</cp:lastModifiedBy>
  <cp:revision>37</cp:revision>
  <dcterms:created xsi:type="dcterms:W3CDTF">2020-05-01T12:47:00Z</dcterms:created>
  <dcterms:modified xsi:type="dcterms:W3CDTF">2020-05-08T02:52:58Z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