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1" r:id="rId2"/>
    <p:sldId id="282" r:id="rId3"/>
    <p:sldId id="256" r:id="rId4"/>
    <p:sldId id="280" r:id="rId5"/>
    <p:sldId id="318" r:id="rId6"/>
    <p:sldId id="319" r:id="rId7"/>
    <p:sldId id="327" r:id="rId8"/>
    <p:sldId id="325" r:id="rId9"/>
    <p:sldId id="326" r:id="rId10"/>
    <p:sldId id="323" r:id="rId11"/>
    <p:sldId id="311" r:id="rId12"/>
    <p:sldId id="312" r:id="rId13"/>
    <p:sldId id="313" r:id="rId14"/>
    <p:sldId id="322" r:id="rId15"/>
    <p:sldId id="320" r:id="rId16"/>
    <p:sldId id="315" r:id="rId17"/>
    <p:sldId id="317" r:id="rId18"/>
    <p:sldId id="328" r:id="rId19"/>
    <p:sldId id="287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5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65CB1-9432-42AD-BCA1-82FF7FFF79D1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69C07-AA88-4F5A-88D1-20E7DC5AC2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73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69C07-AA88-4F5A-88D1-20E7DC5AC25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645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8A7BA-0E21-406D-9FAA-5855CB0178A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32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8A7BA-0E21-406D-9FAA-5855CB0178A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461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8A7BA-0E21-406D-9FAA-5855CB0178A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37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69C07-AA88-4F5A-88D1-20E7DC5AC25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009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69C07-AA88-4F5A-88D1-20E7DC5AC25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278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69C07-AA88-4F5A-88D1-20E7DC5AC25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2274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All ERT profiles are purposely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centred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on the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coseismic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rupture and were acquired using an electrodes spacing of 2 m, 5 m and 10 m respectively, corresponding to profile lengths of 126 m, 315m and 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630 m (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panel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A and B).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For each profile, we acquired both dipole-dipole (DD) and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Wenner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-Schlumberger (WS) electrode arrays, in order to 1) reach different depths of investigation, 2) obtain a good compromise between vertical and horizontal resolution of the retrieved resistivity b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odies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In panel C we show the results obtained for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linearized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inversions with smoothness constraints for the DD array. The quality of the obtained resistivity sections is then described by the root mean square (RMS) of residuals after 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last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iteration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On each smooth ERT model we classify the most significant resistivity changes as derived from the application of the steepest-gradient-method  (</a:t>
            </a:r>
            <a:r>
              <a:rPr lang="da-DK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SGM: Chambers et al., 2006; Sapia et al., 2017). </a:t>
            </a:r>
          </a:p>
          <a:p>
            <a:pPr algn="just"/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Superimposed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the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sections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are the main interfaces as computed by the SGM method applied to the inverted resistivity data (</a:t>
            </a:r>
            <a:r>
              <a:rPr lang="da-DK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black and white dots in panel C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).</a:t>
            </a:r>
            <a:endParaRPr lang="da-DK" sz="1200" kern="1200" baseline="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/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basic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principle of the SGM is that the main interfaces are located in regions where a maximum increase or decrease in the resistivity at depth occurs, i.e. where the second derivative of a best-fit curve to a vertical array of resistivity data points (in this case, a polynomial curve) is null.</a:t>
            </a:r>
          </a:p>
          <a:p>
            <a:pPr algn="just"/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We interpret different units characterized by comparable range of resistivity values and bounded by correlative interfaces as representative of distinct electrical resistivity intervals that we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labelled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with capital letters, in order to simplify the description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of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the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resistivity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overall pattern of the subsurface resistivity picture as recovered from profile  ERT 10 m is consistent with results obtained for profile ERT 5 m and ERT 2 m. Of course, the larger penetration depth of ERT 10 m allowed us to investigate the fault zone up to a depth of about 100 m, which shows an average width of about 10–15 m, and preserves a sub-vertical attitude at depth. The ERT 10 m also highlights the presence of deeper electrical units (Unit D and Unit E ) which were only roughly defined by the ERT 5 m. In addition, ERT 10 model provides us with useful information at depth to definitely constrain the thickness of the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low-resistivity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unit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1C950-477B-8A42-BD58-A299709FF63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425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All ERT profiles are purposely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centred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on the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coseismic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rupture and were acquired using an electrodes spacing of 2 m, 5 m and 10 m respectively, corresponding to profile lengths of 126 m, 315m and 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630 m (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panel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A and B).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For each profile, we acquired both dipole-dipole (DD) and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Wenner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-Schlumberger (WS) electrode arrays, in order to 1) reach different depths of investigation, 2) obtain a good compromise between vertical and horizontal resolution of the retrieved resistivity b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odies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In panel C we show the results obtained for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linearized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inversions with smoothness constraints for the DD array. The quality of the obtained resistivity sections is then described by the root mean square (RMS) of residuals after 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last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iteration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On each smooth ERT model we classify the most significant resistivity changes as derived from the application of the steepest-gradient-method  (</a:t>
            </a:r>
            <a:r>
              <a:rPr lang="da-DK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SGM: Chambers et al., 2006; Sapia et al., 2017). </a:t>
            </a:r>
          </a:p>
          <a:p>
            <a:pPr algn="just"/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Superimposed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the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sections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are the main interfaces as computed by the SGM method applied to the inverted resistivity data (</a:t>
            </a:r>
            <a:r>
              <a:rPr lang="da-DK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black and white dots in panel C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).</a:t>
            </a:r>
            <a:endParaRPr lang="da-DK" sz="1200" kern="1200" baseline="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/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basic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principle of the SGM is that the main interfaces are located in regions where a maximum increase or decrease in the resistivity at depth occurs, i.e. where the second derivative of a best-fit curve to a vertical array of resistivity data points (in this case, a polynomial curve) is null.</a:t>
            </a:r>
          </a:p>
          <a:p>
            <a:pPr algn="just"/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We interpret different units characterized by comparable range of resistivity values and bounded by correlative interfaces as representative of distinct electrical resistivity intervals that we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labelled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with capital letters, in order to simplify the description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of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the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resistivity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overall pattern of the subsurface resistivity picture as recovered from profile  ERT 10 m is consistent with results obtained for profile ERT 5 m and ERT 2 m. Of course, the larger penetration depth of ERT 10 m allowed us to investigate the fault zone up to a depth of about 100 m, which shows an average width of about 10–15 m, and preserves a sub-vertical attitude at depth. The ERT 10 m also highlights the presence of deeper electrical units (Unit D and Unit E ) which were only roughly defined by the ERT 5 m. In addition, ERT 10 model provides us with useful information at depth to definitely constrain the thickness of the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low-resistivity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unit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1C950-477B-8A42-BD58-A299709FF638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927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All ERT profiles are purposely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centred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on the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coseismic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rupture and were acquired using an electrodes spacing of 2 m, 5 m and 10 m respectively, corresponding to profile lengths of 126 m, 315m and 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630 m (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panel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A and B).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For each profile, we acquired both dipole-dipole (DD) and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Wenner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-Schlumberger (WS) electrode arrays, in order to 1) reach different depths of investigation, 2) obtain a good compromise between vertical and horizontal resolution of the retrieved resistivity b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odies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In panel C we show the results obtained for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linearized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inversions with smoothness constraints for the DD array. The quality of the obtained resistivity sections is then described by the root mean square (RMS) of residuals after 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last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iteration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On each smooth ERT model we classify the most significant resistivity changes as derived from the application of the steepest-gradient-method  (</a:t>
            </a:r>
            <a:r>
              <a:rPr lang="da-DK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SGM: Chambers et al., 2006; Sapia et al., 2017). </a:t>
            </a:r>
          </a:p>
          <a:p>
            <a:pPr algn="just"/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Superimposed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the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sections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are the main interfaces as computed by the SGM method applied to the inverted resistivity data (</a:t>
            </a:r>
            <a:r>
              <a:rPr lang="da-DK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black and white dots in panel C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).</a:t>
            </a:r>
            <a:endParaRPr lang="da-DK" sz="1200" kern="1200" baseline="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/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basic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principle of the SGM is that the main interfaces are located in regions where a maximum increase or decrease in the resistivity at depth occurs, i.e. where the second derivative of a best-fit curve to a vertical array of resistivity data points (in this case, a polynomial curve) is null.</a:t>
            </a:r>
          </a:p>
          <a:p>
            <a:pPr algn="just"/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We interpret different units characterized by comparable range of resistivity values and bounded by correlative interfaces as representative of distinct electrical resistivity intervals that we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labelled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with capital letters, in order to simplify the description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of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the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resistivity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overall pattern of the subsurface resistivity picture as recovered from profile  ERT 10 m is consistent with results obtained for profile ERT 5 m and ERT 2 m. Of course, the larger penetration depth of ERT 10 m allowed us to investigate the fault zone up to a depth of about 100 m, which shows an average width of about 10–15 m, and preserves a sub-vertical attitude at depth. The ERT 10 m also highlights the presence of deeper electrical units (Unit D and Unit E ) which were only roughly defined by the ERT 5 m. In addition, ERT 10 model provides us with useful information at depth to definitely constrain the thickness of the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low-resistivity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it-IT" sz="1200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unit</a:t>
            </a:r>
            <a:r>
              <a:rPr lang="it-IT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1C950-477B-8A42-BD58-A299709FF63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60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8A7BA-0E21-406D-9FAA-5855CB0178A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551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8A7BA-0E21-406D-9FAA-5855CB0178A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68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09BD-60BE-498C-A615-27F62CDE2A8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D640-60CB-46EA-BC36-DD89EC0D40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875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09BD-60BE-498C-A615-27F62CDE2A8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D640-60CB-46EA-BC36-DD89EC0D40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362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09BD-60BE-498C-A615-27F62CDE2A8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D640-60CB-46EA-BC36-DD89EC0D40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818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A702-99F0-4714-AABD-0134F3A8E0F5}" type="datetimeFigureOut">
              <a:rPr lang="it-IT" smtClean="0">
                <a:solidFill>
                  <a:prstClr val="white">
                    <a:alpha val="50000"/>
                  </a:prstClr>
                </a:solidFill>
              </a:rPr>
              <a:pPr/>
              <a:t>28/04/2020</a:t>
            </a:fld>
            <a:endParaRPr lang="it-IT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1CC699-07CF-438D-9DD5-372624366C9A}" type="slidenum">
              <a:rPr lang="it-IT" smtClean="0">
                <a:solidFill>
                  <a:prstClr val="white"/>
                </a:solidFill>
              </a:rPr>
              <a:pPr/>
              <a:t>‹#›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59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09BD-60BE-498C-A615-27F62CDE2A8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D640-60CB-46EA-BC36-DD89EC0D40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794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09BD-60BE-498C-A615-27F62CDE2A8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D640-60CB-46EA-BC36-DD89EC0D40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42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09BD-60BE-498C-A615-27F62CDE2A8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D640-60CB-46EA-BC36-DD89EC0D40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554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09BD-60BE-498C-A615-27F62CDE2A8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D640-60CB-46EA-BC36-DD89EC0D40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29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09BD-60BE-498C-A615-27F62CDE2A8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D640-60CB-46EA-BC36-DD89EC0D40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81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09BD-60BE-498C-A615-27F62CDE2A8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D640-60CB-46EA-BC36-DD89EC0D40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87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09BD-60BE-498C-A615-27F62CDE2A8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D640-60CB-46EA-BC36-DD89EC0D40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04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09BD-60BE-498C-A615-27F62CDE2A8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D640-60CB-46EA-BC36-DD89EC0D40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84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alpha val="1000"/>
              </a:schemeClr>
            </a:gs>
            <a:gs pos="74000">
              <a:schemeClr val="tx2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C09BD-60BE-498C-A615-27F62CDE2A86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FD640-60CB-46EA-BC36-DD89EC0D40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01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54218" y="3573244"/>
            <a:ext cx="313940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EGU General Assembly 2020</a:t>
            </a:r>
          </a:p>
          <a:p>
            <a:pPr algn="ctr"/>
            <a:r>
              <a:rPr lang="it-IT" sz="1400" b="1" dirty="0"/>
              <a:t>SM7.1 7242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5395" y="216125"/>
            <a:ext cx="9269253" cy="1384995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74000">
                <a:schemeClr val="tx2">
                  <a:lumMod val="20000"/>
                  <a:lumOff val="8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Shallow structural setting of an active normal fault zone in the 30 October 2016 Mw 6.5 central Italy earthquake region imaged through a multidisciplinary geophysical approach.</a:t>
            </a:r>
            <a:endParaRPr lang="it-IT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445" y="1773616"/>
            <a:ext cx="11719155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it-IT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Fabio Villani</a:t>
            </a:r>
            <a:r>
              <a:rPr lang="it-IT" sz="2600" b="1" i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Stefano Maraio</a:t>
            </a:r>
            <a:r>
              <a:rPr lang="it-IT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Pier Paolo Bruno</a:t>
            </a:r>
            <a:r>
              <a:rPr lang="it-IT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Lisa Serri</a:t>
            </a:r>
            <a:r>
              <a:rPr lang="it-IT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Vincenzo Sapia</a:t>
            </a:r>
            <a:r>
              <a:rPr lang="it-IT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Luigi Improta</a:t>
            </a:r>
            <a:r>
              <a:rPr lang="it-IT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it-IT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 Istituto Nazionale di Geofisica e Vulcanologia, </a:t>
            </a:r>
            <a:r>
              <a:rPr lang="it-IT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Italy</a:t>
            </a:r>
            <a:r>
              <a:rPr lang="it-IT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; 2 Centro di </a:t>
            </a:r>
            <a:r>
              <a:rPr lang="it-IT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Geotecnologie</a:t>
            </a:r>
            <a:r>
              <a:rPr lang="it-IT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– Università di Siena – </a:t>
            </a:r>
            <a:r>
              <a:rPr lang="it-IT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Italy</a:t>
            </a:r>
            <a:r>
              <a:rPr lang="it-IT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; 3 Università Federico II, Napoli – </a:t>
            </a:r>
            <a:r>
              <a:rPr lang="it-IT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Italy</a:t>
            </a:r>
            <a:endParaRPr lang="it-IT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8" y="4219575"/>
            <a:ext cx="11991278" cy="25606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8" y="635077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21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290517"/>
            <a:ext cx="11933310" cy="39006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387" y="4250775"/>
            <a:ext cx="8369825" cy="24749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274649" y="1289208"/>
            <a:ext cx="297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/>
              <a:t>Villani &amp; </a:t>
            </a:r>
            <a:r>
              <a:rPr lang="it-IT" sz="1400" i="1" dirty="0" err="1"/>
              <a:t>Sapia</a:t>
            </a:r>
            <a:r>
              <a:rPr lang="it-IT" sz="1400" i="1" dirty="0"/>
              <a:t> (2017)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937" y="119657"/>
            <a:ext cx="32832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High-</a:t>
            </a:r>
            <a:r>
              <a:rPr lang="it-IT" b="1" dirty="0" err="1"/>
              <a:t>resolution</a:t>
            </a:r>
            <a:r>
              <a:rPr lang="it-IT" b="1" dirty="0"/>
              <a:t> multi-scale ERT </a:t>
            </a:r>
            <a:r>
              <a:rPr lang="it-IT" dirty="0"/>
              <a:t>(</a:t>
            </a:r>
            <a:r>
              <a:rPr lang="it-IT" dirty="0" err="1"/>
              <a:t>December</a:t>
            </a:r>
            <a:r>
              <a:rPr lang="it-IT" dirty="0"/>
              <a:t> 2016):</a:t>
            </a:r>
          </a:p>
          <a:p>
            <a:pPr algn="ctr"/>
            <a:r>
              <a:rPr lang="it-IT" dirty="0"/>
              <a:t>2-m, 5-m and 10-m </a:t>
            </a:r>
            <a:r>
              <a:rPr lang="it-IT" dirty="0" err="1"/>
              <a:t>electrode</a:t>
            </a:r>
            <a:r>
              <a:rPr lang="it-IT" dirty="0"/>
              <a:t> </a:t>
            </a:r>
            <a:r>
              <a:rPr lang="it-IT" dirty="0" err="1"/>
              <a:t>spacings</a:t>
            </a:r>
            <a:endParaRPr lang="it-IT" dirty="0"/>
          </a:p>
          <a:p>
            <a:endParaRPr lang="it-IT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403618"/>
            <a:ext cx="1227411" cy="429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30" y="4171211"/>
            <a:ext cx="194213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A </a:t>
            </a:r>
            <a:r>
              <a:rPr lang="it-IT" sz="1600" dirty="0" err="1" smtClean="0"/>
              <a:t>low-resistivity</a:t>
            </a:r>
            <a:r>
              <a:rPr lang="it-IT" sz="1600" dirty="0" smtClean="0"/>
              <a:t> </a:t>
            </a:r>
            <a:r>
              <a:rPr lang="it-IT" sz="1600" dirty="0" err="1" smtClean="0"/>
              <a:t>anomaly</a:t>
            </a:r>
            <a:r>
              <a:rPr lang="it-IT" sz="1600" dirty="0" smtClean="0"/>
              <a:t> </a:t>
            </a:r>
            <a:r>
              <a:rPr lang="it-IT" sz="1600" dirty="0" err="1" smtClean="0"/>
              <a:t>characterizes</a:t>
            </a:r>
            <a:r>
              <a:rPr lang="it-IT" sz="1600" dirty="0" smtClean="0"/>
              <a:t> the fault zone (FZ).</a:t>
            </a:r>
          </a:p>
          <a:p>
            <a:r>
              <a:rPr lang="it-IT" sz="1600" dirty="0" err="1" smtClean="0"/>
              <a:t>Displaced</a:t>
            </a:r>
            <a:r>
              <a:rPr lang="it-IT" sz="1600" dirty="0" smtClean="0"/>
              <a:t> </a:t>
            </a:r>
            <a:r>
              <a:rPr lang="it-IT" sz="1600" dirty="0" err="1"/>
              <a:t>electrical</a:t>
            </a:r>
            <a:r>
              <a:rPr lang="it-IT" sz="1600" dirty="0"/>
              <a:t> </a:t>
            </a:r>
            <a:r>
              <a:rPr lang="it-IT" sz="1600" dirty="0" err="1"/>
              <a:t>horizons</a:t>
            </a:r>
            <a:r>
              <a:rPr lang="it-IT" sz="1600" dirty="0"/>
              <a:t> </a:t>
            </a:r>
            <a:r>
              <a:rPr lang="it-IT" sz="1600" dirty="0" smtClean="0"/>
              <a:t>are </a:t>
            </a:r>
            <a:r>
              <a:rPr lang="it-IT" sz="1600" dirty="0" err="1" smtClean="0"/>
              <a:t>consistent</a:t>
            </a:r>
            <a:r>
              <a:rPr lang="it-IT" sz="1600" dirty="0" smtClean="0"/>
              <a:t> </a:t>
            </a:r>
            <a:r>
              <a:rPr lang="it-IT" sz="1600" dirty="0"/>
              <a:t>with </a:t>
            </a:r>
            <a:r>
              <a:rPr lang="it-IT" sz="1600" dirty="0" err="1"/>
              <a:t>surface</a:t>
            </a:r>
            <a:r>
              <a:rPr lang="it-IT" sz="1600" dirty="0"/>
              <a:t> </a:t>
            </a:r>
            <a:r>
              <a:rPr lang="it-IT" sz="1600" dirty="0" smtClean="0"/>
              <a:t>offset and </a:t>
            </a:r>
            <a:r>
              <a:rPr lang="it-IT" sz="1600" dirty="0" err="1"/>
              <a:t>hint</a:t>
            </a:r>
            <a:r>
              <a:rPr lang="it-IT" sz="1600" dirty="0"/>
              <a:t> for </a:t>
            </a:r>
            <a:r>
              <a:rPr lang="it-IT" sz="1600" dirty="0" err="1"/>
              <a:t>incremental</a:t>
            </a:r>
            <a:r>
              <a:rPr lang="it-IT" sz="1600" dirty="0"/>
              <a:t> </a:t>
            </a:r>
            <a:r>
              <a:rPr lang="it-IT" sz="1600" dirty="0" err="1"/>
              <a:t>throw</a:t>
            </a:r>
            <a:r>
              <a:rPr lang="it-IT" sz="1600" dirty="0"/>
              <a:t> with </a:t>
            </a:r>
            <a:r>
              <a:rPr lang="it-IT" sz="1600" dirty="0" err="1" smtClean="0"/>
              <a:t>depth</a:t>
            </a:r>
            <a:r>
              <a:rPr lang="it-IT" sz="1600" dirty="0" smtClean="0"/>
              <a:t>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1221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1006ACE4-79E2-4235-9699-212FD5A519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3" y="1449238"/>
            <a:ext cx="6465499" cy="484912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DCD28DD4-F306-4FFF-ABB5-E7AB2B70EE29}"/>
              </a:ext>
            </a:extLst>
          </p:cNvPr>
          <p:cNvSpPr txBox="1"/>
          <p:nvPr/>
        </p:nvSpPr>
        <p:spPr>
          <a:xfrm>
            <a:off x="414068" y="4054262"/>
            <a:ext cx="5029200" cy="1754326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190 m-long dense, wide-aperture seismic </a:t>
            </a:r>
            <a:r>
              <a:rPr lang="en-US" dirty="0" smtClean="0"/>
              <a:t>profile collinear with the ERT profiles;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96 vertical geophones (4.5 Hz </a:t>
            </a:r>
            <a:r>
              <a:rPr lang="en-US" dirty="0" err="1"/>
              <a:t>eigen</a:t>
            </a:r>
            <a:r>
              <a:rPr lang="en-US" dirty="0"/>
              <a:t>-frequency);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m receivers interval;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kg hammer source;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m source move-up.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384626"/>
            <a:ext cx="1227411" cy="429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7" y="88286"/>
            <a:ext cx="5509456" cy="3345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33713" y="241539"/>
            <a:ext cx="4071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Very</a:t>
            </a:r>
            <a:r>
              <a:rPr lang="it-IT" b="1" dirty="0"/>
              <a:t> high-</a:t>
            </a:r>
            <a:r>
              <a:rPr lang="it-IT" b="1" dirty="0" err="1"/>
              <a:t>resolution</a:t>
            </a:r>
            <a:r>
              <a:rPr lang="it-IT" b="1" dirty="0"/>
              <a:t> </a:t>
            </a:r>
            <a:r>
              <a:rPr lang="it-IT" b="1" dirty="0" err="1"/>
              <a:t>seismic</a:t>
            </a:r>
            <a:r>
              <a:rPr lang="it-IT" b="1" dirty="0"/>
              <a:t> </a:t>
            </a:r>
            <a:r>
              <a:rPr lang="it-IT" b="1" dirty="0" err="1"/>
              <a:t>profiling</a:t>
            </a:r>
            <a:r>
              <a:rPr lang="it-IT" b="1" dirty="0"/>
              <a:t> </a:t>
            </a:r>
            <a:r>
              <a:rPr lang="it-IT" b="1" dirty="0" err="1"/>
              <a:t>across</a:t>
            </a:r>
            <a:r>
              <a:rPr lang="it-IT" b="1" dirty="0"/>
              <a:t> the VF fault</a:t>
            </a:r>
          </a:p>
          <a:p>
            <a:pPr algn="ctr"/>
            <a:r>
              <a:rPr lang="it-IT" dirty="0"/>
              <a:t>(April 2019)</a:t>
            </a:r>
          </a:p>
        </p:txBody>
      </p:sp>
    </p:spTree>
    <p:extLst>
      <p:ext uri="{BB962C8B-B14F-4D97-AF65-F5344CB8AC3E}">
        <p14:creationId xmlns:p14="http://schemas.microsoft.com/office/powerpoint/2010/main" val="1604109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515C517D-E2D9-46EB-9646-B7F1CC6036EE}"/>
              </a:ext>
            </a:extLst>
          </p:cNvPr>
          <p:cNvSpPr txBox="1"/>
          <p:nvPr/>
        </p:nvSpPr>
        <p:spPr>
          <a:xfrm>
            <a:off x="4094440" y="489897"/>
            <a:ext cx="222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Reflection</a:t>
            </a:r>
            <a:r>
              <a:rPr lang="it-IT" dirty="0"/>
              <a:t> </a:t>
            </a:r>
            <a:r>
              <a:rPr lang="it-IT" dirty="0" err="1"/>
              <a:t>seismology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63CF4EA8-E428-4057-8E9E-A51B4A34C9F9}"/>
              </a:ext>
            </a:extLst>
          </p:cNvPr>
          <p:cNvSpPr txBox="1"/>
          <p:nvPr/>
        </p:nvSpPr>
        <p:spPr>
          <a:xfrm>
            <a:off x="4064947" y="1772761"/>
            <a:ext cx="2410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Refraction</a:t>
            </a:r>
            <a:r>
              <a:rPr lang="it-IT" dirty="0"/>
              <a:t> </a:t>
            </a:r>
            <a:r>
              <a:rPr lang="it-IT" dirty="0" err="1"/>
              <a:t>Tomography</a:t>
            </a:r>
            <a:r>
              <a:rPr lang="it-IT" dirty="0"/>
              <a:t>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="" xmlns:a16="http://schemas.microsoft.com/office/drawing/2014/main" id="{E5C31687-C2EA-4C66-9484-9A4F922B487C}"/>
              </a:ext>
            </a:extLst>
          </p:cNvPr>
          <p:cNvSpPr txBox="1"/>
          <p:nvPr/>
        </p:nvSpPr>
        <p:spPr>
          <a:xfrm>
            <a:off x="4658285" y="3044125"/>
            <a:ext cx="113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MASW 2D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F6BD858D-90DE-47B1-A375-1590B58E20D6}"/>
              </a:ext>
            </a:extLst>
          </p:cNvPr>
          <p:cNvSpPr txBox="1"/>
          <p:nvPr/>
        </p:nvSpPr>
        <p:spPr>
          <a:xfrm>
            <a:off x="4256669" y="4190182"/>
            <a:ext cx="2009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Seismic</a:t>
            </a:r>
            <a:r>
              <a:rPr lang="it-IT" dirty="0"/>
              <a:t> </a:t>
            </a:r>
            <a:r>
              <a:rPr lang="it-IT" dirty="0" err="1"/>
              <a:t>parameters</a:t>
            </a:r>
            <a:endParaRPr lang="it-IT" dirty="0"/>
          </a:p>
          <a:p>
            <a:pPr algn="ctr"/>
            <a:r>
              <a:rPr lang="it-IT" dirty="0" err="1"/>
              <a:t>computation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="" xmlns:a16="http://schemas.microsoft.com/office/drawing/2014/main" id="{6B9E7306-2F19-4AAB-8C8D-F962F0A8F1DC}"/>
              </a:ext>
            </a:extLst>
          </p:cNvPr>
          <p:cNvSpPr txBox="1"/>
          <p:nvPr/>
        </p:nvSpPr>
        <p:spPr>
          <a:xfrm>
            <a:off x="4256669" y="5455834"/>
            <a:ext cx="194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Data </a:t>
            </a:r>
            <a:r>
              <a:rPr lang="it-IT" dirty="0" err="1"/>
              <a:t>integration</a:t>
            </a:r>
            <a:endParaRPr lang="it-IT" dirty="0"/>
          </a:p>
          <a:p>
            <a:r>
              <a:rPr lang="it-IT" dirty="0"/>
              <a:t>(</a:t>
            </a:r>
            <a:r>
              <a:rPr lang="it-IT" dirty="0" err="1"/>
              <a:t>Vp</a:t>
            </a:r>
            <a:r>
              <a:rPr lang="it-IT" dirty="0"/>
              <a:t>, Vs, </a:t>
            </a:r>
            <a:r>
              <a:rPr lang="it-IT" dirty="0" err="1"/>
              <a:t>Resistivity</a:t>
            </a:r>
            <a:r>
              <a:rPr lang="it-IT" dirty="0"/>
              <a:t>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EF25B788-691F-4081-B77A-942739EEEACB}"/>
              </a:ext>
            </a:extLst>
          </p:cNvPr>
          <p:cNvSpPr txBox="1"/>
          <p:nvPr/>
        </p:nvSpPr>
        <p:spPr>
          <a:xfrm>
            <a:off x="6879584" y="212898"/>
            <a:ext cx="351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Data </a:t>
            </a:r>
            <a:r>
              <a:rPr lang="it-IT" dirty="0" err="1"/>
              <a:t>pre</a:t>
            </a:r>
            <a:r>
              <a:rPr lang="it-IT" dirty="0"/>
              <a:t>-processing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NMO </a:t>
            </a:r>
            <a:r>
              <a:rPr lang="it-IT" dirty="0" err="1"/>
              <a:t>correction</a:t>
            </a:r>
            <a:r>
              <a:rPr lang="it-IT" dirty="0"/>
              <a:t> &amp; CMP </a:t>
            </a:r>
            <a:r>
              <a:rPr lang="it-IT" dirty="0" err="1"/>
              <a:t>Stacking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Depth </a:t>
            </a:r>
            <a:r>
              <a:rPr lang="it-IT" dirty="0" err="1"/>
              <a:t>converted</a:t>
            </a:r>
            <a:r>
              <a:rPr lang="it-IT" dirty="0"/>
              <a:t> </a:t>
            </a:r>
            <a:r>
              <a:rPr lang="it-IT" dirty="0" err="1"/>
              <a:t>stack</a:t>
            </a:r>
            <a:r>
              <a:rPr lang="it-IT" dirty="0"/>
              <a:t> </a:t>
            </a:r>
            <a:r>
              <a:rPr lang="it-IT" dirty="0" err="1"/>
              <a:t>section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="" xmlns:a16="http://schemas.microsoft.com/office/drawing/2014/main" id="{06FE7D76-F4C8-49CE-B09A-81AEB86DF5E1}"/>
              </a:ext>
            </a:extLst>
          </p:cNvPr>
          <p:cNvSpPr txBox="1"/>
          <p:nvPr/>
        </p:nvSpPr>
        <p:spPr>
          <a:xfrm>
            <a:off x="6879584" y="1495762"/>
            <a:ext cx="3591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8640 first arrival travel-times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Non-linear multi-scale </a:t>
            </a:r>
            <a:r>
              <a:rPr lang="it-IT" dirty="0" err="1"/>
              <a:t>inversion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2D </a:t>
            </a:r>
            <a:r>
              <a:rPr lang="it-IT" dirty="0" err="1"/>
              <a:t>Vp</a:t>
            </a:r>
            <a:r>
              <a:rPr lang="it-IT" dirty="0"/>
              <a:t> model and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tests</a:t>
            </a:r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="" xmlns:a16="http://schemas.microsoft.com/office/drawing/2014/main" id="{2F3D2398-D18A-42FE-85C6-649B04DBE6A1}"/>
              </a:ext>
            </a:extLst>
          </p:cNvPr>
          <p:cNvSpPr txBox="1"/>
          <p:nvPr/>
        </p:nvSpPr>
        <p:spPr>
          <a:xfrm>
            <a:off x="6922714" y="2767126"/>
            <a:ext cx="43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Frequency-phase velocity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Dispersion</a:t>
            </a:r>
            <a:r>
              <a:rPr lang="it-IT" dirty="0"/>
              <a:t> curve </a:t>
            </a:r>
            <a:r>
              <a:rPr lang="it-IT" dirty="0" err="1"/>
              <a:t>inversion</a:t>
            </a:r>
            <a:r>
              <a:rPr lang="it-IT" dirty="0"/>
              <a:t> (1-D model)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Data </a:t>
            </a:r>
            <a:r>
              <a:rPr lang="it-IT" dirty="0" err="1"/>
              <a:t>interpolation</a:t>
            </a:r>
            <a:r>
              <a:rPr lang="it-IT" dirty="0"/>
              <a:t> (2D Vs pseudo-</a:t>
            </a:r>
            <a:r>
              <a:rPr lang="it-IT" dirty="0" err="1"/>
              <a:t>section</a:t>
            </a:r>
            <a:r>
              <a:rPr lang="it-IT" dirty="0"/>
              <a:t>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="" xmlns:a16="http://schemas.microsoft.com/office/drawing/2014/main" id="{2D1120BD-7686-4E64-83D2-0C2511BE2B46}"/>
              </a:ext>
            </a:extLst>
          </p:cNvPr>
          <p:cNvSpPr txBox="1"/>
          <p:nvPr/>
        </p:nvSpPr>
        <p:spPr>
          <a:xfrm>
            <a:off x="6879584" y="4049990"/>
            <a:ext cx="2872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Dataset interpolation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Vp</a:t>
            </a:r>
            <a:r>
              <a:rPr lang="it-IT" dirty="0"/>
              <a:t>/Vs ratio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Poisson </a:t>
            </a:r>
            <a:r>
              <a:rPr lang="it-IT" dirty="0" err="1"/>
              <a:t>coefficient</a:t>
            </a:r>
            <a:r>
              <a:rPr lang="it-IT" dirty="0"/>
              <a:t> model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D1FADA8D-C55E-447D-B2FD-5CCA65B6EE41}"/>
              </a:ext>
            </a:extLst>
          </p:cNvPr>
          <p:cNvSpPr txBox="1"/>
          <p:nvPr/>
        </p:nvSpPr>
        <p:spPr>
          <a:xfrm>
            <a:off x="6879584" y="5317335"/>
            <a:ext cx="3640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Multivariate dataset interpolation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K-</a:t>
            </a:r>
            <a:r>
              <a:rPr lang="it-IT" dirty="0" err="1"/>
              <a:t>means</a:t>
            </a:r>
            <a:r>
              <a:rPr lang="it-IT" dirty="0"/>
              <a:t> </a:t>
            </a:r>
            <a:r>
              <a:rPr lang="it-IT" dirty="0" err="1"/>
              <a:t>application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Optimal</a:t>
            </a:r>
            <a:r>
              <a:rPr lang="it-IT" dirty="0"/>
              <a:t> clustering </a:t>
            </a:r>
            <a:r>
              <a:rPr lang="it-IT" dirty="0" err="1"/>
              <a:t>assessment</a:t>
            </a:r>
            <a:endParaRPr lang="it-IT" dirty="0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="" xmlns:a16="http://schemas.microsoft.com/office/drawing/2014/main" id="{EF5DC701-5651-4B6D-AE6A-FAE18B12A795}"/>
              </a:ext>
            </a:extLst>
          </p:cNvPr>
          <p:cNvSpPr/>
          <p:nvPr/>
        </p:nvSpPr>
        <p:spPr>
          <a:xfrm>
            <a:off x="3969985" y="1536345"/>
            <a:ext cx="2410916" cy="8421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="" xmlns:a16="http://schemas.microsoft.com/office/drawing/2014/main" id="{2B299784-690B-42B5-94E9-5FC3D337355A}"/>
              </a:ext>
            </a:extLst>
          </p:cNvPr>
          <p:cNvSpPr/>
          <p:nvPr/>
        </p:nvSpPr>
        <p:spPr>
          <a:xfrm>
            <a:off x="3969985" y="261565"/>
            <a:ext cx="2410916" cy="8421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="" xmlns:a16="http://schemas.microsoft.com/office/drawing/2014/main" id="{607A3ACC-9045-44B4-9BC2-D0900D9A7299}"/>
              </a:ext>
            </a:extLst>
          </p:cNvPr>
          <p:cNvSpPr/>
          <p:nvPr/>
        </p:nvSpPr>
        <p:spPr>
          <a:xfrm>
            <a:off x="3969985" y="2819209"/>
            <a:ext cx="2410916" cy="8421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="" xmlns:a16="http://schemas.microsoft.com/office/drawing/2014/main" id="{E9C8B31E-206C-4A5D-85FC-0B9E157135ED}"/>
              </a:ext>
            </a:extLst>
          </p:cNvPr>
          <p:cNvSpPr/>
          <p:nvPr/>
        </p:nvSpPr>
        <p:spPr>
          <a:xfrm>
            <a:off x="3969985" y="4090573"/>
            <a:ext cx="2410916" cy="8421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="" xmlns:a16="http://schemas.microsoft.com/office/drawing/2014/main" id="{DD9365BA-A186-40BF-AAEC-1024844F39DE}"/>
              </a:ext>
            </a:extLst>
          </p:cNvPr>
          <p:cNvSpPr/>
          <p:nvPr/>
        </p:nvSpPr>
        <p:spPr>
          <a:xfrm>
            <a:off x="3969985" y="5365955"/>
            <a:ext cx="2410916" cy="8421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a destra 30">
            <a:extLst>
              <a:ext uri="{FF2B5EF4-FFF2-40B4-BE49-F238E27FC236}">
                <a16:creationId xmlns="" xmlns:a16="http://schemas.microsoft.com/office/drawing/2014/main" id="{8A7050C6-C74A-4508-9B2C-C231027C6F84}"/>
              </a:ext>
            </a:extLst>
          </p:cNvPr>
          <p:cNvSpPr/>
          <p:nvPr/>
        </p:nvSpPr>
        <p:spPr>
          <a:xfrm>
            <a:off x="6459609" y="497981"/>
            <a:ext cx="341267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a destra 31">
            <a:extLst>
              <a:ext uri="{FF2B5EF4-FFF2-40B4-BE49-F238E27FC236}">
                <a16:creationId xmlns="" xmlns:a16="http://schemas.microsoft.com/office/drawing/2014/main" id="{6DCCEB38-C990-4D93-944E-0133CAFC340E}"/>
              </a:ext>
            </a:extLst>
          </p:cNvPr>
          <p:cNvSpPr/>
          <p:nvPr/>
        </p:nvSpPr>
        <p:spPr>
          <a:xfrm>
            <a:off x="6459609" y="1772761"/>
            <a:ext cx="341267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a destra 32">
            <a:extLst>
              <a:ext uri="{FF2B5EF4-FFF2-40B4-BE49-F238E27FC236}">
                <a16:creationId xmlns="" xmlns:a16="http://schemas.microsoft.com/office/drawing/2014/main" id="{FD2ECA1B-9551-4DEA-83DA-4606556550B3}"/>
              </a:ext>
            </a:extLst>
          </p:cNvPr>
          <p:cNvSpPr/>
          <p:nvPr/>
        </p:nvSpPr>
        <p:spPr>
          <a:xfrm>
            <a:off x="6459609" y="3053510"/>
            <a:ext cx="341267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a destra 33">
            <a:extLst>
              <a:ext uri="{FF2B5EF4-FFF2-40B4-BE49-F238E27FC236}">
                <a16:creationId xmlns="" xmlns:a16="http://schemas.microsoft.com/office/drawing/2014/main" id="{63C58211-19AD-4F01-9F51-8B4DB37808B8}"/>
              </a:ext>
            </a:extLst>
          </p:cNvPr>
          <p:cNvSpPr/>
          <p:nvPr/>
        </p:nvSpPr>
        <p:spPr>
          <a:xfrm>
            <a:off x="6459609" y="4326940"/>
            <a:ext cx="341267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a destra 34">
            <a:extLst>
              <a:ext uri="{FF2B5EF4-FFF2-40B4-BE49-F238E27FC236}">
                <a16:creationId xmlns="" xmlns:a16="http://schemas.microsoft.com/office/drawing/2014/main" id="{CECDBD94-F2E9-4B7E-B915-0980823A3E09}"/>
              </a:ext>
            </a:extLst>
          </p:cNvPr>
          <p:cNvSpPr/>
          <p:nvPr/>
        </p:nvSpPr>
        <p:spPr>
          <a:xfrm>
            <a:off x="6459609" y="5594333"/>
            <a:ext cx="341267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384626"/>
            <a:ext cx="1227411" cy="42944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30788" y="2890244"/>
            <a:ext cx="2907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Very</a:t>
            </a:r>
            <a:r>
              <a:rPr lang="it-IT" b="1" dirty="0"/>
              <a:t> high-</a:t>
            </a:r>
            <a:r>
              <a:rPr lang="it-IT" b="1" dirty="0" err="1"/>
              <a:t>resolution</a:t>
            </a:r>
            <a:r>
              <a:rPr lang="it-IT" b="1" dirty="0"/>
              <a:t> </a:t>
            </a:r>
            <a:r>
              <a:rPr lang="it-IT" b="1" dirty="0" err="1"/>
              <a:t>seismic</a:t>
            </a:r>
            <a:r>
              <a:rPr lang="it-IT" b="1" dirty="0"/>
              <a:t> </a:t>
            </a:r>
            <a:r>
              <a:rPr lang="it-IT" b="1" dirty="0" err="1"/>
              <a:t>profiling</a:t>
            </a:r>
            <a:r>
              <a:rPr lang="it-IT" b="1" dirty="0"/>
              <a:t>:</a:t>
            </a:r>
          </a:p>
          <a:p>
            <a:endParaRPr lang="it-IT" b="1" dirty="0"/>
          </a:p>
          <a:p>
            <a:r>
              <a:rPr lang="it-IT" b="1" dirty="0"/>
              <a:t>Processing flow and </a:t>
            </a:r>
            <a:r>
              <a:rPr lang="it-IT" b="1" dirty="0" err="1"/>
              <a:t>main</a:t>
            </a:r>
            <a:r>
              <a:rPr lang="it-IT" b="1" dirty="0"/>
              <a:t> </a:t>
            </a:r>
            <a:r>
              <a:rPr lang="it-IT" b="1" dirty="0" err="1"/>
              <a:t>outputs</a:t>
            </a:r>
            <a:endParaRPr lang="it-IT" b="1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7" y="88286"/>
            <a:ext cx="3373925" cy="204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16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AF4B98E3-FC82-4F89-9047-7683988B58FF}"/>
              </a:ext>
            </a:extLst>
          </p:cNvPr>
          <p:cNvSpPr txBox="1"/>
          <p:nvPr/>
        </p:nvSpPr>
        <p:spPr>
          <a:xfrm>
            <a:off x="0" y="126610"/>
            <a:ext cx="503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cap="small" dirty="0" err="1"/>
              <a:t>Reflection</a:t>
            </a:r>
            <a:r>
              <a:rPr lang="it-IT" b="1" cap="small" dirty="0"/>
              <a:t> </a:t>
            </a:r>
            <a:r>
              <a:rPr lang="it-IT" b="1" cap="small" dirty="0" err="1"/>
              <a:t>seismic</a:t>
            </a:r>
            <a:r>
              <a:rPr lang="it-IT" b="1" cap="small" dirty="0"/>
              <a:t> </a:t>
            </a:r>
            <a:r>
              <a:rPr lang="it-IT" b="1" cap="small" dirty="0" err="1" smtClean="0"/>
              <a:t>stack</a:t>
            </a:r>
            <a:r>
              <a:rPr lang="it-IT" b="1" cap="small" dirty="0" smtClean="0"/>
              <a:t> and </a:t>
            </a:r>
            <a:r>
              <a:rPr lang="it-IT" b="1" cap="small" dirty="0" err="1" smtClean="0"/>
              <a:t>depth-converted</a:t>
            </a:r>
            <a:r>
              <a:rPr lang="it-IT" b="1" cap="small" dirty="0" smtClean="0"/>
              <a:t> </a:t>
            </a:r>
            <a:r>
              <a:rPr lang="it-IT" b="1" cap="small" dirty="0" err="1" smtClean="0"/>
              <a:t>section</a:t>
            </a:r>
            <a:endParaRPr lang="it-IT" b="1" cap="small" dirty="0"/>
          </a:p>
        </p:txBody>
      </p:sp>
      <p:grpSp>
        <p:nvGrpSpPr>
          <p:cNvPr id="2" name="Group 1"/>
          <p:cNvGrpSpPr/>
          <p:nvPr/>
        </p:nvGrpSpPr>
        <p:grpSpPr>
          <a:xfrm>
            <a:off x="4139903" y="2134348"/>
            <a:ext cx="8052097" cy="4702593"/>
            <a:chOff x="4533613" y="962063"/>
            <a:chExt cx="5246700" cy="3552490"/>
          </a:xfrm>
        </p:grpSpPr>
        <p:pic>
          <p:nvPicPr>
            <p:cNvPr id="5" name="Immagine 4">
              <a:extLst>
                <a:ext uri="{FF2B5EF4-FFF2-40B4-BE49-F238E27FC236}">
                  <a16:creationId xmlns="" xmlns:a16="http://schemas.microsoft.com/office/drawing/2014/main" id="{54D9BD88-FDE6-4A1F-9A2C-B3473FC8F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134"/>
            <a:stretch/>
          </p:blipFill>
          <p:spPr>
            <a:xfrm>
              <a:off x="4533613" y="962063"/>
              <a:ext cx="5246700" cy="3552490"/>
            </a:xfrm>
            <a:prstGeom prst="rect">
              <a:avLst/>
            </a:prstGeom>
          </p:spPr>
        </p:pic>
        <p:sp>
          <p:nvSpPr>
            <p:cNvPr id="6" name="Ovale 5">
              <a:extLst>
                <a:ext uri="{FF2B5EF4-FFF2-40B4-BE49-F238E27FC236}">
                  <a16:creationId xmlns="" xmlns:a16="http://schemas.microsoft.com/office/drawing/2014/main" id="{1DB5F1C5-2C47-4200-953F-643AAB94BF0D}"/>
                </a:ext>
              </a:extLst>
            </p:cNvPr>
            <p:cNvSpPr/>
            <p:nvPr/>
          </p:nvSpPr>
          <p:spPr>
            <a:xfrm>
              <a:off x="6862174" y="1707378"/>
              <a:ext cx="1982298" cy="533743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>
              <a:extLst>
                <a:ext uri="{FF2B5EF4-FFF2-40B4-BE49-F238E27FC236}">
                  <a16:creationId xmlns="" xmlns:a16="http://schemas.microsoft.com/office/drawing/2014/main" id="{6F7DEDF3-F527-4FD4-A5D6-FE607CD829CE}"/>
                </a:ext>
              </a:extLst>
            </p:cNvPr>
            <p:cNvSpPr/>
            <p:nvPr/>
          </p:nvSpPr>
          <p:spPr>
            <a:xfrm>
              <a:off x="5329827" y="2142469"/>
              <a:ext cx="1827136" cy="47677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4" name="Connettore 2 13">
            <a:extLst>
              <a:ext uri="{FF2B5EF4-FFF2-40B4-BE49-F238E27FC236}">
                <a16:creationId xmlns="" xmlns:a16="http://schemas.microsoft.com/office/drawing/2014/main" id="{70C202A1-F5CD-401E-B562-889849A3F4DF}"/>
              </a:ext>
            </a:extLst>
          </p:cNvPr>
          <p:cNvCxnSpPr>
            <a:cxnSpLocks/>
          </p:cNvCxnSpPr>
          <p:nvPr/>
        </p:nvCxnSpPr>
        <p:spPr>
          <a:xfrm flipH="1">
            <a:off x="7384212" y="1109768"/>
            <a:ext cx="121308" cy="20111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81" y="618946"/>
            <a:ext cx="4353885" cy="2643431"/>
          </a:xfrm>
          <a:prstGeom prst="rect">
            <a:avLst/>
          </a:prstGeom>
        </p:spPr>
      </p:pic>
      <p:cxnSp>
        <p:nvCxnSpPr>
          <p:cNvPr id="22" name="Connettore 2 13">
            <a:extLst>
              <a:ext uri="{FF2B5EF4-FFF2-40B4-BE49-F238E27FC236}">
                <a16:creationId xmlns="" xmlns:a16="http://schemas.microsoft.com/office/drawing/2014/main" id="{70C202A1-F5CD-401E-B562-889849A3F4DF}"/>
              </a:ext>
            </a:extLst>
          </p:cNvPr>
          <p:cNvCxnSpPr>
            <a:cxnSpLocks/>
          </p:cNvCxnSpPr>
          <p:nvPr/>
        </p:nvCxnSpPr>
        <p:spPr>
          <a:xfrm flipV="1">
            <a:off x="3801518" y="3839314"/>
            <a:ext cx="2245599" cy="19928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13">
            <a:extLst>
              <a:ext uri="{FF2B5EF4-FFF2-40B4-BE49-F238E27FC236}">
                <a16:creationId xmlns="" xmlns:a16="http://schemas.microsoft.com/office/drawing/2014/main" id="{70C202A1-F5CD-401E-B562-889849A3F4DF}"/>
              </a:ext>
            </a:extLst>
          </p:cNvPr>
          <p:cNvCxnSpPr>
            <a:cxnSpLocks/>
          </p:cNvCxnSpPr>
          <p:nvPr/>
        </p:nvCxnSpPr>
        <p:spPr>
          <a:xfrm>
            <a:off x="6426679" y="1871932"/>
            <a:ext cx="362310" cy="139044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0699" y="3743158"/>
            <a:ext cx="327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Top of </a:t>
            </a:r>
            <a:r>
              <a:rPr lang="it-IT" dirty="0" err="1" smtClean="0"/>
              <a:t>pre</a:t>
            </a:r>
            <a:r>
              <a:rPr lang="it-IT" dirty="0" smtClean="0"/>
              <a:t>-LGM </a:t>
            </a:r>
            <a:r>
              <a:rPr lang="it-IT" dirty="0"/>
              <a:t>fan </a:t>
            </a:r>
            <a:r>
              <a:rPr lang="it-IT" dirty="0" smtClean="0"/>
              <a:t>(&gt;30 </a:t>
            </a:r>
            <a:r>
              <a:rPr lang="it-IT" dirty="0"/>
              <a:t>ka</a:t>
            </a:r>
            <a:r>
              <a:rPr lang="it-IT" dirty="0" smtClean="0"/>
              <a:t>).</a:t>
            </a:r>
            <a:endParaRPr lang="it-IT" dirty="0"/>
          </a:p>
          <a:p>
            <a:r>
              <a:rPr lang="it-IT" dirty="0" err="1" smtClean="0"/>
              <a:t>Throw</a:t>
            </a:r>
            <a:r>
              <a:rPr lang="it-IT" dirty="0" smtClean="0"/>
              <a:t> ~16 m </a:t>
            </a:r>
            <a:endParaRPr lang="it-IT" dirty="0"/>
          </a:p>
        </p:txBody>
      </p:sp>
      <p:sp>
        <p:nvSpPr>
          <p:cNvPr id="28" name="TextBox 27"/>
          <p:cNvSpPr txBox="1"/>
          <p:nvPr/>
        </p:nvSpPr>
        <p:spPr>
          <a:xfrm>
            <a:off x="5226529" y="1416812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Post-LGM </a:t>
            </a:r>
            <a:r>
              <a:rPr lang="it-IT" dirty="0" err="1"/>
              <a:t>syntectonic</a:t>
            </a:r>
            <a:r>
              <a:rPr lang="it-IT" dirty="0"/>
              <a:t> </a:t>
            </a:r>
            <a:r>
              <a:rPr lang="it-IT" dirty="0" err="1"/>
              <a:t>wedge</a:t>
            </a:r>
            <a:endParaRPr lang="it-IT" dirty="0"/>
          </a:p>
        </p:txBody>
      </p:sp>
      <p:sp>
        <p:nvSpPr>
          <p:cNvPr id="31" name="TextBox 30"/>
          <p:cNvSpPr txBox="1"/>
          <p:nvPr/>
        </p:nvSpPr>
        <p:spPr>
          <a:xfrm>
            <a:off x="6426679" y="670359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Active fault-zone</a:t>
            </a:r>
          </a:p>
        </p:txBody>
      </p:sp>
      <p:cxnSp>
        <p:nvCxnSpPr>
          <p:cNvPr id="32" name="Connettore 2 13">
            <a:extLst>
              <a:ext uri="{FF2B5EF4-FFF2-40B4-BE49-F238E27FC236}">
                <a16:creationId xmlns="" xmlns:a16="http://schemas.microsoft.com/office/drawing/2014/main" id="{70C202A1-F5CD-401E-B562-889849A3F4DF}"/>
              </a:ext>
            </a:extLst>
          </p:cNvPr>
          <p:cNvCxnSpPr>
            <a:cxnSpLocks/>
          </p:cNvCxnSpPr>
          <p:nvPr/>
        </p:nvCxnSpPr>
        <p:spPr>
          <a:xfrm>
            <a:off x="7626829" y="1109768"/>
            <a:ext cx="446665" cy="193535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4381" y="4740376"/>
            <a:ext cx="3576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Very</a:t>
            </a:r>
            <a:r>
              <a:rPr lang="it-IT" dirty="0"/>
              <a:t> high-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imaging</a:t>
            </a:r>
            <a:r>
              <a:rPr lang="it-IT" dirty="0"/>
              <a:t> of a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shallow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-fault </a:t>
            </a:r>
            <a:r>
              <a:rPr lang="it-IT" dirty="0" smtClean="0"/>
              <a:t>zone:</a:t>
            </a:r>
          </a:p>
          <a:p>
            <a:pPr algn="just"/>
            <a:r>
              <a:rPr lang="it-IT" dirty="0" err="1"/>
              <a:t>t</a:t>
            </a:r>
            <a:r>
              <a:rPr lang="it-IT" dirty="0" err="1" smtClean="0"/>
              <a:t>wo</a:t>
            </a:r>
            <a:r>
              <a:rPr lang="it-IT" dirty="0" smtClean="0"/>
              <a:t> </a:t>
            </a:r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closely-spaced</a:t>
            </a:r>
            <a:r>
              <a:rPr lang="it-IT" dirty="0" smtClean="0"/>
              <a:t> </a:t>
            </a:r>
            <a:r>
              <a:rPr lang="it-IT" dirty="0" err="1" smtClean="0"/>
              <a:t>synthetic</a:t>
            </a:r>
            <a:r>
              <a:rPr lang="it-IT" dirty="0" smtClean="0"/>
              <a:t> </a:t>
            </a:r>
            <a:r>
              <a:rPr lang="it-IT" dirty="0" err="1" smtClean="0"/>
              <a:t>splays</a:t>
            </a:r>
            <a:r>
              <a:rPr lang="it-IT" dirty="0" smtClean="0"/>
              <a:t>, the </a:t>
            </a:r>
            <a:r>
              <a:rPr lang="it-IT" dirty="0" err="1" smtClean="0"/>
              <a:t>westernmost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active</a:t>
            </a:r>
            <a:r>
              <a:rPr lang="it-IT" dirty="0" smtClean="0"/>
              <a:t> up to 30 </a:t>
            </a:r>
            <a:r>
              <a:rPr lang="it-IT" dirty="0" err="1" smtClean="0"/>
              <a:t>October</a:t>
            </a:r>
            <a:r>
              <a:rPr lang="it-IT" dirty="0" smtClean="0"/>
              <a:t> 2016</a:t>
            </a:r>
            <a:endParaRPr lang="it-IT" dirty="0"/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582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29647" y="1986385"/>
            <a:ext cx="26914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</a:t>
            </a:r>
            <a:r>
              <a:rPr lang="it-IT" dirty="0" err="1"/>
              <a:t>detailed</a:t>
            </a:r>
            <a:r>
              <a:rPr lang="it-IT" dirty="0"/>
              <a:t> </a:t>
            </a:r>
            <a:r>
              <a:rPr lang="it-IT" dirty="0" err="1"/>
              <a:t>Vp</a:t>
            </a:r>
            <a:r>
              <a:rPr lang="it-IT" dirty="0"/>
              <a:t> and Vs </a:t>
            </a:r>
            <a:r>
              <a:rPr lang="it-IT" dirty="0" err="1"/>
              <a:t>models</a:t>
            </a:r>
            <a:r>
              <a:rPr lang="it-IT" dirty="0"/>
              <a:t> from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compute </a:t>
            </a:r>
            <a:r>
              <a:rPr lang="it-IT" dirty="0" err="1"/>
              <a:t>smooth</a:t>
            </a:r>
            <a:r>
              <a:rPr lang="it-IT" dirty="0"/>
              <a:t> </a:t>
            </a:r>
            <a:r>
              <a:rPr lang="it-IT" dirty="0" err="1"/>
              <a:t>Vp</a:t>
            </a:r>
            <a:r>
              <a:rPr lang="it-IT" dirty="0"/>
              <a:t>/Vs ratio and </a:t>
            </a:r>
            <a:r>
              <a:rPr lang="it-IT" dirty="0" err="1"/>
              <a:t>Poisson</a:t>
            </a:r>
            <a:r>
              <a:rPr lang="it-IT" dirty="0"/>
              <a:t> </a:t>
            </a:r>
            <a:r>
              <a:rPr lang="it-IT" dirty="0" err="1"/>
              <a:t>coefficient’s</a:t>
            </a:r>
            <a:r>
              <a:rPr lang="it-IT" dirty="0"/>
              <a:t> </a:t>
            </a:r>
            <a:r>
              <a:rPr lang="it-IT" dirty="0" err="1"/>
              <a:t>distributions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 err="1"/>
              <a:t>Velocity</a:t>
            </a:r>
            <a:r>
              <a:rPr lang="it-IT" dirty="0"/>
              <a:t> </a:t>
            </a:r>
            <a:r>
              <a:rPr lang="it-IT" dirty="0" err="1"/>
              <a:t>models</a:t>
            </a:r>
            <a:r>
              <a:rPr lang="it-IT" dirty="0"/>
              <a:t> are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with the ERT model for the cluster </a:t>
            </a:r>
            <a:r>
              <a:rPr lang="it-IT" dirty="0" err="1"/>
              <a:t>analysis</a:t>
            </a:r>
            <a:r>
              <a:rPr lang="it-IT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5408" r="2646" b="34240"/>
          <a:stretch/>
        </p:blipFill>
        <p:spPr>
          <a:xfrm>
            <a:off x="192117" y="1442765"/>
            <a:ext cx="9023230" cy="41388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812" y="129659"/>
            <a:ext cx="3689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cap="small" dirty="0" err="1"/>
              <a:t>Results</a:t>
            </a:r>
            <a:r>
              <a:rPr lang="it-IT" b="1" cap="small" dirty="0"/>
              <a:t> from </a:t>
            </a:r>
            <a:r>
              <a:rPr lang="it-IT" b="1" cap="small" dirty="0" err="1"/>
              <a:t>Tomography</a:t>
            </a:r>
            <a:r>
              <a:rPr lang="it-IT" b="1" cap="small" dirty="0"/>
              <a:t> and MASW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97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72" y="154403"/>
            <a:ext cx="9164128" cy="6668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7373"/>
            <a:ext cx="1227411" cy="429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516" y="224287"/>
            <a:ext cx="50550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the </a:t>
            </a:r>
            <a:r>
              <a:rPr lang="it-IT" dirty="0" err="1"/>
              <a:t>overlapping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, the 5-m ERT model (top) and the </a:t>
            </a:r>
            <a:r>
              <a:rPr lang="it-IT" dirty="0" err="1"/>
              <a:t>Vp</a:t>
            </a:r>
            <a:r>
              <a:rPr lang="it-IT" dirty="0"/>
              <a:t> </a:t>
            </a:r>
            <a:r>
              <a:rPr lang="it-IT" dirty="0" err="1"/>
              <a:t>tomographic</a:t>
            </a:r>
            <a:r>
              <a:rPr lang="it-IT" dirty="0"/>
              <a:t> model (bottom) show a </a:t>
            </a:r>
            <a:r>
              <a:rPr lang="it-IT" dirty="0" err="1"/>
              <a:t>striking</a:t>
            </a:r>
            <a:r>
              <a:rPr lang="it-IT" dirty="0"/>
              <a:t> </a:t>
            </a:r>
            <a:r>
              <a:rPr lang="it-IT" dirty="0" err="1"/>
              <a:t>similar</a:t>
            </a:r>
            <a:r>
              <a:rPr lang="it-IT" dirty="0"/>
              <a:t> pattern of </a:t>
            </a:r>
            <a:r>
              <a:rPr lang="it-IT" dirty="0" err="1"/>
              <a:t>subsurface</a:t>
            </a:r>
            <a:r>
              <a:rPr lang="it-IT" dirty="0"/>
              <a:t> </a:t>
            </a:r>
            <a:r>
              <a:rPr lang="it-IT" dirty="0" err="1"/>
              <a:t>resistivity</a:t>
            </a:r>
            <a:r>
              <a:rPr lang="it-IT" dirty="0"/>
              <a:t> and </a:t>
            </a:r>
            <a:r>
              <a:rPr lang="it-IT" dirty="0" err="1"/>
              <a:t>velocity</a:t>
            </a:r>
            <a:r>
              <a:rPr lang="it-IT" dirty="0"/>
              <a:t>.</a:t>
            </a:r>
          </a:p>
          <a:p>
            <a:r>
              <a:rPr lang="it-IT" dirty="0" err="1" smtClean="0"/>
              <a:t>There</a:t>
            </a:r>
            <a:r>
              <a:rPr lang="it-IT" dirty="0" smtClean="0"/>
              <a:t> </a:t>
            </a:r>
            <a:r>
              <a:rPr lang="it-IT" dirty="0" err="1"/>
              <a:t>is</a:t>
            </a:r>
            <a:r>
              <a:rPr lang="it-IT" dirty="0"/>
              <a:t> a SW-</a:t>
            </a:r>
            <a:r>
              <a:rPr lang="it-IT" dirty="0" err="1"/>
              <a:t>dipping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of </a:t>
            </a:r>
            <a:r>
              <a:rPr lang="it-IT" dirty="0" err="1"/>
              <a:t>low-resistivity</a:t>
            </a:r>
            <a:r>
              <a:rPr lang="it-IT" dirty="0"/>
              <a:t> and high-</a:t>
            </a:r>
            <a:r>
              <a:rPr lang="it-IT" dirty="0" err="1"/>
              <a:t>Vp</a:t>
            </a:r>
            <a:r>
              <a:rPr lang="it-IT" dirty="0"/>
              <a:t> </a:t>
            </a:r>
            <a:r>
              <a:rPr lang="it-IT" dirty="0" err="1"/>
              <a:t>beneath</a:t>
            </a:r>
            <a:r>
              <a:rPr lang="it-IT" dirty="0"/>
              <a:t> the fault </a:t>
            </a:r>
            <a:r>
              <a:rPr lang="it-IT" dirty="0" err="1"/>
              <a:t>scarp</a:t>
            </a:r>
            <a:r>
              <a:rPr lang="it-IT" dirty="0"/>
              <a:t>. </a:t>
            </a:r>
            <a:endParaRPr lang="it-IT" dirty="0" smtClean="0"/>
          </a:p>
          <a:p>
            <a:r>
              <a:rPr lang="it-IT" dirty="0" smtClean="0"/>
              <a:t>Clear </a:t>
            </a:r>
            <a:r>
              <a:rPr lang="it-IT" dirty="0" err="1"/>
              <a:t>displacement</a:t>
            </a:r>
            <a:r>
              <a:rPr lang="it-IT" dirty="0"/>
              <a:t> of the </a:t>
            </a:r>
            <a:r>
              <a:rPr lang="it-IT" dirty="0" err="1"/>
              <a:t>shallow</a:t>
            </a:r>
            <a:r>
              <a:rPr lang="it-IT" dirty="0"/>
              <a:t> resistive </a:t>
            </a:r>
            <a:r>
              <a:rPr lang="it-IT" dirty="0" err="1"/>
              <a:t>layer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paired</a:t>
            </a:r>
            <a:r>
              <a:rPr lang="it-IT" dirty="0"/>
              <a:t> with </a:t>
            </a:r>
            <a:r>
              <a:rPr lang="it-IT" dirty="0" err="1"/>
              <a:t>thickening</a:t>
            </a:r>
            <a:r>
              <a:rPr lang="it-IT" dirty="0"/>
              <a:t> of </a:t>
            </a:r>
            <a:r>
              <a:rPr lang="it-IT" dirty="0" err="1"/>
              <a:t>low-Vp</a:t>
            </a:r>
            <a:r>
              <a:rPr lang="it-IT" dirty="0"/>
              <a:t> </a:t>
            </a:r>
            <a:r>
              <a:rPr lang="it-IT" dirty="0" err="1"/>
              <a:t>sediments</a:t>
            </a:r>
            <a:r>
              <a:rPr lang="it-IT" dirty="0"/>
              <a:t> in the </a:t>
            </a:r>
            <a:r>
              <a:rPr lang="it-IT" dirty="0" smtClean="0"/>
              <a:t>hangingwall (colluvial </a:t>
            </a:r>
            <a:r>
              <a:rPr lang="it-IT" dirty="0" err="1" smtClean="0"/>
              <a:t>packages</a:t>
            </a:r>
            <a:r>
              <a:rPr lang="it-IT" dirty="0" smtClean="0"/>
              <a:t> due to </a:t>
            </a:r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past</a:t>
            </a:r>
            <a:r>
              <a:rPr lang="it-IT" dirty="0" smtClean="0"/>
              <a:t> </a:t>
            </a:r>
            <a:r>
              <a:rPr lang="it-IT" dirty="0" err="1" smtClean="0"/>
              <a:t>surface-rupturing</a:t>
            </a:r>
            <a:r>
              <a:rPr lang="it-IT" dirty="0" smtClean="0"/>
              <a:t> </a:t>
            </a:r>
            <a:r>
              <a:rPr lang="it-IT" dirty="0" err="1" smtClean="0"/>
              <a:t>earthquakes</a:t>
            </a:r>
            <a:r>
              <a:rPr lang="it-IT" dirty="0" smtClean="0"/>
              <a:t>).  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431321" y="4468483"/>
            <a:ext cx="25965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looked</a:t>
            </a:r>
            <a:r>
              <a:rPr lang="it-IT" dirty="0"/>
              <a:t> in </a:t>
            </a:r>
            <a:r>
              <a:rPr lang="it-IT" dirty="0" err="1"/>
              <a:t>detail</a:t>
            </a:r>
            <a:r>
              <a:rPr lang="it-IT" dirty="0"/>
              <a:t>, the ERT </a:t>
            </a:r>
            <a:r>
              <a:rPr lang="it-IT" dirty="0" err="1"/>
              <a:t>captures</a:t>
            </a:r>
            <a:r>
              <a:rPr lang="it-IT" dirty="0"/>
              <a:t> the </a:t>
            </a:r>
            <a:r>
              <a:rPr lang="it-IT" dirty="0" err="1"/>
              <a:t>width</a:t>
            </a:r>
            <a:r>
              <a:rPr lang="it-IT" dirty="0"/>
              <a:t> of the </a:t>
            </a:r>
            <a:r>
              <a:rPr lang="it-IT" dirty="0" err="1"/>
              <a:t>active</a:t>
            </a:r>
            <a:r>
              <a:rPr lang="it-IT" dirty="0"/>
              <a:t> fault zone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displayed</a:t>
            </a:r>
            <a:r>
              <a:rPr lang="it-IT" dirty="0"/>
              <a:t> in the trench log T1 by Galli &amp; </a:t>
            </a:r>
            <a:r>
              <a:rPr lang="it-IT" dirty="0" err="1"/>
              <a:t>Galadini</a:t>
            </a:r>
            <a:r>
              <a:rPr lang="it-IT" dirty="0"/>
              <a:t> (2003)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2951" y="2941410"/>
            <a:ext cx="12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fault zone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82951" y="968030"/>
            <a:ext cx="12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fault zone</a:t>
            </a:r>
          </a:p>
        </p:txBody>
      </p:sp>
    </p:spTree>
    <p:extLst>
      <p:ext uri="{BB962C8B-B14F-4D97-AF65-F5344CB8AC3E}">
        <p14:creationId xmlns:p14="http://schemas.microsoft.com/office/powerpoint/2010/main" val="823001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="" xmlns:a16="http://schemas.microsoft.com/office/drawing/2014/main" id="{360C0CFE-0D8C-4D86-99AC-35CD5DED3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1" y="1175410"/>
            <a:ext cx="5189023" cy="481012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B2066BF2-2E23-4657-8049-4D785E8BA9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9685" y="52283"/>
            <a:ext cx="4469844" cy="201595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4A3D96F4-7BB6-40A9-838A-6FD3819E86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0774" y="2225765"/>
            <a:ext cx="4468755" cy="2063675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="" xmlns:a16="http://schemas.microsoft.com/office/drawing/2014/main" id="{69701E62-2B04-4C81-B930-785128D89F34}"/>
              </a:ext>
            </a:extLst>
          </p:cNvPr>
          <p:cNvSpPr/>
          <p:nvPr/>
        </p:nvSpPr>
        <p:spPr>
          <a:xfrm rot="3758068">
            <a:off x="2736476" y="1609514"/>
            <a:ext cx="630481" cy="1636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540" y="323341"/>
            <a:ext cx="665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Vp</a:t>
            </a:r>
            <a:r>
              <a:rPr lang="it-IT" b="1" dirty="0" smtClean="0"/>
              <a:t>/Vs </a:t>
            </a:r>
            <a:r>
              <a:rPr lang="it-IT" b="1" dirty="0"/>
              <a:t>ratio and </a:t>
            </a:r>
            <a:r>
              <a:rPr lang="it-IT" b="1" dirty="0" err="1"/>
              <a:t>Poisson</a:t>
            </a:r>
            <a:r>
              <a:rPr lang="it-IT" b="1" dirty="0"/>
              <a:t> </a:t>
            </a:r>
            <a:r>
              <a:rPr lang="it-IT" b="1" dirty="0" err="1"/>
              <a:t>coefficient</a:t>
            </a:r>
            <a:r>
              <a:rPr lang="it-IT" b="1" dirty="0"/>
              <a:t> </a:t>
            </a:r>
            <a:r>
              <a:rPr lang="it-IT" b="1" dirty="0" err="1" smtClean="0"/>
              <a:t>distributions</a:t>
            </a:r>
            <a:r>
              <a:rPr lang="it-IT" b="1" dirty="0" smtClean="0"/>
              <a:t> </a:t>
            </a:r>
            <a:r>
              <a:rPr lang="it-IT" b="1" dirty="0" err="1" smtClean="0"/>
              <a:t>across</a:t>
            </a:r>
            <a:r>
              <a:rPr lang="it-IT" b="1" dirty="0" smtClean="0"/>
              <a:t> the VF fault.</a:t>
            </a:r>
            <a:endParaRPr lang="it-IT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933357" y="1029112"/>
            <a:ext cx="1285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Fault zone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33357" y="2803301"/>
            <a:ext cx="1285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Fault zone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37759" y="2225765"/>
            <a:ext cx="1285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Fault zone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21194" y="4446970"/>
            <a:ext cx="6370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high </a:t>
            </a:r>
            <a:r>
              <a:rPr lang="en-US" dirty="0" err="1"/>
              <a:t>Vp</a:t>
            </a:r>
            <a:r>
              <a:rPr lang="en-US" dirty="0"/>
              <a:t>/Vs </a:t>
            </a:r>
            <a:r>
              <a:rPr lang="en-US" dirty="0" smtClean="0"/>
              <a:t>(average 2.91) and </a:t>
            </a:r>
            <a:r>
              <a:rPr lang="en-US" dirty="0"/>
              <a:t>Poisson’s coefficient </a:t>
            </a:r>
            <a:r>
              <a:rPr lang="en-US" dirty="0" smtClean="0"/>
              <a:t>(average 0.43) in </a:t>
            </a:r>
            <a:r>
              <a:rPr lang="en-US" dirty="0"/>
              <a:t>the fault zone suggest this is a granular nearly-saturated medium, probably related to the increase of permeability due to fracturing and shearing</a:t>
            </a:r>
            <a:r>
              <a:rPr lang="it-IT" dirty="0" smtClean="0"/>
              <a:t>.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/>
              <a:t>resistivity</a:t>
            </a:r>
            <a:r>
              <a:rPr lang="it-IT" dirty="0"/>
              <a:t> </a:t>
            </a:r>
            <a:r>
              <a:rPr lang="it-IT" dirty="0" err="1"/>
              <a:t>values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suggest</a:t>
            </a:r>
            <a:r>
              <a:rPr lang="it-IT" dirty="0"/>
              <a:t> high </a:t>
            </a:r>
            <a:r>
              <a:rPr lang="it-IT" dirty="0" err="1"/>
              <a:t>porosity</a:t>
            </a:r>
            <a:r>
              <a:rPr lang="it-IT" dirty="0"/>
              <a:t> (10-30%) </a:t>
            </a:r>
            <a:r>
              <a:rPr lang="it-IT" dirty="0" err="1"/>
              <a:t>likely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the high </a:t>
            </a:r>
            <a:r>
              <a:rPr lang="it-IT" dirty="0" err="1"/>
              <a:t>fracture</a:t>
            </a:r>
            <a:r>
              <a:rPr lang="it-IT" dirty="0"/>
              <a:t> </a:t>
            </a:r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damage</a:t>
            </a:r>
            <a:r>
              <a:rPr lang="it-IT" dirty="0"/>
              <a:t> zone and </a:t>
            </a:r>
            <a:r>
              <a:rPr lang="it-IT" dirty="0" err="1"/>
              <a:t>liquid-bearing</a:t>
            </a:r>
            <a:r>
              <a:rPr lang="it-IT" dirty="0"/>
              <a:t> </a:t>
            </a:r>
            <a:r>
              <a:rPr lang="it-IT" dirty="0" err="1"/>
              <a:t>saturated</a:t>
            </a:r>
            <a:r>
              <a:rPr lang="it-IT" dirty="0"/>
              <a:t> </a:t>
            </a:r>
            <a:r>
              <a:rPr lang="it-IT" dirty="0" err="1"/>
              <a:t>soils</a:t>
            </a:r>
            <a:r>
              <a:rPr lang="it-IT" dirty="0" smtClean="0"/>
              <a:t>.</a:t>
            </a:r>
          </a:p>
          <a:p>
            <a:pPr algn="just"/>
            <a:r>
              <a:rPr lang="it-IT" dirty="0" smtClean="0"/>
              <a:t>The </a:t>
            </a:r>
            <a:r>
              <a:rPr lang="it-IT" dirty="0" err="1" smtClean="0"/>
              <a:t>thickened</a:t>
            </a:r>
            <a:r>
              <a:rPr lang="it-IT" dirty="0" smtClean="0"/>
              <a:t> hangingwall </a:t>
            </a:r>
            <a:r>
              <a:rPr lang="it-IT" dirty="0" err="1" smtClean="0"/>
              <a:t>sequence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lower</a:t>
            </a:r>
            <a:r>
              <a:rPr lang="it-IT" dirty="0" smtClean="0"/>
              <a:t> </a:t>
            </a:r>
            <a:r>
              <a:rPr lang="it-IT" dirty="0" err="1" smtClean="0"/>
              <a:t>Vp</a:t>
            </a:r>
            <a:r>
              <a:rPr lang="it-IT" dirty="0" smtClean="0"/>
              <a:t>/Vs and </a:t>
            </a:r>
            <a:r>
              <a:rPr lang="it-IT" dirty="0" err="1" smtClean="0"/>
              <a:t>Poisson’s</a:t>
            </a:r>
            <a:r>
              <a:rPr lang="it-IT" dirty="0" smtClean="0"/>
              <a:t> ratio (2.25 and 0.36, </a:t>
            </a:r>
            <a:r>
              <a:rPr lang="it-IT" dirty="0" err="1" smtClean="0"/>
              <a:t>respectively</a:t>
            </a:r>
            <a:r>
              <a:rPr lang="it-IT" dirty="0" smtClean="0"/>
              <a:t>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330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AF4B98E3-FC82-4F89-9047-7683988B58FF}"/>
              </a:ext>
            </a:extLst>
          </p:cNvPr>
          <p:cNvSpPr txBox="1"/>
          <p:nvPr/>
        </p:nvSpPr>
        <p:spPr>
          <a:xfrm>
            <a:off x="0" y="126610"/>
            <a:ext cx="16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cap="small" dirty="0"/>
              <a:t>Cluster Analysis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="" xmlns:a16="http://schemas.microsoft.com/office/drawing/2014/main" id="{0CF7F5AD-8711-4D67-ACE7-45041340A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76" y="65576"/>
            <a:ext cx="6402379" cy="145471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="" xmlns:a16="http://schemas.microsoft.com/office/drawing/2014/main" id="{E07AA93F-0DF3-4BB2-B975-479E1B1488BB}"/>
              </a:ext>
            </a:extLst>
          </p:cNvPr>
          <p:cNvSpPr txBox="1"/>
          <p:nvPr/>
        </p:nvSpPr>
        <p:spPr>
          <a:xfrm>
            <a:off x="2054162" y="596221"/>
            <a:ext cx="2166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K-</a:t>
            </a:r>
            <a:r>
              <a:rPr lang="it-IT" sz="1400" dirty="0" err="1"/>
              <a:t>means</a:t>
            </a:r>
            <a:r>
              <a:rPr lang="it-IT" sz="1400" dirty="0"/>
              <a:t> (</a:t>
            </a:r>
            <a:r>
              <a:rPr lang="it-IT" sz="1400" dirty="0" err="1"/>
              <a:t>Vp</a:t>
            </a:r>
            <a:r>
              <a:rPr lang="it-IT" sz="1400" dirty="0"/>
              <a:t>-Vs-</a:t>
            </a:r>
            <a:r>
              <a:rPr lang="it-IT" sz="1400" dirty="0" err="1"/>
              <a:t>Resistivity</a:t>
            </a:r>
            <a:r>
              <a:rPr lang="it-IT" sz="1400" dirty="0"/>
              <a:t>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76CF90C-F043-4C2E-8CF7-E9DE92EA3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r="48421"/>
          <a:stretch/>
        </p:blipFill>
        <p:spPr>
          <a:xfrm>
            <a:off x="1249223" y="1057886"/>
            <a:ext cx="3627578" cy="387657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60456F11-D290-4235-9C16-A0C60FF170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1"/>
          <a:stretch/>
        </p:blipFill>
        <p:spPr>
          <a:xfrm>
            <a:off x="6944333" y="1732632"/>
            <a:ext cx="4920572" cy="3539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384626"/>
            <a:ext cx="1227411" cy="4294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11524" y="750109"/>
            <a:ext cx="1352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Fault zone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7099" y="5294591"/>
            <a:ext cx="6496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The results from the K-means cluster analysis also identify a homogeneous cluster in correspondence of the saturated active fault </a:t>
            </a:r>
            <a:r>
              <a:rPr lang="en-US" sz="1600" dirty="0" smtClean="0"/>
              <a:t>zone and in the thickened hangingwall sequence.</a:t>
            </a:r>
          </a:p>
          <a:p>
            <a:pPr algn="just"/>
            <a:r>
              <a:rPr lang="en-US" sz="1600" dirty="0" smtClean="0"/>
              <a:t>The spatial pattern of elastic moduli and resistivity is thus controlled primarily by porosity and water content.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764771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13471"/>
          </a:xfrm>
        </p:spPr>
        <p:txBody>
          <a:bodyPr>
            <a:normAutofit/>
          </a:bodyPr>
          <a:lstStyle/>
          <a:p>
            <a:r>
              <a:rPr lang="it-IT" sz="2800" b="1" dirty="0" err="1" smtClean="0">
                <a:latin typeface="+mn-lt"/>
              </a:rPr>
              <a:t>Conclusions</a:t>
            </a:r>
            <a:endParaRPr lang="it-IT" sz="28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106" y="2428845"/>
            <a:ext cx="11286226" cy="1655762"/>
          </a:xfrm>
        </p:spPr>
        <p:txBody>
          <a:bodyPr>
            <a:noAutofit/>
          </a:bodyPr>
          <a:lstStyle/>
          <a:p>
            <a:pPr algn="l"/>
            <a:r>
              <a:rPr lang="it-IT" sz="1600" dirty="0" err="1" smtClean="0"/>
              <a:t>Our</a:t>
            </a:r>
            <a:r>
              <a:rPr lang="it-IT" sz="1600" dirty="0" smtClean="0"/>
              <a:t> multi-</a:t>
            </a:r>
            <a:r>
              <a:rPr lang="it-IT" sz="1600" dirty="0" err="1" smtClean="0"/>
              <a:t>disciplinary</a:t>
            </a:r>
            <a:r>
              <a:rPr lang="it-IT" sz="1600" dirty="0" smtClean="0"/>
              <a:t> </a:t>
            </a:r>
            <a:r>
              <a:rPr lang="it-IT" sz="1600" dirty="0" err="1" smtClean="0"/>
              <a:t>geophysical</a:t>
            </a:r>
            <a:r>
              <a:rPr lang="it-IT" sz="1600" dirty="0" smtClean="0"/>
              <a:t> </a:t>
            </a:r>
            <a:r>
              <a:rPr lang="it-IT" sz="1600" dirty="0" err="1" smtClean="0"/>
              <a:t>investigation</a:t>
            </a:r>
            <a:r>
              <a:rPr lang="it-IT" sz="1600" dirty="0" smtClean="0"/>
              <a:t> </a:t>
            </a:r>
            <a:r>
              <a:rPr lang="it-IT" sz="1600" dirty="0" err="1" smtClean="0"/>
              <a:t>across</a:t>
            </a:r>
            <a:r>
              <a:rPr lang="it-IT" sz="1600" dirty="0" smtClean="0"/>
              <a:t> the VF fault in the hangingwall of the 30 </a:t>
            </a:r>
            <a:r>
              <a:rPr lang="it-IT" sz="1600" dirty="0" err="1" smtClean="0"/>
              <a:t>October</a:t>
            </a:r>
            <a:r>
              <a:rPr lang="it-IT" sz="1600" dirty="0" smtClean="0"/>
              <a:t> 2016 </a:t>
            </a:r>
            <a:r>
              <a:rPr lang="it-IT" sz="1600" dirty="0" err="1" smtClean="0"/>
              <a:t>Mw</a:t>
            </a:r>
            <a:r>
              <a:rPr lang="it-IT" sz="1600" dirty="0" smtClean="0"/>
              <a:t> 6.5 </a:t>
            </a:r>
            <a:r>
              <a:rPr lang="it-IT" sz="1600" dirty="0" err="1" smtClean="0"/>
              <a:t>earthquake</a:t>
            </a:r>
            <a:r>
              <a:rPr lang="it-IT" sz="1600" dirty="0" smtClean="0"/>
              <a:t> fault </a:t>
            </a:r>
            <a:r>
              <a:rPr lang="it-IT" sz="1600" dirty="0" err="1" smtClean="0"/>
              <a:t>revealed</a:t>
            </a:r>
            <a:r>
              <a:rPr lang="it-IT" sz="1600" dirty="0" smtClean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dirty="0" err="1" smtClean="0"/>
              <a:t>Complex</a:t>
            </a:r>
            <a:r>
              <a:rPr lang="it-IT" sz="1600" dirty="0" smtClean="0"/>
              <a:t> fault zone </a:t>
            </a:r>
            <a:r>
              <a:rPr lang="it-IT" sz="1600" dirty="0" err="1" smtClean="0"/>
              <a:t>architecture</a:t>
            </a:r>
            <a:r>
              <a:rPr lang="it-IT" sz="1600" dirty="0" smtClean="0"/>
              <a:t> </a:t>
            </a:r>
            <a:r>
              <a:rPr lang="it-IT" sz="1600" dirty="0" err="1" smtClean="0"/>
              <a:t>comprising</a:t>
            </a:r>
            <a:r>
              <a:rPr lang="it-IT" sz="1600" dirty="0" smtClean="0"/>
              <a:t> </a:t>
            </a:r>
            <a:r>
              <a:rPr lang="it-IT" sz="1600" dirty="0" err="1" smtClean="0"/>
              <a:t>two</a:t>
            </a:r>
            <a:r>
              <a:rPr lang="it-IT" sz="1600" dirty="0" smtClean="0"/>
              <a:t> </a:t>
            </a:r>
            <a:r>
              <a:rPr lang="it-IT" sz="1600" dirty="0" err="1" smtClean="0"/>
              <a:t>main</a:t>
            </a:r>
            <a:r>
              <a:rPr lang="it-IT" sz="1600" dirty="0" smtClean="0"/>
              <a:t> </a:t>
            </a:r>
            <a:r>
              <a:rPr lang="it-IT" sz="1600" dirty="0" err="1" smtClean="0"/>
              <a:t>principal</a:t>
            </a:r>
            <a:r>
              <a:rPr lang="it-IT" sz="1600" dirty="0" smtClean="0"/>
              <a:t> </a:t>
            </a:r>
            <a:r>
              <a:rPr lang="it-IT" sz="1600" dirty="0" err="1" smtClean="0"/>
              <a:t>synthetic</a:t>
            </a:r>
            <a:r>
              <a:rPr lang="it-IT" sz="1600" dirty="0" smtClean="0"/>
              <a:t> </a:t>
            </a:r>
            <a:r>
              <a:rPr lang="it-IT" sz="1600" dirty="0" err="1" smtClean="0"/>
              <a:t>splays</a:t>
            </a:r>
            <a:r>
              <a:rPr lang="it-IT" sz="1600" dirty="0" smtClean="0"/>
              <a:t> </a:t>
            </a:r>
            <a:r>
              <a:rPr lang="it-IT" sz="1600" dirty="0" err="1" smtClean="0"/>
              <a:t>dipping</a:t>
            </a:r>
            <a:r>
              <a:rPr lang="it-IT" sz="1600" dirty="0" smtClean="0"/>
              <a:t> to the west;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dirty="0" smtClean="0"/>
              <a:t>Syn-</a:t>
            </a:r>
            <a:r>
              <a:rPr lang="it-IT" sz="1600" dirty="0" err="1" smtClean="0"/>
              <a:t>tectonic</a:t>
            </a:r>
            <a:r>
              <a:rPr lang="it-IT" sz="1600" dirty="0" smtClean="0"/>
              <a:t> </a:t>
            </a:r>
            <a:r>
              <a:rPr lang="it-IT" sz="1600" dirty="0" err="1" smtClean="0"/>
              <a:t>thickening</a:t>
            </a:r>
            <a:r>
              <a:rPr lang="it-IT" sz="1600" dirty="0" smtClean="0"/>
              <a:t> of </a:t>
            </a:r>
            <a:r>
              <a:rPr lang="it-IT" sz="1600" dirty="0" err="1" smtClean="0"/>
              <a:t>clastic</a:t>
            </a:r>
            <a:r>
              <a:rPr lang="it-IT" sz="1600" dirty="0" smtClean="0"/>
              <a:t> </a:t>
            </a:r>
            <a:r>
              <a:rPr lang="it-IT" sz="1600" dirty="0" err="1" smtClean="0"/>
              <a:t>wedge</a:t>
            </a:r>
            <a:r>
              <a:rPr lang="it-IT" sz="1600" dirty="0" smtClean="0"/>
              <a:t> in the hangingwall;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dirty="0" err="1" smtClean="0"/>
              <a:t>Throw</a:t>
            </a:r>
            <a:r>
              <a:rPr lang="it-IT" sz="1600" dirty="0" smtClean="0"/>
              <a:t> </a:t>
            </a:r>
            <a:r>
              <a:rPr lang="it-IT" sz="1600" dirty="0" err="1" smtClean="0"/>
              <a:t>affecting</a:t>
            </a:r>
            <a:r>
              <a:rPr lang="it-IT" sz="1600" dirty="0" smtClean="0"/>
              <a:t> the </a:t>
            </a:r>
            <a:r>
              <a:rPr lang="it-IT" sz="1600" dirty="0" err="1" smtClean="0"/>
              <a:t>pre</a:t>
            </a:r>
            <a:r>
              <a:rPr lang="it-IT" sz="1600" dirty="0" smtClean="0"/>
              <a:t>-LGM fan in the </a:t>
            </a:r>
            <a:r>
              <a:rPr lang="it-IT" sz="1600" dirty="0" err="1" smtClean="0"/>
              <a:t>order</a:t>
            </a:r>
            <a:r>
              <a:rPr lang="it-IT" sz="1600" dirty="0" smtClean="0"/>
              <a:t> of 16 m;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dirty="0" err="1" smtClean="0"/>
              <a:t>Distintict</a:t>
            </a:r>
            <a:r>
              <a:rPr lang="it-IT" sz="1600" dirty="0" smtClean="0"/>
              <a:t> </a:t>
            </a:r>
            <a:r>
              <a:rPr lang="it-IT" sz="1600" dirty="0" err="1" smtClean="0"/>
              <a:t>properties</a:t>
            </a:r>
            <a:r>
              <a:rPr lang="it-IT" sz="1600" dirty="0" smtClean="0"/>
              <a:t> of in the </a:t>
            </a:r>
            <a:r>
              <a:rPr lang="it-IT" sz="1600" dirty="0" err="1" smtClean="0"/>
              <a:t>near-surface</a:t>
            </a:r>
            <a:r>
              <a:rPr lang="it-IT" sz="1600" dirty="0" smtClean="0"/>
              <a:t> (&lt; 30 m </a:t>
            </a:r>
            <a:r>
              <a:rPr lang="it-IT" sz="1600" dirty="0" err="1" smtClean="0"/>
              <a:t>depth</a:t>
            </a:r>
            <a:r>
              <a:rPr lang="it-IT" sz="1600" dirty="0" smtClean="0"/>
              <a:t>) of the </a:t>
            </a:r>
            <a:r>
              <a:rPr lang="it-IT" sz="1600" dirty="0" err="1" smtClean="0"/>
              <a:t>active</a:t>
            </a:r>
            <a:r>
              <a:rPr lang="it-IT" sz="1600" dirty="0" smtClean="0"/>
              <a:t> fault zone: </a:t>
            </a:r>
            <a:r>
              <a:rPr lang="it-IT" sz="1600" dirty="0" err="1" smtClean="0"/>
              <a:t>relatively</a:t>
            </a:r>
            <a:r>
              <a:rPr lang="it-IT" sz="1600" dirty="0" smtClean="0"/>
              <a:t> </a:t>
            </a:r>
            <a:r>
              <a:rPr lang="it-IT" sz="1600" dirty="0" err="1" smtClean="0"/>
              <a:t>low</a:t>
            </a:r>
            <a:r>
              <a:rPr lang="it-IT" sz="1600" dirty="0" smtClean="0"/>
              <a:t> </a:t>
            </a:r>
            <a:r>
              <a:rPr lang="it-IT" sz="1600" dirty="0" err="1" smtClean="0"/>
              <a:t>resistivity</a:t>
            </a:r>
            <a:r>
              <a:rPr lang="it-IT" sz="1600" dirty="0" smtClean="0"/>
              <a:t> (</a:t>
            </a:r>
            <a:r>
              <a:rPr lang="el-GR" sz="1600" dirty="0" smtClean="0"/>
              <a:t>ρ</a:t>
            </a:r>
            <a:r>
              <a:rPr lang="it-IT" sz="1600" dirty="0" smtClean="0"/>
              <a:t> 140 </a:t>
            </a:r>
            <a:r>
              <a:rPr lang="el-GR" sz="1600" dirty="0" smtClean="0"/>
              <a:t>Ω</a:t>
            </a:r>
            <a:r>
              <a:rPr lang="it-IT" sz="1600" dirty="0" smtClean="0"/>
              <a:t>m), high-</a:t>
            </a:r>
            <a:r>
              <a:rPr lang="it-IT" sz="1600" dirty="0" err="1" smtClean="0"/>
              <a:t>Vp</a:t>
            </a:r>
            <a:r>
              <a:rPr lang="it-IT" sz="1600" dirty="0" smtClean="0"/>
              <a:t> (1200 m/s), high </a:t>
            </a:r>
            <a:r>
              <a:rPr lang="it-IT" sz="1600" dirty="0" err="1" smtClean="0"/>
              <a:t>Vp</a:t>
            </a:r>
            <a:r>
              <a:rPr lang="it-IT" sz="1600" dirty="0" smtClean="0"/>
              <a:t>/Vs ratio (2.91) and </a:t>
            </a:r>
            <a:r>
              <a:rPr lang="it-IT" sz="1600" dirty="0" err="1" smtClean="0"/>
              <a:t>Poisson</a:t>
            </a:r>
            <a:r>
              <a:rPr lang="it-IT" sz="1600" dirty="0" smtClean="0"/>
              <a:t> </a:t>
            </a:r>
            <a:r>
              <a:rPr lang="it-IT" sz="1600" dirty="0" err="1" smtClean="0"/>
              <a:t>coefficient</a:t>
            </a:r>
            <a:r>
              <a:rPr lang="it-IT" sz="1600" dirty="0" smtClean="0"/>
              <a:t> (0.43);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dirty="0" smtClean="0"/>
              <a:t>High water </a:t>
            </a:r>
            <a:r>
              <a:rPr lang="it-IT" sz="1600" dirty="0" err="1" smtClean="0"/>
              <a:t>content</a:t>
            </a:r>
            <a:r>
              <a:rPr lang="it-IT" sz="1600" dirty="0" smtClean="0"/>
              <a:t> and high </a:t>
            </a:r>
            <a:r>
              <a:rPr lang="it-IT" sz="1600" dirty="0" err="1" smtClean="0"/>
              <a:t>porosity</a:t>
            </a:r>
            <a:r>
              <a:rPr lang="it-IT" sz="1600" dirty="0" smtClean="0"/>
              <a:t> </a:t>
            </a:r>
            <a:r>
              <a:rPr lang="it-IT" sz="1600" dirty="0" err="1" smtClean="0"/>
              <a:t>likley</a:t>
            </a:r>
            <a:r>
              <a:rPr lang="it-IT" sz="1600" dirty="0" smtClean="0"/>
              <a:t> </a:t>
            </a:r>
            <a:r>
              <a:rPr lang="it-IT" sz="1600" dirty="0" err="1" smtClean="0"/>
              <a:t>characterizes</a:t>
            </a:r>
            <a:r>
              <a:rPr lang="it-IT" sz="1600" dirty="0" smtClean="0"/>
              <a:t> the </a:t>
            </a:r>
            <a:r>
              <a:rPr lang="it-IT" sz="1600" dirty="0" err="1" smtClean="0"/>
              <a:t>shallow</a:t>
            </a:r>
            <a:r>
              <a:rPr lang="it-IT" sz="1600" dirty="0" smtClean="0"/>
              <a:t> </a:t>
            </a:r>
            <a:r>
              <a:rPr lang="it-IT" sz="1600" dirty="0" err="1" smtClean="0"/>
              <a:t>active</a:t>
            </a:r>
            <a:r>
              <a:rPr lang="it-IT" sz="1600" dirty="0" smtClean="0"/>
              <a:t> fault zone.</a:t>
            </a:r>
            <a:endParaRPr lang="it-IT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384626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33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475" y="0"/>
            <a:ext cx="117142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1200" b="1" dirty="0" err="1">
                <a:solidFill>
                  <a:prstClr val="black"/>
                </a:solidFill>
              </a:rPr>
              <a:t>References</a:t>
            </a:r>
            <a:endParaRPr lang="it-IT" sz="1200" b="1" dirty="0">
              <a:solidFill>
                <a:prstClr val="black"/>
              </a:solidFill>
            </a:endParaRPr>
          </a:p>
          <a:p>
            <a:pPr lvl="0" algn="just"/>
            <a:endParaRPr lang="it-IT" sz="1200" b="1" dirty="0">
              <a:solidFill>
                <a:prstClr val="black"/>
              </a:solidFill>
            </a:endParaRPr>
          </a:p>
          <a:p>
            <a:pPr lvl="0" algn="just"/>
            <a:r>
              <a:rPr lang="it-IT" sz="1200" b="1" dirty="0" err="1">
                <a:solidFill>
                  <a:prstClr val="black"/>
                </a:solidFill>
              </a:rPr>
              <a:t>Published</a:t>
            </a:r>
            <a:r>
              <a:rPr lang="it-IT" sz="1200" b="1" dirty="0">
                <a:solidFill>
                  <a:prstClr val="black"/>
                </a:solidFill>
              </a:rPr>
              <a:t> </a:t>
            </a:r>
            <a:r>
              <a:rPr lang="it-IT" sz="1200" b="1" dirty="0" err="1">
                <a:solidFill>
                  <a:prstClr val="black"/>
                </a:solidFill>
              </a:rPr>
              <a:t>papers</a:t>
            </a:r>
            <a:endParaRPr lang="it-IT" sz="1200" b="1" dirty="0">
              <a:solidFill>
                <a:prstClr val="black"/>
              </a:solidFill>
            </a:endParaRPr>
          </a:p>
          <a:p>
            <a:pPr algn="just"/>
            <a:r>
              <a:rPr lang="en-US" sz="1200" dirty="0" err="1"/>
              <a:t>Galadini</a:t>
            </a:r>
            <a:r>
              <a:rPr lang="en-US" sz="1200" dirty="0"/>
              <a:t>, F., &amp; Galli, P. (2003). </a:t>
            </a:r>
            <a:r>
              <a:rPr lang="en-US" sz="1200" i="1" dirty="0"/>
              <a:t>Paleoseismology of silent faults in the Central Apennines (Italy): the Mt. </a:t>
            </a:r>
            <a:r>
              <a:rPr lang="en-US" sz="1200" i="1" dirty="0" err="1"/>
              <a:t>Vettore</a:t>
            </a:r>
            <a:r>
              <a:rPr lang="en-US" sz="1200" i="1" dirty="0"/>
              <a:t> and </a:t>
            </a:r>
            <a:r>
              <a:rPr lang="en-US" sz="1200" i="1" dirty="0" err="1"/>
              <a:t>Laga</a:t>
            </a:r>
            <a:r>
              <a:rPr lang="en-US" sz="1200" i="1" dirty="0"/>
              <a:t> Mts. Faults</a:t>
            </a:r>
            <a:r>
              <a:rPr lang="en-US" sz="1200" dirty="0"/>
              <a:t>, Ann. </a:t>
            </a:r>
            <a:r>
              <a:rPr lang="en-US" sz="1200" dirty="0" err="1"/>
              <a:t>Geophys</a:t>
            </a:r>
            <a:r>
              <a:rPr lang="en-US" sz="1200" dirty="0"/>
              <a:t>. 46(5), 815-836, https://doi.org/10.4401/ag-3457 </a:t>
            </a:r>
          </a:p>
          <a:p>
            <a:pPr algn="just"/>
            <a:r>
              <a:rPr lang="en-GB" sz="1200" dirty="0">
                <a:solidFill>
                  <a:prstClr val="black"/>
                </a:solidFill>
              </a:rPr>
              <a:t>Villani, F., </a:t>
            </a:r>
            <a:r>
              <a:rPr lang="en-GB" sz="1200" dirty="0" err="1">
                <a:solidFill>
                  <a:prstClr val="black"/>
                </a:solidFill>
              </a:rPr>
              <a:t>Sapia</a:t>
            </a:r>
            <a:r>
              <a:rPr lang="en-GB" sz="1200" dirty="0">
                <a:solidFill>
                  <a:prstClr val="black"/>
                </a:solidFill>
              </a:rPr>
              <a:t>, V., (2017). </a:t>
            </a:r>
            <a:r>
              <a:rPr lang="en-GB" sz="1200" i="1" dirty="0">
                <a:solidFill>
                  <a:prstClr val="black"/>
                </a:solidFill>
              </a:rPr>
              <a:t>The shallow structure of a surface-rupturing fault in unconsolidated deposits from multi-scale electrical resistivity data: the 30 October 2016 Mw 6.5 central Italy earthquake case-study</a:t>
            </a:r>
            <a:r>
              <a:rPr lang="en-GB" sz="1200" dirty="0">
                <a:solidFill>
                  <a:prstClr val="black"/>
                </a:solidFill>
              </a:rPr>
              <a:t>, Tectonophysics, </a:t>
            </a:r>
            <a:r>
              <a:rPr lang="en-GB" sz="1200" dirty="0" err="1">
                <a:solidFill>
                  <a:prstClr val="black"/>
                </a:solidFill>
              </a:rPr>
              <a:t>doi</a:t>
            </a:r>
            <a:r>
              <a:rPr lang="en-GB" sz="1200" dirty="0">
                <a:solidFill>
                  <a:prstClr val="black"/>
                </a:solidFill>
              </a:rPr>
              <a:t>: 10.1016/j.tecto.2017.08.001</a:t>
            </a:r>
            <a:endParaRPr lang="it-IT" sz="1200" dirty="0">
              <a:solidFill>
                <a:prstClr val="black"/>
              </a:solidFill>
            </a:endParaRPr>
          </a:p>
          <a:p>
            <a:pPr lvl="0" algn="just"/>
            <a:r>
              <a:rPr lang="it-IT" sz="1200" dirty="0">
                <a:solidFill>
                  <a:prstClr val="black"/>
                </a:solidFill>
              </a:rPr>
              <a:t>Villani, F., Pucci, S., Civico, R., De Martini, P.M., Cinti, F.R., </a:t>
            </a:r>
            <a:r>
              <a:rPr lang="it-IT" sz="1200" dirty="0" err="1">
                <a:solidFill>
                  <a:prstClr val="black"/>
                </a:solidFill>
              </a:rPr>
              <a:t>Pantosti</a:t>
            </a:r>
            <a:r>
              <a:rPr lang="it-IT" sz="1200" dirty="0">
                <a:solidFill>
                  <a:prstClr val="black"/>
                </a:solidFill>
              </a:rPr>
              <a:t>, D., (2018). </a:t>
            </a:r>
            <a:r>
              <a:rPr lang="en-GB" sz="1200" i="1" dirty="0">
                <a:solidFill>
                  <a:prstClr val="black"/>
                </a:solidFill>
              </a:rPr>
              <a:t>Surface faulting of the 30 October 2016 Mw 6.5 earthquake in central Italy: detailed analysis of a complex rupture</a:t>
            </a:r>
            <a:r>
              <a:rPr lang="en-GB" sz="1200" dirty="0">
                <a:solidFill>
                  <a:prstClr val="black"/>
                </a:solidFill>
              </a:rPr>
              <a:t>, Tectonics, </a:t>
            </a:r>
            <a:r>
              <a:rPr lang="en-GB" sz="1200" dirty="0" err="1">
                <a:solidFill>
                  <a:prstClr val="black"/>
                </a:solidFill>
              </a:rPr>
              <a:t>doi</a:t>
            </a:r>
            <a:r>
              <a:rPr lang="en-GB" sz="1200" dirty="0">
                <a:solidFill>
                  <a:prstClr val="black"/>
                </a:solidFill>
              </a:rPr>
              <a:t>: 10.1029/2018TC005175</a:t>
            </a:r>
            <a:endParaRPr lang="it-IT" sz="1200" dirty="0">
              <a:solidFill>
                <a:prstClr val="black"/>
              </a:solidFill>
            </a:endParaRPr>
          </a:p>
          <a:p>
            <a:pPr lvl="0" algn="just"/>
            <a:r>
              <a:rPr lang="en-GB" sz="1200" dirty="0">
                <a:solidFill>
                  <a:prstClr val="black"/>
                </a:solidFill>
              </a:rPr>
              <a:t>Villani, F.,  </a:t>
            </a:r>
            <a:r>
              <a:rPr lang="en-GB" sz="1200" dirty="0" err="1">
                <a:solidFill>
                  <a:prstClr val="black"/>
                </a:solidFill>
              </a:rPr>
              <a:t>Sapia</a:t>
            </a:r>
            <a:r>
              <a:rPr lang="en-GB" sz="1200" dirty="0">
                <a:solidFill>
                  <a:prstClr val="black"/>
                </a:solidFill>
              </a:rPr>
              <a:t>, V., </a:t>
            </a:r>
            <a:r>
              <a:rPr lang="en-GB" sz="1200" dirty="0" err="1">
                <a:solidFill>
                  <a:prstClr val="black"/>
                </a:solidFill>
              </a:rPr>
              <a:t>Baccheschi</a:t>
            </a:r>
            <a:r>
              <a:rPr lang="en-GB" sz="1200" dirty="0">
                <a:solidFill>
                  <a:prstClr val="black"/>
                </a:solidFill>
              </a:rPr>
              <a:t>, P., Civico, R., Di Giulio, G., </a:t>
            </a:r>
            <a:r>
              <a:rPr lang="en-GB" sz="1200" dirty="0" err="1">
                <a:solidFill>
                  <a:prstClr val="black"/>
                </a:solidFill>
              </a:rPr>
              <a:t>Vassallo</a:t>
            </a:r>
            <a:r>
              <a:rPr lang="en-GB" sz="1200" dirty="0">
                <a:solidFill>
                  <a:prstClr val="black"/>
                </a:solidFill>
              </a:rPr>
              <a:t>, M., </a:t>
            </a:r>
            <a:r>
              <a:rPr lang="en-GB" sz="1200" dirty="0" err="1">
                <a:solidFill>
                  <a:prstClr val="black"/>
                </a:solidFill>
              </a:rPr>
              <a:t>Marchetti</a:t>
            </a:r>
            <a:r>
              <a:rPr lang="en-GB" sz="1200" dirty="0">
                <a:solidFill>
                  <a:prstClr val="black"/>
                </a:solidFill>
              </a:rPr>
              <a:t>, M., and </a:t>
            </a:r>
            <a:r>
              <a:rPr lang="en-GB" sz="1200" dirty="0" err="1">
                <a:solidFill>
                  <a:prstClr val="black"/>
                </a:solidFill>
              </a:rPr>
              <a:t>Pantosti</a:t>
            </a:r>
            <a:r>
              <a:rPr lang="en-GB" sz="1200" dirty="0">
                <a:solidFill>
                  <a:prstClr val="black"/>
                </a:solidFill>
              </a:rPr>
              <a:t>, D., (2019). </a:t>
            </a:r>
            <a:r>
              <a:rPr lang="en-GB" sz="1200" i="1" dirty="0">
                <a:solidFill>
                  <a:prstClr val="black"/>
                </a:solidFill>
              </a:rPr>
              <a:t>Geometry and structure of a fault-bounded extensional basin by integrating geophysical surveys and seismic anisotropy across the 30 October 2016 Mw 6.5 earthquake fault (central Italy): the </a:t>
            </a:r>
            <a:r>
              <a:rPr lang="en-GB" sz="1200" i="1" dirty="0" err="1">
                <a:solidFill>
                  <a:prstClr val="black"/>
                </a:solidFill>
              </a:rPr>
              <a:t>Pian</a:t>
            </a:r>
            <a:r>
              <a:rPr lang="en-GB" sz="1200" i="1" dirty="0">
                <a:solidFill>
                  <a:prstClr val="black"/>
                </a:solidFill>
              </a:rPr>
              <a:t> Grande di </a:t>
            </a:r>
            <a:r>
              <a:rPr lang="en-GB" sz="1200" i="1" dirty="0" err="1">
                <a:solidFill>
                  <a:prstClr val="black"/>
                </a:solidFill>
              </a:rPr>
              <a:t>Castelluccio</a:t>
            </a:r>
            <a:r>
              <a:rPr lang="en-GB" sz="1200" i="1" dirty="0">
                <a:solidFill>
                  <a:prstClr val="black"/>
                </a:solidFill>
              </a:rPr>
              <a:t> basin</a:t>
            </a:r>
            <a:r>
              <a:rPr lang="en-GB" sz="1200" dirty="0">
                <a:solidFill>
                  <a:prstClr val="black"/>
                </a:solidFill>
              </a:rPr>
              <a:t>, Tectonics, </a:t>
            </a:r>
            <a:r>
              <a:rPr lang="en-GB" sz="1200" dirty="0" err="1">
                <a:solidFill>
                  <a:prstClr val="black"/>
                </a:solidFill>
              </a:rPr>
              <a:t>doi</a:t>
            </a:r>
            <a:r>
              <a:rPr lang="en-GB" sz="1200" dirty="0">
                <a:solidFill>
                  <a:prstClr val="black"/>
                </a:solidFill>
              </a:rPr>
              <a:t>: 10.1029/2018TC005205</a:t>
            </a:r>
          </a:p>
          <a:p>
            <a:pPr lvl="0" algn="just"/>
            <a:endParaRPr lang="en-GB" sz="1200" dirty="0">
              <a:solidFill>
                <a:prstClr val="black"/>
              </a:solidFill>
            </a:endParaRPr>
          </a:p>
          <a:p>
            <a:pPr lvl="0" algn="just"/>
            <a:endParaRPr lang="en-GB" sz="1200" dirty="0">
              <a:solidFill>
                <a:prstClr val="black"/>
              </a:solidFill>
            </a:endParaRPr>
          </a:p>
          <a:p>
            <a:pPr lvl="0" algn="just"/>
            <a:r>
              <a:rPr lang="en-GB" sz="1200" b="1" dirty="0">
                <a:solidFill>
                  <a:prstClr val="black"/>
                </a:solidFill>
              </a:rPr>
              <a:t>Conference abstracts</a:t>
            </a:r>
          </a:p>
          <a:p>
            <a:pPr lvl="0"/>
            <a:r>
              <a:rPr lang="it-IT" sz="1200" dirty="0"/>
              <a:t>Villani F., Maraio S., Bruno P.P., </a:t>
            </a:r>
            <a:r>
              <a:rPr lang="it-IT" sz="1200" dirty="0" err="1"/>
              <a:t>Improta</a:t>
            </a:r>
            <a:r>
              <a:rPr lang="it-IT" sz="1200" dirty="0"/>
              <a:t> L., Wood K., </a:t>
            </a:r>
            <a:r>
              <a:rPr lang="it-IT" sz="1200" dirty="0" err="1"/>
              <a:t>Sapia</a:t>
            </a:r>
            <a:r>
              <a:rPr lang="it-IT" sz="1200" dirty="0"/>
              <a:t> V., </a:t>
            </a:r>
            <a:r>
              <a:rPr lang="it-IT" sz="1200" dirty="0" err="1"/>
              <a:t>Baccheschi</a:t>
            </a:r>
            <a:r>
              <a:rPr lang="it-IT" sz="1200" dirty="0"/>
              <a:t> P., Civico R., Pucci S., </a:t>
            </a:r>
            <a:r>
              <a:rPr lang="it-IT" sz="1200" dirty="0" err="1"/>
              <a:t>Brunori</a:t>
            </a:r>
            <a:r>
              <a:rPr lang="it-IT" sz="1200" dirty="0"/>
              <a:t> C.A., De Martini P.M., </a:t>
            </a:r>
            <a:r>
              <a:rPr lang="it-IT" sz="1200" dirty="0" err="1"/>
              <a:t>Pantosti</a:t>
            </a:r>
            <a:r>
              <a:rPr lang="it-IT" sz="1200" dirty="0"/>
              <a:t> D., Conti P., </a:t>
            </a:r>
            <a:r>
              <a:rPr lang="it-IT" sz="1200" dirty="0" err="1"/>
              <a:t>Doglioni</a:t>
            </a:r>
            <a:r>
              <a:rPr lang="it-IT" sz="1200" dirty="0"/>
              <a:t> C., (2019).  </a:t>
            </a:r>
            <a:r>
              <a:rPr lang="en-GB" sz="1200" i="1" dirty="0"/>
              <a:t>Resolving long-term activity of the 30 October 2016 Mw 6.5 Norcia earthquake fault (central Italy) from multi-scale high-resolution seismic profiling and electrical resistivity tomography</a:t>
            </a:r>
            <a:r>
              <a:rPr lang="en-GB" sz="1200" dirty="0"/>
              <a:t>. Abstract  T41H-0360 presented at 2019 Fall Meeting, AGU, San Francisco, CA, 9-13 Dec  </a:t>
            </a:r>
            <a:endParaRPr lang="it-IT" sz="1200" dirty="0"/>
          </a:p>
          <a:p>
            <a:pPr lvl="0"/>
            <a:r>
              <a:rPr lang="it-IT" sz="1200" dirty="0"/>
              <a:t>Maraio S., Villani F. L., Serri, V, </a:t>
            </a:r>
            <a:r>
              <a:rPr lang="it-IT" sz="1200" dirty="0" err="1"/>
              <a:t>Sapia</a:t>
            </a:r>
            <a:r>
              <a:rPr lang="it-IT" sz="1200" dirty="0"/>
              <a:t>, L., </a:t>
            </a:r>
            <a:r>
              <a:rPr lang="it-IT" sz="1200" dirty="0" err="1"/>
              <a:t>Improta</a:t>
            </a:r>
            <a:r>
              <a:rPr lang="it-IT" sz="1200" dirty="0"/>
              <a:t> and P.P., Bruno (2019). </a:t>
            </a:r>
            <a:r>
              <a:rPr lang="en-GB" sz="1200" i="1" dirty="0"/>
              <a:t>Ultra-shallow imaging of a surface rupture fault of the 30 October 2016 Mw 6.5 central Italy earthquake from multidisciplinary geophysical approach</a:t>
            </a:r>
            <a:r>
              <a:rPr lang="en-GB" sz="1200" dirty="0"/>
              <a:t>, </a:t>
            </a:r>
            <a:r>
              <a:rPr lang="en-GB" sz="1200" dirty="0" err="1"/>
              <a:t>Convegno</a:t>
            </a:r>
            <a:r>
              <a:rPr lang="en-GB" sz="1200" dirty="0"/>
              <a:t> </a:t>
            </a:r>
            <a:r>
              <a:rPr lang="en-GB" sz="1200" dirty="0" err="1"/>
              <a:t>Congiunto</a:t>
            </a:r>
            <a:r>
              <a:rPr lang="en-GB" sz="1200" dirty="0"/>
              <a:t> SIMP-SGI-SOGEI, Parma 16-19 </a:t>
            </a:r>
            <a:r>
              <a:rPr lang="en-GB" sz="1200" dirty="0" err="1"/>
              <a:t>settembre</a:t>
            </a:r>
            <a:r>
              <a:rPr lang="en-GB" sz="1200" dirty="0"/>
              <a:t> 2019, S22-18</a:t>
            </a:r>
            <a:endParaRPr lang="it-IT" sz="1200" dirty="0"/>
          </a:p>
          <a:p>
            <a:pPr lvl="0"/>
            <a:r>
              <a:rPr lang="it-IT" sz="1200" dirty="0"/>
              <a:t>Maraio S., Villani F., P.P., Bruno L., Serri, V., </a:t>
            </a:r>
            <a:r>
              <a:rPr lang="it-IT" sz="1200" dirty="0" err="1"/>
              <a:t>Sapia</a:t>
            </a:r>
            <a:r>
              <a:rPr lang="it-IT" sz="1200" dirty="0"/>
              <a:t>, L., </a:t>
            </a:r>
            <a:r>
              <a:rPr lang="it-IT" sz="1200" dirty="0" err="1"/>
              <a:t>Improta</a:t>
            </a:r>
            <a:r>
              <a:rPr lang="it-IT" sz="1200" dirty="0"/>
              <a:t> and L., Bernardinetti (2019). </a:t>
            </a:r>
            <a:r>
              <a:rPr lang="en-GB" sz="1200" i="1" dirty="0"/>
              <a:t>The shallow structure of a surface fault of the 30 October 2016 Mw 6.5 central Italy earthquake from multidisciplinary geophysical approach</a:t>
            </a:r>
            <a:r>
              <a:rPr lang="en-GB" sz="1200" dirty="0"/>
              <a:t>. </a:t>
            </a:r>
            <a:r>
              <a:rPr lang="it-IT" sz="1200" dirty="0"/>
              <a:t>GNGTS, 38° Convegno, Roma 12-14 Novembre 2019, Session 1.1</a:t>
            </a:r>
          </a:p>
          <a:p>
            <a:pPr lvl="0"/>
            <a:r>
              <a:rPr lang="it-IT" sz="1200" dirty="0"/>
              <a:t>Villani F., S. Maraio, P.P., Bruno, L., </a:t>
            </a:r>
            <a:r>
              <a:rPr lang="it-IT" sz="1200" dirty="0" err="1"/>
              <a:t>Improta</a:t>
            </a:r>
            <a:r>
              <a:rPr lang="it-IT" sz="1200" dirty="0"/>
              <a:t>, K., Wood, R., Civico, P., </a:t>
            </a:r>
            <a:r>
              <a:rPr lang="it-IT" sz="1200" dirty="0" err="1"/>
              <a:t>Baccheschi</a:t>
            </a:r>
            <a:r>
              <a:rPr lang="it-IT" sz="1200" dirty="0"/>
              <a:t>, V., </a:t>
            </a:r>
            <a:r>
              <a:rPr lang="it-IT" sz="1200" dirty="0" err="1"/>
              <a:t>Sapia</a:t>
            </a:r>
            <a:r>
              <a:rPr lang="it-IT" sz="1200" dirty="0"/>
              <a:t>, S., Pucci, C.A., </a:t>
            </a:r>
            <a:r>
              <a:rPr lang="it-IT" sz="1200" dirty="0" err="1"/>
              <a:t>Brunori</a:t>
            </a:r>
            <a:r>
              <a:rPr lang="it-IT" sz="1200" dirty="0"/>
              <a:t>, P.M., De Martini, D., </a:t>
            </a:r>
            <a:r>
              <a:rPr lang="it-IT" sz="1200" dirty="0" err="1"/>
              <a:t>Pantosti</a:t>
            </a:r>
            <a:r>
              <a:rPr lang="it-IT" sz="1200" dirty="0"/>
              <a:t>, P., Conti P. and C., </a:t>
            </a:r>
            <a:r>
              <a:rPr lang="it-IT" sz="1200" dirty="0" err="1"/>
              <a:t>Doglioni</a:t>
            </a:r>
            <a:r>
              <a:rPr lang="it-IT" sz="1200" dirty="0"/>
              <a:t> (2019). </a:t>
            </a:r>
            <a:r>
              <a:rPr lang="en-GB" sz="1200" i="1" dirty="0"/>
              <a:t>High-resolution seismic profiling in the </a:t>
            </a:r>
            <a:r>
              <a:rPr lang="en-GB" sz="1200" i="1" dirty="0" err="1"/>
              <a:t>Castelluccio</a:t>
            </a:r>
            <a:r>
              <a:rPr lang="en-GB" sz="1200" i="1" dirty="0"/>
              <a:t> basin: new constraints on the shallow subsurface of the 30 October 2016 Mw 6.5 Norcia earthquake fault (central Italy</a:t>
            </a:r>
            <a:r>
              <a:rPr lang="en-GB" sz="1200" dirty="0"/>
              <a:t>), </a:t>
            </a:r>
            <a:r>
              <a:rPr lang="en-GB" sz="1200" dirty="0" err="1"/>
              <a:t>Convegno</a:t>
            </a:r>
            <a:r>
              <a:rPr lang="en-GB" sz="1200" dirty="0"/>
              <a:t> </a:t>
            </a:r>
            <a:r>
              <a:rPr lang="en-GB" sz="1200" dirty="0" err="1"/>
              <a:t>Congiunto</a:t>
            </a:r>
            <a:r>
              <a:rPr lang="en-GB" sz="1200" dirty="0"/>
              <a:t> SIMP-SGI-SOGEI, Parma 16-19 September 2019, S22-10</a:t>
            </a:r>
            <a:endParaRPr lang="it-IT" sz="1200" dirty="0"/>
          </a:p>
          <a:p>
            <a:pPr lvl="0"/>
            <a:r>
              <a:rPr lang="it-IT" sz="1200" dirty="0"/>
              <a:t>Villani. F., S., Maraio, P.P., Bruno, L., </a:t>
            </a:r>
            <a:r>
              <a:rPr lang="it-IT" sz="1200" dirty="0" err="1"/>
              <a:t>Improta</a:t>
            </a:r>
            <a:r>
              <a:rPr lang="it-IT" sz="1200" dirty="0"/>
              <a:t>, K., Wood, R., Civico, P., </a:t>
            </a:r>
            <a:r>
              <a:rPr lang="it-IT" sz="1200" dirty="0" err="1"/>
              <a:t>Baccheschi</a:t>
            </a:r>
            <a:r>
              <a:rPr lang="it-IT" sz="1200" dirty="0"/>
              <a:t>, V., </a:t>
            </a:r>
            <a:r>
              <a:rPr lang="it-IT" sz="1200" dirty="0" err="1"/>
              <a:t>Sapia</a:t>
            </a:r>
            <a:r>
              <a:rPr lang="it-IT" sz="1200" dirty="0"/>
              <a:t>, S., Pucci, C.A., </a:t>
            </a:r>
            <a:r>
              <a:rPr lang="it-IT" sz="1200" dirty="0" err="1"/>
              <a:t>Brunori</a:t>
            </a:r>
            <a:r>
              <a:rPr lang="it-IT" sz="1200" dirty="0"/>
              <a:t>, P.M., De Martini, D., </a:t>
            </a:r>
            <a:r>
              <a:rPr lang="it-IT" sz="1200" dirty="0" err="1"/>
              <a:t>Pantosti</a:t>
            </a:r>
            <a:r>
              <a:rPr lang="it-IT" sz="1200" dirty="0"/>
              <a:t>, P., Conti P., and C., </a:t>
            </a:r>
            <a:r>
              <a:rPr lang="it-IT" sz="1200" dirty="0" err="1"/>
              <a:t>Doglioni</a:t>
            </a:r>
            <a:r>
              <a:rPr lang="it-IT" sz="1200" dirty="0"/>
              <a:t> (2019). </a:t>
            </a:r>
            <a:r>
              <a:rPr lang="en-GB" sz="1200" i="1" dirty="0"/>
              <a:t>High-resolution seismic profiling in the </a:t>
            </a:r>
            <a:r>
              <a:rPr lang="en-GB" sz="1200" i="1" dirty="0" err="1"/>
              <a:t>Castelluccio</a:t>
            </a:r>
            <a:r>
              <a:rPr lang="en-GB" sz="1200" i="1" dirty="0"/>
              <a:t> basin: new constraints on the shallow subsurface of the 30 October 2016 Mw 6.5 Norcia earthquake fault (central Italy),</a:t>
            </a:r>
            <a:r>
              <a:rPr lang="en-GB" sz="1200" dirty="0"/>
              <a:t> GNGTS, 38° </a:t>
            </a:r>
            <a:r>
              <a:rPr lang="en-GB" sz="1200" dirty="0" err="1"/>
              <a:t>Convegno</a:t>
            </a:r>
            <a:r>
              <a:rPr lang="en-GB" sz="1200" dirty="0"/>
              <a:t>, Roma 12-14 November 2019, Session 1.1</a:t>
            </a:r>
          </a:p>
          <a:p>
            <a:r>
              <a:rPr lang="it-IT" sz="1200" dirty="0"/>
              <a:t>Villani, F., </a:t>
            </a:r>
            <a:r>
              <a:rPr lang="it-IT" sz="1200" dirty="0" err="1"/>
              <a:t>Sapia</a:t>
            </a:r>
            <a:r>
              <a:rPr lang="it-IT" sz="1200" dirty="0"/>
              <a:t>, V., </a:t>
            </a:r>
            <a:r>
              <a:rPr lang="it-IT" sz="1200" dirty="0" err="1"/>
              <a:t>Baccheschi</a:t>
            </a:r>
            <a:r>
              <a:rPr lang="it-IT" sz="1200" dirty="0"/>
              <a:t>, V., Civico, R., Di Giulio, G., Vassallo, M, Marchetti, M., </a:t>
            </a:r>
            <a:r>
              <a:rPr lang="it-IT" sz="1200" dirty="0" err="1"/>
              <a:t>Pantosti</a:t>
            </a:r>
            <a:r>
              <a:rPr lang="it-IT" sz="1200" dirty="0"/>
              <a:t>, D., (2018). </a:t>
            </a:r>
            <a:r>
              <a:rPr lang="en-GB" sz="1200" i="1" dirty="0"/>
              <a:t>Geometry and structure of a fault-bounded extensional basin by integrating geophysical surveys and seismic anisotropy across the 30 October 2016 Mw 6.5 earthquake fault (central Italy): the </a:t>
            </a:r>
            <a:r>
              <a:rPr lang="en-GB" sz="1200" i="1" dirty="0" err="1"/>
              <a:t>Pian</a:t>
            </a:r>
            <a:r>
              <a:rPr lang="en-GB" sz="1200" i="1" dirty="0"/>
              <a:t> Grande di </a:t>
            </a:r>
            <a:r>
              <a:rPr lang="en-GB" sz="1200" i="1" dirty="0" err="1"/>
              <a:t>Castelluccio</a:t>
            </a:r>
            <a:r>
              <a:rPr lang="en-GB" sz="1200" i="1" dirty="0"/>
              <a:t> basin</a:t>
            </a:r>
            <a:r>
              <a:rPr lang="en-GB" sz="1200" dirty="0"/>
              <a:t>. GNGTS, 37° </a:t>
            </a:r>
            <a:r>
              <a:rPr lang="en-GB" sz="1200" dirty="0" err="1"/>
              <a:t>Convegno</a:t>
            </a:r>
            <a:r>
              <a:rPr lang="en-GB" sz="1200" dirty="0"/>
              <a:t>, Bologna 20 November 2019, Session 1.1</a:t>
            </a:r>
            <a:endParaRPr lang="it-IT" sz="1200" dirty="0"/>
          </a:p>
          <a:p>
            <a:pPr lvl="0"/>
            <a:endParaRPr lang="en-GB" sz="1200" dirty="0"/>
          </a:p>
          <a:p>
            <a:pPr lvl="0"/>
            <a:endParaRPr lang="it-IT" sz="1200" dirty="0"/>
          </a:p>
          <a:p>
            <a:pPr lvl="0" algn="just"/>
            <a:endParaRPr lang="it-IT" sz="12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384626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23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584" y="3903234"/>
            <a:ext cx="9764291" cy="2862322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it-I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2016-2017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seismic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sequence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faulting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30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2016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6.5 Norcia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earthquake</a:t>
            </a: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Pian Grande di Castelluccio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(PGC) and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relations with the Norcia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earthquake</a:t>
            </a: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geophysical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surveys</a:t>
            </a:r>
            <a:r>
              <a:rPr lang="it-IT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</a:t>
            </a:r>
            <a:r>
              <a:rPr lang="it-IT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</a:t>
            </a:r>
            <a:r>
              <a:rPr lang="it-IT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  <a:r>
              <a:rPr lang="it-IT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fault </a:t>
            </a:r>
            <a:r>
              <a:rPr lang="it-IT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splay</a:t>
            </a: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" y="443977"/>
            <a:ext cx="8538294" cy="62330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48678" y="74645"/>
            <a:ext cx="656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The </a:t>
            </a:r>
            <a:r>
              <a:rPr lang="it-IT" b="1" dirty="0" err="1"/>
              <a:t>central</a:t>
            </a:r>
            <a:r>
              <a:rPr lang="it-IT" b="1" dirty="0"/>
              <a:t> </a:t>
            </a:r>
            <a:r>
              <a:rPr lang="it-IT" b="1" dirty="0" err="1"/>
              <a:t>Italy</a:t>
            </a:r>
            <a:r>
              <a:rPr lang="it-IT" b="1" dirty="0"/>
              <a:t> 2016-2017 </a:t>
            </a:r>
            <a:r>
              <a:rPr lang="it-IT" b="1" dirty="0" err="1"/>
              <a:t>seismic</a:t>
            </a:r>
            <a:r>
              <a:rPr lang="it-IT" b="1" dirty="0"/>
              <a:t> </a:t>
            </a:r>
            <a:r>
              <a:rPr lang="it-IT" b="1" dirty="0" err="1"/>
              <a:t>sequence</a:t>
            </a:r>
            <a:r>
              <a:rPr lang="it-IT" b="1" dirty="0"/>
              <a:t> and the </a:t>
            </a:r>
            <a:r>
              <a:rPr lang="it-IT" b="1" dirty="0" err="1"/>
              <a:t>study</a:t>
            </a:r>
            <a:r>
              <a:rPr lang="it-IT" b="1" dirty="0"/>
              <a:t> area</a:t>
            </a:r>
          </a:p>
        </p:txBody>
      </p:sp>
      <p:sp>
        <p:nvSpPr>
          <p:cNvPr id="3" name="Rectangle 2"/>
          <p:cNvSpPr/>
          <p:nvPr/>
        </p:nvSpPr>
        <p:spPr>
          <a:xfrm>
            <a:off x="6400800" y="2946463"/>
            <a:ext cx="810883" cy="828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8817429" y="802257"/>
            <a:ext cx="328543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Three major seismic sequence hit the central Apennines in the past </a:t>
            </a:r>
            <a:r>
              <a:rPr lang="it-IT" sz="1400" dirty="0" err="1"/>
              <a:t>twenty</a:t>
            </a:r>
            <a:r>
              <a:rPr lang="it-IT" sz="1400" dirty="0"/>
              <a:t> </a:t>
            </a:r>
            <a:r>
              <a:rPr lang="it-IT" sz="1400" dirty="0" err="1"/>
              <a:t>years</a:t>
            </a:r>
            <a:r>
              <a:rPr lang="it-IT" sz="1400" dirty="0"/>
              <a:t> (Colfiorito </a:t>
            </a:r>
            <a:r>
              <a:rPr lang="it-IT" sz="1400" dirty="0" err="1"/>
              <a:t>sequence</a:t>
            </a:r>
            <a:r>
              <a:rPr lang="it-IT" sz="1400" dirty="0"/>
              <a:t>, 1997, M 6.0; L'Aquila </a:t>
            </a:r>
            <a:r>
              <a:rPr lang="it-IT" sz="1400" dirty="0" err="1"/>
              <a:t>sequence</a:t>
            </a:r>
            <a:r>
              <a:rPr lang="it-IT" sz="1400" dirty="0"/>
              <a:t>, 2009, M 6.1; Amatrice-Visso-Norcia </a:t>
            </a:r>
            <a:r>
              <a:rPr lang="it-IT" sz="1400" dirty="0" err="1"/>
              <a:t>sequence</a:t>
            </a:r>
            <a:r>
              <a:rPr lang="it-IT" sz="1400" dirty="0"/>
              <a:t>, 2016, M 6.0, 5.9 and 6.5). </a:t>
            </a:r>
          </a:p>
          <a:p>
            <a:pPr algn="just"/>
            <a:endParaRPr lang="it-IT" sz="1400" dirty="0"/>
          </a:p>
          <a:p>
            <a:pPr algn="just"/>
            <a:r>
              <a:rPr lang="it-IT" sz="1400" dirty="0" err="1"/>
              <a:t>Seismological</a:t>
            </a:r>
            <a:r>
              <a:rPr lang="it-IT" sz="1400" dirty="0"/>
              <a:t> </a:t>
            </a:r>
            <a:r>
              <a:rPr lang="it-IT" sz="1400" dirty="0" err="1"/>
              <a:t>evidence</a:t>
            </a:r>
            <a:r>
              <a:rPr lang="it-IT" sz="1400" dirty="0"/>
              <a:t> of</a:t>
            </a:r>
            <a:r>
              <a:rPr lang="en-US" sz="1400" dirty="0"/>
              <a:t> in-cascade activation of </a:t>
            </a:r>
            <a:r>
              <a:rPr lang="it-IT" sz="1400" dirty="0" err="1"/>
              <a:t>several</a:t>
            </a:r>
            <a:r>
              <a:rPr lang="it-IT" sz="1400" dirty="0"/>
              <a:t> </a:t>
            </a:r>
            <a:r>
              <a:rPr lang="it-IT" sz="1400" dirty="0" err="1"/>
              <a:t>adjacent</a:t>
            </a:r>
            <a:r>
              <a:rPr lang="it-IT" sz="1400" dirty="0"/>
              <a:t> NW-</a:t>
            </a:r>
            <a:r>
              <a:rPr lang="it-IT" sz="1400" dirty="0" err="1"/>
              <a:t>trending</a:t>
            </a:r>
            <a:r>
              <a:rPr lang="it-IT" sz="1400" dirty="0"/>
              <a:t> </a:t>
            </a:r>
            <a:r>
              <a:rPr lang="it-IT" sz="1400" dirty="0" err="1"/>
              <a:t>normal</a:t>
            </a:r>
            <a:r>
              <a:rPr lang="it-IT" sz="1400" dirty="0"/>
              <a:t> fault-</a:t>
            </a:r>
            <a:r>
              <a:rPr lang="it-IT" sz="1400" dirty="0" err="1"/>
              <a:t>systems</a:t>
            </a:r>
            <a:r>
              <a:rPr lang="it-IT" sz="1400" dirty="0"/>
              <a:t>.</a:t>
            </a:r>
          </a:p>
          <a:p>
            <a:pPr algn="just"/>
            <a:endParaRPr lang="it-IT" sz="1400" dirty="0"/>
          </a:p>
          <a:p>
            <a:pPr algn="just"/>
            <a:r>
              <a:rPr lang="it-IT" sz="1400" dirty="0"/>
              <a:t>The </a:t>
            </a:r>
            <a:r>
              <a:rPr lang="it-IT" sz="1400" b="1" dirty="0" smtClean="0"/>
              <a:t>2016-2017 Amatrice-Visso-Norcia </a:t>
            </a:r>
            <a:r>
              <a:rPr lang="it-IT" sz="1400" b="1" dirty="0" err="1"/>
              <a:t>seismic</a:t>
            </a:r>
            <a:r>
              <a:rPr lang="it-IT" sz="1400" b="1" dirty="0"/>
              <a:t> </a:t>
            </a:r>
            <a:r>
              <a:rPr lang="en-US" sz="1400" b="1" dirty="0"/>
              <a:t>sequence </a:t>
            </a:r>
            <a:r>
              <a:rPr lang="en-US" sz="1400" dirty="0"/>
              <a:t>was caused by the ~25 km-long Mt. </a:t>
            </a:r>
            <a:r>
              <a:rPr lang="en-US" sz="1400" dirty="0" err="1"/>
              <a:t>Vettore</a:t>
            </a:r>
            <a:r>
              <a:rPr lang="en-US" sz="1400" dirty="0"/>
              <a:t> – Mt. Bove </a:t>
            </a:r>
            <a:r>
              <a:rPr lang="pt-BR" sz="1400" dirty="0"/>
              <a:t>normal  fault-system (</a:t>
            </a:r>
            <a:r>
              <a:rPr lang="pt-BR" sz="1400" b="1" dirty="0"/>
              <a:t>VBFS</a:t>
            </a:r>
            <a:r>
              <a:rPr lang="pt-BR" sz="1400" dirty="0"/>
              <a:t>, </a:t>
            </a:r>
            <a:r>
              <a:rPr lang="en-US" sz="1400" dirty="0"/>
              <a:t>hereinafter) to the northwest, and the </a:t>
            </a:r>
            <a:r>
              <a:rPr lang="nn-NO" sz="1400" dirty="0"/>
              <a:t>~30 km-long Laga Mts. fault-system, </a:t>
            </a:r>
            <a:r>
              <a:rPr lang="en-US" sz="1400" dirty="0"/>
              <a:t>to the southeast.</a:t>
            </a:r>
          </a:p>
          <a:p>
            <a:pPr algn="just"/>
            <a:r>
              <a:rPr lang="en-US" sz="1400" dirty="0"/>
              <a:t>The 30 October 2016 M</a:t>
            </a:r>
            <a:r>
              <a:rPr lang="en-US" sz="1100" dirty="0"/>
              <a:t>W</a:t>
            </a:r>
            <a:r>
              <a:rPr lang="en-US" sz="1400" dirty="0"/>
              <a:t> 6.5 Norcia earthquake caused a &gt; 22 km-long</a:t>
            </a:r>
          </a:p>
          <a:p>
            <a:pPr algn="just"/>
            <a:r>
              <a:rPr lang="en-US" sz="1400" dirty="0"/>
              <a:t>system of surface ruptures, with an</a:t>
            </a:r>
          </a:p>
          <a:p>
            <a:pPr algn="just"/>
            <a:r>
              <a:rPr lang="en-US" sz="1400" dirty="0"/>
              <a:t>average dip-slip of ~0.45 m and local</a:t>
            </a:r>
          </a:p>
          <a:p>
            <a:pPr algn="just"/>
            <a:r>
              <a:rPr lang="en-US" sz="1400" dirty="0"/>
              <a:t>peaks &gt;2 m along the Mt. </a:t>
            </a:r>
            <a:r>
              <a:rPr lang="en-US" sz="1400" dirty="0" err="1"/>
              <a:t>Vettore</a:t>
            </a:r>
            <a:endParaRPr lang="en-US" sz="1400" dirty="0"/>
          </a:p>
          <a:p>
            <a:pPr algn="just"/>
            <a:r>
              <a:rPr lang="it-IT" sz="1400" dirty="0"/>
              <a:t>fault (Villani et al., 2018).</a:t>
            </a:r>
          </a:p>
          <a:p>
            <a:pPr algn="just"/>
            <a:endParaRPr lang="it-IT" sz="1400" dirty="0"/>
          </a:p>
          <a:p>
            <a:pPr algn="just"/>
            <a:r>
              <a:rPr lang="it-IT" sz="1400" dirty="0"/>
              <a:t>The red </a:t>
            </a:r>
            <a:r>
              <a:rPr lang="it-IT" sz="1400" dirty="0" err="1"/>
              <a:t>square</a:t>
            </a:r>
            <a:r>
              <a:rPr lang="it-IT" sz="1400" dirty="0"/>
              <a:t> </a:t>
            </a:r>
            <a:r>
              <a:rPr lang="it-IT" sz="1400" dirty="0" err="1"/>
              <a:t>encloses</a:t>
            </a:r>
            <a:r>
              <a:rPr lang="it-IT" sz="1400" dirty="0"/>
              <a:t> </a:t>
            </a:r>
            <a:r>
              <a:rPr lang="it-IT" sz="1400" dirty="0" err="1"/>
              <a:t>our</a:t>
            </a:r>
            <a:r>
              <a:rPr lang="it-IT" sz="1400" dirty="0"/>
              <a:t> study area.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428558"/>
            <a:ext cx="1227411" cy="42944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7211683" y="3856008"/>
            <a:ext cx="1605746" cy="1708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8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36" y="2497264"/>
            <a:ext cx="8984434" cy="4223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31367" y="6443213"/>
            <a:ext cx="2562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/>
              <a:t>Villani et al., (2018)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01014"/>
            <a:ext cx="1176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Coseismic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faulting</a:t>
            </a:r>
            <a:r>
              <a:rPr lang="it-IT" dirty="0"/>
              <a:t> of the 24 August (</a:t>
            </a:r>
            <a:r>
              <a:rPr lang="it-IT" dirty="0" err="1"/>
              <a:t>M</a:t>
            </a:r>
            <a:r>
              <a:rPr lang="it-IT" sz="1400" dirty="0" err="1"/>
              <a:t>w</a:t>
            </a:r>
            <a:r>
              <a:rPr lang="it-IT" dirty="0"/>
              <a:t> 6.1), 26 </a:t>
            </a:r>
            <a:r>
              <a:rPr lang="it-IT" dirty="0" err="1"/>
              <a:t>October</a:t>
            </a:r>
            <a:r>
              <a:rPr lang="it-IT" dirty="0"/>
              <a:t> (</a:t>
            </a:r>
            <a:r>
              <a:rPr lang="it-IT" dirty="0" err="1"/>
              <a:t>M</a:t>
            </a:r>
            <a:r>
              <a:rPr lang="it-IT" sz="1400" dirty="0" err="1"/>
              <a:t>w</a:t>
            </a:r>
            <a:r>
              <a:rPr lang="it-IT" dirty="0"/>
              <a:t> 5.9) and 30 </a:t>
            </a:r>
            <a:r>
              <a:rPr lang="it-IT" dirty="0" err="1"/>
              <a:t>October</a:t>
            </a:r>
            <a:r>
              <a:rPr lang="it-IT" dirty="0"/>
              <a:t> 2016 (</a:t>
            </a:r>
            <a:r>
              <a:rPr lang="it-IT" dirty="0" err="1"/>
              <a:t>M</a:t>
            </a:r>
            <a:r>
              <a:rPr lang="it-IT" sz="1400" dirty="0" err="1"/>
              <a:t>w</a:t>
            </a:r>
            <a:r>
              <a:rPr lang="it-IT" dirty="0"/>
              <a:t> 6.5) </a:t>
            </a:r>
            <a:r>
              <a:rPr lang="it-IT" dirty="0" err="1"/>
              <a:t>earthquakes</a:t>
            </a:r>
            <a:r>
              <a:rPr lang="it-IT" dirty="0"/>
              <a:t>:</a:t>
            </a:r>
          </a:p>
          <a:p>
            <a:pPr algn="ctr"/>
            <a:r>
              <a:rPr lang="it-IT" b="1" dirty="0" err="1"/>
              <a:t>integrated</a:t>
            </a:r>
            <a:r>
              <a:rPr lang="it-IT" b="1" dirty="0"/>
              <a:t> </a:t>
            </a:r>
            <a:r>
              <a:rPr lang="it-IT" b="1" dirty="0" err="1"/>
              <a:t>contribution</a:t>
            </a:r>
            <a:r>
              <a:rPr lang="it-IT" b="1" dirty="0"/>
              <a:t> from multiple </a:t>
            </a:r>
            <a:r>
              <a:rPr lang="it-IT" b="1" dirty="0" err="1"/>
              <a:t>active</a:t>
            </a:r>
            <a:r>
              <a:rPr lang="it-IT" b="1" dirty="0"/>
              <a:t> </a:t>
            </a:r>
            <a:r>
              <a:rPr lang="it-IT" b="1" dirty="0" err="1"/>
              <a:t>splays</a:t>
            </a:r>
            <a:r>
              <a:rPr lang="it-IT" b="1" dirty="0"/>
              <a:t> of the Mt. Vettore - Mt. Bove </a:t>
            </a:r>
            <a:r>
              <a:rPr lang="it-IT" b="1" dirty="0" err="1"/>
              <a:t>normal</a:t>
            </a:r>
            <a:r>
              <a:rPr lang="it-IT" b="1" dirty="0"/>
              <a:t> fault-</a:t>
            </a:r>
            <a:r>
              <a:rPr lang="it-IT" b="1" dirty="0" err="1"/>
              <a:t>system</a:t>
            </a:r>
            <a:r>
              <a:rPr lang="it-IT" b="1" dirty="0"/>
              <a:t> (VBFS)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999" y="1072140"/>
            <a:ext cx="11379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faulting</a:t>
            </a:r>
            <a:r>
              <a:rPr lang="it-IT" dirty="0"/>
              <a:t> </a:t>
            </a:r>
            <a:r>
              <a:rPr lang="it-IT" dirty="0" err="1"/>
              <a:t>characterized</a:t>
            </a:r>
            <a:r>
              <a:rPr lang="it-IT" dirty="0"/>
              <a:t> the 3 mainshocks of the </a:t>
            </a:r>
            <a:r>
              <a:rPr lang="it-IT" dirty="0" err="1"/>
              <a:t>sequence</a:t>
            </a:r>
            <a:r>
              <a:rPr lang="it-IT" dirty="0"/>
              <a:t>, and the </a:t>
            </a:r>
            <a:r>
              <a:rPr lang="it-IT" dirty="0" err="1"/>
              <a:t>largest</a:t>
            </a:r>
            <a:r>
              <a:rPr lang="it-IT" dirty="0"/>
              <a:t> </a:t>
            </a:r>
            <a:r>
              <a:rPr lang="it-IT" dirty="0" err="1"/>
              <a:t>amount</a:t>
            </a:r>
            <a:r>
              <a:rPr lang="it-IT" dirty="0"/>
              <a:t> of </a:t>
            </a:r>
            <a:r>
              <a:rPr lang="it-IT" dirty="0" err="1"/>
              <a:t>surface</a:t>
            </a:r>
            <a:r>
              <a:rPr lang="it-IT" dirty="0"/>
              <a:t> slip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the 30 </a:t>
            </a:r>
            <a:r>
              <a:rPr lang="it-IT" dirty="0" err="1"/>
              <a:t>October</a:t>
            </a:r>
            <a:r>
              <a:rPr lang="it-IT" dirty="0"/>
              <a:t> Norcia </a:t>
            </a:r>
            <a:r>
              <a:rPr lang="it-IT" dirty="0" err="1"/>
              <a:t>event</a:t>
            </a:r>
            <a:r>
              <a:rPr lang="it-IT" dirty="0"/>
              <a:t>. Just a </a:t>
            </a:r>
            <a:r>
              <a:rPr lang="it-IT" dirty="0" err="1"/>
              <a:t>very</a:t>
            </a:r>
            <a:r>
              <a:rPr lang="it-IT" dirty="0"/>
              <a:t> small </a:t>
            </a:r>
            <a:r>
              <a:rPr lang="it-IT" dirty="0" err="1"/>
              <a:t>fraction</a:t>
            </a:r>
            <a:r>
              <a:rPr lang="it-IT" dirty="0"/>
              <a:t> of the </a:t>
            </a:r>
            <a:r>
              <a:rPr lang="it-IT" dirty="0" err="1"/>
              <a:t>total</a:t>
            </a:r>
            <a:r>
              <a:rPr lang="it-IT" dirty="0"/>
              <a:t> slip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given</a:t>
            </a:r>
            <a:r>
              <a:rPr lang="it-IT" dirty="0"/>
              <a:t> by a 2 km-long fault </a:t>
            </a:r>
            <a:r>
              <a:rPr lang="it-IT" dirty="0" err="1"/>
              <a:t>splay</a:t>
            </a:r>
            <a:r>
              <a:rPr lang="it-IT" dirty="0"/>
              <a:t> </a:t>
            </a:r>
            <a:r>
              <a:rPr lang="it-IT" dirty="0" err="1"/>
              <a:t>affecting</a:t>
            </a:r>
            <a:r>
              <a:rPr lang="it-IT" dirty="0"/>
              <a:t> the Castelluccio </a:t>
            </a:r>
            <a:r>
              <a:rPr lang="it-IT" dirty="0" err="1"/>
              <a:t>basin</a:t>
            </a:r>
            <a:r>
              <a:rPr lang="it-IT" dirty="0"/>
              <a:t> (pale blue line). </a:t>
            </a:r>
            <a:r>
              <a:rPr lang="it-IT" dirty="0" err="1"/>
              <a:t>This</a:t>
            </a:r>
            <a:r>
              <a:rPr lang="it-IT" dirty="0"/>
              <a:t> small </a:t>
            </a:r>
            <a:r>
              <a:rPr lang="it-IT" dirty="0" err="1"/>
              <a:t>rupture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of </a:t>
            </a:r>
            <a:r>
              <a:rPr lang="it-IT" dirty="0" err="1"/>
              <a:t>utmost</a:t>
            </a:r>
            <a:r>
              <a:rPr lang="it-IT" dirty="0"/>
              <a:t> </a:t>
            </a:r>
            <a:r>
              <a:rPr lang="it-IT" dirty="0" err="1"/>
              <a:t>importance</a:t>
            </a:r>
            <a:r>
              <a:rPr lang="it-IT" dirty="0"/>
              <a:t>,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crosses</a:t>
            </a:r>
            <a:r>
              <a:rPr lang="it-IT" dirty="0"/>
              <a:t> a </a:t>
            </a:r>
            <a:r>
              <a:rPr lang="it-IT" dirty="0" err="1"/>
              <a:t>Quaternary</a:t>
            </a:r>
            <a:r>
              <a:rPr lang="it-IT" dirty="0"/>
              <a:t> depocenter (Pian Grande di Castelluccio </a:t>
            </a:r>
            <a:r>
              <a:rPr lang="it-IT" dirty="0" err="1"/>
              <a:t>basin</a:t>
            </a:r>
            <a:r>
              <a:rPr lang="it-IT" dirty="0"/>
              <a:t> </a:t>
            </a:r>
            <a:r>
              <a:rPr lang="it-IT" dirty="0" smtClean="0"/>
              <a:t>- </a:t>
            </a:r>
            <a:r>
              <a:rPr lang="it-IT" b="1" dirty="0" smtClean="0"/>
              <a:t>PGC</a:t>
            </a:r>
            <a:r>
              <a:rPr lang="it-IT" dirty="0"/>
              <a:t>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61713" y="2906615"/>
            <a:ext cx="24989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In </a:t>
            </a:r>
            <a:r>
              <a:rPr lang="it-IT" dirty="0" err="1"/>
              <a:t>order</a:t>
            </a:r>
            <a:r>
              <a:rPr lang="it-IT" dirty="0"/>
              <a:t> to </a:t>
            </a:r>
            <a:r>
              <a:rPr lang="it-IT" dirty="0" err="1"/>
              <a:t>understand</a:t>
            </a:r>
            <a:r>
              <a:rPr lang="it-IT" dirty="0"/>
              <a:t> the long-</a:t>
            </a:r>
            <a:r>
              <a:rPr lang="it-IT" dirty="0" err="1"/>
              <a:t>term</a:t>
            </a:r>
            <a:r>
              <a:rPr lang="it-IT" dirty="0"/>
              <a:t> </a:t>
            </a:r>
            <a:r>
              <a:rPr lang="it-IT" dirty="0" err="1"/>
              <a:t>behaviour</a:t>
            </a:r>
            <a:r>
              <a:rPr lang="it-IT" dirty="0"/>
              <a:t> of the VBFS,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necessary</a:t>
            </a:r>
            <a:r>
              <a:rPr lang="it-IT" dirty="0"/>
              <a:t> to </a:t>
            </a:r>
            <a:r>
              <a:rPr lang="it-IT" dirty="0" err="1"/>
              <a:t>explore</a:t>
            </a:r>
            <a:r>
              <a:rPr lang="it-IT" dirty="0"/>
              <a:t> the </a:t>
            </a:r>
            <a:r>
              <a:rPr lang="it-IT" dirty="0" err="1"/>
              <a:t>subsurface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of the Castelluccio </a:t>
            </a:r>
            <a:r>
              <a:rPr lang="it-IT" dirty="0" err="1"/>
              <a:t>basin</a:t>
            </a:r>
            <a:r>
              <a:rPr lang="it-IT" dirty="0"/>
              <a:t> (PGC).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428558"/>
            <a:ext cx="1227411" cy="42944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7410091" y="4937940"/>
            <a:ext cx="2622430" cy="7813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068352" y="5519883"/>
            <a:ext cx="1397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Coseismic slip in the </a:t>
            </a:r>
            <a:r>
              <a:rPr lang="it-IT" sz="1400" dirty="0" smtClean="0"/>
              <a:t>PGC </a:t>
            </a:r>
            <a:r>
              <a:rPr lang="it-IT" sz="1400" dirty="0" err="1" smtClean="0"/>
              <a:t>basin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69643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64148" y="248128"/>
            <a:ext cx="67489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The PGC basin is a 20km</a:t>
            </a:r>
            <a:r>
              <a:rPr lang="en-US" sz="1600" baseline="30000" dirty="0"/>
              <a:t>2</a:t>
            </a:r>
            <a:r>
              <a:rPr lang="en-US" sz="1600" dirty="0"/>
              <a:t>-wide Quaternary depression developed in the hangingwall of the VBFS. </a:t>
            </a:r>
          </a:p>
          <a:p>
            <a:pPr algn="just"/>
            <a:r>
              <a:rPr lang="en-US" sz="1600" dirty="0"/>
              <a:t>It is surrounded by </a:t>
            </a:r>
            <a:r>
              <a:rPr lang="en-US" sz="1600" dirty="0" smtClean="0"/>
              <a:t>mountain ranges </a:t>
            </a:r>
            <a:r>
              <a:rPr lang="en-US" sz="1600" dirty="0"/>
              <a:t>made of Meso-Cenozoic shallow-to-deep water marine limestones (Umbria-Marche multi-layer). A complex set of normal faults with dominant directions </a:t>
            </a:r>
            <a:r>
              <a:rPr lang="en-US" sz="1600" dirty="0" smtClean="0"/>
              <a:t>N150°-170° </a:t>
            </a:r>
            <a:r>
              <a:rPr lang="en-US" sz="1600" dirty="0"/>
              <a:t>and N20° bounds the depression. 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The subsurface structure of the PGC basin is still poorly known. </a:t>
            </a:r>
          </a:p>
          <a:p>
            <a:pPr algn="just"/>
            <a:r>
              <a:rPr lang="en-US" sz="1600" dirty="0"/>
              <a:t>Surface faulting due to the 30 October 2016 Norcia earthquake (</a:t>
            </a:r>
            <a:r>
              <a:rPr lang="en-US" sz="1600" dirty="0">
                <a:solidFill>
                  <a:srgbClr val="FF0000"/>
                </a:solidFill>
              </a:rPr>
              <a:t>red lines</a:t>
            </a:r>
            <a:r>
              <a:rPr lang="en-US" sz="1600" dirty="0"/>
              <a:t>) affected the northern part of the basin along the Valle </a:t>
            </a:r>
            <a:r>
              <a:rPr lang="en-US" sz="1600" dirty="0" err="1"/>
              <a:t>delle</a:t>
            </a:r>
            <a:r>
              <a:rPr lang="en-US" sz="1600" dirty="0"/>
              <a:t> Fonti – Parte Pala fault splay (</a:t>
            </a:r>
            <a:r>
              <a:rPr lang="en-US" sz="1600" b="1" dirty="0"/>
              <a:t>VF</a:t>
            </a:r>
            <a:r>
              <a:rPr lang="en-US" sz="1600" dirty="0"/>
              <a:t>). </a:t>
            </a:r>
          </a:p>
          <a:p>
            <a:pPr algn="just"/>
            <a:endParaRPr lang="en-US" sz="1600" dirty="0"/>
          </a:p>
          <a:p>
            <a:pPr algn="just"/>
            <a:r>
              <a:rPr lang="en-US" b="1" dirty="0"/>
              <a:t>We focused on this the portion of the basin to explore the near-surface of the 2016 coseismic ruptures and try to unravel the detailed structure of this active normal fault-zone.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428558"/>
            <a:ext cx="1227411" cy="429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50"/>
          <a:stretch/>
        </p:blipFill>
        <p:spPr>
          <a:xfrm>
            <a:off x="140899" y="4250741"/>
            <a:ext cx="8899311" cy="2504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9" y="118731"/>
            <a:ext cx="4695447" cy="418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7926" y="726872"/>
            <a:ext cx="715992" cy="79137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15728" y="1362974"/>
            <a:ext cx="767751" cy="39508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40210" y="4159710"/>
            <a:ext cx="30195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Previous</a:t>
            </a:r>
            <a:r>
              <a:rPr lang="it-IT" dirty="0"/>
              <a:t> </a:t>
            </a:r>
            <a:r>
              <a:rPr lang="it-IT" dirty="0" err="1"/>
              <a:t>geophysical</a:t>
            </a:r>
            <a:r>
              <a:rPr lang="it-IT" dirty="0"/>
              <a:t> </a:t>
            </a:r>
            <a:r>
              <a:rPr lang="it-IT" dirty="0" err="1"/>
              <a:t>investigations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in the area (Villani et al., 2019) </a:t>
            </a:r>
            <a:r>
              <a:rPr lang="it-IT" dirty="0" err="1"/>
              <a:t>suggest</a:t>
            </a:r>
            <a:r>
              <a:rPr lang="it-IT" dirty="0"/>
              <a:t> the </a:t>
            </a:r>
            <a:r>
              <a:rPr lang="it-IT" b="1" dirty="0"/>
              <a:t>VF</a:t>
            </a:r>
            <a:r>
              <a:rPr lang="it-IT" dirty="0"/>
              <a:t> fault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relatively</a:t>
            </a:r>
            <a:r>
              <a:rPr lang="it-IT" dirty="0"/>
              <a:t> </a:t>
            </a:r>
            <a:r>
              <a:rPr lang="it-IT" dirty="0" err="1"/>
              <a:t>young</a:t>
            </a:r>
            <a:r>
              <a:rPr lang="it-IT" dirty="0"/>
              <a:t> </a:t>
            </a:r>
            <a:r>
              <a:rPr lang="it-IT" dirty="0" err="1"/>
              <a:t>synthetic</a:t>
            </a:r>
            <a:r>
              <a:rPr lang="it-IT" dirty="0"/>
              <a:t> </a:t>
            </a:r>
            <a:r>
              <a:rPr lang="it-IT" dirty="0" err="1"/>
              <a:t>splay</a:t>
            </a:r>
            <a:r>
              <a:rPr lang="it-IT" dirty="0"/>
              <a:t> of the </a:t>
            </a:r>
            <a:r>
              <a:rPr lang="it-IT" dirty="0" smtClean="0"/>
              <a:t>VBFS, </a:t>
            </a:r>
            <a:r>
              <a:rPr lang="it-IT" dirty="0" err="1"/>
              <a:t>likely</a:t>
            </a:r>
            <a:r>
              <a:rPr lang="it-IT" dirty="0"/>
              <a:t> </a:t>
            </a:r>
            <a:r>
              <a:rPr lang="it-IT" dirty="0" err="1"/>
              <a:t>developed</a:t>
            </a:r>
            <a:r>
              <a:rPr lang="it-IT" dirty="0"/>
              <a:t> in the last 0.4 Ma.</a:t>
            </a:r>
          </a:p>
        </p:txBody>
      </p:sp>
    </p:spTree>
    <p:extLst>
      <p:ext uri="{BB962C8B-B14F-4D97-AF65-F5344CB8AC3E}">
        <p14:creationId xmlns:p14="http://schemas.microsoft.com/office/powerpoint/2010/main" val="3269835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32475" y="596427"/>
            <a:ext cx="395952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Across the </a:t>
            </a:r>
            <a:r>
              <a:rPr lang="en-US" b="1" dirty="0"/>
              <a:t>VF</a:t>
            </a:r>
            <a:r>
              <a:rPr lang="en-US" dirty="0"/>
              <a:t> fault, and nearly orthogonal to the 2016 coseismic ruptures, we acquired 3 multi-scale ERT profiles and 1 very high-resolution seismic profile.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survey site is characterized by a stack of different generations of </a:t>
            </a:r>
            <a:r>
              <a:rPr lang="en-US" u="sng" dirty="0"/>
              <a:t>alluvial fans </a:t>
            </a:r>
            <a:r>
              <a:rPr lang="en-US" dirty="0"/>
              <a:t>(sands and gravels) ranging in age from the Middle Pleistocene to the Holocene.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We combine </a:t>
            </a:r>
            <a:r>
              <a:rPr lang="en-US" b="1" dirty="0"/>
              <a:t>reflection processing </a:t>
            </a:r>
            <a:r>
              <a:rPr lang="en-US" dirty="0"/>
              <a:t>with </a:t>
            </a:r>
            <a:r>
              <a:rPr lang="en-US" b="1" dirty="0"/>
              <a:t>non-linear multi-scale refraction tomography </a:t>
            </a:r>
            <a:r>
              <a:rPr lang="en-US" dirty="0"/>
              <a:t>to produce accurate 2-D reflectivity images and P-wave velocity models. We also compute a smoot pseudo 2-D Vs model through MASW technique. We then compare results obtained with ERT and analyze the multi-variate dataset.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384626"/>
            <a:ext cx="1227411" cy="42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52"/>
            <a:ext cx="8278979" cy="5072332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="" xmlns:a16="http://schemas.microsoft.com/office/drawing/2014/main" id="{EA38E15C-7848-4656-85C0-0FF965A21A7A}"/>
              </a:ext>
            </a:extLst>
          </p:cNvPr>
          <p:cNvSpPr txBox="1"/>
          <p:nvPr/>
        </p:nvSpPr>
        <p:spPr>
          <a:xfrm>
            <a:off x="783771" y="83976"/>
            <a:ext cx="10299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Surface </a:t>
            </a:r>
            <a:r>
              <a:rPr lang="it-IT" b="1" dirty="0" err="1"/>
              <a:t>faulting</a:t>
            </a:r>
            <a:r>
              <a:rPr lang="it-IT" b="1" dirty="0"/>
              <a:t> </a:t>
            </a:r>
            <a:r>
              <a:rPr lang="it-IT" b="1" dirty="0" err="1"/>
              <a:t>within</a:t>
            </a:r>
            <a:r>
              <a:rPr lang="it-IT" b="1" dirty="0"/>
              <a:t> the PGC </a:t>
            </a:r>
            <a:r>
              <a:rPr lang="it-IT" b="1" dirty="0" err="1"/>
              <a:t>basin</a:t>
            </a:r>
            <a:r>
              <a:rPr lang="it-IT" b="1" dirty="0"/>
              <a:t> (Valle delle Fonti – </a:t>
            </a:r>
            <a:r>
              <a:rPr lang="it-IT" b="1" dirty="0" err="1"/>
              <a:t>Prate</a:t>
            </a:r>
            <a:r>
              <a:rPr lang="it-IT" b="1" dirty="0"/>
              <a:t> </a:t>
            </a:r>
            <a:r>
              <a:rPr lang="it-IT" b="1" dirty="0" smtClean="0"/>
              <a:t>Pala fault – VF)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925428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71" y="445987"/>
            <a:ext cx="4682565" cy="6087335"/>
          </a:xfrm>
          <a:prstGeom prst="rect">
            <a:avLst/>
          </a:prstGeom>
        </p:spPr>
      </p:pic>
      <p:pic>
        <p:nvPicPr>
          <p:cNvPr id="27" name="Immagin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635" y="3784942"/>
            <a:ext cx="4331205" cy="195102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grpSp>
        <p:nvGrpSpPr>
          <p:cNvPr id="29" name="Gruppo 9"/>
          <p:cNvGrpSpPr>
            <a:grpSpLocks noChangeAspect="1"/>
          </p:cNvGrpSpPr>
          <p:nvPr/>
        </p:nvGrpSpPr>
        <p:grpSpPr>
          <a:xfrm>
            <a:off x="5485481" y="437695"/>
            <a:ext cx="6613511" cy="2994681"/>
            <a:chOff x="341426" y="3272162"/>
            <a:chExt cx="5241843" cy="3516403"/>
          </a:xfrm>
        </p:grpSpPr>
        <p:grpSp>
          <p:nvGrpSpPr>
            <p:cNvPr id="30" name="Gruppo 31"/>
            <p:cNvGrpSpPr/>
            <p:nvPr/>
          </p:nvGrpSpPr>
          <p:grpSpPr>
            <a:xfrm>
              <a:off x="341426" y="3272162"/>
              <a:ext cx="5241843" cy="3516403"/>
              <a:chOff x="7192060" y="2400901"/>
              <a:chExt cx="3903879" cy="2618852"/>
            </a:xfrm>
          </p:grpSpPr>
          <p:pic>
            <p:nvPicPr>
              <p:cNvPr id="40" name="Immagine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92060" y="2400901"/>
                <a:ext cx="3903879" cy="2618852"/>
              </a:xfrm>
              <a:prstGeom prst="rect">
                <a:avLst/>
              </a:prstGeom>
              <a:ln w="28575">
                <a:solidFill>
                  <a:srgbClr val="FFC000"/>
                </a:solidFill>
              </a:ln>
            </p:spPr>
          </p:pic>
          <p:cxnSp>
            <p:nvCxnSpPr>
              <p:cNvPr id="41" name="Connettore 2 33"/>
              <p:cNvCxnSpPr/>
              <p:nvPr/>
            </p:nvCxnSpPr>
            <p:spPr>
              <a:xfrm>
                <a:off x="8918579" y="3694580"/>
                <a:ext cx="0" cy="104659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2 34"/>
              <p:cNvCxnSpPr/>
              <p:nvPr/>
            </p:nvCxnSpPr>
            <p:spPr>
              <a:xfrm>
                <a:off x="7905054" y="3605668"/>
                <a:ext cx="0" cy="104659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2 35"/>
              <p:cNvCxnSpPr/>
              <p:nvPr/>
            </p:nvCxnSpPr>
            <p:spPr>
              <a:xfrm>
                <a:off x="10496290" y="3826917"/>
                <a:ext cx="0" cy="104659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po 53"/>
            <p:cNvGrpSpPr/>
            <p:nvPr/>
          </p:nvGrpSpPr>
          <p:grpSpPr>
            <a:xfrm>
              <a:off x="2717872" y="3756062"/>
              <a:ext cx="2752261" cy="605107"/>
              <a:chOff x="2717872" y="3756062"/>
              <a:chExt cx="2752261" cy="605107"/>
            </a:xfrm>
          </p:grpSpPr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4443" y="3847443"/>
                <a:ext cx="24447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1724" y="3772619"/>
                <a:ext cx="24447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2295" y="3756062"/>
                <a:ext cx="24447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1798" y="3837211"/>
                <a:ext cx="24447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872" y="3908462"/>
                <a:ext cx="24447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5658" y="4056369"/>
                <a:ext cx="24447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7317" y="3936521"/>
                <a:ext cx="24447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6990" y="3886747"/>
                <a:ext cx="24447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6469868" y="6446821"/>
            <a:ext cx="4910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/>
              <a:t>Galadini</a:t>
            </a:r>
            <a:r>
              <a:rPr lang="it-IT" sz="1400" i="1" dirty="0"/>
              <a:t> &amp; Galli (2003)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8700" y="6537206"/>
            <a:ext cx="297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/>
              <a:t>Villani &amp; </a:t>
            </a:r>
            <a:r>
              <a:rPr lang="it-IT" sz="1400" i="1" dirty="0" err="1"/>
              <a:t>Sapia</a:t>
            </a:r>
            <a:r>
              <a:rPr lang="it-IT" sz="1400" i="1" dirty="0"/>
              <a:t> (2017)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384626"/>
            <a:ext cx="1227411" cy="429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0769" y="5814837"/>
            <a:ext cx="6931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geophysical</a:t>
            </a:r>
            <a:r>
              <a:rPr lang="it-IT" dirty="0"/>
              <a:t> profiling </a:t>
            </a:r>
            <a:r>
              <a:rPr lang="it-IT" dirty="0" err="1"/>
              <a:t>parallels</a:t>
            </a:r>
            <a:r>
              <a:rPr lang="it-IT" dirty="0"/>
              <a:t> 3 paleoseismic trenches </a:t>
            </a:r>
            <a:r>
              <a:rPr lang="it-IT" dirty="0" smtClean="0"/>
              <a:t>(</a:t>
            </a:r>
            <a:r>
              <a:rPr lang="it-IT" dirty="0" err="1" smtClean="0"/>
              <a:t>dug</a:t>
            </a:r>
            <a:r>
              <a:rPr lang="it-IT" dirty="0" smtClean="0"/>
              <a:t> in 1998) </a:t>
            </a:r>
            <a:r>
              <a:rPr lang="it-IT" dirty="0" err="1" smtClean="0"/>
              <a:t>showing</a:t>
            </a:r>
            <a:r>
              <a:rPr lang="it-IT" dirty="0" smtClean="0"/>
              <a:t> </a:t>
            </a:r>
            <a:r>
              <a:rPr lang="it-IT" dirty="0" err="1"/>
              <a:t>evidence</a:t>
            </a:r>
            <a:r>
              <a:rPr lang="it-IT" dirty="0"/>
              <a:t> of late </a:t>
            </a:r>
            <a:r>
              <a:rPr lang="it-IT" dirty="0" err="1"/>
              <a:t>Holocene</a:t>
            </a:r>
            <a:r>
              <a:rPr lang="it-IT" dirty="0"/>
              <a:t> </a:t>
            </a:r>
            <a:r>
              <a:rPr lang="it-IT" dirty="0" err="1"/>
              <a:t>earthquakes</a:t>
            </a:r>
            <a:endParaRPr lang="it-IT" dirty="0"/>
          </a:p>
        </p:txBody>
      </p:sp>
      <p:sp>
        <p:nvSpPr>
          <p:cNvPr id="24" name="TextBox 23"/>
          <p:cNvSpPr txBox="1"/>
          <p:nvPr/>
        </p:nvSpPr>
        <p:spPr>
          <a:xfrm>
            <a:off x="646981" y="66220"/>
            <a:ext cx="1136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Surface</a:t>
            </a:r>
            <a:r>
              <a:rPr lang="it-IT" b="1" dirty="0"/>
              <a:t> </a:t>
            </a:r>
            <a:r>
              <a:rPr lang="it-IT" b="1" dirty="0" err="1"/>
              <a:t>faulting</a:t>
            </a:r>
            <a:r>
              <a:rPr lang="it-IT" b="1" dirty="0"/>
              <a:t> </a:t>
            </a:r>
            <a:r>
              <a:rPr lang="it-IT" b="1" dirty="0" err="1"/>
              <a:t>within</a:t>
            </a:r>
            <a:r>
              <a:rPr lang="it-IT" b="1" dirty="0"/>
              <a:t> the PGC </a:t>
            </a:r>
            <a:r>
              <a:rPr lang="it-IT" b="1" dirty="0" err="1"/>
              <a:t>basin</a:t>
            </a:r>
            <a:r>
              <a:rPr lang="it-IT" b="1" dirty="0"/>
              <a:t> (Valle delle Fonti – </a:t>
            </a:r>
            <a:r>
              <a:rPr lang="it-IT" b="1" dirty="0" err="1"/>
              <a:t>Prate</a:t>
            </a:r>
            <a:r>
              <a:rPr lang="it-IT" b="1" dirty="0"/>
              <a:t> </a:t>
            </a:r>
            <a:r>
              <a:rPr lang="it-IT" b="1" dirty="0" smtClean="0"/>
              <a:t>Pala fault - VF): </a:t>
            </a:r>
            <a:r>
              <a:rPr lang="it-IT" b="1" dirty="0" err="1"/>
              <a:t>present-day</a:t>
            </a:r>
            <a:r>
              <a:rPr lang="it-IT" b="1" dirty="0"/>
              <a:t> and </a:t>
            </a:r>
            <a:r>
              <a:rPr lang="it-IT" b="1" dirty="0" err="1"/>
              <a:t>past</a:t>
            </a:r>
            <a:r>
              <a:rPr lang="it-IT" b="1" dirty="0"/>
              <a:t> </a:t>
            </a:r>
            <a:r>
              <a:rPr lang="it-IT" b="1" dirty="0" err="1"/>
              <a:t>evidence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85006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46" y="231569"/>
            <a:ext cx="2592329" cy="3370028"/>
          </a:xfrm>
          <a:prstGeom prst="rect">
            <a:avLst/>
          </a:prstGeom>
        </p:spPr>
      </p:pic>
      <p:grpSp>
        <p:nvGrpSpPr>
          <p:cNvPr id="24" name="Gruppo 9"/>
          <p:cNvGrpSpPr>
            <a:grpSpLocks noChangeAspect="1"/>
          </p:cNvGrpSpPr>
          <p:nvPr/>
        </p:nvGrpSpPr>
        <p:grpSpPr>
          <a:xfrm>
            <a:off x="3106223" y="1220110"/>
            <a:ext cx="8894871" cy="5495015"/>
            <a:chOff x="3702546" y="326819"/>
            <a:chExt cx="3780294" cy="2335365"/>
          </a:xfrm>
          <a:solidFill>
            <a:schemeClr val="bg1"/>
          </a:solidFill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324"/>
            <a:stretch>
              <a:fillRect/>
            </a:stretch>
          </p:blipFill>
          <p:spPr>
            <a:xfrm>
              <a:off x="3702546" y="326819"/>
              <a:ext cx="3780294" cy="2335365"/>
            </a:xfrm>
            <a:prstGeom prst="rect">
              <a:avLst/>
            </a:prstGeom>
            <a:grpFill/>
          </p:spPr>
        </p:pic>
        <p:sp>
          <p:nvSpPr>
            <p:cNvPr id="26" name="Rettangolo 8"/>
            <p:cNvSpPr/>
            <p:nvPr/>
          </p:nvSpPr>
          <p:spPr>
            <a:xfrm>
              <a:off x="3702546" y="441960"/>
              <a:ext cx="107454" cy="1699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9480431" y="912333"/>
            <a:ext cx="297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/>
              <a:t>Villani &amp; </a:t>
            </a:r>
            <a:r>
              <a:rPr lang="it-IT" sz="1400" i="1" dirty="0" err="1"/>
              <a:t>Sapia</a:t>
            </a:r>
            <a:r>
              <a:rPr lang="it-IT" sz="1400" i="1" dirty="0"/>
              <a:t> (2017)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59058" y="231569"/>
            <a:ext cx="8642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Active fault </a:t>
            </a:r>
            <a:r>
              <a:rPr lang="it-IT" b="1" dirty="0" err="1"/>
              <a:t>splay</a:t>
            </a:r>
            <a:r>
              <a:rPr lang="it-IT" b="1" dirty="0"/>
              <a:t> </a:t>
            </a:r>
            <a:r>
              <a:rPr lang="it-IT" b="1" dirty="0" err="1"/>
              <a:t>within</a:t>
            </a:r>
            <a:r>
              <a:rPr lang="it-IT" b="1" dirty="0"/>
              <a:t> the PGC </a:t>
            </a:r>
            <a:r>
              <a:rPr lang="it-IT" b="1" dirty="0" err="1"/>
              <a:t>basin</a:t>
            </a:r>
            <a:r>
              <a:rPr lang="it-IT" b="1" dirty="0"/>
              <a:t> (Valle delle Fonti – </a:t>
            </a:r>
            <a:r>
              <a:rPr lang="it-IT" b="1" dirty="0" err="1"/>
              <a:t>Prate</a:t>
            </a:r>
            <a:r>
              <a:rPr lang="it-IT" b="1" dirty="0"/>
              <a:t> Pala): </a:t>
            </a:r>
          </a:p>
          <a:p>
            <a:pPr algn="ctr"/>
            <a:r>
              <a:rPr lang="it-IT" dirty="0" err="1"/>
              <a:t>comparison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coseismic and short-</a:t>
            </a:r>
            <a:r>
              <a:rPr lang="it-IT" dirty="0" err="1"/>
              <a:t>term</a:t>
            </a:r>
            <a:r>
              <a:rPr lang="it-IT" dirty="0"/>
              <a:t> (10</a:t>
            </a:r>
            <a:r>
              <a:rPr lang="it-IT" baseline="30000" dirty="0"/>
              <a:t>3</a:t>
            </a:r>
            <a:r>
              <a:rPr lang="it-IT" dirty="0"/>
              <a:t> yr) fault </a:t>
            </a:r>
            <a:r>
              <a:rPr lang="it-IT" dirty="0" err="1"/>
              <a:t>throw</a:t>
            </a:r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782" y="3847381"/>
            <a:ext cx="27343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Topographic</a:t>
            </a:r>
            <a:r>
              <a:rPr lang="it-IT" dirty="0" smtClean="0"/>
              <a:t> </a:t>
            </a:r>
            <a:r>
              <a:rPr lang="it-IT" dirty="0" err="1" smtClean="0"/>
              <a:t>profiles</a:t>
            </a:r>
            <a:r>
              <a:rPr lang="it-IT" dirty="0" smtClean="0"/>
              <a:t> show the long-</a:t>
            </a:r>
            <a:r>
              <a:rPr lang="it-IT" dirty="0" err="1" smtClean="0"/>
              <a:t>term</a:t>
            </a:r>
            <a:r>
              <a:rPr lang="it-IT" dirty="0" smtClean="0"/>
              <a:t> fault </a:t>
            </a:r>
            <a:r>
              <a:rPr lang="it-IT" dirty="0" err="1" smtClean="0"/>
              <a:t>scarp</a:t>
            </a:r>
            <a:r>
              <a:rPr lang="it-IT" dirty="0" smtClean="0"/>
              <a:t>, and the coseismic </a:t>
            </a:r>
            <a:r>
              <a:rPr lang="it-IT" dirty="0" err="1" smtClean="0"/>
              <a:t>ruptures</a:t>
            </a:r>
            <a:r>
              <a:rPr lang="it-IT" dirty="0" smtClean="0"/>
              <a:t> (</a:t>
            </a:r>
            <a:r>
              <a:rPr lang="it-IT" dirty="0" err="1" smtClean="0"/>
              <a:t>red</a:t>
            </a:r>
            <a:r>
              <a:rPr lang="it-IT" dirty="0" smtClean="0"/>
              <a:t> </a:t>
            </a:r>
            <a:r>
              <a:rPr lang="it-IT" dirty="0" err="1" smtClean="0"/>
              <a:t>arrows</a:t>
            </a:r>
            <a:r>
              <a:rPr lang="it-IT" dirty="0" smtClean="0"/>
              <a:t>) are </a:t>
            </a:r>
            <a:r>
              <a:rPr lang="it-IT" dirty="0" err="1" smtClean="0"/>
              <a:t>located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scarp</a:t>
            </a:r>
            <a:r>
              <a:rPr lang="it-IT" dirty="0" smtClean="0"/>
              <a:t> base.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944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57" y="4066828"/>
            <a:ext cx="4754951" cy="2670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5" y="267839"/>
            <a:ext cx="8665482" cy="36362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9601200" y="3750221"/>
            <a:ext cx="297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/>
              <a:t>Villani &amp; </a:t>
            </a:r>
            <a:r>
              <a:rPr lang="it-IT" sz="1400" i="1" dirty="0" err="1"/>
              <a:t>Sapia</a:t>
            </a:r>
            <a:r>
              <a:rPr lang="it-IT" sz="1400" i="1" dirty="0"/>
              <a:t> (2017)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264" y="4098166"/>
            <a:ext cx="6990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Coseismic </a:t>
            </a:r>
            <a:r>
              <a:rPr lang="it-IT" dirty="0" err="1"/>
              <a:t>throw</a:t>
            </a:r>
            <a:r>
              <a:rPr lang="it-IT" dirty="0"/>
              <a:t> </a:t>
            </a:r>
            <a:r>
              <a:rPr lang="it-IT" dirty="0" err="1"/>
              <a:t>peaks</a:t>
            </a:r>
            <a:r>
              <a:rPr lang="it-IT" dirty="0"/>
              <a:t> match long-</a:t>
            </a:r>
            <a:r>
              <a:rPr lang="it-IT" dirty="0" err="1"/>
              <a:t>term</a:t>
            </a:r>
            <a:r>
              <a:rPr lang="it-IT" dirty="0"/>
              <a:t> </a:t>
            </a:r>
            <a:r>
              <a:rPr lang="it-IT" dirty="0" err="1"/>
              <a:t>surface</a:t>
            </a:r>
            <a:r>
              <a:rPr lang="it-IT" dirty="0"/>
              <a:t>-offset </a:t>
            </a:r>
            <a:r>
              <a:rPr lang="it-IT" dirty="0" err="1"/>
              <a:t>maxima</a:t>
            </a:r>
            <a:endParaRPr lang="it-IT" dirty="0"/>
          </a:p>
          <a:p>
            <a:endParaRPr lang="it-IT" dirty="0"/>
          </a:p>
          <a:p>
            <a:r>
              <a:rPr lang="it-IT" dirty="0"/>
              <a:t>Coseismic </a:t>
            </a:r>
            <a:r>
              <a:rPr lang="it-IT" dirty="0" err="1"/>
              <a:t>throw</a:t>
            </a:r>
            <a:r>
              <a:rPr lang="it-IT" dirty="0"/>
              <a:t>: </a:t>
            </a:r>
            <a:r>
              <a:rPr lang="it-IT" dirty="0" err="1"/>
              <a:t>max</a:t>
            </a:r>
            <a:r>
              <a:rPr lang="it-IT" dirty="0"/>
              <a:t> </a:t>
            </a:r>
            <a:r>
              <a:rPr lang="it-IT" b="1" dirty="0"/>
              <a:t>0.14</a:t>
            </a:r>
            <a:r>
              <a:rPr lang="it-IT" dirty="0"/>
              <a:t> m, </a:t>
            </a:r>
            <a:r>
              <a:rPr lang="it-IT" dirty="0" err="1"/>
              <a:t>average</a:t>
            </a:r>
            <a:r>
              <a:rPr lang="it-IT" dirty="0"/>
              <a:t> </a:t>
            </a:r>
            <a:r>
              <a:rPr lang="it-IT" b="1" dirty="0"/>
              <a:t>0.05 m</a:t>
            </a:r>
          </a:p>
          <a:p>
            <a:r>
              <a:rPr lang="it-IT" dirty="0"/>
              <a:t>Post-12 ka </a:t>
            </a:r>
            <a:r>
              <a:rPr lang="it-IT" dirty="0" err="1"/>
              <a:t>morphologic</a:t>
            </a:r>
            <a:r>
              <a:rPr lang="it-IT" dirty="0"/>
              <a:t> </a:t>
            </a:r>
            <a:r>
              <a:rPr lang="it-IT" dirty="0" err="1"/>
              <a:t>throw</a:t>
            </a:r>
            <a:r>
              <a:rPr lang="it-IT" dirty="0"/>
              <a:t>: </a:t>
            </a:r>
            <a:r>
              <a:rPr lang="it-IT" b="1" dirty="0"/>
              <a:t>2.3-2.8 m</a:t>
            </a:r>
            <a:r>
              <a:rPr lang="it-IT" dirty="0"/>
              <a:t> (0.23 ± 0.08 mm/yr </a:t>
            </a:r>
            <a:r>
              <a:rPr lang="it-IT" dirty="0" err="1"/>
              <a:t>throw</a:t>
            </a:r>
            <a:r>
              <a:rPr lang="it-IT" dirty="0"/>
              <a:t>-rate)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658928" y="405442"/>
            <a:ext cx="465827" cy="802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116128" y="1086928"/>
            <a:ext cx="3916393" cy="10265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110158" y="2044460"/>
            <a:ext cx="133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Survey</a:t>
            </a:r>
            <a:r>
              <a:rPr lang="it-IT" dirty="0"/>
              <a:t> site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24375" y="4838700"/>
            <a:ext cx="2613082" cy="666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34300" y="5857466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hammer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4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3527</Words>
  <Application>Microsoft Office PowerPoint</Application>
  <PresentationFormat>Widescreen</PresentationFormat>
  <Paragraphs>175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</dc:creator>
  <cp:lastModifiedBy>fabio</cp:lastModifiedBy>
  <cp:revision>141</cp:revision>
  <dcterms:created xsi:type="dcterms:W3CDTF">2018-10-21T12:04:47Z</dcterms:created>
  <dcterms:modified xsi:type="dcterms:W3CDTF">2020-04-28T08:56:36Z</dcterms:modified>
</cp:coreProperties>
</file>