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5" r:id="rId6"/>
    <p:sldId id="266" r:id="rId7"/>
    <p:sldId id="268" r:id="rId8"/>
    <p:sldId id="270" r:id="rId9"/>
    <p:sldId id="271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723" autoAdjust="0"/>
  </p:normalViewPr>
  <p:slideViewPr>
    <p:cSldViewPr snapToGrid="0" showGuides="1">
      <p:cViewPr varScale="1">
        <p:scale>
          <a:sx n="97" d="100"/>
          <a:sy n="97" d="100"/>
        </p:scale>
        <p:origin x="2056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E51FF-3666-48D9-BBAD-68396D7B1A0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1A7B-8E54-4D8F-8EB3-73BB3DAAB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4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name is Linus Norenius,</a:t>
            </a:r>
            <a:r>
              <a:rPr lang="en-US" baseline="0" dirty="0" smtClean="0"/>
              <a:t> PhD student at </a:t>
            </a:r>
            <a:r>
              <a:rPr lang="en-US" baseline="0" dirty="0" err="1" smtClean="0"/>
              <a:t>Umeå</a:t>
            </a:r>
            <a:r>
              <a:rPr lang="en-US" baseline="0" dirty="0" smtClean="0"/>
              <a:t> University</a:t>
            </a:r>
          </a:p>
          <a:p>
            <a:r>
              <a:rPr lang="en-US" baseline="0" dirty="0" smtClean="0"/>
              <a:t>Looking at the geoeffectiveness of magnetosheath jets using ground based magnetometers</a:t>
            </a:r>
          </a:p>
          <a:p>
            <a:r>
              <a:rPr lang="en-US" baseline="0" dirty="0" smtClean="0"/>
              <a:t>I will show a typical case and some preliminary results from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1A7B-8E54-4D8F-8EB3-73BB3DAABF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2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MMS</a:t>
            </a:r>
            <a:r>
              <a:rPr lang="en-US" baseline="0" dirty="0" smtClean="0"/>
              <a:t> magnetosheath observations from 2015-2017</a:t>
            </a:r>
            <a:endParaRPr lang="en-US" dirty="0" smtClean="0"/>
          </a:p>
          <a:p>
            <a:r>
              <a:rPr lang="en-US" dirty="0" smtClean="0"/>
              <a:t>Event selection based on two </a:t>
            </a:r>
            <a:r>
              <a:rPr lang="en-US" dirty="0" err="1" smtClean="0"/>
              <a:t>criterias</a:t>
            </a:r>
            <a:r>
              <a:rPr lang="en-US" dirty="0" smtClean="0"/>
              <a:t> from </a:t>
            </a:r>
            <a:r>
              <a:rPr lang="en-US" dirty="0" err="1" smtClean="0"/>
              <a:t>Plascke</a:t>
            </a:r>
            <a:r>
              <a:rPr lang="en-US" dirty="0" smtClean="0"/>
              <a:t> et al. </a:t>
            </a:r>
            <a:r>
              <a:rPr lang="en-US" dirty="0" err="1" smtClean="0"/>
              <a:t>P_dx</a:t>
            </a:r>
            <a:r>
              <a:rPr lang="en-US" baseline="0" dirty="0" smtClean="0"/>
              <a:t> compared to solar wind </a:t>
            </a:r>
            <a:r>
              <a:rPr lang="en-US" baseline="0" dirty="0" err="1" smtClean="0"/>
              <a:t>P_dx</a:t>
            </a:r>
            <a:endParaRPr lang="en-US" baseline="0" dirty="0" smtClean="0"/>
          </a:p>
          <a:p>
            <a:r>
              <a:rPr lang="en-US" baseline="0" dirty="0" smtClean="0"/>
              <a:t>Archer compares </a:t>
            </a:r>
            <a:r>
              <a:rPr lang="en-US" baseline="0" dirty="0" err="1" smtClean="0"/>
              <a:t>P_dtot</a:t>
            </a:r>
            <a:r>
              <a:rPr lang="en-US" baseline="0" dirty="0" smtClean="0"/>
              <a:t> with background</a:t>
            </a:r>
          </a:p>
          <a:p>
            <a:r>
              <a:rPr lang="en-US" baseline="0" dirty="0" err="1" smtClean="0"/>
              <a:t>Tsyganenko</a:t>
            </a:r>
            <a:r>
              <a:rPr lang="en-US" baseline="0" dirty="0" smtClean="0"/>
              <a:t> T96 to find impact point with MP and </a:t>
            </a:r>
            <a:r>
              <a:rPr lang="en-US" baseline="0" dirty="0" err="1" smtClean="0"/>
              <a:t>footpoint</a:t>
            </a:r>
            <a:r>
              <a:rPr lang="en-US" baseline="0" dirty="0" smtClean="0"/>
              <a:t>, GMAGs chosen in vicinity to the </a:t>
            </a:r>
            <a:r>
              <a:rPr lang="en-US" baseline="0" dirty="0" err="1" smtClean="0"/>
              <a:t>footpoint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1A7B-8E54-4D8F-8EB3-73BB3DAAB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2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case, MMS and</a:t>
            </a:r>
            <a:r>
              <a:rPr lang="en-US" baseline="0" dirty="0" smtClean="0"/>
              <a:t> ACE data in GSE </a:t>
            </a:r>
            <a:r>
              <a:rPr lang="en-US" baseline="0" dirty="0" err="1" smtClean="0"/>
              <a:t>coords</a:t>
            </a:r>
            <a:endParaRPr lang="en-US" dirty="0" smtClean="0"/>
          </a:p>
          <a:p>
            <a:r>
              <a:rPr lang="en-US" baseline="0" dirty="0" smtClean="0"/>
              <a:t>From top to bottom</a:t>
            </a:r>
          </a:p>
          <a:p>
            <a:r>
              <a:rPr lang="en-US" baseline="0" dirty="0" smtClean="0"/>
              <a:t>Ion energy time spectrogram</a:t>
            </a:r>
          </a:p>
          <a:p>
            <a:r>
              <a:rPr lang="en-US" baseline="0" dirty="0" err="1" smtClean="0"/>
              <a:t>Pdx</a:t>
            </a:r>
            <a:r>
              <a:rPr lang="en-US" baseline="0" dirty="0" smtClean="0"/>
              <a:t> from MMS and ACE</a:t>
            </a:r>
          </a:p>
          <a:p>
            <a:r>
              <a:rPr lang="en-US" baseline="0" dirty="0" err="1" smtClean="0"/>
              <a:t>Pd</a:t>
            </a:r>
            <a:r>
              <a:rPr lang="en-US" baseline="0" dirty="0" smtClean="0"/>
              <a:t> from MMS, +background</a:t>
            </a:r>
          </a:p>
          <a:p>
            <a:r>
              <a:rPr lang="en-US" baseline="0" dirty="0" smtClean="0"/>
              <a:t>Electron density</a:t>
            </a:r>
          </a:p>
          <a:p>
            <a:r>
              <a:rPr lang="en-US" baseline="0" dirty="0" smtClean="0"/>
              <a:t>Plasma velocity from MMS and ACE (</a:t>
            </a:r>
            <a:r>
              <a:rPr lang="en-US" baseline="0" dirty="0" err="1" smtClean="0"/>
              <a:t>sw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 from MMS</a:t>
            </a:r>
          </a:p>
          <a:p>
            <a:r>
              <a:rPr lang="en-US" dirty="0" smtClean="0"/>
              <a:t>IMF from</a:t>
            </a:r>
            <a:r>
              <a:rPr lang="en-US" baseline="0" dirty="0" smtClean="0"/>
              <a:t> ACE propagated to BS</a:t>
            </a:r>
          </a:p>
          <a:p>
            <a:r>
              <a:rPr lang="en-US" baseline="0" dirty="0" smtClean="0"/>
              <a:t>Jet highlighted at 0820 UTC</a:t>
            </a:r>
          </a:p>
          <a:p>
            <a:r>
              <a:rPr lang="en-US" baseline="0" dirty="0" smtClean="0"/>
              <a:t>Right, xyz </a:t>
            </a:r>
            <a:r>
              <a:rPr lang="en-US" baseline="0" dirty="0" err="1" smtClean="0"/>
              <a:t>proj</a:t>
            </a:r>
            <a:r>
              <a:rPr lang="en-US" baseline="0" dirty="0" smtClean="0"/>
              <a:t> of MMS orbit, detected jet marked as arrow, </a:t>
            </a:r>
            <a:r>
              <a:rPr lang="en-US" baseline="0" dirty="0" err="1" smtClean="0"/>
              <a:t>Shue</a:t>
            </a:r>
            <a:r>
              <a:rPr lang="en-US" baseline="0" dirty="0" smtClean="0"/>
              <a:t> et al. model MP, affected field line</a:t>
            </a:r>
          </a:p>
          <a:p>
            <a:r>
              <a:rPr lang="en-US" baseline="0" dirty="0" smtClean="0"/>
              <a:t>If we zoom in around the jet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1A7B-8E54-4D8F-8EB3-73BB3DAAB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include the relevant GMAGs we see this</a:t>
            </a:r>
          </a:p>
          <a:p>
            <a:r>
              <a:rPr lang="en-US" dirty="0" smtClean="0"/>
              <a:t>Spectrogram, </a:t>
            </a:r>
            <a:r>
              <a:rPr lang="en-US" dirty="0" err="1" smtClean="0"/>
              <a:t>Pdx</a:t>
            </a:r>
            <a:r>
              <a:rPr lang="en-US" dirty="0" smtClean="0"/>
              <a:t>, </a:t>
            </a:r>
            <a:r>
              <a:rPr lang="en-US" dirty="0" err="1" smtClean="0"/>
              <a:t>Pdtot</a:t>
            </a:r>
            <a:r>
              <a:rPr lang="en-US" dirty="0" smtClean="0"/>
              <a:t>, GMAG</a:t>
            </a:r>
            <a:r>
              <a:rPr lang="en-US" baseline="0" dirty="0" smtClean="0"/>
              <a:t> comps N, E &amp; Z for different stations, IMF ACE</a:t>
            </a:r>
          </a:p>
          <a:p>
            <a:r>
              <a:rPr lang="en-US" baseline="0" dirty="0" smtClean="0"/>
              <a:t>Time of </a:t>
            </a:r>
            <a:r>
              <a:rPr lang="en-US" baseline="0" dirty="0" err="1" smtClean="0"/>
              <a:t>centre</a:t>
            </a:r>
            <a:r>
              <a:rPr lang="en-US" baseline="0" dirty="0" smtClean="0"/>
              <a:t> of jet marked as t_0</a:t>
            </a:r>
          </a:p>
          <a:p>
            <a:r>
              <a:rPr lang="en-US" baseline="0" dirty="0" smtClean="0"/>
              <a:t>Time of earliest GMAG response t_1 seen in VIZ (</a:t>
            </a:r>
            <a:r>
              <a:rPr lang="en-US" baseline="0" dirty="0" err="1" smtClean="0"/>
              <a:t>Vieze</a:t>
            </a:r>
            <a:r>
              <a:rPr lang="en-US" baseline="0" dirty="0" smtClean="0"/>
              <a:t> Island) E component</a:t>
            </a:r>
          </a:p>
          <a:p>
            <a:r>
              <a:rPr lang="en-US" baseline="0" dirty="0" smtClean="0"/>
              <a:t>Time of later response t_2</a:t>
            </a:r>
          </a:p>
          <a:p>
            <a:r>
              <a:rPr lang="en-US" baseline="0" dirty="0" smtClean="0"/>
              <a:t>Theoretical transfer time as estimated from plasma velocity and </a:t>
            </a:r>
            <a:r>
              <a:rPr lang="en-US" baseline="0" dirty="0" err="1" smtClean="0"/>
              <a:t>Alfvén</a:t>
            </a:r>
            <a:r>
              <a:rPr lang="en-US" baseline="0" dirty="0" smtClean="0"/>
              <a:t> speed ~50 s to 2 R_E above ground</a:t>
            </a:r>
          </a:p>
          <a:p>
            <a:r>
              <a:rPr lang="en-US" baseline="0" dirty="0" smtClean="0"/>
              <a:t>Observed time about 80 s to earliest response</a:t>
            </a:r>
          </a:p>
          <a:p>
            <a:r>
              <a:rPr lang="en-US" baseline="0" dirty="0" smtClean="0"/>
              <a:t>68 similar events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1A7B-8E54-4D8F-8EB3-73BB3DAABF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results from those</a:t>
            </a:r>
            <a:r>
              <a:rPr lang="en-US" baseline="0" dirty="0" smtClean="0"/>
              <a:t> 68 events show that the time length of jets as well as total dynamic pressure seems to be important for GMAG response</a:t>
            </a:r>
          </a:p>
          <a:p>
            <a:r>
              <a:rPr lang="en-US" baseline="0" dirty="0" smtClean="0"/>
              <a:t>Both corresponding to 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1A7B-8E54-4D8F-8EB3-73BB3DAABF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length and dynamic pressure seems to 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1A7B-8E54-4D8F-8EB3-73BB3DAABF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length and dynamic pressure seems to 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1A7B-8E54-4D8F-8EB3-73BB3DAABF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84" y="5322789"/>
            <a:ext cx="2024082" cy="6746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434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 final page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83" y="5322789"/>
            <a:ext cx="2024082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3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 final pag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83" y="5322789"/>
            <a:ext cx="2024082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17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page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88104" y="182880"/>
            <a:ext cx="8773015" cy="543037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r>
              <a:rPr lang="sv-SE" dirty="0" smtClean="0"/>
              <a:t>.</a:t>
            </a:r>
            <a:endParaRPr lang="en-US" dirty="0"/>
          </a:p>
        </p:txBody>
      </p:sp>
      <p:pic>
        <p:nvPicPr>
          <p:cNvPr id="14" name="Bildobjekt 13" descr="umu-logo-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50" y="5873750"/>
            <a:ext cx="2052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26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00968"/>
            <a:ext cx="8569325" cy="5424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92EC-8204-44BB-9928-99EEC62F6E24}" type="datetime1">
              <a:rPr lang="sv-SE" smtClean="0"/>
              <a:t>2020-05-04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819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15648"/>
            <a:ext cx="8569325" cy="5410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3F9B-667C-40E6-AC35-85DF2917BEB4}" type="datetime1">
              <a:rPr lang="sv-SE" smtClean="0"/>
              <a:t>2020-05-04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418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286286"/>
            <a:ext cx="8569325" cy="54320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DAD5-54AB-4AD6-B6D3-ED52D8C38F2F}" type="datetime1">
              <a:rPr lang="sv-SE" smtClean="0"/>
              <a:t>2020-05-04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07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00968"/>
            <a:ext cx="8569325" cy="5439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707B-41BE-4505-9190-E20C6709382A}" type="datetime1">
              <a:rPr lang="sv-SE" smtClean="0"/>
              <a:t>2020-05-04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74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00968"/>
            <a:ext cx="8569325" cy="5439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1D5-E979-4ED9-8E00-333F9A26BF85}" type="datetime1">
              <a:rPr lang="sv-SE" smtClean="0"/>
              <a:t>2020-05-04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64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15648"/>
            <a:ext cx="8569325" cy="54173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8E-ABE3-46D2-8C60-A7E1DAC41468}" type="datetime1">
              <a:rPr lang="sv-SE" smtClean="0"/>
              <a:t>2020-05-04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03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45219" y="1827823"/>
            <a:ext cx="6653560" cy="3883202"/>
          </a:xfrm>
        </p:spPr>
        <p:txBody>
          <a:bodyPr/>
          <a:lstStyle>
            <a:lvl1pPr>
              <a:defRPr baseline="0"/>
            </a:lvl1pPr>
            <a:lvl4pPr>
              <a:defRPr/>
            </a:lvl4pPr>
          </a:lstStyle>
          <a:p>
            <a:pPr lvl="0"/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1DB-5825-4962-BA2E-7651D156DA50}" type="datetime1">
              <a:rPr lang="sv-SE" smtClean="0"/>
              <a:t>2020-05-04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525538" y="773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45221" y="465210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45220" y="1820482"/>
            <a:ext cx="3148689" cy="3905223"/>
          </a:xfrm>
        </p:spPr>
        <p:txBody>
          <a:bodyPr/>
          <a:lstStyle/>
          <a:p>
            <a:pPr lvl="0"/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12D7-961E-4F46-9E7C-A44ADD8D8D33}" type="datetime1">
              <a:rPr lang="sv-SE" smtClean="0"/>
              <a:t>2020-05-04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44865" y="1820482"/>
            <a:ext cx="3147720" cy="3905223"/>
          </a:xfrm>
        </p:spPr>
        <p:txBody>
          <a:bodyPr/>
          <a:lstStyle/>
          <a:p>
            <a:pPr lvl="0"/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45221" y="465210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B8B7-0170-4B80-9FC7-4E35A23C20CD}" type="datetime1">
              <a:rPr lang="sv-SE" smtClean="0"/>
              <a:t>2020-05-04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45221" y="465210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099B-2D8C-474B-829E-526DCFED9E05}" type="datetime1">
              <a:rPr lang="sv-SE" smtClean="0"/>
              <a:t>2020-05-04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6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E754-F694-4924-8BD4-890CC64675AE}" type="datetime1">
              <a:rPr lang="sv-SE" smtClean="0"/>
              <a:t>2020-05-04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2672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 final pag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84" y="5322789"/>
            <a:ext cx="2024082" cy="6746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67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 final pag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84" y="5322789"/>
            <a:ext cx="2024082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06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 final 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83" y="5322789"/>
            <a:ext cx="2024082" cy="6746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48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5220" y="465210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122" y="1827821"/>
            <a:ext cx="6653560" cy="38832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43" y="6531430"/>
            <a:ext cx="1080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6F32165-9A58-42A6-A90A-FE641F129B13}" type="datetime1">
              <a:rPr lang="sv-SE" smtClean="0"/>
              <a:t>2020-05-04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05903" y="5918592"/>
            <a:ext cx="19259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6" r:id="rId4"/>
    <p:sldLayoutId id="2147483667" r:id="rId5"/>
    <p:sldLayoutId id="2147483684" r:id="rId6"/>
    <p:sldLayoutId id="2147483687" r:id="rId7"/>
    <p:sldLayoutId id="2147483674" r:id="rId8"/>
    <p:sldLayoutId id="2147483675" r:id="rId9"/>
    <p:sldLayoutId id="2147483677" r:id="rId10"/>
    <p:sldLayoutId id="2147483676" r:id="rId11"/>
    <p:sldLayoutId id="2147483678" r:id="rId12"/>
    <p:sldLayoutId id="2147483686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234" userDrawn="1">
          <p15:clr>
            <a:srgbClr val="F26B43"/>
          </p15:clr>
        </p15:guide>
        <p15:guide id="3" pos="4526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4378" userDrawn="1">
          <p15:clr>
            <a:srgbClr val="F26B43"/>
          </p15:clr>
        </p15:guide>
        <p15:guide id="7" pos="1379" userDrawn="1">
          <p15:clr>
            <a:srgbClr val="F26B43"/>
          </p15:clr>
        </p15:guide>
        <p15:guide id="8" pos="5579" userDrawn="1">
          <p15:clr>
            <a:srgbClr val="F26B43"/>
          </p15:clr>
        </p15:guide>
        <p15:guide id="9" orient="horz" pos="935" userDrawn="1">
          <p15:clr>
            <a:srgbClr val="F26B43"/>
          </p15:clr>
        </p15:guide>
        <p15:guide id="10" orient="horz" pos="2069" userDrawn="1">
          <p15:clr>
            <a:srgbClr val="F26B43"/>
          </p15:clr>
        </p15:guide>
        <p15:guide id="11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Geoeffectiveness of magnetosheath jets</a:t>
            </a: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Linus Norenius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33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231254" y="0"/>
            <a:ext cx="6647364" cy="637309"/>
          </a:xfrm>
        </p:spPr>
        <p:txBody>
          <a:bodyPr/>
          <a:lstStyle/>
          <a:p>
            <a:r>
              <a:rPr lang="sv-SE" dirty="0" smtClean="0"/>
              <a:t>Event </a:t>
            </a:r>
            <a:r>
              <a:rPr lang="sv-SE" dirty="0" err="1" smtClean="0"/>
              <a:t>selection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2</a:t>
            </a:fld>
            <a:endParaRPr lang="sv-SE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/>
          <a:stretch/>
        </p:blipFill>
        <p:spPr>
          <a:xfrm>
            <a:off x="5985164" y="2245234"/>
            <a:ext cx="3786909" cy="3883025"/>
          </a:xfrm>
        </p:spPr>
      </p:pic>
      <p:sp>
        <p:nvSpPr>
          <p:cNvPr id="13" name="TextBox 12"/>
          <p:cNvSpPr txBox="1"/>
          <p:nvPr/>
        </p:nvSpPr>
        <p:spPr>
          <a:xfrm>
            <a:off x="310957" y="637309"/>
            <a:ext cx="6490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MMS and ACE data from 2015-2017</a:t>
            </a:r>
          </a:p>
          <a:p>
            <a:r>
              <a:rPr lang="en-US" dirty="0" smtClean="0"/>
              <a:t>Only </a:t>
            </a:r>
            <a:r>
              <a:rPr lang="en-US" dirty="0" smtClean="0"/>
              <a:t>jets within a 30 degree cone </a:t>
            </a:r>
            <a:r>
              <a:rPr lang="en-US" dirty="0" smtClean="0"/>
              <a:t>angle</a:t>
            </a:r>
          </a:p>
          <a:p>
            <a:r>
              <a:rPr lang="en-US" dirty="0" smtClean="0"/>
              <a:t>2 selection criteria for jets, </a:t>
            </a:r>
            <a:r>
              <a:rPr lang="en-US" dirty="0" err="1" smtClean="0"/>
              <a:t>Plaschke</a:t>
            </a:r>
            <a:r>
              <a:rPr lang="en-US" dirty="0" smtClean="0"/>
              <a:t> (2013) and Archer (2013)</a:t>
            </a:r>
          </a:p>
          <a:p>
            <a:r>
              <a:rPr lang="en-US" dirty="0" err="1" smtClean="0"/>
              <a:t>Tsyganenko</a:t>
            </a:r>
            <a:r>
              <a:rPr lang="en-US" dirty="0" smtClean="0"/>
              <a:t> T96 used to select ground based magnetometers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474947"/>
            <a:ext cx="5985164" cy="3258062"/>
            <a:chOff x="0" y="2662971"/>
            <a:chExt cx="5985164" cy="32580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8" r="2967"/>
            <a:stretch/>
          </p:blipFill>
          <p:spPr>
            <a:xfrm>
              <a:off x="0" y="2662971"/>
              <a:ext cx="5985164" cy="325806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574800" y="3524167"/>
              <a:ext cx="389467" cy="685800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38300" y="4209967"/>
              <a:ext cx="321733" cy="690033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3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29" y="867237"/>
            <a:ext cx="3759295" cy="263878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176"/>
            <a:ext cx="5291667" cy="5383989"/>
          </a:xfr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272931" y="-214988"/>
            <a:ext cx="6647364" cy="1080468"/>
          </a:xfrm>
        </p:spPr>
        <p:txBody>
          <a:bodyPr/>
          <a:lstStyle/>
          <a:p>
            <a:r>
              <a:rPr lang="sv-SE" dirty="0" err="1" smtClean="0"/>
              <a:t>typical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3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7" y="3506025"/>
            <a:ext cx="3779421" cy="2897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202" y="649844"/>
            <a:ext cx="472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MMS and ACE (GSE coordinates)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1624"/>
          <a:stretch/>
        </p:blipFill>
        <p:spPr>
          <a:xfrm>
            <a:off x="0" y="0"/>
            <a:ext cx="6311996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4</a:t>
            </a:fld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8407" y="1554915"/>
                <a:ext cx="303106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time of jet</a:t>
                </a:r>
              </a:p>
              <a:p>
                <a:endParaRPr lang="en-US" dirty="0"/>
              </a:p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time of first magnetometer response</a:t>
                </a:r>
              </a:p>
              <a:p>
                <a:r>
                  <a:rPr lang="en-US" dirty="0" smtClean="0"/>
                  <a:t>VIZ E-component</a:t>
                </a:r>
              </a:p>
              <a:p>
                <a:endParaRPr lang="en-US" dirty="0"/>
              </a:p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time of later magnetometer response</a:t>
                </a:r>
              </a:p>
              <a:p>
                <a:endParaRPr lang="en-US" dirty="0"/>
              </a:p>
              <a:p>
                <a:r>
                  <a:rPr lang="en-US" dirty="0" smtClean="0"/>
                  <a:t>t</a:t>
                </a:r>
                <a:r>
                  <a:rPr lang="en-US" baseline="-25000" dirty="0"/>
                  <a:t>0</a:t>
                </a:r>
                <a:r>
                  <a:rPr lang="en-US" dirty="0" smtClean="0"/>
                  <a:t> </a:t>
                </a:r>
                <a:r>
                  <a:rPr lang="en-SE" dirty="0" smtClean="0"/>
                  <a:t>–</a:t>
                </a:r>
                <a:r>
                  <a:rPr lang="en-US" dirty="0" smtClean="0"/>
                  <a:t> t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smtClean="0"/>
                  <a:t> 80 s </a:t>
                </a:r>
                <a:br>
                  <a:rPr lang="en-US" dirty="0" smtClean="0"/>
                </a:br>
                <a:r>
                  <a:rPr lang="en-US" dirty="0" smtClean="0"/>
                  <a:t>theoretical transfer time was about 50 s to 2 R</a:t>
                </a:r>
                <a:r>
                  <a:rPr lang="en-US" baseline="-25000" dirty="0" smtClean="0"/>
                  <a:t>E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407" y="1554915"/>
                <a:ext cx="3031067" cy="3416320"/>
              </a:xfrm>
              <a:prstGeom prst="rect">
                <a:avLst/>
              </a:prstGeom>
              <a:blipFill>
                <a:blip r:embed="rId4"/>
                <a:stretch>
                  <a:fillRect l="-1811" t="-893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5</a:t>
            </a:fld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1"/>
            <a:ext cx="6520874" cy="6633127"/>
          </a:xfrm>
        </p:spPr>
      </p:pic>
      <p:cxnSp>
        <p:nvCxnSpPr>
          <p:cNvPr id="7" name="Straight Connector 6"/>
          <p:cNvCxnSpPr/>
          <p:nvPr/>
        </p:nvCxnSpPr>
        <p:spPr>
          <a:xfrm>
            <a:off x="2880975" y="304800"/>
            <a:ext cx="0" cy="4715933"/>
          </a:xfrm>
          <a:prstGeom prst="line">
            <a:avLst/>
          </a:prstGeom>
          <a:ln w="3492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78667" y="2205567"/>
            <a:ext cx="893234" cy="2815166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90050" y="2205567"/>
            <a:ext cx="893234" cy="2815166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 flipV="1">
            <a:off x="2514600" y="4532692"/>
            <a:ext cx="4264123" cy="146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1"/>
          </p:cNvCxnSpPr>
          <p:nvPr/>
        </p:nvCxnSpPr>
        <p:spPr>
          <a:xfrm flipH="1" flipV="1">
            <a:off x="3660556" y="2993373"/>
            <a:ext cx="3050868" cy="10004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78723" y="449403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11424" y="3532200"/>
            <a:ext cx="215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response after the jet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990050" y="2556933"/>
            <a:ext cx="1989283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83284" y="2205567"/>
            <a:ext cx="1096049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90050" y="3519017"/>
            <a:ext cx="1989283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0049" y="4323350"/>
            <a:ext cx="1989283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895985" y="3251200"/>
            <a:ext cx="1096049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883283" y="4174067"/>
            <a:ext cx="1096049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32766" y="2205567"/>
            <a:ext cx="0" cy="3513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32766" y="3251200"/>
            <a:ext cx="0" cy="2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32766" y="4174067"/>
            <a:ext cx="0" cy="14928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71332" y="2205567"/>
            <a:ext cx="1080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884034" y="3251200"/>
            <a:ext cx="1080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78766" y="4174067"/>
            <a:ext cx="1080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31914" y="2196584"/>
                <a:ext cx="660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14" y="2196584"/>
                <a:ext cx="6608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31914" y="3162543"/>
                <a:ext cx="644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14" y="3162543"/>
                <a:ext cx="644279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71332" y="4052977"/>
                <a:ext cx="660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32" y="4052977"/>
                <a:ext cx="660886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6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069"/>
          <a:stretch/>
        </p:blipFill>
        <p:spPr>
          <a:xfrm>
            <a:off x="56059" y="630189"/>
            <a:ext cx="9031882" cy="52626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6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8318" y="-34109"/>
            <a:ext cx="6647364" cy="1080468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 length (spatial size) and total dynamic pressure seems to be important for geoeffectiveness of jets</a:t>
            </a:r>
          </a:p>
          <a:p>
            <a:r>
              <a:rPr lang="en-US" dirty="0" smtClean="0"/>
              <a:t>Agrees with Archer et al. regarding magnetopause acting as a low-pass filter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7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for </a:t>
            </a:r>
            <a:r>
              <a:rPr lang="sv-SE" dirty="0" err="1" smtClean="0"/>
              <a:t>listening</a:t>
            </a: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Linus Norenius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04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M. O. </a:t>
            </a:r>
            <a:r>
              <a:rPr lang="en-US" sz="1600" dirty="0" smtClean="0"/>
              <a:t>Archer et al., </a:t>
            </a:r>
            <a:r>
              <a:rPr lang="en-US" sz="1600" dirty="0" err="1" smtClean="0"/>
              <a:t>Magnetospheric</a:t>
            </a:r>
            <a:r>
              <a:rPr lang="en-US" sz="1600" dirty="0" smtClean="0"/>
              <a:t> </a:t>
            </a:r>
            <a:r>
              <a:rPr lang="en-US" sz="1600" dirty="0"/>
              <a:t>response to magnetosheath pressure pulses: A low‐pass filter </a:t>
            </a:r>
            <a:r>
              <a:rPr lang="en-US" sz="1600" dirty="0" smtClean="0"/>
              <a:t>effect (2013)</a:t>
            </a:r>
            <a:endParaRPr lang="en-US" sz="1600" dirty="0" smtClean="0"/>
          </a:p>
          <a:p>
            <a:r>
              <a:rPr lang="en-US" sz="1600" dirty="0"/>
              <a:t>H. </a:t>
            </a:r>
            <a:r>
              <a:rPr lang="en-US" sz="1600" dirty="0" err="1" smtClean="0"/>
              <a:t>Hietala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F. </a:t>
            </a:r>
            <a:r>
              <a:rPr lang="en-US" sz="1600" dirty="0" err="1" smtClean="0"/>
              <a:t>Plaschke</a:t>
            </a:r>
            <a:r>
              <a:rPr lang="en-US" sz="1600" dirty="0" smtClean="0"/>
              <a:t>, On </a:t>
            </a:r>
            <a:r>
              <a:rPr lang="en-US" sz="1600" dirty="0"/>
              <a:t>the generation of magnetosheath high-speed </a:t>
            </a:r>
            <a:r>
              <a:rPr lang="en-US" sz="1600" dirty="0" smtClean="0"/>
              <a:t>jets by </a:t>
            </a:r>
            <a:r>
              <a:rPr lang="en-US" sz="1600" dirty="0"/>
              <a:t>bow shock </a:t>
            </a:r>
            <a:r>
              <a:rPr lang="en-US" sz="1600" dirty="0" smtClean="0"/>
              <a:t>ripples (2013)</a:t>
            </a:r>
            <a:endParaRPr 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9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Presentation umu EN v01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eå Universitet.potx" id="{2F552BE5-29CE-499A-A660-F176591E2A45}" vid="{E86E6282-E085-44B8-8DAD-FB7DF07483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EN v01</Template>
  <TotalTime>636</TotalTime>
  <Words>512</Words>
  <Application>Microsoft Office PowerPoint</Application>
  <PresentationFormat>On-screen Show (4:3)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Georgia</vt:lpstr>
      <vt:lpstr>Lucida Grande</vt:lpstr>
      <vt:lpstr>Verdana</vt:lpstr>
      <vt:lpstr>Wingdings</vt:lpstr>
      <vt:lpstr>Presentation umu EN v01</vt:lpstr>
      <vt:lpstr>Geoeffectiveness of magnetosheath jets</vt:lpstr>
      <vt:lpstr>Event selection</vt:lpstr>
      <vt:lpstr>typical case</vt:lpstr>
      <vt:lpstr>PowerPoint Presentation</vt:lpstr>
      <vt:lpstr>PowerPoint Presentation</vt:lpstr>
      <vt:lpstr>Preliminary results</vt:lpstr>
      <vt:lpstr>Conclusions</vt:lpstr>
      <vt:lpstr>thank you for listening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Linus Norenius</dc:creator>
  <cp:lastModifiedBy>Linus Norenius</cp:lastModifiedBy>
  <cp:revision>32</cp:revision>
  <dcterms:created xsi:type="dcterms:W3CDTF">2020-02-27T09:48:08Z</dcterms:created>
  <dcterms:modified xsi:type="dcterms:W3CDTF">2020-05-04T08:17:59Z</dcterms:modified>
</cp:coreProperties>
</file>