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431" r:id="rId4"/>
    <p:sldId id="278" r:id="rId5"/>
    <p:sldId id="432" r:id="rId6"/>
    <p:sldId id="435" r:id="rId7"/>
    <p:sldId id="433" r:id="rId8"/>
    <p:sldId id="434" r:id="rId9"/>
    <p:sldId id="437" r:id="rId10"/>
    <p:sldId id="438" r:id="rId11"/>
    <p:sldId id="436" r:id="rId12"/>
    <p:sldId id="439" r:id="rId13"/>
    <p:sldId id="441" r:id="rId14"/>
    <p:sldId id="442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66E"/>
    <a:srgbClr val="692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93EED-6513-447B-BB0F-E19054777E35}" type="datetimeFigureOut">
              <a:rPr lang="ko-KR" altLang="en-US" smtClean="0"/>
              <a:t>2020-05-03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D75D-9F8A-4900-BD1B-EE54ED50DBA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671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>
            <a:extLst>
              <a:ext uri="{FF2B5EF4-FFF2-40B4-BE49-F238E27FC236}">
                <a16:creationId xmlns:a16="http://schemas.microsoft.com/office/drawing/2014/main" id="{EB36D504-DE52-4CED-8233-FDAECE7545A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9144000" cy="40417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02" name="Rectangle 30">
            <a:extLst>
              <a:ext uri="{FF2B5EF4-FFF2-40B4-BE49-F238E27FC236}">
                <a16:creationId xmlns:a16="http://schemas.microsoft.com/office/drawing/2014/main" id="{61B77DF1-5034-462A-A6CA-C5B973D323B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4933950"/>
            <a:ext cx="9163050" cy="1941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03" name="Rectangle 31">
            <a:extLst>
              <a:ext uri="{FF2B5EF4-FFF2-40B4-BE49-F238E27FC236}">
                <a16:creationId xmlns:a16="http://schemas.microsoft.com/office/drawing/2014/main" id="{5291668C-5059-4A37-A094-2821C0FDDA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826000"/>
            <a:ext cx="9156700" cy="168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04" name="Freeform 32">
            <a:extLst>
              <a:ext uri="{FF2B5EF4-FFF2-40B4-BE49-F238E27FC236}">
                <a16:creationId xmlns:a16="http://schemas.microsoft.com/office/drawing/2014/main" id="{51284B77-23FF-4331-88CF-A63D8D101386}"/>
              </a:ext>
            </a:extLst>
          </p:cNvPr>
          <p:cNvSpPr>
            <a:spLocks/>
          </p:cNvSpPr>
          <p:nvPr/>
        </p:nvSpPr>
        <p:spPr bwMode="gray">
          <a:xfrm>
            <a:off x="-11113" y="2060575"/>
            <a:ext cx="9155113" cy="2765425"/>
          </a:xfrm>
          <a:custGeom>
            <a:avLst/>
            <a:gdLst>
              <a:gd name="T0" fmla="*/ 0 w 5767"/>
              <a:gd name="T1" fmla="*/ 569 h 1644"/>
              <a:gd name="T2" fmla="*/ 2818 w 5767"/>
              <a:gd name="T3" fmla="*/ 21 h 1644"/>
              <a:gd name="T4" fmla="*/ 5767 w 5767"/>
              <a:gd name="T5" fmla="*/ 583 h 1644"/>
              <a:gd name="T6" fmla="*/ 5764 w 5767"/>
              <a:gd name="T7" fmla="*/ 1644 h 1644"/>
              <a:gd name="T8" fmla="*/ 4 w 5767"/>
              <a:gd name="T9" fmla="*/ 1644 h 1644"/>
              <a:gd name="T10" fmla="*/ 0 w 5767"/>
              <a:gd name="T11" fmla="*/ 569 h 1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7" h="1644">
                <a:moveTo>
                  <a:pt x="0" y="569"/>
                </a:moveTo>
                <a:cubicBezTo>
                  <a:pt x="722" y="332"/>
                  <a:pt x="1460" y="42"/>
                  <a:pt x="2818" y="21"/>
                </a:cubicBezTo>
                <a:cubicBezTo>
                  <a:pt x="4176" y="0"/>
                  <a:pt x="5346" y="355"/>
                  <a:pt x="5767" y="583"/>
                </a:cubicBezTo>
                <a:lnTo>
                  <a:pt x="5764" y="1644"/>
                </a:lnTo>
                <a:lnTo>
                  <a:pt x="4" y="1644"/>
                </a:lnTo>
                <a:lnTo>
                  <a:pt x="0" y="56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E52FC77-2E5E-4E7E-B132-06EA2DFF99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black">
          <a:xfrm>
            <a:off x="1066800" y="1143000"/>
            <a:ext cx="7315200" cy="609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ko-KR" altLang="en-US" noProof="0"/>
              <a:t>마스터 제목 스타일 편집</a:t>
            </a:r>
            <a:endParaRPr lang="en-US" altLang="ko-K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D300E2E-BA15-41E9-AC06-988C3DEDDBD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257800"/>
            <a:ext cx="66294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noProof="0"/>
              <a:t>클릭하여 마스터 부제목 스타일 편집</a:t>
            </a:r>
            <a:endParaRPr lang="en-US" altLang="ko-KR" noProof="0"/>
          </a:p>
        </p:txBody>
      </p:sp>
      <p:sp>
        <p:nvSpPr>
          <p:cNvPr id="3105" name="Oval 33">
            <a:extLst>
              <a:ext uri="{FF2B5EF4-FFF2-40B4-BE49-F238E27FC236}">
                <a16:creationId xmlns:a16="http://schemas.microsoft.com/office/drawing/2014/main" id="{EE377C69-A610-4B12-B5B4-E0A49B2A824C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228600" y="228600"/>
            <a:ext cx="479425" cy="479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id="{F284ED13-52D4-49CF-B367-5FDB73D9455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81000" y="274638"/>
            <a:ext cx="98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b="1">
                <a:solidFill>
                  <a:schemeClr val="bg1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239D54-7F69-4BE8-8921-407CCAE4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FD6091A-41D1-4BBA-9AC8-8CECC6920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9A74A26-0324-4055-BB6F-0984CEB80C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DFD2370-2512-489E-A836-22EBC83378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3B0B6B-8A31-4776-A2D9-20F3B8D1F91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4D1A76EF-00A6-4755-A02B-C29BDBB6DC4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DBBAF26-F770-4DB9-BD81-4F758E071182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75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477B81C-8EFD-4EB4-917F-F09910ACC6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43700" y="304800"/>
            <a:ext cx="2095500" cy="5867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9FED094-4AAD-4047-B9A8-6AEF11460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134100" cy="5867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F91810-7E5F-4904-8D3E-5BB2E7004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22DDB8-02C1-4D51-BF43-620C95F38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7E92DC-FD9F-4F98-8D64-7AA2B5839A0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E4C40C5-824F-4876-B8EB-151CF71D138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539F679-3D20-4953-9A6D-67E5DD3ABDCA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186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A725C0-2D83-4443-B1B4-0AD073E6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04800"/>
            <a:ext cx="8305800" cy="6096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>
            <a:extLst>
              <a:ext uri="{FF2B5EF4-FFF2-40B4-BE49-F238E27FC236}">
                <a16:creationId xmlns:a16="http://schemas.microsoft.com/office/drawing/2014/main" id="{5ADEE53A-67D0-48D0-92D2-97B8C545CC7B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C1550D-FB99-4784-BE35-CC81283CB4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86600" y="6551613"/>
            <a:ext cx="1752600" cy="30638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D84F3E-9EA5-4375-A0A3-42F7196F7F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5800" y="6545263"/>
            <a:ext cx="838200" cy="312737"/>
          </a:xfrm>
        </p:spPr>
        <p:txBody>
          <a:bodyPr/>
          <a:lstStyle>
            <a:lvl1pPr>
              <a:defRPr/>
            </a:lvl1pPr>
          </a:lstStyle>
          <a:p>
            <a:fld id="{A7A785C0-4142-4C3B-80D0-7FEE2A986A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C4F58CD6-E446-43A9-B25B-6247D7E074B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77000" y="0"/>
            <a:ext cx="2362200" cy="228600"/>
          </a:xfrm>
        </p:spPr>
        <p:txBody>
          <a:bodyPr/>
          <a:lstStyle>
            <a:lvl1pPr>
              <a:defRPr/>
            </a:lvl1pPr>
          </a:lstStyle>
          <a:p>
            <a:fld id="{7B72AB69-5320-4255-A389-038C7A388DF3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415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0F4505-2659-4D19-9F3B-C8BBDA1B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69A862-DF3D-4472-86F7-AE7D22131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485B781-5935-4C3A-A7B4-7CC4E30D7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C8ECF2A-50B3-4A69-8EF1-8923E7E56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1BB6D0-24FC-47EC-B6C4-DB4BF91AAC7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2C325F82-4DB8-4505-96B3-B84D4FB120B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4D67CCC-BEED-4A04-976F-EA878F9D0275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3174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8B6CB2-08A6-4EB1-A422-BF8D5F2A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794FE01-18BB-4378-B6D1-C9C56F6FE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6BDCC22-0540-4F3B-B383-DAE4B5EE7D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757937-084B-4ABB-9FF5-16BEFCBBC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5213A0-DFFD-4DFC-9F28-90A8FBECCEA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BA8AD234-D23B-4F23-BE31-D8F34A11A88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78E13-2A40-4608-ABA4-EBEFE739E902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0193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57D396-08B2-4B6C-A11F-FCB88CA0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578D5FC-B537-4A9A-8D77-4932DDCBB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76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43C8DAD-DEE6-46FF-B133-A5837D334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768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0C4C57-4141-4145-BD02-262C30540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6CCC13-1227-4B77-9999-71F10985C2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68CC2C-B0BF-432B-8A14-6E2B6BB896D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F1690A4-C89A-45A4-BA33-6522C833771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23A0F9F-5EAE-4FC1-AB08-48AEC5F2AE92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4600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49C496-99A3-4A65-BB5B-C5BE9EE2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0D1181F-A44A-4238-881A-6853835A6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42432A5-59E9-472F-853C-E0EBF21B2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217892B-89F7-43F5-9F47-C3E652DC7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812B9BE-B7F6-4AD7-B167-C28CF16DC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D1BEF2BA-6B09-4BFD-B1C8-F4D28C4E4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AA40BC50-DC5B-4CBE-8B29-4C96F1AF55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522A67-B22C-4A88-9DFF-57D87CF0187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9" name="날짜 개체 틀 8">
            <a:extLst>
              <a:ext uri="{FF2B5EF4-FFF2-40B4-BE49-F238E27FC236}">
                <a16:creationId xmlns:a16="http://schemas.microsoft.com/office/drawing/2014/main" id="{EFBE01DB-E77F-4030-8BBC-4C42EED89AF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AE0924C-0333-407B-96F6-C81E735AA980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347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0FAC6B-9EC3-4E6C-BF03-A258FF7E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EBB4E15-6A08-475A-8414-5B4610177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491B91-5A21-4C91-B9F4-5048A2FC9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4289305-0E43-4F4C-842A-2CF66305A5C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4EE5B81-58DF-45C3-95CE-E2B32511AD6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0D97B82-2C93-4353-BA5C-A1C0EB1B6F86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037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>
            <a:extLst>
              <a:ext uri="{FF2B5EF4-FFF2-40B4-BE49-F238E27FC236}">
                <a16:creationId xmlns:a16="http://schemas.microsoft.com/office/drawing/2014/main" id="{1EEBD3CD-F7FC-4DF7-AFF7-ABCA89810A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C245420-B44B-47FA-94C7-42F4FFAA1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6A797F-19D6-4FA6-A2E4-F90CA063A32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36A6B6-6E29-4908-AF82-DDD4EE5A85E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A6C0DA1-0E92-4BC9-933A-AC585C743AE7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074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337EC5-C787-426E-8276-1065771B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74C404-A1F6-4830-8C8E-A3CDA3F74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C6B7A9-4B35-443E-97E8-D84CE271C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B66FFF-BFDC-464B-8B0A-6936AB452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31592A7-542C-4CCC-B0F2-E12871166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960CD4-C047-4140-A5DF-02BE8675022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797F1FE-7E05-4744-B719-F6CC903949A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914B234-4A54-4AB4-A21A-C11F7E197211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073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2AB533-6B46-4C68-A524-EADEDA30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82DAB7-D574-4B02-8AC2-92A8FFF8F0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46A9901-A31D-4263-91BE-F36A5134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6A6C3D6-9A92-4BD3-B99D-8AF6F401D0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BBEC2E-1AF0-4269-9DDE-C3346704D3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8D7E5-9EFC-4CE7-A4DA-2BC2B8A12D7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BB83D91-0C25-40F2-B93E-02C8CD4B036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996D0B-BE9A-42EC-975B-37373F377D1C}" type="datetime1">
              <a:rPr lang="en-US" altLang="ko-KR" smtClean="0"/>
              <a:t>5/3/2020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068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35">
            <a:extLst>
              <a:ext uri="{FF2B5EF4-FFF2-40B4-BE49-F238E27FC236}">
                <a16:creationId xmlns:a16="http://schemas.microsoft.com/office/drawing/2014/main" id="{0FC40846-5693-4104-AE5C-67A9FD46FD38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6524625"/>
            <a:ext cx="9144000" cy="333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061" name="Picture 37">
            <a:extLst>
              <a:ext uri="{FF2B5EF4-FFF2-40B4-BE49-F238E27FC236}">
                <a16:creationId xmlns:a16="http://schemas.microsoft.com/office/drawing/2014/main" id="{455D528F-9156-4881-9331-1A7A3F8D1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914400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5">
            <a:extLst>
              <a:ext uri="{FF2B5EF4-FFF2-40B4-BE49-F238E27FC236}">
                <a16:creationId xmlns:a16="http://schemas.microsoft.com/office/drawing/2014/main" id="{67260C61-B29F-4DA5-91C2-F9C2563ECF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86600" y="6551613"/>
            <a:ext cx="17526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굴림" panose="020B0600000101010101" pitchFamily="50" charset="-127"/>
              </a:defRPr>
            </a:lvl1pPr>
          </a:lstStyle>
          <a:p>
            <a:r>
              <a:rPr lang="en-US" altLang="ko-KR"/>
              <a:t>Groundwter Environment Lab., PKNU, Korea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3E42B5-CEF2-4369-B816-7241F4F0A1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95800" y="6545263"/>
            <a:ext cx="8382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굴림" panose="020B0600000101010101" pitchFamily="50" charset="-127"/>
              </a:defRPr>
            </a:lvl1pPr>
          </a:lstStyle>
          <a:p>
            <a:fld id="{31FF7C37-7415-4B09-9B3B-4F51C295E83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22D57E85-3792-435C-8CA5-46F1ACC75F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3048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B166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  <a:endParaRPr lang="en-US" altLang="ko-KR"/>
          </a:p>
        </p:txBody>
      </p:sp>
      <p:sp>
        <p:nvSpPr>
          <p:cNvPr id="1060" name="Rectangle 36">
            <a:extLst>
              <a:ext uri="{FF2B5EF4-FFF2-40B4-BE49-F238E27FC236}">
                <a16:creationId xmlns:a16="http://schemas.microsoft.com/office/drawing/2014/main" id="{5F70B658-FA43-47D8-B3EB-4261BA88DDE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62" name="Freeform 38">
            <a:extLst>
              <a:ext uri="{FF2B5EF4-FFF2-40B4-BE49-F238E27FC236}">
                <a16:creationId xmlns:a16="http://schemas.microsoft.com/office/drawing/2014/main" id="{8DD9E1EC-232E-4154-B8BC-B16E9EC5F705}"/>
              </a:ext>
            </a:extLst>
          </p:cNvPr>
          <p:cNvSpPr>
            <a:spLocks/>
          </p:cNvSpPr>
          <p:nvPr/>
        </p:nvSpPr>
        <p:spPr bwMode="white">
          <a:xfrm>
            <a:off x="3175" y="963613"/>
            <a:ext cx="9140825" cy="461962"/>
          </a:xfrm>
          <a:custGeom>
            <a:avLst/>
            <a:gdLst>
              <a:gd name="T0" fmla="*/ 0 w 5764"/>
              <a:gd name="T1" fmla="*/ 290 h 291"/>
              <a:gd name="T2" fmla="*/ 1 w 5764"/>
              <a:gd name="T3" fmla="*/ 193 h 291"/>
              <a:gd name="T4" fmla="*/ 1833 w 5764"/>
              <a:gd name="T5" fmla="*/ 25 h 291"/>
              <a:gd name="T6" fmla="*/ 3966 w 5764"/>
              <a:gd name="T7" fmla="*/ 41 h 291"/>
              <a:gd name="T8" fmla="*/ 5760 w 5764"/>
              <a:gd name="T9" fmla="*/ 184 h 291"/>
              <a:gd name="T10" fmla="*/ 5764 w 5764"/>
              <a:gd name="T11" fmla="*/ 291 h 291"/>
              <a:gd name="T12" fmla="*/ 0 w 5764"/>
              <a:gd name="T13" fmla="*/ 29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4" h="291">
                <a:moveTo>
                  <a:pt x="0" y="290"/>
                </a:moveTo>
                <a:lnTo>
                  <a:pt x="1" y="193"/>
                </a:lnTo>
                <a:cubicBezTo>
                  <a:pt x="305" y="150"/>
                  <a:pt x="1172" y="50"/>
                  <a:pt x="1833" y="25"/>
                </a:cubicBezTo>
                <a:cubicBezTo>
                  <a:pt x="2494" y="0"/>
                  <a:pt x="3312" y="15"/>
                  <a:pt x="3966" y="41"/>
                </a:cubicBezTo>
                <a:cubicBezTo>
                  <a:pt x="4620" y="68"/>
                  <a:pt x="5460" y="142"/>
                  <a:pt x="5760" y="184"/>
                </a:cubicBezTo>
                <a:lnTo>
                  <a:pt x="5764" y="291"/>
                </a:lnTo>
                <a:lnTo>
                  <a:pt x="0" y="2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0D702F-6CE1-4C65-9B5F-EB2D767B18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altLang="ko-KR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A938B8-2564-4081-8301-A5E01C5F6F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0" y="0"/>
            <a:ext cx="2362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  <a:ea typeface="굴림" panose="020B0600000101010101" pitchFamily="50" charset="-127"/>
              </a:defRPr>
            </a:lvl1pPr>
          </a:lstStyle>
          <a:p>
            <a:fld id="{3C88BAD9-C8DE-471B-96FD-7DE8C86881B1}" type="datetime1">
              <a:rPr lang="en-US" altLang="ko-KR" smtClean="0"/>
              <a:t>5/3/2020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2F44B85-0D60-44BC-B3B5-AAEC8F6383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43608" y="1294284"/>
            <a:ext cx="7416824" cy="1944216"/>
          </a:xfrm>
        </p:spPr>
        <p:txBody>
          <a:bodyPr/>
          <a:lstStyle/>
          <a:p>
            <a:r>
              <a:rPr lang="en-US" altLang="ko-KR" sz="2400" dirty="0"/>
              <a:t>Deep Learning Neural Networks with Metaheuristic Optimization</a:t>
            </a:r>
            <a:br>
              <a:rPr lang="en-US" altLang="ko-KR" sz="2400" dirty="0"/>
            </a:br>
            <a:r>
              <a:rPr lang="en-US" altLang="ko-KR" sz="2400" dirty="0"/>
              <a:t>Algorithms for Groundwater Contamination Vulnerability Mapping</a:t>
            </a:r>
            <a:br>
              <a:rPr lang="en-US" altLang="ko-KR" sz="2400" dirty="0"/>
            </a:br>
            <a:r>
              <a:rPr lang="en-US" altLang="ko-KR" sz="2400" dirty="0"/>
              <a:t>in Miryang Aquifer, South Korea</a:t>
            </a:r>
            <a:endParaRPr lang="en-US" altLang="ko-KR" sz="2400" dirty="0">
              <a:latin typeface="Arial" panose="020B0604020202020204" pitchFamily="34" charset="0"/>
              <a:ea typeface="굴림" panose="020B0600000101010101" pitchFamily="50" charset="-127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3BC1382-D222-498E-98F8-79C856C5A5E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57300" y="5013176"/>
            <a:ext cx="6629400" cy="750912"/>
          </a:xfrm>
        </p:spPr>
        <p:txBody>
          <a:bodyPr/>
          <a:lstStyle/>
          <a:p>
            <a:r>
              <a:rPr lang="en-US" altLang="ko-KR" u="sng" dirty="0"/>
              <a:t>Hussam </a:t>
            </a:r>
            <a:r>
              <a:rPr lang="en-US" altLang="ko-KR" u="sng" dirty="0" err="1"/>
              <a:t>Eldin</a:t>
            </a:r>
            <a:r>
              <a:rPr lang="en-US" altLang="ko-KR" u="sng" dirty="0"/>
              <a:t> </a:t>
            </a:r>
            <a:r>
              <a:rPr lang="en-US" altLang="ko-KR" u="sng" dirty="0" err="1"/>
              <a:t>Elzain</a:t>
            </a:r>
            <a:r>
              <a:rPr lang="en-US" altLang="ko-KR" u="sng" dirty="0"/>
              <a:t> </a:t>
            </a:r>
            <a:r>
              <a:rPr lang="en-US" altLang="ko-KR" dirty="0"/>
              <a:t>· Sang Yong Chung Venkatramanan </a:t>
            </a:r>
            <a:r>
              <a:rPr lang="en-US" altLang="ko-KR" dirty="0" err="1"/>
              <a:t>Senapathi</a:t>
            </a:r>
            <a:r>
              <a:rPr lang="en-US" altLang="ko-KR" dirty="0"/>
              <a:t> · </a:t>
            </a:r>
            <a:r>
              <a:rPr lang="en-US" altLang="ko-KR" dirty="0" err="1"/>
              <a:t>Kye</a:t>
            </a:r>
            <a:r>
              <a:rPr lang="en-US" altLang="ko-KR" dirty="0"/>
              <a:t>-Hun Park</a:t>
            </a:r>
            <a:endParaRPr lang="en-US" altLang="ko-KR" dirty="0">
              <a:ea typeface="굴림" panose="020B0600000101010101" pitchFamily="50" charset="-127"/>
            </a:endParaRPr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0AF503C2-8199-4AF9-B829-B07105758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624"/>
            <a:ext cx="1008112" cy="841582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792942E-43B8-4AC4-8E9A-7B881BC420D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437320" y="5764088"/>
            <a:ext cx="6629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rgbClr val="FFFF00"/>
                </a:solidFill>
                <a:ea typeface="굴림" panose="020B0600000101010101" pitchFamily="50" charset="-127"/>
              </a:rPr>
              <a:t>Pukyong National University, Korea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43B23D-4D59-403F-B8A1-3893B550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085" y="98633"/>
            <a:ext cx="2016223" cy="6142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93B553-D06F-4EDD-8139-EFD4A1EE6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Statistical performance of ANFIS models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33211C-FCBF-4866-934F-D2D246EE07F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0C8573B-92CB-41A2-919F-0F5D22FE5FFE}" type="datetime1">
              <a:rPr lang="en-US" altLang="ko-KR" smtClean="0"/>
              <a:t>5/3/2020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318B8D16-AA75-430F-A279-5E58BF83E7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1627" y="1844825"/>
              <a:ext cx="8140745" cy="34563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4807">
                      <a:extLst>
                        <a:ext uri="{9D8B030D-6E8A-4147-A177-3AD203B41FA5}">
                          <a16:colId xmlns:a16="http://schemas.microsoft.com/office/drawing/2014/main" val="1528684769"/>
                        </a:ext>
                      </a:extLst>
                    </a:gridCol>
                    <a:gridCol w="1146897">
                      <a:extLst>
                        <a:ext uri="{9D8B030D-6E8A-4147-A177-3AD203B41FA5}">
                          <a16:colId xmlns:a16="http://schemas.microsoft.com/office/drawing/2014/main" val="3272477099"/>
                        </a:ext>
                      </a:extLst>
                    </a:gridCol>
                    <a:gridCol w="1146897">
                      <a:extLst>
                        <a:ext uri="{9D8B030D-6E8A-4147-A177-3AD203B41FA5}">
                          <a16:colId xmlns:a16="http://schemas.microsoft.com/office/drawing/2014/main" val="2729550911"/>
                        </a:ext>
                      </a:extLst>
                    </a:gridCol>
                    <a:gridCol w="1146897">
                      <a:extLst>
                        <a:ext uri="{9D8B030D-6E8A-4147-A177-3AD203B41FA5}">
                          <a16:colId xmlns:a16="http://schemas.microsoft.com/office/drawing/2014/main" val="1049351498"/>
                        </a:ext>
                      </a:extLst>
                    </a:gridCol>
                    <a:gridCol w="1076851">
                      <a:extLst>
                        <a:ext uri="{9D8B030D-6E8A-4147-A177-3AD203B41FA5}">
                          <a16:colId xmlns:a16="http://schemas.microsoft.com/office/drawing/2014/main" val="1735145692"/>
                        </a:ext>
                      </a:extLst>
                    </a:gridCol>
                    <a:gridCol w="1146897">
                      <a:extLst>
                        <a:ext uri="{9D8B030D-6E8A-4147-A177-3AD203B41FA5}">
                          <a16:colId xmlns:a16="http://schemas.microsoft.com/office/drawing/2014/main" val="1761936858"/>
                        </a:ext>
                      </a:extLst>
                    </a:gridCol>
                    <a:gridCol w="1031499">
                      <a:extLst>
                        <a:ext uri="{9D8B030D-6E8A-4147-A177-3AD203B41FA5}">
                          <a16:colId xmlns:a16="http://schemas.microsoft.com/office/drawing/2014/main" val="3399329532"/>
                        </a:ext>
                      </a:extLst>
                    </a:gridCol>
                  </a:tblGrid>
                  <a:tr h="71930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Statistical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Factors 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Original ANFIS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ANFIS-GA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ANFIS-PSO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2023098"/>
                      </a:ext>
                    </a:extLst>
                  </a:tr>
                  <a:tr h="53832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Training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Testing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Training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Testing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Training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Testing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4131955"/>
                      </a:ext>
                    </a:extLst>
                  </a:tr>
                  <a:tr h="7193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MAE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0.190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0.637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0.103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0.333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0.100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0.318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07052169"/>
                      </a:ext>
                    </a:extLst>
                  </a:tr>
                  <a:tr h="7193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RMSE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0.338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0.890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0.319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0.491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0.234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0.478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4363049"/>
                      </a:ext>
                    </a:extLst>
                  </a:tr>
                  <a:tr h="7601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0.931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0.493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0.935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0.717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0.971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0.851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34122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표 4">
                <a:extLst>
                  <a:ext uri="{FF2B5EF4-FFF2-40B4-BE49-F238E27FC236}">
                    <a16:creationId xmlns:a16="http://schemas.microsoft.com/office/drawing/2014/main" id="{318B8D16-AA75-430F-A279-5E58BF83E7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1627" y="1844825"/>
              <a:ext cx="8140745" cy="345638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44807">
                      <a:extLst>
                        <a:ext uri="{9D8B030D-6E8A-4147-A177-3AD203B41FA5}">
                          <a16:colId xmlns:a16="http://schemas.microsoft.com/office/drawing/2014/main" val="1528684769"/>
                        </a:ext>
                      </a:extLst>
                    </a:gridCol>
                    <a:gridCol w="1146897">
                      <a:extLst>
                        <a:ext uri="{9D8B030D-6E8A-4147-A177-3AD203B41FA5}">
                          <a16:colId xmlns:a16="http://schemas.microsoft.com/office/drawing/2014/main" val="3272477099"/>
                        </a:ext>
                      </a:extLst>
                    </a:gridCol>
                    <a:gridCol w="1146897">
                      <a:extLst>
                        <a:ext uri="{9D8B030D-6E8A-4147-A177-3AD203B41FA5}">
                          <a16:colId xmlns:a16="http://schemas.microsoft.com/office/drawing/2014/main" val="2729550911"/>
                        </a:ext>
                      </a:extLst>
                    </a:gridCol>
                    <a:gridCol w="1146897">
                      <a:extLst>
                        <a:ext uri="{9D8B030D-6E8A-4147-A177-3AD203B41FA5}">
                          <a16:colId xmlns:a16="http://schemas.microsoft.com/office/drawing/2014/main" val="1049351498"/>
                        </a:ext>
                      </a:extLst>
                    </a:gridCol>
                    <a:gridCol w="1076851">
                      <a:extLst>
                        <a:ext uri="{9D8B030D-6E8A-4147-A177-3AD203B41FA5}">
                          <a16:colId xmlns:a16="http://schemas.microsoft.com/office/drawing/2014/main" val="1735145692"/>
                        </a:ext>
                      </a:extLst>
                    </a:gridCol>
                    <a:gridCol w="1146897">
                      <a:extLst>
                        <a:ext uri="{9D8B030D-6E8A-4147-A177-3AD203B41FA5}">
                          <a16:colId xmlns:a16="http://schemas.microsoft.com/office/drawing/2014/main" val="1761936858"/>
                        </a:ext>
                      </a:extLst>
                    </a:gridCol>
                    <a:gridCol w="1031499">
                      <a:extLst>
                        <a:ext uri="{9D8B030D-6E8A-4147-A177-3AD203B41FA5}">
                          <a16:colId xmlns:a16="http://schemas.microsoft.com/office/drawing/2014/main" val="3399329532"/>
                        </a:ext>
                      </a:extLst>
                    </a:gridCol>
                  </a:tblGrid>
                  <a:tr h="719303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Statistical 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Factors 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Original ANFIS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ANFIS-GA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ANFIS-PSO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2023098"/>
                      </a:ext>
                    </a:extLst>
                  </a:tr>
                  <a:tr h="538323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Training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Testing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Training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Testing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Training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Testing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94131955"/>
                      </a:ext>
                    </a:extLst>
                  </a:tr>
                  <a:tr h="7193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MAE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0.190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0.637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0.103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0.333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0.100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0.318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007052169"/>
                      </a:ext>
                    </a:extLst>
                  </a:tr>
                  <a:tr h="7193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RMSE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0.338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0.890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0.319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0.491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0.234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0.478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14363049"/>
                      </a:ext>
                    </a:extLst>
                  </a:tr>
                  <a:tr h="76015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422" t="-364800" r="-465401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0.931</a:t>
                          </a:r>
                          <a:endParaRPr lang="ko-KR" sz="180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0.493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0.935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0.717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0.971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0.851</a:t>
                          </a:r>
                          <a:endParaRPr lang="ko-KR" sz="1800" dirty="0">
                            <a:effectLst/>
                            <a:latin typeface="Calibri" panose="020F0502020204030204" pitchFamily="34" charset="0"/>
                            <a:ea typeface="맑은 고딕" panose="020B0503020000020004" pitchFamily="50" charset="-127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34122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D59A1A-87D7-40E9-B956-C7E109B1EB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89305-0E43-4F4C-842A-2CF66305A5C9}" type="slidenum">
              <a:rPr lang="en-US" altLang="ko-KR" smtClean="0"/>
              <a:pPr/>
              <a:t>10</a:t>
            </a:fld>
            <a:endParaRPr lang="en-US" altLang="ko-KR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3C4FC45F-D706-4CEB-B0C7-4A487C55A0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113459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3F32E4-382E-420E-A847-7F71025E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Validation of Models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DC2419-EDDF-44F3-83EC-8999FDABB40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30C6E20-6F65-45CF-BC8E-3F9C92825956}" type="datetime1">
              <a:rPr lang="en-US" altLang="ko-KR" smtClean="0"/>
              <a:t>5/3/2020</a:t>
            </a:fld>
            <a:endParaRPr lang="en-US" altLang="ko-K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900ED-EFF7-4DE1-A4DE-B891E48F436B}"/>
              </a:ext>
            </a:extLst>
          </p:cNvPr>
          <p:cNvSpPr txBox="1"/>
          <p:nvPr/>
        </p:nvSpPr>
        <p:spPr>
          <a:xfrm>
            <a:off x="785807" y="4310484"/>
            <a:ext cx="2405744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anose="020B0604020202020204" pitchFamily="34" charset="0"/>
              </a:rPr>
              <a:t>Variation curves of objective function values produced from ANFIS-MOA models.</a:t>
            </a:r>
            <a:endParaRPr lang="ko-KR" altLang="ko-KR" sz="1400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B83E1-CB66-4937-823C-96541B9B5BA1}"/>
              </a:ext>
            </a:extLst>
          </p:cNvPr>
          <p:cNvSpPr txBox="1"/>
          <p:nvPr/>
        </p:nvSpPr>
        <p:spPr>
          <a:xfrm>
            <a:off x="3191418" y="1628800"/>
            <a:ext cx="1958392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AUC validation curves of ANFIS models for (a) training and (b) testing results</a:t>
            </a:r>
            <a:endParaRPr lang="ko-KR" altLang="en-US" sz="14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DF316FF-492A-4214-893F-D938890F22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89305-0E43-4F4C-842A-2CF66305A5C9}" type="slidenum">
              <a:rPr lang="en-US" altLang="ko-KR" smtClean="0"/>
              <a:pPr/>
              <a:t>11</a:t>
            </a:fld>
            <a:endParaRPr lang="en-US" altLang="ko-KR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CE63DE0-D3BD-4C34-B722-A89795562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025" y="3716899"/>
            <a:ext cx="4446335" cy="27890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F8C6C7-12DE-4601-BA09-5DDC1EBD7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95" y="1203168"/>
            <a:ext cx="2562272" cy="2529838"/>
          </a:xfrm>
          <a:prstGeom prst="rect">
            <a:avLst/>
          </a:prstGeom>
        </p:spPr>
      </p:pic>
      <p:sp>
        <p:nvSpPr>
          <p:cNvPr id="15" name="Text Box 98">
            <a:extLst>
              <a:ext uri="{FF2B5EF4-FFF2-40B4-BE49-F238E27FC236}">
                <a16:creationId xmlns:a16="http://schemas.microsoft.com/office/drawing/2014/main" id="{C94837BE-A35F-4FA3-959C-8CBCFFEC050E}"/>
              </a:ext>
            </a:extLst>
          </p:cNvPr>
          <p:cNvSpPr txBox="1"/>
          <p:nvPr/>
        </p:nvSpPr>
        <p:spPr>
          <a:xfrm>
            <a:off x="2267744" y="2265688"/>
            <a:ext cx="424738" cy="2454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(a)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88B520-2767-4A57-8406-9DF14C5908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"/>
          <a:stretch/>
        </p:blipFill>
        <p:spPr>
          <a:xfrm>
            <a:off x="5589192" y="1214719"/>
            <a:ext cx="2655965" cy="2529838"/>
          </a:xfrm>
          <a:prstGeom prst="rect">
            <a:avLst/>
          </a:prstGeom>
        </p:spPr>
      </p:pic>
      <p:sp>
        <p:nvSpPr>
          <p:cNvPr id="17" name="Text Box 98">
            <a:extLst>
              <a:ext uri="{FF2B5EF4-FFF2-40B4-BE49-F238E27FC236}">
                <a16:creationId xmlns:a16="http://schemas.microsoft.com/office/drawing/2014/main" id="{8CE92212-5631-4154-85DE-4CD0A1673CC9}"/>
              </a:ext>
            </a:extLst>
          </p:cNvPr>
          <p:cNvSpPr txBox="1"/>
          <p:nvPr/>
        </p:nvSpPr>
        <p:spPr>
          <a:xfrm>
            <a:off x="7538162" y="2396431"/>
            <a:ext cx="424738" cy="2454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(b)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바닥글 개체 틀 2">
            <a:extLst>
              <a:ext uri="{FF2B5EF4-FFF2-40B4-BE49-F238E27FC236}">
                <a16:creationId xmlns:a16="http://schemas.microsoft.com/office/drawing/2014/main" id="{617B5BB5-FFCF-4E6B-A26C-CAAEDCA48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8333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D4A350-9B23-4E08-9850-36960DEE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0648"/>
            <a:ext cx="8305800" cy="609600"/>
          </a:xfrm>
        </p:spPr>
        <p:txBody>
          <a:bodyPr/>
          <a:lstStyle/>
          <a:p>
            <a:r>
              <a:rPr lang="en-US" altLang="ko-KR" sz="2400" dirty="0">
                <a:latin typeface="+mn-ea"/>
                <a:ea typeface="+mn-ea"/>
              </a:rPr>
              <a:t>Groundwater contamination (nitrate) vulnerability maps </a:t>
            </a:r>
            <a:br>
              <a:rPr lang="en-US" altLang="ko-KR" sz="1800" dirty="0">
                <a:latin typeface="+mn-ea"/>
                <a:ea typeface="+mn-ea"/>
              </a:rPr>
            </a:br>
            <a:r>
              <a:rPr lang="en-US" altLang="ko-KR" sz="1800" dirty="0">
                <a:latin typeface="+mn-ea"/>
                <a:ea typeface="+mn-ea"/>
              </a:rPr>
              <a:t>(a) Original NO</a:t>
            </a:r>
            <a:r>
              <a:rPr lang="en-US" altLang="ko-KR" sz="1800" baseline="-25000" dirty="0">
                <a:latin typeface="+mn-ea"/>
                <a:ea typeface="+mn-ea"/>
              </a:rPr>
              <a:t>3</a:t>
            </a:r>
            <a:r>
              <a:rPr lang="en-US" altLang="ko-KR" sz="1800" dirty="0">
                <a:latin typeface="+mn-ea"/>
                <a:ea typeface="+mn-ea"/>
              </a:rPr>
              <a:t>-N, (b) Original ANFIS, (c) ANFIS-GA, (d) ANFIS-PSO.</a:t>
            </a:r>
            <a:endParaRPr lang="ko-KR" altLang="en-US" sz="1800" dirty="0">
              <a:latin typeface="+mn-ea"/>
              <a:ea typeface="+mn-ea"/>
            </a:endParaRP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D00A32-FA9B-4B51-B952-FEDAA1655D1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3D8692-D935-42D6-836B-341DAA7BAAC1}" type="datetime1">
              <a:rPr lang="en-US" altLang="ko-KR" smtClean="0"/>
              <a:t>5/3/2020</a:t>
            </a:fld>
            <a:endParaRPr lang="en-US" altLang="ko-KR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E4086DEB-291E-4469-A99D-1F8CB497A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513247"/>
              </p:ext>
            </p:extLst>
          </p:nvPr>
        </p:nvGraphicFramePr>
        <p:xfrm>
          <a:off x="1115616" y="1268760"/>
          <a:ext cx="6987468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734">
                  <a:extLst>
                    <a:ext uri="{9D8B030D-6E8A-4147-A177-3AD203B41FA5}">
                      <a16:colId xmlns:a16="http://schemas.microsoft.com/office/drawing/2014/main" val="3893347079"/>
                    </a:ext>
                  </a:extLst>
                </a:gridCol>
                <a:gridCol w="3493734">
                  <a:extLst>
                    <a:ext uri="{9D8B030D-6E8A-4147-A177-3AD203B41FA5}">
                      <a16:colId xmlns:a16="http://schemas.microsoft.com/office/drawing/2014/main" val="4227221396"/>
                    </a:ext>
                  </a:extLst>
                </a:gridCol>
              </a:tblGrid>
              <a:tr h="252028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23991"/>
                  </a:ext>
                </a:extLst>
              </a:tr>
              <a:tr h="252028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418332"/>
                  </a:ext>
                </a:extLst>
              </a:tr>
            </a:tbl>
          </a:graphicData>
        </a:graphic>
      </p:graphicFrame>
      <p:pic>
        <p:nvPicPr>
          <p:cNvPr id="7" name="Picture 93">
            <a:extLst>
              <a:ext uri="{FF2B5EF4-FFF2-40B4-BE49-F238E27FC236}">
                <a16:creationId xmlns:a16="http://schemas.microsoft.com/office/drawing/2014/main" id="{17E8233D-8B68-4DB1-9BCD-5BD32FF5D9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72" y="3933056"/>
            <a:ext cx="305498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4">
            <a:extLst>
              <a:ext uri="{FF2B5EF4-FFF2-40B4-BE49-F238E27FC236}">
                <a16:creationId xmlns:a16="http://schemas.microsoft.com/office/drawing/2014/main" id="{C4E5CB08-115C-4761-A5CD-EA3E4DDD97D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14897"/>
            <a:ext cx="305498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6">
            <a:extLst>
              <a:ext uri="{FF2B5EF4-FFF2-40B4-BE49-F238E27FC236}">
                <a16:creationId xmlns:a16="http://schemas.microsoft.com/office/drawing/2014/main" id="{E7D83300-0AF3-4D05-AC24-07870AAF70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73" y="1412776"/>
            <a:ext cx="3054985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7">
            <a:extLst>
              <a:ext uri="{FF2B5EF4-FFF2-40B4-BE49-F238E27FC236}">
                <a16:creationId xmlns:a16="http://schemas.microsoft.com/office/drawing/2014/main" id="{39E11DBC-F1D6-4491-8C2E-56AE4B826C3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65505"/>
            <a:ext cx="3054985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98">
            <a:extLst>
              <a:ext uri="{FF2B5EF4-FFF2-40B4-BE49-F238E27FC236}">
                <a16:creationId xmlns:a16="http://schemas.microsoft.com/office/drawing/2014/main" id="{36421F6F-C796-4F4A-9F4A-00F37FD01373}"/>
              </a:ext>
            </a:extLst>
          </p:cNvPr>
          <p:cNvSpPr txBox="1"/>
          <p:nvPr/>
        </p:nvSpPr>
        <p:spPr>
          <a:xfrm>
            <a:off x="2635094" y="1484851"/>
            <a:ext cx="424738" cy="2454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(a)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 Box 98">
            <a:extLst>
              <a:ext uri="{FF2B5EF4-FFF2-40B4-BE49-F238E27FC236}">
                <a16:creationId xmlns:a16="http://schemas.microsoft.com/office/drawing/2014/main" id="{3C3DC94F-CBA3-4160-A898-B6B69A1BE8BD}"/>
              </a:ext>
            </a:extLst>
          </p:cNvPr>
          <p:cNvSpPr txBox="1"/>
          <p:nvPr/>
        </p:nvSpPr>
        <p:spPr>
          <a:xfrm>
            <a:off x="2602019" y="4015662"/>
            <a:ext cx="365125" cy="2514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(c)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 Box 98">
            <a:extLst>
              <a:ext uri="{FF2B5EF4-FFF2-40B4-BE49-F238E27FC236}">
                <a16:creationId xmlns:a16="http://schemas.microsoft.com/office/drawing/2014/main" id="{1AF53D8A-BD94-47FC-A03B-54AE57B90B3D}"/>
              </a:ext>
            </a:extLst>
          </p:cNvPr>
          <p:cNvSpPr txBox="1"/>
          <p:nvPr/>
        </p:nvSpPr>
        <p:spPr>
          <a:xfrm>
            <a:off x="6163601" y="1478853"/>
            <a:ext cx="365125" cy="2514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(b)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Text Box 98">
            <a:extLst>
              <a:ext uri="{FF2B5EF4-FFF2-40B4-BE49-F238E27FC236}">
                <a16:creationId xmlns:a16="http://schemas.microsoft.com/office/drawing/2014/main" id="{5DB2CB6D-5BE9-485E-8DB0-5A16184ADF64}"/>
              </a:ext>
            </a:extLst>
          </p:cNvPr>
          <p:cNvSpPr txBox="1"/>
          <p:nvPr/>
        </p:nvSpPr>
        <p:spPr>
          <a:xfrm>
            <a:off x="6294437" y="4017759"/>
            <a:ext cx="365125" cy="2514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(d)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48C926C9-E30D-4D60-A9EA-FCFF5E7072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89305-0E43-4F4C-842A-2CF66305A5C9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16" name="바닥글 개체 틀 2">
            <a:extLst>
              <a:ext uri="{FF2B5EF4-FFF2-40B4-BE49-F238E27FC236}">
                <a16:creationId xmlns:a16="http://schemas.microsoft.com/office/drawing/2014/main" id="{881A633E-1433-4B6B-9F27-EBEE11F26E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2049094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96C9AE0-01AE-4D9F-A0A5-F26A12B51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Conclusions (1)</a:t>
            </a:r>
            <a:endParaRPr lang="ko-KR" altLang="en-US" dirty="0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065D0E1-A3D8-4EEA-921D-CDF8D723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03615"/>
            <a:ext cx="8229600" cy="4876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used adaptive neuro-fuzzy inference system (ANFIS) combined with metaheuristic optimization algorithms (MOA) of genetic algorithm (GA) and particle swarm optimization (PSO) to assess groundwater contamination (NO</a:t>
            </a:r>
            <a:r>
              <a:rPr lang="en-US" altLang="ko-KR" sz="24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-N) vulnerability in Miryang, City, South Korea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parameters (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epth to water, net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echarge,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quifer type,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media,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opographic slope,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mpact to vadose zone, hydraulic </a:t>
            </a: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onductivity and Landuse) were classified into numerical ratings to be used as input variables of ANFIS-MOA models.</a:t>
            </a:r>
          </a:p>
          <a:p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ANFIS, ANFIS-PSO and ANFIS-GA used 95 measured NO</a:t>
            </a:r>
            <a:r>
              <a:rPr lang="en-US" altLang="ko-KR" sz="24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 concentrations from monitoring wells for the training (70% data) and testing (30% data) purposes. </a:t>
            </a:r>
          </a:p>
          <a:p>
            <a:endParaRPr lang="ko-KR" altLang="en-US" sz="18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3E947E-9EBC-4B05-8C56-672BA34AA73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1B5372-B3A3-4D8A-8D6E-51F99BE3A681}" type="datetime1">
              <a:rPr lang="en-US" altLang="ko-KR" smtClean="0"/>
              <a:t>5/3/2020</a:t>
            </a:fld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F85339-36D2-4058-940F-76424303F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BB6D0-24FC-47EC-B6C4-DB4BF91AAC77}" type="slidenum">
              <a:rPr lang="en-US" altLang="ko-KR" smtClean="0"/>
              <a:pPr/>
              <a:t>13</a:t>
            </a:fld>
            <a:endParaRPr lang="en-US" altLang="ko-KR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14121E71-86B0-4557-B1D4-F323845AD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268725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BD242B-0A2D-4908-9B51-1CF3B52D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Conclusions (2)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503F96-96D2-438E-B7CA-EDAC18DB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68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ko-KR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performance was verified by the statistical data of MAE, RMSE and correlation coefficient, and it was also verified by ROC/AUC curve. ANFIS-PSO showed the highest performance in the testing results (MAE= 0.318; RMSE=0.478; R=0.851; AUC=0.893) in comparison with ANFIS-GA (MAE=0.333; RMSE=0.491; R=0.717; AUC=0.821) and Original ANFIS (MAE=0.637; RMSE=0.890; R=0493; AUC=0.643).</a:t>
            </a:r>
          </a:p>
          <a:p>
            <a:pPr marL="0" indent="0">
              <a:buNone/>
            </a:pPr>
            <a:endParaRPr lang="en-US" altLang="ko-KR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Integrated studies of statistical errors, objective function values, ROC/AUC curve and groundwater contamination (NO</a:t>
            </a:r>
            <a:r>
              <a:rPr lang="en-US" altLang="ko-KR" sz="2200" b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-N) vulnerability maps revealed that ANFIS-PSO model was the most superior in predicting groundwater contamination vulnerability in Miryang City of South Korea.</a:t>
            </a:r>
            <a:endParaRPr lang="ko-KR" altLang="ko-KR" sz="2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FC9AB05-2CA2-478B-AEFC-C16A9EAD232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803ABC-B37E-4F98-8A69-2C3241BFFEF8}" type="datetime1">
              <a:rPr lang="en-US" altLang="ko-KR" smtClean="0"/>
              <a:t>5/3/2020</a:t>
            </a:fld>
            <a:endParaRPr lang="en-US" altLang="ko-KR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8FAC69F-780C-444C-8132-F00A7647BD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BB6D0-24FC-47EC-B6C4-DB4BF91AAC77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EEA7D757-B603-4585-9990-D1875ADA18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285765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>
            <a:extLst>
              <a:ext uri="{FF2B5EF4-FFF2-40B4-BE49-F238E27FC236}">
                <a16:creationId xmlns:a16="http://schemas.microsoft.com/office/drawing/2014/main" id="{36C70556-8F35-488D-A260-A39AAFC0339B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2438400" y="2590800"/>
            <a:ext cx="4343400" cy="533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ko-KR" sz="3600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cs typeface="Arial" panose="020B0604020202020204" pitchFamily="34" charset="0"/>
              </a:rPr>
              <a:t>Thank You !</a:t>
            </a:r>
            <a:endParaRPr lang="ko-KR" altLang="en-US" sz="3600" b="1" kern="1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" name="Picture 45">
            <a:extLst>
              <a:ext uri="{FF2B5EF4-FFF2-40B4-BE49-F238E27FC236}">
                <a16:creationId xmlns:a16="http://schemas.microsoft.com/office/drawing/2014/main" id="{F4422A12-9264-4FE4-83C4-FCD274050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1466365" cy="1224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1C2475-A7F4-4B22-A94D-25BADE333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79" y="5589240"/>
            <a:ext cx="1269841" cy="44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CEFDD245-6A97-49E0-979D-75550BDF7DC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AC8FBA6-1C6E-487F-9DC1-6E663E60E152}" type="datetime1">
              <a:rPr lang="en-US" altLang="ko-KR" smtClean="0"/>
              <a:t>5/3/2020</a:t>
            </a:fld>
            <a:endParaRPr lang="en-US" altLang="ko-KR" dirty="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43A4630-B55B-4BE0-9F25-B5A8AA442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50" charset="-127"/>
              </a:rPr>
              <a:t>Research Scope 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61BFA8D4-6057-4FF5-A5F5-753B35A0B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582738"/>
            <a:ext cx="8064500" cy="390366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just"/>
            <a:r>
              <a:rPr lang="en-US" altLang="ko-KR" sz="2400" b="0" dirty="0">
                <a:ea typeface="굴림" panose="020B0600000101010101" pitchFamily="50" charset="-127"/>
              </a:rPr>
              <a:t>Assessment of groundwater contamination vulnerability</a:t>
            </a:r>
          </a:p>
          <a:p>
            <a:pPr algn="just"/>
            <a:r>
              <a:rPr lang="en-US" altLang="ko-KR" sz="2400" b="0" dirty="0">
                <a:ea typeface="굴림" panose="020B0600000101010101" pitchFamily="50" charset="-127"/>
              </a:rPr>
              <a:t>Using Deep learning neural networks: Artificial Neural Fuzzy Logic Inference System (ANFIS)</a:t>
            </a:r>
          </a:p>
          <a:p>
            <a:pPr algn="just"/>
            <a:r>
              <a:rPr lang="en-US" altLang="ko-KR" sz="2400" b="0" dirty="0">
                <a:ea typeface="굴림" panose="020B0600000101010101" pitchFamily="50" charset="-127"/>
              </a:rPr>
              <a:t>Combined with Genetic Algorithm (GA) and Particle Swarm Optimization (PSO)</a:t>
            </a:r>
          </a:p>
          <a:p>
            <a:pPr algn="just"/>
            <a:r>
              <a:rPr lang="en-US" altLang="ko-KR" sz="2400" b="0" dirty="0">
                <a:ea typeface="굴림" panose="020B0600000101010101" pitchFamily="50" charset="-127"/>
              </a:rPr>
              <a:t>Input data: DRASTIC 7 Factors + Landuse </a:t>
            </a:r>
          </a:p>
          <a:p>
            <a:pPr algn="just"/>
            <a:r>
              <a:rPr lang="en-US" altLang="ko-KR" sz="2400" b="0" dirty="0">
                <a:ea typeface="굴림" panose="020B0600000101010101" pitchFamily="50" charset="-127"/>
              </a:rPr>
              <a:t>Target (output) data: 95 NO</a:t>
            </a:r>
            <a:r>
              <a:rPr lang="en-US" altLang="ko-KR" sz="2400" b="0" baseline="-25000" dirty="0">
                <a:ea typeface="굴림" panose="020B0600000101010101" pitchFamily="50" charset="-127"/>
              </a:rPr>
              <a:t>3</a:t>
            </a:r>
            <a:r>
              <a:rPr lang="en-US" altLang="ko-KR" sz="2400" b="0" dirty="0">
                <a:ea typeface="굴림" panose="020B0600000101010101" pitchFamily="50" charset="-127"/>
              </a:rPr>
              <a:t>-N concentrations </a:t>
            </a:r>
          </a:p>
          <a:p>
            <a:pPr algn="just"/>
            <a:r>
              <a:rPr lang="en-US" altLang="ko-KR" sz="2400" b="0" dirty="0">
                <a:ea typeface="굴림" panose="020B0600000101010101" pitchFamily="50" charset="-127"/>
              </a:rPr>
              <a:t>Study area: Miryang City, Korea (South)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B3FBB2A-C53A-4023-A7A0-731566C74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1BB6D0-24FC-47EC-B6C4-DB4BF91AAC77}" type="slidenum">
              <a:rPr lang="en-US" altLang="ko-KR" smtClean="0"/>
              <a:pPr/>
              <a:t>2</a:t>
            </a:fld>
            <a:endParaRPr lang="en-US" altLang="ko-KR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3308F10F-779D-4564-9A4C-CB6A7ADA2B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5811E88E-6A07-4D67-819F-CE2BA6DFEA83}"/>
              </a:ext>
            </a:extLst>
          </p:cNvPr>
          <p:cNvGrpSpPr/>
          <p:nvPr/>
        </p:nvGrpSpPr>
        <p:grpSpPr>
          <a:xfrm>
            <a:off x="346390" y="3104964"/>
            <a:ext cx="8168048" cy="2257306"/>
            <a:chOff x="2465" y="2108499"/>
            <a:chExt cx="10891079" cy="30099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A84D13E-DF64-4E6F-AA69-34F6E5A6F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" y="2116791"/>
              <a:ext cx="2432050" cy="300164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BB3DF4-7DEF-4461-8FF3-833D0F4038D8}"/>
                </a:ext>
              </a:extLst>
            </p:cNvPr>
            <p:cNvSpPr/>
            <p:nvPr/>
          </p:nvSpPr>
          <p:spPr>
            <a:xfrm>
              <a:off x="1489486" y="3765176"/>
              <a:ext cx="243733" cy="97505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750BB3D-84F0-461D-9196-C981C31BA1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2" t="5389" r="2037"/>
            <a:stretch/>
          </p:blipFill>
          <p:spPr bwMode="auto">
            <a:xfrm>
              <a:off x="7203496" y="2184357"/>
              <a:ext cx="3690048" cy="255984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5D9E486A-5652-4412-864B-1F267F7448E3}"/>
                </a:ext>
              </a:extLst>
            </p:cNvPr>
            <p:cNvSpPr txBox="1"/>
            <p:nvPr/>
          </p:nvSpPr>
          <p:spPr>
            <a:xfrm>
              <a:off x="8931744" y="2184356"/>
              <a:ext cx="368834" cy="2851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900" b="1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(c)</a:t>
              </a:r>
              <a:endParaRPr lang="en-US" sz="825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BAF2BCFB-72AE-4C8E-BB15-5A37470E2D22}"/>
                </a:ext>
              </a:extLst>
            </p:cNvPr>
            <p:cNvSpPr txBox="1"/>
            <p:nvPr/>
          </p:nvSpPr>
          <p:spPr>
            <a:xfrm>
              <a:off x="1554032" y="2108499"/>
              <a:ext cx="368834" cy="2851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90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(a)</a:t>
              </a:r>
              <a:endParaRPr lang="en-US" sz="825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EF4DB0-C1A1-49FB-B1B9-F9A6EA9C2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314" y="2108499"/>
              <a:ext cx="3947160" cy="27908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29D2F0-C61F-41EA-B853-A7E7ECF1C97E}"/>
                </a:ext>
              </a:extLst>
            </p:cNvPr>
            <p:cNvCxnSpPr/>
            <p:nvPr/>
          </p:nvCxnSpPr>
          <p:spPr>
            <a:xfrm flipV="1">
              <a:off x="1736912" y="2157356"/>
              <a:ext cx="1727665" cy="160020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DBB21CD-9F19-4656-A0FA-6C27109F7E94}"/>
                </a:ext>
              </a:extLst>
            </p:cNvPr>
            <p:cNvCxnSpPr/>
            <p:nvPr/>
          </p:nvCxnSpPr>
          <p:spPr>
            <a:xfrm>
              <a:off x="1736912" y="3861995"/>
              <a:ext cx="1721226" cy="882203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30" name="Text Box 40">
              <a:extLst>
                <a:ext uri="{FF2B5EF4-FFF2-40B4-BE49-F238E27FC236}">
                  <a16:creationId xmlns:a16="http://schemas.microsoft.com/office/drawing/2014/main" id="{1D82DBA2-78E9-49A1-B9CD-02E7E92A4136}"/>
                </a:ext>
              </a:extLst>
            </p:cNvPr>
            <p:cNvSpPr txBox="1"/>
            <p:nvPr/>
          </p:nvSpPr>
          <p:spPr>
            <a:xfrm>
              <a:off x="4835114" y="2130014"/>
              <a:ext cx="368834" cy="26073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900" b="1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(b)</a:t>
              </a:r>
              <a:endParaRPr lang="en-US" sz="825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E70DC81-0040-4DBD-8CC1-6C11C052BB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19" y="960865"/>
            <a:ext cx="1339672" cy="141581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E048D1C-135D-448D-8C73-F4E2EAD07923}"/>
              </a:ext>
            </a:extLst>
          </p:cNvPr>
          <p:cNvCxnSpPr>
            <a:cxnSpLocks/>
          </p:cNvCxnSpPr>
          <p:nvPr/>
        </p:nvCxnSpPr>
        <p:spPr>
          <a:xfrm flipH="1">
            <a:off x="346391" y="1702611"/>
            <a:ext cx="2252815" cy="14023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3BB717-94BC-4E25-8B7C-F3CE81A724B4}"/>
              </a:ext>
            </a:extLst>
          </p:cNvPr>
          <p:cNvCxnSpPr>
            <a:cxnSpLocks/>
          </p:cNvCxnSpPr>
          <p:nvPr/>
        </p:nvCxnSpPr>
        <p:spPr>
          <a:xfrm flipH="1">
            <a:off x="2170370" y="1702611"/>
            <a:ext cx="520588" cy="14389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제목 1">
            <a:extLst>
              <a:ext uri="{FF2B5EF4-FFF2-40B4-BE49-F238E27FC236}">
                <a16:creationId xmlns:a16="http://schemas.microsoft.com/office/drawing/2014/main" id="{AD3E70E5-CF23-47B3-B0E4-021A7641FA59}"/>
              </a:ext>
            </a:extLst>
          </p:cNvPr>
          <p:cNvSpPr txBox="1">
            <a:spLocks/>
          </p:cNvSpPr>
          <p:nvPr/>
        </p:nvSpPr>
        <p:spPr>
          <a:xfrm>
            <a:off x="533400" y="304800"/>
            <a:ext cx="8305800" cy="609600"/>
          </a:xfrm>
          <a:prstGeom prst="rect">
            <a:avLst/>
          </a:prstGeom>
        </p:spPr>
        <p:txBody>
          <a:bodyPr/>
          <a:lstStyle>
            <a:lvl1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latinLnBrk="1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ko-KR" dirty="0"/>
              <a:t>Study Area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860EAB-0E9B-46C0-B938-8FA55EA474DB}"/>
              </a:ext>
            </a:extLst>
          </p:cNvPr>
          <p:cNvSpPr txBox="1"/>
          <p:nvPr/>
        </p:nvSpPr>
        <p:spPr>
          <a:xfrm>
            <a:off x="1567735" y="5560038"/>
            <a:ext cx="674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Fig. 1.</a:t>
            </a:r>
            <a:r>
              <a:rPr lang="en-US" altLang="ko-KR" dirty="0"/>
              <a:t> (a) Location map, (b) Sample points, (c) Geological map.</a:t>
            </a:r>
            <a:endParaRPr lang="ko-KR" altLang="ko-KR" dirty="0"/>
          </a:p>
        </p:txBody>
      </p:sp>
      <p:sp>
        <p:nvSpPr>
          <p:cNvPr id="21" name="바닥글 개체 틀 2">
            <a:extLst>
              <a:ext uri="{FF2B5EF4-FFF2-40B4-BE49-F238E27FC236}">
                <a16:creationId xmlns:a16="http://schemas.microsoft.com/office/drawing/2014/main" id="{32DAE362-FBDB-40F5-AE4D-B298C4C327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  <p:sp>
        <p:nvSpPr>
          <p:cNvPr id="22" name="슬라이드 번호 개체 틀 1">
            <a:extLst>
              <a:ext uri="{FF2B5EF4-FFF2-40B4-BE49-F238E27FC236}">
                <a16:creationId xmlns:a16="http://schemas.microsoft.com/office/drawing/2014/main" id="{6CFD918A-D1E0-4AE8-9FBD-2C0373B04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495800" y="6545263"/>
            <a:ext cx="838200" cy="312737"/>
          </a:xfrm>
        </p:spPr>
        <p:txBody>
          <a:bodyPr/>
          <a:lstStyle/>
          <a:p>
            <a:fld id="{241BB6D0-24FC-47EC-B6C4-DB4BF91AAC77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31" name="날짜 개체 틀 5">
            <a:extLst>
              <a:ext uri="{FF2B5EF4-FFF2-40B4-BE49-F238E27FC236}">
                <a16:creationId xmlns:a16="http://schemas.microsoft.com/office/drawing/2014/main" id="{077E43A4-F03A-4644-B1C5-73AAEF4291B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477000" y="0"/>
            <a:ext cx="2362200" cy="228600"/>
          </a:xfrm>
        </p:spPr>
        <p:txBody>
          <a:bodyPr/>
          <a:lstStyle/>
          <a:p>
            <a:fld id="{0AC8FBA6-1C6E-487F-9DC1-6E663E60E152}" type="datetime1">
              <a:rPr lang="en-US" altLang="ko-KR" smtClean="0"/>
              <a:t>5/3/2020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1797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3F8CD7-FA62-4613-AF51-C051097E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Flow Chart of VI</a:t>
            </a:r>
            <a:r>
              <a:rPr lang="ko-KR" altLang="en-US" dirty="0"/>
              <a:t> </a:t>
            </a:r>
            <a:r>
              <a:rPr lang="en-US" altLang="ko-KR" dirty="0"/>
              <a:t>Assessment</a:t>
            </a:r>
            <a:endParaRPr lang="ko-KR" alt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67FED0-FF1D-4F1C-8D3B-D90149D982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EA60BF-625F-4105-9E93-EA4612CCBBF7}" type="datetime1">
              <a:rPr lang="en-US" altLang="ko-KR" smtClean="0"/>
              <a:t>5/3/2020</a:t>
            </a:fld>
            <a:endParaRPr lang="en-US" altLang="ko-KR"/>
          </a:p>
        </p:txBody>
      </p:sp>
      <p:sp>
        <p:nvSpPr>
          <p:cNvPr id="59" name="슬라이드 번호 개체 틀 58">
            <a:extLst>
              <a:ext uri="{FF2B5EF4-FFF2-40B4-BE49-F238E27FC236}">
                <a16:creationId xmlns:a16="http://schemas.microsoft.com/office/drawing/2014/main" id="{021746EF-0FB8-4379-87BC-04F8CEF0FD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89305-0E43-4F4C-842A-2CF66305A5C9}" type="slidenum">
              <a:rPr lang="en-US" altLang="ko-KR" smtClean="0"/>
              <a:pPr/>
              <a:t>4</a:t>
            </a:fld>
            <a:endParaRPr lang="en-US" altLang="ko-KR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2D8109C-D6EA-4600-88AB-BAE6939C6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68760"/>
            <a:ext cx="3833027" cy="5114830"/>
          </a:xfrm>
          <a:prstGeom prst="rect">
            <a:avLst/>
          </a:prstGeom>
        </p:spPr>
      </p:pic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9A59C8F2-445A-4671-B150-FFF4CFE739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295231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5CB70F9-5982-44CF-A084-FA62833FC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" y="454125"/>
            <a:ext cx="8659688" cy="454595"/>
          </a:xfrm>
        </p:spPr>
        <p:txBody>
          <a:bodyPr/>
          <a:lstStyle/>
          <a:p>
            <a:br>
              <a:rPr lang="en-US" altLang="ko-KR" sz="2400" dirty="0">
                <a:ea typeface="굴림" panose="020B0600000101010101" pitchFamily="50" charset="-127"/>
              </a:rPr>
            </a:br>
            <a:r>
              <a:rPr lang="en-US" altLang="ko-KR" sz="2400" dirty="0">
                <a:ea typeface="굴림" panose="020B0600000101010101" pitchFamily="50" charset="-127"/>
              </a:rPr>
              <a:t>Artificial Neural Fuzzy Logic Inference System (ANFIS)</a:t>
            </a:r>
            <a:br>
              <a:rPr lang="en-US" altLang="ko-KR" dirty="0">
                <a:ea typeface="굴림" panose="020B0600000101010101" pitchFamily="50" charset="-127"/>
              </a:rPr>
            </a:b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08FB8C2-AF20-405A-A9D4-473DD807323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1C8B8CD-E954-4B13-A43E-4F58231DDE18}" type="datetime1">
              <a:rPr lang="en-US" altLang="ko-KR" smtClean="0"/>
              <a:t>5/3/2020</a:t>
            </a:fld>
            <a:endParaRPr lang="en-US" altLang="ko-KR"/>
          </a:p>
        </p:txBody>
      </p:sp>
      <p:pic>
        <p:nvPicPr>
          <p:cNvPr id="154" name="그림 153">
            <a:extLst>
              <a:ext uri="{FF2B5EF4-FFF2-40B4-BE49-F238E27FC236}">
                <a16:creationId xmlns:a16="http://schemas.microsoft.com/office/drawing/2014/main" id="{D062435A-CBA9-47E4-806C-EF8FB6153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63" y="1455953"/>
            <a:ext cx="8326717" cy="4432251"/>
          </a:xfrm>
          <a:prstGeom prst="rect">
            <a:avLst/>
          </a:prstGeom>
        </p:spPr>
      </p:pic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95B41B-3C5E-4123-B3CE-36115BD75B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89305-0E43-4F4C-842A-2CF66305A5C9}" type="slidenum">
              <a:rPr lang="en-US" altLang="ko-KR" smtClean="0"/>
              <a:pPr/>
              <a:t>5</a:t>
            </a:fld>
            <a:endParaRPr lang="en-US" altLang="ko-KR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131A2781-8F2E-4752-9981-CEFFA1B2F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221374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6D287F-8221-4856-9C3E-A07DB974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Evaluation of vulnerability factors using Pearson technique and collinearity statistics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5C2D85-C26E-42AF-80BB-63CC3347CA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4781E1-BF90-450F-85FF-6BAB8267C8AE}" type="datetime1">
              <a:rPr lang="en-US" altLang="ko-KR" smtClean="0"/>
              <a:t>5/3/2020</a:t>
            </a:fld>
            <a:endParaRPr lang="en-US" altLang="ko-KR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E554541-2015-4296-ACC8-D1D86F1DD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920"/>
              </p:ext>
            </p:extLst>
          </p:nvPr>
        </p:nvGraphicFramePr>
        <p:xfrm>
          <a:off x="679375" y="1484784"/>
          <a:ext cx="7632849" cy="469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444269256"/>
                    </a:ext>
                  </a:extLst>
                </a:gridCol>
                <a:gridCol w="1763853">
                  <a:extLst>
                    <a:ext uri="{9D8B030D-6E8A-4147-A177-3AD203B41FA5}">
                      <a16:colId xmlns:a16="http://schemas.microsoft.com/office/drawing/2014/main" val="2142015586"/>
                    </a:ext>
                  </a:extLst>
                </a:gridCol>
                <a:gridCol w="1926386">
                  <a:extLst>
                    <a:ext uri="{9D8B030D-6E8A-4147-A177-3AD203B41FA5}">
                      <a16:colId xmlns:a16="http://schemas.microsoft.com/office/drawing/2014/main" val="664545625"/>
                    </a:ext>
                  </a:extLst>
                </a:gridCol>
                <a:gridCol w="1926386">
                  <a:extLst>
                    <a:ext uri="{9D8B030D-6E8A-4147-A177-3AD203B41FA5}">
                      <a16:colId xmlns:a16="http://schemas.microsoft.com/office/drawing/2014/main" val="1436441073"/>
                    </a:ext>
                  </a:extLst>
                </a:gridCol>
              </a:tblGrid>
              <a:tr h="4853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DRASTIC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Factors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Predictive</a:t>
                      </a:r>
                      <a:endParaRPr lang="ko-KR" sz="1600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Power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ea"/>
                          <a:ea typeface="+mn-ea"/>
                        </a:rPr>
                        <a:t>Collinearity Statistics</a:t>
                      </a:r>
                      <a:endParaRPr lang="ko-KR" sz="160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324749"/>
                  </a:ext>
                </a:extLst>
              </a:tr>
              <a:tr h="378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Tolerance</a:t>
                      </a:r>
                      <a:endParaRPr lang="ko-KR" sz="16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VIF</a:t>
                      </a:r>
                      <a:endParaRPr lang="ko-KR" sz="16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89615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Depth to water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0.551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0.512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1.951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381090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ea"/>
                          <a:ea typeface="+mn-ea"/>
                        </a:rPr>
                        <a:t>Recharge</a:t>
                      </a:r>
                      <a:endParaRPr lang="ko-KR" sz="160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0.454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0.574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1.739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5875291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Aquifer media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 0.566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ea"/>
                          <a:ea typeface="+mn-ea"/>
                        </a:rPr>
                        <a:t>0.374</a:t>
                      </a:r>
                      <a:endParaRPr lang="ko-KR" sz="160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2.672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26253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Soil media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0.460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ea"/>
                          <a:ea typeface="+mn-ea"/>
                        </a:rPr>
                        <a:t>0.534</a:t>
                      </a:r>
                      <a:endParaRPr lang="ko-KR" sz="160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1.872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772569"/>
                  </a:ext>
                </a:extLst>
              </a:tr>
              <a:tr h="434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Topographic slope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0.338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ea"/>
                          <a:ea typeface="+mn-ea"/>
                        </a:rPr>
                        <a:t>0.619</a:t>
                      </a:r>
                      <a:endParaRPr lang="ko-KR" sz="160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1.389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467432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Vadose zone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0.595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ea"/>
                          <a:ea typeface="+mn-ea"/>
                        </a:rPr>
                        <a:t>0.376</a:t>
                      </a:r>
                      <a:endParaRPr lang="ko-KR" sz="160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2.657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4765028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Conductivity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0.749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ea"/>
                          <a:ea typeface="+mn-ea"/>
                        </a:rPr>
                        <a:t>0.506</a:t>
                      </a:r>
                      <a:endParaRPr lang="ko-KR" sz="160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1.975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5524310"/>
                  </a:ext>
                </a:extLst>
              </a:tr>
              <a:tr h="485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ea"/>
                          <a:ea typeface="+mn-ea"/>
                        </a:rPr>
                        <a:t>Land use </a:t>
                      </a:r>
                      <a:endParaRPr lang="ko-KR" sz="160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0.671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0.584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ea"/>
                          <a:ea typeface="+mn-ea"/>
                        </a:rPr>
                        <a:t>1.710</a:t>
                      </a:r>
                      <a:endParaRPr lang="ko-KR" sz="1600" dirty="0">
                        <a:effectLst/>
                        <a:latin typeface="+mn-ea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6721602"/>
                  </a:ext>
                </a:extLst>
              </a:tr>
            </a:tbl>
          </a:graphicData>
        </a:graphic>
      </p:graphicFrame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3BF491-DEDD-4248-9AE5-17D0E689F3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89305-0E43-4F4C-842A-2CF66305A5C9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03FE7B3C-D198-4DD0-8123-1ABFE044F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772615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D21B1D-F00E-4D5F-8869-E1ED1097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Thematic Maps of DRASTIC Factors</a:t>
            </a:r>
            <a:br>
              <a:rPr lang="en-US" altLang="ko-KR" sz="2400" dirty="0"/>
            </a:br>
            <a:r>
              <a:rPr lang="en-US" altLang="ko-KR" sz="1800" dirty="0">
                <a:latin typeface="+mn-ea"/>
                <a:ea typeface="+mn-ea"/>
              </a:rPr>
              <a:t>(a) </a:t>
            </a:r>
            <a:r>
              <a:rPr lang="en-US" altLang="ko-KR" sz="1800" b="1" dirty="0">
                <a:latin typeface="+mn-ea"/>
                <a:ea typeface="+mn-ea"/>
              </a:rPr>
              <a:t>D</a:t>
            </a:r>
            <a:r>
              <a:rPr lang="en-US" altLang="ko-KR" sz="1800" dirty="0">
                <a:latin typeface="+mn-ea"/>
                <a:ea typeface="+mn-ea"/>
              </a:rPr>
              <a:t>epth to water (b) </a:t>
            </a:r>
            <a:r>
              <a:rPr lang="en-US" altLang="ko-KR" sz="1800" b="1" dirty="0">
                <a:latin typeface="+mn-ea"/>
                <a:ea typeface="+mn-ea"/>
              </a:rPr>
              <a:t>R</a:t>
            </a:r>
            <a:r>
              <a:rPr lang="en-US" altLang="ko-KR" sz="1800" dirty="0">
                <a:latin typeface="+mn-ea"/>
                <a:ea typeface="+mn-ea"/>
              </a:rPr>
              <a:t>echarge rate (c) </a:t>
            </a:r>
            <a:r>
              <a:rPr lang="en-US" altLang="ko-KR" sz="1800" b="1" dirty="0">
                <a:latin typeface="+mn-ea"/>
                <a:ea typeface="+mn-ea"/>
              </a:rPr>
              <a:t>A</a:t>
            </a:r>
            <a:r>
              <a:rPr lang="en-US" altLang="ko-KR" sz="1800" dirty="0">
                <a:latin typeface="+mn-ea"/>
                <a:ea typeface="+mn-ea"/>
              </a:rPr>
              <a:t>quifer media (d) </a:t>
            </a:r>
            <a:r>
              <a:rPr lang="en-US" altLang="ko-KR" sz="1800" b="1" dirty="0">
                <a:latin typeface="+mn-ea"/>
                <a:ea typeface="+mn-ea"/>
              </a:rPr>
              <a:t>S</a:t>
            </a:r>
            <a:r>
              <a:rPr lang="en-US" altLang="ko-KR" sz="1800" dirty="0">
                <a:latin typeface="+mn-ea"/>
                <a:ea typeface="+mn-ea"/>
              </a:rPr>
              <a:t>oil media </a:t>
            </a:r>
            <a:endParaRPr lang="ko-KR" altLang="en-US" sz="24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088ADB8-029F-46ED-A9B8-A84CEB03AA2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D4AB61B-1E29-4EB3-A01B-F8101FB88D33}" type="datetime1">
              <a:rPr lang="en-US" altLang="ko-KR" smtClean="0"/>
              <a:t>5/3/2020</a:t>
            </a:fld>
            <a:endParaRPr lang="en-US" altLang="ko-KR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7601FD7D-031E-4D70-81CA-615077D11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3494"/>
              </p:ext>
            </p:extLst>
          </p:nvPr>
        </p:nvGraphicFramePr>
        <p:xfrm>
          <a:off x="467544" y="990600"/>
          <a:ext cx="8424936" cy="53907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894551769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3451634295"/>
                    </a:ext>
                  </a:extLst>
                </a:gridCol>
              </a:tblGrid>
              <a:tr h="269536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742961"/>
                  </a:ext>
                </a:extLst>
              </a:tr>
              <a:tr h="269536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678774"/>
                  </a:ext>
                </a:extLst>
              </a:tr>
            </a:tbl>
          </a:graphicData>
        </a:graphic>
      </p:graphicFrame>
      <p:pic>
        <p:nvPicPr>
          <p:cNvPr id="7" name="Picture 11">
            <a:extLst>
              <a:ext uri="{FF2B5EF4-FFF2-40B4-BE49-F238E27FC236}">
                <a16:creationId xmlns:a16="http://schemas.microsoft.com/office/drawing/2014/main" id="{86AF5918-2B54-4C4D-B220-55B436E8580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4"/>
          <a:stretch/>
        </p:blipFill>
        <p:spPr bwMode="auto">
          <a:xfrm>
            <a:off x="566269" y="1203972"/>
            <a:ext cx="3604260" cy="2609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44">
            <a:extLst>
              <a:ext uri="{FF2B5EF4-FFF2-40B4-BE49-F238E27FC236}">
                <a16:creationId xmlns:a16="http://schemas.microsoft.com/office/drawing/2014/main" id="{291AEB49-68ED-4BE4-9E22-75B19155DFA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t="1855" r="878" b="2463"/>
          <a:stretch/>
        </p:blipFill>
        <p:spPr bwMode="auto">
          <a:xfrm>
            <a:off x="4630737" y="1216684"/>
            <a:ext cx="3692525" cy="2583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562326BF-1182-4905-86F4-0F168806B21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2032"/>
          <a:stretch/>
        </p:blipFill>
        <p:spPr bwMode="auto">
          <a:xfrm>
            <a:off x="534743" y="3890344"/>
            <a:ext cx="3602355" cy="2633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6">
            <a:extLst>
              <a:ext uri="{FF2B5EF4-FFF2-40B4-BE49-F238E27FC236}">
                <a16:creationId xmlns:a16="http://schemas.microsoft.com/office/drawing/2014/main" id="{30EF1886-1967-4676-9C3A-9EFD4FA5953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r="1110"/>
          <a:stretch/>
        </p:blipFill>
        <p:spPr bwMode="auto">
          <a:xfrm>
            <a:off x="4630723" y="3908181"/>
            <a:ext cx="3692539" cy="2633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6">
            <a:extLst>
              <a:ext uri="{FF2B5EF4-FFF2-40B4-BE49-F238E27FC236}">
                <a16:creationId xmlns:a16="http://schemas.microsoft.com/office/drawing/2014/main" id="{5E7E3C5C-15EA-4783-A3E1-1BDC820F31ED}"/>
              </a:ext>
            </a:extLst>
          </p:cNvPr>
          <p:cNvSpPr txBox="1"/>
          <p:nvPr/>
        </p:nvSpPr>
        <p:spPr>
          <a:xfrm>
            <a:off x="2267744" y="1268760"/>
            <a:ext cx="399415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(a)</a:t>
            </a:r>
            <a:endParaRPr lang="ko-KR" sz="110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44AB11B4-8138-4E33-A6C7-03E65FEBC35C}"/>
              </a:ext>
            </a:extLst>
          </p:cNvPr>
          <p:cNvSpPr txBox="1"/>
          <p:nvPr/>
        </p:nvSpPr>
        <p:spPr>
          <a:xfrm>
            <a:off x="6340173" y="1268760"/>
            <a:ext cx="399415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(b)</a:t>
            </a:r>
            <a:endParaRPr lang="ko-KR" sz="110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D7C1BC17-0EEB-4EF8-AC64-979CDB269584}"/>
              </a:ext>
            </a:extLst>
          </p:cNvPr>
          <p:cNvSpPr txBox="1"/>
          <p:nvPr/>
        </p:nvSpPr>
        <p:spPr>
          <a:xfrm>
            <a:off x="2184249" y="4026559"/>
            <a:ext cx="368300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(c)</a:t>
            </a:r>
            <a:endParaRPr lang="ko-KR" sz="110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7" name="Text Box 30">
            <a:extLst>
              <a:ext uri="{FF2B5EF4-FFF2-40B4-BE49-F238E27FC236}">
                <a16:creationId xmlns:a16="http://schemas.microsoft.com/office/drawing/2014/main" id="{7840FE10-2834-4061-AF20-4BF31394EF84}"/>
              </a:ext>
            </a:extLst>
          </p:cNvPr>
          <p:cNvSpPr txBox="1"/>
          <p:nvPr/>
        </p:nvSpPr>
        <p:spPr>
          <a:xfrm>
            <a:off x="6404831" y="4026558"/>
            <a:ext cx="368300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(d)</a:t>
            </a:r>
            <a:endParaRPr lang="ko-KR" sz="110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1892E98-EE61-45C5-8629-DE1C30189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89305-0E43-4F4C-842A-2CF66305A5C9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18" name="바닥글 개체 틀 2">
            <a:extLst>
              <a:ext uri="{FF2B5EF4-FFF2-40B4-BE49-F238E27FC236}">
                <a16:creationId xmlns:a16="http://schemas.microsoft.com/office/drawing/2014/main" id="{543D490F-7F38-469D-935B-5A880E2A6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493110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636648-D4FD-40AB-9C98-3006FC5F8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811249"/>
          </a:xfrm>
        </p:spPr>
        <p:txBody>
          <a:bodyPr/>
          <a:lstStyle/>
          <a:p>
            <a:r>
              <a:rPr lang="en-US" altLang="ko-KR" sz="2400" dirty="0"/>
              <a:t>Thematic Maps of DRASTIC Factors</a:t>
            </a:r>
            <a:br>
              <a:rPr lang="en-US" altLang="ko-KR" sz="2400" dirty="0"/>
            </a:br>
            <a:r>
              <a:rPr lang="en-US" altLang="ko-KR" sz="1600" dirty="0"/>
              <a:t>(e)</a:t>
            </a:r>
            <a:r>
              <a:rPr lang="en-US" altLang="ko-KR" sz="1600" b="1" dirty="0"/>
              <a:t>T</a:t>
            </a:r>
            <a:r>
              <a:rPr lang="en-US" altLang="ko-KR" sz="1600" dirty="0"/>
              <a:t>opographic slope (f)</a:t>
            </a:r>
            <a:r>
              <a:rPr lang="en-US" altLang="ko-KR" sz="1600" b="1" dirty="0"/>
              <a:t>I</a:t>
            </a:r>
            <a:r>
              <a:rPr lang="en-US" altLang="ko-KR" sz="1600" dirty="0"/>
              <a:t>mpact to vadose zone (g)Hydraulic </a:t>
            </a:r>
            <a:r>
              <a:rPr lang="en-US" altLang="ko-KR" sz="1600" b="1" dirty="0"/>
              <a:t>C</a:t>
            </a:r>
            <a:r>
              <a:rPr lang="en-US" altLang="ko-KR" sz="1600" dirty="0"/>
              <a:t>onductivity(h)</a:t>
            </a:r>
            <a:r>
              <a:rPr lang="en-US" altLang="ko-KR" sz="1600" b="1" dirty="0"/>
              <a:t>L</a:t>
            </a:r>
            <a:r>
              <a:rPr lang="en-US" altLang="ko-KR" sz="1600" dirty="0"/>
              <a:t>anduse</a:t>
            </a:r>
            <a:endParaRPr lang="ko-KR" altLang="en-US" sz="1600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42A09A-4BF3-4CFB-8208-D54D357393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6F0E77D-8B01-4D1A-925F-CF912E277DB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5942AAB-33F7-48BE-9A1A-C6E152D00F86}" type="datetime1">
              <a:rPr lang="en-US" altLang="ko-KR" smtClean="0"/>
              <a:t>5/3/2020</a:t>
            </a:fld>
            <a:endParaRPr lang="en-US" altLang="ko-KR" dirty="0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67348A33-4574-43D6-AD3D-3E7E08404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80880"/>
              </p:ext>
            </p:extLst>
          </p:nvPr>
        </p:nvGraphicFramePr>
        <p:xfrm>
          <a:off x="395536" y="1196751"/>
          <a:ext cx="8443664" cy="53548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21832">
                  <a:extLst>
                    <a:ext uri="{9D8B030D-6E8A-4147-A177-3AD203B41FA5}">
                      <a16:colId xmlns:a16="http://schemas.microsoft.com/office/drawing/2014/main" val="1100880976"/>
                    </a:ext>
                  </a:extLst>
                </a:gridCol>
                <a:gridCol w="4221832">
                  <a:extLst>
                    <a:ext uri="{9D8B030D-6E8A-4147-A177-3AD203B41FA5}">
                      <a16:colId xmlns:a16="http://schemas.microsoft.com/office/drawing/2014/main" val="1942402914"/>
                    </a:ext>
                  </a:extLst>
                </a:gridCol>
              </a:tblGrid>
              <a:tr h="2677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</a:t>
                      </a:r>
                      <a:endParaRPr lang="ko-KR" altLang="ko-K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</a:t>
                      </a:r>
                      <a:endParaRPr lang="ko-KR" altLang="ko-K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065183"/>
                  </a:ext>
                </a:extLst>
              </a:tr>
              <a:tr h="267743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11637"/>
                  </a:ext>
                </a:extLst>
              </a:tr>
            </a:tbl>
          </a:graphicData>
        </a:graphic>
      </p:graphicFrame>
      <p:pic>
        <p:nvPicPr>
          <p:cNvPr id="7" name="Picture 34">
            <a:extLst>
              <a:ext uri="{FF2B5EF4-FFF2-40B4-BE49-F238E27FC236}">
                <a16:creationId xmlns:a16="http://schemas.microsoft.com/office/drawing/2014/main" id="{6ECDB744-7251-444A-8AC1-373265FFB5C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r="1179"/>
          <a:stretch/>
        </p:blipFill>
        <p:spPr bwMode="auto">
          <a:xfrm>
            <a:off x="533400" y="1268760"/>
            <a:ext cx="3630295" cy="2628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7">
            <a:extLst>
              <a:ext uri="{FF2B5EF4-FFF2-40B4-BE49-F238E27FC236}">
                <a16:creationId xmlns:a16="http://schemas.microsoft.com/office/drawing/2014/main" id="{D9768543-F935-4226-8739-7F33D3698E4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"/>
          <a:stretch/>
        </p:blipFill>
        <p:spPr bwMode="auto">
          <a:xfrm>
            <a:off x="4583155" y="1196752"/>
            <a:ext cx="3601720" cy="2751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33">
            <a:extLst>
              <a:ext uri="{FF2B5EF4-FFF2-40B4-BE49-F238E27FC236}">
                <a16:creationId xmlns:a16="http://schemas.microsoft.com/office/drawing/2014/main" id="{6A7C16B0-4748-4CC5-A991-84BD5EF9BD3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" r="884"/>
          <a:stretch/>
        </p:blipFill>
        <p:spPr bwMode="auto">
          <a:xfrm>
            <a:off x="565553" y="3921386"/>
            <a:ext cx="3639820" cy="2549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82A58FC-2BB8-43DA-B4A3-7DA4F32416B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" r="1310"/>
          <a:stretch/>
        </p:blipFill>
        <p:spPr>
          <a:xfrm>
            <a:off x="4583668" y="3999928"/>
            <a:ext cx="3580765" cy="2528570"/>
          </a:xfrm>
          <a:prstGeom prst="rect">
            <a:avLst/>
          </a:prstGeom>
        </p:spPr>
      </p:pic>
      <p:sp>
        <p:nvSpPr>
          <p:cNvPr id="11" name="Text Box 57">
            <a:extLst>
              <a:ext uri="{FF2B5EF4-FFF2-40B4-BE49-F238E27FC236}">
                <a16:creationId xmlns:a16="http://schemas.microsoft.com/office/drawing/2014/main" id="{CC68B5CE-8C90-44CA-8EB0-D329798DD447}"/>
              </a:ext>
            </a:extLst>
          </p:cNvPr>
          <p:cNvSpPr txBox="1"/>
          <p:nvPr/>
        </p:nvSpPr>
        <p:spPr>
          <a:xfrm>
            <a:off x="2189565" y="4013206"/>
            <a:ext cx="391795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(g)</a:t>
            </a:r>
            <a:endParaRPr lang="ko-KR" sz="110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AF8448A7-8B6D-4768-A117-70F221D45285}"/>
              </a:ext>
            </a:extLst>
          </p:cNvPr>
          <p:cNvSpPr txBox="1"/>
          <p:nvPr/>
        </p:nvSpPr>
        <p:spPr>
          <a:xfrm>
            <a:off x="6188117" y="4088000"/>
            <a:ext cx="391795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(h)</a:t>
            </a:r>
            <a:endParaRPr lang="ko-KR" sz="110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3" name="Text Box 35">
            <a:extLst>
              <a:ext uri="{FF2B5EF4-FFF2-40B4-BE49-F238E27FC236}">
                <a16:creationId xmlns:a16="http://schemas.microsoft.com/office/drawing/2014/main" id="{70E80189-F346-4BC1-9601-0DEFB02DEB41}"/>
              </a:ext>
            </a:extLst>
          </p:cNvPr>
          <p:cNvSpPr txBox="1"/>
          <p:nvPr/>
        </p:nvSpPr>
        <p:spPr>
          <a:xfrm>
            <a:off x="2164397" y="1340768"/>
            <a:ext cx="368300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(e)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4" name="Text Box 31">
            <a:extLst>
              <a:ext uri="{FF2B5EF4-FFF2-40B4-BE49-F238E27FC236}">
                <a16:creationId xmlns:a16="http://schemas.microsoft.com/office/drawing/2014/main" id="{1AFC3F0F-B564-4CA7-BCDA-3ADE938E2D32}"/>
              </a:ext>
            </a:extLst>
          </p:cNvPr>
          <p:cNvSpPr txBox="1"/>
          <p:nvPr/>
        </p:nvSpPr>
        <p:spPr>
          <a:xfrm>
            <a:off x="6292850" y="1319163"/>
            <a:ext cx="368300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(f)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A6C105-936F-42F0-BA4E-4FF649A668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89305-0E43-4F4C-842A-2CF66305A5C9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1899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9483BA-15F1-430D-A3E7-78481A96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0597"/>
            <a:ext cx="8305800" cy="609600"/>
          </a:xfrm>
        </p:spPr>
        <p:txBody>
          <a:bodyPr/>
          <a:lstStyle/>
          <a:p>
            <a:r>
              <a:rPr lang="en-US" altLang="ko-KR" sz="1800" dirty="0"/>
              <a:t>Graphical representations of training and testing performances for </a:t>
            </a:r>
            <a:br>
              <a:rPr lang="en-US" altLang="ko-KR" sz="1800" dirty="0"/>
            </a:br>
            <a:r>
              <a:rPr lang="en-US" altLang="ko-KR" sz="1800" dirty="0"/>
              <a:t>(a, d) Original ANFIS, (b, e) ANFIS-GA, and (c, f) ANFIS-PSO.</a:t>
            </a:r>
            <a:endParaRPr lang="ko-KR" altLang="en-US" sz="180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00D111-D51F-4B7D-87A2-D1D307397AE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D959DED-BB87-4DFB-A311-16EBAD741CDA}" type="datetime1">
              <a:rPr lang="en-US" altLang="ko-KR" smtClean="0"/>
              <a:t>5/3/2020</a:t>
            </a:fld>
            <a:endParaRPr lang="en-US" altLang="ko-KR"/>
          </a:p>
        </p:txBody>
      </p:sp>
      <p:graphicFrame>
        <p:nvGraphicFramePr>
          <p:cNvPr id="8" name="표 8">
            <a:extLst>
              <a:ext uri="{FF2B5EF4-FFF2-40B4-BE49-F238E27FC236}">
                <a16:creationId xmlns:a16="http://schemas.microsoft.com/office/drawing/2014/main" id="{C147DB12-B974-4E64-A187-296CFF998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58719"/>
              </p:ext>
            </p:extLst>
          </p:nvPr>
        </p:nvGraphicFramePr>
        <p:xfrm>
          <a:off x="323528" y="1196752"/>
          <a:ext cx="8515671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557">
                  <a:extLst>
                    <a:ext uri="{9D8B030D-6E8A-4147-A177-3AD203B41FA5}">
                      <a16:colId xmlns:a16="http://schemas.microsoft.com/office/drawing/2014/main" val="1226016809"/>
                    </a:ext>
                  </a:extLst>
                </a:gridCol>
                <a:gridCol w="2838557">
                  <a:extLst>
                    <a:ext uri="{9D8B030D-6E8A-4147-A177-3AD203B41FA5}">
                      <a16:colId xmlns:a16="http://schemas.microsoft.com/office/drawing/2014/main" val="681530845"/>
                    </a:ext>
                  </a:extLst>
                </a:gridCol>
                <a:gridCol w="2838557">
                  <a:extLst>
                    <a:ext uri="{9D8B030D-6E8A-4147-A177-3AD203B41FA5}">
                      <a16:colId xmlns:a16="http://schemas.microsoft.com/office/drawing/2014/main" val="3108615399"/>
                    </a:ext>
                  </a:extLst>
                </a:gridCol>
              </a:tblGrid>
              <a:tr h="229078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14839"/>
                  </a:ext>
                </a:extLst>
              </a:tr>
              <a:tr h="2533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ko-K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910089"/>
                  </a:ext>
                </a:extLst>
              </a:tr>
            </a:tbl>
          </a:graphicData>
        </a:graphic>
      </p:graphicFrame>
      <p:pic>
        <p:nvPicPr>
          <p:cNvPr id="10" name="Picture 58">
            <a:extLst>
              <a:ext uri="{FF2B5EF4-FFF2-40B4-BE49-F238E27FC236}">
                <a16:creationId xmlns:a16="http://schemas.microsoft.com/office/drawing/2014/main" id="{E60DC1C5-A786-431C-8475-75A53D6B82A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r="2"/>
          <a:stretch/>
        </p:blipFill>
        <p:spPr bwMode="auto">
          <a:xfrm>
            <a:off x="395536" y="1362463"/>
            <a:ext cx="2664296" cy="2000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9">
            <a:extLst>
              <a:ext uri="{FF2B5EF4-FFF2-40B4-BE49-F238E27FC236}">
                <a16:creationId xmlns:a16="http://schemas.microsoft.com/office/drawing/2014/main" id="{E981EC28-01FA-44E3-A91F-A7232252615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"/>
          <a:stretch/>
        </p:blipFill>
        <p:spPr bwMode="auto">
          <a:xfrm>
            <a:off x="3220528" y="1356200"/>
            <a:ext cx="2736304" cy="200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1">
            <a:extLst>
              <a:ext uri="{FF2B5EF4-FFF2-40B4-BE49-F238E27FC236}">
                <a16:creationId xmlns:a16="http://schemas.microsoft.com/office/drawing/2014/main" id="{934A83A8-FBC2-401D-AFCA-4FC30FCA728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01" y="1356200"/>
            <a:ext cx="2692363" cy="200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2">
            <a:extLst>
              <a:ext uri="{FF2B5EF4-FFF2-40B4-BE49-F238E27FC236}">
                <a16:creationId xmlns:a16="http://schemas.microsoft.com/office/drawing/2014/main" id="{DFBFCC0D-DAA9-4172-847D-378615B18F4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101" y="3707296"/>
            <a:ext cx="2692363" cy="217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55">
            <a:extLst>
              <a:ext uri="{FF2B5EF4-FFF2-40B4-BE49-F238E27FC236}">
                <a16:creationId xmlns:a16="http://schemas.microsoft.com/office/drawing/2014/main" id="{24336157-3AF5-41F4-A118-2F237C495FC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r="19"/>
          <a:stretch/>
        </p:blipFill>
        <p:spPr bwMode="auto">
          <a:xfrm>
            <a:off x="424076" y="3699030"/>
            <a:ext cx="2624435" cy="2177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8">
            <a:extLst>
              <a:ext uri="{FF2B5EF4-FFF2-40B4-BE49-F238E27FC236}">
                <a16:creationId xmlns:a16="http://schemas.microsoft.com/office/drawing/2014/main" id="{8BBE6434-A4E3-4F34-91B2-0E95BA8D76DF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r="5"/>
          <a:stretch/>
        </p:blipFill>
        <p:spPr bwMode="auto">
          <a:xfrm>
            <a:off x="3229061" y="3699030"/>
            <a:ext cx="2736305" cy="21776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 Box 73">
            <a:extLst>
              <a:ext uri="{FF2B5EF4-FFF2-40B4-BE49-F238E27FC236}">
                <a16:creationId xmlns:a16="http://schemas.microsoft.com/office/drawing/2014/main" id="{9D1F8C45-E9E9-4776-9419-027EABF81A15}"/>
              </a:ext>
            </a:extLst>
          </p:cNvPr>
          <p:cNvSpPr txBox="1"/>
          <p:nvPr/>
        </p:nvSpPr>
        <p:spPr>
          <a:xfrm>
            <a:off x="1579941" y="1356200"/>
            <a:ext cx="384175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(a)</a:t>
            </a:r>
            <a:endParaRPr lang="ko-KR" sz="110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8" name="Text Box 73">
            <a:extLst>
              <a:ext uri="{FF2B5EF4-FFF2-40B4-BE49-F238E27FC236}">
                <a16:creationId xmlns:a16="http://schemas.microsoft.com/office/drawing/2014/main" id="{0C2CE4F7-B18C-49C8-A1FD-3B59581383FC}"/>
              </a:ext>
            </a:extLst>
          </p:cNvPr>
          <p:cNvSpPr txBox="1"/>
          <p:nvPr/>
        </p:nvSpPr>
        <p:spPr>
          <a:xfrm>
            <a:off x="4365879" y="1380564"/>
            <a:ext cx="384175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(b)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9" name="Text Box 73">
            <a:extLst>
              <a:ext uri="{FF2B5EF4-FFF2-40B4-BE49-F238E27FC236}">
                <a16:creationId xmlns:a16="http://schemas.microsoft.com/office/drawing/2014/main" id="{C9ECEFC8-B9C5-4A40-87BB-A126F68DFBBB}"/>
              </a:ext>
            </a:extLst>
          </p:cNvPr>
          <p:cNvSpPr txBox="1"/>
          <p:nvPr/>
        </p:nvSpPr>
        <p:spPr>
          <a:xfrm>
            <a:off x="7236007" y="1380564"/>
            <a:ext cx="384175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(c)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0" name="Text Box 76">
            <a:extLst>
              <a:ext uri="{FF2B5EF4-FFF2-40B4-BE49-F238E27FC236}">
                <a16:creationId xmlns:a16="http://schemas.microsoft.com/office/drawing/2014/main" id="{65565AA6-E828-4C7B-B2BB-53C99F5DA11D}"/>
              </a:ext>
            </a:extLst>
          </p:cNvPr>
          <p:cNvSpPr txBox="1"/>
          <p:nvPr/>
        </p:nvSpPr>
        <p:spPr>
          <a:xfrm>
            <a:off x="1523818" y="3719949"/>
            <a:ext cx="375920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(d)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1" name="Text Box 76">
            <a:extLst>
              <a:ext uri="{FF2B5EF4-FFF2-40B4-BE49-F238E27FC236}">
                <a16:creationId xmlns:a16="http://schemas.microsoft.com/office/drawing/2014/main" id="{5A7695FE-5B27-4160-85CA-280C7E4F895C}"/>
              </a:ext>
            </a:extLst>
          </p:cNvPr>
          <p:cNvSpPr txBox="1"/>
          <p:nvPr/>
        </p:nvSpPr>
        <p:spPr>
          <a:xfrm>
            <a:off x="4498340" y="3719949"/>
            <a:ext cx="375920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(e)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2" name="Text Box 76">
            <a:extLst>
              <a:ext uri="{FF2B5EF4-FFF2-40B4-BE49-F238E27FC236}">
                <a16:creationId xmlns:a16="http://schemas.microsoft.com/office/drawing/2014/main" id="{80F14285-B236-4FD1-9F9A-0FFAF82EB19B}"/>
              </a:ext>
            </a:extLst>
          </p:cNvPr>
          <p:cNvSpPr txBox="1"/>
          <p:nvPr/>
        </p:nvSpPr>
        <p:spPr>
          <a:xfrm>
            <a:off x="7244262" y="3774974"/>
            <a:ext cx="375920" cy="285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(f)</a:t>
            </a:r>
            <a:endParaRPr lang="ko-KR" sz="1100" dirty="0">
              <a:effectLst/>
              <a:latin typeface="Calibri" panose="020F050202020403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4F7A22F-9691-4ED0-9F46-6495563FD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289305-0E43-4F4C-842A-2CF66305A5C9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23" name="바닥글 개체 틀 2">
            <a:extLst>
              <a:ext uri="{FF2B5EF4-FFF2-40B4-BE49-F238E27FC236}">
                <a16:creationId xmlns:a16="http://schemas.microsoft.com/office/drawing/2014/main" id="{F17D4FE0-7EA1-46F6-B761-5C1417BAC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593963" y="6568866"/>
            <a:ext cx="4555232" cy="306387"/>
          </a:xfrm>
        </p:spPr>
        <p:txBody>
          <a:bodyPr/>
          <a:lstStyle/>
          <a:p>
            <a:r>
              <a:rPr lang="en-US" altLang="ko-KR" dirty="0"/>
              <a:t>Groundwater Environment Lab., PKNU, Korea</a:t>
            </a:r>
          </a:p>
        </p:txBody>
      </p:sp>
    </p:spTree>
    <p:extLst>
      <p:ext uri="{BB962C8B-B14F-4D97-AF65-F5344CB8AC3E}">
        <p14:creationId xmlns:p14="http://schemas.microsoft.com/office/powerpoint/2010/main" val="3341938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C71E0"/>
      </a:dk1>
      <a:lt1>
        <a:srgbClr val="FFFFFF"/>
      </a:lt1>
      <a:dk2>
        <a:srgbClr val="333333"/>
      </a:dk2>
      <a:lt2>
        <a:srgbClr val="B2B2B2"/>
      </a:lt2>
      <a:accent1>
        <a:srgbClr val="8BC91B"/>
      </a:accent1>
      <a:accent2>
        <a:srgbClr val="009999"/>
      </a:accent2>
      <a:accent3>
        <a:srgbClr val="FFFFFF"/>
      </a:accent3>
      <a:accent4>
        <a:srgbClr val="095FBF"/>
      </a:accent4>
      <a:accent5>
        <a:srgbClr val="C4E1AB"/>
      </a:accent5>
      <a:accent6>
        <a:srgbClr val="008A8A"/>
      </a:accent6>
      <a:hlink>
        <a:srgbClr val="9999FF"/>
      </a:hlink>
      <a:folHlink>
        <a:srgbClr val="3366CC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251A8"/>
        </a:dk1>
        <a:lt1>
          <a:srgbClr val="FFFFFF"/>
        </a:lt1>
        <a:dk2>
          <a:srgbClr val="333333"/>
        </a:dk2>
        <a:lt2>
          <a:srgbClr val="B2B2B2"/>
        </a:lt2>
        <a:accent1>
          <a:srgbClr val="41BAF7"/>
        </a:accent1>
        <a:accent2>
          <a:srgbClr val="009999"/>
        </a:accent2>
        <a:accent3>
          <a:srgbClr val="FFFFFF"/>
        </a:accent3>
        <a:accent4>
          <a:srgbClr val="01448F"/>
        </a:accent4>
        <a:accent5>
          <a:srgbClr val="B0D9FA"/>
        </a:accent5>
        <a:accent6>
          <a:srgbClr val="008A8A"/>
        </a:accent6>
        <a:hlink>
          <a:srgbClr val="9999FF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174FB5"/>
        </a:dk1>
        <a:lt1>
          <a:srgbClr val="FFFFFF"/>
        </a:lt1>
        <a:dk2>
          <a:srgbClr val="000000"/>
        </a:dk2>
        <a:lt2>
          <a:srgbClr val="B2B2B2"/>
        </a:lt2>
        <a:accent1>
          <a:srgbClr val="E9C12D"/>
        </a:accent1>
        <a:accent2>
          <a:srgbClr val="C78DD7"/>
        </a:accent2>
        <a:accent3>
          <a:srgbClr val="FFFFFF"/>
        </a:accent3>
        <a:accent4>
          <a:srgbClr val="12429A"/>
        </a:accent4>
        <a:accent5>
          <a:srgbClr val="F2DDAD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C71E0"/>
        </a:dk1>
        <a:lt1>
          <a:srgbClr val="FFFFFF"/>
        </a:lt1>
        <a:dk2>
          <a:srgbClr val="333333"/>
        </a:dk2>
        <a:lt2>
          <a:srgbClr val="B2B2B2"/>
        </a:lt2>
        <a:accent1>
          <a:srgbClr val="8BC91B"/>
        </a:accent1>
        <a:accent2>
          <a:srgbClr val="009999"/>
        </a:accent2>
        <a:accent3>
          <a:srgbClr val="FFFFFF"/>
        </a:accent3>
        <a:accent4>
          <a:srgbClr val="095FBF"/>
        </a:accent4>
        <a:accent5>
          <a:srgbClr val="C4E1AB"/>
        </a:accent5>
        <a:accent6>
          <a:srgbClr val="008A8A"/>
        </a:accent6>
        <a:hlink>
          <a:srgbClr val="9999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845</Words>
  <Application>Microsoft Office PowerPoint</Application>
  <PresentationFormat>On-screen Show (4:3)</PresentationFormat>
  <Paragraphs>167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맑은 고딕</vt:lpstr>
      <vt:lpstr>Arial</vt:lpstr>
      <vt:lpstr>Calibri</vt:lpstr>
      <vt:lpstr>Cambria Math</vt:lpstr>
      <vt:lpstr>Times New Roman</vt:lpstr>
      <vt:lpstr>Verdana</vt:lpstr>
      <vt:lpstr>Wingdings</vt:lpstr>
      <vt:lpstr>Default Design</vt:lpstr>
      <vt:lpstr>Deep Learning Neural Networks with Metaheuristic Optimization Algorithms for Groundwater Contamination Vulnerability Mapping in Miryang Aquifer, South Korea</vt:lpstr>
      <vt:lpstr>Research Scope </vt:lpstr>
      <vt:lpstr>PowerPoint Presentation</vt:lpstr>
      <vt:lpstr>Flow Chart of VI Assessment</vt:lpstr>
      <vt:lpstr> Artificial Neural Fuzzy Logic Inference System (ANFIS) </vt:lpstr>
      <vt:lpstr>Evaluation of vulnerability factors using Pearson technique and collinearity statistics</vt:lpstr>
      <vt:lpstr>Thematic Maps of DRASTIC Factors (a) Depth to water (b) Recharge rate (c) Aquifer media (d) Soil media </vt:lpstr>
      <vt:lpstr>Thematic Maps of DRASTIC Factors (e)Topographic slope (f)Impact to vadose zone (g)Hydraulic Conductivity(h)Landuse</vt:lpstr>
      <vt:lpstr>Graphical representations of training and testing performances for  (a, d) Original ANFIS, (b, e) ANFIS-GA, and (c, f) ANFIS-PSO.</vt:lpstr>
      <vt:lpstr>Statistical performance of ANFIS models</vt:lpstr>
      <vt:lpstr>Validation of Models</vt:lpstr>
      <vt:lpstr>Groundwater contamination (nitrate) vulnerability maps  (a) Original NO3-N, (b) Original ANFIS, (c) ANFIS-GA, (d) ANFIS-PSO.</vt:lpstr>
      <vt:lpstr>Conclusions (1)</vt:lpstr>
      <vt:lpstr>Conclusions (2)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Neural Networks with Metaheuristic Optimization Algorithms for Groundwater Contamination Vulnerability Mapping in Miryang Aquifer, South Korea</dc:title>
  <dc:creator>정 상용</dc:creator>
  <cp:lastModifiedBy>husam Al-Zain</cp:lastModifiedBy>
  <cp:revision>43</cp:revision>
  <dcterms:created xsi:type="dcterms:W3CDTF">2020-05-03T07:37:02Z</dcterms:created>
  <dcterms:modified xsi:type="dcterms:W3CDTF">2020-05-03T13:30:34Z</dcterms:modified>
</cp:coreProperties>
</file>