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76" r:id="rId3"/>
    <p:sldId id="302" r:id="rId4"/>
    <p:sldId id="292" r:id="rId5"/>
    <p:sldId id="293" r:id="rId6"/>
    <p:sldId id="294" r:id="rId7"/>
    <p:sldId id="313" r:id="rId8"/>
    <p:sldId id="295" r:id="rId9"/>
    <p:sldId id="296" r:id="rId10"/>
    <p:sldId id="297" r:id="rId11"/>
    <p:sldId id="303" r:id="rId12"/>
    <p:sldId id="289" r:id="rId13"/>
    <p:sldId id="275" r:id="rId14"/>
    <p:sldId id="310" r:id="rId15"/>
    <p:sldId id="311" r:id="rId16"/>
    <p:sldId id="312" r:id="rId17"/>
    <p:sldId id="263" r:id="rId18"/>
    <p:sldId id="304" r:id="rId19"/>
    <p:sldId id="283" r:id="rId20"/>
    <p:sldId id="266" r:id="rId21"/>
    <p:sldId id="278" r:id="rId22"/>
    <p:sldId id="277" r:id="rId23"/>
    <p:sldId id="267" r:id="rId24"/>
    <p:sldId id="305" r:id="rId25"/>
    <p:sldId id="306" r:id="rId26"/>
    <p:sldId id="268" r:id="rId27"/>
    <p:sldId id="307" r:id="rId28"/>
    <p:sldId id="279" r:id="rId29"/>
    <p:sldId id="269" r:id="rId30"/>
    <p:sldId id="270" r:id="rId31"/>
    <p:sldId id="271" r:id="rId32"/>
    <p:sldId id="273" r:id="rId33"/>
    <p:sldId id="314" r:id="rId34"/>
    <p:sldId id="280" r:id="rId35"/>
    <p:sldId id="315" r:id="rId36"/>
    <p:sldId id="316" r:id="rId37"/>
    <p:sldId id="339" r:id="rId38"/>
    <p:sldId id="323" r:id="rId39"/>
    <p:sldId id="324" r:id="rId40"/>
    <p:sldId id="325" r:id="rId41"/>
    <p:sldId id="326" r:id="rId42"/>
    <p:sldId id="327" r:id="rId43"/>
    <p:sldId id="328" r:id="rId44"/>
    <p:sldId id="329" r:id="rId45"/>
    <p:sldId id="330" r:id="rId46"/>
    <p:sldId id="331" r:id="rId47"/>
    <p:sldId id="332" r:id="rId48"/>
    <p:sldId id="338" r:id="rId49"/>
    <p:sldId id="291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B7B6F"/>
    <a:srgbClr val="DD87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395" autoAdjust="0"/>
  </p:normalViewPr>
  <p:slideViewPr>
    <p:cSldViewPr snapToGrid="0">
      <p:cViewPr varScale="1">
        <p:scale>
          <a:sx n="88" d="100"/>
          <a:sy n="88" d="100"/>
        </p:scale>
        <p:origin x="46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684B38-CF1C-4129-87E7-B0E3600E7E15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A06FC8-E354-4241-ABF4-0B6130B8D1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306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06FC8-E354-4241-ABF4-0B6130B8D10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630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F31B9-F188-4D2A-BE68-F6D68B3688F3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539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F31B9-F188-4D2A-BE68-F6D68B3688F3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279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284B0-3794-4FBD-89E8-0E873C9B41F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200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284B0-3794-4FBD-89E8-0E873C9B41F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708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284B0-3794-4FBD-89E8-0E873C9B41F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134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284B0-3794-4FBD-89E8-0E873C9B41F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333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284B0-3794-4FBD-89E8-0E873C9B41F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940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284B0-3794-4FBD-89E8-0E873C9B41F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308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284B0-3794-4FBD-89E8-0E873C9B41F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195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F31B9-F188-4D2A-BE68-F6D68B3688F3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647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9FBD3-38B8-49D7-B903-BB138C1871A0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FA36-3D77-4D1A-B400-AD07CD2B89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456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9FBD3-38B8-49D7-B903-BB138C1871A0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FA36-3D77-4D1A-B400-AD07CD2B89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729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9FBD3-38B8-49D7-B903-BB138C1871A0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FA36-3D77-4D1A-B400-AD07CD2B89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59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00" y="190799"/>
            <a:ext cx="11232000" cy="88737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B380F7-247A-4F1D-B154-594D2928A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023" y="1406768"/>
            <a:ext cx="11232107" cy="4526939"/>
          </a:xfrm>
        </p:spPr>
        <p:txBody>
          <a:bodyPr/>
          <a:lstStyle/>
          <a:p>
            <a:r>
              <a:rPr lang="en-US" dirty="0"/>
              <a:t>Change to suit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215459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9FBD3-38B8-49D7-B903-BB138C1871A0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FA36-3D77-4D1A-B400-AD07CD2B89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000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9FBD3-38B8-49D7-B903-BB138C1871A0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FA36-3D77-4D1A-B400-AD07CD2B89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891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9FBD3-38B8-49D7-B903-BB138C1871A0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FA36-3D77-4D1A-B400-AD07CD2B89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725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9FBD3-38B8-49D7-B903-BB138C1871A0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FA36-3D77-4D1A-B400-AD07CD2B89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26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9FBD3-38B8-49D7-B903-BB138C1871A0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FA36-3D77-4D1A-B400-AD07CD2B89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226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9FBD3-38B8-49D7-B903-BB138C1871A0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FA36-3D77-4D1A-B400-AD07CD2B89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545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9FBD3-38B8-49D7-B903-BB138C1871A0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FA36-3D77-4D1A-B400-AD07CD2B89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907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9FBD3-38B8-49D7-B903-BB138C1871A0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FA36-3D77-4D1A-B400-AD07CD2B89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169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9FBD3-38B8-49D7-B903-BB138C1871A0}" type="datetimeFigureOut">
              <a:rPr lang="en-GB" smtClean="0"/>
              <a:t>28/04/2020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1FA36-3D77-4D1A-B400-AD07CD2B89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693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18.png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7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png"/><Relationship Id="rId5" Type="http://schemas.openxmlformats.org/officeDocument/2006/relationships/image" Target="../media/image8.wmf"/><Relationship Id="rId4" Type="http://schemas.openxmlformats.org/officeDocument/2006/relationships/oleObject" Target="../embeddings/oleObject2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png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0.png"/><Relationship Id="rId5" Type="http://schemas.openxmlformats.org/officeDocument/2006/relationships/image" Target="../media/image8.wmf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002060"/>
                </a:solidFill>
              </a:rPr>
              <a:t>Seismic Tomography using </a:t>
            </a:r>
            <a:r>
              <a:rPr lang="en-GB" dirty="0" err="1" smtClean="0">
                <a:solidFill>
                  <a:srgbClr val="002060"/>
                </a:solidFill>
              </a:rPr>
              <a:t>Variational</a:t>
            </a:r>
            <a:r>
              <a:rPr lang="en-GB" dirty="0" smtClean="0">
                <a:solidFill>
                  <a:srgbClr val="002060"/>
                </a:solidFill>
              </a:rPr>
              <a:t> Inference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GB" sz="3200" dirty="0" smtClean="0"/>
          </a:p>
          <a:p>
            <a:r>
              <a:rPr lang="en-GB" sz="3200" dirty="0" smtClean="0">
                <a:solidFill>
                  <a:schemeClr val="bg1">
                    <a:lumMod val="50000"/>
                  </a:schemeClr>
                </a:solidFill>
              </a:rPr>
              <a:t>Xin Zhang and Andrew Curtis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92" y="602657"/>
            <a:ext cx="2535936" cy="606552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898" y="633209"/>
            <a:ext cx="2073098" cy="576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516125" y="5097480"/>
            <a:ext cx="3104346" cy="1587852"/>
            <a:chOff x="4516125" y="5097480"/>
            <a:chExt cx="3104346" cy="1587852"/>
          </a:xfrm>
        </p:grpSpPr>
        <p:grpSp>
          <p:nvGrpSpPr>
            <p:cNvPr id="10" name="Group 9"/>
            <p:cNvGrpSpPr/>
            <p:nvPr/>
          </p:nvGrpSpPr>
          <p:grpSpPr>
            <a:xfrm>
              <a:off x="4516125" y="5097480"/>
              <a:ext cx="3104346" cy="1397618"/>
              <a:chOff x="4656384" y="5112720"/>
              <a:chExt cx="3104346" cy="1397618"/>
            </a:xfrm>
          </p:grpSpPr>
          <p:pic>
            <p:nvPicPr>
              <p:cNvPr id="12" name="Immagine 6" descr="schlumberger_logo.jp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41634" y="5266123"/>
                <a:ext cx="1819096" cy="452752"/>
              </a:xfrm>
              <a:prstGeom prst="rect">
                <a:avLst/>
              </a:prstGeom>
            </p:spPr>
          </p:pic>
          <p:pic>
            <p:nvPicPr>
              <p:cNvPr id="13" name="Immagine 7" descr="TOTAL_logo.jp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11788" y="5112720"/>
                <a:ext cx="821777" cy="821777"/>
              </a:xfrm>
              <a:prstGeom prst="rect">
                <a:avLst/>
              </a:prstGeom>
            </p:spPr>
          </p:pic>
          <p:pic>
            <p:nvPicPr>
              <p:cNvPr id="14" name="Immagine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6384" y="5934497"/>
                <a:ext cx="1454145" cy="575841"/>
              </a:xfrm>
              <a:prstGeom prst="rect">
                <a:avLst/>
              </a:prstGeom>
            </p:spPr>
          </p:pic>
        </p:grp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1" t="6392" r="79597" b="14863"/>
            <a:stretch/>
          </p:blipFill>
          <p:spPr>
            <a:xfrm>
              <a:off x="6329280" y="5729022"/>
              <a:ext cx="925830" cy="9563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36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err="1" smtClean="0">
                <a:solidFill>
                  <a:srgbClr val="002060"/>
                </a:solidFill>
              </a:rPr>
              <a:t>Variational</a:t>
            </a:r>
            <a:r>
              <a:rPr lang="en-GB" sz="3600" dirty="0" smtClean="0">
                <a:solidFill>
                  <a:srgbClr val="002060"/>
                </a:solidFill>
              </a:rPr>
              <a:t> Inference based on </a:t>
            </a:r>
            <a:r>
              <a:rPr lang="en-GB" sz="3600" b="1" dirty="0" smtClean="0">
                <a:solidFill>
                  <a:srgbClr val="002060"/>
                </a:solidFill>
              </a:rPr>
              <a:t>Invertible </a:t>
            </a:r>
            <a:r>
              <a:rPr lang="en-GB" sz="3600" b="1" dirty="0">
                <a:solidFill>
                  <a:srgbClr val="002060"/>
                </a:solidFill>
              </a:rPr>
              <a:t>T</a:t>
            </a:r>
            <a:r>
              <a:rPr lang="en-GB" sz="3600" b="1" dirty="0" smtClean="0">
                <a:solidFill>
                  <a:srgbClr val="002060"/>
                </a:solidFill>
              </a:rPr>
              <a:t>ransforms</a:t>
            </a:r>
            <a:endParaRPr lang="en-GB" sz="36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 smtClean="0"/>
                  <a:t>Approximate posterior </a:t>
                </a:r>
                <a:r>
                  <a:rPr lang="en-GB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GB" dirty="0" smtClean="0"/>
                  <a:t> using a series of transforms:</a:t>
                </a:r>
              </a:p>
              <a:p>
                <a:pPr marL="0" indent="0">
                  <a:buNone/>
                </a:pPr>
                <a:r>
                  <a:rPr lang="en-GB" dirty="0"/>
                  <a:t> </a:t>
                </a:r>
                <a:r>
                  <a:rPr lang="en-GB" dirty="0" smtClean="0"/>
                  <a:t>      </a:t>
                </a:r>
              </a:p>
              <a:p>
                <a:pPr marL="0" indent="0">
                  <a:buNone/>
                </a:pPr>
                <a:r>
                  <a:rPr lang="en-GB" dirty="0" smtClean="0"/>
                  <a:t>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r>
                  <a:rPr lang="en-GB" dirty="0" smtClean="0"/>
                  <a:t>Optimize transform      by minimizing KL divergence                       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 smtClean="0"/>
                  <a:t> and posterior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𝐦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GB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𝐝</m:t>
                        </m:r>
                      </m:e>
                    </m:d>
                  </m:oMath>
                </a14:m>
                <a:endParaRPr lang="en-GB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5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4033768" y="3863340"/>
          <a:ext cx="310434" cy="507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7" name="Equation" r:id="rId4" imgW="139680" imgH="228600" progId="Equation.DSMT4">
                  <p:embed/>
                </p:oleObj>
              </mc:Choice>
              <mc:Fallback>
                <p:oleObj name="Equation" r:id="rId4" imgW="139680" imgH="2286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33768" y="3863340"/>
                        <a:ext cx="310434" cy="5079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454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Stein </a:t>
            </a:r>
            <a:r>
              <a:rPr lang="en-GB" dirty="0" err="1" smtClean="0">
                <a:solidFill>
                  <a:srgbClr val="002060"/>
                </a:solidFill>
              </a:rPr>
              <a:t>Variational</a:t>
            </a:r>
            <a:r>
              <a:rPr lang="en-GB" dirty="0" smtClean="0">
                <a:solidFill>
                  <a:srgbClr val="002060"/>
                </a:solidFill>
              </a:rPr>
              <a:t> Gradient Descent(SVGD)</a:t>
            </a:r>
            <a:endParaRPr lang="en-GB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94396"/>
                <a:ext cx="11216640" cy="5141683"/>
              </a:xfrm>
            </p:spPr>
            <p:txBody>
              <a:bodyPr>
                <a:normAutofit fontScale="92500" lnSpcReduction="20000"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 smtClean="0"/>
                  <a:t>Assume a transformation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1" i="0" smtClean="0"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</m:d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1" i="0" smtClean="0">
                        <a:latin typeface="Cambria Math" panose="02040503050406030204" pitchFamily="18" charset="0"/>
                      </a:rPr>
                      <m:t>𝐦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𝜖𝜙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sz="2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𝐦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400" dirty="0" smtClean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𝐾𝐿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d>
                            <m:dPr>
                              <m:begChr m:val="["/>
                              <m:endChr m:val="]"/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|"/>
                          <m:endChr m:val="]"/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𝑡𝑟𝑎𝑐𝑒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𝐦</m:t>
                              </m:r>
                            </m:e>
                          </m:d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GB" sz="2400" dirty="0" smtClean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GB" sz="2400" dirty="0" smtClean="0"/>
                  <a:t>                                                                               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GB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𝐦</m:t>
                        </m:r>
                      </m:e>
                    </m:d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en-GB" sz="24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𝐦</m:t>
                        </m:r>
                      </m:sub>
                    </m:sSub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log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𝐦</m:t>
                        </m:r>
                        <m:r>
                          <a:rPr lang="en-GB" sz="24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GB" sz="24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𝐝</m:t>
                        </m:r>
                      </m:e>
                    </m:d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GB" sz="24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𝐦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en-GB" sz="24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𝐦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sz="2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𝐦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400" dirty="0" smtClean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GB" dirty="0" smtClean="0"/>
                  <a:t> </a:t>
                </a:r>
                <a:endParaRPr lang="en-GB" dirty="0"/>
              </a:p>
              <a:p>
                <a:pPr>
                  <a:lnSpc>
                    <a:spcPct val="150000"/>
                  </a:lnSpc>
                </a:pPr>
                <a:r>
                  <a:rPr lang="en-GB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sz="2400" dirty="0" smtClean="0"/>
                  <a:t> that maximizes the negative gradient: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1" i="0" smtClean="0">
                              <a:latin typeface="Cambria Math" panose="02040503050406030204" pitchFamily="18" charset="0"/>
                            </a:rPr>
                            <m:t>𝐦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sSup>
                            <m:s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1" i="0" smtClean="0"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1" i="0" smtClean="0"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400" b="1" i="0" smtClean="0">
                              <a:latin typeface="Cambria Math" panose="02040503050406030204" pitchFamily="18" charset="0"/>
                            </a:rPr>
                            <m:t>𝐦</m:t>
                          </m:r>
                        </m:e>
                      </m:d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sSup>
                            <m:s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1" i="0" smtClean="0"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m:rPr>
                          <m:sty m:val="p"/>
                        </m:rPr>
                        <a:rPr lang="en-GB" sz="2400" b="0" i="0" smtClean="0"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1" i="0" smtClean="0"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GB" sz="2400" b="1" i="0" smtClean="0">
                              <a:latin typeface="Cambria Math" panose="02040503050406030204" pitchFamily="18" charset="0"/>
                            </a:rPr>
                            <m:t>𝐝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sSup>
                            <m:s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1" i="0" smtClean="0"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1" i="0" smtClean="0"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400" b="1" i="0" smtClean="0">
                              <a:latin typeface="Cambria Math" panose="02040503050406030204" pitchFamily="18" charset="0"/>
                            </a:rPr>
                            <m:t>𝐦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GB" sz="2400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GB" sz="2400" dirty="0" smtClean="0"/>
                  <a:t> where </a:t>
                </a:r>
                <a:r>
                  <a:rPr lang="en-GB" sz="24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GB" sz="2400" dirty="0" smtClean="0"/>
                  <a:t> is a kernel, e.g. a radial basis function kernel:</a:t>
                </a:r>
              </a:p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𝑘</m:t>
                    </m:r>
                    <m:d>
                      <m:d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1" i="0" smtClean="0">
                            <a:latin typeface="Cambria Math" panose="02040503050406030204" pitchFamily="18" charset="0"/>
                          </a:rPr>
                          <m:t>𝐦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1" i="0" smtClean="0">
                                <a:latin typeface="Cambria Math" panose="02040503050406030204" pitchFamily="18" charset="0"/>
                              </a:rPr>
                              <m:t>𝐦</m:t>
                            </m:r>
                          </m:e>
                          <m:sup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</a:rPr>
                      <m:t>exp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⁡(−</m:t>
                    </m:r>
                    <m:f>
                      <m:f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b="1" i="0" smtClean="0">
                                <a:latin typeface="Cambria Math" panose="02040503050406030204" pitchFamily="18" charset="0"/>
                              </a:rPr>
                              <m:t>𝐦</m:t>
                            </m:r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400" b="1" i="0" smtClean="0">
                                    <a:latin typeface="Cambria Math" panose="02040503050406030204" pitchFamily="18" charset="0"/>
                                  </a:rPr>
                                  <m:t>𝐦</m:t>
                                </m:r>
                              </m:e>
                              <m:sup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400" dirty="0" smtClean="0"/>
                  <a:t>)</a:t>
                </a:r>
                <a:endParaRPr lang="en-GB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94396"/>
                <a:ext cx="11216640" cy="5141683"/>
              </a:xfrm>
              <a:blipFill>
                <a:blip r:embed="rId2"/>
                <a:stretch>
                  <a:fillRect l="-8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9288829" y="6223976"/>
            <a:ext cx="2655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Liu and Wang, 2016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arXiv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189944" y="3018202"/>
            <a:ext cx="5754323" cy="2275054"/>
            <a:chOff x="3834281" y="4359743"/>
            <a:chExt cx="5754323" cy="2275054"/>
          </a:xfrm>
        </p:grpSpPr>
        <p:sp>
          <p:nvSpPr>
            <p:cNvPr id="6" name="TextBox 5"/>
            <p:cNvSpPr txBox="1"/>
            <p:nvPr/>
          </p:nvSpPr>
          <p:spPr>
            <a:xfrm>
              <a:off x="4548057" y="5298873"/>
              <a:ext cx="50405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Standard gradients (as used in </a:t>
              </a:r>
              <a:r>
                <a:rPr kumimoji="0" lang="en-GB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linearised</a:t>
              </a:r>
              <a:r>
                <a:rPr kumimoji="0" lang="en-GB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inversion)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834281" y="6191336"/>
              <a:ext cx="1814931" cy="44346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743631" y="4359743"/>
              <a:ext cx="1664638" cy="41634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4281854" y="4849795"/>
            <a:ext cx="747346" cy="44346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lowchart: Connector 9"/>
          <p:cNvSpPr/>
          <p:nvPr/>
        </p:nvSpPr>
        <p:spPr>
          <a:xfrm>
            <a:off x="2250831" y="2957435"/>
            <a:ext cx="386862" cy="3928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</a:t>
            </a:r>
            <a:endParaRPr lang="en-GB" b="1" dirty="0"/>
          </a:p>
        </p:txBody>
      </p:sp>
      <p:cxnSp>
        <p:nvCxnSpPr>
          <p:cNvPr id="12" name="Straight Arrow Connector 11"/>
          <p:cNvCxnSpPr>
            <a:stCxn id="10" idx="0"/>
          </p:cNvCxnSpPr>
          <p:nvPr/>
        </p:nvCxnSpPr>
        <p:spPr>
          <a:xfrm flipV="1">
            <a:off x="2444262" y="2618509"/>
            <a:ext cx="0" cy="338926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2"/>
          </p:cNvCxnSpPr>
          <p:nvPr/>
        </p:nvCxnSpPr>
        <p:spPr>
          <a:xfrm flipH="1" flipV="1">
            <a:off x="1911927" y="3144349"/>
            <a:ext cx="338904" cy="952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4"/>
          </p:cNvCxnSpPr>
          <p:nvPr/>
        </p:nvCxnSpPr>
        <p:spPr>
          <a:xfrm flipH="1">
            <a:off x="2356339" y="3350314"/>
            <a:ext cx="87923" cy="32634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0" idx="6"/>
          </p:cNvCxnSpPr>
          <p:nvPr/>
        </p:nvCxnSpPr>
        <p:spPr>
          <a:xfrm flipV="1">
            <a:off x="2637693" y="2945700"/>
            <a:ext cx="589084" cy="20817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637693" y="2947910"/>
            <a:ext cx="589084" cy="19643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108814" y="2963406"/>
                <a:ext cx="504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814" y="2963406"/>
                <a:ext cx="504825" cy="369332"/>
              </a:xfrm>
              <a:prstGeom prst="rect">
                <a:avLst/>
              </a:prstGeom>
              <a:blipFill>
                <a:blip r:embed="rId3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/>
          <p:nvPr/>
        </p:nvCxnSpPr>
        <p:spPr>
          <a:xfrm>
            <a:off x="2560320" y="3299486"/>
            <a:ext cx="228599" cy="34391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0" idx="7"/>
          </p:cNvCxnSpPr>
          <p:nvPr/>
        </p:nvCxnSpPr>
        <p:spPr>
          <a:xfrm flipV="1">
            <a:off x="2581038" y="2777836"/>
            <a:ext cx="224507" cy="23713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2036618" y="2777836"/>
            <a:ext cx="267182" cy="23713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0" idx="3"/>
          </p:cNvCxnSpPr>
          <p:nvPr/>
        </p:nvCxnSpPr>
        <p:spPr>
          <a:xfrm flipH="1">
            <a:off x="2036619" y="3292778"/>
            <a:ext cx="270867" cy="21519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623306" y="3226376"/>
            <a:ext cx="334282" cy="13064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08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Stein </a:t>
            </a:r>
            <a:r>
              <a:rPr lang="en-GB" dirty="0" err="1" smtClean="0">
                <a:solidFill>
                  <a:srgbClr val="002060"/>
                </a:solidFill>
              </a:rPr>
              <a:t>Variational</a:t>
            </a:r>
            <a:r>
              <a:rPr lang="en-GB" dirty="0" smtClean="0">
                <a:solidFill>
                  <a:srgbClr val="002060"/>
                </a:solidFill>
              </a:rPr>
              <a:t> Gradient Descent(SVGD)</a:t>
            </a:r>
            <a:endParaRPr lang="en-GB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94396"/>
                <a:ext cx="10515600" cy="5362664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GB" sz="2400" b="1" dirty="0" smtClean="0"/>
                  <a:t>Input: </a:t>
                </a:r>
                <a:r>
                  <a:rPr lang="en-GB" sz="2400" dirty="0" smtClean="0"/>
                  <a:t>A target distribution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400" b="1" i="0" smtClean="0">
                        <a:latin typeface="Cambria Math" panose="02040503050406030204" pitchFamily="18" charset="0"/>
                      </a:rPr>
                      <m:t>𝐦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400" dirty="0" smtClean="0"/>
                  <a:t> and a set of initial particles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{</m:t>
                        </m:r>
                        <m:sSubSup>
                          <m:sSubSup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400" b="1" i="0" smtClean="0">
                                <a:latin typeface="Cambria Math" panose="02040503050406030204" pitchFamily="18" charset="0"/>
                              </a:rPr>
                              <m:t>𝐦</m:t>
                            </m:r>
                          </m:e>
                          <m:sub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endParaRPr lang="en-GB" sz="2400" dirty="0" smtClean="0"/>
              </a:p>
              <a:p>
                <a:pPr marL="0" indent="0">
                  <a:buNone/>
                </a:pPr>
                <a:r>
                  <a:rPr lang="en-GB" sz="2400" dirty="0" smtClean="0"/>
                  <a:t>         </a:t>
                </a:r>
              </a:p>
              <a:p>
                <a:pPr marL="0" indent="0">
                  <a:buNone/>
                </a:pPr>
                <a:r>
                  <a:rPr lang="en-GB" sz="2400" dirty="0"/>
                  <a:t> </a:t>
                </a:r>
                <a:r>
                  <a:rPr lang="en-GB" sz="2400" dirty="0" smtClean="0"/>
                  <a:t>            for iteration j do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b="1" i="0" smtClean="0">
                              <a:latin typeface="Cambria Math" panose="02040503050406030204" pitchFamily="18" charset="0"/>
                            </a:rPr>
                            <m:t>𝐦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GB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Sup>
                        <m:sSubSupPr>
                          <m:ctrlP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p>
                      </m:sSubSup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p>
                      </m:sSubSup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 smtClean="0"/>
                  <a:t>             where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1" i="0" smtClean="0">
                              <a:latin typeface="Cambria Math" panose="02040503050406030204" pitchFamily="18" charset="0"/>
                            </a:rPr>
                            <m:t>𝐦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400" b="1" i="0" smtClean="0">
                                      <a:latin typeface="Cambria Math" panose="02040503050406030204" pitchFamily="18" charset="0"/>
                                    </a:rPr>
                                    <m:t>𝐦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400" b="1" i="0" smtClean="0"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e>
                          </m:d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400" b="1" i="0" smtClean="0">
                                      <a:latin typeface="Cambria Math" panose="02040503050406030204" pitchFamily="18" charset="0"/>
                                    </a:rPr>
                                    <m:t>𝐦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</m:sub>
                          </m:sSub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400" b="1" i="0" smtClean="0">
                                      <a:latin typeface="Cambria Math" panose="02040503050406030204" pitchFamily="18" charset="0"/>
                                    </a:rPr>
                                    <m:t>𝐦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</m:e>
                          </m:d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400" b="1" i="0" smtClean="0">
                                      <a:latin typeface="Cambria Math" panose="02040503050406030204" pitchFamily="18" charset="0"/>
                                    </a:rPr>
                                    <m:t>𝐦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</m:sub>
                          </m:s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400" b="1" i="0" smtClean="0"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400" b="1" i="0" smtClean="0">
                              <a:latin typeface="Cambria Math" panose="02040503050406030204" pitchFamily="18" charset="0"/>
                            </a:rPr>
                            <m:t>𝐦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)]</m:t>
                          </m:r>
                        </m:e>
                      </m:nary>
                    </m:oMath>
                  </m:oMathPara>
                </a14:m>
                <a:endParaRPr lang="en-GB" sz="2400" dirty="0" smtClean="0"/>
              </a:p>
              <a:p>
                <a:pPr marL="0" indent="0">
                  <a:buNone/>
                </a:pPr>
                <a:endParaRPr lang="en-GB" sz="2400" dirty="0" smtClean="0"/>
              </a:p>
              <a:p>
                <a:pPr marL="0" indent="0">
                  <a:buNone/>
                </a:pPr>
                <a:endParaRPr lang="en-GB" sz="2400" dirty="0"/>
              </a:p>
              <a:p>
                <a:r>
                  <a:rPr lang="en-GB" sz="2400" b="1" dirty="0" smtClean="0"/>
                  <a:t>Output: </a:t>
                </a:r>
                <a:r>
                  <a:rPr lang="en-GB" sz="2400" dirty="0" smtClean="0"/>
                  <a:t>A set of particles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{</m:t>
                        </m:r>
                        <m:sSub>
                          <m:sSubPr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b="1" i="0" smtClean="0">
                                <a:latin typeface="Cambria Math" panose="02040503050406030204" pitchFamily="18" charset="0"/>
                              </a:rPr>
                              <m:t>𝐦</m:t>
                            </m:r>
                          </m:e>
                          <m:sub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GB" sz="2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 smtClean="0"/>
                  <a:t>whose density approximates the target distribution</a:t>
                </a:r>
                <a:endParaRPr lang="en-GB" sz="2400" dirty="0" smtClean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GB" sz="2400" dirty="0"/>
              </a:p>
              <a:p>
                <a:r>
                  <a:rPr lang="en-GB" sz="2400" dirty="0" smtClean="0"/>
                  <a:t>Found by </a:t>
                </a:r>
                <a:r>
                  <a:rPr lang="en-GB" sz="2400" b="1" dirty="0" smtClean="0"/>
                  <a:t>optimisation </a:t>
                </a:r>
                <a:r>
                  <a:rPr lang="en-GB" sz="2400" dirty="0" smtClean="0"/>
                  <a:t>rather than stochastic sampling.</a:t>
                </a:r>
              </a:p>
              <a:p>
                <a:pPr marL="0" indent="0">
                  <a:buNone/>
                </a:pPr>
                <a:r>
                  <a:rPr lang="en-GB" sz="2400" dirty="0"/>
                  <a:t> </a:t>
                </a:r>
                <a:r>
                  <a:rPr lang="en-GB" sz="2400" dirty="0" smtClean="0"/>
                  <a:t>   - </a:t>
                </a:r>
                <a:r>
                  <a:rPr lang="en-GB" sz="2000" dirty="0" smtClean="0"/>
                  <a:t>Faster, parallelizable, more scalable</a:t>
                </a:r>
              </a:p>
              <a:p>
                <a:pPr marL="0" indent="0">
                  <a:buNone/>
                </a:pPr>
                <a:r>
                  <a:rPr lang="en-GB" sz="2400" dirty="0" smtClean="0"/>
                  <a:t> </a:t>
                </a:r>
                <a:endParaRPr lang="en-GB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94396"/>
                <a:ext cx="10515600" cy="5362664"/>
              </a:xfrm>
              <a:blipFill>
                <a:blip r:embed="rId2"/>
                <a:stretch>
                  <a:fillRect l="-696" t="-21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9288829" y="6223976"/>
            <a:ext cx="2655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Liu and Wang, 2016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arXiv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8578735" y="2286000"/>
            <a:ext cx="91440" cy="9975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lowchart: Connector 6"/>
          <p:cNvSpPr/>
          <p:nvPr/>
        </p:nvSpPr>
        <p:spPr>
          <a:xfrm>
            <a:off x="8789323" y="2579720"/>
            <a:ext cx="91440" cy="9975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lowchart: Connector 7"/>
          <p:cNvSpPr/>
          <p:nvPr/>
        </p:nvSpPr>
        <p:spPr>
          <a:xfrm>
            <a:off x="8426335" y="2590800"/>
            <a:ext cx="91440" cy="9975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853055" y="2267813"/>
            <a:ext cx="547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 </a:t>
            </a:r>
            <a:r>
              <a:rPr lang="en-GB" dirty="0" smtClean="0">
                <a:sym typeface="Wingdings" panose="05000000000000000000" pitchFamily="2" charset="2"/>
              </a:rPr>
              <a:t></a:t>
            </a:r>
            <a:endParaRPr lang="en-GB" dirty="0"/>
          </a:p>
        </p:txBody>
      </p:sp>
      <p:sp>
        <p:nvSpPr>
          <p:cNvPr id="10" name="Flowchart: Connector 9"/>
          <p:cNvSpPr/>
          <p:nvPr/>
        </p:nvSpPr>
        <p:spPr>
          <a:xfrm>
            <a:off x="9512531" y="2330335"/>
            <a:ext cx="91440" cy="9975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lowchart: Connector 10"/>
          <p:cNvSpPr/>
          <p:nvPr/>
        </p:nvSpPr>
        <p:spPr>
          <a:xfrm>
            <a:off x="9615052" y="2507673"/>
            <a:ext cx="91440" cy="9975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lowchart: Connector 11"/>
          <p:cNvSpPr/>
          <p:nvPr/>
        </p:nvSpPr>
        <p:spPr>
          <a:xfrm>
            <a:off x="9401693" y="2618508"/>
            <a:ext cx="91440" cy="9975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lowchart: Connector 12"/>
          <p:cNvSpPr/>
          <p:nvPr/>
        </p:nvSpPr>
        <p:spPr>
          <a:xfrm>
            <a:off x="10280079" y="2341420"/>
            <a:ext cx="91440" cy="9975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lowchart: Connector 13"/>
          <p:cNvSpPr/>
          <p:nvPr/>
        </p:nvSpPr>
        <p:spPr>
          <a:xfrm>
            <a:off x="10382600" y="2502132"/>
            <a:ext cx="91440" cy="9975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lowchart: Connector 14"/>
          <p:cNvSpPr/>
          <p:nvPr/>
        </p:nvSpPr>
        <p:spPr>
          <a:xfrm>
            <a:off x="10235744" y="2571402"/>
            <a:ext cx="91440" cy="9975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9672536" y="2325054"/>
            <a:ext cx="547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 </a:t>
            </a:r>
            <a:r>
              <a:rPr lang="en-GB" dirty="0" smtClean="0">
                <a:sym typeface="Wingdings" panose="05000000000000000000" pitchFamily="2" charset="2"/>
              </a:rPr>
              <a:t>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069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SVGD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9439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/>
              <a:t> </a:t>
            </a:r>
            <a:endParaRPr lang="en-GB" sz="2400" dirty="0"/>
          </a:p>
        </p:txBody>
      </p:sp>
      <p:pic>
        <p:nvPicPr>
          <p:cNvPr id="1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592" y="266126"/>
            <a:ext cx="2916001" cy="1944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592" y="2430751"/>
            <a:ext cx="2916000" cy="1944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592" y="4787876"/>
            <a:ext cx="2916000" cy="19440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5170314" y="2210128"/>
            <a:ext cx="9625" cy="30618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160689" y="4442279"/>
            <a:ext cx="9625" cy="30618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338656"/>
              </p:ext>
            </p:extLst>
          </p:nvPr>
        </p:nvGraphicFramePr>
        <p:xfrm>
          <a:off x="5473042" y="2191014"/>
          <a:ext cx="1246188" cy="2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38" name="Equation" r:id="rId6" imgW="1015920" imgH="228600" progId="Equation.DSMT4">
                  <p:embed/>
                </p:oleObj>
              </mc:Choice>
              <mc:Fallback>
                <p:oleObj name="Equation" r:id="rId6" imgW="10159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73042" y="2191014"/>
                        <a:ext cx="1246188" cy="280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3294366"/>
              </p:ext>
            </p:extLst>
          </p:nvPr>
        </p:nvGraphicFramePr>
        <p:xfrm>
          <a:off x="5473042" y="4374751"/>
          <a:ext cx="1246188" cy="2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39" name="Equation" r:id="rId8" imgW="1015920" imgH="228600" progId="Equation.DSMT4">
                  <p:embed/>
                </p:oleObj>
              </mc:Choice>
              <mc:Fallback>
                <p:oleObj name="Equation" r:id="rId8" imgW="10159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73042" y="4374751"/>
                        <a:ext cx="1246188" cy="280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4102592" y="198598"/>
            <a:ext cx="375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Baskerville Old Face" panose="02020602080505020303" pitchFamily="18" charset="0"/>
                <a:cs typeface="Aharoni" panose="02010803020104030203" pitchFamily="2" charset="-79"/>
              </a:rPr>
              <a:t>(a)</a:t>
            </a:r>
            <a:endParaRPr lang="en-GB" sz="1400" dirty="0">
              <a:latin typeface="Baskerville Old Face" panose="02020602080505020303" pitchFamily="18" charset="0"/>
              <a:cs typeface="Aharoni" panose="02010803020104030203" pitchFamily="2" charset="-79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02592" y="2363222"/>
            <a:ext cx="409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Baskerville Old Face" panose="02020602080505020303" pitchFamily="18" charset="0"/>
                <a:cs typeface="Aharoni" panose="02010803020104030203" pitchFamily="2" charset="-79"/>
              </a:rPr>
              <a:t>(b)</a:t>
            </a:r>
            <a:endParaRPr lang="en-GB" sz="1400" dirty="0">
              <a:latin typeface="Baskerville Old Face" panose="02020602080505020303" pitchFamily="18" charset="0"/>
              <a:cs typeface="Aharoni" panose="02010803020104030203" pitchFamily="2" charset="-79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02592" y="4694238"/>
            <a:ext cx="375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Baskerville Old Face" panose="02020602080505020303" pitchFamily="18" charset="0"/>
                <a:cs typeface="Aharoni" panose="02010803020104030203" pitchFamily="2" charset="-79"/>
              </a:rPr>
              <a:t>(c)</a:t>
            </a:r>
            <a:endParaRPr lang="en-GB" sz="1400" dirty="0">
              <a:latin typeface="Baskerville Old Face" panose="02020602080505020303" pitchFamily="18" charset="0"/>
              <a:cs typeface="Aharoni" panose="02010803020104030203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8000" y="3690136"/>
            <a:ext cx="23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Histogram of particles</a:t>
            </a:r>
            <a:endParaRPr lang="en-GB" dirty="0"/>
          </a:p>
        </p:txBody>
      </p:sp>
      <p:sp>
        <p:nvSpPr>
          <p:cNvPr id="30" name="TextBox 29"/>
          <p:cNvSpPr txBox="1"/>
          <p:nvPr/>
        </p:nvSpPr>
        <p:spPr>
          <a:xfrm>
            <a:off x="828000" y="2958193"/>
            <a:ext cx="2266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Target probability</a:t>
            </a:r>
            <a:endParaRPr lang="en-GB" dirty="0"/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648000" y="3142859"/>
            <a:ext cx="185733" cy="209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648000" y="3871723"/>
            <a:ext cx="185733" cy="2094"/>
          </a:xfrm>
          <a:prstGeom prst="line">
            <a:avLst/>
          </a:prstGeom>
          <a:ln w="38100">
            <a:solidFill>
              <a:srgbClr val="EB7B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80569" y="2102669"/>
            <a:ext cx="1635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500 particles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007469" y="1074959"/>
            <a:ext cx="1872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Initial</a:t>
            </a:r>
            <a:endParaRPr lang="en-GB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7007469" y="3264213"/>
            <a:ext cx="1872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Iteration 5</a:t>
            </a:r>
            <a:endParaRPr lang="en-GB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7007469" y="5575210"/>
            <a:ext cx="1872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Iteration 500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29163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Metropolis-Hastings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637" y="1825625"/>
            <a:ext cx="7052726" cy="4351338"/>
          </a:xfrm>
        </p:spPr>
      </p:pic>
    </p:spTree>
    <p:extLst>
      <p:ext uri="{BB962C8B-B14F-4D97-AF65-F5344CB8AC3E}">
        <p14:creationId xmlns:p14="http://schemas.microsoft.com/office/powerpoint/2010/main" val="373065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SVGD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813" y="1825625"/>
            <a:ext cx="7020374" cy="4351337"/>
          </a:xfrm>
        </p:spPr>
      </p:pic>
    </p:spTree>
    <p:extLst>
      <p:ext uri="{BB962C8B-B14F-4D97-AF65-F5344CB8AC3E}">
        <p14:creationId xmlns:p14="http://schemas.microsoft.com/office/powerpoint/2010/main" val="91530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SVGD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813" y="1825625"/>
            <a:ext cx="7020374" cy="4351338"/>
          </a:xfrm>
        </p:spPr>
      </p:pic>
      <p:sp>
        <p:nvSpPr>
          <p:cNvPr id="4" name="TextBox 3"/>
          <p:cNvSpPr txBox="1"/>
          <p:nvPr/>
        </p:nvSpPr>
        <p:spPr>
          <a:xfrm>
            <a:off x="4695004" y="4669201"/>
            <a:ext cx="3364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Samples </a:t>
            </a:r>
            <a:r>
              <a:rPr kumimoji="0" lang="en-GB" sz="1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distributed to represent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posterior pdf </a:t>
            </a:r>
            <a:r>
              <a:rPr kumimoji="0" lang="en-GB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optimally</a:t>
            </a:r>
            <a:r>
              <a:rPr kumimoji="0" lang="en-GB" sz="1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80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Synthetic tests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2006931"/>
            <a:ext cx="4351338" cy="3988726"/>
          </a:xfrm>
        </p:spPr>
      </p:pic>
    </p:spTree>
    <p:extLst>
      <p:ext uri="{BB962C8B-B14F-4D97-AF65-F5344CB8AC3E}">
        <p14:creationId xmlns:p14="http://schemas.microsoft.com/office/powerpoint/2010/main" val="278672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Synthetic tests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2006931"/>
            <a:ext cx="4351338" cy="3988726"/>
          </a:xfrm>
        </p:spPr>
      </p:pic>
      <p:sp>
        <p:nvSpPr>
          <p:cNvPr id="3" name="Explosion 1 2"/>
          <p:cNvSpPr/>
          <p:nvPr/>
        </p:nvSpPr>
        <p:spPr>
          <a:xfrm>
            <a:off x="4958861" y="2910254"/>
            <a:ext cx="202223" cy="28135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Arrow Connector 5"/>
          <p:cNvCxnSpPr>
            <a:stCxn id="3" idx="3"/>
          </p:cNvCxnSpPr>
          <p:nvPr/>
        </p:nvCxnSpPr>
        <p:spPr>
          <a:xfrm flipV="1">
            <a:off x="5161084" y="2813538"/>
            <a:ext cx="1125416" cy="2698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3" idx="3"/>
          </p:cNvCxnSpPr>
          <p:nvPr/>
        </p:nvCxnSpPr>
        <p:spPr>
          <a:xfrm>
            <a:off x="5161084" y="3083365"/>
            <a:ext cx="1485901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3" idx="3"/>
          </p:cNvCxnSpPr>
          <p:nvPr/>
        </p:nvCxnSpPr>
        <p:spPr>
          <a:xfrm>
            <a:off x="5161084" y="3083365"/>
            <a:ext cx="1732085" cy="3162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25"/>
          <p:cNvSpPr/>
          <p:nvPr/>
        </p:nvSpPr>
        <p:spPr>
          <a:xfrm>
            <a:off x="5205046" y="3094892"/>
            <a:ext cx="1824053" cy="747832"/>
          </a:xfrm>
          <a:custGeom>
            <a:avLst/>
            <a:gdLst>
              <a:gd name="connsiteX0" fmla="*/ 0 w 1888719"/>
              <a:gd name="connsiteY0" fmla="*/ 0 h 727977"/>
              <a:gd name="connsiteX1" fmla="*/ 888023 w 1888719"/>
              <a:gd name="connsiteY1" fmla="*/ 202223 h 727977"/>
              <a:gd name="connsiteX2" fmla="*/ 1820008 w 1888719"/>
              <a:gd name="connsiteY2" fmla="*/ 694593 h 727977"/>
              <a:gd name="connsiteX3" fmla="*/ 1820008 w 1888719"/>
              <a:gd name="connsiteY3" fmla="*/ 685800 h 727977"/>
              <a:gd name="connsiteX4" fmla="*/ 1828800 w 1888719"/>
              <a:gd name="connsiteY4" fmla="*/ 703385 h 727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719" h="727977">
                <a:moveTo>
                  <a:pt x="0" y="0"/>
                </a:moveTo>
                <a:cubicBezTo>
                  <a:pt x="292344" y="43229"/>
                  <a:pt x="584688" y="86458"/>
                  <a:pt x="888023" y="202223"/>
                </a:cubicBezTo>
                <a:cubicBezTo>
                  <a:pt x="1191358" y="317988"/>
                  <a:pt x="1664677" y="613997"/>
                  <a:pt x="1820008" y="694593"/>
                </a:cubicBezTo>
                <a:cubicBezTo>
                  <a:pt x="1975339" y="775189"/>
                  <a:pt x="1818543" y="684335"/>
                  <a:pt x="1820008" y="685800"/>
                </a:cubicBezTo>
                <a:cubicBezTo>
                  <a:pt x="1821473" y="687265"/>
                  <a:pt x="1825136" y="695325"/>
                  <a:pt x="1828800" y="703385"/>
                </a:cubicBezTo>
              </a:path>
            </a:pathLst>
          </a:custGeom>
          <a:noFill/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969027" y="2332701"/>
            <a:ext cx="27272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Each receiver is treated as a virtual source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 smtClean="0"/>
              <a:t>Fast marching method for forward modelling travel times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803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356" y="2018140"/>
            <a:ext cx="8201910" cy="37281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002060"/>
                </a:solidFill>
              </a:rPr>
              <a:t>Reversible jump </a:t>
            </a:r>
            <a:r>
              <a:rPr lang="en-GB" dirty="0" err="1" smtClean="0">
                <a:solidFill>
                  <a:srgbClr val="002060"/>
                </a:solidFill>
              </a:rPr>
              <a:t>McMC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03283" y="1828800"/>
            <a:ext cx="1861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True model</a:t>
            </a:r>
            <a:endParaRPr lang="en-GB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281721" y="1828800"/>
            <a:ext cx="1271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Mean</a:t>
            </a:r>
            <a:endParaRPr lang="en-GB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9191297" y="1828800"/>
            <a:ext cx="1271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Stdev</a:t>
            </a:r>
            <a:endParaRPr lang="en-GB" sz="2400" dirty="0"/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30" y="2288118"/>
            <a:ext cx="3772542" cy="34581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38200" y="5953539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Parameterized by </a:t>
            </a:r>
            <a:r>
              <a:rPr lang="en-GB" sz="2400" dirty="0" err="1" smtClean="0"/>
              <a:t>Voronoi</a:t>
            </a:r>
            <a:r>
              <a:rPr lang="en-GB" sz="2400" dirty="0" smtClean="0"/>
              <a:t> cells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69191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Contents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dirty="0" err="1" smtClean="0"/>
              <a:t>Variational</a:t>
            </a:r>
            <a:r>
              <a:rPr lang="en-GB" dirty="0" smtClean="0"/>
              <a:t> inference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Automatic differential </a:t>
            </a:r>
            <a:r>
              <a:rPr lang="en-GB" dirty="0" err="1" smtClean="0"/>
              <a:t>variational</a:t>
            </a:r>
            <a:r>
              <a:rPr lang="en-GB" dirty="0" smtClean="0"/>
              <a:t> inference (ADVI)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Stein </a:t>
            </a:r>
            <a:r>
              <a:rPr lang="en-GB" dirty="0" err="1" smtClean="0"/>
              <a:t>variational</a:t>
            </a:r>
            <a:r>
              <a:rPr lang="en-GB" dirty="0" smtClean="0"/>
              <a:t> gradient descent (SVGD)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Synthetic tests + Application to data from </a:t>
            </a:r>
            <a:r>
              <a:rPr lang="en-GB" dirty="0" err="1" smtClean="0"/>
              <a:t>Grane</a:t>
            </a:r>
            <a:r>
              <a:rPr lang="en-GB" dirty="0" smtClean="0"/>
              <a:t>, North Sea</a:t>
            </a:r>
          </a:p>
          <a:p>
            <a:pPr>
              <a:lnSpc>
                <a:spcPct val="150000"/>
              </a:lnSpc>
            </a:pPr>
            <a:r>
              <a:rPr lang="en-GB" dirty="0" err="1" smtClean="0"/>
              <a:t>Variational</a:t>
            </a:r>
            <a:r>
              <a:rPr lang="en-GB" dirty="0" smtClean="0"/>
              <a:t> </a:t>
            </a:r>
            <a:r>
              <a:rPr lang="en-GB" dirty="0"/>
              <a:t>f</a:t>
            </a:r>
            <a:r>
              <a:rPr lang="en-GB" dirty="0" smtClean="0"/>
              <a:t>ull-waveform inversion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058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355" y="2018140"/>
            <a:ext cx="8201912" cy="37281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ADVI results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30" y="2288118"/>
            <a:ext cx="3772542" cy="34581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3283" y="1828800"/>
            <a:ext cx="1861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True model</a:t>
            </a:r>
            <a:endParaRPr lang="en-GB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281721" y="1828800"/>
            <a:ext cx="1271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Mean</a:t>
            </a:r>
            <a:endParaRPr lang="en-GB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9191297" y="1828800"/>
            <a:ext cx="1271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Stdev</a:t>
            </a:r>
            <a:endParaRPr lang="en-GB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838200" y="5953539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Parameterized by 21*21 grid</a:t>
            </a:r>
            <a:endParaRPr lang="en-GB" sz="2400" dirty="0"/>
          </a:p>
        </p:txBody>
      </p:sp>
      <p:sp>
        <p:nvSpPr>
          <p:cNvPr id="3" name="Rectangle 2"/>
          <p:cNvSpPr/>
          <p:nvPr/>
        </p:nvSpPr>
        <p:spPr>
          <a:xfrm>
            <a:off x="4108872" y="837588"/>
            <a:ext cx="7126118" cy="461665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en-GB" sz="2400" dirty="0" smtClean="0">
                <a:solidFill>
                  <a:srgbClr val="0070C0"/>
                </a:solidFill>
                <a:sym typeface="Wingdings" panose="05000000000000000000" pitchFamily="2" charset="2"/>
              </a:rPr>
              <a:t>  </a:t>
            </a:r>
            <a:r>
              <a:rPr lang="en-GB" sz="2400" dirty="0" smtClean="0">
                <a:solidFill>
                  <a:srgbClr val="0070C0"/>
                </a:solidFill>
              </a:rPr>
              <a:t>Find </a:t>
            </a:r>
            <a:r>
              <a:rPr lang="en-GB" sz="2400" dirty="0">
                <a:solidFill>
                  <a:srgbClr val="0070C0"/>
                </a:solidFill>
              </a:rPr>
              <a:t>the </a:t>
            </a:r>
            <a:r>
              <a:rPr lang="en-GB" sz="2400" u="sng" dirty="0">
                <a:solidFill>
                  <a:srgbClr val="0070C0"/>
                </a:solidFill>
              </a:rPr>
              <a:t>family</a:t>
            </a:r>
            <a:r>
              <a:rPr lang="en-GB" sz="2400" dirty="0">
                <a:solidFill>
                  <a:srgbClr val="0070C0"/>
                </a:solidFill>
              </a:rPr>
              <a:t> of </a:t>
            </a:r>
            <a:r>
              <a:rPr lang="en-GB" sz="2400" u="sng" dirty="0">
                <a:solidFill>
                  <a:srgbClr val="0070C0"/>
                </a:solidFill>
              </a:rPr>
              <a:t>all</a:t>
            </a:r>
            <a:r>
              <a:rPr lang="en-GB" sz="2400" dirty="0">
                <a:solidFill>
                  <a:srgbClr val="0070C0"/>
                </a:solidFill>
              </a:rPr>
              <a:t> models that fit travel time data</a:t>
            </a:r>
          </a:p>
        </p:txBody>
      </p:sp>
    </p:spTree>
    <p:extLst>
      <p:ext uri="{BB962C8B-B14F-4D97-AF65-F5344CB8AC3E}">
        <p14:creationId xmlns:p14="http://schemas.microsoft.com/office/powerpoint/2010/main" val="329311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356" y="2018140"/>
            <a:ext cx="8201910" cy="37281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SVGD results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30" y="2288118"/>
            <a:ext cx="3772542" cy="34581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03283" y="1828800"/>
            <a:ext cx="1861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True model</a:t>
            </a:r>
            <a:endParaRPr lang="en-GB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281721" y="1828800"/>
            <a:ext cx="1271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Mean</a:t>
            </a:r>
            <a:endParaRPr lang="en-GB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9191297" y="1828800"/>
            <a:ext cx="1271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Stdev</a:t>
            </a:r>
            <a:endParaRPr lang="en-GB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838200" y="5953539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Parameterized by 21*21 grid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19209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355" y="2018140"/>
            <a:ext cx="8201912" cy="37281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Metropolis-Hastings </a:t>
            </a:r>
            <a:r>
              <a:rPr lang="en-GB" dirty="0" err="1" smtClean="0">
                <a:solidFill>
                  <a:srgbClr val="002060"/>
                </a:solidFill>
              </a:rPr>
              <a:t>McMC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30" y="2288118"/>
            <a:ext cx="3772542" cy="34581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03283" y="1828800"/>
            <a:ext cx="1861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True model</a:t>
            </a:r>
            <a:endParaRPr lang="en-GB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281721" y="1828800"/>
            <a:ext cx="1271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Mean</a:t>
            </a:r>
            <a:endParaRPr lang="en-GB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9191297" y="1828800"/>
            <a:ext cx="1271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Stdev</a:t>
            </a:r>
            <a:endParaRPr lang="en-GB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838200" y="5953539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Parameterized by 21*21 grid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56541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356" y="2018140"/>
            <a:ext cx="8201910" cy="37281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002060"/>
                </a:solidFill>
              </a:rPr>
              <a:t>Reversible jump </a:t>
            </a:r>
            <a:r>
              <a:rPr lang="en-GB" dirty="0" err="1" smtClean="0">
                <a:solidFill>
                  <a:srgbClr val="002060"/>
                </a:solidFill>
              </a:rPr>
              <a:t>McMC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30" y="2288118"/>
            <a:ext cx="3772542" cy="34581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3283" y="1828800"/>
            <a:ext cx="1861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True model</a:t>
            </a:r>
            <a:endParaRPr lang="en-GB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281721" y="1828800"/>
            <a:ext cx="1271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Mean</a:t>
            </a:r>
            <a:endParaRPr lang="en-GB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9191297" y="1828800"/>
            <a:ext cx="1271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Stdev</a:t>
            </a:r>
            <a:endParaRPr lang="en-GB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838200" y="5953539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Parameterized by </a:t>
            </a:r>
            <a:r>
              <a:rPr lang="en-GB" sz="2400" dirty="0" err="1" smtClean="0"/>
              <a:t>Voronoi</a:t>
            </a:r>
            <a:r>
              <a:rPr lang="en-GB" sz="2400" dirty="0" smtClean="0"/>
              <a:t> cells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7366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356" y="2018140"/>
            <a:ext cx="8201910" cy="3728141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3" t="9842"/>
          <a:stretch/>
        </p:blipFill>
        <p:spPr>
          <a:xfrm>
            <a:off x="4511040" y="2385060"/>
            <a:ext cx="3573366" cy="33612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002060"/>
                </a:solidFill>
              </a:rPr>
              <a:t>Reversible jump </a:t>
            </a:r>
            <a:r>
              <a:rPr lang="en-GB" dirty="0" err="1" smtClean="0">
                <a:solidFill>
                  <a:srgbClr val="002060"/>
                </a:solidFill>
              </a:rPr>
              <a:t>McMC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30" y="2288118"/>
            <a:ext cx="3772542" cy="34581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03283" y="1828800"/>
            <a:ext cx="1861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True model</a:t>
            </a:r>
            <a:endParaRPr lang="en-GB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281721" y="1828800"/>
            <a:ext cx="1271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Model</a:t>
            </a:r>
            <a:endParaRPr lang="en-GB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9191297" y="1828800"/>
            <a:ext cx="1271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Stdev</a:t>
            </a:r>
            <a:endParaRPr lang="en-GB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838200" y="5953539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Parameterized by </a:t>
            </a:r>
            <a:r>
              <a:rPr lang="en-GB" sz="2400" dirty="0" err="1" smtClean="0"/>
              <a:t>Voronoi</a:t>
            </a:r>
            <a:r>
              <a:rPr lang="en-GB" sz="2400" dirty="0" smtClean="0"/>
              <a:t> cells</a:t>
            </a:r>
            <a:endParaRPr lang="en-GB" sz="2400" dirty="0"/>
          </a:p>
        </p:txBody>
      </p:sp>
      <p:sp>
        <p:nvSpPr>
          <p:cNvPr id="3" name="Rectangle 2"/>
          <p:cNvSpPr/>
          <p:nvPr/>
        </p:nvSpPr>
        <p:spPr>
          <a:xfrm>
            <a:off x="7225277" y="1321357"/>
            <a:ext cx="3541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dirty="0">
                <a:solidFill>
                  <a:srgbClr val="002060"/>
                </a:solidFill>
              </a:rPr>
              <a:t>Prior info: Earth piecewise smooth!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6008914" y="1828800"/>
            <a:ext cx="1515292" cy="1837509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981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356" y="2018140"/>
            <a:ext cx="8201910" cy="37281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002060"/>
                </a:solidFill>
              </a:rPr>
              <a:t>Reversible jump </a:t>
            </a:r>
            <a:r>
              <a:rPr lang="en-GB" dirty="0" err="1" smtClean="0">
                <a:solidFill>
                  <a:srgbClr val="002060"/>
                </a:solidFill>
              </a:rPr>
              <a:t>McMC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30" y="2288118"/>
            <a:ext cx="3772542" cy="345816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03283" y="1828800"/>
            <a:ext cx="1861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True model</a:t>
            </a:r>
            <a:endParaRPr lang="en-GB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5281721" y="1828800"/>
            <a:ext cx="1271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Mean</a:t>
            </a:r>
            <a:endParaRPr lang="en-GB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9191297" y="1828800"/>
            <a:ext cx="1271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Stdev</a:t>
            </a:r>
            <a:endParaRPr lang="en-GB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838200" y="5953539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Parameterized by </a:t>
            </a:r>
            <a:r>
              <a:rPr lang="en-GB" sz="2400" dirty="0" err="1" smtClean="0"/>
              <a:t>Voronoi</a:t>
            </a:r>
            <a:r>
              <a:rPr lang="en-GB" sz="2400" dirty="0" smtClean="0"/>
              <a:t> cells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59722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Marginal distribution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97"/>
          <a:stretch/>
        </p:blipFill>
        <p:spPr>
          <a:xfrm>
            <a:off x="8680490" y="1690883"/>
            <a:ext cx="2283877" cy="2537955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2" r="47967"/>
          <a:stretch/>
        </p:blipFill>
        <p:spPr>
          <a:xfrm>
            <a:off x="11076167" y="1688324"/>
            <a:ext cx="646602" cy="2537955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511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Marginal distribution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339" y="1536684"/>
            <a:ext cx="5767585" cy="4614068"/>
          </a:xfrm>
        </p:spPr>
      </p:pic>
      <p:sp>
        <p:nvSpPr>
          <p:cNvPr id="5" name="TextBox 4"/>
          <p:cNvSpPr txBox="1"/>
          <p:nvPr/>
        </p:nvSpPr>
        <p:spPr>
          <a:xfrm>
            <a:off x="1337912" y="2367814"/>
            <a:ext cx="1335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Interior </a:t>
            </a:r>
            <a:r>
              <a:rPr lang="en-GB" dirty="0" smtClean="0"/>
              <a:t>Point (0.0,0)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299411" y="3736054"/>
            <a:ext cx="1335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Boundary </a:t>
            </a:r>
            <a:r>
              <a:rPr lang="en-GB" dirty="0" smtClean="0"/>
              <a:t>Point (1.8,0)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337912" y="4919628"/>
            <a:ext cx="1335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Exterior</a:t>
            </a:r>
          </a:p>
          <a:p>
            <a:r>
              <a:rPr lang="en-GB" dirty="0" smtClean="0"/>
              <a:t>Point (3.0,0)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641367" y="1536684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ADVI</a:t>
            </a:r>
            <a:endParaRPr lang="en-GB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835249" y="1535924"/>
            <a:ext cx="801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SVGD</a:t>
            </a:r>
            <a:endParaRPr lang="en-GB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806532" y="1535924"/>
            <a:ext cx="1163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MH-</a:t>
            </a:r>
            <a:r>
              <a:rPr lang="en-GB" sz="1600" b="1" dirty="0" err="1" smtClean="0"/>
              <a:t>McMC</a:t>
            </a:r>
            <a:endParaRPr lang="en-GB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085067" y="1535924"/>
            <a:ext cx="1163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 smtClean="0"/>
              <a:t>rj-McMC</a:t>
            </a:r>
            <a:endParaRPr lang="en-GB" sz="1600" b="1" dirty="0"/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97"/>
          <a:stretch/>
        </p:blipFill>
        <p:spPr>
          <a:xfrm rot="5400000">
            <a:off x="8942884" y="1444394"/>
            <a:ext cx="2283877" cy="2537955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2" r="47967"/>
          <a:stretch/>
        </p:blipFill>
        <p:spPr>
          <a:xfrm>
            <a:off x="11076167" y="1688324"/>
            <a:ext cx="646602" cy="253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9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Computational cost</a:t>
            </a:r>
            <a:endParaRPr lang="en-GB" dirty="0">
              <a:solidFill>
                <a:srgbClr val="00206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905836"/>
              </p:ext>
            </p:extLst>
          </p:nvPr>
        </p:nvGraphicFramePr>
        <p:xfrm>
          <a:off x="838200" y="1825623"/>
          <a:ext cx="10515600" cy="18925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7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7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04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6496">
                <a:tc>
                  <a:txBody>
                    <a:bodyPr/>
                    <a:lstStyle/>
                    <a:p>
                      <a:r>
                        <a:rPr lang="en-GB" dirty="0" smtClean="0"/>
                        <a:t>Methods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Number of simulations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CPU hours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496">
                <a:tc>
                  <a:txBody>
                    <a:bodyPr/>
                    <a:lstStyle/>
                    <a:p>
                      <a:r>
                        <a:rPr lang="en-GB" dirty="0" smtClean="0"/>
                        <a:t>ADVI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10,000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0.45 (</a:t>
                      </a:r>
                      <a:r>
                        <a:rPr lang="en-GB" dirty="0" err="1" smtClean="0"/>
                        <a:t>variational</a:t>
                      </a:r>
                      <a:r>
                        <a:rPr lang="en-GB" dirty="0" smtClean="0"/>
                        <a:t> ADVI)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496">
                <a:tc>
                  <a:txBody>
                    <a:bodyPr/>
                    <a:lstStyle/>
                    <a:p>
                      <a:r>
                        <a:rPr lang="en-GB" dirty="0" smtClean="0"/>
                        <a:t>SVGD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400,000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8.53 (</a:t>
                      </a:r>
                      <a:r>
                        <a:rPr lang="en-GB" dirty="0" err="1" smtClean="0"/>
                        <a:t>variational</a:t>
                      </a:r>
                      <a:r>
                        <a:rPr lang="en-GB" baseline="0" dirty="0" smtClean="0"/>
                        <a:t> SVGD)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605">
                <a:tc>
                  <a:txBody>
                    <a:bodyPr/>
                    <a:lstStyle/>
                    <a:p>
                      <a:r>
                        <a:rPr lang="en-GB" dirty="0" smtClean="0"/>
                        <a:t>MH-</a:t>
                      </a:r>
                      <a:r>
                        <a:rPr lang="en-GB" dirty="0" err="1" smtClean="0"/>
                        <a:t>McMC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6,000,000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410.3 (Metropolis-Hastings)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6496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Rj-McMC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3,000,000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102.6 (</a:t>
                      </a:r>
                      <a:r>
                        <a:rPr lang="en-GB" dirty="0" err="1" smtClean="0"/>
                        <a:t>rj-McMC</a:t>
                      </a:r>
                      <a:r>
                        <a:rPr lang="en-GB" dirty="0" smtClean="0"/>
                        <a:t>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477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Application to </a:t>
            </a:r>
            <a:r>
              <a:rPr lang="en-GB" dirty="0" err="1" smtClean="0">
                <a:solidFill>
                  <a:srgbClr val="002060"/>
                </a:solidFill>
              </a:rPr>
              <a:t>Grane</a:t>
            </a:r>
            <a:r>
              <a:rPr lang="en-GB" dirty="0" smtClean="0">
                <a:solidFill>
                  <a:srgbClr val="002060"/>
                </a:solidFill>
              </a:rPr>
              <a:t> field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362" y="1690688"/>
            <a:ext cx="3478701" cy="4831530"/>
          </a:xfrm>
        </p:spPr>
      </p:pic>
      <p:sp>
        <p:nvSpPr>
          <p:cNvPr id="3" name="TextBox 2"/>
          <p:cNvSpPr txBox="1"/>
          <p:nvPr/>
        </p:nvSpPr>
        <p:spPr>
          <a:xfrm>
            <a:off x="616226" y="2007704"/>
            <a:ext cx="18586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346 receivers</a:t>
            </a:r>
          </a:p>
          <a:p>
            <a:endParaRPr lang="en-GB" dirty="0"/>
          </a:p>
          <a:p>
            <a:r>
              <a:rPr lang="en-GB" dirty="0" smtClean="0"/>
              <a:t>35 virtual sources</a:t>
            </a:r>
          </a:p>
          <a:p>
            <a:endParaRPr lang="en-GB" dirty="0"/>
          </a:p>
          <a:p>
            <a:r>
              <a:rPr lang="en-GB" dirty="0" smtClean="0"/>
              <a:t>Phase velocity map at 0.9 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495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002060"/>
                </a:solidFill>
              </a:rPr>
              <a:t>Bayesian Inference</a:t>
            </a:r>
            <a:endParaRPr lang="en-GB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 smtClean="0"/>
                  <a:t>Bayes’ theorem</a:t>
                </a:r>
              </a:p>
              <a:p>
                <a:endParaRPr lang="en-GB" dirty="0"/>
              </a:p>
              <a:p>
                <a:endParaRPr lang="en-GB" dirty="0" smtClean="0"/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r>
                  <a:rPr lang="en-GB" b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			</a:t>
                </a:r>
                <a14:m>
                  <m:oMath xmlns:m="http://schemas.openxmlformats.org/officeDocument/2006/math">
                    <m:r>
                      <a:rPr lang="en-GB" b="1" i="0" smtClean="0">
                        <a:latin typeface="Cambria Math" panose="02040503050406030204" pitchFamily="18" charset="0"/>
                      </a:rPr>
                      <m:t>𝐦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:r>
                  <a:rPr lang="en-GB" dirty="0" smtClean="0">
                    <a:ea typeface="Cambria Math" panose="02040503050406030204" pitchFamily="18" charset="0"/>
                  </a:rPr>
                  <a:t>model   , </a:t>
                </a:r>
                <a:r>
                  <a:rPr lang="en-GB" b="1" dirty="0" smtClean="0"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𝐝</m:t>
                        </m:r>
                      </m:e>
                      <m:sub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𝒐𝒃𝒔</m:t>
                        </m:r>
                      </m:sub>
                    </m:sSub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data</a:t>
                </a:r>
                <a:r>
                  <a:rPr lang="en-GB" dirty="0" smtClean="0">
                    <a:ea typeface="Cambria Math" panose="02040503050406030204" pitchFamily="18" charset="0"/>
                  </a:rPr>
                  <a:t>	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3600000" y="2460782"/>
          <a:ext cx="5164835" cy="1202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6" name="Equation" r:id="rId5" imgW="1854000" imgH="431640" progId="Equation.DSMT4">
                  <p:embed/>
                </p:oleObj>
              </mc:Choice>
              <mc:Fallback>
                <p:oleObj name="Equation" r:id="rId5" imgW="1854000" imgH="4316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00000" y="2460782"/>
                        <a:ext cx="5164835" cy="12027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3600000" y="2715175"/>
            <a:ext cx="1889959" cy="693984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52286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11"/>
    </mc:Choice>
    <mc:Fallback xmlns="">
      <p:transition spd="slow" advTm="14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ADVI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004" y="1132606"/>
            <a:ext cx="5616730" cy="5184673"/>
          </a:xfrm>
        </p:spPr>
      </p:pic>
      <p:sp>
        <p:nvSpPr>
          <p:cNvPr id="5" name="TextBox 4"/>
          <p:cNvSpPr txBox="1"/>
          <p:nvPr/>
        </p:nvSpPr>
        <p:spPr>
          <a:xfrm>
            <a:off x="3723648" y="1321356"/>
            <a:ext cx="1271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Mean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154691" y="1321356"/>
            <a:ext cx="1271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Stdev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19752" y="6132614"/>
            <a:ext cx="1053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10,000 </a:t>
            </a:r>
            <a:r>
              <a:rPr lang="en-GB" dirty="0"/>
              <a:t>forward </a:t>
            </a:r>
            <a:r>
              <a:rPr lang="en-GB" dirty="0" smtClean="0"/>
              <a:t>modelling runs,  5.1 hours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341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SVGD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004" y="1132606"/>
            <a:ext cx="5616729" cy="5184673"/>
          </a:xfrm>
        </p:spPr>
      </p:pic>
      <p:sp>
        <p:nvSpPr>
          <p:cNvPr id="5" name="TextBox 4"/>
          <p:cNvSpPr txBox="1"/>
          <p:nvPr/>
        </p:nvSpPr>
        <p:spPr>
          <a:xfrm>
            <a:off x="3723648" y="1321356"/>
            <a:ext cx="1271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Mean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154691" y="1321356"/>
            <a:ext cx="1271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Stdev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19752" y="6132614"/>
            <a:ext cx="1053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500,000 </a:t>
            </a:r>
            <a:r>
              <a:rPr lang="en-GB" dirty="0"/>
              <a:t>forward modelling runs,  </a:t>
            </a:r>
            <a:r>
              <a:rPr lang="en-GB" dirty="0" smtClean="0"/>
              <a:t>12.1 hours parallelized using 12 cores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140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rgbClr val="002060"/>
                </a:solidFill>
              </a:rPr>
              <a:t>rj-McMC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004" y="1132606"/>
            <a:ext cx="5616729" cy="5184672"/>
          </a:xfrm>
        </p:spPr>
      </p:pic>
      <p:sp>
        <p:nvSpPr>
          <p:cNvPr id="5" name="TextBox 4"/>
          <p:cNvSpPr txBox="1"/>
          <p:nvPr/>
        </p:nvSpPr>
        <p:spPr>
          <a:xfrm>
            <a:off x="3723648" y="1321356"/>
            <a:ext cx="1271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Mean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154691" y="1321356"/>
            <a:ext cx="1271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Stdev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519421" y="1689736"/>
            <a:ext cx="353403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 smtClean="0"/>
              <a:t>Uncertainies</a:t>
            </a:r>
            <a:r>
              <a:rPr lang="en-GB" sz="2000" b="1" dirty="0" smtClean="0"/>
              <a:t> much lower </a:t>
            </a:r>
          </a:p>
          <a:p>
            <a:pPr algn="ctr"/>
            <a:r>
              <a:rPr lang="en-GB" sz="2000" b="1" dirty="0" smtClean="0"/>
              <a:t>for </a:t>
            </a:r>
            <a:r>
              <a:rPr lang="en-GB" sz="2000" b="1" dirty="0" err="1" smtClean="0"/>
              <a:t>rj-McMC</a:t>
            </a:r>
            <a:r>
              <a:rPr lang="en-GB" dirty="0"/>
              <a:t> </a:t>
            </a:r>
            <a:endParaRPr lang="en-GB" dirty="0" smtClean="0"/>
          </a:p>
          <a:p>
            <a:pPr algn="ctr"/>
            <a:r>
              <a:rPr lang="en-GB" dirty="0" smtClean="0"/>
              <a:t>(</a:t>
            </a:r>
            <a:r>
              <a:rPr lang="en-GB" i="1" dirty="0" smtClean="0"/>
              <a:t>mostly dark blue</a:t>
            </a:r>
            <a:r>
              <a:rPr lang="en-GB" dirty="0" smtClean="0"/>
              <a:t>)</a:t>
            </a:r>
          </a:p>
          <a:p>
            <a:pPr algn="ctr"/>
            <a:endParaRPr lang="en-GB" dirty="0" smtClean="0"/>
          </a:p>
          <a:p>
            <a:pPr algn="ctr"/>
            <a:endParaRPr lang="en-GB" dirty="0" smtClean="0"/>
          </a:p>
          <a:p>
            <a:pPr algn="just"/>
            <a:r>
              <a:rPr lang="en-GB" dirty="0" smtClean="0">
                <a:solidFill>
                  <a:srgbClr val="002060"/>
                </a:solidFill>
              </a:rPr>
              <a:t>Prior info: Earth piecewise smooth! </a:t>
            </a:r>
          </a:p>
          <a:p>
            <a:pPr algn="just"/>
            <a:endParaRPr lang="en-GB" dirty="0">
              <a:solidFill>
                <a:srgbClr val="002060"/>
              </a:solidFill>
            </a:endParaRPr>
          </a:p>
          <a:p>
            <a:pPr algn="just"/>
            <a:r>
              <a:rPr lang="en-GB" dirty="0" smtClean="0">
                <a:solidFill>
                  <a:srgbClr val="002060"/>
                </a:solidFill>
              </a:rPr>
              <a:t>This is </a:t>
            </a:r>
            <a:r>
              <a:rPr lang="en-GB" i="1" dirty="0" smtClean="0">
                <a:solidFill>
                  <a:srgbClr val="002060"/>
                </a:solidFill>
              </a:rPr>
              <a:t>very</a:t>
            </a:r>
            <a:r>
              <a:rPr lang="en-GB" dirty="0" smtClean="0">
                <a:solidFill>
                  <a:srgbClr val="002060"/>
                </a:solidFill>
              </a:rPr>
              <a:t> informative.</a:t>
            </a:r>
          </a:p>
          <a:p>
            <a:pPr algn="just"/>
            <a:r>
              <a:rPr lang="en-GB" b="1" dirty="0" smtClean="0">
                <a:solidFill>
                  <a:srgbClr val="002060"/>
                </a:solidFill>
              </a:rPr>
              <a:t>But not true!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2152" y="6285014"/>
            <a:ext cx="10381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12,800,000 </a:t>
            </a:r>
            <a:r>
              <a:rPr lang="en-GB" dirty="0"/>
              <a:t>forward modelling runs,  </a:t>
            </a:r>
            <a:r>
              <a:rPr lang="en-GB" dirty="0" smtClean="0"/>
              <a:t>5 days running on 16 cores</a:t>
            </a:r>
            <a:endParaRPr lang="en-GB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108466" y="1874520"/>
            <a:ext cx="1578257" cy="15445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77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Computational cost</a:t>
            </a:r>
            <a:endParaRPr lang="en-GB" dirty="0">
              <a:solidFill>
                <a:srgbClr val="00206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1049004"/>
              </p:ext>
            </p:extLst>
          </p:nvPr>
        </p:nvGraphicFramePr>
        <p:xfrm>
          <a:off x="838200" y="1825623"/>
          <a:ext cx="10515600" cy="1505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7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7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04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6496">
                <a:tc>
                  <a:txBody>
                    <a:bodyPr/>
                    <a:lstStyle/>
                    <a:p>
                      <a:r>
                        <a:rPr lang="en-GB" dirty="0" smtClean="0"/>
                        <a:t>Methods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Number of simulations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CPU hours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496">
                <a:tc>
                  <a:txBody>
                    <a:bodyPr/>
                    <a:lstStyle/>
                    <a:p>
                      <a:r>
                        <a:rPr lang="en-GB" dirty="0" smtClean="0"/>
                        <a:t>ADVI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10,000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5.1 (</a:t>
                      </a:r>
                      <a:r>
                        <a:rPr lang="en-GB" dirty="0" err="1" smtClean="0"/>
                        <a:t>variational</a:t>
                      </a:r>
                      <a:r>
                        <a:rPr lang="en-GB" dirty="0" smtClean="0"/>
                        <a:t> ADVI)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496">
                <a:tc>
                  <a:txBody>
                    <a:bodyPr/>
                    <a:lstStyle/>
                    <a:p>
                      <a:r>
                        <a:rPr lang="en-GB" dirty="0" smtClean="0"/>
                        <a:t>SVGD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500,000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141.8 (</a:t>
                      </a:r>
                      <a:r>
                        <a:rPr lang="en-GB" dirty="0" err="1" smtClean="0"/>
                        <a:t>variational</a:t>
                      </a:r>
                      <a:r>
                        <a:rPr lang="en-GB" baseline="0" dirty="0" smtClean="0"/>
                        <a:t> SVGD)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496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Rj-McMC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12,800,000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1,866.1 (</a:t>
                      </a:r>
                      <a:r>
                        <a:rPr lang="en-GB" dirty="0" err="1" smtClean="0"/>
                        <a:t>rj-McMC</a:t>
                      </a:r>
                      <a:r>
                        <a:rPr lang="en-GB" dirty="0" smtClean="0"/>
                        <a:t>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51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Summary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170920" cy="43513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GB" dirty="0" smtClean="0"/>
              <a:t>Introduced two </a:t>
            </a:r>
            <a:r>
              <a:rPr lang="en-GB" dirty="0" err="1" smtClean="0"/>
              <a:t>variational</a:t>
            </a:r>
            <a:r>
              <a:rPr lang="en-GB" dirty="0" smtClean="0"/>
              <a:t> inference methods to seismic tomography</a:t>
            </a:r>
          </a:p>
          <a:p>
            <a:pPr lvl="1">
              <a:lnSpc>
                <a:spcPct val="110000"/>
              </a:lnSpc>
              <a:buFontTx/>
              <a:buChar char="-"/>
            </a:pPr>
            <a:r>
              <a:rPr lang="en-GB" dirty="0" smtClean="0"/>
              <a:t>Automatic differential </a:t>
            </a:r>
            <a:r>
              <a:rPr lang="en-GB" dirty="0" err="1" smtClean="0"/>
              <a:t>variational</a:t>
            </a:r>
            <a:r>
              <a:rPr lang="en-GB" dirty="0" smtClean="0"/>
              <a:t> inference (ADVI)</a:t>
            </a:r>
          </a:p>
          <a:p>
            <a:pPr lvl="1">
              <a:lnSpc>
                <a:spcPct val="110000"/>
              </a:lnSpc>
              <a:buFontTx/>
              <a:buChar char="-"/>
            </a:pPr>
            <a:r>
              <a:rPr lang="en-GB" dirty="0" smtClean="0"/>
              <a:t>Stein </a:t>
            </a:r>
            <a:r>
              <a:rPr lang="en-GB" dirty="0" err="1" smtClean="0"/>
              <a:t>variational</a:t>
            </a:r>
            <a:r>
              <a:rPr lang="en-GB" dirty="0" smtClean="0"/>
              <a:t> gradient descent (SVGD)</a:t>
            </a:r>
          </a:p>
          <a:p>
            <a:pPr lvl="1">
              <a:lnSpc>
                <a:spcPct val="110000"/>
              </a:lnSpc>
            </a:pPr>
            <a:endParaRPr lang="en-GB" dirty="0" smtClean="0"/>
          </a:p>
          <a:p>
            <a:pPr>
              <a:lnSpc>
                <a:spcPct val="110000"/>
              </a:lnSpc>
            </a:pPr>
            <a:r>
              <a:rPr lang="en-GB" dirty="0" smtClean="0"/>
              <a:t>Compared with Metropolis-Hastings method and reversible jump method</a:t>
            </a:r>
          </a:p>
          <a:p>
            <a:pPr lvl="1">
              <a:lnSpc>
                <a:spcPct val="110000"/>
              </a:lnSpc>
              <a:buFontTx/>
              <a:buChar char="-"/>
            </a:pPr>
            <a:r>
              <a:rPr lang="en-GB" dirty="0" err="1" smtClean="0"/>
              <a:t>Variational</a:t>
            </a:r>
            <a:r>
              <a:rPr lang="en-GB" dirty="0" smtClean="0"/>
              <a:t> methods provide efficient alternatives to </a:t>
            </a:r>
            <a:r>
              <a:rPr lang="en-GB" dirty="0" err="1" smtClean="0"/>
              <a:t>McMC</a:t>
            </a:r>
            <a:endParaRPr lang="en-GB" dirty="0" smtClean="0"/>
          </a:p>
          <a:p>
            <a:pPr lvl="1">
              <a:lnSpc>
                <a:spcPct val="110000"/>
              </a:lnSpc>
              <a:buFontTx/>
              <a:buChar char="-"/>
            </a:pPr>
            <a:r>
              <a:rPr lang="en-GB" dirty="0" smtClean="0"/>
              <a:t>Comparison between 4 methods reveals: </a:t>
            </a:r>
            <a:r>
              <a:rPr lang="en-GB" dirty="0" err="1" smtClean="0"/>
              <a:t>rj-McMC</a:t>
            </a:r>
            <a:r>
              <a:rPr lang="en-GB" dirty="0" smtClean="0"/>
              <a:t> uncertainties are </a:t>
            </a:r>
            <a:r>
              <a:rPr lang="en-GB" u="sng" dirty="0" smtClean="0"/>
              <a:t>very</a:t>
            </a:r>
            <a:r>
              <a:rPr lang="en-GB" dirty="0" smtClean="0"/>
              <a:t> different</a:t>
            </a:r>
          </a:p>
          <a:p>
            <a:pPr lvl="1">
              <a:lnSpc>
                <a:spcPct val="110000"/>
              </a:lnSpc>
            </a:pPr>
            <a:endParaRPr lang="en-GB" dirty="0" smtClean="0"/>
          </a:p>
          <a:p>
            <a:pPr>
              <a:lnSpc>
                <a:spcPct val="110000"/>
              </a:lnSpc>
            </a:pPr>
            <a:r>
              <a:rPr lang="en-GB" dirty="0" smtClean="0"/>
              <a:t>Applied </a:t>
            </a:r>
            <a:r>
              <a:rPr lang="en-GB" dirty="0" err="1" smtClean="0"/>
              <a:t>variational</a:t>
            </a:r>
            <a:r>
              <a:rPr lang="en-GB" dirty="0" smtClean="0"/>
              <a:t> methods to </a:t>
            </a:r>
            <a:r>
              <a:rPr lang="en-GB" dirty="0" err="1" smtClean="0"/>
              <a:t>Grane</a:t>
            </a:r>
            <a:r>
              <a:rPr lang="en-GB" dirty="0" smtClean="0"/>
              <a:t> field</a:t>
            </a:r>
          </a:p>
          <a:p>
            <a:pPr lvl="1">
              <a:lnSpc>
                <a:spcPct val="110000"/>
              </a:lnSpc>
              <a:buFontTx/>
              <a:buChar char="-"/>
            </a:pPr>
            <a:r>
              <a:rPr lang="en-GB" dirty="0" smtClean="0"/>
              <a:t>Higher resolution than </a:t>
            </a:r>
            <a:r>
              <a:rPr lang="en-GB" dirty="0" err="1" smtClean="0"/>
              <a:t>rj-McMC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26601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4800" dirty="0" err="1" smtClean="0">
                <a:solidFill>
                  <a:srgbClr val="002060"/>
                </a:solidFill>
              </a:rPr>
              <a:t>Variational</a:t>
            </a:r>
            <a:r>
              <a:rPr lang="en-GB" sz="4800" dirty="0" smtClean="0">
                <a:solidFill>
                  <a:srgbClr val="002060"/>
                </a:solidFill>
              </a:rPr>
              <a:t> Full-Waveform Inversion</a:t>
            </a:r>
            <a:br>
              <a:rPr lang="en-GB" sz="4800" dirty="0" smtClean="0">
                <a:solidFill>
                  <a:srgbClr val="002060"/>
                </a:solidFill>
              </a:rPr>
            </a:br>
            <a:r>
              <a:rPr lang="en-GB" sz="4800" dirty="0" smtClean="0">
                <a:solidFill>
                  <a:srgbClr val="002060"/>
                </a:solidFill>
              </a:rPr>
              <a:t>(VFWI)</a:t>
            </a:r>
            <a:endParaRPr lang="en-GB" sz="4800" dirty="0">
              <a:solidFill>
                <a:srgbClr val="00206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96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Full-waveform Inversion</a:t>
            </a:r>
            <a:endParaRPr lang="en-GB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64400" y="6022840"/>
                <a:ext cx="10593385" cy="6061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2800" dirty="0" smtClean="0"/>
                  <a:t>Choose </a:t>
                </a:r>
                <a:r>
                  <a:rPr lang="en-US" sz="2800" b="1" dirty="0" smtClean="0"/>
                  <a:t>m</a:t>
                </a:r>
                <a:r>
                  <a:rPr lang="en-US" sz="2800" dirty="0" smtClean="0"/>
                  <a:t> to minimize: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800" b="1" i="0" smtClean="0">
                                <a:latin typeface="Cambria Math" panose="02040503050406030204" pitchFamily="18" charset="0"/>
                              </a:rPr>
                              <m:t>𝐦</m:t>
                            </m:r>
                          </m:e>
                        </m:d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2800" b="1" i="0" smtClean="0">
                            <a:latin typeface="Cambria Math" panose="02040503050406030204" pitchFamily="18" charset="0"/>
                          </a:rPr>
                          <m:t>𝐝</m:t>
                        </m:r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00" y="6022840"/>
                <a:ext cx="10593385" cy="606128"/>
              </a:xfrm>
              <a:prstGeom prst="rect">
                <a:avLst/>
              </a:prstGeom>
              <a:blipFill>
                <a:blip r:embed="rId2"/>
                <a:stretch>
                  <a:fillRect b="-282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1088403" y="1132684"/>
            <a:ext cx="9969383" cy="5063809"/>
            <a:chOff x="364832" y="1132684"/>
            <a:chExt cx="9969383" cy="5063809"/>
          </a:xfrm>
        </p:grpSpPr>
        <p:pic>
          <p:nvPicPr>
            <p:cNvPr id="30" name="图片 6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1359" y="1231882"/>
              <a:ext cx="6163586" cy="2520001"/>
            </a:xfrm>
            <a:prstGeom prst="rect">
              <a:avLst/>
            </a:prstGeom>
          </p:spPr>
        </p:pic>
        <p:sp>
          <p:nvSpPr>
            <p:cNvPr id="4" name="Explosion 1 3"/>
            <p:cNvSpPr/>
            <p:nvPr/>
          </p:nvSpPr>
          <p:spPr>
            <a:xfrm>
              <a:off x="2889214" y="1202976"/>
              <a:ext cx="382387" cy="390698"/>
            </a:xfrm>
            <a:prstGeom prst="irregularSeal1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Flowchart: Merge 10"/>
            <p:cNvSpPr/>
            <p:nvPr/>
          </p:nvSpPr>
          <p:spPr>
            <a:xfrm>
              <a:off x="6484762" y="1291300"/>
              <a:ext cx="232757" cy="230678"/>
            </a:xfrm>
            <a:prstGeom prst="flowChartMerg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539" y="3736345"/>
              <a:ext cx="5578095" cy="246014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64832" y="3499433"/>
              <a:ext cx="12554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smtClean="0"/>
                <a:t>Forward</a:t>
              </a:r>
              <a:endParaRPr lang="en-GB" sz="2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087000" y="3536290"/>
              <a:ext cx="12472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smtClean="0"/>
                <a:t>Inversion</a:t>
              </a:r>
              <a:endParaRPr lang="en-GB" sz="2000" dirty="0"/>
            </a:p>
          </p:txBody>
        </p:sp>
        <p:sp>
          <p:nvSpPr>
            <p:cNvPr id="26" name="Flowchart: Merge 25"/>
            <p:cNvSpPr/>
            <p:nvPr/>
          </p:nvSpPr>
          <p:spPr>
            <a:xfrm>
              <a:off x="3864573" y="1296495"/>
              <a:ext cx="232757" cy="230678"/>
            </a:xfrm>
            <a:prstGeom prst="flowChartMerg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Flowchart: Merge 26"/>
            <p:cNvSpPr/>
            <p:nvPr/>
          </p:nvSpPr>
          <p:spPr>
            <a:xfrm>
              <a:off x="4473082" y="1296495"/>
              <a:ext cx="232757" cy="230678"/>
            </a:xfrm>
            <a:prstGeom prst="flowChartMerg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Flowchart: Merge 27"/>
            <p:cNvSpPr/>
            <p:nvPr/>
          </p:nvSpPr>
          <p:spPr>
            <a:xfrm>
              <a:off x="5114253" y="1291300"/>
              <a:ext cx="232757" cy="230678"/>
            </a:xfrm>
            <a:prstGeom prst="flowChartMerg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Flowchart: Merge 28"/>
            <p:cNvSpPr/>
            <p:nvPr/>
          </p:nvSpPr>
          <p:spPr>
            <a:xfrm>
              <a:off x="5762644" y="1291300"/>
              <a:ext cx="232757" cy="230678"/>
            </a:xfrm>
            <a:prstGeom prst="flowChartMerg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Arc 31"/>
            <p:cNvSpPr>
              <a:spLocks noChangeAspect="1"/>
            </p:cNvSpPr>
            <p:nvPr/>
          </p:nvSpPr>
          <p:spPr>
            <a:xfrm rot="4910976">
              <a:off x="2595799" y="1132684"/>
              <a:ext cx="828000" cy="828000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Arc 32"/>
            <p:cNvSpPr>
              <a:spLocks noChangeAspect="1"/>
            </p:cNvSpPr>
            <p:nvPr/>
          </p:nvSpPr>
          <p:spPr>
            <a:xfrm rot="4910976">
              <a:off x="2693628" y="1357894"/>
              <a:ext cx="1008000" cy="1008000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Arc 33"/>
            <p:cNvSpPr/>
            <p:nvPr/>
          </p:nvSpPr>
          <p:spPr>
            <a:xfrm rot="4910976">
              <a:off x="2648040" y="1239972"/>
              <a:ext cx="914400" cy="914400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Curved Right Arrow 4"/>
            <p:cNvSpPr/>
            <p:nvPr/>
          </p:nvSpPr>
          <p:spPr>
            <a:xfrm>
              <a:off x="1763548" y="2753938"/>
              <a:ext cx="603456" cy="1964814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5" name="Curved Right Arrow 34"/>
            <p:cNvSpPr/>
            <p:nvPr/>
          </p:nvSpPr>
          <p:spPr>
            <a:xfrm rot="10800000">
              <a:off x="8193186" y="2753938"/>
              <a:ext cx="603456" cy="1964814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118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002060"/>
                </a:solidFill>
              </a:rPr>
              <a:t>Bayesian Solution</a:t>
            </a:r>
            <a:endParaRPr lang="en-GB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 smtClean="0"/>
                  <a:t>Bayes’ theorem</a:t>
                </a:r>
              </a:p>
              <a:p>
                <a:endParaRPr lang="en-GB" dirty="0"/>
              </a:p>
              <a:p>
                <a:pPr marL="0" indent="0">
                  <a:buNone/>
                </a:pPr>
                <a:endParaRPr lang="en-GB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endParaRPr lang="en-GB" b="1" dirty="0" smtClean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𝐦</m:t>
                    </m:r>
                    <m:r>
                      <a:rPr lang="en-GB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model   , </a:t>
                </a:r>
                <a:r>
                  <a:rPr lang="en-GB" b="1" dirty="0"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𝐝</m:t>
                        </m:r>
                      </m:e>
                      <m:sub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𝒐𝒃𝒔</m:t>
                        </m:r>
                      </m:sub>
                    </m:sSub>
                    <m:r>
                      <a:rPr lang="en-GB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GB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data</a:t>
                </a:r>
              </a:p>
              <a:p>
                <a:pPr marL="0" indent="0" algn="ctr">
                  <a:buNone/>
                </a:pPr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1" i="0" smtClean="0">
                                <a:latin typeface="Cambria Math" panose="02040503050406030204" pitchFamily="18" charset="0"/>
                              </a:rPr>
                              <m:t>𝐝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𝑜𝑏𝑠</m:t>
                            </m:r>
                          </m:sub>
                        </m:sSub>
                      </m:e>
                      <m:e>
                        <m:r>
                          <a:rPr lang="en-GB" b="1" i="0" smtClean="0"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</m:d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 </m:t>
                    </m:r>
                    <m:sSup>
                      <m:sSupPr>
                        <m:ctrlP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𝝋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GB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𝐦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GB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 where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𝝋</m:t>
                    </m:r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𝐦</m:t>
                    </m:r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GB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is a misfit function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977" t="-22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3567098" y="2195247"/>
          <a:ext cx="5164835" cy="1202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1" name="Equation" r:id="rId5" imgW="1854000" imgH="431640" progId="Equation.DSMT4">
                  <p:embed/>
                </p:oleObj>
              </mc:Choice>
              <mc:Fallback>
                <p:oleObj name="Equation" r:id="rId5" imgW="1854000" imgH="4316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67098" y="2195247"/>
                        <a:ext cx="5164835" cy="12027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3567098" y="2378125"/>
            <a:ext cx="1927707" cy="707366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95853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11"/>
    </mc:Choice>
    <mc:Fallback xmlns="">
      <p:transition spd="slow" advTm="14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Synthetic examples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260" y="1078172"/>
            <a:ext cx="3459153" cy="5188731"/>
          </a:xfrm>
        </p:spPr>
      </p:pic>
      <p:sp>
        <p:nvSpPr>
          <p:cNvPr id="5" name="TextBox 4"/>
          <p:cNvSpPr txBox="1"/>
          <p:nvPr/>
        </p:nvSpPr>
        <p:spPr>
          <a:xfrm>
            <a:off x="6189944" y="1758143"/>
            <a:ext cx="576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Vp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189944" y="3423459"/>
            <a:ext cx="576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874060" y="5088775"/>
            <a:ext cx="89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Density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14029" y="1357594"/>
                <a:ext cx="5171629" cy="4893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 smtClean="0"/>
                  <a:t>Fully </a:t>
                </a:r>
                <a:r>
                  <a:rPr lang="en-GB" sz="2000" b="1" dirty="0" smtClean="0"/>
                  <a:t>elastic</a:t>
                </a:r>
                <a:r>
                  <a:rPr lang="en-GB" sz="2000" dirty="0" smtClean="0"/>
                  <a:t> model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0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Two component data (</a:t>
                </a:r>
                <a:r>
                  <a:rPr lang="en-GB" sz="2000" dirty="0" err="1" smtClean="0"/>
                  <a:t>x,z</a:t>
                </a:r>
                <a:r>
                  <a:rPr lang="en-GB" sz="2000" dirty="0" smtClean="0"/>
                  <a:t>)</a:t>
                </a:r>
              </a:p>
              <a:p>
                <a:r>
                  <a:rPr lang="en-GB" sz="2000" dirty="0" smtClean="0"/>
                  <a:t>      7 earthquake sources, 19 receivers</a:t>
                </a:r>
                <a:endParaRPr lang="en-GB" sz="2000" dirty="0"/>
              </a:p>
              <a:p>
                <a:endParaRPr lang="en-GB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 smtClean="0"/>
                  <a:t>180*60*3 free parameters (</a:t>
                </a:r>
                <a:r>
                  <a:rPr lang="en-GB" sz="2000" dirty="0" err="1" smtClean="0"/>
                  <a:t>Vp</a:t>
                </a:r>
                <a:r>
                  <a:rPr lang="en-GB" sz="2000" dirty="0" smtClean="0"/>
                  <a:t>, Vs, density)</a:t>
                </a:r>
              </a:p>
              <a:p>
                <a:endParaRPr lang="en-GB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 smtClean="0"/>
                  <a:t>Uniform priors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 </a:t>
                </a:r>
                <a:r>
                  <a:rPr lang="en-GB" sz="2000" dirty="0" err="1"/>
                  <a:t>V</a:t>
                </a:r>
                <a:r>
                  <a:rPr lang="en-GB" sz="2000" dirty="0" err="1" smtClean="0"/>
                  <a:t>p</a:t>
                </a:r>
                <a:r>
                  <a:rPr lang="en-GB" sz="2000" dirty="0" smtClean="0"/>
                  <a:t>: 2000 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100 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endParaRPr lang="en-GB" sz="2000" dirty="0" smtClean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 V</a:t>
                </a:r>
                <a:r>
                  <a:rPr lang="en-GB" sz="2000" dirty="0" smtClean="0"/>
                  <a:t>s: 800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0 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endParaRPr lang="en-GB" sz="20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 Density: </a:t>
                </a:r>
                <a:r>
                  <a:rPr lang="en-GB" sz="2000" dirty="0" smtClean="0"/>
                  <a:t>1500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±100 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𝑘𝑔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GB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GB" sz="2000" dirty="0"/>
              </a:p>
              <a:p>
                <a:endParaRPr lang="en-GB" sz="2400" dirty="0" smtClean="0"/>
              </a:p>
              <a:p>
                <a:endParaRPr lang="en-GB" sz="2400" dirty="0" smtClean="0"/>
              </a:p>
              <a:p>
                <a:pPr algn="ctr"/>
                <a:r>
                  <a:rPr lang="en-GB" sz="2200" b="1" dirty="0" smtClean="0">
                    <a:solidFill>
                      <a:srgbClr val="002060"/>
                    </a:solidFill>
                  </a:rPr>
                  <a:t>Test case chosen for comparison with previous Hamiltonian-MC study</a:t>
                </a:r>
                <a:endParaRPr lang="en-GB" sz="22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29" y="1357594"/>
                <a:ext cx="5171629" cy="4893647"/>
              </a:xfrm>
              <a:prstGeom prst="rect">
                <a:avLst/>
              </a:prstGeom>
              <a:blipFill>
                <a:blip r:embed="rId3"/>
                <a:stretch>
                  <a:fillRect l="-1061" t="-748" b="-16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279" y="1506878"/>
            <a:ext cx="1800000" cy="90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413" y="3164242"/>
            <a:ext cx="1800000" cy="90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545122" y="800099"/>
            <a:ext cx="63304" cy="430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0427677" y="1230922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50 Hz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10427677" y="2879665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50 Hz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8266476" y="6331618"/>
            <a:ext cx="3338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 smtClean="0"/>
              <a:t>Gebraad</a:t>
            </a:r>
            <a:r>
              <a:rPr lang="en-GB" sz="1600" dirty="0" smtClean="0"/>
              <a:t> et al., 2019 </a:t>
            </a:r>
            <a:r>
              <a:rPr lang="en-GB" sz="1600" dirty="0" err="1" smtClean="0"/>
              <a:t>EarthArXiv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97850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Synthetic examples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" t="8479" r="3349" b="6073"/>
          <a:stretch/>
        </p:blipFill>
        <p:spPr>
          <a:xfrm>
            <a:off x="1060123" y="1573823"/>
            <a:ext cx="4524305" cy="5284177"/>
          </a:xfrm>
        </p:spPr>
      </p:pic>
      <p:sp>
        <p:nvSpPr>
          <p:cNvPr id="9" name="TextBox 8"/>
          <p:cNvSpPr txBox="1"/>
          <p:nvPr/>
        </p:nvSpPr>
        <p:spPr>
          <a:xfrm>
            <a:off x="1397977" y="1204546"/>
            <a:ext cx="3833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X-component Data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141947" y="1681306"/>
                <a:ext cx="5099539" cy="3121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 smtClean="0"/>
                  <a:t>Likelihood</a:t>
                </a:r>
                <a:r>
                  <a:rPr lang="en-GB" sz="2000" dirty="0" smtClean="0"/>
                  <a:t>: (L2 norm in time domain)</a:t>
                </a:r>
              </a:p>
              <a:p>
                <a:endParaRPr lang="en-GB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1">
                                  <a:latin typeface="Cambria Math" panose="02040503050406030204" pitchFamily="18" charset="0"/>
                                </a:rPr>
                                <m:t>𝐝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𝑜𝑏𝑠</m:t>
                              </m:r>
                            </m:sub>
                          </m:sSub>
                        </m:e>
                        <m:e>
                          <m:r>
                            <a:rPr lang="en-GB" sz="2000" b="1">
                              <a:latin typeface="Cambria Math" panose="02040503050406030204" pitchFamily="18" charset="0"/>
                            </a:rPr>
                            <m:t>𝐦</m:t>
                          </m:r>
                        </m:e>
                      </m:d>
                      <m:r>
                        <a:rPr lang="en-GB" sz="2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 </m:t>
                      </m:r>
                      <m:sSup>
                        <m:sSupPr>
                          <m:ctrlPr>
                            <a:rPr lang="en-GB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GB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𝝋</m:t>
                          </m:r>
                          <m:r>
                            <a:rPr lang="en-GB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0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  <m:r>
                            <a:rPr lang="en-GB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GB" sz="2000" dirty="0" smtClean="0"/>
              </a:p>
              <a:p>
                <a:endParaRPr lang="en-GB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d>
                        <m:dPr>
                          <m:ctrl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e>
                      </m:d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GB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  <m: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𝑜𝑏𝑠</m:t>
                                          </m:r>
                                        </m:sub>
                                      </m:sSub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GB" sz="2000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𝐦</m:t>
                                      </m:r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GB" sz="2000" dirty="0" smtClean="0">
                  <a:ea typeface="Cambria Math" panose="02040503050406030204" pitchFamily="18" charset="0"/>
                </a:endParaRPr>
              </a:p>
              <a:p>
                <a:endParaRPr lang="en-GB" sz="2000" dirty="0" smtClean="0">
                  <a:ea typeface="Cambria Math" panose="02040503050406030204" pitchFamily="18" charset="0"/>
                </a:endParaRPr>
              </a:p>
              <a:p>
                <a:r>
                  <a:rPr lang="en-GB" sz="2000" dirty="0" smtClean="0"/>
                  <a:t>where </a:t>
                </a:r>
                <a:r>
                  <a:rPr lang="en-GB" sz="2000" i="1" dirty="0" err="1" smtClean="0"/>
                  <a:t>i</a:t>
                </a:r>
                <a:r>
                  <a:rPr lang="en-GB" sz="2000" dirty="0" smtClean="0"/>
                  <a:t> is receiver number and</a:t>
                </a:r>
                <a:r>
                  <a:rPr lang="en-GB" sz="2000" i="1" dirty="0" smtClean="0"/>
                  <a:t> j </a:t>
                </a:r>
                <a:r>
                  <a:rPr lang="en-GB" sz="2000" dirty="0" smtClean="0"/>
                  <a:t>denotes time samples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GB" sz="2000" dirty="0" smtClean="0"/>
                  <a:t>.</a:t>
                </a:r>
                <a:endParaRPr lang="en-GB" sz="20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1947" y="1681306"/>
                <a:ext cx="5099539" cy="3121560"/>
              </a:xfrm>
              <a:prstGeom prst="rect">
                <a:avLst/>
              </a:prstGeom>
              <a:blipFill>
                <a:blip r:embed="rId3"/>
                <a:stretch>
                  <a:fillRect l="-1316" t="-1172" b="-27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916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rgbClr val="002060"/>
                </a:solidFill>
              </a:rPr>
              <a:t>Variational</a:t>
            </a:r>
            <a:r>
              <a:rPr lang="en-GB" dirty="0" smtClean="0">
                <a:solidFill>
                  <a:srgbClr val="002060"/>
                </a:solidFill>
              </a:rPr>
              <a:t> Inference</a:t>
            </a:r>
            <a:endParaRPr lang="en-GB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1292840" cy="4850840"/>
              </a:xfrm>
            </p:spPr>
            <p:txBody>
              <a:bodyPr>
                <a:normAutofit/>
              </a:bodyPr>
              <a:lstStyle/>
              <a:p>
                <a:r>
                  <a:rPr lang="en-GB" dirty="0" smtClean="0"/>
                  <a:t>Variational methods replace </a:t>
                </a:r>
                <a:r>
                  <a:rPr lang="en-GB" b="1" dirty="0" smtClean="0"/>
                  <a:t>stochastic sampling </a:t>
                </a:r>
                <a:r>
                  <a:rPr lang="en-GB" dirty="0" smtClean="0"/>
                  <a:t>with </a:t>
                </a:r>
                <a:r>
                  <a:rPr lang="en-GB" b="1" dirty="0" smtClean="0"/>
                  <a:t>optimisation</a:t>
                </a:r>
                <a:r>
                  <a:rPr lang="en-GB" dirty="0" smtClean="0"/>
                  <a:t> of probability distributions</a:t>
                </a:r>
              </a:p>
              <a:p>
                <a:endParaRPr lang="en-GB" dirty="0" smtClean="0"/>
              </a:p>
              <a:p>
                <a:r>
                  <a:rPr lang="en-GB" dirty="0" smtClean="0">
                    <a:solidFill>
                      <a:srgbClr val="0070C0"/>
                    </a:solidFill>
                  </a:rPr>
                  <a:t>Strategy 1</a:t>
                </a:r>
                <a:r>
                  <a:rPr lang="en-GB" dirty="0" smtClean="0"/>
                  <a:t>: </a:t>
                </a:r>
                <a:r>
                  <a:rPr lang="en-GB" b="1" dirty="0" smtClean="0"/>
                  <a:t>fit</a:t>
                </a:r>
                <a:r>
                  <a:rPr lang="en-GB" dirty="0" smtClean="0"/>
                  <a:t> semi-analytic functions to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i="0" smtClean="0">
                        <a:latin typeface="Cambria Math" panose="02040503050406030204" pitchFamily="18" charset="0"/>
                      </a:rPr>
                      <m:t>𝐦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GB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𝐝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 smtClean="0"/>
                  <a:t> </a:t>
                </a:r>
              </a:p>
              <a:p>
                <a:pPr marL="457200" lvl="1" indent="0">
                  <a:buNone/>
                </a:pPr>
                <a:r>
                  <a:rPr lang="en-GB" dirty="0" smtClean="0"/>
                  <a:t>- Choose family of pdfs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GB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i="0" smtClean="0">
                        <a:latin typeface="Cambria Math" panose="02040503050406030204" pitchFamily="18" charset="0"/>
                      </a:rPr>
                      <m:t>𝐦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 smtClean="0"/>
                  <a:t>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GB" dirty="0" smtClean="0"/>
                  <a:t>=parameters  </a:t>
                </a:r>
              </a:p>
              <a:p>
                <a:pPr marL="457200" lvl="1" indent="0">
                  <a:buNone/>
                </a:pPr>
                <a:r>
                  <a:rPr lang="en-GB" dirty="0" smtClean="0"/>
                  <a:t>- Optimise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GB" dirty="0" smtClean="0"/>
                  <a:t> </a:t>
                </a:r>
                <a:r>
                  <a:rPr lang="en-GB" dirty="0" err="1" smtClean="0"/>
                  <a:t>s.t.</a:t>
                </a:r>
                <a:r>
                  <a:rPr lang="en-GB" dirty="0" smtClean="0"/>
                  <a:t>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i="0" smtClean="0">
                        <a:latin typeface="Cambria Math" panose="02040503050406030204" pitchFamily="18" charset="0"/>
                      </a:rPr>
                      <m:t>𝐦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)≅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i="0" smtClean="0">
                        <a:latin typeface="Cambria Math" panose="02040503050406030204" pitchFamily="18" charset="0"/>
                      </a:rPr>
                      <m:t>𝐦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GB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𝐝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 smtClean="0"/>
                  <a:t>			</a:t>
                </a:r>
              </a:p>
              <a:p>
                <a:r>
                  <a:rPr lang="en-GB" dirty="0" smtClean="0"/>
                  <a:t>Define a measure of difference between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GB" dirty="0" smtClean="0"/>
                  <a:t> and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dirty="0" smtClean="0"/>
                  <a:t>; then minimize it.</a:t>
                </a:r>
              </a:p>
              <a:p>
                <a:endParaRPr lang="en-GB" dirty="0" smtClean="0"/>
              </a:p>
              <a:p>
                <a:r>
                  <a:rPr lang="en-GB" dirty="0">
                    <a:solidFill>
                      <a:srgbClr val="0070C0"/>
                    </a:solidFill>
                  </a:rPr>
                  <a:t>Strategy </a:t>
                </a:r>
                <a:r>
                  <a:rPr lang="en-GB" dirty="0" smtClean="0">
                    <a:solidFill>
                      <a:srgbClr val="0070C0"/>
                    </a:solidFill>
                  </a:rPr>
                  <a:t>2</a:t>
                </a:r>
                <a:r>
                  <a:rPr lang="en-GB" dirty="0" smtClean="0"/>
                  <a:t>: generate a set of samples of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i="0" smtClean="0">
                        <a:latin typeface="Cambria Math" panose="02040503050406030204" pitchFamily="18" charset="0"/>
                      </a:rPr>
                      <m:t>𝐦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GB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𝐝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 smtClean="0"/>
                  <a:t> by </a:t>
                </a:r>
                <a:r>
                  <a:rPr lang="en-GB" b="1" dirty="0" smtClean="0">
                    <a:solidFill>
                      <a:srgbClr val="FF0000"/>
                    </a:solidFill>
                  </a:rPr>
                  <a:t>optimisation</a:t>
                </a:r>
                <a:endParaRPr lang="en-GB" b="1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1292840" cy="4850840"/>
              </a:xfrm>
              <a:blipFill>
                <a:blip r:embed="rId3"/>
                <a:stretch>
                  <a:fillRect l="-972" t="-20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6146800" y="2870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8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46800" y="2870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1196340" y="4991100"/>
            <a:ext cx="9502140" cy="152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305800" y="3146753"/>
            <a:ext cx="2509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sym typeface="Wingdings" panose="05000000000000000000" pitchFamily="2" charset="2"/>
              </a:rPr>
              <a:t> </a:t>
            </a:r>
            <a:r>
              <a:rPr lang="en-GB" sz="28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optimisation</a:t>
            </a:r>
            <a:endParaRPr lang="en-GB" sz="28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836876" y="3669973"/>
                <a:ext cx="35528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[e.g., </a:t>
                </a:r>
                <a:r>
                  <a:rPr lang="en-GB" sz="2000" dirty="0" smtClean="0"/>
                  <a:t>Gaussian: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GB" sz="2000" dirty="0" smtClean="0"/>
                  <a:t>=mean, </a:t>
                </a:r>
                <a:r>
                  <a:rPr lang="en-GB" sz="2000" dirty="0" err="1"/>
                  <a:t>covar</a:t>
                </a:r>
                <a:r>
                  <a:rPr lang="en-GB" sz="2000" dirty="0" smtClean="0"/>
                  <a:t>]</a:t>
                </a:r>
                <a:endParaRPr lang="en-GB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6876" y="3669973"/>
                <a:ext cx="3552825" cy="400110"/>
              </a:xfrm>
              <a:prstGeom prst="rect">
                <a:avLst/>
              </a:prstGeom>
              <a:blipFill>
                <a:blip r:embed="rId6"/>
                <a:stretch>
                  <a:fillRect l="-1890" t="-757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/>
          <p:cNvCxnSpPr/>
          <p:nvPr/>
        </p:nvCxnSpPr>
        <p:spPr>
          <a:xfrm>
            <a:off x="4987636" y="6010102"/>
            <a:ext cx="407324" cy="329738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394960" y="6201295"/>
                <a:ext cx="36779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 smtClean="0"/>
                  <a:t>Distributed according to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4960" y="6201295"/>
                <a:ext cx="3677920" cy="461665"/>
              </a:xfrm>
              <a:prstGeom prst="rect">
                <a:avLst/>
              </a:prstGeom>
              <a:blipFill>
                <a:blip r:embed="rId7"/>
                <a:stretch>
                  <a:fillRect l="-2488" t="-10526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660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Iterations of SVGD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" y="1440000"/>
            <a:ext cx="3960000" cy="1980000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280" y="1440000"/>
            <a:ext cx="3960001" cy="198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1440000"/>
            <a:ext cx="3960000" cy="198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3865920"/>
            <a:ext cx="3960000" cy="198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280" y="3865920"/>
            <a:ext cx="3960000" cy="198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" y="3865920"/>
            <a:ext cx="3960001" cy="1980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30531" y="1155469"/>
            <a:ext cx="1895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Prior Vs mean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4480560" y="1159041"/>
            <a:ext cx="2547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Vs mean of iteration 100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8759913" y="1155469"/>
            <a:ext cx="2547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Vs mean of iteration 200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8759912" y="3641785"/>
            <a:ext cx="2547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Vs mean of iteration 300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4630254" y="3651201"/>
            <a:ext cx="2547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Vs mean of iteration 400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828133" y="3651201"/>
            <a:ext cx="2547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Vs mean of iteration 600</a:t>
            </a:r>
            <a:endParaRPr lang="en-GB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924000" y="2430000"/>
            <a:ext cx="396000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sm" len="me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882480" y="2501120"/>
            <a:ext cx="396000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sm" len="me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9959657" y="3275974"/>
            <a:ext cx="12343" cy="396000"/>
          </a:xfrm>
          <a:prstGeom prst="straightConnector1">
            <a:avLst/>
          </a:prstGeom>
          <a:ln w="28575">
            <a:solidFill>
              <a:schemeClr val="tx1"/>
            </a:solidFill>
            <a:headEnd type="none" w="sm" len="me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7847640" y="4845200"/>
            <a:ext cx="396000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sm" len="me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3924000" y="4855920"/>
            <a:ext cx="396000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sm" len="me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41838" y="5952392"/>
            <a:ext cx="11054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Mean of 600 particles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12869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24" y="4032000"/>
            <a:ext cx="5399999" cy="26999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560" y="4032000"/>
            <a:ext cx="5400000" cy="2699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N</a:t>
            </a:r>
            <a:r>
              <a:rPr lang="en-GB" dirty="0" smtClean="0">
                <a:solidFill>
                  <a:srgbClr val="002060"/>
                </a:solidFill>
              </a:rPr>
              <a:t>umber of particles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64" y="1476000"/>
            <a:ext cx="5399999" cy="2700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400" y="1476000"/>
            <a:ext cx="5400000" cy="270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0469" y="1125562"/>
            <a:ext cx="3910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400 particles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741623" y="1125477"/>
            <a:ext cx="3948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600 particles</a:t>
            </a:r>
            <a:endParaRPr lang="en-GB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49135" y="2625649"/>
            <a:ext cx="1081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Mean Vs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49134" y="5181649"/>
            <a:ext cx="108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Stdev</a:t>
            </a:r>
            <a:r>
              <a:rPr lang="en-GB" dirty="0" smtClean="0"/>
              <a:t> Vs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165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Particles of SVGD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4" name="SVGD_particle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6275" y="1664219"/>
            <a:ext cx="7857433" cy="3928717"/>
          </a:xfrm>
        </p:spPr>
      </p:pic>
    </p:spTree>
    <p:extLst>
      <p:ext uri="{BB962C8B-B14F-4D97-AF65-F5344CB8AC3E}">
        <p14:creationId xmlns:p14="http://schemas.microsoft.com/office/powerpoint/2010/main" val="418405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00" y="165860"/>
            <a:ext cx="11232000" cy="887373"/>
          </a:xfrm>
        </p:spPr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Results of SVGD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804" y="1332000"/>
            <a:ext cx="7166119" cy="4777413"/>
          </a:xfrm>
        </p:spPr>
      </p:pic>
      <p:sp>
        <p:nvSpPr>
          <p:cNvPr id="5" name="TextBox 4"/>
          <p:cNvSpPr txBox="1"/>
          <p:nvPr/>
        </p:nvSpPr>
        <p:spPr>
          <a:xfrm>
            <a:off x="478410" y="1978429"/>
            <a:ext cx="576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Vp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25499" y="3502498"/>
            <a:ext cx="576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20468" y="4971593"/>
            <a:ext cx="89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Density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902035" y="1090275"/>
            <a:ext cx="93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Means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8838275" y="1090275"/>
            <a:ext cx="2458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Standard deviation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881149" y="6331618"/>
            <a:ext cx="7385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600 particles, 600 iterations, parallelized using 16 cores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93"/>
          <a:stretch/>
        </p:blipFill>
        <p:spPr>
          <a:xfrm>
            <a:off x="1194201" y="1332000"/>
            <a:ext cx="3447227" cy="4777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10742" y="1053233"/>
            <a:ext cx="1344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True model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893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00" y="165860"/>
            <a:ext cx="11232000" cy="887373"/>
          </a:xfrm>
        </p:spPr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Results of Hamiltonian Monte Carlo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804" y="1332000"/>
            <a:ext cx="7166119" cy="4777412"/>
          </a:xfrm>
        </p:spPr>
      </p:pic>
      <p:sp>
        <p:nvSpPr>
          <p:cNvPr id="5" name="TextBox 4"/>
          <p:cNvSpPr txBox="1"/>
          <p:nvPr/>
        </p:nvSpPr>
        <p:spPr>
          <a:xfrm>
            <a:off x="478410" y="1978429"/>
            <a:ext cx="576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Vp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25499" y="3502498"/>
            <a:ext cx="576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20468" y="4971593"/>
            <a:ext cx="89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Density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902035" y="1090275"/>
            <a:ext cx="93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Means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8838275" y="1090275"/>
            <a:ext cx="2458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Standard deviation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881149" y="6331618"/>
            <a:ext cx="7385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 chain, about 100,000 simulations, not parallelized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93"/>
          <a:stretch/>
        </p:blipFill>
        <p:spPr>
          <a:xfrm>
            <a:off x="1194201" y="1332000"/>
            <a:ext cx="3447227" cy="4777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10742" y="1053233"/>
            <a:ext cx="1344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True model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8266476" y="6331618"/>
            <a:ext cx="3338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 smtClean="0"/>
              <a:t>Gebraad</a:t>
            </a:r>
            <a:r>
              <a:rPr lang="en-GB" sz="1600" dirty="0" smtClean="0"/>
              <a:t> et al., 2019 </a:t>
            </a:r>
            <a:r>
              <a:rPr lang="en-GB" sz="1600" dirty="0" err="1" smtClean="0"/>
              <a:t>EarthArXiv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91871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002060"/>
                </a:solidFill>
              </a:rPr>
              <a:t>Comparison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2" r="3956"/>
          <a:stretch/>
        </p:blipFill>
        <p:spPr>
          <a:xfrm>
            <a:off x="6384278" y="2278753"/>
            <a:ext cx="5554542" cy="28352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4887" y="1531079"/>
            <a:ext cx="4564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Mean Vs from </a:t>
            </a:r>
            <a:r>
              <a:rPr lang="en-GB" sz="2400" b="1" u="sng" dirty="0" smtClean="0"/>
              <a:t>HMC</a:t>
            </a:r>
            <a:endParaRPr lang="en-GB" sz="240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6456459" y="1530994"/>
            <a:ext cx="4564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Mean Vs from </a:t>
            </a:r>
            <a:r>
              <a:rPr lang="en-GB" sz="2400" b="1" u="sng" dirty="0" smtClean="0"/>
              <a:t>SVGD</a:t>
            </a:r>
            <a:endParaRPr lang="en-GB" sz="2400" b="1" u="sng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1"/>
          <a:stretch/>
        </p:blipFill>
        <p:spPr>
          <a:xfrm>
            <a:off x="185721" y="2318663"/>
            <a:ext cx="6074969" cy="2772000"/>
          </a:xfrm>
        </p:spPr>
      </p:pic>
      <p:sp>
        <p:nvSpPr>
          <p:cNvPr id="8" name="TextBox 7"/>
          <p:cNvSpPr txBox="1"/>
          <p:nvPr/>
        </p:nvSpPr>
        <p:spPr>
          <a:xfrm>
            <a:off x="8101934" y="5523270"/>
            <a:ext cx="1739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0000"/>
                </a:solidFill>
              </a:rPr>
              <a:t>600 samples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3158" y="5523270"/>
            <a:ext cx="2127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0000"/>
                </a:solidFill>
              </a:rPr>
              <a:t>10,000 samples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9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002060"/>
                </a:solidFill>
              </a:rPr>
              <a:t>Comparison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587" y="2239227"/>
            <a:ext cx="5942272" cy="28567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4887" y="1531079"/>
            <a:ext cx="4564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/>
              <a:t>Stdev</a:t>
            </a:r>
            <a:r>
              <a:rPr lang="en-GB" sz="2400" dirty="0" smtClean="0"/>
              <a:t> Vs from </a:t>
            </a:r>
            <a:r>
              <a:rPr lang="en-GB" sz="2400" b="1" u="sng" dirty="0" smtClean="0"/>
              <a:t>HMC</a:t>
            </a:r>
            <a:endParaRPr lang="en-GB" sz="240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6456459" y="1530994"/>
            <a:ext cx="4564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/>
              <a:t>Stdev</a:t>
            </a:r>
            <a:r>
              <a:rPr lang="en-GB" sz="2400" dirty="0" smtClean="0"/>
              <a:t> Vs from </a:t>
            </a:r>
            <a:r>
              <a:rPr lang="en-GB" sz="2400" b="1" u="sng" dirty="0" smtClean="0"/>
              <a:t>SVGD</a:t>
            </a:r>
            <a:endParaRPr lang="en-GB" sz="2400" b="1" u="sng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28" y="2239312"/>
            <a:ext cx="5919878" cy="2876767"/>
          </a:xfrm>
        </p:spPr>
      </p:pic>
      <p:pic>
        <p:nvPicPr>
          <p:cNvPr id="14" name="Content Placeholder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701"/>
          <a:stretch/>
        </p:blipFill>
        <p:spPr>
          <a:xfrm>
            <a:off x="185722" y="2318663"/>
            <a:ext cx="331114" cy="27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01934" y="5523270"/>
            <a:ext cx="1739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0000"/>
                </a:solidFill>
              </a:rPr>
              <a:t>600 samples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3158" y="5523270"/>
            <a:ext cx="2127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0000"/>
                </a:solidFill>
              </a:rPr>
              <a:t>10,000 samples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02699" y="6125045"/>
            <a:ext cx="2331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70C0"/>
                </a:solidFill>
              </a:rPr>
              <a:t>Optimal samples</a:t>
            </a:r>
            <a:endParaRPr lang="en-GB" sz="24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32131" y="6125045"/>
            <a:ext cx="2369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70C0"/>
                </a:solidFill>
              </a:rPr>
              <a:t>Random samples</a:t>
            </a:r>
            <a:endParaRPr lang="en-GB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05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Comparison between SVGD and HMC</a:t>
            </a:r>
            <a:endParaRPr lang="en-GB" dirty="0">
              <a:solidFill>
                <a:srgbClr val="00206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0804260"/>
              </p:ext>
            </p:extLst>
          </p:nvPr>
        </p:nvGraphicFramePr>
        <p:xfrm>
          <a:off x="463550" y="1406521"/>
          <a:ext cx="11363262" cy="4013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1282">
                  <a:extLst>
                    <a:ext uri="{9D8B030D-6E8A-4147-A177-3AD203B41FA5}">
                      <a16:colId xmlns:a16="http://schemas.microsoft.com/office/drawing/2014/main" val="2809407062"/>
                    </a:ext>
                  </a:extLst>
                </a:gridCol>
                <a:gridCol w="5681980">
                  <a:extLst>
                    <a:ext uri="{9D8B030D-6E8A-4147-A177-3AD203B41FA5}">
                      <a16:colId xmlns:a16="http://schemas.microsoft.com/office/drawing/2014/main" val="3272087761"/>
                    </a:ext>
                  </a:extLst>
                </a:gridCol>
              </a:tblGrid>
              <a:tr h="562216">
                <a:tc>
                  <a:txBody>
                    <a:bodyPr/>
                    <a:lstStyle/>
                    <a:p>
                      <a:r>
                        <a:rPr lang="en-GB" sz="2400" u="sng" dirty="0" smtClean="0"/>
                        <a:t>SVGD</a:t>
                      </a:r>
                      <a:endParaRPr lang="en-GB" sz="240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u="sng" dirty="0" smtClean="0"/>
                        <a:t>HMC</a:t>
                      </a:r>
                      <a:endParaRPr lang="en-GB" sz="2400" u="sn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85265"/>
                  </a:ext>
                </a:extLst>
              </a:tr>
              <a:tr h="562216">
                <a:tc>
                  <a:txBody>
                    <a:bodyPr/>
                    <a:lstStyle/>
                    <a:p>
                      <a:r>
                        <a:rPr lang="en-GB" b="0" dirty="0" smtClean="0"/>
                        <a:t>Gradient based</a:t>
                      </a:r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 smtClean="0"/>
                        <a:t>Gradient based</a:t>
                      </a:r>
                      <a:endParaRPr lang="en-GB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2105279"/>
                  </a:ext>
                </a:extLst>
              </a:tr>
              <a:tr h="562216">
                <a:tc>
                  <a:txBody>
                    <a:bodyPr/>
                    <a:lstStyle/>
                    <a:p>
                      <a:r>
                        <a:rPr lang="en-GB" dirty="0" smtClean="0"/>
                        <a:t>Optimisation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Sampling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848932"/>
                  </a:ext>
                </a:extLst>
              </a:tr>
              <a:tr h="562216">
                <a:tc>
                  <a:txBody>
                    <a:bodyPr/>
                    <a:lstStyle/>
                    <a:p>
                      <a:r>
                        <a:rPr lang="en-GB" b="0" dirty="0" smtClean="0"/>
                        <a:t>Accurate   </a:t>
                      </a:r>
                      <a:r>
                        <a:rPr lang="en-GB" b="0" baseline="0" dirty="0" smtClean="0"/>
                        <a:t>(converges asymptotically)</a:t>
                      </a:r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Accurate  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b="0" baseline="0" dirty="0" smtClean="0"/>
                        <a:t>(converges asymptotically)</a:t>
                      </a:r>
                      <a:endParaRPr lang="en-GB" baseline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1335645"/>
                  </a:ext>
                </a:extLst>
              </a:tr>
              <a:tr h="562216">
                <a:tc>
                  <a:txBody>
                    <a:bodyPr/>
                    <a:lstStyle/>
                    <a:p>
                      <a:r>
                        <a:rPr lang="en-GB" dirty="0" smtClean="0"/>
                        <a:t>Easily parallelized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Cannot be fully parallelized within one chain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9584679"/>
                  </a:ext>
                </a:extLst>
              </a:tr>
              <a:tr h="562216">
                <a:tc>
                  <a:txBody>
                    <a:bodyPr/>
                    <a:lstStyle/>
                    <a:p>
                      <a:r>
                        <a:rPr lang="en-GB" b="0" dirty="0" smtClean="0"/>
                        <a:t>Can be applied to large data sets - </a:t>
                      </a:r>
                      <a:r>
                        <a:rPr lang="en-GB" b="0" dirty="0" err="1" smtClean="0"/>
                        <a:t>minibatch</a:t>
                      </a:r>
                      <a:r>
                        <a:rPr lang="en-GB" b="0" dirty="0" smtClean="0"/>
                        <a:t> optimisation</a:t>
                      </a:r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 smtClean="0"/>
                        <a:t>Cannot use </a:t>
                      </a:r>
                      <a:r>
                        <a:rPr lang="en-GB" b="0" dirty="0" err="1" smtClean="0"/>
                        <a:t>minibatches</a:t>
                      </a:r>
                      <a:endParaRPr lang="en-GB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097267"/>
                  </a:ext>
                </a:extLst>
              </a:tr>
              <a:tr h="562216">
                <a:tc>
                  <a:txBody>
                    <a:bodyPr/>
                    <a:lstStyle/>
                    <a:p>
                      <a:r>
                        <a:rPr lang="en-GB" dirty="0" smtClean="0"/>
                        <a:t>Easy</a:t>
                      </a:r>
                      <a:r>
                        <a:rPr lang="en-GB" baseline="0" dirty="0" smtClean="0"/>
                        <a:t> to tune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 smtClean="0"/>
                        <a:t>Hard to tune </a:t>
                      </a:r>
                    </a:p>
                    <a:p>
                      <a:r>
                        <a:rPr lang="en-GB" b="0" dirty="0" smtClean="0"/>
                        <a:t>[true</a:t>
                      </a:r>
                      <a:r>
                        <a:rPr lang="en-GB" b="0" baseline="0" dirty="0" smtClean="0"/>
                        <a:t> number of samples likely &gt;&gt; quoted (100,000)]</a:t>
                      </a:r>
                      <a:endParaRPr lang="en-GB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23869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045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Conclusion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023" y="1406768"/>
            <a:ext cx="11537477" cy="4526939"/>
          </a:xfrm>
        </p:spPr>
        <p:txBody>
          <a:bodyPr/>
          <a:lstStyle/>
          <a:p>
            <a:r>
              <a:rPr lang="en-GB" dirty="0" smtClean="0"/>
              <a:t>Applied Stein </a:t>
            </a:r>
            <a:r>
              <a:rPr lang="en-GB" dirty="0" err="1" smtClean="0"/>
              <a:t>variational</a:t>
            </a:r>
            <a:r>
              <a:rPr lang="en-GB" dirty="0" smtClean="0"/>
              <a:t> gradient descent (SVGD) to full waveform inversion</a:t>
            </a:r>
          </a:p>
          <a:p>
            <a:endParaRPr lang="en-GB" dirty="0"/>
          </a:p>
          <a:p>
            <a:r>
              <a:rPr lang="en-GB" dirty="0" smtClean="0"/>
              <a:t>Compared the results with HMC</a:t>
            </a:r>
          </a:p>
          <a:p>
            <a:pPr lvl="1"/>
            <a:r>
              <a:rPr lang="en-GB" dirty="0" smtClean="0"/>
              <a:t>SVGD provides accurate approximations to the results of HMC</a:t>
            </a:r>
          </a:p>
          <a:p>
            <a:pPr lvl="1"/>
            <a:r>
              <a:rPr lang="en-GB" dirty="0" smtClean="0"/>
              <a:t>HMC definitely has not converged</a:t>
            </a:r>
          </a:p>
          <a:p>
            <a:pPr lvl="1"/>
            <a:endParaRPr lang="en-GB" dirty="0"/>
          </a:p>
          <a:p>
            <a:r>
              <a:rPr lang="en-GB" dirty="0" smtClean="0"/>
              <a:t>SVGD can be applied to larger data sets</a:t>
            </a:r>
          </a:p>
          <a:p>
            <a:pPr lvl="1"/>
            <a:r>
              <a:rPr lang="en-GB" dirty="0" smtClean="0"/>
              <a:t>Parallelization</a:t>
            </a:r>
          </a:p>
          <a:p>
            <a:pPr lvl="1"/>
            <a:r>
              <a:rPr lang="en-GB" dirty="0" err="1" smtClean="0"/>
              <a:t>Minibatches</a:t>
            </a:r>
            <a:endParaRPr lang="en-GB" dirty="0" smtClean="0"/>
          </a:p>
          <a:p>
            <a:pPr lvl="1"/>
            <a:r>
              <a:rPr lang="en-GB" dirty="0" smtClean="0"/>
              <a:t>Provides optimal samples to represent posterior pdf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137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002060"/>
                </a:solidFill>
              </a:rPr>
              <a:t>Thank you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7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92" y="602657"/>
            <a:ext cx="2535936" cy="606552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898" y="633209"/>
            <a:ext cx="2073098" cy="576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516125" y="5097480"/>
            <a:ext cx="3104346" cy="1587852"/>
            <a:chOff x="4516125" y="5097480"/>
            <a:chExt cx="3104346" cy="1587852"/>
          </a:xfrm>
        </p:grpSpPr>
        <p:grpSp>
          <p:nvGrpSpPr>
            <p:cNvPr id="12" name="Group 11"/>
            <p:cNvGrpSpPr/>
            <p:nvPr/>
          </p:nvGrpSpPr>
          <p:grpSpPr>
            <a:xfrm>
              <a:off x="4516125" y="5097480"/>
              <a:ext cx="3104346" cy="1397618"/>
              <a:chOff x="4656384" y="5112720"/>
              <a:chExt cx="3104346" cy="1397618"/>
            </a:xfrm>
          </p:grpSpPr>
          <p:pic>
            <p:nvPicPr>
              <p:cNvPr id="14" name="Immagine 6" descr="schlumberger_logo.jp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41634" y="5266123"/>
                <a:ext cx="1819096" cy="452752"/>
              </a:xfrm>
              <a:prstGeom prst="rect">
                <a:avLst/>
              </a:prstGeom>
            </p:spPr>
          </p:pic>
          <p:pic>
            <p:nvPicPr>
              <p:cNvPr id="21" name="Immagine 7" descr="TOTAL_logo.jp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11788" y="5112720"/>
                <a:ext cx="821777" cy="821777"/>
              </a:xfrm>
              <a:prstGeom prst="rect">
                <a:avLst/>
              </a:prstGeom>
            </p:spPr>
          </p:pic>
          <p:pic>
            <p:nvPicPr>
              <p:cNvPr id="22" name="Immagine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6384" y="5934497"/>
                <a:ext cx="1454145" cy="575841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1" t="6392" r="79597" b="14863"/>
            <a:stretch/>
          </p:blipFill>
          <p:spPr>
            <a:xfrm>
              <a:off x="6329280" y="5729022"/>
              <a:ext cx="925830" cy="9563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511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rgbClr val="002060"/>
                </a:solidFill>
              </a:rPr>
              <a:t>Variational</a:t>
            </a:r>
            <a:r>
              <a:rPr lang="en-GB" dirty="0" smtClean="0">
                <a:solidFill>
                  <a:srgbClr val="002060"/>
                </a:solidFill>
              </a:rPr>
              <a:t> Inference</a:t>
            </a:r>
            <a:endParaRPr lang="en-GB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938246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GB" dirty="0" smtClean="0"/>
                  <a:t>KL divergence measures difference </a:t>
                </a:r>
                <a:r>
                  <a:rPr lang="en-GB" dirty="0"/>
                  <a:t>between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dirty="0" smtClean="0"/>
                  <a:t>:</a:t>
                </a:r>
              </a:p>
              <a:p>
                <a:pPr marL="0" indent="0">
                  <a:buNone/>
                </a:pPr>
                <a:endParaRPr lang="en-GB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begChr m:val="["/>
                          <m:endChr m:val="]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||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𝐦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1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𝐦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b="1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𝐝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𝐝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GB" dirty="0" smtClean="0"/>
              </a:p>
              <a:p>
                <a:endParaRPr lang="en-GB" dirty="0" smtClean="0"/>
              </a:p>
              <a:p>
                <a:r>
                  <a:rPr lang="en-GB" dirty="0" smtClean="0"/>
                  <a:t>KL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dirty="0" smtClean="0"/>
                  <a:t>  and  KL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dirty="0" smtClean="0"/>
                  <a:t> when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dirty="0" smtClean="0"/>
                  <a:t>.    </a:t>
                </a:r>
              </a:p>
              <a:p>
                <a:pPr marL="0" indent="0">
                  <a:buNone/>
                </a:pPr>
                <a:endParaRPr lang="en-GB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||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𝐦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b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𝐝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𝐦</m:t>
                              </m:r>
                            </m:e>
                          </m:d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1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𝐦</m:t>
                                  </m:r>
                                </m:e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𝐝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GB" dirty="0"/>
              </a:p>
              <a:p>
                <a:pPr marL="0" indent="0">
                  <a:buNone/>
                </a:pPr>
                <a:endParaRPr lang="en-GB" dirty="0" smtClean="0"/>
              </a:p>
              <a:p>
                <a:r>
                  <a:rPr lang="en-GB" dirty="0" smtClean="0">
                    <a:solidFill>
                      <a:srgbClr val="FF0000"/>
                    </a:solidFill>
                  </a:rPr>
                  <a:t>Evidence</a:t>
                </a:r>
                <a:r>
                  <a:rPr lang="en-GB" dirty="0" smtClean="0"/>
                  <a:t> </a:t>
                </a:r>
                <a:r>
                  <a:rPr lang="en-GB" dirty="0" smtClean="0">
                    <a:solidFill>
                      <a:srgbClr val="FF0000"/>
                    </a:solidFill>
                  </a:rPr>
                  <a:t>lower bound </a:t>
                </a:r>
                <a:r>
                  <a:rPr lang="en-GB" dirty="0" smtClean="0"/>
                  <a:t>(</a:t>
                </a:r>
                <a:r>
                  <a:rPr lang="en-GB" dirty="0" smtClean="0">
                    <a:solidFill>
                      <a:srgbClr val="FF0000"/>
                    </a:solidFill>
                  </a:rPr>
                  <a:t>ELBO</a:t>
                </a:r>
                <a:r>
                  <a:rPr lang="en-GB" dirty="0" smtClean="0"/>
                  <a:t>)</a:t>
                </a:r>
              </a:p>
              <a:p>
                <a:endParaRPr lang="en-GB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𝐸𝐿𝐵𝑂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𝐦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b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𝐝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𝐦</m:t>
                              </m:r>
                            </m:e>
                          </m:d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1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𝐦</m:t>
                                  </m:r>
                                </m:e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GB" dirty="0"/>
              </a:p>
              <a:p>
                <a:pPr marL="0" indent="0">
                  <a:buNone/>
                </a:pPr>
                <a:endParaRPr lang="en-GB" dirty="0" smtClean="0"/>
              </a:p>
              <a:p>
                <a:pPr marL="0" indent="0">
                  <a:buNone/>
                </a:pPr>
                <a:r>
                  <a:rPr lang="en-GB" dirty="0" smtClean="0">
                    <a:solidFill>
                      <a:srgbClr val="0070C0"/>
                    </a:solidFill>
                    <a:sym typeface="Wingdings" panose="05000000000000000000" pitchFamily="2" charset="2"/>
                  </a:rPr>
                  <a:t> </a:t>
                </a:r>
                <a:r>
                  <a:rPr lang="en-GB" dirty="0" smtClean="0">
                    <a:solidFill>
                      <a:srgbClr val="0070C0"/>
                    </a:solidFill>
                  </a:rPr>
                  <a:t>Maximise ELBO  </a:t>
                </a:r>
                <a:r>
                  <a:rPr lang="en-GB" dirty="0" smtClean="0">
                    <a:solidFill>
                      <a:srgbClr val="0070C0"/>
                    </a:solidFill>
                    <a:sym typeface="Wingdings" panose="05000000000000000000" pitchFamily="2" charset="2"/>
                  </a:rPr>
                  <a:t> </a:t>
                </a:r>
                <a:r>
                  <a:rPr lang="en-GB" dirty="0" smtClean="0">
                    <a:solidFill>
                      <a:srgbClr val="0070C0"/>
                    </a:solidFill>
                  </a:rPr>
                  <a:t> minimises KL divergence (difference) between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GB" dirty="0" smtClean="0">
                    <a:solidFill>
                      <a:srgbClr val="0070C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dirty="0" smtClean="0">
                    <a:solidFill>
                      <a:srgbClr val="0070C0"/>
                    </a:solidFill>
                  </a:rPr>
                  <a:t>.</a:t>
                </a:r>
                <a:endParaRPr lang="en-GB" dirty="0">
                  <a:solidFill>
                    <a:srgbClr val="0070C0"/>
                  </a:solidFill>
                </a:endParaRPr>
              </a:p>
              <a:p>
                <a:endParaRPr lang="en-GB" dirty="0" smtClean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938246"/>
              </a:xfrm>
              <a:blipFill>
                <a:blip r:embed="rId3"/>
                <a:stretch>
                  <a:fillRect l="-928" t="-2836" b="-18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6146800" y="2870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3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46800" y="2870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8841148" y="1982550"/>
            <a:ext cx="2671565" cy="986869"/>
            <a:chOff x="8341770" y="1982550"/>
            <a:chExt cx="2671565" cy="986869"/>
          </a:xfrm>
        </p:grpSpPr>
        <p:sp>
          <p:nvSpPr>
            <p:cNvPr id="10" name="Rectangle 9"/>
            <p:cNvSpPr/>
            <p:nvPr/>
          </p:nvSpPr>
          <p:spPr>
            <a:xfrm>
              <a:off x="8525434" y="2419350"/>
              <a:ext cx="1152119" cy="55006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341770" y="1982550"/>
              <a:ext cx="26715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</a:t>
              </a:r>
              <a:r>
                <a:rPr kumimoji="0" lang="en-GB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og(evidence) : intractable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829633" y="3474993"/>
            <a:ext cx="3252942" cy="986869"/>
            <a:chOff x="8339682" y="1982550"/>
            <a:chExt cx="3252942" cy="986869"/>
          </a:xfrm>
        </p:grpSpPr>
        <p:sp>
          <p:nvSpPr>
            <p:cNvPr id="14" name="Rectangle 13"/>
            <p:cNvSpPr/>
            <p:nvPr/>
          </p:nvSpPr>
          <p:spPr>
            <a:xfrm>
              <a:off x="8525434" y="2419350"/>
              <a:ext cx="1152119" cy="55006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8339682" y="1982550"/>
                  <a:ext cx="325294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</a:t>
                  </a:r>
                  <a:r>
                    <a:rPr kumimoji="0" lang="en-GB" sz="1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og(evidence) : constant w.r.t. </a:t>
                  </a:r>
                  <a14:m>
                    <m:oMath xmlns:m="http://schemas.openxmlformats.org/officeDocument/2006/math">
                      <m:r>
                        <a:rPr kumimoji="0" lang="en-GB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𝑞</m:t>
                      </m:r>
                    </m:oMath>
                  </a14:m>
                  <a:endPara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39682" y="1982550"/>
                  <a:ext cx="3252942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1498" t="-8197" b="-2459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/>
          <p:cNvGrpSpPr/>
          <p:nvPr/>
        </p:nvGrpSpPr>
        <p:grpSpPr>
          <a:xfrm>
            <a:off x="4372587" y="5632377"/>
            <a:ext cx="3857146" cy="680718"/>
            <a:chOff x="4495138" y="5604096"/>
            <a:chExt cx="3857146" cy="6807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4495138" y="5915482"/>
                  <a:ext cx="385714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Expectations w.r.t. </a:t>
                  </a:r>
                  <a14:m>
                    <m:oMath xmlns:m="http://schemas.openxmlformats.org/officeDocument/2006/math">
                      <m:r>
                        <a:rPr kumimoji="0" lang="en-GB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a14:m>
                  <a:r>
                    <a:rPr kumimoji="0" lang="en-GB" sz="1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which we choose </a:t>
                  </a:r>
                  <a:endPara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5138" y="5915482"/>
                  <a:ext cx="3857146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1264" t="-8197" r="-316" b="-2459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ctangle 18"/>
            <p:cNvSpPr/>
            <p:nvPr/>
          </p:nvSpPr>
          <p:spPr>
            <a:xfrm>
              <a:off x="4622963" y="5604096"/>
              <a:ext cx="558645" cy="33140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369171" y="5604096"/>
              <a:ext cx="558645" cy="33140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2052918" y="4421518"/>
            <a:ext cx="1143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614569" y="4421518"/>
            <a:ext cx="500365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95924" y="3271277"/>
            <a:ext cx="18002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Rearrange…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663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>
                <a:solidFill>
                  <a:srgbClr val="002060"/>
                </a:solidFill>
              </a:rPr>
              <a:t>Automatic Differential </a:t>
            </a:r>
            <a:r>
              <a:rPr lang="en-GB" sz="3600" dirty="0" err="1" smtClean="0">
                <a:solidFill>
                  <a:srgbClr val="002060"/>
                </a:solidFill>
              </a:rPr>
              <a:t>Variational</a:t>
            </a:r>
            <a:r>
              <a:rPr lang="en-GB" sz="3600" dirty="0" smtClean="0">
                <a:solidFill>
                  <a:srgbClr val="002060"/>
                </a:solidFill>
              </a:rPr>
              <a:t> Inference (ADVI)</a:t>
            </a:r>
            <a:endParaRPr lang="en-GB" sz="36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51305"/>
                <a:ext cx="10515600" cy="4720670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GB" sz="2400" dirty="0" smtClean="0"/>
                  <a:t>Transform constrained parameter </a:t>
                </a:r>
                <a14:m>
                  <m:oMath xmlns:m="http://schemas.openxmlformats.org/officeDocument/2006/math">
                    <m:r>
                      <a:rPr lang="en-GB" sz="2400" b="1" i="0" smtClean="0"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r>
                  <a:rPr lang="en-GB" sz="2400" dirty="0" smtClean="0"/>
                  <a:t> to real space: </a:t>
                </a:r>
                <a14:m>
                  <m:oMath xmlns:m="http://schemas.openxmlformats.org/officeDocument/2006/math">
                    <m:r>
                      <a:rPr lang="en-GB" sz="2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𝛉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sz="2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𝐦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400" dirty="0"/>
              </a:p>
              <a:p>
                <a:pPr>
                  <a:lnSpc>
                    <a:spcPct val="120000"/>
                  </a:lnSpc>
                </a:pPr>
                <a:r>
                  <a:rPr lang="en-GB" sz="2400" dirty="0" smtClean="0"/>
                  <a:t>In transformed space assume a Gaussian distribution: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𝛉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</m:d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𝑁𝑜𝑟𝑚𝑎𝑙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GB" sz="2400" b="1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𝛉</m:t>
                      </m:r>
                      <m:r>
                        <a:rPr lang="en-GB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r>
                        <a:rPr lang="el-GR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𝛍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GB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𝐋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𝐋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 smtClean="0"/>
              </a:p>
              <a:p>
                <a:pPr>
                  <a:lnSpc>
                    <a:spcPct val="120000"/>
                  </a:lnSpc>
                </a:pPr>
                <a:r>
                  <a:rPr lang="en-GB" sz="2400" dirty="0" smtClean="0"/>
                  <a:t>Standardize the normal distribution: </a:t>
                </a:r>
                <a14:m>
                  <m:oMath xmlns:m="http://schemas.openxmlformats.org/officeDocument/2006/math">
                    <m:r>
                      <a:rPr lang="en-GB" sz="2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𝛈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sz="24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𝛉</m:t>
                    </m:r>
                    <m:r>
                      <a:rPr lang="en-GB" sz="2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400" dirty="0" smtClean="0"/>
                  <a:t>   (simplify math)</a:t>
                </a:r>
                <a:endParaRPr lang="en-GB" sz="2400" dirty="0"/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𝛈</m:t>
                          </m:r>
                        </m:e>
                      </m:d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𝑁𝑜𝑟𝑚𝑎𝑙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l-GR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𝛈</m:t>
                      </m:r>
                      <m:r>
                        <a:rPr lang="en-GB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r>
                        <a:rPr lang="en-GB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GB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𝐈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400" dirty="0" smtClean="0"/>
              </a:p>
              <a:p>
                <a:pPr>
                  <a:lnSpc>
                    <a:spcPct val="120000"/>
                  </a:lnSpc>
                </a:pPr>
                <a:r>
                  <a:rPr lang="en-GB" sz="2400" dirty="0" smtClean="0"/>
                  <a:t>Gradient </a:t>
                </a:r>
                <a:r>
                  <a:rPr lang="en-GB" sz="2400" dirty="0"/>
                  <a:t>of ELBO </a:t>
                </a:r>
                <a:r>
                  <a:rPr lang="en-GB" sz="2400" dirty="0" smtClean="0"/>
                  <a:t>w.r.t. pdf parameters can be calculated: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𝛍</m:t>
                          </m:r>
                        </m:sub>
                      </m:sSub>
                      <m:r>
                        <a:rPr lang="en-GB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𝛈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GB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log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𝐝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e>
                      </m:d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𝛉</m:t>
                          </m:r>
                        </m:sub>
                      </m:sSub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𝛉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𝛉</m:t>
                          </m:r>
                        </m:sub>
                      </m:sSub>
                      <m:func>
                        <m:func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𝑑𝑒𝑡</m:t>
                              </m:r>
                              <m:sSub>
                                <m:sSub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1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𝐉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GB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p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sub>
                              </m:sSub>
                              <m:d>
                                <m:d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400" b="1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𝛉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GB" sz="2400" dirty="0" smtClean="0"/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𝐋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𝛈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en-GB" sz="24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𝐦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GB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𝐝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4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𝐦</m:t>
                              </m:r>
                            </m:e>
                          </m:d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en-GB" sz="24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𝛉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𝛉</m:t>
                              </m:r>
                            </m:e>
                          </m:d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en-GB" sz="24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𝛉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𝑑𝑒𝑡</m:t>
                                  </m:r>
                                  <m:sSub>
                                    <m:sSub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𝐉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GB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p>
                                          <m:r>
                                            <a:rPr lang="en-GB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p>
                                      </m:sSup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2400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𝛉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GB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  <m:sSup>
                            <m:sSupPr>
                              <m:ctrlPr>
                                <a:rPr lang="en-GB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𝛈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1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𝐋</m:t>
                          </m:r>
                        </m:e>
                        <m:sup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GB" sz="2400" dirty="0"/>
              </a:p>
              <a:p>
                <a:pPr>
                  <a:lnSpc>
                    <a:spcPct val="120000"/>
                  </a:lnSpc>
                </a:pPr>
                <a:r>
                  <a:rPr lang="en-GB" sz="2400" dirty="0" smtClean="0"/>
                  <a:t>Maximize ELBO  </a:t>
                </a:r>
                <a14:m>
                  <m:oMath xmlns:m="http://schemas.openxmlformats.org/officeDocument/2006/math">
                    <m:r>
                      <a:rPr lang="en-GB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GB" sz="2400" dirty="0" smtClean="0"/>
                  <a:t> w.r.t </a:t>
                </a:r>
                <a14:m>
                  <m:oMath xmlns:m="http://schemas.openxmlformats.org/officeDocument/2006/math">
                    <m:r>
                      <a:rPr lang="el-GR" sz="24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𝛍</m:t>
                    </m:r>
                  </m:oMath>
                </a14:m>
                <a:r>
                  <a:rPr lang="en-GB" sz="2400" dirty="0" smtClean="0"/>
                  <a:t> and </a:t>
                </a:r>
                <a14:m>
                  <m:oMath xmlns:m="http://schemas.openxmlformats.org/officeDocument/2006/math">
                    <m:r>
                      <a:rPr lang="en-GB" sz="24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𝐋</m:t>
                    </m:r>
                  </m:oMath>
                </a14:m>
                <a:r>
                  <a:rPr lang="en-GB" sz="2400" dirty="0" smtClean="0"/>
                  <a:t> using </a:t>
                </a:r>
                <a:r>
                  <a:rPr lang="en-GB" sz="2400" b="1" dirty="0" smtClean="0"/>
                  <a:t>gradient ascent</a:t>
                </a:r>
              </a:p>
              <a:p>
                <a:endParaRPr lang="en-GB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51305"/>
                <a:ext cx="10515600" cy="4720670"/>
              </a:xfrm>
              <a:blipFill>
                <a:blip r:embed="rId2"/>
                <a:stretch>
                  <a:fillRect l="-812" t="-129" b="-15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7765737" y="6311900"/>
            <a:ext cx="3197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Kucukelbir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al., 2017 JMLR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24929" y="5585802"/>
            <a:ext cx="5040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0000FF"/>
                </a:solidFill>
              </a:rPr>
              <a:t>Standard gradients (as used in </a:t>
            </a:r>
            <a:r>
              <a:rPr lang="en-GB" b="1" dirty="0" err="1">
                <a:solidFill>
                  <a:srgbClr val="0000FF"/>
                </a:solidFill>
              </a:rPr>
              <a:t>linearised</a:t>
            </a:r>
            <a:r>
              <a:rPr lang="en-GB" b="1" dirty="0">
                <a:solidFill>
                  <a:srgbClr val="0000FF"/>
                </a:solidFill>
              </a:rPr>
              <a:t> inversion</a:t>
            </a:r>
            <a:r>
              <a:rPr lang="en-GB" b="1" dirty="0" smtClean="0">
                <a:solidFill>
                  <a:srgbClr val="0000FF"/>
                </a:solidFill>
              </a:rPr>
              <a:t>)</a:t>
            </a:r>
            <a:endParaRPr lang="en-GB" b="1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74896" y="5206277"/>
            <a:ext cx="1787802" cy="42867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91677" y="4688385"/>
            <a:ext cx="1787802" cy="42867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55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>
                <a:solidFill>
                  <a:srgbClr val="002060"/>
                </a:solidFill>
              </a:rPr>
              <a:t>Automatic Differential </a:t>
            </a:r>
            <a:r>
              <a:rPr lang="en-GB" sz="3600" dirty="0" err="1" smtClean="0">
                <a:solidFill>
                  <a:srgbClr val="002060"/>
                </a:solidFill>
              </a:rPr>
              <a:t>Variational</a:t>
            </a:r>
            <a:r>
              <a:rPr lang="en-GB" sz="3600" dirty="0" smtClean="0">
                <a:solidFill>
                  <a:srgbClr val="002060"/>
                </a:solidFill>
              </a:rPr>
              <a:t> Inference (ADVI)</a:t>
            </a:r>
            <a:endParaRPr lang="en-GB" sz="36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51305"/>
                <a:ext cx="10515600" cy="4720670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GB" sz="2400" dirty="0" smtClean="0"/>
                  <a:t>Transform constrained parameter </a:t>
                </a:r>
                <a14:m>
                  <m:oMath xmlns:m="http://schemas.openxmlformats.org/officeDocument/2006/math">
                    <m:r>
                      <a:rPr lang="en-GB" sz="2400" b="1" i="0" smtClean="0"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r>
                  <a:rPr lang="en-GB" sz="2400" dirty="0" smtClean="0"/>
                  <a:t> to real space: </a:t>
                </a:r>
                <a14:m>
                  <m:oMath xmlns:m="http://schemas.openxmlformats.org/officeDocument/2006/math">
                    <m:r>
                      <a:rPr lang="en-GB" sz="2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𝛉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sz="2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𝐦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400" dirty="0"/>
              </a:p>
              <a:p>
                <a:pPr>
                  <a:lnSpc>
                    <a:spcPct val="120000"/>
                  </a:lnSpc>
                </a:pPr>
                <a:r>
                  <a:rPr lang="en-GB" sz="2400" dirty="0" smtClean="0"/>
                  <a:t>In transformed space assume a Gaussian distribution: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𝛉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</m:d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𝑁𝑜𝑟𝑚𝑎𝑙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GB" sz="2400" b="1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𝛉</m:t>
                      </m:r>
                      <m:r>
                        <a:rPr lang="en-GB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r>
                        <a:rPr lang="el-GR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𝛍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GB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𝐋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𝐋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 smtClean="0"/>
              </a:p>
              <a:p>
                <a:pPr>
                  <a:lnSpc>
                    <a:spcPct val="120000"/>
                  </a:lnSpc>
                </a:pPr>
                <a:r>
                  <a:rPr lang="en-GB" sz="2400" dirty="0" smtClean="0"/>
                  <a:t>Standardize the normal distribution: </a:t>
                </a:r>
                <a14:m>
                  <m:oMath xmlns:m="http://schemas.openxmlformats.org/officeDocument/2006/math">
                    <m:r>
                      <a:rPr lang="en-GB" sz="2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𝛈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sz="24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𝛉</m:t>
                    </m:r>
                    <m:r>
                      <a:rPr lang="en-GB" sz="2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400" dirty="0" smtClean="0"/>
                  <a:t>   (simplify math)</a:t>
                </a:r>
                <a:endParaRPr lang="en-GB" sz="2400" dirty="0"/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𝛈</m:t>
                          </m:r>
                        </m:e>
                      </m:d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𝑁𝑜𝑟𝑚𝑎𝑙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l-GR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𝛈</m:t>
                      </m:r>
                      <m:r>
                        <a:rPr lang="en-GB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r>
                        <a:rPr lang="en-GB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GB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𝐈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400" dirty="0" smtClean="0"/>
              </a:p>
              <a:p>
                <a:pPr>
                  <a:lnSpc>
                    <a:spcPct val="120000"/>
                  </a:lnSpc>
                </a:pPr>
                <a:r>
                  <a:rPr lang="en-GB" sz="2400" dirty="0" smtClean="0"/>
                  <a:t>Gradient </a:t>
                </a:r>
                <a:r>
                  <a:rPr lang="en-GB" sz="2400" dirty="0"/>
                  <a:t>of ELBO </a:t>
                </a:r>
                <a:r>
                  <a:rPr lang="en-GB" sz="2400" dirty="0" smtClean="0"/>
                  <a:t>w.r.t. pdf parameters can be calculated: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𝛍</m:t>
                          </m:r>
                        </m:sub>
                      </m:sSub>
                      <m:r>
                        <a:rPr lang="en-GB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𝛈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GB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log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𝐝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e>
                      </m:d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𝛉</m:t>
                          </m:r>
                        </m:sub>
                      </m:sSub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𝛉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𝛉</m:t>
                          </m:r>
                        </m:sub>
                      </m:sSub>
                      <m:func>
                        <m:func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𝑑𝑒𝑡</m:t>
                              </m:r>
                              <m:sSub>
                                <m:sSub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1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𝐉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GB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p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sub>
                              </m:sSub>
                              <m:d>
                                <m:d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400" b="1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𝛉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GB" sz="2400" dirty="0" smtClean="0"/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𝐋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𝛈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en-GB" sz="24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𝐦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GB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𝐝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4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𝐦</m:t>
                              </m:r>
                            </m:e>
                          </m:d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en-GB" sz="24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𝛉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𝛉</m:t>
                              </m:r>
                            </m:e>
                          </m:d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en-GB" sz="24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𝛉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𝑑𝑒𝑡</m:t>
                                  </m:r>
                                  <m:sSub>
                                    <m:sSub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𝐉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GB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p>
                                          <m:r>
                                            <a:rPr lang="en-GB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p>
                                      </m:sSup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2400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𝛉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GB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  <m:sSup>
                            <m:sSupPr>
                              <m:ctrlPr>
                                <a:rPr lang="en-GB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𝛈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1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𝐋</m:t>
                          </m:r>
                        </m:e>
                        <m:sup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GB" sz="2400" dirty="0"/>
              </a:p>
              <a:p>
                <a:pPr>
                  <a:lnSpc>
                    <a:spcPct val="120000"/>
                  </a:lnSpc>
                </a:pPr>
                <a:r>
                  <a:rPr lang="en-GB" sz="2400" dirty="0" smtClean="0"/>
                  <a:t>Maximize ELBO  </a:t>
                </a:r>
                <a14:m>
                  <m:oMath xmlns:m="http://schemas.openxmlformats.org/officeDocument/2006/math">
                    <m:r>
                      <a:rPr lang="en-GB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GB" sz="2400" dirty="0" smtClean="0"/>
                  <a:t> w.r.t </a:t>
                </a:r>
                <a14:m>
                  <m:oMath xmlns:m="http://schemas.openxmlformats.org/officeDocument/2006/math">
                    <m:r>
                      <a:rPr lang="el-GR" sz="24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𝛍</m:t>
                    </m:r>
                  </m:oMath>
                </a14:m>
                <a:r>
                  <a:rPr lang="en-GB" sz="2400" dirty="0" smtClean="0"/>
                  <a:t> and </a:t>
                </a:r>
                <a14:m>
                  <m:oMath xmlns:m="http://schemas.openxmlformats.org/officeDocument/2006/math">
                    <m:r>
                      <a:rPr lang="en-GB" sz="24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𝐋</m:t>
                    </m:r>
                  </m:oMath>
                </a14:m>
                <a:r>
                  <a:rPr lang="en-GB" sz="2400" dirty="0" smtClean="0"/>
                  <a:t> using </a:t>
                </a:r>
                <a:r>
                  <a:rPr lang="en-GB" sz="2400" b="1" dirty="0" smtClean="0"/>
                  <a:t>gradient ascent</a:t>
                </a:r>
              </a:p>
              <a:p>
                <a:endParaRPr lang="en-GB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51305"/>
                <a:ext cx="10515600" cy="4720670"/>
              </a:xfrm>
              <a:blipFill>
                <a:blip r:embed="rId2"/>
                <a:stretch>
                  <a:fillRect l="-812" t="-129" b="-15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7765737" y="6311900"/>
            <a:ext cx="3197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Kucukelbir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al., 2017 JMLR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274073" y="4776475"/>
            <a:ext cx="8592760" cy="1155630"/>
            <a:chOff x="4469229" y="5162804"/>
            <a:chExt cx="8592760" cy="1155630"/>
          </a:xfrm>
        </p:grpSpPr>
        <p:sp>
          <p:nvSpPr>
            <p:cNvPr id="14" name="TextBox 13"/>
            <p:cNvSpPr txBox="1"/>
            <p:nvPr/>
          </p:nvSpPr>
          <p:spPr>
            <a:xfrm>
              <a:off x="4574922" y="5949102"/>
              <a:ext cx="84870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b="1" dirty="0">
                  <a:solidFill>
                    <a:srgbClr val="FF0000"/>
                  </a:solidFill>
                </a:rPr>
                <a:t>Expectations calculated by MC. But sampling N(0,1) </a:t>
              </a:r>
              <a:r>
                <a:rPr lang="en-GB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 low number of samples (even 1</a:t>
              </a:r>
              <a:r>
                <a:rPr lang="en-GB" b="1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)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469229" y="5609232"/>
              <a:ext cx="683812" cy="42928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402668" y="5162804"/>
              <a:ext cx="696578" cy="41634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502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>
                <a:solidFill>
                  <a:srgbClr val="002060"/>
                </a:solidFill>
              </a:rPr>
              <a:t>Automatic Differential </a:t>
            </a:r>
            <a:r>
              <a:rPr lang="en-GB" sz="3600" dirty="0" err="1" smtClean="0">
                <a:solidFill>
                  <a:srgbClr val="002060"/>
                </a:solidFill>
              </a:rPr>
              <a:t>Variational</a:t>
            </a:r>
            <a:r>
              <a:rPr lang="en-GB" sz="3600" dirty="0" smtClean="0">
                <a:solidFill>
                  <a:srgbClr val="002060"/>
                </a:solidFill>
              </a:rPr>
              <a:t> Inference (ADVI)</a:t>
            </a:r>
            <a:endParaRPr lang="en-GB" sz="3600" dirty="0">
              <a:solidFill>
                <a:srgbClr val="002060"/>
              </a:solidFill>
            </a:endParaRPr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686" y="1825625"/>
            <a:ext cx="9828628" cy="4351338"/>
          </a:xfrm>
        </p:spPr>
      </p:pic>
      <p:sp>
        <p:nvSpPr>
          <p:cNvPr id="16" name="TextBox 15"/>
          <p:cNvSpPr txBox="1"/>
          <p:nvPr/>
        </p:nvSpPr>
        <p:spPr>
          <a:xfrm>
            <a:off x="1888435" y="1600200"/>
            <a:ext cx="1540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Parameters </a:t>
            </a:r>
            <a:r>
              <a:rPr lang="en-GB" sz="1600" b="1" dirty="0" smtClean="0"/>
              <a:t>m</a:t>
            </a:r>
            <a:r>
              <a:rPr lang="en-GB" sz="1600" dirty="0" smtClean="0"/>
              <a:t> </a:t>
            </a:r>
            <a:endParaRPr lang="en-GB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5307496" y="1640959"/>
            <a:ext cx="3041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Unconstrained variable </a:t>
            </a:r>
            <a:r>
              <a:rPr lang="en-GB" sz="1600" b="1" dirty="0">
                <a:sym typeface="Symbol" panose="05050102010706020507" pitchFamily="18" charset="2"/>
              </a:rPr>
              <a:t></a:t>
            </a:r>
            <a:r>
              <a:rPr lang="en-GB" sz="1600" dirty="0" smtClean="0"/>
              <a:t> </a:t>
            </a:r>
            <a:endParaRPr lang="en-GB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1888435" y="4041674"/>
            <a:ext cx="1540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Parameters </a:t>
            </a:r>
            <a:r>
              <a:rPr lang="en-GB" sz="1600" b="1" dirty="0" smtClean="0"/>
              <a:t>m</a:t>
            </a:r>
            <a:r>
              <a:rPr lang="en-GB" sz="1600" dirty="0" smtClean="0"/>
              <a:t> </a:t>
            </a:r>
            <a:endParaRPr lang="en-GB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8779565" y="2776330"/>
            <a:ext cx="21534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Standardized variable </a:t>
            </a:r>
            <a:r>
              <a:rPr lang="en-GB" sz="1600" dirty="0" smtClean="0">
                <a:sym typeface="Symbol" panose="05050102010706020507" pitchFamily="18" charset="2"/>
              </a:rPr>
              <a:t></a:t>
            </a:r>
            <a:r>
              <a:rPr lang="en-GB" sz="1600" dirty="0" smtClean="0"/>
              <a:t> </a:t>
            </a:r>
            <a:endParaRPr lang="en-GB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5307496" y="4041674"/>
            <a:ext cx="3041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Unconstrained variable </a:t>
            </a:r>
            <a:r>
              <a:rPr lang="en-GB" sz="1600" b="1" dirty="0">
                <a:sym typeface="Symbol" panose="05050102010706020507" pitchFamily="18" charset="2"/>
              </a:rPr>
              <a:t></a:t>
            </a:r>
            <a:r>
              <a:rPr lang="en-GB" sz="1600" dirty="0" smtClean="0"/>
              <a:t>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16874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Transform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783" y="2769257"/>
            <a:ext cx="5486411" cy="3657607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291730" y="1955873"/>
                <a:ext cx="67489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 smtClean="0"/>
                  <a:t>where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GB" sz="2400" dirty="0" smtClean="0"/>
                  <a:t> and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GB" sz="2400" dirty="0" smtClean="0"/>
                  <a:t> are lower and upper bounds</a:t>
                </a:r>
                <a:endParaRPr lang="en-GB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730" y="1955873"/>
                <a:ext cx="6748914" cy="461665"/>
              </a:xfrm>
              <a:prstGeom prst="rect">
                <a:avLst/>
              </a:prstGeom>
              <a:blipFill>
                <a:blip r:embed="rId3"/>
                <a:stretch>
                  <a:fillRect l="-1355" t="-10526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99822" y="1955873"/>
                <a:ext cx="42054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func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GB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log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⁡(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822" y="1955873"/>
                <a:ext cx="4205447" cy="369332"/>
              </a:xfrm>
              <a:prstGeom prst="rect">
                <a:avLst/>
              </a:prstGeom>
              <a:blipFill>
                <a:blip r:embed="rId4"/>
                <a:stretch>
                  <a:fillRect l="-1306" r="-2177" b="-3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290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3044</TotalTime>
  <Words>2447</Words>
  <Application>Microsoft Office PowerPoint</Application>
  <PresentationFormat>Widescreen</PresentationFormat>
  <Paragraphs>377</Paragraphs>
  <Slides>49</Slides>
  <Notes>11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Aharoni</vt:lpstr>
      <vt:lpstr>Arial</vt:lpstr>
      <vt:lpstr>Baskerville Old Face</vt:lpstr>
      <vt:lpstr>Calibri</vt:lpstr>
      <vt:lpstr>Calibri Light</vt:lpstr>
      <vt:lpstr>Cambria Math</vt:lpstr>
      <vt:lpstr>Symbol</vt:lpstr>
      <vt:lpstr>Times New Roman</vt:lpstr>
      <vt:lpstr>Wingdings</vt:lpstr>
      <vt:lpstr>Office Theme</vt:lpstr>
      <vt:lpstr>Equation</vt:lpstr>
      <vt:lpstr>Seismic Tomography using Variational Inference</vt:lpstr>
      <vt:lpstr>Contents</vt:lpstr>
      <vt:lpstr>Bayesian Inference</vt:lpstr>
      <vt:lpstr>Variational Inference</vt:lpstr>
      <vt:lpstr>Variational Inference</vt:lpstr>
      <vt:lpstr>Automatic Differential Variational Inference (ADVI)</vt:lpstr>
      <vt:lpstr>Automatic Differential Variational Inference (ADVI)</vt:lpstr>
      <vt:lpstr>Automatic Differential Variational Inference (ADVI)</vt:lpstr>
      <vt:lpstr>Transform</vt:lpstr>
      <vt:lpstr>Variational Inference based on Invertible Transforms</vt:lpstr>
      <vt:lpstr>Stein Variational Gradient Descent(SVGD)</vt:lpstr>
      <vt:lpstr>Stein Variational Gradient Descent(SVGD)</vt:lpstr>
      <vt:lpstr>SVGD</vt:lpstr>
      <vt:lpstr>Metropolis-Hastings</vt:lpstr>
      <vt:lpstr>SVGD</vt:lpstr>
      <vt:lpstr>SVGD</vt:lpstr>
      <vt:lpstr>Synthetic tests</vt:lpstr>
      <vt:lpstr>Synthetic tests</vt:lpstr>
      <vt:lpstr>Reversible jump McMC</vt:lpstr>
      <vt:lpstr>ADVI results</vt:lpstr>
      <vt:lpstr>SVGD results</vt:lpstr>
      <vt:lpstr>Metropolis-Hastings McMC</vt:lpstr>
      <vt:lpstr>Reversible jump McMC</vt:lpstr>
      <vt:lpstr>Reversible jump McMC</vt:lpstr>
      <vt:lpstr>Reversible jump McMC</vt:lpstr>
      <vt:lpstr>Marginal distribution</vt:lpstr>
      <vt:lpstr>Marginal distribution</vt:lpstr>
      <vt:lpstr>Computational cost</vt:lpstr>
      <vt:lpstr>Application to Grane field</vt:lpstr>
      <vt:lpstr>ADVI</vt:lpstr>
      <vt:lpstr>SVGD</vt:lpstr>
      <vt:lpstr>rj-McMC</vt:lpstr>
      <vt:lpstr>Computational cost</vt:lpstr>
      <vt:lpstr>Summary</vt:lpstr>
      <vt:lpstr>Variational Full-Waveform Inversion (VFWI)</vt:lpstr>
      <vt:lpstr>Full-waveform Inversion</vt:lpstr>
      <vt:lpstr>Bayesian Solution</vt:lpstr>
      <vt:lpstr>Synthetic examples</vt:lpstr>
      <vt:lpstr>Synthetic examples</vt:lpstr>
      <vt:lpstr>Iterations of SVGD</vt:lpstr>
      <vt:lpstr>Number of particles</vt:lpstr>
      <vt:lpstr>Particles of SVGD</vt:lpstr>
      <vt:lpstr>Results of SVGD</vt:lpstr>
      <vt:lpstr>Results of Hamiltonian Monte Carlo</vt:lpstr>
      <vt:lpstr>Comparison</vt:lpstr>
      <vt:lpstr>Comparison</vt:lpstr>
      <vt:lpstr>Comparison between SVGD and HMC</vt:lpstr>
      <vt:lpstr>Conclusion</vt:lpstr>
      <vt:lpstr>Thank you</vt:lpstr>
    </vt:vector>
  </TitlesOfParts>
  <Company>University of Edinburgh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ZHANG Xin</dc:creator>
  <cp:lastModifiedBy>ZHANG Xin</cp:lastModifiedBy>
  <cp:revision>168</cp:revision>
  <dcterms:created xsi:type="dcterms:W3CDTF">2019-08-20T11:04:00Z</dcterms:created>
  <dcterms:modified xsi:type="dcterms:W3CDTF">2020-04-28T10:03:24Z</dcterms:modified>
</cp:coreProperties>
</file>