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74" r:id="rId2"/>
    <p:sldId id="379" r:id="rId3"/>
    <p:sldId id="256" r:id="rId4"/>
    <p:sldId id="377" r:id="rId5"/>
    <p:sldId id="376" r:id="rId6"/>
    <p:sldId id="378" r:id="rId7"/>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050"/>
  </p:normalViewPr>
  <p:slideViewPr>
    <p:cSldViewPr snapToGrid="0" snapToObjects="1">
      <p:cViewPr varScale="1">
        <p:scale>
          <a:sx n="180" d="100"/>
          <a:sy n="180" d="100"/>
        </p:scale>
        <p:origin x="21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DFB35-969E-4945-A22C-4D5F9F682D79}" type="datetimeFigureOut">
              <a:rPr lang="en-US" smtClean="0"/>
              <a:t>5/4/20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3FB1A-CE6F-3148-8DB6-570037BD46E1}" type="slidenum">
              <a:rPr lang="en-US" smtClean="0"/>
              <a:t>‹#›</a:t>
            </a:fld>
            <a:endParaRPr lang="en-US"/>
          </a:p>
        </p:txBody>
      </p:sp>
    </p:spTree>
    <p:extLst>
      <p:ext uri="{BB962C8B-B14F-4D97-AF65-F5344CB8AC3E}">
        <p14:creationId xmlns:p14="http://schemas.microsoft.com/office/powerpoint/2010/main" val="269887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B6F27-E458-FA45-B3DF-2F9B6A1578B3}" type="slidenum">
              <a:rPr lang="en-US" smtClean="0"/>
              <a:t>1</a:t>
            </a:fld>
            <a:endParaRPr lang="en-US"/>
          </a:p>
        </p:txBody>
      </p:sp>
    </p:spTree>
    <p:extLst>
      <p:ext uri="{BB962C8B-B14F-4D97-AF65-F5344CB8AC3E}">
        <p14:creationId xmlns:p14="http://schemas.microsoft.com/office/powerpoint/2010/main" val="2579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FB1A-CE6F-3148-8DB6-570037BD46E1}" type="slidenum">
              <a:rPr lang="en-US" smtClean="0"/>
              <a:t>3</a:t>
            </a:fld>
            <a:endParaRPr lang="en-US"/>
          </a:p>
        </p:txBody>
      </p:sp>
    </p:spTree>
    <p:extLst>
      <p:ext uri="{BB962C8B-B14F-4D97-AF65-F5344CB8AC3E}">
        <p14:creationId xmlns:p14="http://schemas.microsoft.com/office/powerpoint/2010/main" val="189353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FB1A-CE6F-3148-8DB6-570037BD46E1}" type="slidenum">
              <a:rPr lang="en-US" smtClean="0"/>
              <a:t>4</a:t>
            </a:fld>
            <a:endParaRPr lang="en-US"/>
          </a:p>
        </p:txBody>
      </p:sp>
    </p:spTree>
    <p:extLst>
      <p:ext uri="{BB962C8B-B14F-4D97-AF65-F5344CB8AC3E}">
        <p14:creationId xmlns:p14="http://schemas.microsoft.com/office/powerpoint/2010/main" val="291518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FB1A-CE6F-3148-8DB6-570037BD46E1}" type="slidenum">
              <a:rPr lang="en-US" smtClean="0"/>
              <a:t>5</a:t>
            </a:fld>
            <a:endParaRPr lang="en-US"/>
          </a:p>
        </p:txBody>
      </p:sp>
    </p:spTree>
    <p:extLst>
      <p:ext uri="{BB962C8B-B14F-4D97-AF65-F5344CB8AC3E}">
        <p14:creationId xmlns:p14="http://schemas.microsoft.com/office/powerpoint/2010/main" val="57538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FB1A-CE6F-3148-8DB6-570037BD46E1}" type="slidenum">
              <a:rPr lang="en-US" smtClean="0"/>
              <a:t>6</a:t>
            </a:fld>
            <a:endParaRPr lang="en-US"/>
          </a:p>
        </p:txBody>
      </p:sp>
    </p:spTree>
    <p:extLst>
      <p:ext uri="{BB962C8B-B14F-4D97-AF65-F5344CB8AC3E}">
        <p14:creationId xmlns:p14="http://schemas.microsoft.com/office/powerpoint/2010/main" val="213932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B228-A392-BC48-ABA5-FD68BD02DC6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CB3C35B-E020-704C-8EF3-3D8E12F09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B5CBB04-B282-6D42-A133-DD652DE17014}"/>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5" name="Footer Placeholder 4">
            <a:extLst>
              <a:ext uri="{FF2B5EF4-FFF2-40B4-BE49-F238E27FC236}">
                <a16:creationId xmlns:a16="http://schemas.microsoft.com/office/drawing/2014/main" id="{284829A3-C358-C940-8685-3DE8CC66E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4F710-9AC5-5540-B0FD-CD856BEAD3F9}"/>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120121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2A9C-EE1C-B84C-8DD7-CD10F3499E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926543-45F2-AD4D-B789-C8F3D80DC9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C5CB6-90D3-D240-AEB3-6D000CBFC2AF}"/>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5" name="Footer Placeholder 4">
            <a:extLst>
              <a:ext uri="{FF2B5EF4-FFF2-40B4-BE49-F238E27FC236}">
                <a16:creationId xmlns:a16="http://schemas.microsoft.com/office/drawing/2014/main" id="{4990591F-C6B3-6640-BB94-167E6F12D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5C093-C7E6-874D-8107-B679C98F9CE1}"/>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280222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E4061-2035-5740-AF36-407668E7F7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097385-999C-8A47-B670-8AB1CF0231E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D2C940-91D9-FE4B-98F6-B8A39EB4F5A1}"/>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5" name="Footer Placeholder 4">
            <a:extLst>
              <a:ext uri="{FF2B5EF4-FFF2-40B4-BE49-F238E27FC236}">
                <a16:creationId xmlns:a16="http://schemas.microsoft.com/office/drawing/2014/main" id="{2D5395EC-61B4-3A4E-9F44-81EB912F6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3BB7C-F5EE-9542-8C51-AD3C7408D9AE}"/>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419961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2F19-E16A-FD4F-94C6-F8B225C921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F4A74A-9632-7140-A955-4346993DEB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316B59-7F72-124D-AE7A-61833AC4962C}"/>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5" name="Footer Placeholder 4">
            <a:extLst>
              <a:ext uri="{FF2B5EF4-FFF2-40B4-BE49-F238E27FC236}">
                <a16:creationId xmlns:a16="http://schemas.microsoft.com/office/drawing/2014/main" id="{2F1FD9A5-5CAD-D24D-9CE0-3DEA3C54C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8A755-13EF-6A4C-BB7B-7E63C51D8B9C}"/>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261321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A8D6-E2FA-8B49-9393-0C28E01049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F052D2D-7F5F-2C40-83B5-80447A049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C1A56D-3742-0344-8CC1-68ED04C7AD74}"/>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5" name="Footer Placeholder 4">
            <a:extLst>
              <a:ext uri="{FF2B5EF4-FFF2-40B4-BE49-F238E27FC236}">
                <a16:creationId xmlns:a16="http://schemas.microsoft.com/office/drawing/2014/main" id="{2CAE560E-38BF-3D44-AA9F-9FAFE273D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370F7-4C3C-4240-895E-1F8B282F41B7}"/>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363004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7BD3-105C-BB46-B481-E0A7976F4B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040C53-A928-7547-936C-E1C517D278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FD5EBBA-B0BD-2248-8D86-6018BF031F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C7D92E-570C-124E-AB92-F4BD55A55418}"/>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6" name="Footer Placeholder 5">
            <a:extLst>
              <a:ext uri="{FF2B5EF4-FFF2-40B4-BE49-F238E27FC236}">
                <a16:creationId xmlns:a16="http://schemas.microsoft.com/office/drawing/2014/main" id="{65A9FEE0-70B7-3547-A909-898939C62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9767E-D464-BA45-A382-EBF17BD50C25}"/>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120546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4ADD-88BF-2949-887A-9BB1E93A147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D48D52-4494-664E-B71F-186CBEF18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184688-BFEB-8144-AAA9-622952551B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43F41BD-5CBF-D945-8C47-8DD78505C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4AD255-053F-034E-9A14-9D433AED64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C75F76-73EC-1E48-819F-2DB449E6C42B}"/>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8" name="Footer Placeholder 7">
            <a:extLst>
              <a:ext uri="{FF2B5EF4-FFF2-40B4-BE49-F238E27FC236}">
                <a16:creationId xmlns:a16="http://schemas.microsoft.com/office/drawing/2014/main" id="{9D5762AC-076E-5F44-A528-9784680C9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6D9450-E2A0-AD48-A928-9C949B37FCBF}"/>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362129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62DC-1AFB-394B-9DE5-7D06A92B8B1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53D06F-64D9-E249-B7F3-CEEAA91857DE}"/>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4" name="Footer Placeholder 3">
            <a:extLst>
              <a:ext uri="{FF2B5EF4-FFF2-40B4-BE49-F238E27FC236}">
                <a16:creationId xmlns:a16="http://schemas.microsoft.com/office/drawing/2014/main" id="{B0B4995E-9D69-8F47-BC1A-1FDF32D4C6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FCCA27-44EB-D04C-824F-978D64C90572}"/>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45858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DA827-436E-0648-90A7-427B574340F2}"/>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3" name="Footer Placeholder 2">
            <a:extLst>
              <a:ext uri="{FF2B5EF4-FFF2-40B4-BE49-F238E27FC236}">
                <a16:creationId xmlns:a16="http://schemas.microsoft.com/office/drawing/2014/main" id="{94389DA2-D20E-7049-8CB6-9121AC678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D1E92-F844-6D48-9DB1-7A40E4FC94B2}"/>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217487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3D94-09EB-604B-988F-584887777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0B40C2-301C-DF40-AC37-0153395C02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473B92-9512-F04B-8A64-7EC283C03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AB3503-9E6B-104C-9A63-551861A01DCA}"/>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6" name="Footer Placeholder 5">
            <a:extLst>
              <a:ext uri="{FF2B5EF4-FFF2-40B4-BE49-F238E27FC236}">
                <a16:creationId xmlns:a16="http://schemas.microsoft.com/office/drawing/2014/main" id="{C0108B87-A2D3-2645-A33A-71CC63634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C161B-698C-4447-9690-BFA88CF14EDD}"/>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89893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4AB1-A78C-0C47-BF0F-46AC5F2338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297BFB-80D2-8642-AFFC-10E53D370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9B76BC-5D9E-1049-AA08-4D05A227A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39DF4D-1A3E-8D43-89F2-FC2819AA3B4B}"/>
              </a:ext>
            </a:extLst>
          </p:cNvPr>
          <p:cNvSpPr>
            <a:spLocks noGrp="1"/>
          </p:cNvSpPr>
          <p:nvPr>
            <p:ph type="dt" sz="half" idx="10"/>
          </p:nvPr>
        </p:nvSpPr>
        <p:spPr/>
        <p:txBody>
          <a:bodyPr/>
          <a:lstStyle/>
          <a:p>
            <a:fld id="{F6D36E46-748A-9545-B916-0DEE6834B3E7}" type="datetimeFigureOut">
              <a:rPr lang="en-US" smtClean="0"/>
              <a:t>5/4/20</a:t>
            </a:fld>
            <a:endParaRPr lang="en-US"/>
          </a:p>
        </p:txBody>
      </p:sp>
      <p:sp>
        <p:nvSpPr>
          <p:cNvPr id="6" name="Footer Placeholder 5">
            <a:extLst>
              <a:ext uri="{FF2B5EF4-FFF2-40B4-BE49-F238E27FC236}">
                <a16:creationId xmlns:a16="http://schemas.microsoft.com/office/drawing/2014/main" id="{A5A9436B-16A3-7B4F-9605-C1A71E6B3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BE197-E92F-6940-BD07-9DA174F2A11A}"/>
              </a:ext>
            </a:extLst>
          </p:cNvPr>
          <p:cNvSpPr>
            <a:spLocks noGrp="1"/>
          </p:cNvSpPr>
          <p:nvPr>
            <p:ph type="sldNum" sz="quarter" idx="12"/>
          </p:nvPr>
        </p:nvSpPr>
        <p:spPr/>
        <p:txBody>
          <a:bodyPr/>
          <a:lstStyle/>
          <a:p>
            <a:fld id="{5E11C4F1-1D1B-894D-B254-BAF3CD1B7CC8}" type="slidenum">
              <a:rPr lang="en-US" smtClean="0"/>
              <a:t>‹#›</a:t>
            </a:fld>
            <a:endParaRPr lang="en-US"/>
          </a:p>
        </p:txBody>
      </p:sp>
    </p:spTree>
    <p:extLst>
      <p:ext uri="{BB962C8B-B14F-4D97-AF65-F5344CB8AC3E}">
        <p14:creationId xmlns:p14="http://schemas.microsoft.com/office/powerpoint/2010/main" val="69371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A9443A-35B1-B140-B0BF-6982B4719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A492FC-72A8-584F-A2C6-74383BD7D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B4E12A-FEFA-2C45-A1F9-5A7B3217F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36E46-748A-9545-B916-0DEE6834B3E7}" type="datetimeFigureOut">
              <a:rPr lang="en-US" smtClean="0"/>
              <a:t>5/4/20</a:t>
            </a:fld>
            <a:endParaRPr lang="en-US"/>
          </a:p>
        </p:txBody>
      </p:sp>
      <p:sp>
        <p:nvSpPr>
          <p:cNvPr id="5" name="Footer Placeholder 4">
            <a:extLst>
              <a:ext uri="{FF2B5EF4-FFF2-40B4-BE49-F238E27FC236}">
                <a16:creationId xmlns:a16="http://schemas.microsoft.com/office/drawing/2014/main" id="{3F51FC77-3A1A-4E4D-A671-5852D4A98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08C90-3F42-B541-9010-C7328BD45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1C4F1-1D1B-894D-B254-BAF3CD1B7CC8}" type="slidenum">
              <a:rPr lang="en-US" smtClean="0"/>
              <a:t>‹#›</a:t>
            </a:fld>
            <a:endParaRPr lang="en-US"/>
          </a:p>
        </p:txBody>
      </p:sp>
    </p:spTree>
    <p:extLst>
      <p:ext uri="{BB962C8B-B14F-4D97-AF65-F5344CB8AC3E}">
        <p14:creationId xmlns:p14="http://schemas.microsoft.com/office/powerpoint/2010/main" val="239241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737B-F433-2E4B-81F0-D8F70CBD2924}"/>
              </a:ext>
            </a:extLst>
          </p:cNvPr>
          <p:cNvSpPr>
            <a:spLocks noGrp="1"/>
          </p:cNvSpPr>
          <p:nvPr>
            <p:ph type="title"/>
          </p:nvPr>
        </p:nvSpPr>
        <p:spPr>
          <a:xfrm>
            <a:off x="908231" y="2407261"/>
            <a:ext cx="10515600" cy="1325563"/>
          </a:xfrm>
        </p:spPr>
        <p:txBody>
          <a:bodyPr>
            <a:normAutofit/>
          </a:bodyPr>
          <a:lstStyle/>
          <a:p>
            <a:pPr algn="ctr"/>
            <a:r>
              <a:rPr lang="en-US" dirty="0"/>
              <a:t>Whistler precursor waves at quasi-perpendicular shocks</a:t>
            </a:r>
            <a:r>
              <a:rPr lang="en-GB" dirty="0"/>
              <a:t>.</a:t>
            </a:r>
            <a:endParaRPr lang="en-US" dirty="0"/>
          </a:p>
        </p:txBody>
      </p:sp>
      <p:pic>
        <p:nvPicPr>
          <p:cNvPr id="3" name="Picture 2">
            <a:extLst>
              <a:ext uri="{FF2B5EF4-FFF2-40B4-BE49-F238E27FC236}">
                <a16:creationId xmlns:a16="http://schemas.microsoft.com/office/drawing/2014/main" id="{947288FF-15A4-6C4C-B22F-E73F0903D90B}"/>
              </a:ext>
            </a:extLst>
          </p:cNvPr>
          <p:cNvPicPr>
            <a:picLocks noChangeAspect="1"/>
          </p:cNvPicPr>
          <p:nvPr/>
        </p:nvPicPr>
        <p:blipFill>
          <a:blip r:embed="rId3"/>
          <a:stretch>
            <a:fillRect/>
          </a:stretch>
        </p:blipFill>
        <p:spPr>
          <a:xfrm>
            <a:off x="235813" y="1214438"/>
            <a:ext cx="2073030" cy="1036515"/>
          </a:xfrm>
          <a:prstGeom prst="rect">
            <a:avLst/>
          </a:prstGeom>
        </p:spPr>
      </p:pic>
      <p:pic>
        <p:nvPicPr>
          <p:cNvPr id="4" name="Picture 3">
            <a:extLst>
              <a:ext uri="{FF2B5EF4-FFF2-40B4-BE49-F238E27FC236}">
                <a16:creationId xmlns:a16="http://schemas.microsoft.com/office/drawing/2014/main" id="{CE16D083-0B15-B940-BD13-5C905377D47F}"/>
              </a:ext>
            </a:extLst>
          </p:cNvPr>
          <p:cNvPicPr>
            <a:picLocks noChangeAspect="1"/>
          </p:cNvPicPr>
          <p:nvPr/>
        </p:nvPicPr>
        <p:blipFill>
          <a:blip r:embed="rId4"/>
          <a:stretch>
            <a:fillRect/>
          </a:stretch>
        </p:blipFill>
        <p:spPr>
          <a:xfrm>
            <a:off x="244139" y="85848"/>
            <a:ext cx="1028189" cy="1036515"/>
          </a:xfrm>
          <a:prstGeom prst="rect">
            <a:avLst/>
          </a:prstGeom>
        </p:spPr>
      </p:pic>
      <p:pic>
        <p:nvPicPr>
          <p:cNvPr id="5" name="Picture 4">
            <a:extLst>
              <a:ext uri="{FF2B5EF4-FFF2-40B4-BE49-F238E27FC236}">
                <a16:creationId xmlns:a16="http://schemas.microsoft.com/office/drawing/2014/main" id="{AEB30CCA-6D64-8D46-9872-582162683A61}"/>
              </a:ext>
            </a:extLst>
          </p:cNvPr>
          <p:cNvPicPr>
            <a:picLocks noChangeAspect="1"/>
          </p:cNvPicPr>
          <p:nvPr/>
        </p:nvPicPr>
        <p:blipFill>
          <a:blip r:embed="rId5"/>
          <a:stretch>
            <a:fillRect/>
          </a:stretch>
        </p:blipFill>
        <p:spPr>
          <a:xfrm>
            <a:off x="10422305" y="85848"/>
            <a:ext cx="1672981" cy="1672981"/>
          </a:xfrm>
          <a:prstGeom prst="rect">
            <a:avLst/>
          </a:prstGeom>
        </p:spPr>
      </p:pic>
      <p:sp>
        <p:nvSpPr>
          <p:cNvPr id="6" name="Rectangle 5">
            <a:extLst>
              <a:ext uri="{FF2B5EF4-FFF2-40B4-BE49-F238E27FC236}">
                <a16:creationId xmlns:a16="http://schemas.microsoft.com/office/drawing/2014/main" id="{436DAD91-0FF6-0C42-9AA9-97A59A55A89F}"/>
              </a:ext>
            </a:extLst>
          </p:cNvPr>
          <p:cNvSpPr/>
          <p:nvPr/>
        </p:nvSpPr>
        <p:spPr>
          <a:xfrm>
            <a:off x="2121614" y="3683962"/>
            <a:ext cx="8088834" cy="3023905"/>
          </a:xfrm>
          <a:prstGeom prst="rect">
            <a:avLst/>
          </a:prstGeom>
        </p:spPr>
        <p:txBody>
          <a:bodyPr wrap="square">
            <a:spAutoFit/>
          </a:bodyPr>
          <a:lstStyle/>
          <a:p>
            <a:pPr algn="ctr"/>
            <a:r>
              <a:rPr lang="en-GB" dirty="0"/>
              <a:t>Ahmad Lalti</a:t>
            </a:r>
            <a:r>
              <a:rPr lang="en-GB" baseline="30000" dirty="0"/>
              <a:t>1,2</a:t>
            </a:r>
            <a:r>
              <a:rPr lang="en-GB" dirty="0"/>
              <a:t>, Yuri Khotyaintsev</a:t>
            </a:r>
            <a:r>
              <a:rPr lang="en-GB" baseline="30000" dirty="0"/>
              <a:t>1</a:t>
            </a:r>
            <a:r>
              <a:rPr lang="en-GB" dirty="0"/>
              <a:t>, Daniel Graham</a:t>
            </a:r>
            <a:r>
              <a:rPr lang="en-GB" baseline="30000" dirty="0"/>
              <a:t>1</a:t>
            </a:r>
            <a:r>
              <a:rPr lang="en-GB" dirty="0"/>
              <a:t>, </a:t>
            </a:r>
            <a:r>
              <a:rPr lang="en-GB" dirty="0" err="1"/>
              <a:t>Andris</a:t>
            </a:r>
            <a:r>
              <a:rPr lang="en-GB" dirty="0"/>
              <a:t> Vaivads</a:t>
            </a:r>
            <a:r>
              <a:rPr lang="en-GB" baseline="30000" dirty="0"/>
              <a:t>3</a:t>
            </a:r>
            <a:r>
              <a:rPr lang="en-GB" dirty="0"/>
              <a:t>, Andreas Johlander</a:t>
            </a:r>
            <a:r>
              <a:rPr lang="en-GB" baseline="30000" dirty="0"/>
              <a:t>4</a:t>
            </a:r>
            <a:r>
              <a:rPr lang="en-GB" dirty="0"/>
              <a:t>, Roy Torbert</a:t>
            </a:r>
            <a:r>
              <a:rPr lang="en-GB" baseline="30000" dirty="0"/>
              <a:t>5</a:t>
            </a:r>
            <a:r>
              <a:rPr lang="en-GB" dirty="0"/>
              <a:t>, Barbara Giles</a:t>
            </a:r>
            <a:r>
              <a:rPr lang="en-GB" baseline="30000" dirty="0"/>
              <a:t>6</a:t>
            </a:r>
            <a:r>
              <a:rPr lang="en-GB" dirty="0"/>
              <a:t>, Chris Russell</a:t>
            </a:r>
            <a:r>
              <a:rPr lang="en-GB" baseline="30000" dirty="0"/>
              <a:t>7</a:t>
            </a:r>
            <a:r>
              <a:rPr lang="en-GB" dirty="0"/>
              <a:t>, and Jim Burch</a:t>
            </a:r>
            <a:r>
              <a:rPr lang="en-GB" baseline="30000" dirty="0"/>
              <a:t>8</a:t>
            </a:r>
            <a:endParaRPr lang="en-GB" dirty="0"/>
          </a:p>
          <a:p>
            <a:pPr algn="ctr"/>
            <a:r>
              <a:rPr lang="en-GB" sz="1050" baseline="30000" dirty="0"/>
              <a:t>1</a:t>
            </a:r>
            <a:r>
              <a:rPr lang="en-GB" sz="1050" dirty="0"/>
              <a:t>Swedish Institute of Space Physics, Uppsala, Sweden</a:t>
            </a:r>
          </a:p>
          <a:p>
            <a:pPr algn="ctr"/>
            <a:r>
              <a:rPr lang="en-GB" sz="1050" baseline="30000" dirty="0"/>
              <a:t>2</a:t>
            </a:r>
            <a:r>
              <a:rPr lang="en-GB" sz="1050" dirty="0"/>
              <a:t>Department of Physics and Astronomy, Uppsala University, Uppsala, Sweden</a:t>
            </a:r>
          </a:p>
          <a:p>
            <a:pPr algn="ctr"/>
            <a:r>
              <a:rPr lang="en-GB" sz="1050" baseline="30000" dirty="0"/>
              <a:t>3</a:t>
            </a:r>
            <a:r>
              <a:rPr lang="en-GB" sz="1050" dirty="0"/>
              <a:t>Space and Plasma Physics, School of Electrical Engineering and Computer Science, KTH Royal Institute </a:t>
            </a:r>
            <a:r>
              <a:rPr lang="en-GB" sz="1050" dirty="0" err="1"/>
              <a:t>ofTechnology</a:t>
            </a:r>
            <a:r>
              <a:rPr lang="en-GB" sz="1050" dirty="0"/>
              <a:t>, Stockholm, Sweden</a:t>
            </a:r>
          </a:p>
          <a:p>
            <a:pPr algn="ctr"/>
            <a:r>
              <a:rPr lang="en-GB" sz="1050" baseline="30000" dirty="0"/>
              <a:t>4</a:t>
            </a:r>
            <a:r>
              <a:rPr lang="en-GB" sz="1050" dirty="0"/>
              <a:t>Department of Physics, University of Helsinki, Helsinki, Finland</a:t>
            </a:r>
          </a:p>
          <a:p>
            <a:pPr algn="ctr"/>
            <a:r>
              <a:rPr lang="en-GB" sz="1050" baseline="30000" dirty="0"/>
              <a:t>5</a:t>
            </a:r>
            <a:r>
              <a:rPr lang="en-GB" sz="1050" dirty="0"/>
              <a:t>University of New Hampshire, Durham, USA</a:t>
            </a:r>
          </a:p>
          <a:p>
            <a:pPr algn="ctr"/>
            <a:r>
              <a:rPr lang="en-GB" sz="1050" baseline="30000" dirty="0"/>
              <a:t>6</a:t>
            </a:r>
            <a:r>
              <a:rPr lang="en-GB" sz="1050" dirty="0"/>
              <a:t>NASA Goddard Space Flight </a:t>
            </a:r>
            <a:r>
              <a:rPr lang="en-GB" sz="1050" dirty="0" err="1"/>
              <a:t>Center</a:t>
            </a:r>
            <a:r>
              <a:rPr lang="en-GB" sz="1050" dirty="0"/>
              <a:t>, Greenbelt, USA</a:t>
            </a:r>
          </a:p>
          <a:p>
            <a:pPr algn="ctr"/>
            <a:r>
              <a:rPr lang="en-GB" sz="1050" baseline="30000" dirty="0"/>
              <a:t>7</a:t>
            </a:r>
            <a:r>
              <a:rPr lang="en-GB" sz="1050" dirty="0"/>
              <a:t>University of California, Los Angeles, USA</a:t>
            </a:r>
          </a:p>
          <a:p>
            <a:pPr algn="ctr"/>
            <a:r>
              <a:rPr lang="en-GB" sz="1050" baseline="30000" dirty="0"/>
              <a:t>8</a:t>
            </a:r>
            <a:r>
              <a:rPr lang="en-GB" sz="1050" dirty="0"/>
              <a:t>Southwest Research Institute, San Antonio, USA</a:t>
            </a:r>
          </a:p>
          <a:p>
            <a:pPr algn="ctr"/>
            <a:endParaRPr lang="en-GB" sz="1200" dirty="0"/>
          </a:p>
          <a:p>
            <a:pPr algn="ctr"/>
            <a:endParaRPr lang="en-SE" sz="1050" dirty="0"/>
          </a:p>
          <a:p>
            <a:pPr algn="ctr">
              <a:spcAft>
                <a:spcPts val="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ctr">
              <a:spcAft>
                <a:spcPts val="0"/>
              </a:spcAft>
            </a:pPr>
            <a:endParaRPr lang="en-SE" sz="2400" dirty="0">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E1E83E0-37B3-864E-AE61-5C7569EE6F6F}"/>
              </a:ext>
            </a:extLst>
          </p:cNvPr>
          <p:cNvSpPr txBox="1"/>
          <p:nvPr/>
        </p:nvSpPr>
        <p:spPr>
          <a:xfrm flipH="1">
            <a:off x="235813" y="6386623"/>
            <a:ext cx="1429954" cy="369332"/>
          </a:xfrm>
          <a:prstGeom prst="rect">
            <a:avLst/>
          </a:prstGeom>
          <a:noFill/>
        </p:spPr>
        <p:txBody>
          <a:bodyPr wrap="square" rtlCol="0">
            <a:spAutoFit/>
          </a:bodyPr>
          <a:lstStyle/>
          <a:p>
            <a:r>
              <a:rPr lang="en-US" dirty="0"/>
              <a:t>© Authors</a:t>
            </a:r>
          </a:p>
        </p:txBody>
      </p:sp>
    </p:spTree>
    <p:extLst>
      <p:ext uri="{BB962C8B-B14F-4D97-AF65-F5344CB8AC3E}">
        <p14:creationId xmlns:p14="http://schemas.microsoft.com/office/powerpoint/2010/main" val="112275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3C52E-2D7E-764F-8BC8-AD52B24CB100}"/>
              </a:ext>
            </a:extLst>
          </p:cNvPr>
          <p:cNvSpPr txBox="1"/>
          <p:nvPr/>
        </p:nvSpPr>
        <p:spPr>
          <a:xfrm>
            <a:off x="478300" y="1720840"/>
            <a:ext cx="11584745" cy="2862322"/>
          </a:xfrm>
          <a:prstGeom prst="rect">
            <a:avLst/>
          </a:prstGeom>
          <a:noFill/>
        </p:spPr>
        <p:txBody>
          <a:bodyPr wrap="square" rtlCol="0">
            <a:spAutoFit/>
          </a:bodyPr>
          <a:lstStyle/>
          <a:p>
            <a:r>
              <a:rPr lang="en-US" dirty="0"/>
              <a:t>The interaction between waves and particles, is proposed to be one of the main mechanisms for energy dissipation at </a:t>
            </a:r>
            <a:r>
              <a:rPr lang="en-US" dirty="0" err="1"/>
              <a:t>collisionless</a:t>
            </a:r>
            <a:r>
              <a:rPr lang="en-US" dirty="0"/>
              <a:t> shocks. </a:t>
            </a:r>
          </a:p>
          <a:p>
            <a:r>
              <a:rPr lang="en-US" dirty="0"/>
              <a:t>A particular type of waves that’s believed to play a major role in shock dynamics are whistler waves. They fall in a frequency range that allows interactions with both electrons and ions, making them important for energy transfer between the two species. They are also of dispersive character, which allows them to run upstream of the shock and interact with the solar wind beam heating it before reaching the shock.</a:t>
            </a:r>
          </a:p>
          <a:p>
            <a:r>
              <a:rPr lang="en-US" dirty="0"/>
              <a:t>The exact role of those whistler in shock dynamics is still under investigation.</a:t>
            </a:r>
          </a:p>
          <a:p>
            <a:r>
              <a:rPr lang="en-US" dirty="0"/>
              <a:t>And this was the motivation of the following project, to further explore the effect of whistle waves on quasi-</a:t>
            </a:r>
            <a:r>
              <a:rPr lang="en-US" dirty="0" err="1"/>
              <a:t>perpendical</a:t>
            </a:r>
            <a:r>
              <a:rPr lang="en-US" dirty="0"/>
              <a:t> </a:t>
            </a:r>
            <a:r>
              <a:rPr lang="en-US" dirty="0" err="1"/>
              <a:t>collisionless</a:t>
            </a:r>
            <a:r>
              <a:rPr lang="en-US" dirty="0"/>
              <a:t> shocks using data from the magnetospheric multiscale (MMS) spacecrafts.</a:t>
            </a:r>
          </a:p>
          <a:p>
            <a:endParaRPr lang="en-US" dirty="0"/>
          </a:p>
        </p:txBody>
      </p:sp>
      <p:sp>
        <p:nvSpPr>
          <p:cNvPr id="8" name="TextBox 7">
            <a:extLst>
              <a:ext uri="{FF2B5EF4-FFF2-40B4-BE49-F238E27FC236}">
                <a16:creationId xmlns:a16="http://schemas.microsoft.com/office/drawing/2014/main" id="{6C8D5AE5-386A-7C41-BAD3-C2819A0B9B3F}"/>
              </a:ext>
            </a:extLst>
          </p:cNvPr>
          <p:cNvSpPr txBox="1"/>
          <p:nvPr/>
        </p:nvSpPr>
        <p:spPr>
          <a:xfrm>
            <a:off x="478300" y="576775"/>
            <a:ext cx="1414746" cy="369332"/>
          </a:xfrm>
          <a:prstGeom prst="rect">
            <a:avLst/>
          </a:prstGeom>
          <a:noFill/>
        </p:spPr>
        <p:txBody>
          <a:bodyPr wrap="none" rtlCol="0">
            <a:spAutoFit/>
          </a:bodyPr>
          <a:lstStyle/>
          <a:p>
            <a:r>
              <a:rPr lang="en-US" dirty="0"/>
              <a:t>Introduction:</a:t>
            </a:r>
          </a:p>
        </p:txBody>
      </p:sp>
    </p:spTree>
    <p:extLst>
      <p:ext uri="{BB962C8B-B14F-4D97-AF65-F5344CB8AC3E}">
        <p14:creationId xmlns:p14="http://schemas.microsoft.com/office/powerpoint/2010/main" val="11739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11CCF9C6-CE1F-8442-BBAD-08199A4A13CE}"/>
                  </a:ext>
                </a:extLst>
              </p:cNvPr>
              <p:cNvGraphicFramePr>
                <a:graphicFrameLocks noGrp="1"/>
              </p:cNvGraphicFramePr>
              <p:nvPr>
                <p:extLst>
                  <p:ext uri="{D42A27DB-BD31-4B8C-83A1-F6EECF244321}">
                    <p14:modId xmlns:p14="http://schemas.microsoft.com/office/powerpoint/2010/main" val="1184316221"/>
                  </p:ext>
                </p:extLst>
              </p:nvPr>
            </p:nvGraphicFramePr>
            <p:xfrm>
              <a:off x="1624988" y="1149863"/>
              <a:ext cx="2865548" cy="914400"/>
            </p:xfrm>
            <a:graphic>
              <a:graphicData uri="http://schemas.openxmlformats.org/drawingml/2006/table">
                <a:tbl>
                  <a:tblPr bandRow="1">
                    <a:tableStyleId>{793D81CF-94F2-401A-BA57-92F5A7B2D0C5}</a:tableStyleId>
                  </a:tblPr>
                  <a:tblGrid>
                    <a:gridCol w="1432774">
                      <a:extLst>
                        <a:ext uri="{9D8B030D-6E8A-4147-A177-3AD203B41FA5}">
                          <a16:colId xmlns:a16="http://schemas.microsoft.com/office/drawing/2014/main" val="2519658885"/>
                        </a:ext>
                      </a:extLst>
                    </a:gridCol>
                    <a:gridCol w="1432774">
                      <a:extLst>
                        <a:ext uri="{9D8B030D-6E8A-4147-A177-3AD203B41FA5}">
                          <a16:colId xmlns:a16="http://schemas.microsoft.com/office/drawing/2014/main" val="2438604058"/>
                        </a:ext>
                      </a:extLst>
                    </a:gridCol>
                  </a:tblGrid>
                  <a:tr h="268037">
                    <a:tc>
                      <a:txBody>
                        <a:bodyPr/>
                        <a:lstStyle/>
                        <a:p>
                          <a:pPr algn="ctr"/>
                          <a:r>
                            <a:rPr lang="en-US" sz="1400" dirty="0"/>
                            <a:t>n (in GSE)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SE" sz="1400" b="0" i="0" u="none" strike="noStrike" dirty="0">
                              <a:solidFill>
                                <a:srgbClr val="000000"/>
                              </a:solidFill>
                              <a:effectLst/>
                              <a:latin typeface="Calibri" panose="020F0502020204030204" pitchFamily="34" charset="0"/>
                            </a:rPr>
                            <a:t>[0.84 0.5 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443003"/>
                      </a:ext>
                    </a:extLst>
                  </a:tr>
                  <a:tr h="268037">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𝐵𝑛</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82</a:t>
                          </a:r>
                          <a:r>
                            <a:rPr lang="en-US" sz="1400" baseline="30000" dirty="0"/>
                            <a:t>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511923"/>
                      </a:ext>
                    </a:extLst>
                  </a:tr>
                  <a:tr h="268037">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𝑀</m:t>
                                    </m:r>
                                  </m:e>
                                  <m:sub>
                                    <m:r>
                                      <a:rPr lang="en-US" sz="1400" b="0" i="1" smtClean="0">
                                        <a:latin typeface="Cambria Math" panose="02040503050406030204" pitchFamily="18" charset="0"/>
                                      </a:rPr>
                                      <m:t>𝑎</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626522"/>
                      </a:ext>
                    </a:extLst>
                  </a:tr>
                </a:tbl>
              </a:graphicData>
            </a:graphic>
          </p:graphicFrame>
        </mc:Choice>
        <mc:Fallback xmlns="">
          <p:graphicFrame>
            <p:nvGraphicFramePr>
              <p:cNvPr id="10" name="Table 9">
                <a:extLst>
                  <a:ext uri="{FF2B5EF4-FFF2-40B4-BE49-F238E27FC236}">
                    <a16:creationId xmlns:a16="http://schemas.microsoft.com/office/drawing/2014/main" id="{11CCF9C6-CE1F-8442-BBAD-08199A4A13CE}"/>
                  </a:ext>
                </a:extLst>
              </p:cNvPr>
              <p:cNvGraphicFramePr>
                <a:graphicFrameLocks noGrp="1"/>
              </p:cNvGraphicFramePr>
              <p:nvPr>
                <p:extLst>
                  <p:ext uri="{D42A27DB-BD31-4B8C-83A1-F6EECF244321}">
                    <p14:modId xmlns:p14="http://schemas.microsoft.com/office/powerpoint/2010/main" val="1184316221"/>
                  </p:ext>
                </p:extLst>
              </p:nvPr>
            </p:nvGraphicFramePr>
            <p:xfrm>
              <a:off x="1624988" y="1149863"/>
              <a:ext cx="2865548" cy="914400"/>
            </p:xfrm>
            <a:graphic>
              <a:graphicData uri="http://schemas.openxmlformats.org/drawingml/2006/table">
                <a:tbl>
                  <a:tblPr bandRow="1">
                    <a:tableStyleId>{793D81CF-94F2-401A-BA57-92F5A7B2D0C5}</a:tableStyleId>
                  </a:tblPr>
                  <a:tblGrid>
                    <a:gridCol w="1432774">
                      <a:extLst>
                        <a:ext uri="{9D8B030D-6E8A-4147-A177-3AD203B41FA5}">
                          <a16:colId xmlns:a16="http://schemas.microsoft.com/office/drawing/2014/main" val="2519658885"/>
                        </a:ext>
                      </a:extLst>
                    </a:gridCol>
                    <a:gridCol w="1432774">
                      <a:extLst>
                        <a:ext uri="{9D8B030D-6E8A-4147-A177-3AD203B41FA5}">
                          <a16:colId xmlns:a16="http://schemas.microsoft.com/office/drawing/2014/main" val="2438604058"/>
                        </a:ext>
                      </a:extLst>
                    </a:gridCol>
                  </a:tblGrid>
                  <a:tr h="304800">
                    <a:tc>
                      <a:txBody>
                        <a:bodyPr/>
                        <a:lstStyle/>
                        <a:p>
                          <a:pPr algn="ctr"/>
                          <a:r>
                            <a:rPr lang="en-US" sz="1400" dirty="0"/>
                            <a:t>n (in GSE)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SE" sz="1400" b="0" i="0" u="none" strike="noStrike" dirty="0">
                              <a:solidFill>
                                <a:srgbClr val="000000"/>
                              </a:solidFill>
                              <a:effectLst/>
                              <a:latin typeface="Calibri" panose="020F0502020204030204" pitchFamily="34" charset="0"/>
                            </a:rPr>
                            <a:t>[0.84 0.5 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443003"/>
                      </a:ext>
                    </a:extLst>
                  </a:tr>
                  <a:tr h="304800">
                    <a:tc>
                      <a:txBody>
                        <a:bodyPr/>
                        <a:lstStyle/>
                        <a:p>
                          <a:endParaRPr lang="en-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100000" r="-99123" b="-116000"/>
                          </a:stretch>
                        </a:blipFill>
                      </a:tcPr>
                    </a:tc>
                    <a:tc>
                      <a:txBody>
                        <a:bodyPr/>
                        <a:lstStyle/>
                        <a:p>
                          <a:pPr algn="ctr"/>
                          <a:r>
                            <a:rPr lang="en-US" sz="1400" dirty="0"/>
                            <a:t>82</a:t>
                          </a:r>
                          <a:r>
                            <a:rPr lang="en-US" sz="1400" baseline="30000" dirty="0"/>
                            <a:t>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511923"/>
                      </a:ext>
                    </a:extLst>
                  </a:tr>
                  <a:tr h="304800">
                    <a:tc>
                      <a:txBody>
                        <a:bodyPr/>
                        <a:lstStyle/>
                        <a:p>
                          <a:endParaRPr lang="en-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208333" r="-99123" b="-20833"/>
                          </a:stretch>
                        </a:blipFill>
                      </a:tcPr>
                    </a:tc>
                    <a:tc>
                      <a:txBody>
                        <a:bodyPr/>
                        <a:lstStyle/>
                        <a:p>
                          <a:pPr algn="ctr"/>
                          <a:r>
                            <a:rPr lang="en-US" sz="1400" dirty="0"/>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626522"/>
                      </a:ext>
                    </a:extLst>
                  </a:tr>
                </a:tbl>
              </a:graphicData>
            </a:graphic>
          </p:graphicFrame>
        </mc:Fallback>
      </mc:AlternateContent>
      <p:grpSp>
        <p:nvGrpSpPr>
          <p:cNvPr id="5" name="Group 4">
            <a:extLst>
              <a:ext uri="{FF2B5EF4-FFF2-40B4-BE49-F238E27FC236}">
                <a16:creationId xmlns:a16="http://schemas.microsoft.com/office/drawing/2014/main" id="{6C589552-E913-6B4E-942D-326643D8EC2E}"/>
              </a:ext>
            </a:extLst>
          </p:cNvPr>
          <p:cNvGrpSpPr/>
          <p:nvPr/>
        </p:nvGrpSpPr>
        <p:grpSpPr>
          <a:xfrm>
            <a:off x="932553" y="2189295"/>
            <a:ext cx="4361420" cy="4530875"/>
            <a:chOff x="1201763" y="2285739"/>
            <a:chExt cx="4361420" cy="4530875"/>
          </a:xfrm>
        </p:grpSpPr>
        <p:pic>
          <p:nvPicPr>
            <p:cNvPr id="12" name="Picture 11">
              <a:extLst>
                <a:ext uri="{FF2B5EF4-FFF2-40B4-BE49-F238E27FC236}">
                  <a16:creationId xmlns:a16="http://schemas.microsoft.com/office/drawing/2014/main" id="{BB117854-AB70-DF46-85D6-F59D1DD998DD}"/>
                </a:ext>
              </a:extLst>
            </p:cNvPr>
            <p:cNvPicPr>
              <a:picLocks noChangeAspect="1"/>
            </p:cNvPicPr>
            <p:nvPr/>
          </p:nvPicPr>
          <p:blipFill>
            <a:blip r:embed="rId4"/>
            <a:stretch>
              <a:fillRect/>
            </a:stretch>
          </p:blipFill>
          <p:spPr>
            <a:xfrm>
              <a:off x="1201763" y="2285739"/>
              <a:ext cx="4361420" cy="4530875"/>
            </a:xfrm>
            <a:prstGeom prst="rect">
              <a:avLst/>
            </a:prstGeom>
          </p:spPr>
        </p:pic>
        <p:sp>
          <p:nvSpPr>
            <p:cNvPr id="3" name="TextBox 2">
              <a:extLst>
                <a:ext uri="{FF2B5EF4-FFF2-40B4-BE49-F238E27FC236}">
                  <a16:creationId xmlns:a16="http://schemas.microsoft.com/office/drawing/2014/main" id="{EA2068E8-9122-2C4B-8368-AFB617B67FFE}"/>
                </a:ext>
              </a:extLst>
            </p:cNvPr>
            <p:cNvSpPr txBox="1"/>
            <p:nvPr/>
          </p:nvSpPr>
          <p:spPr>
            <a:xfrm>
              <a:off x="1717737" y="3793270"/>
              <a:ext cx="1545488" cy="307777"/>
            </a:xfrm>
            <a:prstGeom prst="rect">
              <a:avLst/>
            </a:prstGeom>
            <a:noFill/>
          </p:spPr>
          <p:txBody>
            <a:bodyPr wrap="none" rtlCol="0">
              <a:spAutoFit/>
            </a:bodyPr>
            <a:lstStyle/>
            <a:p>
              <a:r>
                <a:rPr lang="en-US" sz="1400" b="1" dirty="0"/>
                <a:t>B power spectrum</a:t>
              </a:r>
            </a:p>
          </p:txBody>
        </p:sp>
        <p:sp>
          <p:nvSpPr>
            <p:cNvPr id="11" name="TextBox 10">
              <a:extLst>
                <a:ext uri="{FF2B5EF4-FFF2-40B4-BE49-F238E27FC236}">
                  <a16:creationId xmlns:a16="http://schemas.microsoft.com/office/drawing/2014/main" id="{2A5ECAD5-CB00-584F-9A6F-7CD977FA11DE}"/>
                </a:ext>
              </a:extLst>
            </p:cNvPr>
            <p:cNvSpPr txBox="1"/>
            <p:nvPr/>
          </p:nvSpPr>
          <p:spPr>
            <a:xfrm>
              <a:off x="2072712" y="2682357"/>
              <a:ext cx="622286" cy="307777"/>
            </a:xfrm>
            <a:prstGeom prst="rect">
              <a:avLst/>
            </a:prstGeom>
            <a:noFill/>
          </p:spPr>
          <p:txBody>
            <a:bodyPr wrap="none" rtlCol="0">
              <a:spAutoFit/>
            </a:bodyPr>
            <a:lstStyle/>
            <a:p>
              <a:r>
                <a:rPr lang="en-US" sz="1400" b="1" dirty="0"/>
                <a:t>B (</a:t>
              </a:r>
              <a:r>
                <a:rPr lang="en-US" sz="1400" b="1" dirty="0" err="1"/>
                <a:t>nT</a:t>
              </a:r>
              <a:r>
                <a:rPr lang="en-US" sz="1400" b="1" dirty="0"/>
                <a:t>)</a:t>
              </a:r>
            </a:p>
          </p:txBody>
        </p:sp>
        <p:sp>
          <p:nvSpPr>
            <p:cNvPr id="13" name="TextBox 12">
              <a:extLst>
                <a:ext uri="{FF2B5EF4-FFF2-40B4-BE49-F238E27FC236}">
                  <a16:creationId xmlns:a16="http://schemas.microsoft.com/office/drawing/2014/main" id="{A2691B7D-9A5D-D945-8781-6CF60DF1529A}"/>
                </a:ext>
              </a:extLst>
            </p:cNvPr>
            <p:cNvSpPr txBox="1"/>
            <p:nvPr/>
          </p:nvSpPr>
          <p:spPr>
            <a:xfrm>
              <a:off x="1645929" y="5153300"/>
              <a:ext cx="1532663" cy="307777"/>
            </a:xfrm>
            <a:prstGeom prst="rect">
              <a:avLst/>
            </a:prstGeom>
            <a:noFill/>
          </p:spPr>
          <p:txBody>
            <a:bodyPr wrap="none" rtlCol="0">
              <a:spAutoFit/>
            </a:bodyPr>
            <a:lstStyle/>
            <a:p>
              <a:r>
                <a:rPr lang="en-US" sz="1400" b="1" dirty="0"/>
                <a:t>E power spectrum</a:t>
              </a:r>
            </a:p>
          </p:txBody>
        </p:sp>
      </p:grpSp>
      <p:sp>
        <p:nvSpPr>
          <p:cNvPr id="14" name="TextBox 13">
            <a:extLst>
              <a:ext uri="{FF2B5EF4-FFF2-40B4-BE49-F238E27FC236}">
                <a16:creationId xmlns:a16="http://schemas.microsoft.com/office/drawing/2014/main" id="{BB4DECBC-788C-F940-9BA9-78280EB8151A}"/>
              </a:ext>
            </a:extLst>
          </p:cNvPr>
          <p:cNvSpPr txBox="1"/>
          <p:nvPr/>
        </p:nvSpPr>
        <p:spPr>
          <a:xfrm>
            <a:off x="405304" y="137830"/>
            <a:ext cx="4690662" cy="338554"/>
          </a:xfrm>
          <a:prstGeom prst="rect">
            <a:avLst/>
          </a:prstGeom>
          <a:noFill/>
        </p:spPr>
        <p:txBody>
          <a:bodyPr wrap="square" rtlCol="0">
            <a:spAutoFit/>
          </a:bodyPr>
          <a:lstStyle/>
          <a:p>
            <a:r>
              <a:rPr lang="en-US" sz="1600" b="1" dirty="0"/>
              <a:t>Example shock event: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04207DB-0E66-3F40-A7AE-1187A3FD573E}"/>
                  </a:ext>
                </a:extLst>
              </p:cNvPr>
              <p:cNvSpPr txBox="1"/>
              <p:nvPr/>
            </p:nvSpPr>
            <p:spPr>
              <a:xfrm>
                <a:off x="6096000" y="881740"/>
                <a:ext cx="5761028" cy="1600438"/>
              </a:xfrm>
              <a:prstGeom prst="rect">
                <a:avLst/>
              </a:prstGeom>
              <a:noFill/>
            </p:spPr>
            <p:txBody>
              <a:bodyPr wrap="square" rtlCol="0">
                <a:spAutoFit/>
              </a:bodyPr>
              <a:lstStyle/>
              <a:p>
                <a:r>
                  <a:rPr lang="en-US" sz="1400" dirty="0"/>
                  <a:t>From polarization analysis shown below, these waves are in the frequency range between the ion cyclotron and electron cyclotron frequencies.</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𝑐𝑖</m:t>
                          </m:r>
                        </m:sub>
                      </m:sSub>
                      <m:r>
                        <a:rPr lang="en-US" sz="1400" i="1">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ea typeface="Cambria Math" panose="02040503050406030204" pitchFamily="18" charset="0"/>
                            </a:rPr>
                            <m:t>𝑤h</m:t>
                          </m:r>
                        </m:sub>
                      </m:sSub>
                      <m:r>
                        <a:rPr lang="en-US" sz="1400" i="1">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𝑐𝑒</m:t>
                          </m:r>
                        </m:sub>
                      </m:sSub>
                    </m:oMath>
                  </m:oMathPara>
                </a14:m>
                <a:endParaRPr lang="en-US" sz="1400" dirty="0"/>
              </a:p>
              <a:p>
                <a:r>
                  <a:rPr lang="en-US" sz="1400" dirty="0"/>
                  <a:t> They are highly polarized, planar and right hand polarized.</a:t>
                </a:r>
              </a:p>
              <a:p>
                <a:r>
                  <a:rPr lang="en-US" sz="1400" dirty="0"/>
                  <a:t>From this it is clear that they are whistler waves. 	</a:t>
                </a:r>
              </a:p>
              <a:p>
                <a:endParaRPr lang="en-US" sz="1400" dirty="0"/>
              </a:p>
              <a:p>
                <a:endParaRPr lang="en-US" sz="1400" dirty="0"/>
              </a:p>
            </p:txBody>
          </p:sp>
        </mc:Choice>
        <mc:Fallback xmlns="">
          <p:sp>
            <p:nvSpPr>
              <p:cNvPr id="16" name="TextBox 15">
                <a:extLst>
                  <a:ext uri="{FF2B5EF4-FFF2-40B4-BE49-F238E27FC236}">
                    <a16:creationId xmlns:a16="http://schemas.microsoft.com/office/drawing/2014/main" id="{F04207DB-0E66-3F40-A7AE-1187A3FD573E}"/>
                  </a:ext>
                </a:extLst>
              </p:cNvPr>
              <p:cNvSpPr txBox="1">
                <a:spLocks noRot="1" noChangeAspect="1" noMove="1" noResize="1" noEditPoints="1" noAdjustHandles="1" noChangeArrowheads="1" noChangeShapeType="1" noTextEdit="1"/>
              </p:cNvSpPr>
              <p:nvPr/>
            </p:nvSpPr>
            <p:spPr>
              <a:xfrm>
                <a:off x="6096000" y="881740"/>
                <a:ext cx="5761028" cy="1600438"/>
              </a:xfrm>
              <a:prstGeom prst="rect">
                <a:avLst/>
              </a:prstGeom>
              <a:blipFill>
                <a:blip r:embed="rId5"/>
                <a:stretch>
                  <a:fillRect l="-441"/>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B679DFC0-5E1A-F143-9338-6FD79D30631D}"/>
              </a:ext>
            </a:extLst>
          </p:cNvPr>
          <p:cNvGrpSpPr/>
          <p:nvPr/>
        </p:nvGrpSpPr>
        <p:grpSpPr>
          <a:xfrm>
            <a:off x="5809947" y="2189294"/>
            <a:ext cx="5358506" cy="4530875"/>
            <a:chOff x="5847042" y="2101073"/>
            <a:chExt cx="5358506" cy="4530875"/>
          </a:xfrm>
        </p:grpSpPr>
        <p:grpSp>
          <p:nvGrpSpPr>
            <p:cNvPr id="15" name="Group 14">
              <a:extLst>
                <a:ext uri="{FF2B5EF4-FFF2-40B4-BE49-F238E27FC236}">
                  <a16:creationId xmlns:a16="http://schemas.microsoft.com/office/drawing/2014/main" id="{E344AD41-6121-4949-9B1B-D98255B4F52D}"/>
                </a:ext>
              </a:extLst>
            </p:cNvPr>
            <p:cNvGrpSpPr/>
            <p:nvPr/>
          </p:nvGrpSpPr>
          <p:grpSpPr>
            <a:xfrm>
              <a:off x="6844128" y="2101073"/>
              <a:ext cx="4361420" cy="4530875"/>
              <a:chOff x="6194974" y="586332"/>
              <a:chExt cx="5796928" cy="5718215"/>
            </a:xfrm>
          </p:grpSpPr>
          <p:pic>
            <p:nvPicPr>
              <p:cNvPr id="8" name="Picture 7">
                <a:extLst>
                  <a:ext uri="{FF2B5EF4-FFF2-40B4-BE49-F238E27FC236}">
                    <a16:creationId xmlns:a16="http://schemas.microsoft.com/office/drawing/2014/main" id="{D4017EB0-7878-8F40-948F-3C6412D89AE7}"/>
                  </a:ext>
                </a:extLst>
              </p:cNvPr>
              <p:cNvPicPr>
                <a:picLocks noChangeAspect="1"/>
              </p:cNvPicPr>
              <p:nvPr/>
            </p:nvPicPr>
            <p:blipFill rotWithShape="1">
              <a:blip r:embed="rId6"/>
              <a:srcRect t="572" r="525"/>
              <a:stretch/>
            </p:blipFill>
            <p:spPr>
              <a:xfrm>
                <a:off x="6194974" y="586332"/>
                <a:ext cx="5796928" cy="5718215"/>
              </a:xfrm>
              <a:prstGeom prst="rect">
                <a:avLst/>
              </a:prstGeom>
            </p:spPr>
          </p:pic>
          <p:sp>
            <p:nvSpPr>
              <p:cNvPr id="2" name="TextBox 1">
                <a:extLst>
                  <a:ext uri="{FF2B5EF4-FFF2-40B4-BE49-F238E27FC236}">
                    <a16:creationId xmlns:a16="http://schemas.microsoft.com/office/drawing/2014/main" id="{3D64FA72-C80F-464D-81E1-976B790A1952}"/>
                  </a:ext>
                </a:extLst>
              </p:cNvPr>
              <p:cNvSpPr txBox="1"/>
              <p:nvPr/>
            </p:nvSpPr>
            <p:spPr>
              <a:xfrm>
                <a:off x="7075441" y="1083212"/>
                <a:ext cx="1167064" cy="388432"/>
              </a:xfrm>
              <a:prstGeom prst="rect">
                <a:avLst/>
              </a:prstGeom>
              <a:noFill/>
            </p:spPr>
            <p:txBody>
              <a:bodyPr wrap="none" rtlCol="0">
                <a:spAutoFit/>
              </a:bodyPr>
              <a:lstStyle/>
              <a:p>
                <a:r>
                  <a:rPr lang="en-US" sz="1400" b="1" dirty="0"/>
                  <a:t>Ellipticity</a:t>
                </a:r>
                <a:endParaRPr lang="en-US" b="1" dirty="0"/>
              </a:p>
            </p:txBody>
          </p:sp>
          <p:sp>
            <p:nvSpPr>
              <p:cNvPr id="6" name="TextBox 5">
                <a:extLst>
                  <a:ext uri="{FF2B5EF4-FFF2-40B4-BE49-F238E27FC236}">
                    <a16:creationId xmlns:a16="http://schemas.microsoft.com/office/drawing/2014/main" id="{02DF90C2-56A8-4E43-B1F2-D57A48269900}"/>
                  </a:ext>
                </a:extLst>
              </p:cNvPr>
              <p:cNvSpPr txBox="1"/>
              <p:nvPr/>
            </p:nvSpPr>
            <p:spPr>
              <a:xfrm>
                <a:off x="6839052" y="2101074"/>
                <a:ext cx="2442704" cy="388432"/>
              </a:xfrm>
              <a:prstGeom prst="rect">
                <a:avLst/>
              </a:prstGeom>
              <a:noFill/>
            </p:spPr>
            <p:txBody>
              <a:bodyPr wrap="none" rtlCol="0">
                <a:spAutoFit/>
              </a:bodyPr>
              <a:lstStyle/>
              <a:p>
                <a:r>
                  <a:rPr lang="en-US" sz="1400" b="1" dirty="0"/>
                  <a:t>Degree of polarization</a:t>
                </a:r>
              </a:p>
            </p:txBody>
          </p:sp>
          <p:sp>
            <p:nvSpPr>
              <p:cNvPr id="7" name="TextBox 6">
                <a:extLst>
                  <a:ext uri="{FF2B5EF4-FFF2-40B4-BE49-F238E27FC236}">
                    <a16:creationId xmlns:a16="http://schemas.microsoft.com/office/drawing/2014/main" id="{E09ADE04-F976-4A44-AF21-7F884E5117A8}"/>
                  </a:ext>
                </a:extLst>
              </p:cNvPr>
              <p:cNvSpPr txBox="1"/>
              <p:nvPr/>
            </p:nvSpPr>
            <p:spPr>
              <a:xfrm>
                <a:off x="7016826" y="3556781"/>
                <a:ext cx="1136042" cy="388432"/>
              </a:xfrm>
              <a:prstGeom prst="rect">
                <a:avLst/>
              </a:prstGeom>
              <a:noFill/>
            </p:spPr>
            <p:txBody>
              <a:bodyPr wrap="none" rtlCol="0">
                <a:spAutoFit/>
              </a:bodyPr>
              <a:lstStyle/>
              <a:p>
                <a:r>
                  <a:rPr lang="en-US" sz="1400" b="1" dirty="0"/>
                  <a:t>planarity</a:t>
                </a:r>
                <a:endParaRPr lang="en-US"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60BD49-453F-7640-B3D2-9328F62A700F}"/>
                      </a:ext>
                    </a:extLst>
                  </p:cNvPr>
                  <p:cNvSpPr txBox="1"/>
                  <p:nvPr/>
                </p:nvSpPr>
                <p:spPr>
                  <a:xfrm>
                    <a:off x="7118112" y="4827824"/>
                    <a:ext cx="564271" cy="3884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dirty="0" smtClean="0">
                                  <a:latin typeface="Cambria Math" panose="02040503050406030204" pitchFamily="18" charset="0"/>
                                </a:rPr>
                              </m:ctrlPr>
                            </m:sSubPr>
                            <m:e>
                              <m:r>
                                <a:rPr lang="en-US" sz="1400" b="1" i="1" dirty="0" smtClean="0">
                                  <a:latin typeface="Cambria Math" panose="02040503050406030204" pitchFamily="18" charset="0"/>
                                  <a:ea typeface="Cambria Math" panose="02040503050406030204" pitchFamily="18" charset="0"/>
                                </a:rPr>
                                <m:t>𝜽</m:t>
                              </m:r>
                            </m:e>
                            <m:sub>
                              <m:r>
                                <a:rPr lang="en-US" sz="1400" b="1" i="1" dirty="0" smtClean="0">
                                  <a:latin typeface="Cambria Math" panose="02040503050406030204" pitchFamily="18" charset="0"/>
                                </a:rPr>
                                <m:t>𝒌</m:t>
                              </m:r>
                            </m:sub>
                          </m:sSub>
                        </m:oMath>
                      </m:oMathPara>
                    </a14:m>
                    <a:endParaRPr lang="en-US" sz="1400" b="1" dirty="0"/>
                  </a:p>
                </p:txBody>
              </p:sp>
            </mc:Choice>
            <mc:Fallback xmlns="">
              <p:sp>
                <p:nvSpPr>
                  <p:cNvPr id="9" name="TextBox 8">
                    <a:extLst>
                      <a:ext uri="{FF2B5EF4-FFF2-40B4-BE49-F238E27FC236}">
                        <a16:creationId xmlns:a16="http://schemas.microsoft.com/office/drawing/2014/main" id="{9C60BD49-453F-7640-B3D2-9328F62A700F}"/>
                      </a:ext>
                    </a:extLst>
                  </p:cNvPr>
                  <p:cNvSpPr txBox="1">
                    <a:spLocks noRot="1" noChangeAspect="1" noMove="1" noResize="1" noEditPoints="1" noAdjustHandles="1" noChangeArrowheads="1" noChangeShapeType="1" noTextEdit="1"/>
                  </p:cNvSpPr>
                  <p:nvPr/>
                </p:nvSpPr>
                <p:spPr>
                  <a:xfrm>
                    <a:off x="7118112" y="4827824"/>
                    <a:ext cx="564271" cy="388432"/>
                  </a:xfrm>
                  <a:prstGeom prst="rect">
                    <a:avLst/>
                  </a:prstGeom>
                  <a:blipFill>
                    <a:blip r:embed="rId7"/>
                    <a:stretch>
                      <a:fillRect/>
                    </a:stretch>
                  </a:blipFill>
                </p:spPr>
                <p:txBody>
                  <a:bodyPr/>
                  <a:lstStyle/>
                  <a:p>
                    <a:r>
                      <a:rPr lang="en-US">
                        <a:noFill/>
                      </a:rPr>
                      <a:t> </a:t>
                    </a:r>
                  </a:p>
                </p:txBody>
              </p:sp>
            </mc:Fallback>
          </mc:AlternateContent>
        </p:grpSp>
        <p:cxnSp>
          <p:nvCxnSpPr>
            <p:cNvPr id="19" name="Straight Arrow Connector 18">
              <a:extLst>
                <a:ext uri="{FF2B5EF4-FFF2-40B4-BE49-F238E27FC236}">
                  <a16:creationId xmlns:a16="http://schemas.microsoft.com/office/drawing/2014/main" id="{B76BF5E3-A54C-7442-8C97-491B25E952DD}"/>
                </a:ext>
              </a:extLst>
            </p:cNvPr>
            <p:cNvCxnSpPr/>
            <p:nvPr/>
          </p:nvCxnSpPr>
          <p:spPr>
            <a:xfrm flipV="1">
              <a:off x="6491542" y="2802557"/>
              <a:ext cx="1319249" cy="437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37DF49C-FAB8-A94A-BE83-E6E331AE89FA}"/>
                </a:ext>
              </a:extLst>
            </p:cNvPr>
            <p:cNvSpPr txBox="1"/>
            <p:nvPr/>
          </p:nvSpPr>
          <p:spPr>
            <a:xfrm>
              <a:off x="5847042" y="3240008"/>
              <a:ext cx="1172666" cy="523220"/>
            </a:xfrm>
            <a:prstGeom prst="rect">
              <a:avLst/>
            </a:prstGeom>
            <a:noFill/>
          </p:spPr>
          <p:txBody>
            <a:bodyPr wrap="square" rtlCol="0">
              <a:spAutoFit/>
            </a:bodyPr>
            <a:lstStyle/>
            <a:p>
              <a:r>
                <a:rPr lang="en-US" sz="1400" dirty="0"/>
                <a:t>Lower hybrid frequency </a:t>
              </a:r>
            </a:p>
          </p:txBody>
        </p:sp>
      </p:grpSp>
      <p:sp>
        <p:nvSpPr>
          <p:cNvPr id="21" name="TextBox 20">
            <a:extLst>
              <a:ext uri="{FF2B5EF4-FFF2-40B4-BE49-F238E27FC236}">
                <a16:creationId xmlns:a16="http://schemas.microsoft.com/office/drawing/2014/main" id="{91875F9C-D6C1-E840-BB0A-376749FD3F7D}"/>
              </a:ext>
            </a:extLst>
          </p:cNvPr>
          <p:cNvSpPr txBox="1"/>
          <p:nvPr/>
        </p:nvSpPr>
        <p:spPr>
          <a:xfrm>
            <a:off x="405304" y="742061"/>
            <a:ext cx="1537600" cy="307777"/>
          </a:xfrm>
          <a:prstGeom prst="rect">
            <a:avLst/>
          </a:prstGeom>
          <a:noFill/>
        </p:spPr>
        <p:txBody>
          <a:bodyPr wrap="none" rtlCol="0">
            <a:spAutoFit/>
          </a:bodyPr>
          <a:lstStyle/>
          <a:p>
            <a:r>
              <a:rPr lang="en-US" sz="1400" dirty="0"/>
              <a:t>Shock parameters:</a:t>
            </a:r>
          </a:p>
        </p:txBody>
      </p:sp>
    </p:spTree>
    <p:extLst>
      <p:ext uri="{BB962C8B-B14F-4D97-AF65-F5344CB8AC3E}">
        <p14:creationId xmlns:p14="http://schemas.microsoft.com/office/powerpoint/2010/main" val="157156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3C7FFD24-9AF6-914D-84DA-025DA5BB224E}"/>
                  </a:ext>
                </a:extLst>
              </p:cNvPr>
              <p:cNvGraphicFramePr>
                <a:graphicFrameLocks noGrp="1"/>
              </p:cNvGraphicFramePr>
              <p:nvPr>
                <p:extLst>
                  <p:ext uri="{D42A27DB-BD31-4B8C-83A1-F6EECF244321}">
                    <p14:modId xmlns:p14="http://schemas.microsoft.com/office/powerpoint/2010/main" val="1169680140"/>
                  </p:ext>
                </p:extLst>
              </p:nvPr>
            </p:nvGraphicFramePr>
            <p:xfrm>
              <a:off x="1935520" y="4825151"/>
              <a:ext cx="2744708" cy="1774098"/>
            </p:xfrm>
            <a:graphic>
              <a:graphicData uri="http://schemas.openxmlformats.org/drawingml/2006/table">
                <a:tbl>
                  <a:tblPr bandRow="1">
                    <a:tableStyleId>{793D81CF-94F2-401A-BA57-92F5A7B2D0C5}</a:tableStyleId>
                  </a:tblPr>
                  <a:tblGrid>
                    <a:gridCol w="1372354">
                      <a:extLst>
                        <a:ext uri="{9D8B030D-6E8A-4147-A177-3AD203B41FA5}">
                          <a16:colId xmlns:a16="http://schemas.microsoft.com/office/drawing/2014/main" val="2544494740"/>
                        </a:ext>
                      </a:extLst>
                    </a:gridCol>
                    <a:gridCol w="1372354">
                      <a:extLst>
                        <a:ext uri="{9D8B030D-6E8A-4147-A177-3AD203B41FA5}">
                          <a16:colId xmlns:a16="http://schemas.microsoft.com/office/drawing/2014/main" val="593729038"/>
                        </a:ext>
                      </a:extLst>
                    </a:gridCol>
                  </a:tblGrid>
                  <a:tr h="292797">
                    <a:tc>
                      <a:txBody>
                        <a:bodyPr/>
                        <a:lstStyle/>
                        <a:p>
                          <a:pPr algn="ct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𝜆</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77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45162"/>
                      </a:ext>
                    </a:extLst>
                  </a:tr>
                  <a:tr h="310113">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𝑉</m:t>
                                    </m:r>
                                  </m:e>
                                  <m:sub>
                                    <m:r>
                                      <a:rPr lang="en-US" sz="1200" b="0" i="1" smtClean="0">
                                        <a:latin typeface="Cambria Math" panose="02040503050406030204" pitchFamily="18" charset="0"/>
                                      </a:rPr>
                                      <m:t>𝑝</m:t>
                                    </m:r>
                                  </m:sub>
                                </m:sSub>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401 [Km/s]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492314"/>
                      </a:ext>
                    </a:extLst>
                  </a:tr>
                  <a:tr h="292797">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𝜃</m:t>
                                    </m:r>
                                  </m:e>
                                  <m:sub>
                                    <m:r>
                                      <a:rPr lang="en-US" sz="1200" b="0" i="1" smtClean="0">
                                        <a:latin typeface="Cambria Math" panose="02040503050406030204" pitchFamily="18" charset="0"/>
                                      </a:rPr>
                                      <m:t>𝐵𝑘</m:t>
                                    </m:r>
                                  </m:sub>
                                </m:sSub>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40</a:t>
                          </a:r>
                          <a:r>
                            <a:rPr lang="en-US" sz="1200" baseline="30000" dirty="0"/>
                            <a:t>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784735"/>
                      </a:ext>
                    </a:extLst>
                  </a:tr>
                  <a:tr h="292797">
                    <a:tc>
                      <a:txBody>
                        <a:bodyPr/>
                        <a:lstStyle/>
                        <a:p>
                          <a:pPr algn="ctr"/>
                          <a:r>
                            <a:rPr lang="en-US" sz="1200" dirty="0" err="1"/>
                            <a:t>F</a:t>
                          </a:r>
                          <a:r>
                            <a:rPr lang="en-US" sz="1200" baseline="-25000" dirty="0" err="1"/>
                            <a:t>observed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5.57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414222"/>
                      </a:ext>
                    </a:extLst>
                  </a:tr>
                  <a:tr h="292797">
                    <a:tc>
                      <a:txBody>
                        <a:bodyPr/>
                        <a:lstStyle/>
                        <a:p>
                          <a:pPr algn="ctr"/>
                          <a:r>
                            <a:rPr lang="en-US" sz="1200" dirty="0"/>
                            <a:t>Doppler Shift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-3.4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34931"/>
                      </a:ext>
                    </a:extLst>
                  </a:tr>
                  <a:tr h="292797">
                    <a:tc>
                      <a:txBody>
                        <a:bodyPr/>
                        <a:lstStyle/>
                        <a:p>
                          <a:pPr algn="ctr"/>
                          <a:r>
                            <a:rPr lang="en-US" sz="1200" dirty="0" err="1"/>
                            <a:t>F</a:t>
                          </a:r>
                          <a:r>
                            <a:rPr lang="en-US" sz="1200" baseline="-25000" dirty="0" err="1"/>
                            <a:t>plasma</a:t>
                          </a:r>
                          <a:r>
                            <a:rPr lang="en-US" sz="1200" baseline="-25000" dirty="0"/>
                            <a:t> frame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8.97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412215"/>
                      </a:ext>
                    </a:extLst>
                  </a:tr>
                </a:tbl>
              </a:graphicData>
            </a:graphic>
          </p:graphicFrame>
        </mc:Choice>
        <mc:Fallback xmlns="">
          <p:graphicFrame>
            <p:nvGraphicFramePr>
              <p:cNvPr id="4" name="Table 3">
                <a:extLst>
                  <a:ext uri="{FF2B5EF4-FFF2-40B4-BE49-F238E27FC236}">
                    <a16:creationId xmlns:a16="http://schemas.microsoft.com/office/drawing/2014/main" id="{3C7FFD24-9AF6-914D-84DA-025DA5BB224E}"/>
                  </a:ext>
                </a:extLst>
              </p:cNvPr>
              <p:cNvGraphicFramePr>
                <a:graphicFrameLocks noGrp="1"/>
              </p:cNvGraphicFramePr>
              <p:nvPr>
                <p:extLst>
                  <p:ext uri="{D42A27DB-BD31-4B8C-83A1-F6EECF244321}">
                    <p14:modId xmlns:p14="http://schemas.microsoft.com/office/powerpoint/2010/main" val="1169680140"/>
                  </p:ext>
                </p:extLst>
              </p:nvPr>
            </p:nvGraphicFramePr>
            <p:xfrm>
              <a:off x="1935520" y="4825151"/>
              <a:ext cx="2744708" cy="1774098"/>
            </p:xfrm>
            <a:graphic>
              <a:graphicData uri="http://schemas.openxmlformats.org/drawingml/2006/table">
                <a:tbl>
                  <a:tblPr bandRow="1">
                    <a:tableStyleId>{793D81CF-94F2-401A-BA57-92F5A7B2D0C5}</a:tableStyleId>
                  </a:tblPr>
                  <a:tblGrid>
                    <a:gridCol w="1372354">
                      <a:extLst>
                        <a:ext uri="{9D8B030D-6E8A-4147-A177-3AD203B41FA5}">
                          <a16:colId xmlns:a16="http://schemas.microsoft.com/office/drawing/2014/main" val="2544494740"/>
                        </a:ext>
                      </a:extLst>
                    </a:gridCol>
                    <a:gridCol w="1372354">
                      <a:extLst>
                        <a:ext uri="{9D8B030D-6E8A-4147-A177-3AD203B41FA5}">
                          <a16:colId xmlns:a16="http://schemas.microsoft.com/office/drawing/2014/main" val="593729038"/>
                        </a:ext>
                      </a:extLst>
                    </a:gridCol>
                  </a:tblGrid>
                  <a:tr h="292797">
                    <a:tc>
                      <a:txBody>
                        <a:bodyPr/>
                        <a:lstStyle/>
                        <a:p>
                          <a:endParaRPr lang="en-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 r="-99083" b="-517391"/>
                          </a:stretch>
                        </a:blipFill>
                      </a:tcPr>
                    </a:tc>
                    <a:tc>
                      <a:txBody>
                        <a:bodyPr/>
                        <a:lstStyle/>
                        <a:p>
                          <a:pPr algn="ctr"/>
                          <a:r>
                            <a:rPr lang="en-US" sz="1200" dirty="0"/>
                            <a:t>77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45162"/>
                      </a:ext>
                    </a:extLst>
                  </a:tr>
                  <a:tr h="310113">
                    <a:tc>
                      <a:txBody>
                        <a:bodyPr/>
                        <a:lstStyle/>
                        <a:p>
                          <a:endParaRPr lang="en-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 t="-92000" r="-99083" b="-376000"/>
                          </a:stretch>
                        </a:blipFill>
                      </a:tcPr>
                    </a:tc>
                    <a:tc>
                      <a:txBody>
                        <a:bodyPr/>
                        <a:lstStyle/>
                        <a:p>
                          <a:pPr algn="ctr"/>
                          <a:r>
                            <a:rPr lang="en-US" sz="1200" dirty="0"/>
                            <a:t>401 [Km/s]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492314"/>
                      </a:ext>
                    </a:extLst>
                  </a:tr>
                  <a:tr h="292797">
                    <a:tc>
                      <a:txBody>
                        <a:bodyPr/>
                        <a:lstStyle/>
                        <a:p>
                          <a:endParaRPr lang="en-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 t="-208696" r="-99083" b="-308696"/>
                          </a:stretch>
                        </a:blipFill>
                      </a:tcPr>
                    </a:tc>
                    <a:tc>
                      <a:txBody>
                        <a:bodyPr/>
                        <a:lstStyle/>
                        <a:p>
                          <a:pPr algn="ctr"/>
                          <a:r>
                            <a:rPr lang="en-US" sz="1200" dirty="0"/>
                            <a:t>40</a:t>
                          </a:r>
                          <a:r>
                            <a:rPr lang="en-US" sz="1200" baseline="30000" dirty="0"/>
                            <a:t>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784735"/>
                      </a:ext>
                    </a:extLst>
                  </a:tr>
                  <a:tr h="292797">
                    <a:tc>
                      <a:txBody>
                        <a:bodyPr/>
                        <a:lstStyle/>
                        <a:p>
                          <a:pPr algn="ctr"/>
                          <a:r>
                            <a:rPr lang="en-US" sz="1200" dirty="0" err="1"/>
                            <a:t>F</a:t>
                          </a:r>
                          <a:r>
                            <a:rPr lang="en-US" sz="1200" baseline="-25000" dirty="0" err="1"/>
                            <a:t>observed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5.57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414222"/>
                      </a:ext>
                    </a:extLst>
                  </a:tr>
                  <a:tr h="292797">
                    <a:tc>
                      <a:txBody>
                        <a:bodyPr/>
                        <a:lstStyle/>
                        <a:p>
                          <a:pPr algn="ctr"/>
                          <a:r>
                            <a:rPr lang="en-US" sz="1200" dirty="0"/>
                            <a:t>Doppler Shift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-3.4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34931"/>
                      </a:ext>
                    </a:extLst>
                  </a:tr>
                  <a:tr h="292797">
                    <a:tc>
                      <a:txBody>
                        <a:bodyPr/>
                        <a:lstStyle/>
                        <a:p>
                          <a:pPr algn="ctr"/>
                          <a:r>
                            <a:rPr lang="en-US" sz="1200" dirty="0" err="1"/>
                            <a:t>F</a:t>
                          </a:r>
                          <a:r>
                            <a:rPr lang="en-US" sz="1200" baseline="-25000" dirty="0" err="1"/>
                            <a:t>plasma</a:t>
                          </a:r>
                          <a:r>
                            <a:rPr lang="en-US" sz="1200" baseline="-25000" dirty="0"/>
                            <a:t> frame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8.97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412215"/>
                      </a:ext>
                    </a:extLst>
                  </a:tr>
                </a:tbl>
              </a:graphicData>
            </a:graphic>
          </p:graphicFrame>
        </mc:Fallback>
      </mc:AlternateContent>
      <p:sp>
        <p:nvSpPr>
          <p:cNvPr id="9" name="TextBox 8">
            <a:extLst>
              <a:ext uri="{FF2B5EF4-FFF2-40B4-BE49-F238E27FC236}">
                <a16:creationId xmlns:a16="http://schemas.microsoft.com/office/drawing/2014/main" id="{912B6F3D-7819-B247-8DAD-88C179AA866E}"/>
              </a:ext>
            </a:extLst>
          </p:cNvPr>
          <p:cNvSpPr txBox="1"/>
          <p:nvPr/>
        </p:nvSpPr>
        <p:spPr>
          <a:xfrm>
            <a:off x="37302" y="41080"/>
            <a:ext cx="10907577" cy="338554"/>
          </a:xfrm>
          <a:prstGeom prst="rect">
            <a:avLst/>
          </a:prstGeom>
          <a:noFill/>
        </p:spPr>
        <p:txBody>
          <a:bodyPr wrap="square" rtlCol="0">
            <a:spAutoFit/>
          </a:bodyPr>
          <a:lstStyle/>
          <a:p>
            <a:r>
              <a:rPr lang="en-US" sz="1600" dirty="0"/>
              <a:t>Spacecraft separation and instrumentations on board of MMS spacecrafts are suitable to fully characterize the observed waves.</a:t>
            </a:r>
          </a:p>
        </p:txBody>
      </p:sp>
      <p:grpSp>
        <p:nvGrpSpPr>
          <p:cNvPr id="13" name="Group 12">
            <a:extLst>
              <a:ext uri="{FF2B5EF4-FFF2-40B4-BE49-F238E27FC236}">
                <a16:creationId xmlns:a16="http://schemas.microsoft.com/office/drawing/2014/main" id="{3546BF42-ECE4-F640-8680-698F3B66B900}"/>
              </a:ext>
            </a:extLst>
          </p:cNvPr>
          <p:cNvGrpSpPr/>
          <p:nvPr/>
        </p:nvGrpSpPr>
        <p:grpSpPr>
          <a:xfrm>
            <a:off x="37302" y="899233"/>
            <a:ext cx="3931232" cy="3375399"/>
            <a:chOff x="-37303" y="2202441"/>
            <a:chExt cx="3931232" cy="3375399"/>
          </a:xfrm>
        </p:grpSpPr>
        <p:pic>
          <p:nvPicPr>
            <p:cNvPr id="5" name="Picture 4">
              <a:extLst>
                <a:ext uri="{FF2B5EF4-FFF2-40B4-BE49-F238E27FC236}">
                  <a16:creationId xmlns:a16="http://schemas.microsoft.com/office/drawing/2014/main" id="{425E00CB-F535-7344-9809-F443970B3944}"/>
                </a:ext>
              </a:extLst>
            </p:cNvPr>
            <p:cNvPicPr>
              <a:picLocks noChangeAspect="1"/>
            </p:cNvPicPr>
            <p:nvPr/>
          </p:nvPicPr>
          <p:blipFill>
            <a:blip r:embed="rId4"/>
            <a:stretch>
              <a:fillRect/>
            </a:stretch>
          </p:blipFill>
          <p:spPr>
            <a:xfrm>
              <a:off x="0" y="2202441"/>
              <a:ext cx="3893929" cy="3375399"/>
            </a:xfrm>
            <a:prstGeom prst="rect">
              <a:avLst/>
            </a:prstGeom>
          </p:spPr>
        </p:pic>
        <p:sp>
          <p:nvSpPr>
            <p:cNvPr id="2" name="TextBox 1">
              <a:extLst>
                <a:ext uri="{FF2B5EF4-FFF2-40B4-BE49-F238E27FC236}">
                  <a16:creationId xmlns:a16="http://schemas.microsoft.com/office/drawing/2014/main" id="{851C8539-FF69-E342-8626-C46804CFB0F4}"/>
                </a:ext>
              </a:extLst>
            </p:cNvPr>
            <p:cNvSpPr txBox="1"/>
            <p:nvPr/>
          </p:nvSpPr>
          <p:spPr>
            <a:xfrm rot="16200000">
              <a:off x="-486016" y="3705473"/>
              <a:ext cx="1266757" cy="369332"/>
            </a:xfrm>
            <a:prstGeom prst="rect">
              <a:avLst/>
            </a:prstGeom>
            <a:noFill/>
          </p:spPr>
          <p:txBody>
            <a:bodyPr wrap="none" rtlCol="0">
              <a:spAutoFit/>
            </a:bodyPr>
            <a:lstStyle/>
            <a:p>
              <a:r>
                <a:rPr lang="en-US" sz="1400" dirty="0"/>
                <a:t>K</a:t>
              </a:r>
              <a:r>
                <a:rPr lang="en-US" dirty="0"/>
                <a:t> </a:t>
              </a:r>
              <a:r>
                <a:rPr lang="en-US" sz="1400" dirty="0"/>
                <a:t>components</a:t>
              </a:r>
              <a:endParaRPr lang="en-US" dirty="0"/>
            </a:p>
          </p:txBody>
        </p:sp>
        <p:sp>
          <p:nvSpPr>
            <p:cNvPr id="3" name="TextBox 2">
              <a:extLst>
                <a:ext uri="{FF2B5EF4-FFF2-40B4-BE49-F238E27FC236}">
                  <a16:creationId xmlns:a16="http://schemas.microsoft.com/office/drawing/2014/main" id="{51AA32D6-C153-884A-B485-F164B969F752}"/>
                </a:ext>
              </a:extLst>
            </p:cNvPr>
            <p:cNvSpPr txBox="1"/>
            <p:nvPr/>
          </p:nvSpPr>
          <p:spPr>
            <a:xfrm>
              <a:off x="1898218" y="4653714"/>
              <a:ext cx="324704" cy="307777"/>
            </a:xfrm>
            <a:prstGeom prst="rect">
              <a:avLst/>
            </a:prstGeom>
            <a:noFill/>
          </p:spPr>
          <p:txBody>
            <a:bodyPr wrap="none" rtlCol="0">
              <a:spAutoFit/>
            </a:bodyPr>
            <a:lstStyle/>
            <a:p>
              <a:r>
                <a:rPr lang="en-US" sz="1400" dirty="0"/>
                <a:t>K</a:t>
              </a:r>
              <a:r>
                <a:rPr lang="en-US" sz="1400" baseline="-25000" dirty="0"/>
                <a:t>y</a:t>
              </a:r>
              <a:endParaRPr lang="en-US" sz="1400" dirty="0"/>
            </a:p>
          </p:txBody>
        </p:sp>
        <p:sp>
          <p:nvSpPr>
            <p:cNvPr id="10" name="TextBox 9">
              <a:extLst>
                <a:ext uri="{FF2B5EF4-FFF2-40B4-BE49-F238E27FC236}">
                  <a16:creationId xmlns:a16="http://schemas.microsoft.com/office/drawing/2014/main" id="{5D07DD18-CE0E-594E-B404-D2ED89AE18D6}"/>
                </a:ext>
              </a:extLst>
            </p:cNvPr>
            <p:cNvSpPr txBox="1"/>
            <p:nvPr/>
          </p:nvSpPr>
          <p:spPr>
            <a:xfrm>
              <a:off x="1582697" y="3521219"/>
              <a:ext cx="328936" cy="307777"/>
            </a:xfrm>
            <a:prstGeom prst="rect">
              <a:avLst/>
            </a:prstGeom>
            <a:noFill/>
          </p:spPr>
          <p:txBody>
            <a:bodyPr wrap="none" rtlCol="0">
              <a:spAutoFit/>
            </a:bodyPr>
            <a:lstStyle/>
            <a:p>
              <a:r>
                <a:rPr lang="en-US" sz="1400" dirty="0" err="1"/>
                <a:t>K</a:t>
              </a:r>
              <a:r>
                <a:rPr lang="en-US" sz="1400" baseline="-25000" dirty="0" err="1"/>
                <a:t>x</a:t>
              </a:r>
              <a:endParaRPr lang="en-US" dirty="0"/>
            </a:p>
          </p:txBody>
        </p:sp>
        <p:sp>
          <p:nvSpPr>
            <p:cNvPr id="11" name="TextBox 10">
              <a:extLst>
                <a:ext uri="{FF2B5EF4-FFF2-40B4-BE49-F238E27FC236}">
                  <a16:creationId xmlns:a16="http://schemas.microsoft.com/office/drawing/2014/main" id="{0786ADF8-80D2-9A41-9703-0E47CF6C270B}"/>
                </a:ext>
              </a:extLst>
            </p:cNvPr>
            <p:cNvSpPr txBox="1"/>
            <p:nvPr/>
          </p:nvSpPr>
          <p:spPr>
            <a:xfrm>
              <a:off x="2220002" y="2738580"/>
              <a:ext cx="325730" cy="307777"/>
            </a:xfrm>
            <a:prstGeom prst="rect">
              <a:avLst/>
            </a:prstGeom>
            <a:noFill/>
          </p:spPr>
          <p:txBody>
            <a:bodyPr wrap="none" rtlCol="0">
              <a:spAutoFit/>
            </a:bodyPr>
            <a:lstStyle/>
            <a:p>
              <a:r>
                <a:rPr lang="en-US" sz="1400" dirty="0" err="1"/>
                <a:t>K</a:t>
              </a:r>
              <a:r>
                <a:rPr lang="en-US" sz="1400" baseline="-25000" dirty="0" err="1"/>
                <a:t>z</a:t>
              </a:r>
              <a:endParaRPr lang="en-US" sz="1400" dirty="0"/>
            </a:p>
          </p:txBody>
        </p:sp>
      </p:grpSp>
      <p:grpSp>
        <p:nvGrpSpPr>
          <p:cNvPr id="12" name="Group 11">
            <a:extLst>
              <a:ext uri="{FF2B5EF4-FFF2-40B4-BE49-F238E27FC236}">
                <a16:creationId xmlns:a16="http://schemas.microsoft.com/office/drawing/2014/main" id="{07EB12A6-6B84-2148-A273-4B1BCF7E5915}"/>
              </a:ext>
            </a:extLst>
          </p:cNvPr>
          <p:cNvGrpSpPr/>
          <p:nvPr/>
        </p:nvGrpSpPr>
        <p:grpSpPr>
          <a:xfrm>
            <a:off x="3737346" y="956721"/>
            <a:ext cx="3862422" cy="3260419"/>
            <a:chOff x="3746669" y="2202440"/>
            <a:chExt cx="3862422" cy="3260419"/>
          </a:xfrm>
        </p:grpSpPr>
        <p:pic>
          <p:nvPicPr>
            <p:cNvPr id="6" name="Picture 5">
              <a:extLst>
                <a:ext uri="{FF2B5EF4-FFF2-40B4-BE49-F238E27FC236}">
                  <a16:creationId xmlns:a16="http://schemas.microsoft.com/office/drawing/2014/main" id="{E53C3C69-042E-D548-9C24-A5C62B2DC969}"/>
                </a:ext>
              </a:extLst>
            </p:cNvPr>
            <p:cNvPicPr>
              <a:picLocks noChangeAspect="1"/>
            </p:cNvPicPr>
            <p:nvPr/>
          </p:nvPicPr>
          <p:blipFill>
            <a:blip r:embed="rId5"/>
            <a:stretch>
              <a:fillRect/>
            </a:stretch>
          </p:blipFill>
          <p:spPr>
            <a:xfrm>
              <a:off x="3862526" y="2202440"/>
              <a:ext cx="3746565" cy="3260419"/>
            </a:xfrm>
            <a:prstGeom prst="rect">
              <a:avLst/>
            </a:prstGeom>
          </p:spPr>
        </p:pic>
        <p:sp>
          <p:nvSpPr>
            <p:cNvPr id="7" name="TextBox 6">
              <a:extLst>
                <a:ext uri="{FF2B5EF4-FFF2-40B4-BE49-F238E27FC236}">
                  <a16:creationId xmlns:a16="http://schemas.microsoft.com/office/drawing/2014/main" id="{9BBB31CC-1CC5-7F4A-BC6D-3E49EAEA4F82}"/>
                </a:ext>
              </a:extLst>
            </p:cNvPr>
            <p:cNvSpPr txBox="1"/>
            <p:nvPr/>
          </p:nvSpPr>
          <p:spPr>
            <a:xfrm rot="16200000">
              <a:off x="3355857" y="3648886"/>
              <a:ext cx="1089401" cy="307777"/>
            </a:xfrm>
            <a:prstGeom prst="rect">
              <a:avLst/>
            </a:prstGeom>
            <a:noFill/>
          </p:spPr>
          <p:txBody>
            <a:bodyPr wrap="none" rtlCol="0">
              <a:spAutoFit/>
            </a:bodyPr>
            <a:lstStyle/>
            <a:p>
              <a:r>
                <a:rPr lang="en-US" sz="1400" dirty="0" err="1"/>
                <a:t>V</a:t>
              </a:r>
              <a:r>
                <a:rPr lang="en-US" sz="1400" baseline="-25000" dirty="0" err="1"/>
                <a:t>phase</a:t>
              </a:r>
              <a:r>
                <a:rPr lang="en-US" sz="1400" dirty="0"/>
                <a:t> [Km/s]</a:t>
              </a:r>
            </a:p>
          </p:txBody>
        </p:sp>
      </p:grpSp>
      <p:pic>
        <p:nvPicPr>
          <p:cNvPr id="14" name="Picture 13">
            <a:extLst>
              <a:ext uri="{FF2B5EF4-FFF2-40B4-BE49-F238E27FC236}">
                <a16:creationId xmlns:a16="http://schemas.microsoft.com/office/drawing/2014/main" id="{EC1E326D-41E2-1941-BEF3-EB9022A08E4F}"/>
              </a:ext>
            </a:extLst>
          </p:cNvPr>
          <p:cNvPicPr>
            <a:picLocks noChangeAspect="1"/>
          </p:cNvPicPr>
          <p:nvPr/>
        </p:nvPicPr>
        <p:blipFill>
          <a:blip r:embed="rId6"/>
          <a:stretch>
            <a:fillRect/>
          </a:stretch>
        </p:blipFill>
        <p:spPr>
          <a:xfrm>
            <a:off x="8104879" y="2205728"/>
            <a:ext cx="3894149" cy="390668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640D27-AFF9-7942-BA3E-AE4F1BB996D0}"/>
                  </a:ext>
                </a:extLst>
              </p:cNvPr>
              <p:cNvSpPr txBox="1"/>
              <p:nvPr/>
            </p:nvSpPr>
            <p:spPr>
              <a:xfrm>
                <a:off x="10070850" y="5623560"/>
                <a:ext cx="1274451" cy="2588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2=(</m:t>
                      </m:r>
                      <m:acc>
                        <m:accPr>
                          <m:chr m:val="̂"/>
                          <m:ctrlPr>
                            <a:rPr lang="en-US" sz="1400" i="1">
                              <a:latin typeface="Cambria Math" panose="02040503050406030204" pitchFamily="18" charset="0"/>
                            </a:rPr>
                          </m:ctrlPr>
                        </m:accPr>
                        <m:e>
                          <m:r>
                            <a:rPr lang="en-US" sz="1400" i="1">
                              <a:latin typeface="Cambria Math" panose="02040503050406030204" pitchFamily="18" charset="0"/>
                            </a:rPr>
                            <m:t>𝑛</m:t>
                          </m:r>
                        </m:e>
                      </m:acc>
                      <m:r>
                        <a:rPr lang="en-US" sz="1400" i="1">
                          <a:latin typeface="Cambria Math" panose="02040503050406030204" pitchFamily="18" charset="0"/>
                          <a:ea typeface="Cambria Math" panose="02040503050406030204" pitchFamily="18" charset="0"/>
                        </a:rPr>
                        <m:t>×</m:t>
                      </m:r>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𝐵</m:t>
                          </m:r>
                        </m:e>
                      </m:acc>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𝐵</m:t>
                              </m:r>
                            </m:e>
                          </m:acc>
                        </m:e>
                      </m:d>
                    </m:oMath>
                  </m:oMathPara>
                </a14:m>
                <a:endParaRPr lang="en-US" sz="1400" dirty="0"/>
              </a:p>
            </p:txBody>
          </p:sp>
        </mc:Choice>
        <mc:Fallback xmlns="">
          <p:sp>
            <p:nvSpPr>
              <p:cNvPr id="15" name="TextBox 14">
                <a:extLst>
                  <a:ext uri="{FF2B5EF4-FFF2-40B4-BE49-F238E27FC236}">
                    <a16:creationId xmlns:a16="http://schemas.microsoft.com/office/drawing/2014/main" id="{96640D27-AFF9-7942-BA3E-AE4F1BB996D0}"/>
                  </a:ext>
                </a:extLst>
              </p:cNvPr>
              <p:cNvSpPr txBox="1">
                <a:spLocks noRot="1" noChangeAspect="1" noMove="1" noResize="1" noEditPoints="1" noAdjustHandles="1" noChangeArrowheads="1" noChangeShapeType="1" noTextEdit="1"/>
              </p:cNvSpPr>
              <p:nvPr/>
            </p:nvSpPr>
            <p:spPr>
              <a:xfrm>
                <a:off x="10070850" y="5623560"/>
                <a:ext cx="1274451" cy="258853"/>
              </a:xfrm>
              <a:prstGeom prst="rect">
                <a:avLst/>
              </a:prstGeom>
              <a:blipFill>
                <a:blip r:embed="rId7"/>
                <a:stretch>
                  <a:fillRect l="-1980" t="-4762"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9C8E67E-F79C-E242-8A7A-FF1E0CE6407A}"/>
                  </a:ext>
                </a:extLst>
              </p:cNvPr>
              <p:cNvSpPr/>
              <p:nvPr/>
            </p:nvSpPr>
            <p:spPr>
              <a:xfrm>
                <a:off x="10070850" y="6015296"/>
                <a:ext cx="1180388" cy="314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𝑡</m:t>
                      </m:r>
                      <m:r>
                        <a:rPr lang="en-US" sz="1400" b="0" i="1" smtClean="0">
                          <a:latin typeface="Cambria Math" panose="02040503050406030204" pitchFamily="18" charset="0"/>
                        </a:rPr>
                        <m:t>1</m:t>
                      </m:r>
                      <m:r>
                        <a:rPr lang="en-US" sz="1400" i="1">
                          <a:latin typeface="Cambria Math" panose="02040503050406030204" pitchFamily="18" charset="0"/>
                        </a:rPr>
                        <m:t>=(</m:t>
                      </m:r>
                      <m:acc>
                        <m:accPr>
                          <m:chr m:val="̂"/>
                          <m:ctrlPr>
                            <a:rPr lang="en-US" sz="1400" i="1">
                              <a:latin typeface="Cambria Math" panose="02040503050406030204" pitchFamily="18" charset="0"/>
                            </a:rPr>
                          </m:ctrlPr>
                        </m:accPr>
                        <m:e>
                          <m:r>
                            <a:rPr lang="en-US" sz="1400" i="1">
                              <a:latin typeface="Cambria Math" panose="02040503050406030204" pitchFamily="18" charset="0"/>
                            </a:rPr>
                            <m:t>𝑛</m:t>
                          </m:r>
                        </m:e>
                      </m:acc>
                      <m:r>
                        <a:rPr lang="en-US" sz="1400" i="1">
                          <a:latin typeface="Cambria Math" panose="02040503050406030204" pitchFamily="18" charset="0"/>
                          <a:ea typeface="Cambria Math" panose="02040503050406030204" pitchFamily="18" charset="0"/>
                        </a:rPr>
                        <m:t>×</m:t>
                      </m:r>
                      <m:acc>
                        <m:accPr>
                          <m:chr m:val="̂"/>
                          <m:ctrlPr>
                            <a:rPr lang="en-US" sz="1400" i="1">
                              <a:latin typeface="Cambria Math" panose="02040503050406030204" pitchFamily="18" charset="0"/>
                            </a:rPr>
                          </m:ctrlPr>
                        </m:accPr>
                        <m:e>
                          <m:r>
                            <a:rPr lang="en-US" sz="1400" b="0" i="1" smtClean="0">
                              <a:latin typeface="Cambria Math" panose="02040503050406030204" pitchFamily="18" charset="0"/>
                            </a:rPr>
                            <m:t>𝑡</m:t>
                          </m:r>
                          <m:r>
                            <a:rPr lang="en-US" sz="1400" b="0" i="1" smtClean="0">
                              <a:latin typeface="Cambria Math" panose="02040503050406030204" pitchFamily="18" charset="0"/>
                            </a:rPr>
                            <m:t>2</m:t>
                          </m:r>
                        </m:e>
                      </m:acc>
                      <m:r>
                        <a:rPr lang="en-US" sz="1400" i="1">
                          <a:latin typeface="Cambria Math" panose="02040503050406030204" pitchFamily="18" charset="0"/>
                        </a:rPr>
                        <m:t>)</m:t>
                      </m:r>
                    </m:oMath>
                  </m:oMathPara>
                </a14:m>
                <a:endParaRPr lang="en-US" sz="1400" dirty="0"/>
              </a:p>
            </p:txBody>
          </p:sp>
        </mc:Choice>
        <mc:Fallback xmlns="">
          <p:sp>
            <p:nvSpPr>
              <p:cNvPr id="16" name="Rectangle 15">
                <a:extLst>
                  <a:ext uri="{FF2B5EF4-FFF2-40B4-BE49-F238E27FC236}">
                    <a16:creationId xmlns:a16="http://schemas.microsoft.com/office/drawing/2014/main" id="{49C8E67E-F79C-E242-8A7A-FF1E0CE6407A}"/>
                  </a:ext>
                </a:extLst>
              </p:cNvPr>
              <p:cNvSpPr>
                <a:spLocks noRot="1" noChangeAspect="1" noMove="1" noResize="1" noEditPoints="1" noAdjustHandles="1" noChangeArrowheads="1" noChangeShapeType="1" noTextEdit="1"/>
              </p:cNvSpPr>
              <p:nvPr/>
            </p:nvSpPr>
            <p:spPr>
              <a:xfrm>
                <a:off x="10070850" y="6015296"/>
                <a:ext cx="1180388" cy="314830"/>
              </a:xfrm>
              <a:prstGeom prst="rect">
                <a:avLst/>
              </a:prstGeom>
              <a:blipFill>
                <a:blip r:embed="rId8"/>
                <a:stretch>
                  <a:fillRect b="-12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369F4A8-BE2F-8C40-99AE-74B7357189A7}"/>
              </a:ext>
            </a:extLst>
          </p:cNvPr>
          <p:cNvSpPr txBox="1"/>
          <p:nvPr/>
        </p:nvSpPr>
        <p:spPr>
          <a:xfrm>
            <a:off x="369475" y="530709"/>
            <a:ext cx="6851599" cy="461665"/>
          </a:xfrm>
          <a:prstGeom prst="rect">
            <a:avLst/>
          </a:prstGeom>
          <a:noFill/>
        </p:spPr>
        <p:txBody>
          <a:bodyPr wrap="square" rtlCol="0">
            <a:spAutoFit/>
          </a:bodyPr>
          <a:lstStyle/>
          <a:p>
            <a:r>
              <a:rPr lang="en-US" sz="1200" dirty="0"/>
              <a:t>Wave normal vector and phase velocity calculated from 4 spacecraft timing and from minimum variance for successive time intervals in the whistler region.</a:t>
            </a:r>
          </a:p>
        </p:txBody>
      </p:sp>
      <p:sp>
        <p:nvSpPr>
          <p:cNvPr id="17" name="TextBox 16">
            <a:extLst>
              <a:ext uri="{FF2B5EF4-FFF2-40B4-BE49-F238E27FC236}">
                <a16:creationId xmlns:a16="http://schemas.microsoft.com/office/drawing/2014/main" id="{988973D7-85EE-6A49-8376-C24F9C775942}"/>
              </a:ext>
            </a:extLst>
          </p:cNvPr>
          <p:cNvSpPr txBox="1"/>
          <p:nvPr/>
        </p:nvSpPr>
        <p:spPr>
          <a:xfrm>
            <a:off x="313581" y="4337850"/>
            <a:ext cx="6847530" cy="523220"/>
          </a:xfrm>
          <a:prstGeom prst="rect">
            <a:avLst/>
          </a:prstGeom>
          <a:noFill/>
        </p:spPr>
        <p:txBody>
          <a:bodyPr wrap="square" rtlCol="0">
            <a:spAutoFit/>
          </a:bodyPr>
          <a:lstStyle/>
          <a:p>
            <a:r>
              <a:rPr lang="en-US" sz="1400" dirty="0"/>
              <a:t>Using the above method we can, to very high confidence, get the following characteristics of the observed waves.</a:t>
            </a:r>
          </a:p>
        </p:txBody>
      </p:sp>
      <p:sp>
        <p:nvSpPr>
          <p:cNvPr id="19" name="Rectangle 18">
            <a:extLst>
              <a:ext uri="{FF2B5EF4-FFF2-40B4-BE49-F238E27FC236}">
                <a16:creationId xmlns:a16="http://schemas.microsoft.com/office/drawing/2014/main" id="{64836BF1-D7C4-5343-B7A1-61597055526A}"/>
              </a:ext>
            </a:extLst>
          </p:cNvPr>
          <p:cNvSpPr/>
          <p:nvPr/>
        </p:nvSpPr>
        <p:spPr>
          <a:xfrm>
            <a:off x="8181469" y="2012354"/>
            <a:ext cx="3325526" cy="276999"/>
          </a:xfrm>
          <a:prstGeom prst="rect">
            <a:avLst/>
          </a:prstGeom>
        </p:spPr>
        <p:txBody>
          <a:bodyPr wrap="none">
            <a:spAutoFit/>
          </a:bodyPr>
          <a:lstStyle/>
          <a:p>
            <a:r>
              <a:rPr lang="en-GB" sz="1200" dirty="0">
                <a:latin typeface="Slack-Lato"/>
              </a:rPr>
              <a:t>Resulting orientation of K in the shock coordinates</a:t>
            </a:r>
            <a:endParaRPr lang="en-US" sz="1200" dirty="0"/>
          </a:p>
        </p:txBody>
      </p:sp>
    </p:spTree>
    <p:extLst>
      <p:ext uri="{BB962C8B-B14F-4D97-AF65-F5344CB8AC3E}">
        <p14:creationId xmlns:p14="http://schemas.microsoft.com/office/powerpoint/2010/main" val="40313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019C194-D39B-FE49-9717-931F41B0C165}"/>
              </a:ext>
            </a:extLst>
          </p:cNvPr>
          <p:cNvPicPr>
            <a:picLocks noChangeAspect="1"/>
          </p:cNvPicPr>
          <p:nvPr/>
        </p:nvPicPr>
        <p:blipFill>
          <a:blip r:embed="rId3"/>
          <a:stretch>
            <a:fillRect/>
          </a:stretch>
        </p:blipFill>
        <p:spPr>
          <a:xfrm>
            <a:off x="6788489" y="2447778"/>
            <a:ext cx="4300951" cy="4410223"/>
          </a:xfrm>
          <a:prstGeom prst="rect">
            <a:avLst/>
          </a:prstGeom>
        </p:spPr>
      </p:pic>
      <p:sp>
        <p:nvSpPr>
          <p:cNvPr id="3" name="Rectangle 2">
            <a:extLst>
              <a:ext uri="{FF2B5EF4-FFF2-40B4-BE49-F238E27FC236}">
                <a16:creationId xmlns:a16="http://schemas.microsoft.com/office/drawing/2014/main" id="{EF32B5C3-F85E-6E44-879E-7D365B11274F}"/>
              </a:ext>
            </a:extLst>
          </p:cNvPr>
          <p:cNvSpPr/>
          <p:nvPr/>
        </p:nvSpPr>
        <p:spPr>
          <a:xfrm>
            <a:off x="229570" y="1892105"/>
            <a:ext cx="174557" cy="555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74412A-FD98-9246-BB2C-4B42B62AB87D}"/>
              </a:ext>
            </a:extLst>
          </p:cNvPr>
          <p:cNvSpPr/>
          <p:nvPr/>
        </p:nvSpPr>
        <p:spPr>
          <a:xfrm>
            <a:off x="225582" y="4410223"/>
            <a:ext cx="174557" cy="555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0A6B564-7A63-1949-9678-882820A32067}"/>
              </a:ext>
            </a:extLst>
          </p:cNvPr>
          <p:cNvGrpSpPr/>
          <p:nvPr/>
        </p:nvGrpSpPr>
        <p:grpSpPr>
          <a:xfrm>
            <a:off x="305880" y="1789692"/>
            <a:ext cx="5179417" cy="4999765"/>
            <a:chOff x="174360" y="363600"/>
            <a:chExt cx="6004755" cy="5927493"/>
          </a:xfrm>
        </p:grpSpPr>
        <p:pic>
          <p:nvPicPr>
            <p:cNvPr id="10" name="Picture 9">
              <a:extLst>
                <a:ext uri="{FF2B5EF4-FFF2-40B4-BE49-F238E27FC236}">
                  <a16:creationId xmlns:a16="http://schemas.microsoft.com/office/drawing/2014/main" id="{0C0128DE-5693-9642-B323-26DD1D3F5839}"/>
                </a:ext>
              </a:extLst>
            </p:cNvPr>
            <p:cNvPicPr>
              <a:picLocks noChangeAspect="1"/>
            </p:cNvPicPr>
            <p:nvPr/>
          </p:nvPicPr>
          <p:blipFill rotWithShape="1">
            <a:blip r:embed="rId4"/>
            <a:srcRect l="4447"/>
            <a:stretch/>
          </p:blipFill>
          <p:spPr>
            <a:xfrm>
              <a:off x="404126" y="363600"/>
              <a:ext cx="5774989" cy="592749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5ED4DA9-D23E-0B46-83B3-A3E6DB4050FC}"/>
                    </a:ext>
                  </a:extLst>
                </p:cNvPr>
                <p:cNvSpPr txBox="1"/>
                <p:nvPr/>
              </p:nvSpPr>
              <p:spPr>
                <a:xfrm rot="16200000">
                  <a:off x="-83563" y="1886455"/>
                  <a:ext cx="792846" cy="276999"/>
                </a:xfrm>
                <a:prstGeom prst="rect">
                  <a:avLst/>
                </a:prstGeom>
                <a:noFill/>
              </p:spPr>
              <p:txBody>
                <a:bodyPr wrap="none" rtlCol="0">
                  <a:spAutoFit/>
                </a:bodyPr>
                <a:lstStyle/>
                <a:p>
                  <a14:m>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𝑽</m:t>
                          </m:r>
                        </m:e>
                        <m:sub>
                          <m:r>
                            <a:rPr lang="en-US" sz="1200" b="1" i="1" smtClean="0">
                              <a:latin typeface="Cambria Math" panose="02040503050406030204" pitchFamily="18" charset="0"/>
                            </a:rPr>
                            <m:t>𝒏</m:t>
                          </m:r>
                        </m:sub>
                      </m:sSub>
                    </m:oMath>
                  </a14:m>
                  <a:r>
                    <a:rPr lang="en-US" sz="1200" b="1" dirty="0"/>
                    <a:t>[Km/s]</a:t>
                  </a:r>
                </a:p>
              </p:txBody>
            </p:sp>
          </mc:Choice>
          <mc:Fallback xmlns="">
            <p:sp>
              <p:nvSpPr>
                <p:cNvPr id="2" name="TextBox 1">
                  <a:extLst>
                    <a:ext uri="{FF2B5EF4-FFF2-40B4-BE49-F238E27FC236}">
                      <a16:creationId xmlns:a16="http://schemas.microsoft.com/office/drawing/2014/main" id="{05ED4DA9-D23E-0B46-83B3-A3E6DB4050FC}"/>
                    </a:ext>
                  </a:extLst>
                </p:cNvPr>
                <p:cNvSpPr txBox="1">
                  <a:spLocks noRot="1" noChangeAspect="1" noMove="1" noResize="1" noEditPoints="1" noAdjustHandles="1" noChangeArrowheads="1" noChangeShapeType="1" noTextEdit="1"/>
                </p:cNvSpPr>
                <p:nvPr/>
              </p:nvSpPr>
              <p:spPr>
                <a:xfrm rot="16200000">
                  <a:off x="-83563" y="1886455"/>
                  <a:ext cx="792846" cy="276999"/>
                </a:xfrm>
                <a:prstGeom prst="rect">
                  <a:avLst/>
                </a:prstGeom>
                <a:blipFill>
                  <a:blip r:embed="rId5"/>
                  <a:stretch>
                    <a:fillRect t="-16667"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1FAEB6-6AE9-E942-95A5-318CEE37A498}"/>
                    </a:ext>
                  </a:extLst>
                </p:cNvPr>
                <p:cNvSpPr txBox="1"/>
                <p:nvPr/>
              </p:nvSpPr>
              <p:spPr>
                <a:xfrm rot="16200000">
                  <a:off x="-102381" y="4392737"/>
                  <a:ext cx="1039067" cy="280974"/>
                </a:xfrm>
                <a:prstGeom prst="rect">
                  <a:avLst/>
                </a:prstGeom>
                <a:noFill/>
              </p:spPr>
              <p:txBody>
                <a:bodyPr wrap="none" rtlCol="0">
                  <a:spAutoFit/>
                </a:bodyPr>
                <a:lstStyle/>
                <a:p>
                  <a14:m>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𝑭</m:t>
                          </m:r>
                        </m:e>
                        <m:sub>
                          <m:r>
                            <a:rPr lang="en-US" sz="1200" b="1" i="1" smtClean="0">
                              <a:latin typeface="Cambria Math" panose="02040503050406030204" pitchFamily="18" charset="0"/>
                            </a:rPr>
                            <m:t>𝒏𝒊</m:t>
                          </m:r>
                        </m:sub>
                      </m:sSub>
                      <m:r>
                        <a:rPr lang="en-US" sz="1200" b="1" i="1" smtClean="0">
                          <a:latin typeface="Cambria Math" panose="02040503050406030204" pitchFamily="18" charset="0"/>
                        </a:rPr>
                        <m:t> [</m:t>
                      </m:r>
                      <m:r>
                        <a:rPr lang="en-US" sz="1200" b="1" i="1" smtClean="0">
                          <a:latin typeface="Cambria Math" panose="02040503050406030204" pitchFamily="18" charset="0"/>
                        </a:rPr>
                        <m:t>𝒔</m:t>
                      </m:r>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m:t>
                          </m:r>
                          <m:r>
                            <a:rPr lang="en-US" sz="1200" b="1" i="1" smtClean="0">
                              <a:latin typeface="Cambria Math" panose="02040503050406030204" pitchFamily="18" charset="0"/>
                            </a:rPr>
                            <m:t>𝒎</m:t>
                          </m:r>
                        </m:e>
                        <m:sup>
                          <m:r>
                            <a:rPr lang="en-US" sz="1200" b="1" i="1" smtClean="0">
                              <a:latin typeface="Cambria Math" panose="02040503050406030204" pitchFamily="18" charset="0"/>
                            </a:rPr>
                            <m:t>−</m:t>
                          </m:r>
                          <m:r>
                            <a:rPr lang="en-US" sz="1200" b="1" i="1" smtClean="0">
                              <a:latin typeface="Cambria Math" panose="02040503050406030204" pitchFamily="18" charset="0"/>
                            </a:rPr>
                            <m:t>𝟒</m:t>
                          </m:r>
                        </m:sup>
                      </m:sSup>
                      <m:r>
                        <a:rPr lang="en-US" sz="1200" b="1" i="1" smtClean="0">
                          <a:latin typeface="Cambria Math" panose="02040503050406030204" pitchFamily="18" charset="0"/>
                        </a:rPr>
                        <m:t>]</m:t>
                      </m:r>
                    </m:oMath>
                  </a14:m>
                  <a:r>
                    <a:rPr lang="en-US" sz="1200" b="1" dirty="0"/>
                    <a:t> </a:t>
                  </a:r>
                </a:p>
              </p:txBody>
            </p:sp>
          </mc:Choice>
          <mc:Fallback xmlns="">
            <p:sp>
              <p:nvSpPr>
                <p:cNvPr id="4" name="TextBox 3">
                  <a:extLst>
                    <a:ext uri="{FF2B5EF4-FFF2-40B4-BE49-F238E27FC236}">
                      <a16:creationId xmlns:a16="http://schemas.microsoft.com/office/drawing/2014/main" id="{091FAEB6-6AE9-E942-95A5-318CEE37A498}"/>
                    </a:ext>
                  </a:extLst>
                </p:cNvPr>
                <p:cNvSpPr txBox="1">
                  <a:spLocks noRot="1" noChangeAspect="1" noMove="1" noResize="1" noEditPoints="1" noAdjustHandles="1" noChangeArrowheads="1" noChangeShapeType="1" noTextEdit="1"/>
                </p:cNvSpPr>
                <p:nvPr/>
              </p:nvSpPr>
              <p:spPr>
                <a:xfrm rot="16200000">
                  <a:off x="-102381" y="4392737"/>
                  <a:ext cx="1039067" cy="280974"/>
                </a:xfrm>
                <a:prstGeom prst="rect">
                  <a:avLst/>
                </a:prstGeom>
                <a:blipFill>
                  <a:blip r:embed="rId6"/>
                  <a:stretch>
                    <a:fillRect t="-10000"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759755-0AF0-DD44-8759-CEEA2343D532}"/>
                    </a:ext>
                  </a:extLst>
                </p:cNvPr>
                <p:cNvSpPr txBox="1"/>
                <p:nvPr/>
              </p:nvSpPr>
              <p:spPr>
                <a:xfrm>
                  <a:off x="2286564" y="5949524"/>
                  <a:ext cx="792846" cy="276999"/>
                </a:xfrm>
                <a:prstGeom prst="rect">
                  <a:avLst/>
                </a:prstGeom>
                <a:noFill/>
              </p:spPr>
              <p:txBody>
                <a:bodyPr wrap="none" rtlCol="0">
                  <a:spAutoFit/>
                </a:bodyPr>
                <a:lstStyle/>
                <a:p>
                  <a14:m>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𝑽</m:t>
                          </m:r>
                        </m:e>
                        <m:sub>
                          <m:r>
                            <a:rPr lang="en-US" sz="1200" b="1" i="1" smtClean="0">
                              <a:latin typeface="Cambria Math" panose="02040503050406030204" pitchFamily="18" charset="0"/>
                            </a:rPr>
                            <m:t>𝒏</m:t>
                          </m:r>
                        </m:sub>
                      </m:sSub>
                    </m:oMath>
                  </a14:m>
                  <a:r>
                    <a:rPr lang="en-US" sz="1200" b="1" dirty="0"/>
                    <a:t>[Km/s]</a:t>
                  </a:r>
                </a:p>
              </p:txBody>
            </p:sp>
          </mc:Choice>
          <mc:Fallback xmlns="">
            <p:sp>
              <p:nvSpPr>
                <p:cNvPr id="11" name="TextBox 10">
                  <a:extLst>
                    <a:ext uri="{FF2B5EF4-FFF2-40B4-BE49-F238E27FC236}">
                      <a16:creationId xmlns:a16="http://schemas.microsoft.com/office/drawing/2014/main" id="{35759755-0AF0-DD44-8759-CEEA2343D532}"/>
                    </a:ext>
                  </a:extLst>
                </p:cNvPr>
                <p:cNvSpPr txBox="1">
                  <a:spLocks noRot="1" noChangeAspect="1" noMove="1" noResize="1" noEditPoints="1" noAdjustHandles="1" noChangeArrowheads="1" noChangeShapeType="1" noTextEdit="1"/>
                </p:cNvSpPr>
                <p:nvPr/>
              </p:nvSpPr>
              <p:spPr>
                <a:xfrm>
                  <a:off x="2286564" y="5949524"/>
                  <a:ext cx="792846" cy="276999"/>
                </a:xfrm>
                <a:prstGeom prst="rect">
                  <a:avLst/>
                </a:prstGeom>
                <a:blipFill>
                  <a:blip r:embed="rId7"/>
                  <a:stretch>
                    <a:fillRect r="-15094" b="-31579"/>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3DBB4E9C-333D-2740-9228-6D2A02E39672}"/>
              </a:ext>
            </a:extLst>
          </p:cNvPr>
          <p:cNvSpPr txBox="1"/>
          <p:nvPr/>
        </p:nvSpPr>
        <p:spPr>
          <a:xfrm>
            <a:off x="0" y="335932"/>
            <a:ext cx="11962430" cy="307777"/>
          </a:xfrm>
          <a:prstGeom prst="rect">
            <a:avLst/>
          </a:prstGeom>
          <a:noFill/>
        </p:spPr>
        <p:txBody>
          <a:bodyPr wrap="square" rtlCol="0">
            <a:spAutoFit/>
          </a:bodyPr>
          <a:lstStyle/>
          <a:p>
            <a:r>
              <a:rPr lang="en-US" sz="1400" dirty="0"/>
              <a:t>Next step is to explore the source of these waves, which will allow us to further understand what role they play in the energetics of the shock</a:t>
            </a:r>
          </a:p>
        </p:txBody>
      </p:sp>
      <p:sp>
        <p:nvSpPr>
          <p:cNvPr id="13" name="TextBox 12">
            <a:extLst>
              <a:ext uri="{FF2B5EF4-FFF2-40B4-BE49-F238E27FC236}">
                <a16:creationId xmlns:a16="http://schemas.microsoft.com/office/drawing/2014/main" id="{AF35B948-715B-F240-A091-20804DA62523}"/>
              </a:ext>
            </a:extLst>
          </p:cNvPr>
          <p:cNvSpPr txBox="1"/>
          <p:nvPr/>
        </p:nvSpPr>
        <p:spPr>
          <a:xfrm>
            <a:off x="129514" y="745172"/>
            <a:ext cx="5573270" cy="938719"/>
          </a:xfrm>
          <a:prstGeom prst="rect">
            <a:avLst/>
          </a:prstGeom>
          <a:noFill/>
        </p:spPr>
        <p:txBody>
          <a:bodyPr wrap="square" rtlCol="0">
            <a:spAutoFit/>
          </a:bodyPr>
          <a:lstStyle/>
          <a:p>
            <a:r>
              <a:rPr lang="en-US" sz="1100" dirty="0"/>
              <a:t>From the reduced distribution function in the normal direction we can see a clear reflected ion component on top of the incoming solar wind beam.</a:t>
            </a:r>
          </a:p>
          <a:p>
            <a:r>
              <a:rPr lang="en-US" sz="1100" dirty="0"/>
              <a:t>In Wu 83 it was shown that an incoming ion beam and a reflected ion beam on top of a stationary electron beam is unstable under certain plasma conditions, and can generate oblique whistler waves.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93267DE-EF02-6F45-A3CD-996C9E3D554D}"/>
                  </a:ext>
                </a:extLst>
              </p:cNvPr>
              <p:cNvSpPr txBox="1"/>
              <p:nvPr/>
            </p:nvSpPr>
            <p:spPr>
              <a:xfrm>
                <a:off x="6255095" y="690708"/>
                <a:ext cx="5367737" cy="1446550"/>
              </a:xfrm>
              <a:prstGeom prst="rect">
                <a:avLst/>
              </a:prstGeom>
              <a:noFill/>
            </p:spPr>
            <p:txBody>
              <a:bodyPr wrap="square" rtlCol="0">
                <a:spAutoFit/>
              </a:bodyPr>
              <a:lstStyle/>
              <a:p>
                <a:r>
                  <a:rPr lang="en-US" sz="1100" dirty="0"/>
                  <a:t>To study the stability of such a system under the plasma conditions of  the shock event we used Bo [Xie2016], a general kinetic dispersion relation solver.</a:t>
                </a:r>
              </a:p>
              <a:p>
                <a:r>
                  <a:rPr lang="en-US" sz="1100" dirty="0"/>
                  <a:t>Using the parameters of the shock we get the highest growth rate of a wave with:</a:t>
                </a:r>
              </a:p>
              <a:p>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i="1" smtClean="0">
                              <a:latin typeface="Cambria Math" panose="02040503050406030204" pitchFamily="18" charset="0"/>
                              <a:ea typeface="Cambria Math" panose="02040503050406030204" pitchFamily="18" charset="0"/>
                            </a:rPr>
                            <m:t>𝜃</m:t>
                          </m:r>
                        </m:e>
                        <m:sub>
                          <m:r>
                            <a:rPr lang="en-US" sz="1100" b="0" i="1" smtClean="0">
                              <a:latin typeface="Cambria Math" panose="02040503050406030204" pitchFamily="18" charset="0"/>
                            </a:rPr>
                            <m:t>𝑘𝐵</m:t>
                          </m:r>
                        </m:sub>
                      </m:sSub>
                      <m:r>
                        <a:rPr lang="en-US" sz="1100" b="0" i="1" smtClean="0">
                          <a:latin typeface="Cambria Math" panose="02040503050406030204" pitchFamily="18" charset="0"/>
                        </a:rPr>
                        <m:t>=</m:t>
                      </m:r>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40</m:t>
                          </m:r>
                        </m:e>
                        <m:sup>
                          <m:r>
                            <a:rPr lang="en-US" sz="1100" b="0" i="1" smtClean="0">
                              <a:latin typeface="Cambria Math" panose="02040503050406030204" pitchFamily="18" charset="0"/>
                            </a:rPr>
                            <m:t>𝑜</m:t>
                          </m:r>
                        </m:sup>
                      </m:sSup>
                      <m:r>
                        <a:rPr lang="en-US" sz="1100" b="0" i="1" smtClean="0">
                          <a:latin typeface="Cambria Math" panose="02040503050406030204" pitchFamily="18" charset="0"/>
                        </a:rPr>
                        <m:t>  ,  </m:t>
                      </m:r>
                      <m:r>
                        <a:rPr lang="en-US" sz="1100" b="0" i="1" smtClean="0">
                          <a:latin typeface="Cambria Math" panose="02040503050406030204" pitchFamily="18" charset="0"/>
                          <a:ea typeface="Cambria Math" panose="02040503050406030204" pitchFamily="18" charset="0"/>
                        </a:rPr>
                        <m:t>𝜆</m:t>
                      </m:r>
                      <m:r>
                        <a:rPr lang="en-US" sz="1100" b="0" i="1" smtClean="0">
                          <a:latin typeface="Cambria Math" panose="02040503050406030204" pitchFamily="18" charset="0"/>
                          <a:ea typeface="Cambria Math" panose="02040503050406030204" pitchFamily="18" charset="0"/>
                        </a:rPr>
                        <m:t>=78.5 </m:t>
                      </m:r>
                      <m:r>
                        <a:rPr lang="en-US" sz="1100" b="0" i="1" smtClean="0">
                          <a:latin typeface="Cambria Math" panose="02040503050406030204" pitchFamily="18" charset="0"/>
                          <a:ea typeface="Cambria Math" panose="02040503050406030204" pitchFamily="18" charset="0"/>
                        </a:rPr>
                        <m:t>𝐾𝑚</m:t>
                      </m:r>
                      <m:r>
                        <a:rPr lang="en-US" sz="1100" b="0" i="1" smtClean="0">
                          <a:latin typeface="Cambria Math" panose="02040503050406030204" pitchFamily="18" charset="0"/>
                          <a:ea typeface="Cambria Math" panose="02040503050406030204" pitchFamily="18" charset="0"/>
                        </a:rPr>
                        <m:t>,  </m:t>
                      </m:r>
                      <m:sSub>
                        <m:sSubPr>
                          <m:ctrlPr>
                            <a:rPr lang="en-US" sz="1100" b="0" i="1" smtClean="0">
                              <a:latin typeface="Cambria Math" panose="02040503050406030204" pitchFamily="18" charset="0"/>
                              <a:ea typeface="Cambria Math" panose="02040503050406030204" pitchFamily="18" charset="0"/>
                            </a:rPr>
                          </m:ctrlPr>
                        </m:sSubPr>
                        <m:e>
                          <m:r>
                            <a:rPr lang="en-US" sz="1100" b="0" i="1" smtClean="0">
                              <a:latin typeface="Cambria Math" panose="02040503050406030204" pitchFamily="18" charset="0"/>
                              <a:ea typeface="Cambria Math" panose="02040503050406030204" pitchFamily="18" charset="0"/>
                            </a:rPr>
                            <m:t>𝑓</m:t>
                          </m:r>
                        </m:e>
                        <m:sub>
                          <m:r>
                            <a:rPr lang="en-US" sz="1100" b="0" i="1" smtClean="0">
                              <a:latin typeface="Cambria Math" panose="02040503050406030204" pitchFamily="18" charset="0"/>
                              <a:ea typeface="Cambria Math" panose="02040503050406030204" pitchFamily="18" charset="0"/>
                            </a:rPr>
                            <m:t>𝑟</m:t>
                          </m:r>
                        </m:sub>
                      </m:sSub>
                      <m:r>
                        <a:rPr lang="en-US" sz="1100" b="0" i="1" smtClean="0">
                          <a:latin typeface="Cambria Math" panose="02040503050406030204" pitchFamily="18" charset="0"/>
                          <a:ea typeface="Cambria Math" panose="02040503050406030204" pitchFamily="18" charset="0"/>
                        </a:rPr>
                        <m:t>=1.64 </m:t>
                      </m:r>
                      <m:r>
                        <a:rPr lang="en-US" sz="1100" b="0" i="1" smtClean="0">
                          <a:latin typeface="Cambria Math" panose="02040503050406030204" pitchFamily="18" charset="0"/>
                          <a:ea typeface="Cambria Math" panose="02040503050406030204" pitchFamily="18" charset="0"/>
                        </a:rPr>
                        <m:t>𝐻𝑧</m:t>
                      </m:r>
                    </m:oMath>
                  </m:oMathPara>
                </a14:m>
                <a:endParaRPr lang="en-US" sz="1100" b="0" dirty="0">
                  <a:ea typeface="Cambria Math" panose="02040503050406030204" pitchFamily="18" charset="0"/>
                </a:endParaRPr>
              </a:p>
              <a:p>
                <a:r>
                  <a:rPr lang="en-US" sz="1100" dirty="0">
                    <a:ea typeface="Cambria Math" panose="02040503050406030204" pitchFamily="18" charset="0"/>
                  </a:rPr>
                  <a:t>Reproducing those gotten from measurement ( shown in the previous slide) except for the frequency of the waves.</a:t>
                </a:r>
                <a:br>
                  <a:rPr lang="en-US" sz="1100" dirty="0">
                    <a:ea typeface="Cambria Math" panose="02040503050406030204" pitchFamily="18" charset="0"/>
                  </a:rPr>
                </a:br>
                <a:r>
                  <a:rPr lang="en-US" sz="1100" dirty="0">
                    <a:ea typeface="Cambria Math" panose="02040503050406030204" pitchFamily="18" charset="0"/>
                  </a:rPr>
                  <a:t>Further investigation of the parametric dependence of this instability are underway.</a:t>
                </a:r>
                <a:endParaRPr lang="en-US" sz="1100" b="0" dirty="0">
                  <a:ea typeface="Cambria Math" panose="02040503050406030204" pitchFamily="18" charset="0"/>
                </a:endParaRPr>
              </a:p>
              <a:p>
                <a:endParaRPr lang="en-US" sz="1100" dirty="0"/>
              </a:p>
            </p:txBody>
          </p:sp>
        </mc:Choice>
        <mc:Fallback xmlns="">
          <p:sp>
            <p:nvSpPr>
              <p:cNvPr id="15" name="TextBox 14">
                <a:extLst>
                  <a:ext uri="{FF2B5EF4-FFF2-40B4-BE49-F238E27FC236}">
                    <a16:creationId xmlns:a16="http://schemas.microsoft.com/office/drawing/2014/main" id="{293267DE-EF02-6F45-A3CD-996C9E3D554D}"/>
                  </a:ext>
                </a:extLst>
              </p:cNvPr>
              <p:cNvSpPr txBox="1">
                <a:spLocks noRot="1" noChangeAspect="1" noMove="1" noResize="1" noEditPoints="1" noAdjustHandles="1" noChangeArrowheads="1" noChangeShapeType="1" noTextEdit="1"/>
              </p:cNvSpPr>
              <p:nvPr/>
            </p:nvSpPr>
            <p:spPr>
              <a:xfrm>
                <a:off x="6255095" y="690708"/>
                <a:ext cx="5367737" cy="144655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7DE8192-AEA0-0F4C-968F-77E615857832}"/>
                  </a:ext>
                </a:extLst>
              </p:cNvPr>
              <p:cNvSpPr txBox="1"/>
              <p:nvPr/>
            </p:nvSpPr>
            <p:spPr>
              <a:xfrm rot="16200000">
                <a:off x="6125652" y="4461360"/>
                <a:ext cx="6388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𝑙h</m:t>
                          </m:r>
                        </m:sub>
                      </m:sSub>
                    </m:oMath>
                  </m:oMathPara>
                </a14:m>
                <a:endParaRPr lang="en-US" dirty="0"/>
              </a:p>
            </p:txBody>
          </p:sp>
        </mc:Choice>
        <mc:Fallback xmlns="">
          <p:sp>
            <p:nvSpPr>
              <p:cNvPr id="5" name="TextBox 4">
                <a:extLst>
                  <a:ext uri="{FF2B5EF4-FFF2-40B4-BE49-F238E27FC236}">
                    <a16:creationId xmlns:a16="http://schemas.microsoft.com/office/drawing/2014/main" id="{97DE8192-AEA0-0F4C-968F-77E615857832}"/>
                  </a:ext>
                </a:extLst>
              </p:cNvPr>
              <p:cNvSpPr txBox="1">
                <a:spLocks noRot="1" noChangeAspect="1" noMove="1" noResize="1" noEditPoints="1" noAdjustHandles="1" noChangeArrowheads="1" noChangeShapeType="1" noTextEdit="1"/>
              </p:cNvSpPr>
              <p:nvPr/>
            </p:nvSpPr>
            <p:spPr>
              <a:xfrm rot="16200000">
                <a:off x="6125652" y="4461360"/>
                <a:ext cx="638829" cy="276999"/>
              </a:xfrm>
              <a:prstGeom prst="rect">
                <a:avLst/>
              </a:prstGeom>
              <a:blipFill>
                <a:blip r:embed="rId9"/>
                <a:stretch>
                  <a:fillRect r="-36364"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3EF1ECA-8186-6F4F-AE85-270EF532A954}"/>
                  </a:ext>
                </a:extLst>
              </p:cNvPr>
              <p:cNvSpPr/>
              <p:nvPr/>
            </p:nvSpPr>
            <p:spPr>
              <a:xfrm rot="16200000">
                <a:off x="10800322" y="4415193"/>
                <a:ext cx="9577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𝑟</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𝑙h</m:t>
                          </m:r>
                        </m:sub>
                      </m:sSub>
                    </m:oMath>
                  </m:oMathPara>
                </a14:m>
                <a:endParaRPr lang="en-US" dirty="0"/>
              </a:p>
            </p:txBody>
          </p:sp>
        </mc:Choice>
        <mc:Fallback xmlns="">
          <p:sp>
            <p:nvSpPr>
              <p:cNvPr id="7" name="Rectangle 6">
                <a:extLst>
                  <a:ext uri="{FF2B5EF4-FFF2-40B4-BE49-F238E27FC236}">
                    <a16:creationId xmlns:a16="http://schemas.microsoft.com/office/drawing/2014/main" id="{C3EF1ECA-8186-6F4F-AE85-270EF532A954}"/>
                  </a:ext>
                </a:extLst>
              </p:cNvPr>
              <p:cNvSpPr>
                <a:spLocks noRot="1" noChangeAspect="1" noMove="1" noResize="1" noEditPoints="1" noAdjustHandles="1" noChangeArrowheads="1" noChangeShapeType="1" noTextEdit="1"/>
              </p:cNvSpPr>
              <p:nvPr/>
            </p:nvSpPr>
            <p:spPr>
              <a:xfrm rot="16200000">
                <a:off x="10800322" y="4415193"/>
                <a:ext cx="957762" cy="369332"/>
              </a:xfrm>
              <a:prstGeom prst="rect">
                <a:avLst/>
              </a:prstGeom>
              <a:blipFill>
                <a:blip r:embed="rId10"/>
                <a:stretch>
                  <a:fillRect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34058C0-6E92-3246-A9E9-7AE215796544}"/>
                  </a:ext>
                </a:extLst>
              </p:cNvPr>
              <p:cNvSpPr txBox="1"/>
              <p:nvPr/>
            </p:nvSpPr>
            <p:spPr>
              <a:xfrm>
                <a:off x="6866525" y="2184257"/>
                <a:ext cx="4144875" cy="553998"/>
              </a:xfrm>
              <a:prstGeom prst="rect">
                <a:avLst/>
              </a:prstGeom>
              <a:noFill/>
            </p:spPr>
            <p:txBody>
              <a:bodyPr wrap="square" rtlCol="0">
                <a:spAutoFit/>
              </a:bodyPr>
              <a:lstStyle/>
              <a:p>
                <a:pPr algn="ctr"/>
                <a:r>
                  <a:rPr lang="en-US" sz="1000" b="1" dirty="0"/>
                  <a:t>Normalized growth rate and real frequency vs wave number for different wave normal angle </a:t>
                </a:r>
                <a14:m>
                  <m:oMath xmlns:m="http://schemas.openxmlformats.org/officeDocument/2006/math">
                    <m:sSub>
                      <m:sSubPr>
                        <m:ctrlPr>
                          <a:rPr lang="en-US" sz="1000" b="1" i="1" smtClean="0">
                            <a:latin typeface="Cambria Math" panose="02040503050406030204" pitchFamily="18" charset="0"/>
                            <a:ea typeface="Cambria Math" panose="02040503050406030204" pitchFamily="18" charset="0"/>
                          </a:rPr>
                        </m:ctrlPr>
                      </m:sSubPr>
                      <m:e>
                        <m:r>
                          <a:rPr lang="en-US" sz="1000" b="1" i="1">
                            <a:latin typeface="Cambria Math" panose="02040503050406030204" pitchFamily="18" charset="0"/>
                            <a:ea typeface="Cambria Math" panose="02040503050406030204" pitchFamily="18" charset="0"/>
                          </a:rPr>
                          <m:t>𝜽</m:t>
                        </m:r>
                      </m:e>
                      <m:sub>
                        <m:r>
                          <a:rPr lang="en-US" sz="1000" b="1" i="1" smtClean="0">
                            <a:latin typeface="Cambria Math" panose="02040503050406030204" pitchFamily="18" charset="0"/>
                            <a:ea typeface="Cambria Math" panose="02040503050406030204" pitchFamily="18" charset="0"/>
                          </a:rPr>
                          <m:t>𝒌𝒃</m:t>
                        </m:r>
                      </m:sub>
                    </m:sSub>
                  </m:oMath>
                </a14:m>
                <a:endParaRPr lang="en-US" sz="1000" b="1" dirty="0"/>
              </a:p>
              <a:p>
                <a:pPr algn="ctr"/>
                <a:endParaRPr lang="en-US" sz="1000" b="1" dirty="0"/>
              </a:p>
            </p:txBody>
          </p:sp>
        </mc:Choice>
        <mc:Fallback xmlns="">
          <p:sp>
            <p:nvSpPr>
              <p:cNvPr id="16" name="TextBox 15">
                <a:extLst>
                  <a:ext uri="{FF2B5EF4-FFF2-40B4-BE49-F238E27FC236}">
                    <a16:creationId xmlns:a16="http://schemas.microsoft.com/office/drawing/2014/main" id="{634058C0-6E92-3246-A9E9-7AE215796544}"/>
                  </a:ext>
                </a:extLst>
              </p:cNvPr>
              <p:cNvSpPr txBox="1">
                <a:spLocks noRot="1" noChangeAspect="1" noMove="1" noResize="1" noEditPoints="1" noAdjustHandles="1" noChangeArrowheads="1" noChangeShapeType="1" noTextEdit="1"/>
              </p:cNvSpPr>
              <p:nvPr/>
            </p:nvSpPr>
            <p:spPr>
              <a:xfrm>
                <a:off x="6866525" y="2184257"/>
                <a:ext cx="4144875" cy="553998"/>
              </a:xfrm>
              <a:prstGeom prst="rect">
                <a:avLst/>
              </a:prstGeom>
              <a:blipFill>
                <a:blip r:embed="rId11"/>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37CA306-7ED5-684E-A3EB-1A4D19DF6631}"/>
              </a:ext>
            </a:extLst>
          </p:cNvPr>
          <p:cNvSpPr txBox="1"/>
          <p:nvPr/>
        </p:nvSpPr>
        <p:spPr>
          <a:xfrm>
            <a:off x="129514" y="-25936"/>
            <a:ext cx="2162836" cy="369332"/>
          </a:xfrm>
          <a:prstGeom prst="rect">
            <a:avLst/>
          </a:prstGeom>
          <a:noFill/>
        </p:spPr>
        <p:txBody>
          <a:bodyPr wrap="none" rtlCol="0">
            <a:spAutoFit/>
          </a:bodyPr>
          <a:lstStyle/>
          <a:p>
            <a:r>
              <a:rPr lang="en-US" b="1" dirty="0"/>
              <a:t>Source of the waves:</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5748F28-EBE4-5349-A614-F7ACC65AAB67}"/>
                  </a:ext>
                </a:extLst>
              </p:cNvPr>
              <p:cNvSpPr txBox="1"/>
              <p:nvPr/>
            </p:nvSpPr>
            <p:spPr>
              <a:xfrm>
                <a:off x="7019018" y="2639318"/>
                <a:ext cx="1997983" cy="263534"/>
              </a:xfrm>
              <a:prstGeom prst="rect">
                <a:avLst/>
              </a:prstGeom>
              <a:noFill/>
            </p:spPr>
            <p:txBody>
              <a:bodyPr wrap="none" rtlCol="0">
                <a:spAutoFit/>
              </a:bodyPr>
              <a:lstStyle/>
              <a:p>
                <a14:m>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𝑘</m:t>
                        </m:r>
                      </m:e>
                      <m:sub>
                        <m:r>
                          <a:rPr lang="en-US" sz="1100" b="0" i="1" smtClean="0">
                            <a:latin typeface="Cambria Math" panose="02040503050406030204" pitchFamily="18" charset="0"/>
                          </a:rPr>
                          <m:t>𝑜𝑏𝑠𝑒𝑟𝑣𝑒𝑑</m:t>
                        </m:r>
                      </m:sub>
                    </m:sSub>
                    <m:r>
                      <a:rPr lang="en-US" sz="1100" b="0" i="1" smtClean="0">
                        <a:latin typeface="Cambria Math" panose="02040503050406030204" pitchFamily="18" charset="0"/>
                      </a:rPr>
                      <m:t>=8.16 </m:t>
                    </m:r>
                    <m:r>
                      <a:rPr lang="en-US" sz="1100" b="0" i="1" smtClean="0">
                        <a:latin typeface="Cambria Math" panose="02040503050406030204" pitchFamily="18" charset="0"/>
                        <a:ea typeface="Cambria Math" panose="02040503050406030204" pitchFamily="18" charset="0"/>
                      </a:rPr>
                      <m:t>× </m:t>
                    </m:r>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10</m:t>
                        </m:r>
                      </m:e>
                      <m:sup>
                        <m:r>
                          <a:rPr lang="en-US" sz="1100" i="1">
                            <a:latin typeface="Cambria Math" panose="02040503050406030204" pitchFamily="18" charset="0"/>
                          </a:rPr>
                          <m:t>−5</m:t>
                        </m:r>
                      </m:sup>
                    </m:sSup>
                    <m:r>
                      <a:rPr lang="en-US" sz="1100" b="0" i="1" smtClean="0">
                        <a:latin typeface="Cambria Math" panose="02040503050406030204" pitchFamily="18" charset="0"/>
                      </a:rPr>
                      <m:t> </m:t>
                    </m:r>
                  </m:oMath>
                </a14:m>
                <a:r>
                  <a:rPr lang="en-US" sz="1100" dirty="0"/>
                  <a:t>[1/m]</a:t>
                </a:r>
              </a:p>
            </p:txBody>
          </p:sp>
        </mc:Choice>
        <mc:Fallback xmlns="">
          <p:sp>
            <p:nvSpPr>
              <p:cNvPr id="22" name="TextBox 21">
                <a:extLst>
                  <a:ext uri="{FF2B5EF4-FFF2-40B4-BE49-F238E27FC236}">
                    <a16:creationId xmlns:a16="http://schemas.microsoft.com/office/drawing/2014/main" id="{05748F28-EBE4-5349-A614-F7ACC65AAB67}"/>
                  </a:ext>
                </a:extLst>
              </p:cNvPr>
              <p:cNvSpPr txBox="1">
                <a:spLocks noRot="1" noChangeAspect="1" noMove="1" noResize="1" noEditPoints="1" noAdjustHandles="1" noChangeArrowheads="1" noChangeShapeType="1" noTextEdit="1"/>
              </p:cNvSpPr>
              <p:nvPr/>
            </p:nvSpPr>
            <p:spPr>
              <a:xfrm>
                <a:off x="7019018" y="2639318"/>
                <a:ext cx="1997983" cy="263534"/>
              </a:xfrm>
              <a:prstGeom prst="rect">
                <a:avLst/>
              </a:prstGeom>
              <a:blipFill>
                <a:blip r:embed="rId12"/>
                <a:stretch>
                  <a:fillRect b="-13636"/>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88943C6-1028-C047-935D-90669AF4BCB3}"/>
              </a:ext>
            </a:extLst>
          </p:cNvPr>
          <p:cNvCxnSpPr/>
          <p:nvPr/>
        </p:nvCxnSpPr>
        <p:spPr>
          <a:xfrm>
            <a:off x="8124092" y="2967320"/>
            <a:ext cx="647114" cy="461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41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ACC4-E1C3-2341-A979-DF32601AC752}"/>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4E8256-5A2F-EF4D-A96A-F002A82C4F72}"/>
                  </a:ext>
                </a:extLst>
              </p:cNvPr>
              <p:cNvSpPr>
                <a:spLocks noGrp="1"/>
              </p:cNvSpPr>
              <p:nvPr>
                <p:ph idx="1"/>
              </p:nvPr>
            </p:nvSpPr>
            <p:spPr/>
            <p:txBody>
              <a:bodyPr/>
              <a:lstStyle/>
              <a:p>
                <a:r>
                  <a:rPr lang="en-US" dirty="0"/>
                  <a:t>We are able to calculate, with high confidence, the wave normal angle</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𝑘𝐵</m:t>
                        </m:r>
                      </m:sub>
                    </m:sSub>
                  </m:oMath>
                </a14:m>
                <a:r>
                  <a:rPr lang="en-US" dirty="0"/>
                  <a:t>, phase velocity, wavelength and the doppler shift of whistler waves observed upstream of multiple shock crossing events observed by MMS.</a:t>
                </a:r>
              </a:p>
              <a:p>
                <a:r>
                  <a:rPr lang="en-US" dirty="0"/>
                  <a:t>Primary results shows that the kinetic cross field instability, describing the dynamics of an incoming solar wind ion beam, an incoming solar wind electron beam, and a reflected ion beam, is a possible source for the observed whistlers. </a:t>
                </a:r>
              </a:p>
            </p:txBody>
          </p:sp>
        </mc:Choice>
        <mc:Fallback xmlns="">
          <p:sp>
            <p:nvSpPr>
              <p:cNvPr id="3" name="Content Placeholder 2">
                <a:extLst>
                  <a:ext uri="{FF2B5EF4-FFF2-40B4-BE49-F238E27FC236}">
                    <a16:creationId xmlns:a16="http://schemas.microsoft.com/office/drawing/2014/main" id="{E14E8256-5A2F-EF4D-A96A-F002A82C4F72}"/>
                  </a:ext>
                </a:extLst>
              </p:cNvPr>
              <p:cNvSpPr>
                <a:spLocks noGrp="1" noRot="1" noChangeAspect="1" noMove="1" noResize="1" noEditPoints="1" noAdjustHandles="1" noChangeArrowheads="1" noChangeShapeType="1" noTextEdit="1"/>
              </p:cNvSpPr>
              <p:nvPr>
                <p:ph idx="1"/>
              </p:nvPr>
            </p:nvSpPr>
            <p:spPr>
              <a:blipFill>
                <a:blip r:embed="rId3"/>
                <a:stretch>
                  <a:fillRect l="-965" t="-2632" r="-1809"/>
                </a:stretch>
              </a:blipFill>
            </p:spPr>
            <p:txBody>
              <a:bodyPr/>
              <a:lstStyle/>
              <a:p>
                <a:r>
                  <a:rPr lang="en-US">
                    <a:noFill/>
                  </a:rPr>
                  <a:t> </a:t>
                </a:r>
              </a:p>
            </p:txBody>
          </p:sp>
        </mc:Fallback>
      </mc:AlternateContent>
    </p:spTree>
    <p:extLst>
      <p:ext uri="{BB962C8B-B14F-4D97-AF65-F5344CB8AC3E}">
        <p14:creationId xmlns:p14="http://schemas.microsoft.com/office/powerpoint/2010/main" val="371691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812</Words>
  <Application>Microsoft Macintosh PowerPoint</Application>
  <PresentationFormat>Widescreen</PresentationFormat>
  <Paragraphs>84</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 Math</vt:lpstr>
      <vt:lpstr>Slack-Lato</vt:lpstr>
      <vt:lpstr>Office Theme</vt:lpstr>
      <vt:lpstr>Whistler precursor waves at quasi-perpendicular shocks.</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Whistler precursor waves at quasi-perpendicular shocks Ahmad Lalti Yuri Khotyaintsev Daniel Graham Andris Vaivads Andreas Johlander </dc:title>
  <dc:creator>Ahmad Lalti (Alumni)</dc:creator>
  <cp:lastModifiedBy>Ahmad Lalti (Alumni)</cp:lastModifiedBy>
  <cp:revision>57</cp:revision>
  <dcterms:created xsi:type="dcterms:W3CDTF">2020-04-14T11:40:30Z</dcterms:created>
  <dcterms:modified xsi:type="dcterms:W3CDTF">2020-05-04T10:21:38Z</dcterms:modified>
</cp:coreProperties>
</file>