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57972-E4A3-4852-AE9C-6B82BD1AE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20DAC3-733F-4A7F-9250-8D61E08C2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467682-5A22-49CC-BE52-65732981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07DB2A-7D8E-4ED7-B234-BD68B275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39A7E3-DB52-4752-BF3D-76D0531C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8CD6D-A72A-45B5-B3EF-9D247835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72D427-6BD2-455C-B88F-663B04D60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49E504-D88D-4D42-A66D-F09BF928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20700B-7F0B-4776-AF35-77C86F00D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CF27A0-1B8E-49C7-952C-C7211BE0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2B9AF55-6AFE-45B4-9C65-D3C4E1436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D641C9B-CCC1-4FAB-B666-22FC3D579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EF1140-5CC4-45AD-B3FD-A00AD4ECD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0D0ABC-74B5-45A1-976A-DDF8844D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99C3DC-E3A7-42B6-8467-D6251D2E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7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F49419-7708-45EC-8641-A3C059B8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9CB264-F99D-455C-A9F8-3E970D41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DEC999-6E06-447A-ACC1-2C16EE5D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146681-4086-4D05-8C84-C9E27D20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7CA26A-C79E-4942-8276-F5383D45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8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B6796-C527-483D-88AB-E00D6398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072737-CB9B-43EF-96A1-51746798D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7B4B7A-018C-416A-B7FF-CF98ED09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632C6D-A26C-4D02-8A9C-D317D9919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42B122-2329-45C4-BC36-6188F4CA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21984-AC26-45A8-B031-339343ACB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F60780-9143-4888-B6C4-33BC8E0AF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FAB121-534C-47EF-9173-1A5D94C2C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6D6E4B-3001-434F-BB60-04EAC2B1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6E4548-B7C9-4431-B81C-5EF92236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5A134D-6CE3-48D7-94A2-5A53A72B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24DE5-E698-4B8C-BA79-2FD8E9BC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C983A2-E824-422A-A8A8-FD34D883B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F0796B-24F5-4646-B0BF-37F27136C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F71441-C027-4C1B-B689-907796691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78EE37C-0EE9-4F80-A738-1FB3CE690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E491146-53F5-49DC-9E46-50B5C14C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EAC900-2D00-4101-A630-EE0C7E46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A50B54-C895-4CBD-90C6-1B2390C9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BC39C-821B-4233-B68D-C6F603A6F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03A54B-5EE7-4755-887F-B5EBE8CE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BB30B8D-ACCA-4A82-8903-4A16E137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9DD9D1-2F06-4179-A967-11879A96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7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02B9DB-E0B5-4CFA-87A9-DC68DD93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3213458-AE61-41C2-B1F1-C628E7E5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0B5582-ACCC-4048-AA9B-A069925A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3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DA332-9A20-4E85-97E7-02D10FC5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06CA48-21C6-4213-A98D-DE2ACE738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27ACA8-6D83-4DF8-BD9E-9D11E7329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28DFB2-B231-40AB-878B-D03C7F55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B81BCF-47E0-491C-B151-0990252B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C23DE7-A5E1-4954-9DD7-A2B9701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C270F-A553-4835-83ED-5C708853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E11C1E-BD28-4A1C-9134-61B971084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44DE67-D223-4B88-9779-03B04B2D0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54512A-BD38-4A00-991F-1EDD4B3A2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B52524-4127-413E-B02D-870A9115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10F46CB-176D-4C07-9497-7CF920F88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2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0E1162-428B-4222-AF61-8AD1865B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DDC9CA-9341-48DF-960A-9E98318AC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B56472-F566-43BF-B621-ED772AE99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8AEBB-CD0D-4BC3-8A36-440972FF6B92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E72445-2170-402D-8ACA-ACA50BEDB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29C5D7-540B-4A30-BC5E-4265668C5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172E2-31B8-45FE-950A-54A4E52341B6}" type="slidenum">
              <a:rPr lang="en-US" smtClean="0"/>
              <a:t>‹Nr.›</a:t>
            </a:fld>
            <a:endParaRPr lang="en-US"/>
          </a:p>
        </p:txBody>
      </p:sp>
      <p:pic>
        <p:nvPicPr>
          <p:cNvPr id="6146" name="Picture 2" descr="https://egu2020.eu/cc_by_logo_png.png">
            <a:extLst>
              <a:ext uri="{FF2B5EF4-FFF2-40B4-BE49-F238E27FC236}">
                <a16:creationId xmlns:a16="http://schemas.microsoft.com/office/drawing/2014/main" id="{CECD9050-8CDE-4BEB-A490-EEE5E2785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6538912"/>
            <a:ext cx="638175" cy="22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68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meetingorganizer.copernicus.org/EGU2020/EGU2020-7478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hess-24-1691-202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E999F-DF1E-4D39-B428-BED7AAA7D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505"/>
            <a:ext cx="9144000" cy="38300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hlinkClick r:id="rId2"/>
              </a:rPr>
              <a:t>A new similarity model for the stratified under-ice boundary layer in lakes and its application to ice-covered Lake Baikal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F79F42-D79E-48D7-B398-6BE7370BD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5127" y="3884843"/>
            <a:ext cx="9392873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Georgiy</a:t>
            </a:r>
            <a:r>
              <a:rPr lang="en-US" dirty="0"/>
              <a:t> Kirillin</a:t>
            </a:r>
            <a:r>
              <a:rPr lang="en-US" baseline="30000" dirty="0"/>
              <a:t>1*</a:t>
            </a:r>
            <a:r>
              <a:rPr lang="en-US" dirty="0"/>
              <a:t>, Ilya Aslamov</a:t>
            </a:r>
            <a:r>
              <a:rPr lang="en-US" baseline="30000" dirty="0"/>
              <a:t>2</a:t>
            </a:r>
            <a:r>
              <a:rPr lang="en-US" dirty="0"/>
              <a:t>, Nikolai Granin</a:t>
            </a:r>
            <a:r>
              <a:rPr lang="en-US" baseline="30000" dirty="0"/>
              <a:t>2</a:t>
            </a:r>
            <a:r>
              <a:rPr lang="en-US" dirty="0"/>
              <a:t>, and Roman Zdorovennov</a:t>
            </a:r>
            <a:r>
              <a:rPr lang="en-US" baseline="30000" dirty="0"/>
              <a:t>3</a:t>
            </a:r>
          </a:p>
          <a:p>
            <a:endParaRPr lang="en-US" baseline="30000" dirty="0"/>
          </a:p>
          <a:p>
            <a:pPr algn="l"/>
            <a:r>
              <a:rPr lang="en-US" sz="2200" baseline="30000" dirty="0">
                <a:solidFill>
                  <a:srgbClr val="000000"/>
                </a:solidFill>
                <a:latin typeface="NimbusSanL-Regu"/>
              </a:rPr>
              <a:t>1</a:t>
            </a:r>
            <a:r>
              <a:rPr lang="en-US" sz="2200" dirty="0">
                <a:solidFill>
                  <a:srgbClr val="000000"/>
                </a:solidFill>
                <a:latin typeface="NimbusSanL-Regu"/>
              </a:rPr>
              <a:t>Leibniz-Institute of Freshwater Ecology and Inland Fisheries (IGB), Berlin, Germany;</a:t>
            </a:r>
            <a:br>
              <a:rPr lang="en-US" sz="2200" dirty="0">
                <a:solidFill>
                  <a:srgbClr val="000000"/>
                </a:solidFill>
                <a:latin typeface="NimbusSanL-Regu"/>
              </a:rPr>
            </a:br>
            <a:r>
              <a:rPr lang="en-US" sz="2200" baseline="30000" dirty="0">
                <a:solidFill>
                  <a:srgbClr val="000000"/>
                </a:solidFill>
                <a:latin typeface="NimbusSanL-Regu"/>
              </a:rPr>
              <a:t>2</a:t>
            </a:r>
            <a:r>
              <a:rPr lang="en-US" sz="2200" dirty="0">
                <a:solidFill>
                  <a:srgbClr val="000000"/>
                </a:solidFill>
                <a:latin typeface="NimbusSanL-Regu"/>
              </a:rPr>
              <a:t>Limnological Institute, Siberian Branch of RAS, Irkutsk, Russia;</a:t>
            </a:r>
            <a:br>
              <a:rPr lang="en-US" sz="2200" dirty="0">
                <a:solidFill>
                  <a:srgbClr val="000000"/>
                </a:solidFill>
                <a:latin typeface="NimbusSanL-Regu"/>
              </a:rPr>
            </a:br>
            <a:r>
              <a:rPr lang="en-US" sz="2200" baseline="30000" dirty="0">
                <a:solidFill>
                  <a:srgbClr val="000000"/>
                </a:solidFill>
                <a:latin typeface="NimbusSanL-Regu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NimbusSanL-Regu"/>
              </a:rPr>
              <a:t>Northern Water Problems Institute, Karelian Research Center RAS, Petrozavodsk, Russia</a:t>
            </a:r>
            <a:endParaRPr lang="en-US" sz="2200" dirty="0"/>
          </a:p>
          <a:p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1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CB17963-4901-4E1E-823C-8D508284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0" y="1560333"/>
            <a:ext cx="5861656" cy="16404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257DD8-FD22-4C47-8674-20E3B176D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66" y="3677947"/>
            <a:ext cx="6119714" cy="12451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D7BC2A9-E23B-4694-AC3B-E581B338C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41" y="150633"/>
            <a:ext cx="10534650" cy="14097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8FEAF29-D320-4F19-92C3-BE6F3186C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544" y="3409101"/>
            <a:ext cx="3514987" cy="314383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BD47B7-5DC9-418E-A4A0-F332AD6D1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441" y="2037501"/>
            <a:ext cx="4857750" cy="13716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3B33776-4E54-4A08-BFF6-8AF3BBDC6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517" y="5943544"/>
            <a:ext cx="4478762" cy="6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5A74840-147E-42D3-8364-B57A11FD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73" y="66479"/>
            <a:ext cx="7820025" cy="9810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25A1E4-DAE9-45BC-8148-F48247AE1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02" y="1415935"/>
            <a:ext cx="5610225" cy="374332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CDA95D1-F013-49E4-9035-6829ACDCC4B2}"/>
              </a:ext>
            </a:extLst>
          </p:cNvPr>
          <p:cNvSpPr/>
          <p:nvPr/>
        </p:nvSpPr>
        <p:spPr>
          <a:xfrm>
            <a:off x="1470581" y="4977353"/>
            <a:ext cx="4232635" cy="292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A4745-5738-4A01-8291-13C40786E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954" y="2002901"/>
            <a:ext cx="5410200" cy="234315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834FFDD-51AB-4FD4-A5E5-1A1272960A7B}"/>
              </a:ext>
            </a:extLst>
          </p:cNvPr>
          <p:cNvSpPr/>
          <p:nvPr/>
        </p:nvSpPr>
        <p:spPr>
          <a:xfrm>
            <a:off x="6020585" y="1856785"/>
            <a:ext cx="1261622" cy="292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604C542-576A-47A6-A921-E05867E77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249" y="5627802"/>
            <a:ext cx="4498589" cy="3334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D8DEDEF-D6DA-485B-A47E-BFA86A159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250" y="5961248"/>
            <a:ext cx="4511904" cy="3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51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C63880C-1A32-41AE-8666-AFD9F6F4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990" y="1250248"/>
            <a:ext cx="675840" cy="55435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2AED883-CB47-4085-9347-2F086357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482" y="74352"/>
            <a:ext cx="7241824" cy="85685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1D4C61B-5B8C-4E52-AED0-C89B4E5A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32" y="3265477"/>
            <a:ext cx="8391525" cy="305752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06246CCF-4CBC-41B5-820B-2BBF207E0A2B}"/>
              </a:ext>
            </a:extLst>
          </p:cNvPr>
          <p:cNvSpPr/>
          <p:nvPr/>
        </p:nvSpPr>
        <p:spPr>
          <a:xfrm>
            <a:off x="6473675" y="4022048"/>
            <a:ext cx="620202" cy="596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50EA65E-8368-43B3-A8E2-6016EEF3B760}"/>
              </a:ext>
            </a:extLst>
          </p:cNvPr>
          <p:cNvSpPr/>
          <p:nvPr/>
        </p:nvSpPr>
        <p:spPr>
          <a:xfrm>
            <a:off x="6550574" y="5701378"/>
            <a:ext cx="620202" cy="5963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550F48F-F87B-4A7D-B109-9CBE10E30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701" y="1089916"/>
            <a:ext cx="6928702" cy="17963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5C1305-C9FA-4C02-B093-F3E813BEC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632" y="6562655"/>
            <a:ext cx="5505254" cy="2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BFFAEE8-BD9A-4A5B-81DB-43ACADDC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702" y="16778"/>
            <a:ext cx="7953375" cy="10287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71F270-C127-45C5-98A7-E0ABFC706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49" y="1070571"/>
            <a:ext cx="6195059" cy="88399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9084A02-E819-4F6E-A95F-39D4BF211A27}"/>
              </a:ext>
            </a:extLst>
          </p:cNvPr>
          <p:cNvGrpSpPr/>
          <p:nvPr/>
        </p:nvGrpSpPr>
        <p:grpSpPr>
          <a:xfrm>
            <a:off x="125730" y="1954561"/>
            <a:ext cx="3789919" cy="2195863"/>
            <a:chOff x="385026" y="3646432"/>
            <a:chExt cx="5542961" cy="321156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8B5948-5355-439F-B1E2-59307C1E7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026" y="3646432"/>
              <a:ext cx="5542961" cy="3211568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9C2FB67-AB62-400C-80BF-647F4978CD61}"/>
                </a:ext>
              </a:extLst>
            </p:cNvPr>
            <p:cNvSpPr txBox="1"/>
            <p:nvPr/>
          </p:nvSpPr>
          <p:spPr>
            <a:xfrm>
              <a:off x="2733774" y="3849923"/>
              <a:ext cx="1315253" cy="450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Study site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1740F03-D6F4-4E16-9B17-EAFF5E74E90E}"/>
              </a:ext>
            </a:extLst>
          </p:cNvPr>
          <p:cNvGrpSpPr/>
          <p:nvPr/>
        </p:nvGrpSpPr>
        <p:grpSpPr>
          <a:xfrm>
            <a:off x="3657256" y="3408006"/>
            <a:ext cx="2502024" cy="3353061"/>
            <a:chOff x="8267503" y="906075"/>
            <a:chExt cx="3638550" cy="4876165"/>
          </a:xfrm>
        </p:grpSpPr>
        <p:pic>
          <p:nvPicPr>
            <p:cNvPr id="13" name="Grafik 12" descr="F:\doc\igb\Proposals\2016InteractIV\InteractStoryPhotos\selection\IMG_9806.jpg">
              <a:extLst>
                <a:ext uri="{FF2B5EF4-FFF2-40B4-BE49-F238E27FC236}">
                  <a16:creationId xmlns:a16="http://schemas.microsoft.com/office/drawing/2014/main" id="{367D2A2A-69DD-434E-B07E-CC994139CCD5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503" y="906075"/>
              <a:ext cx="3638550" cy="2421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fik 13" descr="C:\Users\Jura\Pictures\vlcsnap-2020-02-18-00h38m28s44.png">
              <a:extLst>
                <a:ext uri="{FF2B5EF4-FFF2-40B4-BE49-F238E27FC236}">
                  <a16:creationId xmlns:a16="http://schemas.microsoft.com/office/drawing/2014/main" id="{97787347-280E-48D8-B0A6-774D6A1B7BDC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03"/>
            <a:stretch/>
          </p:blipFill>
          <p:spPr bwMode="auto">
            <a:xfrm>
              <a:off x="8267503" y="3305105"/>
              <a:ext cx="3629025" cy="2477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feld 4">
            <a:extLst>
              <a:ext uri="{FF2B5EF4-FFF2-40B4-BE49-F238E27FC236}">
                <a16:creationId xmlns:a16="http://schemas.microsoft.com/office/drawing/2014/main" id="{405286BD-186D-4082-8A53-7A93D680D291}"/>
              </a:ext>
            </a:extLst>
          </p:cNvPr>
          <p:cNvSpPr txBox="1"/>
          <p:nvPr/>
        </p:nvSpPr>
        <p:spPr>
          <a:xfrm>
            <a:off x="3298773" y="2227342"/>
            <a:ext cx="3011028" cy="543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of station on the ice cover and its underwater view.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BD71B90-D93A-439C-8EAD-35D652D09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208" y="3060290"/>
            <a:ext cx="3758361" cy="270473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B65A85-5BCF-48FA-9F97-7F950D586A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1274" y="3408006"/>
            <a:ext cx="1517333" cy="200930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B4A4930-8EBE-41C6-913C-8038C9F037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401" y="1819188"/>
            <a:ext cx="5176206" cy="11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2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2ED810E-DA80-4FB0-8B6C-EA297196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6" y="2217458"/>
            <a:ext cx="11786647" cy="462740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6755480-0608-4A46-B4B9-7AB77BC6E204}"/>
              </a:ext>
            </a:extLst>
          </p:cNvPr>
          <p:cNvSpPr/>
          <p:nvPr/>
        </p:nvSpPr>
        <p:spPr>
          <a:xfrm>
            <a:off x="2721203" y="6291880"/>
            <a:ext cx="1261622" cy="433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6F384B41-A332-48BE-AFCF-31F5E04A8E83}"/>
              </a:ext>
            </a:extLst>
          </p:cNvPr>
          <p:cNvSpPr txBox="1"/>
          <p:nvPr/>
        </p:nvSpPr>
        <p:spPr>
          <a:xfrm>
            <a:off x="1597182" y="2135603"/>
            <a:ext cx="1324274" cy="2811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 current speed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6F8BF31C-3329-48BB-B5DF-80895AEA98A1}"/>
              </a:ext>
            </a:extLst>
          </p:cNvPr>
          <p:cNvSpPr txBox="1"/>
          <p:nvPr/>
        </p:nvSpPr>
        <p:spPr>
          <a:xfrm>
            <a:off x="826445" y="4027024"/>
            <a:ext cx="2865749" cy="2811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TKE dissipation rate </a:t>
            </a:r>
            <a:r>
              <a:rPr lang="en-US" sz="1100" b="1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DE63A89E-3BE2-4720-AB44-A6A4E453D2DE}"/>
              </a:ext>
            </a:extLst>
          </p:cNvPr>
          <p:cNvSpPr txBox="1"/>
          <p:nvPr/>
        </p:nvSpPr>
        <p:spPr>
          <a:xfrm>
            <a:off x="4316613" y="2841676"/>
            <a:ext cx="3652928" cy="2811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Vertical profiles of </a:t>
            </a:r>
            <a:r>
              <a:rPr lang="en-US" sz="1100" b="1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US" sz="11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 current speed in the boundary layer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59B943C9-034E-413D-9D3C-B05EEDC8CB80}"/>
              </a:ext>
            </a:extLst>
          </p:cNvPr>
          <p:cNvSpPr txBox="1"/>
          <p:nvPr/>
        </p:nvSpPr>
        <p:spPr>
          <a:xfrm>
            <a:off x="8388130" y="2841676"/>
            <a:ext cx="3652928" cy="2811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flux.  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05CAA2-EF0E-4AA2-A6CD-341646237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702" y="16778"/>
            <a:ext cx="7953375" cy="10287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150993-B3ED-43A8-AA80-89DF0E4A6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43"/>
          <a:stretch/>
        </p:blipFill>
        <p:spPr>
          <a:xfrm>
            <a:off x="5394354" y="1707924"/>
            <a:ext cx="6797646" cy="11719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91C38CB-EF0F-4433-B9A9-707659B88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250"/>
          <a:stretch/>
        </p:blipFill>
        <p:spPr>
          <a:xfrm>
            <a:off x="164398" y="1036882"/>
            <a:ext cx="6797646" cy="6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2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34E5FEF-FED6-415A-9AE1-985017683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62" y="0"/>
            <a:ext cx="9589024" cy="14196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CB871EC-8FD6-493E-AB03-7A03835C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77" y="1419652"/>
            <a:ext cx="10887075" cy="629602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828DC49-2122-4E8E-B0B0-A6557A3384B8}"/>
              </a:ext>
            </a:extLst>
          </p:cNvPr>
          <p:cNvSpPr/>
          <p:nvPr/>
        </p:nvSpPr>
        <p:spPr>
          <a:xfrm>
            <a:off x="2344131" y="7281748"/>
            <a:ext cx="1261622" cy="433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9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7F60C57-7B2C-49E5-9FFA-99A7D52B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46" y="2410807"/>
            <a:ext cx="11153775" cy="36766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69B024-FC40-4C84-8996-C292D410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362" y="0"/>
            <a:ext cx="9589024" cy="1419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42F668-73AB-455C-974F-83C317A0D69C}"/>
              </a:ext>
            </a:extLst>
          </p:cNvPr>
          <p:cNvSpPr txBox="1"/>
          <p:nvPr/>
        </p:nvSpPr>
        <p:spPr>
          <a:xfrm>
            <a:off x="5167618" y="1929467"/>
            <a:ext cx="209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An important result!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4A4436-0862-4C96-A988-9E0A5872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929" y="6087457"/>
            <a:ext cx="2886075" cy="5715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DF7D5B2-E0DE-4ED6-A951-7FE7ED27D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025" y="6220807"/>
            <a:ext cx="3143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03394-1272-49E0-B12B-D495C0A3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0" y="37954"/>
            <a:ext cx="10515600" cy="104662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DE263A-1B46-4D6E-98B7-068F35DF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50" y="1049091"/>
            <a:ext cx="6269611" cy="13154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7B258A-6FBA-4215-9C8D-036C6614E671}"/>
              </a:ext>
            </a:extLst>
          </p:cNvPr>
          <p:cNvSpPr txBox="1"/>
          <p:nvPr/>
        </p:nvSpPr>
        <p:spPr>
          <a:xfrm>
            <a:off x="187750" y="3695290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Earth Syst. Sci., 24, 1691–1708, 2020</a:t>
            </a:r>
            <a:br>
              <a:rPr lang="en-US" dirty="0"/>
            </a:br>
            <a:r>
              <a:rPr lang="en-US" dirty="0">
                <a:hlinkClick r:id="rId3"/>
              </a:rPr>
              <a:t>https://doi.org/10.5194/hess-24-1691-2020</a:t>
            </a:r>
            <a:r>
              <a:rPr lang="en-US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041572E-CC0C-4C51-99B6-F9014EB3D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054" y="5750439"/>
            <a:ext cx="4628806" cy="10057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CE5112-1784-474A-9BE8-1B4BDD3D9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512" y="3116698"/>
            <a:ext cx="7282874" cy="244984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D27CE8E-62CA-4733-8928-E18002DE1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962" y="37953"/>
            <a:ext cx="5211898" cy="293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23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Breitbild</PresentationFormat>
  <Paragraphs>13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NimbusSanL-Regu</vt:lpstr>
      <vt:lpstr>Symbol</vt:lpstr>
      <vt:lpstr>Times New Roman</vt:lpstr>
      <vt:lpstr>Office</vt:lpstr>
      <vt:lpstr>A new similarity model for the stratified under-ice boundary layer in lakes and its application to ice-covered Lake Baikal 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Kirillin</dc:creator>
  <cp:lastModifiedBy>Kirillin</cp:lastModifiedBy>
  <cp:revision>11</cp:revision>
  <dcterms:created xsi:type="dcterms:W3CDTF">2020-04-29T12:46:44Z</dcterms:created>
  <dcterms:modified xsi:type="dcterms:W3CDTF">2020-04-29T14:04:04Z</dcterms:modified>
</cp:coreProperties>
</file>