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notesMasterIdLst>
    <p:notesMasterId r:id="rId12"/>
  </p:notesMasterIdLst>
  <p:handoutMasterIdLst>
    <p:handoutMasterId r:id="rId13"/>
  </p:handoutMasterIdLst>
  <p:sldIdLst>
    <p:sldId id="256" r:id="rId2"/>
    <p:sldId id="257" r:id="rId3"/>
    <p:sldId id="287" r:id="rId4"/>
    <p:sldId id="259" r:id="rId5"/>
    <p:sldId id="281" r:id="rId6"/>
    <p:sldId id="268" r:id="rId7"/>
    <p:sldId id="292" r:id="rId8"/>
    <p:sldId id="295" r:id="rId9"/>
    <p:sldId id="298" r:id="rId10"/>
    <p:sldId id="270"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Lyon" initials="CL" lastIdx="8" clrIdx="0">
    <p:extLst>
      <p:ext uri="{19B8F6BF-5375-455C-9EA6-DF929625EA0E}">
        <p15:presenceInfo xmlns:p15="http://schemas.microsoft.com/office/powerpoint/2012/main" userId="84338eea-e675-4cd9-9be1-b0d07eafdf97" providerId="Windows Live"/>
      </p:ext>
    </p:extLst>
  </p:cmAuthor>
  <p:cmAuthor id="2" name="Marie Ferre" initials="MF" lastIdx="52" clrIdx="1">
    <p:extLst>
      <p:ext uri="{19B8F6BF-5375-455C-9EA6-DF929625EA0E}">
        <p15:presenceInfo xmlns:p15="http://schemas.microsoft.com/office/powerpoint/2012/main" userId="S-1-5-21-1390067357-1993962763-725345543-643686" providerId="AD"/>
      </p:ext>
    </p:extLst>
  </p:cmAuthor>
  <p:cmAuthor id="3" name="Murat Okumah [ee15sa]" initials="MO[" lastIdx="4" clrIdx="2">
    <p:extLst>
      <p:ext uri="{19B8F6BF-5375-455C-9EA6-DF929625EA0E}">
        <p15:presenceInfo xmlns:p15="http://schemas.microsoft.com/office/powerpoint/2012/main" userId="S-1-5-21-1390067357-1993962763-725345543-529509" providerId="AD"/>
      </p:ext>
    </p:extLst>
  </p:cmAuthor>
  <p:cmAuthor id="4" name="Paula Novo" initials="PN" lastIdx="10" clrIdx="3">
    <p:extLst>
      <p:ext uri="{19B8F6BF-5375-455C-9EA6-DF929625EA0E}">
        <p15:presenceInfo xmlns:p15="http://schemas.microsoft.com/office/powerpoint/2012/main" userId="S::pnovo@sruc.ac.uk::3963f096-3d99-4ecf-9f8d-dd63addef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76341" autoAdjust="0"/>
  </p:normalViewPr>
  <p:slideViewPr>
    <p:cSldViewPr snapToGrid="0">
      <p:cViewPr varScale="1">
        <p:scale>
          <a:sx n="51" d="100"/>
          <a:sy n="51" d="100"/>
        </p:scale>
        <p:origin x="12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94616865259768"/>
          <c:y val="2.165087956698241E-2"/>
          <c:w val="0.72510315765341193"/>
          <c:h val="0.83853692057313034"/>
        </c:manualLayout>
      </c:layout>
      <c:barChart>
        <c:barDir val="bar"/>
        <c:grouping val="clustered"/>
        <c:varyColors val="0"/>
        <c:ser>
          <c:idx val="0"/>
          <c:order val="0"/>
          <c:spPr>
            <a:solidFill>
              <a:schemeClr val="accent1"/>
            </a:solidFill>
            <a:ln>
              <a:noFill/>
            </a:ln>
            <a:effectLst/>
          </c:spPr>
          <c:invertIfNegative val="0"/>
          <c:dLbls>
            <c:dLbl>
              <c:idx val="0"/>
              <c:layout>
                <c:manualLayout>
                  <c:x val="-5.9308072487644151E-2"/>
                  <c:y val="-5.9539918809201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7B-425E-8915-5BA3EE236A79}"/>
                </c:ext>
              </c:extLst>
            </c:dLbl>
            <c:dLbl>
              <c:idx val="1"/>
              <c:layout>
                <c:manualLayout>
                  <c:x val="-8.7863811092806235E-2"/>
                  <c:y val="-7.0365358592692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7B-425E-8915-5BA3EE236A79}"/>
                </c:ext>
              </c:extLst>
            </c:dLbl>
            <c:dLbl>
              <c:idx val="3"/>
              <c:layout>
                <c:manualLayout>
                  <c:x val="-6.3701263042284462E-2"/>
                  <c:y val="6.4952638700947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7B-425E-8915-5BA3EE236A79}"/>
                </c:ext>
              </c:extLst>
            </c:dLbl>
            <c:dLbl>
              <c:idx val="4"/>
              <c:layout>
                <c:manualLayout>
                  <c:x val="-6.589785831960461E-2"/>
                  <c:y val="-4.87144790257104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7B-425E-8915-5BA3EE236A79}"/>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errBars>
          <c:cat>
            <c:multiLvlStrRef>
              <c:f>Sheet1!$C$13:$D$17</c:f>
              <c:multiLvlStrCache>
                <c:ptCount val="5"/>
                <c:lvl>
                  <c:pt idx="0">
                    <c:v>Control </c:v>
                  </c:pt>
                  <c:pt idx="1">
                    <c:v>Treatment </c:v>
                  </c:pt>
                  <c:pt idx="3">
                    <c:v>Control </c:v>
                  </c:pt>
                  <c:pt idx="4">
                    <c:v>Treatment </c:v>
                  </c:pt>
                </c:lvl>
                <c:lvl>
                  <c:pt idx="0">
                    <c:v>Pre</c:v>
                  </c:pt>
                  <c:pt idx="3">
                    <c:v>Post</c:v>
                  </c:pt>
                </c:lvl>
              </c:multiLvlStrCache>
            </c:multiLvlStrRef>
          </c:cat>
          <c:val>
            <c:numRef>
              <c:f>Sheet1!$E$13:$E$17</c:f>
              <c:numCache>
                <c:formatCode>General</c:formatCode>
                <c:ptCount val="5"/>
                <c:pt idx="0">
                  <c:v>0.01</c:v>
                </c:pt>
                <c:pt idx="1">
                  <c:v>1.7999999999999999E-2</c:v>
                </c:pt>
                <c:pt idx="3">
                  <c:v>8.9999999999999993E-3</c:v>
                </c:pt>
                <c:pt idx="4">
                  <c:v>1.0999999999999999E-2</c:v>
                </c:pt>
              </c:numCache>
            </c:numRef>
          </c:val>
          <c:extLst>
            <c:ext xmlns:c16="http://schemas.microsoft.com/office/drawing/2014/chart" uri="{C3380CC4-5D6E-409C-BE32-E72D297353CC}">
              <c16:uniqueId val="{00000000-945A-4622-A834-780964A4F69E}"/>
            </c:ext>
          </c:extLst>
        </c:ser>
        <c:dLbls>
          <c:dLblPos val="outEnd"/>
          <c:showLegendKey val="0"/>
          <c:showVal val="1"/>
          <c:showCatName val="0"/>
          <c:showSerName val="0"/>
          <c:showPercent val="0"/>
          <c:showBubbleSize val="0"/>
        </c:dLbls>
        <c:gapWidth val="182"/>
        <c:axId val="279712336"/>
        <c:axId val="279710768"/>
      </c:barChart>
      <c:catAx>
        <c:axId val="27971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79710768"/>
        <c:crosses val="autoZero"/>
        <c:auto val="1"/>
        <c:lblAlgn val="ctr"/>
        <c:lblOffset val="100"/>
        <c:noMultiLvlLbl val="0"/>
      </c:catAx>
      <c:valAx>
        <c:axId val="279710768"/>
        <c:scaling>
          <c:orientation val="minMax"/>
        </c:scaling>
        <c:delete val="0"/>
        <c:axPos val="b"/>
        <c:title>
          <c:tx>
            <c:rich>
              <a:bodyPr rot="0" vert="horz"/>
              <a:lstStyle/>
              <a:p>
                <a:pPr>
                  <a:defRPr sz="1600" b="0"/>
                </a:pPr>
                <a:r>
                  <a:rPr lang="en-GB" sz="1600" b="0"/>
                  <a:t>MCPA Concentration (µg/l )</a:t>
                </a:r>
              </a:p>
            </c:rich>
          </c:tx>
          <c:layout>
            <c:manualLayout>
              <c:xMode val="edge"/>
              <c:yMode val="edge"/>
              <c:x val="0.41065313741584314"/>
              <c:y val="0.9211230077469134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79712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FC5E92-2D74-427A-8D85-CA47ADCBF536}" type="datetimeFigureOut">
              <a:rPr lang="en-GB" smtClean="0"/>
              <a:t>30/04/2020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4318EDE-3C43-45CD-BF97-E2F298C3BEC0}" type="slidenum">
              <a:rPr lang="en-GB" smtClean="0"/>
              <a:t>‹#›</a:t>
            </a:fld>
            <a:endParaRPr lang="en-GB"/>
          </a:p>
        </p:txBody>
      </p:sp>
    </p:spTree>
    <p:extLst>
      <p:ext uri="{BB962C8B-B14F-4D97-AF65-F5344CB8AC3E}">
        <p14:creationId xmlns:p14="http://schemas.microsoft.com/office/powerpoint/2010/main" val="30954745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DF6B63-45FF-4AA3-9183-A985557EF0B4}" type="datetimeFigureOut">
              <a:rPr lang="en-GB" smtClean="0"/>
              <a:t>30/04/2020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B6D31C5-6055-4117-B3A2-25A5443F95BB}" type="slidenum">
              <a:rPr lang="en-GB" smtClean="0"/>
              <a:t>‹#›</a:t>
            </a:fld>
            <a:endParaRPr lang="en-GB"/>
          </a:p>
        </p:txBody>
      </p:sp>
    </p:spTree>
    <p:extLst>
      <p:ext uri="{BB962C8B-B14F-4D97-AF65-F5344CB8AC3E}">
        <p14:creationId xmlns:p14="http://schemas.microsoft.com/office/powerpoint/2010/main" val="13946315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D31C5-6055-4117-B3A2-25A5443F95BB}" type="slidenum">
              <a:rPr lang="en-GB" smtClean="0"/>
              <a:t>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2482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DB6D31C5-6055-4117-B3A2-25A5443F95BB}" type="slidenum">
              <a:rPr lang="en-GB" smtClean="0"/>
              <a:t>10</a:t>
            </a:fld>
            <a:endParaRPr lang="en-GB"/>
          </a:p>
        </p:txBody>
      </p:sp>
    </p:spTree>
    <p:extLst>
      <p:ext uri="{BB962C8B-B14F-4D97-AF65-F5344CB8AC3E}">
        <p14:creationId xmlns:p14="http://schemas.microsoft.com/office/powerpoint/2010/main" val="323518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lumMod val="65000"/>
                    <a:lumOff val="35000"/>
                  </a:schemeClr>
                </a:solidFill>
                <a:latin typeface="+mn-lt"/>
                <a:ea typeface="+mn-ea"/>
                <a:cs typeface="+mn-cs"/>
              </a:rPr>
              <a:t>BMPs = Best management practices </a:t>
            </a:r>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DB6D31C5-6055-4117-B3A2-25A5443F95BB}" type="slidenum">
              <a:rPr lang="en-GB" smtClean="0"/>
              <a:t>2</a:t>
            </a:fld>
            <a:endParaRPr lang="en-GB"/>
          </a:p>
        </p:txBody>
      </p:sp>
    </p:spTree>
    <p:extLst>
      <p:ext uri="{BB962C8B-B14F-4D97-AF65-F5344CB8AC3E}">
        <p14:creationId xmlns:p14="http://schemas.microsoft.com/office/powerpoint/2010/main" val="243326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DB6D31C5-6055-4117-B3A2-25A5443F95BB}" type="slidenum">
              <a:rPr lang="en-GB" smtClean="0"/>
              <a:t>3</a:t>
            </a:fld>
            <a:endParaRPr lang="en-GB"/>
          </a:p>
        </p:txBody>
      </p:sp>
    </p:spTree>
    <p:extLst>
      <p:ext uri="{BB962C8B-B14F-4D97-AF65-F5344CB8AC3E}">
        <p14:creationId xmlns:p14="http://schemas.microsoft.com/office/powerpoint/2010/main" val="182913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DB6D31C5-6055-4117-B3A2-25A5443F95BB}" type="slidenum">
              <a:rPr lang="en-GB" smtClean="0"/>
              <a:t>4</a:t>
            </a:fld>
            <a:endParaRPr lang="en-GB"/>
          </a:p>
        </p:txBody>
      </p:sp>
    </p:spTree>
    <p:extLst>
      <p:ext uri="{BB962C8B-B14F-4D97-AF65-F5344CB8AC3E}">
        <p14:creationId xmlns:p14="http://schemas.microsoft.com/office/powerpoint/2010/main" val="230725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Welsh Walter is </a:t>
            </a:r>
            <a:r>
              <a:rPr lang="en-GB" baseline="0" dirty="0"/>
              <a:t>the regional water utility </a:t>
            </a:r>
            <a:r>
              <a:rPr lang="en-GB" sz="1200" kern="1200" dirty="0">
                <a:solidFill>
                  <a:schemeClr val="tx1"/>
                </a:solidFill>
                <a:effectLst/>
                <a:latin typeface="+mn-lt"/>
                <a:ea typeface="+mn-ea"/>
                <a:cs typeface="+mn-cs"/>
              </a:rPr>
              <a:t>operating in Wales (UK) and responsible for the continuous supply of high quality drinking water to over three million people as well as treating and properly disposing of the wastewater that is produced. </a:t>
            </a:r>
            <a:r>
              <a:rPr lang="en-GB" baseline="0" dirty="0"/>
              <a:t> </a:t>
            </a:r>
          </a:p>
          <a:p>
            <a:endParaRPr lang="en-GB" baseline="0" dirty="0"/>
          </a:p>
          <a:p>
            <a:r>
              <a:rPr lang="en-GB" sz="1200" kern="1200" dirty="0">
                <a:solidFill>
                  <a:schemeClr val="tx1"/>
                </a:solidFill>
                <a:effectLst/>
                <a:latin typeface="+mn-lt"/>
                <a:ea typeface="+mn-ea"/>
                <a:cs typeface="+mn-cs"/>
              </a:rPr>
              <a:t>A weed wiper is a technology where a wick wetted with herbicide is suspended from a boom and dragged or rolled across the tops of the taller weed plants. This allows treatment of taller grassland weeds by direct contact, without affecting related but desirable shorter plants in the grassland sward beneath. </a:t>
            </a:r>
          </a:p>
          <a:p>
            <a:endParaRPr lang="en-GB" sz="1200" kern="1200" dirty="0">
              <a:solidFill>
                <a:schemeClr val="tx1"/>
              </a:solidFill>
              <a:effectLst/>
              <a:latin typeface="+mn-lt"/>
              <a:ea typeface="+mn-ea"/>
              <a:cs typeface="+mn-cs"/>
            </a:endParaRPr>
          </a:p>
          <a:p>
            <a:r>
              <a:rPr lang="en-GB" sz="900" i="0" u="none" dirty="0">
                <a:solidFill>
                  <a:schemeClr val="tx1">
                    <a:lumMod val="65000"/>
                    <a:lumOff val="35000"/>
                  </a:schemeClr>
                </a:solidFill>
              </a:rPr>
              <a:t>Compared to MCPA which takes 15 – 25 days to break down in water, glyphosate takes considerably less time (3 days) so it has less impact on watercourses (Welsh Water, 2014). </a:t>
            </a:r>
            <a:endParaRPr lang="en-GB" sz="900" i="0" u="none" dirty="0"/>
          </a:p>
        </p:txBody>
      </p:sp>
      <p:sp>
        <p:nvSpPr>
          <p:cNvPr id="4" name="Slide Number Placeholder 3"/>
          <p:cNvSpPr>
            <a:spLocks noGrp="1"/>
          </p:cNvSpPr>
          <p:nvPr>
            <p:ph type="sldNum" sz="quarter" idx="10"/>
          </p:nvPr>
        </p:nvSpPr>
        <p:spPr/>
        <p:txBody>
          <a:bodyPr/>
          <a:lstStyle/>
          <a:p>
            <a:fld id="{DB6D31C5-6055-4117-B3A2-25A5443F95BB}" type="slidenum">
              <a:rPr lang="en-GB" smtClean="0"/>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0728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DB6D31C5-6055-4117-B3A2-25A5443F95BB}" type="slidenum">
              <a:rPr lang="en-GB" smtClean="0"/>
              <a:t>6</a:t>
            </a:fld>
            <a:endParaRPr lang="en-GB"/>
          </a:p>
        </p:txBody>
      </p:sp>
    </p:spTree>
    <p:extLst>
      <p:ext uri="{BB962C8B-B14F-4D97-AF65-F5344CB8AC3E}">
        <p14:creationId xmlns:p14="http://schemas.microsoft.com/office/powerpoint/2010/main" val="45767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rPr>
              <a:t>Catchments with more information packs also recorded more weed wiper hires and higher decline in MCPA concentration.</a:t>
            </a:r>
            <a:endParaRPr lang="en-GB" sz="1200" kern="1200" dirty="0">
              <a:solidFill>
                <a:schemeClr val="tx1">
                  <a:lumMod val="65000"/>
                  <a:lumOff val="35000"/>
                </a:schemeClr>
              </a:solidFill>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DB6D31C5-6055-4117-B3A2-25A5443F95BB}" type="slidenum">
              <a:rPr lang="en-GB" smtClean="0"/>
              <a:t>7</a:t>
            </a:fld>
            <a:endParaRPr lang="en-GB"/>
          </a:p>
        </p:txBody>
      </p:sp>
    </p:spTree>
    <p:extLst>
      <p:ext uri="{BB962C8B-B14F-4D97-AF65-F5344CB8AC3E}">
        <p14:creationId xmlns:p14="http://schemas.microsoft.com/office/powerpoint/2010/main" val="350440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DB6D31C5-6055-4117-B3A2-25A5443F95BB}" type="slidenum">
              <a:rPr lang="en-GB" smtClean="0"/>
              <a:t>8</a:t>
            </a:fld>
            <a:endParaRPr lang="en-GB"/>
          </a:p>
        </p:txBody>
      </p:sp>
    </p:spTree>
    <p:extLst>
      <p:ext uri="{BB962C8B-B14F-4D97-AF65-F5344CB8AC3E}">
        <p14:creationId xmlns:p14="http://schemas.microsoft.com/office/powerpoint/2010/main" val="74220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GB" sz="1200" dirty="0">
                <a:solidFill>
                  <a:schemeClr val="bg2">
                    <a:lumMod val="25000"/>
                  </a:schemeClr>
                </a:solidFill>
              </a:rPr>
              <a:t>Some unknowns that could have influenced MCPA concentration:</a:t>
            </a:r>
          </a:p>
          <a:p>
            <a:pPr marL="228600" indent="-228600">
              <a:buAutoNum type="arabicPeriod"/>
            </a:pPr>
            <a:r>
              <a:rPr lang="en-GB" sz="1200" dirty="0">
                <a:solidFill>
                  <a:schemeClr val="bg2">
                    <a:lumMod val="25000"/>
                  </a:schemeClr>
                </a:solidFill>
              </a:rPr>
              <a:t>How much pesticide was used in the different catchments. </a:t>
            </a:r>
          </a:p>
          <a:p>
            <a:pPr marL="228600" indent="-228600">
              <a:buAutoNum type="arabicPeriod"/>
            </a:pPr>
            <a:r>
              <a:rPr lang="en-GB" sz="1200" dirty="0">
                <a:solidFill>
                  <a:schemeClr val="bg2">
                    <a:lumMod val="25000"/>
                  </a:schemeClr>
                </a:solidFill>
              </a:rPr>
              <a:t>Number of farms in each catchment that swapped MCPA for other pesticides (including glyphosate).</a:t>
            </a:r>
          </a:p>
          <a:p>
            <a:pPr marL="228600" indent="-228600">
              <a:buAutoNum type="arabicPeriod"/>
            </a:pPr>
            <a:r>
              <a:rPr lang="en-GB" sz="1200" dirty="0">
                <a:solidFill>
                  <a:schemeClr val="bg2">
                    <a:lumMod val="25000"/>
                  </a:schemeClr>
                </a:solidFill>
              </a:rPr>
              <a:t>Land use for each catchment - especially area of pasture. </a:t>
            </a:r>
          </a:p>
          <a:p>
            <a:pPr marL="228600" indent="-228600">
              <a:buAutoNum type="arabicPeriod"/>
            </a:pPr>
            <a:r>
              <a:rPr lang="en-GB" sz="1200" dirty="0">
                <a:solidFill>
                  <a:schemeClr val="bg2">
                    <a:lumMod val="25000"/>
                  </a:schemeClr>
                </a:solidFill>
              </a:rPr>
              <a:t>Number of fields on which the weed wiper was used.</a:t>
            </a:r>
          </a:p>
          <a:p>
            <a:pPr marL="0" indent="0">
              <a:buNone/>
            </a:pPr>
            <a:endParaRPr lang="en-GB" sz="1200" dirty="0"/>
          </a:p>
          <a:p>
            <a:pPr>
              <a:buFont typeface="Wingdings" panose="05000000000000000000" pitchFamily="2" charset="2"/>
              <a:buChar char="q"/>
            </a:pPr>
            <a:r>
              <a:rPr lang="en-GB" sz="1200" dirty="0"/>
              <a:t>More data needed to help unpack the complexity of the pathway. Further research, involving large sample sizes, experimental designs and multivariate analytical techniques will be needed.</a:t>
            </a:r>
          </a:p>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DB6D31C5-6055-4117-B3A2-25A5443F95BB}" type="slidenum">
              <a:rPr lang="en-GB" smtClean="0"/>
              <a:t>9</a:t>
            </a:fld>
            <a:endParaRPr lang="en-GB"/>
          </a:p>
        </p:txBody>
      </p:sp>
    </p:spTree>
    <p:extLst>
      <p:ext uri="{BB962C8B-B14F-4D97-AF65-F5344CB8AC3E}">
        <p14:creationId xmlns:p14="http://schemas.microsoft.com/office/powerpoint/2010/main" val="305225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56715-B5F7-46ED-BA9F-35AD401C498B}"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231908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F65E2-E9F8-4C5B-8DA5-28DFE8E71282}"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19213283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F65E2-E9F8-4C5B-8DA5-28DFE8E71282}"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687468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F65E2-E9F8-4C5B-8DA5-28DFE8E71282}"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40911255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F65E2-E9F8-4C5B-8DA5-28DFE8E71282}"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47272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F65E2-E9F8-4C5B-8DA5-28DFE8E71282}"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237053467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89920-C795-4452-A87E-36C122C45F5E}"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1720382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625A2-9103-4C5C-BB42-22AA421CDFED}"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34866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0CD050-E705-4359-93EE-7AC9F5F6954A}"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344980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6EE91-59A8-40B0-B14A-475B86270015}" type="datetime1">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2239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465A87-51A1-441A-BD6C-6503A04CA19B}" type="datetime1">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112517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B57DB7-F723-474F-9E7C-758A78FF617B}" type="datetime1">
              <a:rPr lang="en-GB" smtClean="0"/>
              <a:t>30/04/2020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416389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7D5797-1CA8-41BD-A4A6-41CE8AECAC59}" type="datetime1">
              <a:rPr lang="en-GB" smtClean="0"/>
              <a:t>30/04/2020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157004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A56B2-F0AD-48D5-8062-EEFDAC103BCF}" type="datetime1">
              <a:rPr lang="en-GB" smtClean="0"/>
              <a:t>30/04/2020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285932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BE2D69-BD62-4170-971D-7B7185156460}" type="datetime1">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197768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B34A58-1153-433F-8F81-394C3E1E4185}" type="datetime1">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717766-9C08-4819-9EF7-3BB5E62E8DF4}" type="slidenum">
              <a:rPr lang="en-GB" smtClean="0"/>
              <a:t>‹#›</a:t>
            </a:fld>
            <a:endParaRPr lang="en-GB"/>
          </a:p>
        </p:txBody>
      </p:sp>
    </p:spTree>
    <p:extLst>
      <p:ext uri="{BB962C8B-B14F-4D97-AF65-F5344CB8AC3E}">
        <p14:creationId xmlns:p14="http://schemas.microsoft.com/office/powerpoint/2010/main" val="113788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5F65E2-E9F8-4C5B-8DA5-28DFE8E71282}" type="datetime1">
              <a:rPr lang="en-GB" smtClean="0"/>
              <a:t>30/04/2020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717766-9C08-4819-9EF7-3BB5E62E8DF4}" type="slidenum">
              <a:rPr lang="en-GB" smtClean="0"/>
              <a:t>‹#›</a:t>
            </a:fld>
            <a:endParaRPr lang="en-GB"/>
          </a:p>
        </p:txBody>
      </p:sp>
    </p:spTree>
    <p:extLst>
      <p:ext uri="{BB962C8B-B14F-4D97-AF65-F5344CB8AC3E}">
        <p14:creationId xmlns:p14="http://schemas.microsoft.com/office/powerpoint/2010/main" val="260993582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ee15sa@leeds.ac.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ee15sa@leeds.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th with trees on the side of a dirt road&#10;&#10;Description automatically generated">
            <a:extLst>
              <a:ext uri="{FF2B5EF4-FFF2-40B4-BE49-F238E27FC236}">
                <a16:creationId xmlns:a16="http://schemas.microsoft.com/office/drawing/2014/main" id="{BBBD3B47-9989-2840-A197-BF609F2475FE}"/>
              </a:ext>
            </a:extLst>
          </p:cNvPr>
          <p:cNvPicPr>
            <a:picLocks noChangeAspect="1"/>
          </p:cNvPicPr>
          <p:nvPr/>
        </p:nvPicPr>
        <p:blipFill rotWithShape="1">
          <a:blip r:embed="rId3"/>
          <a:srcRect b="25429"/>
          <a:stretch/>
        </p:blipFill>
        <p:spPr>
          <a:xfrm>
            <a:off x="-48257" y="-20414"/>
            <a:ext cx="12369843" cy="6918283"/>
          </a:xfrm>
          <a:prstGeom prst="rect">
            <a:avLst/>
          </a:prstGeom>
        </p:spPr>
      </p:pic>
      <p:sp>
        <p:nvSpPr>
          <p:cNvPr id="2" name="Title 1"/>
          <p:cNvSpPr>
            <a:spLocks noGrp="1"/>
          </p:cNvSpPr>
          <p:nvPr>
            <p:ph type="ctrTitle"/>
          </p:nvPr>
        </p:nvSpPr>
        <p:spPr>
          <a:xfrm>
            <a:off x="123570" y="1083283"/>
            <a:ext cx="12026188" cy="1341296"/>
          </a:xfrm>
        </p:spPr>
        <p:txBody>
          <a:bodyPr>
            <a:noAutofit/>
          </a:bodyPr>
          <a:lstStyle/>
          <a:p>
            <a:pPr algn="ctr"/>
            <a:r>
              <a:rPr lang="en-GB" sz="2700" b="1" dirty="0">
                <a:solidFill>
                  <a:srgbClr val="002060"/>
                </a:solidFill>
              </a:rPr>
              <a:t>Do awareness-focussed approaches to mitigate diffuse pollution work? </a:t>
            </a:r>
            <a:br>
              <a:rPr lang="en-GB" sz="2700" b="1" dirty="0">
                <a:solidFill>
                  <a:srgbClr val="002060"/>
                </a:solidFill>
              </a:rPr>
            </a:br>
            <a:r>
              <a:rPr lang="en-GB" sz="2700" b="1" dirty="0">
                <a:solidFill>
                  <a:srgbClr val="002060"/>
                </a:solidFill>
              </a:rPr>
              <a:t>A study on combined behavioural and water quality evidence </a:t>
            </a:r>
            <a:br>
              <a:rPr lang="en-GB" sz="2400" dirty="0">
                <a:solidFill>
                  <a:srgbClr val="002060"/>
                </a:solidFill>
              </a:rPr>
            </a:br>
            <a:endParaRPr lang="en-GB" sz="2400" dirty="0">
              <a:solidFill>
                <a:srgbClr val="002060"/>
              </a:solidFill>
              <a:latin typeface="+mn-lt"/>
              <a:ea typeface="+mn-ea"/>
              <a:cs typeface="+mn-cs"/>
            </a:endParaRPr>
          </a:p>
        </p:txBody>
      </p:sp>
      <p:sp>
        <p:nvSpPr>
          <p:cNvPr id="3" name="Subtitle 2"/>
          <p:cNvSpPr>
            <a:spLocks noGrp="1"/>
          </p:cNvSpPr>
          <p:nvPr>
            <p:ph type="subTitle" idx="1"/>
          </p:nvPr>
        </p:nvSpPr>
        <p:spPr>
          <a:xfrm>
            <a:off x="1285348" y="2424579"/>
            <a:ext cx="10740842" cy="2028295"/>
          </a:xfrm>
        </p:spPr>
        <p:txBody>
          <a:bodyPr>
            <a:normAutofit fontScale="25000" lnSpcReduction="20000"/>
          </a:bodyPr>
          <a:lstStyle/>
          <a:p>
            <a:r>
              <a:rPr lang="en-GB" sz="6400" b="1" dirty="0">
                <a:latin typeface="Algerian" panose="04020705040A02060702" pitchFamily="82" charset="0"/>
              </a:rPr>
              <a:t>                   </a:t>
            </a:r>
          </a:p>
          <a:p>
            <a:pPr algn="ctr"/>
            <a:r>
              <a:rPr lang="en-GB" sz="9600" b="1" dirty="0">
                <a:solidFill>
                  <a:schemeClr val="tx1"/>
                </a:solidFill>
              </a:rPr>
              <a:t>Murat </a:t>
            </a:r>
            <a:r>
              <a:rPr lang="en-GB" sz="9600" b="1" dirty="0" err="1">
                <a:solidFill>
                  <a:schemeClr val="tx1"/>
                </a:solidFill>
              </a:rPr>
              <a:t>Okumah</a:t>
            </a:r>
            <a:r>
              <a:rPr lang="en-GB" sz="9600" baseline="30000" dirty="0">
                <a:solidFill>
                  <a:schemeClr val="tx1"/>
                </a:solidFill>
              </a:rPr>
              <a:t>*</a:t>
            </a:r>
            <a:r>
              <a:rPr lang="en-GB" sz="9600" dirty="0">
                <a:solidFill>
                  <a:schemeClr val="tx1"/>
                </a:solidFill>
              </a:rPr>
              <a:t>, </a:t>
            </a:r>
            <a:r>
              <a:rPr lang="en-GB" sz="8000" dirty="0">
                <a:solidFill>
                  <a:schemeClr val="tx1"/>
                </a:solidFill>
              </a:rPr>
              <a:t>Pippa J. Chapman, Julia Martin-Ortega, Paula Novo, and Marie </a:t>
            </a:r>
            <a:r>
              <a:rPr lang="en-GB" sz="8000" dirty="0" err="1">
                <a:solidFill>
                  <a:schemeClr val="tx1"/>
                </a:solidFill>
              </a:rPr>
              <a:t>Ferré</a:t>
            </a:r>
            <a:endParaRPr lang="en-GB" sz="9600" dirty="0">
              <a:solidFill>
                <a:schemeClr val="tx1"/>
              </a:solidFill>
            </a:endParaRPr>
          </a:p>
          <a:p>
            <a:pPr algn="ctr"/>
            <a:r>
              <a:rPr lang="en-GB" sz="800" dirty="0">
                <a:solidFill>
                  <a:schemeClr val="tx1"/>
                </a:solidFill>
              </a:rPr>
              <a:t> </a:t>
            </a:r>
            <a:r>
              <a:rPr lang="en-GB" sz="9600" u="sng" dirty="0">
                <a:solidFill>
                  <a:schemeClr val="accent5"/>
                </a:solidFill>
                <a:hlinkClick r:id="rId4">
                  <a:extLst>
                    <a:ext uri="{A12FA001-AC4F-418D-AE19-62706E023703}">
                      <ahyp:hlinkClr xmlns:ahyp="http://schemas.microsoft.com/office/drawing/2018/hyperlinkcolor" val="tx"/>
                    </a:ext>
                  </a:extLst>
                </a:hlinkClick>
              </a:rPr>
              <a:t>ee15sa@leeds.ac.uk</a:t>
            </a:r>
            <a:endParaRPr lang="en-GB" sz="9600" dirty="0">
              <a:solidFill>
                <a:schemeClr val="accent5"/>
              </a:solidFill>
            </a:endParaRPr>
          </a:p>
          <a:p>
            <a:pPr algn="l"/>
            <a:r>
              <a:rPr lang="en-GB" sz="9600" b="1" dirty="0">
                <a:latin typeface="+mj-lt"/>
              </a:rPr>
              <a:t>              </a:t>
            </a:r>
          </a:p>
          <a:p>
            <a:pPr algn="l"/>
            <a:r>
              <a:rPr lang="en-GB" sz="9600" b="1" dirty="0">
                <a:latin typeface="+mj-lt"/>
              </a:rPr>
              <a:t>                   </a:t>
            </a:r>
            <a:r>
              <a:rPr lang="en-GB" sz="8800" b="1" dirty="0">
                <a:solidFill>
                  <a:srgbClr val="002060"/>
                </a:solidFill>
              </a:rPr>
              <a:t>European Geosciences Union – General Assembly (EGU2020)</a:t>
            </a:r>
          </a:p>
          <a:p>
            <a:pPr algn="ctr"/>
            <a:r>
              <a:rPr lang="en-GB" sz="8800" b="1" dirty="0">
                <a:solidFill>
                  <a:srgbClr val="002060"/>
                </a:solidFill>
              </a:rPr>
              <a:t>8th May 2020</a:t>
            </a:r>
            <a:endParaRPr lang="en-GB" sz="8800" b="1" dirty="0">
              <a:solidFill>
                <a:srgbClr val="002060"/>
              </a:solidFill>
              <a:latin typeface="Algerian" panose="04020705040A02060702" pitchFamily="82" charset="0"/>
            </a:endParaRPr>
          </a:p>
        </p:txBody>
      </p:sp>
      <p:sp>
        <p:nvSpPr>
          <p:cNvPr id="5" name="Slide Number Placeholder 4"/>
          <p:cNvSpPr>
            <a:spLocks noGrp="1"/>
          </p:cNvSpPr>
          <p:nvPr>
            <p:ph type="sldNum" sz="quarter" idx="12"/>
          </p:nvPr>
        </p:nvSpPr>
        <p:spPr/>
        <p:txBody>
          <a:bodyPr/>
          <a:lstStyle/>
          <a:p>
            <a:fld id="{5F717766-9C08-4819-9EF7-3BB5E62E8DF4}" type="slidenum">
              <a:rPr lang="en-GB" smtClean="0"/>
              <a:t>1</a:t>
            </a:fld>
            <a:endParaRPr lang="en-GB" dirty="0"/>
          </a:p>
        </p:txBody>
      </p:sp>
      <p:pic>
        <p:nvPicPr>
          <p:cNvPr id="7" name="Picture 16" descr="LeedsUniBlack">
            <a:extLst>
              <a:ext uri="{FF2B5EF4-FFF2-40B4-BE49-F238E27FC236}">
                <a16:creationId xmlns:a16="http://schemas.microsoft.com/office/drawing/2014/main" id="{98F57DD9-C955-A24C-A489-2EEA3400ED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7071" y="142522"/>
            <a:ext cx="2079118" cy="591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sruc edinburgh"/>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28" y="93014"/>
            <a:ext cx="1016977" cy="641469"/>
          </a:xfrm>
          <a:prstGeom prst="rect">
            <a:avLst/>
          </a:prstGeom>
          <a:noFill/>
          <a:ln>
            <a:noFill/>
          </a:ln>
        </p:spPr>
      </p:pic>
      <p:pic>
        <p:nvPicPr>
          <p:cNvPr id="11" name="Picture 10"/>
          <p:cNvPicPr>
            <a:picLocks noChangeAspect="1"/>
          </p:cNvPicPr>
          <p:nvPr/>
        </p:nvPicPr>
        <p:blipFill rotWithShape="1">
          <a:blip r:embed="rId7"/>
          <a:srcRect l="60178" t="15373" r="128" b="49525"/>
          <a:stretch/>
        </p:blipFill>
        <p:spPr>
          <a:xfrm>
            <a:off x="-48257" y="4486303"/>
            <a:ext cx="2045557" cy="2411566"/>
          </a:xfrm>
          <a:prstGeom prst="rect">
            <a:avLst/>
          </a:prstGeom>
        </p:spPr>
      </p:pic>
    </p:spTree>
    <p:extLst>
      <p:ext uri="{BB962C8B-B14F-4D97-AF65-F5344CB8AC3E}">
        <p14:creationId xmlns:p14="http://schemas.microsoft.com/office/powerpoint/2010/main" val="422526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33" y="3720230"/>
            <a:ext cx="8686637" cy="1948832"/>
          </a:xfrm>
        </p:spPr>
        <p:txBody>
          <a:bodyPr>
            <a:noAutofit/>
          </a:bodyPr>
          <a:lstStyle/>
          <a:p>
            <a:pPr marL="0" indent="0" algn="ctr">
              <a:buNone/>
            </a:pPr>
            <a:r>
              <a:rPr lang="en-GB" sz="3200" dirty="0">
                <a:solidFill>
                  <a:schemeClr val="bg2">
                    <a:lumMod val="50000"/>
                  </a:schemeClr>
                </a:solidFill>
              </a:rPr>
              <a:t>Thank you </a:t>
            </a:r>
          </a:p>
          <a:p>
            <a:pPr marL="0" indent="0" algn="ctr">
              <a:buNone/>
            </a:pPr>
            <a:r>
              <a:rPr lang="en-GB" sz="3200" dirty="0">
                <a:solidFill>
                  <a:schemeClr val="bg2">
                    <a:lumMod val="50000"/>
                  </a:schemeClr>
                </a:solidFill>
              </a:rPr>
              <a:t>Email: </a:t>
            </a:r>
            <a:r>
              <a:rPr lang="en-GB" sz="3200" dirty="0">
                <a:solidFill>
                  <a:schemeClr val="accent2"/>
                </a:solidFill>
                <a:hlinkClick r:id="rId3">
                  <a:extLst>
                    <a:ext uri="{A12FA001-AC4F-418D-AE19-62706E023703}">
                      <ahyp:hlinkClr xmlns:ahyp="http://schemas.microsoft.com/office/drawing/2018/hyperlinkcolor" val="tx"/>
                    </a:ext>
                  </a:extLst>
                </a:hlinkClick>
              </a:rPr>
              <a:t>ee15sa@leeds.ac.uk</a:t>
            </a:r>
            <a:r>
              <a:rPr lang="en-GB" sz="3200" dirty="0">
                <a:solidFill>
                  <a:schemeClr val="accent2"/>
                </a:solidFill>
              </a:rPr>
              <a:t> </a:t>
            </a:r>
          </a:p>
          <a:p>
            <a:pPr marL="0" indent="0">
              <a:buNone/>
            </a:pPr>
            <a:endParaRPr lang="en-GB" sz="2400" dirty="0">
              <a:solidFill>
                <a:schemeClr val="bg2">
                  <a:lumMod val="25000"/>
                </a:schemeClr>
              </a:solidFill>
              <a:latin typeface="+mj-lt"/>
            </a:endParaRPr>
          </a:p>
        </p:txBody>
      </p:sp>
      <p:sp>
        <p:nvSpPr>
          <p:cNvPr id="5" name="Slide Number Placeholder 4"/>
          <p:cNvSpPr>
            <a:spLocks noGrp="1"/>
          </p:cNvSpPr>
          <p:nvPr>
            <p:ph type="sldNum" sz="quarter" idx="12"/>
          </p:nvPr>
        </p:nvSpPr>
        <p:spPr>
          <a:xfrm>
            <a:off x="8590663" y="6078940"/>
            <a:ext cx="683339" cy="365125"/>
          </a:xfrm>
        </p:spPr>
        <p:txBody>
          <a:bodyPr/>
          <a:lstStyle/>
          <a:p>
            <a:fld id="{5F717766-9C08-4819-9EF7-3BB5E62E8DF4}" type="slidenum">
              <a:rPr lang="en-GB" sz="2000" smtClean="0"/>
              <a:t>10</a:t>
            </a:fld>
            <a:endParaRPr lang="en-GB" sz="2000" dirty="0"/>
          </a:p>
        </p:txBody>
      </p:sp>
      <p:sp>
        <p:nvSpPr>
          <p:cNvPr id="2" name="TextBox 1">
            <a:extLst>
              <a:ext uri="{FF2B5EF4-FFF2-40B4-BE49-F238E27FC236}">
                <a16:creationId xmlns:a16="http://schemas.microsoft.com/office/drawing/2014/main" id="{FDF36666-2452-4DF2-AE76-D6CA4B012413}"/>
              </a:ext>
            </a:extLst>
          </p:cNvPr>
          <p:cNvSpPr txBox="1"/>
          <p:nvPr/>
        </p:nvSpPr>
        <p:spPr>
          <a:xfrm>
            <a:off x="657525" y="1188938"/>
            <a:ext cx="8862001" cy="1384995"/>
          </a:xfrm>
          <a:prstGeom prst="rect">
            <a:avLst/>
          </a:prstGeom>
          <a:noFill/>
        </p:spPr>
        <p:txBody>
          <a:bodyPr wrap="square" rtlCol="0">
            <a:spAutoFit/>
          </a:bodyPr>
          <a:lstStyle/>
          <a:p>
            <a:pPr algn="ctr"/>
            <a:r>
              <a:rPr lang="en-GB" sz="2800" dirty="0">
                <a:solidFill>
                  <a:schemeClr val="bg2">
                    <a:lumMod val="50000"/>
                  </a:schemeClr>
                </a:solidFill>
              </a:rPr>
              <a:t>This research was funded by the University of Leeds International Doctoral Scholarship (LIDS) (2017-2020). </a:t>
            </a:r>
          </a:p>
          <a:p>
            <a:pPr algn="ctr"/>
            <a:r>
              <a:rPr lang="en-GB" sz="2800" dirty="0">
                <a:solidFill>
                  <a:schemeClr val="bg2">
                    <a:lumMod val="50000"/>
                  </a:schemeClr>
                </a:solidFill>
              </a:rPr>
              <a:t>Many thanks to </a:t>
            </a:r>
            <a:r>
              <a:rPr lang="en-GB" sz="2800" dirty="0" err="1">
                <a:solidFill>
                  <a:schemeClr val="bg2">
                    <a:lumMod val="50000"/>
                  </a:schemeClr>
                </a:solidFill>
              </a:rPr>
              <a:t>water@leeds</a:t>
            </a:r>
            <a:r>
              <a:rPr lang="en-GB" sz="2800" dirty="0">
                <a:solidFill>
                  <a:schemeClr val="bg2">
                    <a:lumMod val="50000"/>
                  </a:schemeClr>
                </a:solidFill>
              </a:rPr>
              <a:t> and Welsh Water. </a:t>
            </a:r>
          </a:p>
        </p:txBody>
      </p:sp>
    </p:spTree>
    <p:extLst>
      <p:ext uri="{BB962C8B-B14F-4D97-AF65-F5344CB8AC3E}">
        <p14:creationId xmlns:p14="http://schemas.microsoft.com/office/powerpoint/2010/main" val="316108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09" y="330572"/>
            <a:ext cx="7907054" cy="848680"/>
          </a:xfrm>
        </p:spPr>
        <p:txBody>
          <a:bodyPr>
            <a:normAutofit/>
          </a:bodyPr>
          <a:lstStyle/>
          <a:p>
            <a:pPr algn="ctr"/>
            <a:r>
              <a:rPr lang="en-GB" sz="4000" b="1" dirty="0">
                <a:latin typeface="+mn-lt"/>
              </a:rPr>
              <a:t>The problem</a:t>
            </a:r>
            <a:endParaRPr lang="en-GB" sz="4000" dirty="0">
              <a:latin typeface="+mn-lt"/>
            </a:endParaRPr>
          </a:p>
        </p:txBody>
      </p:sp>
      <p:sp>
        <p:nvSpPr>
          <p:cNvPr id="4" name="Rectangle 1"/>
          <p:cNvSpPr>
            <a:spLocks noGrp="1" noChangeArrowheads="1"/>
          </p:cNvSpPr>
          <p:nvPr>
            <p:ph idx="1"/>
          </p:nvPr>
        </p:nvSpPr>
        <p:spPr bwMode="auto">
          <a:xfrm>
            <a:off x="434746" y="1395916"/>
            <a:ext cx="73290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Bef>
                <a:spcPct val="0"/>
              </a:spcBef>
              <a:spcAft>
                <a:spcPct val="0"/>
              </a:spcAft>
              <a:buClrTx/>
              <a:buSzTx/>
              <a:buFont typeface="Wingdings" panose="05000000000000000000" pitchFamily="2" charset="2"/>
              <a:buChar char="q"/>
            </a:pPr>
            <a:r>
              <a:rPr kumimoji="0" lang="en-GB" altLang="en-US" sz="2400" b="0" i="0" u="none" strike="noStrike" cap="none" normalizeH="0" baseline="0" dirty="0">
                <a:ln>
                  <a:noFill/>
                </a:ln>
                <a:solidFill>
                  <a:schemeClr val="tx1">
                    <a:lumMod val="65000"/>
                    <a:lumOff val="35000"/>
                  </a:schemeClr>
                </a:solidFill>
                <a:effectLst/>
                <a:latin typeface="+mj-lt"/>
                <a:ea typeface="Calibri" panose="020F0502020204030204" pitchFamily="34" charset="0"/>
                <a:cs typeface="SBL Hebrew" panose="02000000000000000000" pitchFamily="2" charset="-79"/>
              </a:rPr>
              <a:t>Diffuse water pollution from agriculture (DWPA) remains a key </a:t>
            </a:r>
            <a:r>
              <a:rPr kumimoji="0" lang="en-GB" altLang="en-US" sz="2400" b="0" i="0" u="none" strike="noStrike" cap="none" normalizeH="0" baseline="0" dirty="0">
                <a:ln>
                  <a:noFill/>
                </a:ln>
                <a:solidFill>
                  <a:srgbClr val="FF0000"/>
                </a:solidFill>
                <a:effectLst/>
                <a:latin typeface="+mj-lt"/>
                <a:ea typeface="Calibri" panose="020F0502020204030204" pitchFamily="34" charset="0"/>
                <a:cs typeface="SBL Hebrew" panose="02000000000000000000" pitchFamily="2" charset="-79"/>
              </a:rPr>
              <a:t>environmental</a:t>
            </a:r>
            <a:r>
              <a:rPr kumimoji="0" lang="en-GB" altLang="en-US" sz="2400" b="0" i="0" u="none" strike="noStrike" cap="none" normalizeH="0" dirty="0">
                <a:ln>
                  <a:noFill/>
                </a:ln>
                <a:solidFill>
                  <a:srgbClr val="FF0000"/>
                </a:solidFill>
                <a:effectLst/>
                <a:latin typeface="+mj-lt"/>
                <a:ea typeface="Calibri" panose="020F0502020204030204" pitchFamily="34" charset="0"/>
                <a:cs typeface="SBL Hebrew" panose="02000000000000000000" pitchFamily="2" charset="-79"/>
              </a:rPr>
              <a:t> problem</a:t>
            </a:r>
            <a:r>
              <a:rPr lang="en-GB" altLang="en-US" sz="2400" dirty="0">
                <a:solidFill>
                  <a:schemeClr val="tx1">
                    <a:lumMod val="65000"/>
                    <a:lumOff val="35000"/>
                  </a:schemeClr>
                </a:solidFill>
                <a:latin typeface="+mj-lt"/>
                <a:ea typeface="Calibri" panose="020F0502020204030204" pitchFamily="34" charset="0"/>
                <a:cs typeface="SBL Hebrew" panose="02000000000000000000" pitchFamily="2" charset="-79"/>
              </a:rPr>
              <a:t>.</a:t>
            </a:r>
            <a:endParaRPr kumimoji="0" lang="en-GB" altLang="en-US" sz="2400" b="0" i="0" u="none" strike="noStrike" cap="none" normalizeH="0" baseline="0" dirty="0">
              <a:ln>
                <a:noFill/>
              </a:ln>
              <a:solidFill>
                <a:schemeClr val="tx1">
                  <a:lumMod val="65000"/>
                  <a:lumOff val="35000"/>
                </a:schemeClr>
              </a:solidFill>
              <a:effectLst/>
              <a:latin typeface="+mj-lt"/>
              <a:ea typeface="Calibri" panose="020F0502020204030204" pitchFamily="34" charset="0"/>
              <a:cs typeface="SBL Hebrew" panose="02000000000000000000" pitchFamily="2" charset="-79"/>
            </a:endParaRPr>
          </a:p>
          <a:p>
            <a:pPr lvl="0" eaLnBrk="0" fontAlgn="base" hangingPunct="0">
              <a:lnSpc>
                <a:spcPct val="100000"/>
              </a:lnSpc>
              <a:spcBef>
                <a:spcPct val="0"/>
              </a:spcBef>
              <a:spcAft>
                <a:spcPct val="0"/>
              </a:spcAft>
              <a:buClrTx/>
              <a:buSzTx/>
              <a:buFont typeface="Wingdings" panose="05000000000000000000" pitchFamily="2" charset="2"/>
              <a:buChar char="q"/>
            </a:pPr>
            <a:endParaRPr kumimoji="0" lang="en-GB" altLang="en-US" sz="2400" b="0" i="0" u="none" strike="noStrike" cap="none" normalizeH="0" baseline="0" dirty="0">
              <a:ln>
                <a:noFill/>
              </a:ln>
              <a:solidFill>
                <a:schemeClr val="tx1">
                  <a:lumMod val="65000"/>
                  <a:lumOff val="35000"/>
                </a:schemeClr>
              </a:solidFill>
              <a:effectLst/>
              <a:latin typeface="+mj-lt"/>
              <a:ea typeface="Calibri" panose="020F0502020204030204" pitchFamily="34" charset="0"/>
              <a:cs typeface="SBL Hebrew" panose="02000000000000000000" pitchFamily="2" charset="-79"/>
            </a:endParaRPr>
          </a:p>
          <a:p>
            <a:pPr lvl="0" eaLnBrk="0" fontAlgn="base" hangingPunct="0">
              <a:lnSpc>
                <a:spcPct val="100000"/>
              </a:lnSpc>
              <a:spcBef>
                <a:spcPct val="0"/>
              </a:spcBef>
              <a:spcAft>
                <a:spcPct val="0"/>
              </a:spcAft>
              <a:buFont typeface="Wingdings" panose="05000000000000000000" pitchFamily="2" charset="2"/>
              <a:buChar char="q"/>
            </a:pPr>
            <a:r>
              <a:rPr lang="en-GB" sz="2400" dirty="0">
                <a:solidFill>
                  <a:schemeClr val="tx1">
                    <a:lumMod val="65000"/>
                    <a:lumOff val="35000"/>
                  </a:schemeClr>
                </a:solidFill>
                <a:latin typeface="+mj-lt"/>
                <a:cs typeface="SBL Hebrew" panose="02000000000000000000" pitchFamily="2" charset="-79"/>
              </a:rPr>
              <a:t>DWPA is linked to management practices.</a:t>
            </a:r>
          </a:p>
          <a:p>
            <a:pPr marL="0" lvl="0" indent="0" eaLnBrk="0" fontAlgn="base" hangingPunct="0">
              <a:lnSpc>
                <a:spcPct val="100000"/>
              </a:lnSpc>
              <a:spcBef>
                <a:spcPct val="0"/>
              </a:spcBef>
              <a:spcAft>
                <a:spcPct val="0"/>
              </a:spcAft>
              <a:buNone/>
            </a:pPr>
            <a:endParaRPr lang="en-GB" sz="2400" dirty="0">
              <a:solidFill>
                <a:schemeClr val="tx1">
                  <a:lumMod val="65000"/>
                  <a:lumOff val="35000"/>
                </a:schemeClr>
              </a:solidFill>
              <a:latin typeface="+mj-lt"/>
              <a:cs typeface="SBL Hebrew" panose="02000000000000000000" pitchFamily="2" charset="-79"/>
            </a:endParaRPr>
          </a:p>
          <a:p>
            <a:pPr lvl="0" eaLnBrk="0" fontAlgn="base" hangingPunct="0">
              <a:lnSpc>
                <a:spcPct val="100000"/>
              </a:lnSpc>
              <a:spcBef>
                <a:spcPct val="0"/>
              </a:spcBef>
              <a:spcAft>
                <a:spcPct val="0"/>
              </a:spcAft>
              <a:buFont typeface="Wingdings" panose="05000000000000000000" pitchFamily="2" charset="2"/>
              <a:buChar char="q"/>
            </a:pPr>
            <a:r>
              <a:rPr lang="en-GB" sz="2400" dirty="0">
                <a:solidFill>
                  <a:schemeClr val="tx1">
                    <a:lumMod val="65000"/>
                    <a:lumOff val="35000"/>
                  </a:schemeClr>
                </a:solidFill>
                <a:latin typeface="+mj-lt"/>
                <a:cs typeface="SBL Hebrew" panose="02000000000000000000" pitchFamily="2" charset="-79"/>
              </a:rPr>
              <a:t>Understanding and influencing farmers’ behaviour is key </a:t>
            </a:r>
            <a:r>
              <a:rPr lang="en-GB" sz="2400" dirty="0">
                <a:solidFill>
                  <a:srgbClr val="FF0000"/>
                </a:solidFill>
                <a:latin typeface="+mj-lt"/>
                <a:cs typeface="SBL Hebrew" panose="02000000000000000000" pitchFamily="2" charset="-79"/>
              </a:rPr>
              <a:t>to address management practices</a:t>
            </a:r>
            <a:r>
              <a:rPr lang="en-GB" sz="2400" dirty="0">
                <a:solidFill>
                  <a:schemeClr val="tx1">
                    <a:lumMod val="65000"/>
                    <a:lumOff val="35000"/>
                  </a:schemeClr>
                </a:solidFill>
                <a:latin typeface="+mj-lt"/>
                <a:cs typeface="SBL Hebrew" panose="02000000000000000000" pitchFamily="2" charset="-79"/>
              </a:rPr>
              <a:t>.</a:t>
            </a:r>
          </a:p>
          <a:p>
            <a:pPr marL="0" indent="0" eaLnBrk="0" fontAlgn="base" hangingPunct="0">
              <a:lnSpc>
                <a:spcPct val="100000"/>
              </a:lnSpc>
              <a:spcBef>
                <a:spcPct val="0"/>
              </a:spcBef>
              <a:spcAft>
                <a:spcPct val="0"/>
              </a:spcAft>
              <a:buNone/>
            </a:pPr>
            <a:endParaRPr lang="en-GB" altLang="en-US" sz="2400" dirty="0">
              <a:solidFill>
                <a:schemeClr val="tx1">
                  <a:lumMod val="65000"/>
                  <a:lumOff val="35000"/>
                </a:schemeClr>
              </a:solidFill>
              <a:latin typeface="+mj-lt"/>
              <a:cs typeface="SBL Hebrew" panose="02000000000000000000" pitchFamily="2" charset="-79"/>
            </a:endParaRPr>
          </a:p>
        </p:txBody>
      </p:sp>
      <p:sp>
        <p:nvSpPr>
          <p:cNvPr id="5" name="Slide Number Placeholder 4"/>
          <p:cNvSpPr>
            <a:spLocks noGrp="1"/>
          </p:cNvSpPr>
          <p:nvPr>
            <p:ph type="sldNum" sz="quarter" idx="12"/>
          </p:nvPr>
        </p:nvSpPr>
        <p:spPr/>
        <p:txBody>
          <a:bodyPr/>
          <a:lstStyle/>
          <a:p>
            <a:endParaRPr lang="en-GB" sz="2000" dirty="0"/>
          </a:p>
          <a:p>
            <a:fld id="{5F717766-9C08-4819-9EF7-3BB5E62E8DF4}" type="slidenum">
              <a:rPr lang="en-GB" sz="2000" smtClean="0"/>
              <a:t>2</a:t>
            </a:fld>
            <a:endParaRPr lang="en-GB" sz="2000" dirty="0"/>
          </a:p>
        </p:txBody>
      </p:sp>
      <p:pic>
        <p:nvPicPr>
          <p:cNvPr id="1026" name="Picture 2" descr="Image result for eutroph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788" y="1270644"/>
            <a:ext cx="3607221" cy="2337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63798" y="3753924"/>
            <a:ext cx="3016978" cy="1046440"/>
          </a:xfrm>
          <a:prstGeom prst="rect">
            <a:avLst/>
          </a:prstGeom>
        </p:spPr>
        <p:txBody>
          <a:bodyPr wrap="square">
            <a:spAutoFit/>
          </a:bodyPr>
          <a:lstStyle/>
          <a:p>
            <a:r>
              <a:rPr lang="en-GB" sz="1600" i="1" dirty="0">
                <a:solidFill>
                  <a:schemeClr val="tx1">
                    <a:lumMod val="65000"/>
                    <a:lumOff val="35000"/>
                  </a:schemeClr>
                </a:solidFill>
                <a:latin typeface="+mj-lt"/>
              </a:rPr>
              <a:t>“</a:t>
            </a:r>
            <a:r>
              <a:rPr lang="en-GB" sz="1400" i="1" dirty="0">
                <a:solidFill>
                  <a:schemeClr val="tx1">
                    <a:lumMod val="65000"/>
                    <a:lumOff val="35000"/>
                  </a:schemeClr>
                </a:solidFill>
                <a:latin typeface="+mj-lt"/>
              </a:rPr>
              <a:t>Compared to treatment, preventing water pollution at source can have a cost-benefit ratio as high as 1:65”. </a:t>
            </a:r>
            <a:r>
              <a:rPr lang="en-GB" dirty="0">
                <a:solidFill>
                  <a:srgbClr val="000000"/>
                </a:solidFill>
                <a:latin typeface="+mj-lt"/>
              </a:rPr>
              <a:t>	</a:t>
            </a:r>
          </a:p>
        </p:txBody>
      </p:sp>
    </p:spTree>
    <p:extLst>
      <p:ext uri="{BB962C8B-B14F-4D97-AF65-F5344CB8AC3E}">
        <p14:creationId xmlns:p14="http://schemas.microsoft.com/office/powerpoint/2010/main" val="16855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90663" y="6078940"/>
            <a:ext cx="683339" cy="365125"/>
          </a:xfrm>
        </p:spPr>
        <p:txBody>
          <a:bodyPr/>
          <a:lstStyle/>
          <a:p>
            <a:fld id="{5F717766-9C08-4819-9EF7-3BB5E62E8DF4}" type="slidenum">
              <a:rPr lang="en-GB" sz="2000" smtClean="0"/>
              <a:t>3</a:t>
            </a:fld>
            <a:endParaRPr lang="en-GB" sz="2000" dirty="0"/>
          </a:p>
        </p:txBody>
      </p:sp>
      <p:sp>
        <p:nvSpPr>
          <p:cNvPr id="7" name="Rectangle 6"/>
          <p:cNvSpPr/>
          <p:nvPr/>
        </p:nvSpPr>
        <p:spPr>
          <a:xfrm>
            <a:off x="166668" y="1419726"/>
            <a:ext cx="2293212" cy="15019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50000"/>
                  </a:schemeClr>
                </a:solidFill>
                <a:latin typeface="+mj-lt"/>
              </a:rPr>
              <a:t>Awareness</a:t>
            </a:r>
          </a:p>
        </p:txBody>
      </p:sp>
      <p:sp>
        <p:nvSpPr>
          <p:cNvPr id="11" name="Rectangle 10"/>
          <p:cNvSpPr/>
          <p:nvPr/>
        </p:nvSpPr>
        <p:spPr>
          <a:xfrm>
            <a:off x="6678732" y="1419725"/>
            <a:ext cx="2793101" cy="15019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50000"/>
                  </a:schemeClr>
                </a:solidFill>
                <a:latin typeface="+mj-lt"/>
              </a:rPr>
              <a:t>Improvement in water quality </a:t>
            </a:r>
          </a:p>
        </p:txBody>
      </p:sp>
      <p:sp>
        <p:nvSpPr>
          <p:cNvPr id="12" name="Rectangle 11"/>
          <p:cNvSpPr/>
          <p:nvPr/>
        </p:nvSpPr>
        <p:spPr>
          <a:xfrm>
            <a:off x="2959769" y="1419726"/>
            <a:ext cx="3210257" cy="15019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50000"/>
                  </a:schemeClr>
                </a:solidFill>
                <a:latin typeface="+mj-lt"/>
              </a:rPr>
              <a:t>Uptake of BMPs</a:t>
            </a:r>
          </a:p>
        </p:txBody>
      </p:sp>
      <p:sp>
        <p:nvSpPr>
          <p:cNvPr id="13" name="Right Arrow 12"/>
          <p:cNvSpPr/>
          <p:nvPr/>
        </p:nvSpPr>
        <p:spPr>
          <a:xfrm>
            <a:off x="2468697" y="1770228"/>
            <a:ext cx="491072" cy="529583"/>
          </a:xfrm>
          <a:prstGeom prst="rightArrow">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ight Arrow 13"/>
          <p:cNvSpPr/>
          <p:nvPr/>
        </p:nvSpPr>
        <p:spPr>
          <a:xfrm>
            <a:off x="6178843" y="1770229"/>
            <a:ext cx="491072" cy="529582"/>
          </a:xfrm>
          <a:prstGeom prst="rightArrow">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1449823" y="3070758"/>
            <a:ext cx="7904570" cy="733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tx1">
                    <a:lumMod val="65000"/>
                    <a:lumOff val="35000"/>
                  </a:schemeClr>
                </a:solidFill>
              </a:rPr>
              <a:t>Awareness-behaviour-water quality pathway? </a:t>
            </a:r>
          </a:p>
        </p:txBody>
      </p:sp>
      <p:sp>
        <p:nvSpPr>
          <p:cNvPr id="5" name="Rectangle 4"/>
          <p:cNvSpPr/>
          <p:nvPr/>
        </p:nvSpPr>
        <p:spPr>
          <a:xfrm>
            <a:off x="166668" y="4054434"/>
            <a:ext cx="10176771" cy="1508105"/>
          </a:xfrm>
          <a:prstGeom prst="rect">
            <a:avLst/>
          </a:prstGeom>
        </p:spPr>
        <p:txBody>
          <a:bodyPr wrap="square">
            <a:spAutoFit/>
          </a:bodyPr>
          <a:lstStyle/>
          <a:p>
            <a:pPr>
              <a:buFont typeface="Wingdings" panose="05000000000000000000" pitchFamily="2" charset="2"/>
              <a:buChar char="q"/>
            </a:pPr>
            <a:r>
              <a:rPr lang="en-GB" sz="2300" dirty="0">
                <a:solidFill>
                  <a:schemeClr val="tx1">
                    <a:lumMod val="65000"/>
                    <a:lumOff val="35000"/>
                  </a:schemeClr>
                </a:solidFill>
                <a:cs typeface="SBL Hebrew" panose="02000000000000000000" pitchFamily="2" charset="-79"/>
              </a:rPr>
              <a:t>Limited research examining the awareness-behaviour-water quality path.</a:t>
            </a:r>
          </a:p>
          <a:p>
            <a:r>
              <a:rPr lang="en-GB" sz="2300" dirty="0">
                <a:solidFill>
                  <a:schemeClr val="tx1">
                    <a:lumMod val="65000"/>
                    <a:lumOff val="35000"/>
                  </a:schemeClr>
                </a:solidFill>
                <a:cs typeface="SBL Hebrew" panose="02000000000000000000" pitchFamily="2" charset="-79"/>
              </a:rPr>
              <a:t> </a:t>
            </a:r>
          </a:p>
          <a:p>
            <a:pPr>
              <a:buFont typeface="Wingdings" panose="05000000000000000000" pitchFamily="2" charset="2"/>
              <a:buChar char="q"/>
            </a:pPr>
            <a:r>
              <a:rPr lang="en-GB" sz="2300" dirty="0">
                <a:solidFill>
                  <a:schemeClr val="tx1">
                    <a:lumMod val="65000"/>
                    <a:lumOff val="35000"/>
                  </a:schemeClr>
                </a:solidFill>
                <a:cs typeface="SBL Hebrew" panose="02000000000000000000" pitchFamily="2" charset="-79"/>
              </a:rPr>
              <a:t>This knowledge is urgently needed to support the development of effective policies.</a:t>
            </a:r>
          </a:p>
        </p:txBody>
      </p:sp>
      <p:sp>
        <p:nvSpPr>
          <p:cNvPr id="2" name="TextBox 1"/>
          <p:cNvSpPr txBox="1"/>
          <p:nvPr/>
        </p:nvSpPr>
        <p:spPr>
          <a:xfrm>
            <a:off x="2087720" y="249096"/>
            <a:ext cx="5775157" cy="707886"/>
          </a:xfrm>
          <a:prstGeom prst="rect">
            <a:avLst/>
          </a:prstGeom>
          <a:noFill/>
        </p:spPr>
        <p:txBody>
          <a:bodyPr wrap="square" rtlCol="0">
            <a:spAutoFit/>
          </a:bodyPr>
          <a:lstStyle/>
          <a:p>
            <a:r>
              <a:rPr lang="en-GB" sz="4000" dirty="0">
                <a:solidFill>
                  <a:schemeClr val="accent1"/>
                </a:solidFill>
              </a:rPr>
              <a:t>Problem continued</a:t>
            </a:r>
            <a:r>
              <a:rPr lang="en-GB" sz="3600" dirty="0">
                <a:solidFill>
                  <a:schemeClr val="accent1"/>
                </a:solidFill>
              </a:rPr>
              <a:t>....</a:t>
            </a:r>
          </a:p>
        </p:txBody>
      </p:sp>
    </p:spTree>
    <p:extLst>
      <p:ext uri="{BB962C8B-B14F-4D97-AF65-F5344CB8AC3E}">
        <p14:creationId xmlns:p14="http://schemas.microsoft.com/office/powerpoint/2010/main" val="282331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969" y="304323"/>
            <a:ext cx="7812020" cy="802574"/>
          </a:xfrm>
        </p:spPr>
        <p:txBody>
          <a:bodyPr>
            <a:normAutofit/>
          </a:bodyPr>
          <a:lstStyle/>
          <a:p>
            <a:pPr algn="ctr"/>
            <a:r>
              <a:rPr lang="en-GB" sz="4000" b="1" dirty="0"/>
              <a:t>Research questions </a:t>
            </a:r>
          </a:p>
        </p:txBody>
      </p:sp>
      <p:sp>
        <p:nvSpPr>
          <p:cNvPr id="3" name="Content Placeholder 2"/>
          <p:cNvSpPr>
            <a:spLocks noGrp="1"/>
          </p:cNvSpPr>
          <p:nvPr>
            <p:ph idx="1"/>
          </p:nvPr>
        </p:nvSpPr>
        <p:spPr>
          <a:xfrm>
            <a:off x="390966" y="1385272"/>
            <a:ext cx="9162108" cy="4016907"/>
          </a:xfrm>
        </p:spPr>
        <p:txBody>
          <a:bodyPr>
            <a:normAutofit/>
          </a:bodyPr>
          <a:lstStyle/>
          <a:p>
            <a:pPr lvl="0">
              <a:buFont typeface="Wingdings" panose="05000000000000000000" pitchFamily="2" charset="2"/>
              <a:buChar char="q"/>
            </a:pPr>
            <a:r>
              <a:rPr lang="en-GB" sz="2400" dirty="0">
                <a:solidFill>
                  <a:schemeClr val="tx1">
                    <a:lumMod val="65000"/>
                    <a:lumOff val="35000"/>
                  </a:schemeClr>
                </a:solidFill>
              </a:rPr>
              <a:t>Does awareness affect farmers’ behaviour regarding uptake of BMPs?</a:t>
            </a:r>
          </a:p>
          <a:p>
            <a:pPr marL="0" lvl="0" indent="0">
              <a:buNone/>
            </a:pPr>
            <a:endParaRPr lang="en-GB" sz="2400" dirty="0">
              <a:solidFill>
                <a:schemeClr val="tx1">
                  <a:lumMod val="65000"/>
                  <a:lumOff val="35000"/>
                </a:schemeClr>
              </a:solidFill>
            </a:endParaRPr>
          </a:p>
          <a:p>
            <a:pPr lvl="0">
              <a:buFont typeface="Wingdings" panose="05000000000000000000" pitchFamily="2" charset="2"/>
              <a:buChar char="q"/>
            </a:pPr>
            <a:r>
              <a:rPr lang="en-GB" sz="2400" dirty="0">
                <a:solidFill>
                  <a:schemeClr val="tx1">
                    <a:lumMod val="65000"/>
                    <a:lumOff val="35000"/>
                  </a:schemeClr>
                </a:solidFill>
              </a:rPr>
              <a:t>Does uptake of BMPs lead to an improvement in water quality?</a:t>
            </a:r>
          </a:p>
          <a:p>
            <a:pPr marL="0" lvl="0" indent="0">
              <a:buNone/>
            </a:pPr>
            <a:endParaRPr lang="en-GB" sz="2400" dirty="0">
              <a:solidFill>
                <a:schemeClr val="tx1">
                  <a:lumMod val="65000"/>
                  <a:lumOff val="35000"/>
                </a:schemeClr>
              </a:solidFill>
            </a:endParaRPr>
          </a:p>
          <a:p>
            <a:pPr lvl="0">
              <a:buFont typeface="Wingdings" panose="05000000000000000000" pitchFamily="2" charset="2"/>
              <a:buChar char="q"/>
            </a:pPr>
            <a:r>
              <a:rPr lang="en-GB" sz="2400" dirty="0">
                <a:solidFill>
                  <a:schemeClr val="tx1">
                    <a:lumMod val="65000"/>
                    <a:lumOff val="35000"/>
                  </a:schemeClr>
                </a:solidFill>
              </a:rPr>
              <a:t>How does awareness interact with other factors that potentially influence uptake of BMPs?</a:t>
            </a:r>
          </a:p>
          <a:p>
            <a:pPr lvl="0"/>
            <a:endParaRPr lang="en-GB" sz="2400" dirty="0"/>
          </a:p>
          <a:p>
            <a:endParaRPr lang="en-GB" sz="2400" dirty="0"/>
          </a:p>
        </p:txBody>
      </p:sp>
      <p:sp>
        <p:nvSpPr>
          <p:cNvPr id="5" name="Slide Number Placeholder 4"/>
          <p:cNvSpPr>
            <a:spLocks noGrp="1"/>
          </p:cNvSpPr>
          <p:nvPr>
            <p:ph type="sldNum" sz="quarter" idx="12"/>
          </p:nvPr>
        </p:nvSpPr>
        <p:spPr/>
        <p:txBody>
          <a:bodyPr/>
          <a:lstStyle/>
          <a:p>
            <a:fld id="{5F717766-9C08-4819-9EF7-3BB5E62E8DF4}" type="slidenum">
              <a:rPr lang="en-GB" sz="2000" smtClean="0"/>
              <a:t>4</a:t>
            </a:fld>
            <a:endParaRPr lang="en-GB" sz="2000" dirty="0"/>
          </a:p>
        </p:txBody>
      </p:sp>
    </p:spTree>
    <p:extLst>
      <p:ext uri="{BB962C8B-B14F-4D97-AF65-F5344CB8AC3E}">
        <p14:creationId xmlns:p14="http://schemas.microsoft.com/office/powerpoint/2010/main" val="184256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2" y="308044"/>
            <a:ext cx="8898220" cy="836036"/>
          </a:xfrm>
        </p:spPr>
        <p:txBody>
          <a:bodyPr>
            <a:normAutofit/>
          </a:bodyPr>
          <a:lstStyle/>
          <a:p>
            <a:pPr algn="ctr"/>
            <a:r>
              <a:rPr lang="en-GB" sz="3300" b="1" dirty="0"/>
              <a:t>Case study: Welsh Water’s weed wiper trial </a:t>
            </a:r>
          </a:p>
        </p:txBody>
      </p:sp>
      <p:sp>
        <p:nvSpPr>
          <p:cNvPr id="3" name="Content Placeholder 2"/>
          <p:cNvSpPr>
            <a:spLocks noGrp="1"/>
          </p:cNvSpPr>
          <p:nvPr>
            <p:ph idx="1"/>
          </p:nvPr>
        </p:nvSpPr>
        <p:spPr>
          <a:xfrm>
            <a:off x="231004" y="1011133"/>
            <a:ext cx="8687527" cy="5424556"/>
          </a:xfrm>
        </p:spPr>
        <p:txBody>
          <a:bodyPr>
            <a:normAutofit fontScale="92500" lnSpcReduction="10000"/>
          </a:bodyPr>
          <a:lstStyle/>
          <a:p>
            <a:pPr>
              <a:buFont typeface="Wingdings" panose="05000000000000000000" pitchFamily="2" charset="2"/>
              <a:buChar char="q"/>
            </a:pPr>
            <a:r>
              <a:rPr lang="en-GB" sz="2300" dirty="0">
                <a:solidFill>
                  <a:schemeClr val="tx1">
                    <a:lumMod val="65000"/>
                    <a:lumOff val="35000"/>
                  </a:schemeClr>
                </a:solidFill>
                <a:latin typeface="+mj-lt"/>
              </a:rPr>
              <a:t>In 2013, Welsh Water found that MCPA</a:t>
            </a:r>
            <a:r>
              <a:rPr lang="en-GB" sz="2300" baseline="30000" dirty="0">
                <a:solidFill>
                  <a:schemeClr val="tx1">
                    <a:lumMod val="65000"/>
                    <a:lumOff val="35000"/>
                  </a:schemeClr>
                </a:solidFill>
                <a:latin typeface="+mj-lt"/>
              </a:rPr>
              <a:t> </a:t>
            </a:r>
            <a:r>
              <a:rPr lang="en-GB" sz="2300" dirty="0">
                <a:solidFill>
                  <a:schemeClr val="tx1">
                    <a:lumMod val="65000"/>
                    <a:lumOff val="35000"/>
                  </a:schemeClr>
                </a:solidFill>
                <a:latin typeface="+mj-lt"/>
              </a:rPr>
              <a:t>(2-methyl-4-chlorophenoxyacetic acid) concentrations were increasing in drinking water sources.</a:t>
            </a:r>
          </a:p>
          <a:p>
            <a:pPr marL="0" indent="0">
              <a:buNone/>
            </a:pPr>
            <a:endParaRPr lang="en-GB" sz="2300" dirty="0">
              <a:solidFill>
                <a:schemeClr val="tx1">
                  <a:lumMod val="65000"/>
                  <a:lumOff val="35000"/>
                </a:schemeClr>
              </a:solidFill>
              <a:latin typeface="+mj-lt"/>
            </a:endParaRPr>
          </a:p>
          <a:p>
            <a:pPr>
              <a:buFont typeface="Wingdings" panose="05000000000000000000" pitchFamily="2" charset="2"/>
              <a:buChar char="q"/>
            </a:pPr>
            <a:r>
              <a:rPr lang="en-GB" sz="2300" dirty="0">
                <a:solidFill>
                  <a:schemeClr val="tx1">
                    <a:lumMod val="65000"/>
                    <a:lumOff val="35000"/>
                  </a:schemeClr>
                </a:solidFill>
                <a:latin typeface="+mj-lt"/>
              </a:rPr>
              <a:t>In 2015, weed wiper trial in 3 catchments in Wales (UK).</a:t>
            </a:r>
          </a:p>
          <a:p>
            <a:pPr lvl="1">
              <a:buFont typeface="Wingdings" panose="05000000000000000000" pitchFamily="2" charset="2"/>
              <a:buChar char="v"/>
            </a:pPr>
            <a:r>
              <a:rPr lang="en-GB" sz="2300" dirty="0">
                <a:solidFill>
                  <a:schemeClr val="tx1">
                    <a:lumMod val="65000"/>
                    <a:lumOff val="35000"/>
                  </a:schemeClr>
                </a:solidFill>
                <a:latin typeface="+mj-lt"/>
              </a:rPr>
              <a:t>Free weed wiper hires; 167 farmers hired the weed wipers. </a:t>
            </a:r>
          </a:p>
          <a:p>
            <a:pPr lvl="1">
              <a:buFont typeface="Wingdings" panose="05000000000000000000" pitchFamily="2" charset="2"/>
              <a:buChar char="v"/>
            </a:pPr>
            <a:r>
              <a:rPr lang="en-GB" sz="2200" dirty="0">
                <a:solidFill>
                  <a:schemeClr val="tx1">
                    <a:lumMod val="65000"/>
                    <a:lumOff val="35000"/>
                  </a:schemeClr>
                </a:solidFill>
                <a:latin typeface="+mj-lt"/>
              </a:rPr>
              <a:t>463 information packs distributed; 72% of total in the targeted catchments.</a:t>
            </a:r>
          </a:p>
          <a:p>
            <a:pPr marL="457200" lvl="1" indent="0">
              <a:buNone/>
            </a:pPr>
            <a:endParaRPr lang="en-GB" sz="2500" dirty="0">
              <a:solidFill>
                <a:schemeClr val="tx1">
                  <a:lumMod val="65000"/>
                  <a:lumOff val="35000"/>
                </a:schemeClr>
              </a:solidFill>
              <a:latin typeface="+mj-lt"/>
            </a:endParaRPr>
          </a:p>
          <a:p>
            <a:pPr>
              <a:buFont typeface="Wingdings" panose="05000000000000000000" pitchFamily="2" charset="2"/>
              <a:buChar char="q"/>
            </a:pPr>
            <a:r>
              <a:rPr lang="en-GB" sz="2500" dirty="0">
                <a:solidFill>
                  <a:schemeClr val="tx1">
                    <a:lumMod val="65000"/>
                    <a:lumOff val="35000"/>
                  </a:schemeClr>
                </a:solidFill>
              </a:rPr>
              <a:t>To increase farmers’ awareness on safe use of pesticides; encourage adoption of BMPs.</a:t>
            </a:r>
          </a:p>
          <a:p>
            <a:pPr marL="0" indent="0">
              <a:buNone/>
            </a:pPr>
            <a:endParaRPr lang="en-GB" sz="2500" dirty="0">
              <a:solidFill>
                <a:schemeClr val="tx1">
                  <a:lumMod val="65000"/>
                  <a:lumOff val="35000"/>
                </a:schemeClr>
              </a:solidFill>
            </a:endParaRPr>
          </a:p>
          <a:p>
            <a:pPr>
              <a:buFont typeface="Wingdings" panose="05000000000000000000" pitchFamily="2" charset="2"/>
              <a:buChar char="q"/>
            </a:pPr>
            <a:r>
              <a:rPr lang="en-GB" sz="2500" dirty="0">
                <a:solidFill>
                  <a:schemeClr val="tx1">
                    <a:lumMod val="65000"/>
                    <a:lumOff val="35000"/>
                  </a:schemeClr>
                </a:solidFill>
              </a:rPr>
              <a:t>Ultimate goal is to prevent pesticides from entering into drinking water sources; improve water quality.</a:t>
            </a:r>
          </a:p>
        </p:txBody>
      </p:sp>
      <p:sp>
        <p:nvSpPr>
          <p:cNvPr id="4" name="Slide Number Placeholder 3"/>
          <p:cNvSpPr>
            <a:spLocks noGrp="1"/>
          </p:cNvSpPr>
          <p:nvPr>
            <p:ph type="sldNum" sz="quarter" idx="12"/>
          </p:nvPr>
        </p:nvSpPr>
        <p:spPr>
          <a:xfrm>
            <a:off x="8590663" y="6078940"/>
            <a:ext cx="683339" cy="365125"/>
          </a:xfrm>
        </p:spPr>
        <p:txBody>
          <a:bodyPr/>
          <a:lstStyle/>
          <a:p>
            <a:fld id="{5F717766-9C08-4819-9EF7-3BB5E62E8DF4}" type="slidenum">
              <a:rPr lang="en-GB" sz="2000" smtClean="0"/>
              <a:t>5</a:t>
            </a:fld>
            <a:endParaRPr lang="en-GB" sz="2000"/>
          </a:p>
        </p:txBody>
      </p:sp>
      <p:sp>
        <p:nvSpPr>
          <p:cNvPr id="6" name="TextBox 5"/>
          <p:cNvSpPr txBox="1"/>
          <p:nvPr/>
        </p:nvSpPr>
        <p:spPr>
          <a:xfrm>
            <a:off x="7741088" y="5185147"/>
            <a:ext cx="4498588" cy="369332"/>
          </a:xfrm>
          <a:prstGeom prst="rect">
            <a:avLst/>
          </a:prstGeom>
          <a:noFill/>
        </p:spPr>
        <p:txBody>
          <a:bodyPr wrap="square" rtlCol="0">
            <a:spAutoFit/>
          </a:bodyPr>
          <a:lstStyle/>
          <a:p>
            <a:endParaRPr lang="en-GB" i="1" dirty="0"/>
          </a:p>
        </p:txBody>
      </p:sp>
      <p:sp>
        <p:nvSpPr>
          <p:cNvPr id="7" name="Content Placeholder 2"/>
          <p:cNvSpPr txBox="1">
            <a:spLocks/>
          </p:cNvSpPr>
          <p:nvPr/>
        </p:nvSpPr>
        <p:spPr>
          <a:xfrm>
            <a:off x="6015133" y="988292"/>
            <a:ext cx="5190933" cy="3382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v"/>
            </a:pPr>
            <a:endParaRPr lang="en-GB" sz="2000" dirty="0">
              <a:latin typeface="+mj-lt"/>
            </a:endParaRPr>
          </a:p>
        </p:txBody>
      </p:sp>
      <p:pic>
        <p:nvPicPr>
          <p:cNvPr id="8" name="Picture 7" descr="Image result for weed wiper daltons">
            <a:extLst>
              <a:ext uri="{FF2B5EF4-FFF2-40B4-BE49-F238E27FC236}">
                <a16:creationId xmlns:a16="http://schemas.microsoft.com/office/drawing/2014/main" id="{601F3957-6D04-4C30-AE2B-821138BB64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73160" y="988292"/>
            <a:ext cx="3418840" cy="1510665"/>
          </a:xfrm>
          <a:prstGeom prst="rect">
            <a:avLst/>
          </a:prstGeom>
          <a:noFill/>
          <a:ln>
            <a:noFill/>
          </a:ln>
        </p:spPr>
      </p:pic>
      <p:pic>
        <p:nvPicPr>
          <p:cNvPr id="9" name="Picture 8" descr="See the source image">
            <a:extLst>
              <a:ext uri="{FF2B5EF4-FFF2-40B4-BE49-F238E27FC236}">
                <a16:creationId xmlns:a16="http://schemas.microsoft.com/office/drawing/2014/main" id="{DF522D23-D5B7-49C0-BF95-E513AAD3C3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3160" y="2585180"/>
            <a:ext cx="3418840" cy="2075506"/>
          </a:xfrm>
          <a:prstGeom prst="rect">
            <a:avLst/>
          </a:prstGeom>
          <a:noFill/>
          <a:ln>
            <a:noFill/>
          </a:ln>
        </p:spPr>
      </p:pic>
      <p:sp>
        <p:nvSpPr>
          <p:cNvPr id="5" name="TextBox 4">
            <a:extLst>
              <a:ext uri="{FF2B5EF4-FFF2-40B4-BE49-F238E27FC236}">
                <a16:creationId xmlns:a16="http://schemas.microsoft.com/office/drawing/2014/main" id="{2762AD1B-A3E6-4CA7-AFBB-BDC32E36C923}"/>
              </a:ext>
            </a:extLst>
          </p:cNvPr>
          <p:cNvSpPr txBox="1"/>
          <p:nvPr/>
        </p:nvSpPr>
        <p:spPr>
          <a:xfrm>
            <a:off x="9599679" y="4705781"/>
            <a:ext cx="2592322" cy="338554"/>
          </a:xfrm>
          <a:prstGeom prst="rect">
            <a:avLst/>
          </a:prstGeom>
          <a:noFill/>
        </p:spPr>
        <p:txBody>
          <a:bodyPr wrap="square" rtlCol="0">
            <a:spAutoFit/>
          </a:bodyPr>
          <a:lstStyle/>
          <a:p>
            <a:r>
              <a:rPr lang="en-GB" sz="1600" dirty="0"/>
              <a:t>©Daltons ATV Ltd. </a:t>
            </a:r>
          </a:p>
        </p:txBody>
      </p:sp>
    </p:spTree>
    <p:extLst>
      <p:ext uri="{BB962C8B-B14F-4D97-AF65-F5344CB8AC3E}">
        <p14:creationId xmlns:p14="http://schemas.microsoft.com/office/powerpoint/2010/main" val="233428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403" y="133067"/>
            <a:ext cx="7476261" cy="812591"/>
          </a:xfrm>
        </p:spPr>
        <p:txBody>
          <a:bodyPr>
            <a:normAutofit/>
          </a:bodyPr>
          <a:lstStyle/>
          <a:p>
            <a:pPr algn="ctr"/>
            <a:r>
              <a:rPr lang="en-GB" sz="4000" b="1" dirty="0"/>
              <a:t>Methods</a:t>
            </a:r>
          </a:p>
        </p:txBody>
      </p:sp>
      <p:sp>
        <p:nvSpPr>
          <p:cNvPr id="3" name="Content Placeholder 2"/>
          <p:cNvSpPr>
            <a:spLocks noGrp="1"/>
          </p:cNvSpPr>
          <p:nvPr>
            <p:ph idx="1"/>
          </p:nvPr>
        </p:nvSpPr>
        <p:spPr>
          <a:xfrm>
            <a:off x="575740" y="945658"/>
            <a:ext cx="8698262" cy="5098473"/>
          </a:xfrm>
        </p:spPr>
        <p:txBody>
          <a:bodyPr>
            <a:normAutofit/>
          </a:bodyPr>
          <a:lstStyle/>
          <a:p>
            <a:pPr marL="0" indent="0">
              <a:lnSpc>
                <a:spcPct val="100000"/>
              </a:lnSpc>
              <a:buNone/>
            </a:pPr>
            <a:r>
              <a:rPr lang="en-GB" sz="2400" dirty="0">
                <a:latin typeface="+mj-lt"/>
              </a:rPr>
              <a:t>Mixed-methods approach consisting of:</a:t>
            </a:r>
          </a:p>
          <a:p>
            <a:pPr>
              <a:lnSpc>
                <a:spcPct val="100000"/>
              </a:lnSpc>
              <a:buFont typeface="Wingdings" panose="05000000000000000000" pitchFamily="2" charset="2"/>
              <a:buChar char="q"/>
            </a:pPr>
            <a:r>
              <a:rPr lang="en-GB" sz="2200" dirty="0">
                <a:latin typeface="+mj-lt"/>
              </a:rPr>
              <a:t>Analysis of water quality data obtained from Welsh Water:</a:t>
            </a:r>
          </a:p>
          <a:p>
            <a:pPr lvl="1">
              <a:lnSpc>
                <a:spcPct val="100000"/>
              </a:lnSpc>
              <a:buFont typeface="Wingdings" panose="05000000000000000000" pitchFamily="2" charset="2"/>
              <a:buChar char="v"/>
            </a:pPr>
            <a:r>
              <a:rPr lang="en-GB" sz="2200" dirty="0">
                <a:latin typeface="+mj-lt"/>
              </a:rPr>
              <a:t>Data on MCPA concentration (3 treatment and 3 control catchments) from 2005 to 2019.</a:t>
            </a:r>
          </a:p>
          <a:p>
            <a:pPr lvl="1">
              <a:lnSpc>
                <a:spcPct val="100000"/>
              </a:lnSpc>
              <a:buFont typeface="Wingdings" panose="05000000000000000000" pitchFamily="2" charset="2"/>
              <a:buChar char="v"/>
            </a:pPr>
            <a:r>
              <a:rPr lang="en-GB" sz="2200" dirty="0">
                <a:latin typeface="+mj-lt"/>
              </a:rPr>
              <a:t>Catchments are of similar climate and land characteristics. </a:t>
            </a:r>
          </a:p>
          <a:p>
            <a:pPr lvl="1">
              <a:lnSpc>
                <a:spcPct val="100000"/>
              </a:lnSpc>
              <a:buFont typeface="Wingdings" panose="05000000000000000000" pitchFamily="2" charset="2"/>
              <a:buChar char="v"/>
            </a:pPr>
            <a:r>
              <a:rPr lang="en-GB" sz="2200" dirty="0">
                <a:latin typeface="+mj-lt"/>
              </a:rPr>
              <a:t>Factorial analysis of variance (ANOVA).</a:t>
            </a:r>
          </a:p>
          <a:p>
            <a:pPr marL="0" indent="0">
              <a:lnSpc>
                <a:spcPct val="100000"/>
              </a:lnSpc>
              <a:buNone/>
            </a:pPr>
            <a:endParaRPr lang="en-GB" sz="2200" dirty="0">
              <a:latin typeface="+mj-lt"/>
            </a:endParaRPr>
          </a:p>
          <a:p>
            <a:pPr>
              <a:lnSpc>
                <a:spcPct val="100000"/>
              </a:lnSpc>
              <a:buFont typeface="Wingdings" panose="05000000000000000000" pitchFamily="2" charset="2"/>
              <a:buChar char="q"/>
            </a:pPr>
            <a:r>
              <a:rPr lang="en-GB" sz="2400" dirty="0">
                <a:latin typeface="+mj-lt"/>
              </a:rPr>
              <a:t>A content analysis of in-depth interviews:</a:t>
            </a:r>
          </a:p>
          <a:p>
            <a:pPr lvl="1">
              <a:lnSpc>
                <a:spcPct val="100000"/>
              </a:lnSpc>
              <a:buFont typeface="Wingdings" panose="05000000000000000000" pitchFamily="2" charset="2"/>
              <a:buChar char="v"/>
            </a:pPr>
            <a:r>
              <a:rPr lang="en-GB" sz="2200" dirty="0">
                <a:latin typeface="+mj-lt"/>
              </a:rPr>
              <a:t>6 institutional stakeholders. </a:t>
            </a:r>
          </a:p>
          <a:p>
            <a:pPr lvl="1">
              <a:lnSpc>
                <a:spcPct val="100000"/>
              </a:lnSpc>
              <a:buFont typeface="Wingdings" panose="05000000000000000000" pitchFamily="2" charset="2"/>
              <a:buChar char="v"/>
            </a:pPr>
            <a:r>
              <a:rPr lang="en-GB" sz="2200" dirty="0">
                <a:latin typeface="+mj-lt"/>
              </a:rPr>
              <a:t>16 farmers (8 participants of the trial and 8 non-participating farmers).</a:t>
            </a:r>
          </a:p>
        </p:txBody>
      </p:sp>
      <p:sp>
        <p:nvSpPr>
          <p:cNvPr id="5" name="Slide Number Placeholder 4"/>
          <p:cNvSpPr>
            <a:spLocks noGrp="1"/>
          </p:cNvSpPr>
          <p:nvPr>
            <p:ph type="sldNum" sz="quarter" idx="12"/>
          </p:nvPr>
        </p:nvSpPr>
        <p:spPr>
          <a:xfrm>
            <a:off x="8590663" y="6078940"/>
            <a:ext cx="683339" cy="365125"/>
          </a:xfrm>
        </p:spPr>
        <p:txBody>
          <a:bodyPr/>
          <a:lstStyle/>
          <a:p>
            <a:fld id="{5F717766-9C08-4819-9EF7-3BB5E62E8DF4}" type="slidenum">
              <a:rPr lang="en-GB" sz="2000" smtClean="0"/>
              <a:t>6</a:t>
            </a:fld>
            <a:endParaRPr lang="en-GB" sz="2000"/>
          </a:p>
        </p:txBody>
      </p:sp>
    </p:spTree>
    <p:extLst>
      <p:ext uri="{BB962C8B-B14F-4D97-AF65-F5344CB8AC3E}">
        <p14:creationId xmlns:p14="http://schemas.microsoft.com/office/powerpoint/2010/main" val="13744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573" y="192751"/>
            <a:ext cx="7405384" cy="856772"/>
          </a:xfrm>
        </p:spPr>
        <p:txBody>
          <a:bodyPr>
            <a:normAutofit/>
          </a:bodyPr>
          <a:lstStyle/>
          <a:p>
            <a:pPr algn="ctr"/>
            <a:r>
              <a:rPr lang="en-GB" sz="4000" b="1" dirty="0"/>
              <a:t>Results</a:t>
            </a:r>
          </a:p>
        </p:txBody>
      </p:sp>
      <p:sp>
        <p:nvSpPr>
          <p:cNvPr id="3" name="Content Placeholder 2"/>
          <p:cNvSpPr>
            <a:spLocks noGrp="1"/>
          </p:cNvSpPr>
          <p:nvPr>
            <p:ph idx="1"/>
          </p:nvPr>
        </p:nvSpPr>
        <p:spPr>
          <a:xfrm>
            <a:off x="187891" y="845770"/>
            <a:ext cx="4335983" cy="5457175"/>
          </a:xfrm>
        </p:spPr>
        <p:txBody>
          <a:bodyPr>
            <a:noAutofit/>
          </a:bodyPr>
          <a:lstStyle/>
          <a:p>
            <a:pPr>
              <a:buFont typeface="Wingdings" panose="05000000000000000000" pitchFamily="2" charset="2"/>
              <a:buChar char="q"/>
            </a:pPr>
            <a:r>
              <a:rPr lang="en-GB" sz="2200" dirty="0">
                <a:solidFill>
                  <a:schemeClr val="tx1">
                    <a:lumMod val="65000"/>
                    <a:lumOff val="35000"/>
                  </a:schemeClr>
                </a:solidFill>
                <a:latin typeface="+mj-lt"/>
              </a:rPr>
              <a:t>MCPA concentration for both treatment and control catchments had reduced: treatment catchments (38.9%), control catchments (10%).</a:t>
            </a:r>
          </a:p>
          <a:p>
            <a:pPr>
              <a:buFont typeface="Wingdings" panose="05000000000000000000" pitchFamily="2" charset="2"/>
              <a:buChar char="q"/>
            </a:pPr>
            <a:endParaRPr lang="en-GB" sz="2200" dirty="0">
              <a:solidFill>
                <a:schemeClr val="tx1">
                  <a:lumMod val="65000"/>
                  <a:lumOff val="35000"/>
                </a:schemeClr>
              </a:solidFill>
              <a:latin typeface="+mj-lt"/>
            </a:endParaRPr>
          </a:p>
          <a:p>
            <a:pPr>
              <a:buFont typeface="Wingdings" panose="05000000000000000000" pitchFamily="2" charset="2"/>
              <a:buChar char="q"/>
            </a:pPr>
            <a:r>
              <a:rPr lang="en-GB" sz="2200" dirty="0">
                <a:solidFill>
                  <a:schemeClr val="tx1">
                    <a:lumMod val="65000"/>
                    <a:lumOff val="35000"/>
                  </a:schemeClr>
                </a:solidFill>
                <a:latin typeface="+mj-lt"/>
              </a:rPr>
              <a:t>Difference between treatment and control catchments was </a:t>
            </a:r>
            <a:r>
              <a:rPr lang="en-GB" sz="2200" dirty="0">
                <a:solidFill>
                  <a:srgbClr val="FF0000"/>
                </a:solidFill>
                <a:latin typeface="+mj-lt"/>
              </a:rPr>
              <a:t>statistically significant</a:t>
            </a:r>
            <a:r>
              <a:rPr lang="en-GB" sz="2200" dirty="0">
                <a:solidFill>
                  <a:schemeClr val="tx1">
                    <a:lumMod val="65000"/>
                    <a:lumOff val="35000"/>
                  </a:schemeClr>
                </a:solidFill>
                <a:latin typeface="+mj-lt"/>
              </a:rPr>
              <a:t>.</a:t>
            </a:r>
          </a:p>
          <a:p>
            <a:pPr marL="0" indent="0">
              <a:buNone/>
            </a:pPr>
            <a:endParaRPr lang="en-GB" sz="2200" dirty="0">
              <a:solidFill>
                <a:schemeClr val="tx1">
                  <a:lumMod val="65000"/>
                  <a:lumOff val="35000"/>
                </a:schemeClr>
              </a:solidFill>
              <a:latin typeface="+mj-lt"/>
            </a:endParaRPr>
          </a:p>
          <a:p>
            <a:pPr>
              <a:buFont typeface="Wingdings" panose="05000000000000000000" pitchFamily="2" charset="2"/>
              <a:buChar char="q"/>
            </a:pPr>
            <a:r>
              <a:rPr lang="en-GB" sz="2200" dirty="0">
                <a:solidFill>
                  <a:srgbClr val="FF0000"/>
                </a:solidFill>
                <a:latin typeface="+mj-lt"/>
              </a:rPr>
              <a:t>Significant difference in </a:t>
            </a:r>
            <a:r>
              <a:rPr lang="en-GB" sz="2200" dirty="0">
                <a:solidFill>
                  <a:schemeClr val="tx1">
                    <a:lumMod val="65000"/>
                    <a:lumOff val="35000"/>
                  </a:schemeClr>
                </a:solidFill>
                <a:latin typeface="+mj-lt"/>
              </a:rPr>
              <a:t>MCPA response post intervention between catchments</a:t>
            </a:r>
            <a:r>
              <a:rPr lang="en-GB" sz="2200" strike="sngStrike" dirty="0">
                <a:solidFill>
                  <a:schemeClr val="tx1">
                    <a:lumMod val="65000"/>
                    <a:lumOff val="35000"/>
                  </a:schemeClr>
                </a:solidFill>
                <a:latin typeface="+mj-lt"/>
              </a:rPr>
              <a:t>.</a:t>
            </a:r>
            <a:endParaRPr lang="en-GB" sz="2200" dirty="0">
              <a:solidFill>
                <a:schemeClr val="tx1">
                  <a:lumMod val="65000"/>
                  <a:lumOff val="35000"/>
                </a:schemeClr>
              </a:solidFill>
              <a:latin typeface="+mj-lt"/>
            </a:endParaRPr>
          </a:p>
        </p:txBody>
      </p:sp>
      <p:sp>
        <p:nvSpPr>
          <p:cNvPr id="4" name="Slide Number Placeholder 3"/>
          <p:cNvSpPr>
            <a:spLocks noGrp="1"/>
          </p:cNvSpPr>
          <p:nvPr>
            <p:ph type="sldNum" sz="quarter" idx="12"/>
          </p:nvPr>
        </p:nvSpPr>
        <p:spPr/>
        <p:txBody>
          <a:bodyPr/>
          <a:lstStyle/>
          <a:p>
            <a:fld id="{5F717766-9C08-4819-9EF7-3BB5E62E8DF4}" type="slidenum">
              <a:rPr lang="en-GB" sz="2000" smtClean="0"/>
              <a:t>7</a:t>
            </a:fld>
            <a:endParaRPr lang="en-GB" sz="2000"/>
          </a:p>
        </p:txBody>
      </p:sp>
      <p:graphicFrame>
        <p:nvGraphicFramePr>
          <p:cNvPr id="5" name="Chart 4"/>
          <p:cNvGraphicFramePr/>
          <p:nvPr>
            <p:extLst>
              <p:ext uri="{D42A27DB-BD31-4B8C-83A1-F6EECF244321}">
                <p14:modId xmlns:p14="http://schemas.microsoft.com/office/powerpoint/2010/main" val="3892078461"/>
              </p:ext>
            </p:extLst>
          </p:nvPr>
        </p:nvGraphicFramePr>
        <p:xfrm>
          <a:off x="4523875" y="845770"/>
          <a:ext cx="7668126" cy="5819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754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699" y="140685"/>
            <a:ext cx="6522721" cy="649636"/>
          </a:xfrm>
        </p:spPr>
        <p:txBody>
          <a:bodyPr>
            <a:noAutofit/>
          </a:bodyPr>
          <a:lstStyle/>
          <a:p>
            <a:r>
              <a:rPr lang="en-GB" sz="4000" dirty="0"/>
              <a:t>Results continued...</a:t>
            </a:r>
          </a:p>
        </p:txBody>
      </p:sp>
      <p:sp>
        <p:nvSpPr>
          <p:cNvPr id="4" name="Slide Number Placeholder 3"/>
          <p:cNvSpPr>
            <a:spLocks noGrp="1"/>
          </p:cNvSpPr>
          <p:nvPr>
            <p:ph type="sldNum" sz="quarter" idx="12"/>
          </p:nvPr>
        </p:nvSpPr>
        <p:spPr/>
        <p:txBody>
          <a:bodyPr/>
          <a:lstStyle/>
          <a:p>
            <a:fld id="{5F717766-9C08-4819-9EF7-3BB5E62E8DF4}" type="slidenum">
              <a:rPr lang="en-GB" sz="2000" smtClean="0"/>
              <a:t>8</a:t>
            </a:fld>
            <a:endParaRPr lang="en-GB" sz="1300" dirty="0"/>
          </a:p>
        </p:txBody>
      </p:sp>
      <p:sp>
        <p:nvSpPr>
          <p:cNvPr id="7" name="Content Placeholder 6">
            <a:extLst>
              <a:ext uri="{FF2B5EF4-FFF2-40B4-BE49-F238E27FC236}">
                <a16:creationId xmlns:a16="http://schemas.microsoft.com/office/drawing/2014/main" id="{60932BF5-B0BD-4BA0-8F3D-27C6A8065E89}"/>
              </a:ext>
            </a:extLst>
          </p:cNvPr>
          <p:cNvSpPr>
            <a:spLocks noGrp="1"/>
          </p:cNvSpPr>
          <p:nvPr>
            <p:ph idx="1"/>
          </p:nvPr>
        </p:nvSpPr>
        <p:spPr>
          <a:xfrm>
            <a:off x="356616" y="961239"/>
            <a:ext cx="9208008" cy="4798917"/>
          </a:xfrm>
        </p:spPr>
        <p:txBody>
          <a:bodyPr/>
          <a:lstStyle/>
          <a:p>
            <a:pPr marL="0" indent="0">
              <a:buNone/>
            </a:pPr>
            <a:endParaRPr lang="en-GB" dirty="0"/>
          </a:p>
        </p:txBody>
      </p:sp>
      <p:grpSp>
        <p:nvGrpSpPr>
          <p:cNvPr id="3" name="Group 2">
            <a:extLst>
              <a:ext uri="{FF2B5EF4-FFF2-40B4-BE49-F238E27FC236}">
                <a16:creationId xmlns:a16="http://schemas.microsoft.com/office/drawing/2014/main" id="{5937390F-3595-4F01-9AAC-7F45BB9EF04D}"/>
              </a:ext>
            </a:extLst>
          </p:cNvPr>
          <p:cNvGrpSpPr/>
          <p:nvPr/>
        </p:nvGrpSpPr>
        <p:grpSpPr>
          <a:xfrm>
            <a:off x="546822" y="926926"/>
            <a:ext cx="9017802" cy="5054234"/>
            <a:chOff x="546822" y="926926"/>
            <a:chExt cx="9017802" cy="5054234"/>
          </a:xfrm>
        </p:grpSpPr>
        <p:sp>
          <p:nvSpPr>
            <p:cNvPr id="8" name="Rectangle 7">
              <a:extLst>
                <a:ext uri="{FF2B5EF4-FFF2-40B4-BE49-F238E27FC236}">
                  <a16:creationId xmlns:a16="http://schemas.microsoft.com/office/drawing/2014/main" id="{8F624EB2-668C-42A8-8E48-DF1C91969C72}"/>
                </a:ext>
              </a:extLst>
            </p:cNvPr>
            <p:cNvSpPr/>
            <p:nvPr/>
          </p:nvSpPr>
          <p:spPr>
            <a:xfrm>
              <a:off x="3973915" y="4146115"/>
              <a:ext cx="2350008" cy="17849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2">
                      <a:lumMod val="50000"/>
                    </a:schemeClr>
                  </a:solidFill>
                </a:rPr>
                <a:t>Adoption of BMPs</a:t>
              </a:r>
              <a:endParaRPr lang="en-GB" sz="2100" dirty="0">
                <a:solidFill>
                  <a:schemeClr val="accent2">
                    <a:lumMod val="50000"/>
                  </a:schemeClr>
                </a:solidFill>
              </a:endParaRPr>
            </a:p>
          </p:txBody>
        </p:sp>
        <p:sp>
          <p:nvSpPr>
            <p:cNvPr id="10" name="Rectangle 9">
              <a:extLst>
                <a:ext uri="{FF2B5EF4-FFF2-40B4-BE49-F238E27FC236}">
                  <a16:creationId xmlns:a16="http://schemas.microsoft.com/office/drawing/2014/main" id="{E7E05BEF-A65F-49CB-9129-D3946BC9CA09}"/>
                </a:ext>
              </a:extLst>
            </p:cNvPr>
            <p:cNvSpPr/>
            <p:nvPr/>
          </p:nvSpPr>
          <p:spPr>
            <a:xfrm>
              <a:off x="546822" y="4146115"/>
              <a:ext cx="2639399" cy="18350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2">
                      <a:lumMod val="50000"/>
                    </a:schemeClr>
                  </a:solidFill>
                </a:rPr>
                <a:t>Awareness </a:t>
              </a:r>
              <a:endParaRPr lang="en-GB" sz="2200" dirty="0">
                <a:solidFill>
                  <a:schemeClr val="accent2">
                    <a:lumMod val="50000"/>
                  </a:schemeClr>
                </a:solidFill>
              </a:endParaRPr>
            </a:p>
          </p:txBody>
        </p:sp>
        <p:sp>
          <p:nvSpPr>
            <p:cNvPr id="11" name="Rectangle 10">
              <a:extLst>
                <a:ext uri="{FF2B5EF4-FFF2-40B4-BE49-F238E27FC236}">
                  <a16:creationId xmlns:a16="http://schemas.microsoft.com/office/drawing/2014/main" id="{787B7818-1CAB-4F5E-97AB-DC10B2F7E1B4}"/>
                </a:ext>
              </a:extLst>
            </p:cNvPr>
            <p:cNvSpPr/>
            <p:nvPr/>
          </p:nvSpPr>
          <p:spPr>
            <a:xfrm>
              <a:off x="7014561" y="4146115"/>
              <a:ext cx="2350008" cy="17506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2">
                      <a:lumMod val="50000"/>
                    </a:schemeClr>
                  </a:solidFill>
                </a:rPr>
                <a:t>MCPA concentration</a:t>
              </a:r>
              <a:endParaRPr lang="en-GB" sz="2100" dirty="0">
                <a:solidFill>
                  <a:schemeClr val="accent2">
                    <a:lumMod val="50000"/>
                  </a:schemeClr>
                </a:solidFill>
              </a:endParaRPr>
            </a:p>
          </p:txBody>
        </p:sp>
        <p:sp>
          <p:nvSpPr>
            <p:cNvPr id="14" name="Rectangle 13">
              <a:extLst>
                <a:ext uri="{FF2B5EF4-FFF2-40B4-BE49-F238E27FC236}">
                  <a16:creationId xmlns:a16="http://schemas.microsoft.com/office/drawing/2014/main" id="{67C7449F-DAA4-4A8F-8871-740A396CEF69}"/>
                </a:ext>
              </a:extLst>
            </p:cNvPr>
            <p:cNvSpPr/>
            <p:nvPr/>
          </p:nvSpPr>
          <p:spPr>
            <a:xfrm>
              <a:off x="5624186" y="926926"/>
              <a:ext cx="3940438" cy="214195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GB" sz="2100" dirty="0">
                  <a:solidFill>
                    <a:schemeClr val="accent2">
                      <a:lumMod val="50000"/>
                    </a:schemeClr>
                  </a:solidFill>
                </a:rPr>
                <a:t>Extent of adoption </a:t>
              </a:r>
            </a:p>
            <a:p>
              <a:pPr marL="285750" indent="-285750" algn="just">
                <a:buFont typeface="Arial" panose="020B0604020202020204" pitchFamily="34" charset="0"/>
                <a:buChar char="•"/>
              </a:pPr>
              <a:r>
                <a:rPr lang="en-GB" sz="2100" dirty="0">
                  <a:solidFill>
                    <a:schemeClr val="accent2">
                      <a:lumMod val="50000"/>
                    </a:schemeClr>
                  </a:solidFill>
                </a:rPr>
                <a:t>Duration of adoption </a:t>
              </a:r>
            </a:p>
            <a:p>
              <a:pPr marL="285750" indent="-285750" algn="just">
                <a:buFont typeface="Arial" panose="020B0604020202020204" pitchFamily="34" charset="0"/>
                <a:buChar char="•"/>
              </a:pPr>
              <a:r>
                <a:rPr lang="en-GB" sz="2100" dirty="0">
                  <a:solidFill>
                    <a:schemeClr val="accent2">
                      <a:lumMod val="50000"/>
                    </a:schemeClr>
                  </a:solidFill>
                </a:rPr>
                <a:t>External interventions</a:t>
              </a:r>
            </a:p>
            <a:p>
              <a:pPr marL="285750" indent="-285750" algn="just">
                <a:buFont typeface="Arial" panose="020B0604020202020204" pitchFamily="34" charset="0"/>
                <a:buChar char="•"/>
              </a:pPr>
              <a:r>
                <a:rPr lang="en-GB" sz="2100" dirty="0">
                  <a:solidFill>
                    <a:schemeClr val="accent2">
                      <a:lumMod val="50000"/>
                    </a:schemeClr>
                  </a:solidFill>
                </a:rPr>
                <a:t>Differences in land uses</a:t>
              </a:r>
            </a:p>
          </p:txBody>
        </p:sp>
        <p:sp>
          <p:nvSpPr>
            <p:cNvPr id="15" name="Rectangle 14">
              <a:extLst>
                <a:ext uri="{FF2B5EF4-FFF2-40B4-BE49-F238E27FC236}">
                  <a16:creationId xmlns:a16="http://schemas.microsoft.com/office/drawing/2014/main" id="{B505EA05-D56F-4EDC-91F7-E008FDC75A0C}"/>
                </a:ext>
              </a:extLst>
            </p:cNvPr>
            <p:cNvSpPr/>
            <p:nvPr/>
          </p:nvSpPr>
          <p:spPr>
            <a:xfrm>
              <a:off x="546822" y="926927"/>
              <a:ext cx="4400959" cy="21419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solidFill>
                    <a:schemeClr val="accent2">
                      <a:lumMod val="50000"/>
                    </a:schemeClr>
                  </a:solidFill>
                </a:rPr>
                <a:t>Psychosocial factors</a:t>
              </a:r>
            </a:p>
            <a:p>
              <a:pPr marL="285750" indent="-285750">
                <a:buFont typeface="Arial" panose="020B0604020202020204" pitchFamily="34" charset="0"/>
                <a:buChar char="•"/>
              </a:pPr>
              <a:r>
                <a:rPr lang="en-GB" sz="2000" dirty="0">
                  <a:solidFill>
                    <a:schemeClr val="accent2">
                      <a:lumMod val="50000"/>
                    </a:schemeClr>
                  </a:solidFill>
                </a:rPr>
                <a:t>Time and availability of resources</a:t>
              </a:r>
            </a:p>
            <a:p>
              <a:pPr marL="285750" indent="-285750">
                <a:buFont typeface="Arial" panose="020B0604020202020204" pitchFamily="34" charset="0"/>
                <a:buChar char="•"/>
              </a:pPr>
              <a:r>
                <a:rPr lang="en-GB" sz="2000" dirty="0">
                  <a:solidFill>
                    <a:schemeClr val="accent2">
                      <a:lumMod val="50000"/>
                    </a:schemeClr>
                  </a:solidFill>
                </a:rPr>
                <a:t>Agronomic factors</a:t>
              </a:r>
            </a:p>
            <a:p>
              <a:pPr marL="285750" indent="-285750">
                <a:buFont typeface="Arial" panose="020B0604020202020204" pitchFamily="34" charset="0"/>
                <a:buChar char="•"/>
              </a:pPr>
              <a:r>
                <a:rPr lang="en-GB" sz="2000" dirty="0">
                  <a:solidFill>
                    <a:schemeClr val="accent2">
                      <a:lumMod val="50000"/>
                    </a:schemeClr>
                  </a:solidFill>
                </a:rPr>
                <a:t>Finance/cost </a:t>
              </a:r>
            </a:p>
          </p:txBody>
        </p:sp>
        <p:sp>
          <p:nvSpPr>
            <p:cNvPr id="16" name="Arrow: Right 15">
              <a:extLst>
                <a:ext uri="{FF2B5EF4-FFF2-40B4-BE49-F238E27FC236}">
                  <a16:creationId xmlns:a16="http://schemas.microsoft.com/office/drawing/2014/main" id="{D732620C-B57E-4B4B-83DC-06E519FD3D6C}"/>
                </a:ext>
              </a:extLst>
            </p:cNvPr>
            <p:cNvSpPr/>
            <p:nvPr/>
          </p:nvSpPr>
          <p:spPr>
            <a:xfrm>
              <a:off x="3134681" y="4402547"/>
              <a:ext cx="805107" cy="374904"/>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FD8168DE-14FA-4499-B0C3-5CC6E922A760}"/>
                </a:ext>
              </a:extLst>
            </p:cNvPr>
            <p:cNvSpPr/>
            <p:nvPr/>
          </p:nvSpPr>
          <p:spPr>
            <a:xfrm>
              <a:off x="6358465" y="4402547"/>
              <a:ext cx="656096" cy="374904"/>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0B1507CF-739C-4013-91AC-F2D734047A73}"/>
                </a:ext>
              </a:extLst>
            </p:cNvPr>
            <p:cNvSpPr/>
            <p:nvPr/>
          </p:nvSpPr>
          <p:spPr>
            <a:xfrm>
              <a:off x="3332496" y="3076682"/>
              <a:ext cx="256278" cy="144521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1D734BB9-9114-49E5-B46B-5B7CE0090680}"/>
                </a:ext>
              </a:extLst>
            </p:cNvPr>
            <p:cNvSpPr/>
            <p:nvPr/>
          </p:nvSpPr>
          <p:spPr>
            <a:xfrm>
              <a:off x="6558374" y="3068875"/>
              <a:ext cx="256132" cy="1445213"/>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6412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CF59-8AA2-4DEA-9E9F-25A3C791604F}"/>
              </a:ext>
            </a:extLst>
          </p:cNvPr>
          <p:cNvSpPr>
            <a:spLocks noGrp="1"/>
          </p:cNvSpPr>
          <p:nvPr>
            <p:ph type="title"/>
          </p:nvPr>
        </p:nvSpPr>
        <p:spPr>
          <a:xfrm>
            <a:off x="1965323" y="173635"/>
            <a:ext cx="6625340" cy="643003"/>
          </a:xfrm>
        </p:spPr>
        <p:txBody>
          <a:bodyPr>
            <a:noAutofit/>
          </a:bodyPr>
          <a:lstStyle/>
          <a:p>
            <a:pPr algn="ctr"/>
            <a:r>
              <a:rPr lang="en-US" sz="4000" b="1" dirty="0"/>
              <a:t>Key conclusions </a:t>
            </a:r>
            <a:endParaRPr lang="en-GB" sz="4000" b="1" dirty="0"/>
          </a:p>
        </p:txBody>
      </p:sp>
      <p:sp>
        <p:nvSpPr>
          <p:cNvPr id="3" name="Content Placeholder 2">
            <a:extLst>
              <a:ext uri="{FF2B5EF4-FFF2-40B4-BE49-F238E27FC236}">
                <a16:creationId xmlns:a16="http://schemas.microsoft.com/office/drawing/2014/main" id="{8EE674D3-97E3-4AB4-BE81-2ABE6E3C1731}"/>
              </a:ext>
            </a:extLst>
          </p:cNvPr>
          <p:cNvSpPr>
            <a:spLocks noGrp="1"/>
          </p:cNvSpPr>
          <p:nvPr>
            <p:ph idx="1"/>
          </p:nvPr>
        </p:nvSpPr>
        <p:spPr>
          <a:xfrm>
            <a:off x="288099" y="1062312"/>
            <a:ext cx="9632515" cy="4979050"/>
          </a:xfrm>
        </p:spPr>
        <p:txBody>
          <a:bodyPr>
            <a:noAutofit/>
          </a:bodyPr>
          <a:lstStyle/>
          <a:p>
            <a:pPr>
              <a:buFont typeface="Wingdings" panose="05000000000000000000" pitchFamily="2" charset="2"/>
              <a:buChar char="q"/>
            </a:pPr>
            <a:r>
              <a:rPr lang="en-US" sz="2300" dirty="0"/>
              <a:t>There is evidence on the </a:t>
            </a:r>
            <a:r>
              <a:rPr lang="en-GB" sz="2300" dirty="0"/>
              <a:t>awareness-behaviour-water quality pathway </a:t>
            </a:r>
            <a:endParaRPr lang="en-US" sz="2300" dirty="0"/>
          </a:p>
          <a:p>
            <a:pPr>
              <a:buFont typeface="Wingdings" panose="05000000000000000000" pitchFamily="2" charset="2"/>
              <a:buChar char="q"/>
            </a:pPr>
            <a:r>
              <a:rPr lang="en-GB" sz="2300" dirty="0"/>
              <a:t>However, the pathway is influenced by other psychosocial, agronomic factors and catchment characteristics</a:t>
            </a:r>
          </a:p>
          <a:p>
            <a:pPr>
              <a:buFont typeface="Wingdings" panose="05000000000000000000" pitchFamily="2" charset="2"/>
              <a:buChar char="q"/>
            </a:pPr>
            <a:r>
              <a:rPr lang="en-GB" sz="2300" dirty="0">
                <a:solidFill>
                  <a:schemeClr val="tx1">
                    <a:lumMod val="65000"/>
                    <a:lumOff val="35000"/>
                  </a:schemeClr>
                </a:solidFill>
              </a:rPr>
              <a:t>Awareness focussed approaches work! </a:t>
            </a:r>
          </a:p>
          <a:p>
            <a:pPr lvl="1">
              <a:buFont typeface="Wingdings" panose="05000000000000000000" pitchFamily="2" charset="2"/>
              <a:buChar char="q"/>
            </a:pPr>
            <a:r>
              <a:rPr lang="en-GB" sz="2100" dirty="0">
                <a:solidFill>
                  <a:schemeClr val="tx1">
                    <a:lumMod val="65000"/>
                    <a:lumOff val="35000"/>
                  </a:schemeClr>
                </a:solidFill>
              </a:rPr>
              <a:t>But policy makers and catchment managers need to consider the role of other variables in their interventions</a:t>
            </a:r>
          </a:p>
          <a:p>
            <a:pPr>
              <a:buFont typeface="Wingdings" panose="05000000000000000000" pitchFamily="2" charset="2"/>
              <a:buChar char="q"/>
            </a:pPr>
            <a:r>
              <a:rPr lang="en-GB" sz="2300" dirty="0">
                <a:solidFill>
                  <a:srgbClr val="FF0000"/>
                </a:solidFill>
              </a:rPr>
              <a:t>Limitations</a:t>
            </a:r>
            <a:r>
              <a:rPr lang="en-GB" sz="2300" dirty="0">
                <a:solidFill>
                  <a:schemeClr val="bg2">
                    <a:lumMod val="25000"/>
                  </a:schemeClr>
                </a:solidFill>
              </a:rPr>
              <a:t>: some unknowns related to MCPA concentration</a:t>
            </a:r>
          </a:p>
          <a:p>
            <a:pPr>
              <a:buFont typeface="Wingdings" panose="05000000000000000000" pitchFamily="2" charset="2"/>
              <a:buChar char="q"/>
            </a:pPr>
            <a:r>
              <a:rPr lang="en-GB" sz="2300" dirty="0"/>
              <a:t>Despite existing limitations, this study opens a so far unexplored avenue in which water quality is explicitly linked to awareness and behaviour change</a:t>
            </a:r>
            <a:endParaRPr lang="en-GB" sz="23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CE30DBE7-DFF1-4FDD-B3E6-6D625F86B8DA}"/>
              </a:ext>
            </a:extLst>
          </p:cNvPr>
          <p:cNvSpPr>
            <a:spLocks noGrp="1"/>
          </p:cNvSpPr>
          <p:nvPr>
            <p:ph type="sldNum" sz="quarter" idx="12"/>
          </p:nvPr>
        </p:nvSpPr>
        <p:spPr>
          <a:xfrm>
            <a:off x="8590663" y="6287036"/>
            <a:ext cx="683339" cy="365125"/>
          </a:xfrm>
        </p:spPr>
        <p:txBody>
          <a:bodyPr/>
          <a:lstStyle/>
          <a:p>
            <a:fld id="{5F717766-9C08-4819-9EF7-3BB5E62E8DF4}" type="slidenum">
              <a:rPr lang="en-GB" sz="2000" smtClean="0"/>
              <a:t>9</a:t>
            </a:fld>
            <a:endParaRPr lang="en-GB" sz="2000" dirty="0"/>
          </a:p>
        </p:txBody>
      </p:sp>
    </p:spTree>
    <p:extLst>
      <p:ext uri="{BB962C8B-B14F-4D97-AF65-F5344CB8AC3E}">
        <p14:creationId xmlns:p14="http://schemas.microsoft.com/office/powerpoint/2010/main" val="10479884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802</Words>
  <Application>Microsoft Office PowerPoint</Application>
  <PresentationFormat>Widescreen</PresentationFormat>
  <Paragraphs>114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Algerian</vt:lpstr>
      <vt:lpstr>Arial</vt:lpstr>
      <vt:lpstr>Calibri</vt:lpstr>
      <vt:lpstr>Trebuchet MS</vt:lpstr>
      <vt:lpstr>Wingdings</vt:lpstr>
      <vt:lpstr>Wingdings 3</vt:lpstr>
      <vt:lpstr>Facet</vt:lpstr>
      <vt:lpstr>Do awareness-focussed approaches to mitigate diffuse pollution work?  A study on combined behavioural and water quality evidence  </vt:lpstr>
      <vt:lpstr>The problem</vt:lpstr>
      <vt:lpstr>PowerPoint Presentation</vt:lpstr>
      <vt:lpstr>Research questions </vt:lpstr>
      <vt:lpstr>Case study: Welsh Water’s weed wiper trial </vt:lpstr>
      <vt:lpstr>Methods</vt:lpstr>
      <vt:lpstr>Results</vt:lpstr>
      <vt:lpstr>Results continued...</vt:lpstr>
      <vt:lpstr>Key conclusions </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LAND MANAGER AWARENESS ON WATER QUALITY IMPROVEMENTS: AN INTERDISCIPLINARY APPROACH USING BEHAVIOURAL AND CATCHMENT SCIENCE</dc:title>
  <dc:creator>Murat Okumah [ee15sa]</dc:creator>
  <cp:lastModifiedBy>Murat Okumah</cp:lastModifiedBy>
  <cp:revision>435</cp:revision>
  <cp:lastPrinted>2018-05-07T11:54:06Z</cp:lastPrinted>
  <dcterms:created xsi:type="dcterms:W3CDTF">2018-04-16T16:47:12Z</dcterms:created>
  <dcterms:modified xsi:type="dcterms:W3CDTF">2020-04-30T07:57:35Z</dcterms:modified>
</cp:coreProperties>
</file>