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1"/>
  </p:sldMasterIdLst>
  <p:sldIdLst>
    <p:sldId id="262" r:id="rId2"/>
    <p:sldId id="256" r:id="rId3"/>
    <p:sldId id="269" r:id="rId4"/>
    <p:sldId id="278" r:id="rId5"/>
    <p:sldId id="266" r:id="rId6"/>
    <p:sldId id="271" r:id="rId7"/>
    <p:sldId id="257" r:id="rId8"/>
    <p:sldId id="272" r:id="rId9"/>
    <p:sldId id="258" r:id="rId10"/>
    <p:sldId id="259" r:id="rId11"/>
    <p:sldId id="260" r:id="rId12"/>
    <p:sldId id="261" r:id="rId13"/>
    <p:sldId id="275" r:id="rId14"/>
    <p:sldId id="268" r:id="rId15"/>
    <p:sldId id="273" r:id="rId16"/>
    <p:sldId id="276" r:id="rId17"/>
    <p:sldId id="27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4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46AEC1B-E42A-4BA1-BA36-694A52CB16C9}"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64D65B-56FE-4F8A-9175-5505A7F7F363}" type="slidenum">
              <a:rPr lang="en-GB" smtClean="0"/>
              <a:t>‹#›</a:t>
            </a:fld>
            <a:endParaRPr lang="en-GB"/>
          </a:p>
        </p:txBody>
      </p:sp>
    </p:spTree>
    <p:extLst>
      <p:ext uri="{BB962C8B-B14F-4D97-AF65-F5344CB8AC3E}">
        <p14:creationId xmlns:p14="http://schemas.microsoft.com/office/powerpoint/2010/main" val="3409156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6AEC1B-E42A-4BA1-BA36-694A52CB16C9}"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64D65B-56FE-4F8A-9175-5505A7F7F363}" type="slidenum">
              <a:rPr lang="en-GB" smtClean="0"/>
              <a:t>‹#›</a:t>
            </a:fld>
            <a:endParaRPr lang="en-GB"/>
          </a:p>
        </p:txBody>
      </p:sp>
    </p:spTree>
    <p:extLst>
      <p:ext uri="{BB962C8B-B14F-4D97-AF65-F5344CB8AC3E}">
        <p14:creationId xmlns:p14="http://schemas.microsoft.com/office/powerpoint/2010/main" val="51469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6AEC1B-E42A-4BA1-BA36-694A52CB16C9}"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64D65B-56FE-4F8A-9175-5505A7F7F363}" type="slidenum">
              <a:rPr lang="en-GB" smtClean="0"/>
              <a:t>‹#›</a:t>
            </a:fld>
            <a:endParaRPr lang="en-GB"/>
          </a:p>
        </p:txBody>
      </p:sp>
    </p:spTree>
    <p:extLst>
      <p:ext uri="{BB962C8B-B14F-4D97-AF65-F5344CB8AC3E}">
        <p14:creationId xmlns:p14="http://schemas.microsoft.com/office/powerpoint/2010/main" val="3804946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6AEC1B-E42A-4BA1-BA36-694A52CB16C9}"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64D65B-56FE-4F8A-9175-5505A7F7F363}" type="slidenum">
              <a:rPr lang="en-GB" smtClean="0"/>
              <a:t>‹#›</a:t>
            </a:fld>
            <a:endParaRPr lang="en-GB"/>
          </a:p>
        </p:txBody>
      </p:sp>
    </p:spTree>
    <p:extLst>
      <p:ext uri="{BB962C8B-B14F-4D97-AF65-F5344CB8AC3E}">
        <p14:creationId xmlns:p14="http://schemas.microsoft.com/office/powerpoint/2010/main" val="1107613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46AEC1B-E42A-4BA1-BA36-694A52CB16C9}"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64D65B-56FE-4F8A-9175-5505A7F7F363}" type="slidenum">
              <a:rPr lang="en-GB" smtClean="0"/>
              <a:t>‹#›</a:t>
            </a:fld>
            <a:endParaRPr lang="en-GB"/>
          </a:p>
        </p:txBody>
      </p:sp>
    </p:spTree>
    <p:extLst>
      <p:ext uri="{BB962C8B-B14F-4D97-AF65-F5344CB8AC3E}">
        <p14:creationId xmlns:p14="http://schemas.microsoft.com/office/powerpoint/2010/main" val="1653201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46AEC1B-E42A-4BA1-BA36-694A52CB16C9}"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64D65B-56FE-4F8A-9175-5505A7F7F363}" type="slidenum">
              <a:rPr lang="en-GB" smtClean="0"/>
              <a:t>‹#›</a:t>
            </a:fld>
            <a:endParaRPr lang="en-GB"/>
          </a:p>
        </p:txBody>
      </p:sp>
    </p:spTree>
    <p:extLst>
      <p:ext uri="{BB962C8B-B14F-4D97-AF65-F5344CB8AC3E}">
        <p14:creationId xmlns:p14="http://schemas.microsoft.com/office/powerpoint/2010/main" val="925630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46AEC1B-E42A-4BA1-BA36-694A52CB16C9}" type="datetimeFigureOut">
              <a:rPr lang="en-GB" smtClean="0"/>
              <a:t>04/05/2020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64D65B-56FE-4F8A-9175-5505A7F7F363}" type="slidenum">
              <a:rPr lang="en-GB" smtClean="0"/>
              <a:t>‹#›</a:t>
            </a:fld>
            <a:endParaRPr lang="en-GB"/>
          </a:p>
        </p:txBody>
      </p:sp>
    </p:spTree>
    <p:extLst>
      <p:ext uri="{BB962C8B-B14F-4D97-AF65-F5344CB8AC3E}">
        <p14:creationId xmlns:p14="http://schemas.microsoft.com/office/powerpoint/2010/main" val="1667690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46AEC1B-E42A-4BA1-BA36-694A52CB16C9}" type="datetimeFigureOut">
              <a:rPr lang="en-GB" smtClean="0"/>
              <a:t>04/05/2020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64D65B-56FE-4F8A-9175-5505A7F7F363}" type="slidenum">
              <a:rPr lang="en-GB" smtClean="0"/>
              <a:t>‹#›</a:t>
            </a:fld>
            <a:endParaRPr lang="en-GB"/>
          </a:p>
        </p:txBody>
      </p:sp>
    </p:spTree>
    <p:extLst>
      <p:ext uri="{BB962C8B-B14F-4D97-AF65-F5344CB8AC3E}">
        <p14:creationId xmlns:p14="http://schemas.microsoft.com/office/powerpoint/2010/main" val="3632715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6AEC1B-E42A-4BA1-BA36-694A52CB16C9}" type="datetimeFigureOut">
              <a:rPr lang="en-GB" smtClean="0"/>
              <a:t>04/05/2020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64D65B-56FE-4F8A-9175-5505A7F7F363}" type="slidenum">
              <a:rPr lang="en-GB" smtClean="0"/>
              <a:t>‹#›</a:t>
            </a:fld>
            <a:endParaRPr lang="en-GB"/>
          </a:p>
        </p:txBody>
      </p:sp>
    </p:spTree>
    <p:extLst>
      <p:ext uri="{BB962C8B-B14F-4D97-AF65-F5344CB8AC3E}">
        <p14:creationId xmlns:p14="http://schemas.microsoft.com/office/powerpoint/2010/main" val="3820245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46AEC1B-E42A-4BA1-BA36-694A52CB16C9}"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64D65B-56FE-4F8A-9175-5505A7F7F363}" type="slidenum">
              <a:rPr lang="en-GB" smtClean="0"/>
              <a:t>‹#›</a:t>
            </a:fld>
            <a:endParaRPr lang="en-GB"/>
          </a:p>
        </p:txBody>
      </p:sp>
    </p:spTree>
    <p:extLst>
      <p:ext uri="{BB962C8B-B14F-4D97-AF65-F5344CB8AC3E}">
        <p14:creationId xmlns:p14="http://schemas.microsoft.com/office/powerpoint/2010/main" val="4193238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46AEC1B-E42A-4BA1-BA36-694A52CB16C9}"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64D65B-56FE-4F8A-9175-5505A7F7F363}" type="slidenum">
              <a:rPr lang="en-GB" smtClean="0"/>
              <a:t>‹#›</a:t>
            </a:fld>
            <a:endParaRPr lang="en-GB"/>
          </a:p>
        </p:txBody>
      </p:sp>
    </p:spTree>
    <p:extLst>
      <p:ext uri="{BB962C8B-B14F-4D97-AF65-F5344CB8AC3E}">
        <p14:creationId xmlns:p14="http://schemas.microsoft.com/office/powerpoint/2010/main" val="2281076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46AEC1B-E42A-4BA1-BA36-694A52CB16C9}" type="datetimeFigureOut">
              <a:rPr lang="en-GB" smtClean="0"/>
              <a:t>04/05/2020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64D65B-56FE-4F8A-9175-5505A7F7F363}" type="slidenum">
              <a:rPr lang="en-GB" smtClean="0"/>
              <a:t>‹#›</a:t>
            </a:fld>
            <a:endParaRPr lang="en-GB"/>
          </a:p>
        </p:txBody>
      </p:sp>
    </p:spTree>
    <p:extLst>
      <p:ext uri="{BB962C8B-B14F-4D97-AF65-F5344CB8AC3E}">
        <p14:creationId xmlns:p14="http://schemas.microsoft.com/office/powerpoint/2010/main" val="1289626027"/>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983" y="1884219"/>
            <a:ext cx="7772400" cy="4825976"/>
          </a:xfrm>
        </p:spPr>
        <p:txBody>
          <a:bodyPr>
            <a:normAutofit fontScale="90000"/>
          </a:bodyPr>
          <a:lstStyle/>
          <a:p>
            <a:pPr algn="ctr">
              <a:lnSpc>
                <a:spcPct val="150000"/>
              </a:lnSpc>
            </a:pPr>
            <a:r>
              <a:rPr lang="en-GB" sz="2700" b="1" dirty="0" smtClean="0">
                <a:latin typeface="Times New Roman" panose="02020603050405020304" pitchFamily="18" charset="0"/>
                <a:cs typeface="Times New Roman" panose="02020603050405020304" pitchFamily="18" charset="0"/>
              </a:rPr>
              <a:t>The missing pieces for better future predictions in subarctic ecosystems: a </a:t>
            </a:r>
            <a:r>
              <a:rPr lang="en-GB" sz="2700" b="1" dirty="0" err="1" smtClean="0">
                <a:latin typeface="Times New Roman" panose="02020603050405020304" pitchFamily="18" charset="0"/>
                <a:cs typeface="Times New Roman" panose="02020603050405020304" pitchFamily="18" charset="0"/>
              </a:rPr>
              <a:t>Torneträsk</a:t>
            </a:r>
            <a:r>
              <a:rPr lang="en-GB" sz="2700" b="1" dirty="0" smtClean="0">
                <a:latin typeface="Times New Roman" panose="02020603050405020304" pitchFamily="18" charset="0"/>
                <a:cs typeface="Times New Roman" panose="02020603050405020304" pitchFamily="18" charset="0"/>
              </a:rPr>
              <a:t> case study </a:t>
            </a:r>
            <a:br>
              <a:rPr lang="en-GB" sz="2700" b="1" dirty="0" smtClean="0">
                <a:latin typeface="Times New Roman" panose="02020603050405020304" pitchFamily="18" charset="0"/>
                <a:cs typeface="Times New Roman" panose="02020603050405020304" pitchFamily="18" charset="0"/>
              </a:rPr>
            </a:br>
            <a:r>
              <a:rPr lang="en-GB" sz="1800" dirty="0" smtClean="0">
                <a:latin typeface="Times New Roman" panose="02020603050405020304" pitchFamily="18" charset="0"/>
                <a:cs typeface="Times New Roman" panose="02020603050405020304" pitchFamily="18" charset="0"/>
              </a:rPr>
              <a:t/>
            </a:r>
            <a:br>
              <a:rPr lang="en-GB" sz="1800" dirty="0" smtClean="0">
                <a:latin typeface="Times New Roman" panose="02020603050405020304" pitchFamily="18" charset="0"/>
                <a:cs typeface="Times New Roman" panose="02020603050405020304" pitchFamily="18" charset="0"/>
              </a:rPr>
            </a:br>
            <a:r>
              <a:rPr lang="en-GB" sz="1600" dirty="0" smtClean="0">
                <a:latin typeface="Times New Roman" panose="02020603050405020304" pitchFamily="18" charset="0"/>
                <a:cs typeface="Times New Roman" panose="02020603050405020304" pitchFamily="18" charset="0"/>
              </a:rPr>
              <a:t>Didac Pascual, Jonas </a:t>
            </a:r>
            <a:r>
              <a:rPr lang="en-GB" sz="1600" dirty="0" err="1" smtClean="0">
                <a:latin typeface="Times New Roman" panose="02020603050405020304" pitchFamily="18" charset="0"/>
                <a:cs typeface="Times New Roman" panose="02020603050405020304" pitchFamily="18" charset="0"/>
              </a:rPr>
              <a:t>Åkerman</a:t>
            </a:r>
            <a:r>
              <a:rPr lang="en-GB" sz="1600" dirty="0" smtClean="0">
                <a:latin typeface="Times New Roman" panose="02020603050405020304" pitchFamily="18" charset="0"/>
                <a:cs typeface="Times New Roman" panose="02020603050405020304" pitchFamily="18" charset="0"/>
              </a:rPr>
              <a:t>, Marina Becher, Terry V. Callaghan, </a:t>
            </a:r>
            <a:r>
              <a:rPr lang="en-GB" sz="1600" dirty="0" err="1" smtClean="0">
                <a:latin typeface="Times New Roman" panose="02020603050405020304" pitchFamily="18" charset="0"/>
                <a:cs typeface="Times New Roman" panose="02020603050405020304" pitchFamily="18" charset="0"/>
              </a:rPr>
              <a:t>Torben</a:t>
            </a:r>
            <a:r>
              <a:rPr lang="en-GB" sz="1600" dirty="0" smtClean="0">
                <a:latin typeface="Times New Roman" panose="02020603050405020304" pitchFamily="18" charset="0"/>
                <a:cs typeface="Times New Roman" panose="02020603050405020304" pitchFamily="18" charset="0"/>
              </a:rPr>
              <a:t> R. Christensen, Ellen </a:t>
            </a:r>
            <a:r>
              <a:rPr lang="en-GB" sz="1600" dirty="0" err="1" smtClean="0">
                <a:latin typeface="Times New Roman" panose="02020603050405020304" pitchFamily="18" charset="0"/>
                <a:cs typeface="Times New Roman" panose="02020603050405020304" pitchFamily="18" charset="0"/>
              </a:rPr>
              <a:t>Dorrepaal</a:t>
            </a:r>
            <a:r>
              <a:rPr lang="en-GB" sz="1600" dirty="0" smtClean="0">
                <a:latin typeface="Times New Roman" panose="02020603050405020304" pitchFamily="18" charset="0"/>
                <a:cs typeface="Times New Roman" panose="02020603050405020304" pitchFamily="18" charset="0"/>
              </a:rPr>
              <a:t>, Urban </a:t>
            </a:r>
            <a:r>
              <a:rPr lang="en-GB" sz="1600" dirty="0" err="1" smtClean="0">
                <a:latin typeface="Times New Roman" panose="02020603050405020304" pitchFamily="18" charset="0"/>
                <a:cs typeface="Times New Roman" panose="02020603050405020304" pitchFamily="18" charset="0"/>
              </a:rPr>
              <a:t>Emanuelsson</a:t>
            </a:r>
            <a:r>
              <a:rPr lang="en-GB" sz="1600" dirty="0" smtClean="0">
                <a:latin typeface="Times New Roman" panose="02020603050405020304" pitchFamily="18" charset="0"/>
                <a:cs typeface="Times New Roman" panose="02020603050405020304" pitchFamily="18" charset="0"/>
              </a:rPr>
              <a:t>, Reiner </a:t>
            </a:r>
            <a:r>
              <a:rPr lang="en-GB" sz="1600" dirty="0" err="1" smtClean="0">
                <a:latin typeface="Times New Roman" panose="02020603050405020304" pitchFamily="18" charset="0"/>
                <a:cs typeface="Times New Roman" panose="02020603050405020304" pitchFamily="18" charset="0"/>
              </a:rPr>
              <a:t>Giesler</a:t>
            </a:r>
            <a:r>
              <a:rPr lang="en-GB" sz="1600" dirty="0" smtClean="0">
                <a:latin typeface="Times New Roman" panose="02020603050405020304" pitchFamily="18" charset="0"/>
                <a:cs typeface="Times New Roman" panose="02020603050405020304" pitchFamily="18" charset="0"/>
              </a:rPr>
              <a:t>, Dan Hammarlund, Edward Hanna, Annika </a:t>
            </a:r>
            <a:r>
              <a:rPr lang="en-GB" sz="1600" dirty="0" err="1" smtClean="0">
                <a:latin typeface="Times New Roman" panose="02020603050405020304" pitchFamily="18" charset="0"/>
                <a:cs typeface="Times New Roman" panose="02020603050405020304" pitchFamily="18" charset="0"/>
              </a:rPr>
              <a:t>Hofgaard</a:t>
            </a:r>
            <a:r>
              <a:rPr lang="en-GB" sz="1600" dirty="0" smtClean="0">
                <a:latin typeface="Times New Roman" panose="02020603050405020304" pitchFamily="18" charset="0"/>
                <a:cs typeface="Times New Roman" panose="02020603050405020304" pitchFamily="18" charset="0"/>
              </a:rPr>
              <a:t>, </a:t>
            </a:r>
            <a:r>
              <a:rPr lang="en-GB" sz="1600" dirty="0" err="1" smtClean="0">
                <a:latin typeface="Times New Roman" panose="02020603050405020304" pitchFamily="18" charset="0"/>
                <a:cs typeface="Times New Roman" panose="02020603050405020304" pitchFamily="18" charset="0"/>
              </a:rPr>
              <a:t>Hongxiao</a:t>
            </a:r>
            <a:r>
              <a:rPr lang="en-GB" sz="1600" dirty="0" smtClean="0">
                <a:latin typeface="Times New Roman" panose="02020603050405020304" pitchFamily="18" charset="0"/>
                <a:cs typeface="Times New Roman" panose="02020603050405020304" pitchFamily="18" charset="0"/>
              </a:rPr>
              <a:t> </a:t>
            </a:r>
            <a:r>
              <a:rPr lang="en-GB" sz="1600" dirty="0" err="1" smtClean="0">
                <a:latin typeface="Times New Roman" panose="02020603050405020304" pitchFamily="18" charset="0"/>
                <a:cs typeface="Times New Roman" panose="02020603050405020304" pitchFamily="18" charset="0"/>
              </a:rPr>
              <a:t>Jin</a:t>
            </a:r>
            <a:r>
              <a:rPr lang="en-GB" sz="1600" dirty="0" smtClean="0">
                <a:latin typeface="Times New Roman" panose="02020603050405020304" pitchFamily="18" charset="0"/>
                <a:cs typeface="Times New Roman" panose="02020603050405020304" pitchFamily="18" charset="0"/>
              </a:rPr>
              <a:t>,, Cecilia Johansson, Christer </a:t>
            </a:r>
            <a:r>
              <a:rPr lang="en-GB" sz="1600" dirty="0" err="1" smtClean="0">
                <a:latin typeface="Times New Roman" panose="02020603050405020304" pitchFamily="18" charset="0"/>
                <a:cs typeface="Times New Roman" panose="02020603050405020304" pitchFamily="18" charset="0"/>
              </a:rPr>
              <a:t>Jonasson</a:t>
            </a:r>
            <a:r>
              <a:rPr lang="en-GB" sz="1600" dirty="0" smtClean="0">
                <a:latin typeface="Times New Roman" panose="02020603050405020304" pitchFamily="18" charset="0"/>
                <a:cs typeface="Times New Roman" panose="02020603050405020304" pitchFamily="18" charset="0"/>
              </a:rPr>
              <a:t>, Jonatan </a:t>
            </a:r>
            <a:r>
              <a:rPr lang="en-GB" sz="1600" dirty="0" err="1" smtClean="0">
                <a:latin typeface="Times New Roman" panose="02020603050405020304" pitchFamily="18" charset="0"/>
                <a:cs typeface="Times New Roman" panose="02020603050405020304" pitchFamily="18" charset="0"/>
              </a:rPr>
              <a:t>Klaminder</a:t>
            </a:r>
            <a:r>
              <a:rPr lang="en-GB" sz="1600" dirty="0" smtClean="0">
                <a:latin typeface="Times New Roman" panose="02020603050405020304" pitchFamily="18" charset="0"/>
                <a:cs typeface="Times New Roman" panose="02020603050405020304" pitchFamily="18" charset="0"/>
              </a:rPr>
              <a:t>, Jan </a:t>
            </a:r>
            <a:r>
              <a:rPr lang="en-GB" sz="1600" dirty="0" err="1" smtClean="0">
                <a:latin typeface="Times New Roman" panose="02020603050405020304" pitchFamily="18" charset="0"/>
                <a:cs typeface="Times New Roman" panose="02020603050405020304" pitchFamily="18" charset="0"/>
              </a:rPr>
              <a:t>Karlsson</a:t>
            </a:r>
            <a:r>
              <a:rPr lang="en-GB" sz="1600" dirty="0" smtClean="0">
                <a:latin typeface="Times New Roman" panose="02020603050405020304" pitchFamily="18" charset="0"/>
                <a:cs typeface="Times New Roman" panose="02020603050405020304" pitchFamily="18" charset="0"/>
              </a:rPr>
              <a:t>, Erik Lundin, Anders </a:t>
            </a:r>
            <a:r>
              <a:rPr lang="en-GB" sz="1600" dirty="0" err="1" smtClean="0">
                <a:latin typeface="Times New Roman" panose="02020603050405020304" pitchFamily="18" charset="0"/>
                <a:cs typeface="Times New Roman" panose="02020603050405020304" pitchFamily="18" charset="0"/>
              </a:rPr>
              <a:t>Michelsen</a:t>
            </a:r>
            <a:r>
              <a:rPr lang="en-GB" sz="1600" dirty="0" smtClean="0">
                <a:latin typeface="Times New Roman" panose="02020603050405020304" pitchFamily="18" charset="0"/>
                <a:cs typeface="Times New Roman" panose="02020603050405020304" pitchFamily="18" charset="0"/>
              </a:rPr>
              <a:t>, David </a:t>
            </a:r>
            <a:r>
              <a:rPr lang="en-GB" sz="1600" dirty="0" err="1" smtClean="0">
                <a:latin typeface="Times New Roman" panose="02020603050405020304" pitchFamily="18" charset="0"/>
                <a:cs typeface="Times New Roman" panose="02020603050405020304" pitchFamily="18" charset="0"/>
              </a:rPr>
              <a:t>Olefeldt</a:t>
            </a:r>
            <a:r>
              <a:rPr lang="en-GB" sz="1600" dirty="0" smtClean="0">
                <a:latin typeface="Times New Roman" panose="02020603050405020304" pitchFamily="18" charset="0"/>
                <a:cs typeface="Times New Roman" panose="02020603050405020304" pitchFamily="18" charset="0"/>
              </a:rPr>
              <a:t>, Andreas </a:t>
            </a:r>
            <a:r>
              <a:rPr lang="en-GB" sz="1600" dirty="0" err="1" smtClean="0">
                <a:latin typeface="Times New Roman" panose="02020603050405020304" pitchFamily="18" charset="0"/>
                <a:cs typeface="Times New Roman" panose="02020603050405020304" pitchFamily="18" charset="0"/>
              </a:rPr>
              <a:t>Persson</a:t>
            </a:r>
            <a:r>
              <a:rPr lang="en-GB" sz="1600" dirty="0" smtClean="0">
                <a:latin typeface="Times New Roman" panose="02020603050405020304" pitchFamily="18" charset="0"/>
                <a:cs typeface="Times New Roman" panose="02020603050405020304" pitchFamily="18" charset="0"/>
              </a:rPr>
              <a:t>, Gareth K. Phoenix, </a:t>
            </a:r>
            <a:r>
              <a:rPr lang="en-GB" sz="1600" dirty="0" err="1" smtClean="0">
                <a:latin typeface="Times New Roman" panose="02020603050405020304" pitchFamily="18" charset="0"/>
                <a:cs typeface="Times New Roman" panose="02020603050405020304" pitchFamily="18" charset="0"/>
              </a:rPr>
              <a:t>Zofia</a:t>
            </a:r>
            <a:r>
              <a:rPr lang="en-GB" sz="1600" dirty="0" smtClean="0">
                <a:latin typeface="Times New Roman" panose="02020603050405020304" pitchFamily="18" charset="0"/>
                <a:cs typeface="Times New Roman" panose="02020603050405020304" pitchFamily="18" charset="0"/>
              </a:rPr>
              <a:t> </a:t>
            </a:r>
            <a:r>
              <a:rPr lang="en-GB" sz="1600" dirty="0" err="1" smtClean="0">
                <a:latin typeface="Times New Roman" panose="02020603050405020304" pitchFamily="18" charset="0"/>
                <a:cs typeface="Times New Roman" panose="02020603050405020304" pitchFamily="18" charset="0"/>
              </a:rPr>
              <a:t>Rączkowska</a:t>
            </a:r>
            <a:r>
              <a:rPr lang="en-GB" sz="1600" dirty="0" smtClean="0">
                <a:latin typeface="Times New Roman" panose="02020603050405020304" pitchFamily="18" charset="0"/>
                <a:cs typeface="Times New Roman" panose="02020603050405020304" pitchFamily="18" charset="0"/>
              </a:rPr>
              <a:t>, </a:t>
            </a:r>
            <a:r>
              <a:rPr lang="en-GB" sz="1600" dirty="0" err="1" smtClean="0">
                <a:latin typeface="Times New Roman" panose="02020603050405020304" pitchFamily="18" charset="0"/>
                <a:cs typeface="Times New Roman" panose="02020603050405020304" pitchFamily="18" charset="0"/>
              </a:rPr>
              <a:t>Riikka</a:t>
            </a:r>
            <a:r>
              <a:rPr lang="en-GB" sz="1600" dirty="0" smtClean="0">
                <a:latin typeface="Times New Roman" panose="02020603050405020304" pitchFamily="18" charset="0"/>
                <a:cs typeface="Times New Roman" panose="02020603050405020304" pitchFamily="18" charset="0"/>
              </a:rPr>
              <a:t> </a:t>
            </a:r>
            <a:r>
              <a:rPr lang="en-GB" sz="1600" dirty="0" err="1" smtClean="0">
                <a:latin typeface="Times New Roman" panose="02020603050405020304" pitchFamily="18" charset="0"/>
                <a:cs typeface="Times New Roman" panose="02020603050405020304" pitchFamily="18" charset="0"/>
              </a:rPr>
              <a:t>Rinnan</a:t>
            </a:r>
            <a:r>
              <a:rPr lang="en-GB" sz="1600" dirty="0" smtClean="0">
                <a:latin typeface="Times New Roman" panose="02020603050405020304" pitchFamily="18" charset="0"/>
                <a:cs typeface="Times New Roman" panose="02020603050405020304" pitchFamily="18" charset="0"/>
              </a:rPr>
              <a:t>, Lena </a:t>
            </a:r>
            <a:r>
              <a:rPr lang="en-GB" sz="1600" dirty="0" err="1" smtClean="0">
                <a:latin typeface="Times New Roman" panose="02020603050405020304" pitchFamily="18" charset="0"/>
                <a:cs typeface="Times New Roman" panose="02020603050405020304" pitchFamily="18" charset="0"/>
              </a:rPr>
              <a:t>Ström</a:t>
            </a:r>
            <a:r>
              <a:rPr lang="en-GB" sz="1600" dirty="0" smtClean="0">
                <a:latin typeface="Times New Roman" panose="02020603050405020304" pitchFamily="18" charset="0"/>
                <a:cs typeface="Times New Roman" panose="02020603050405020304" pitchFamily="18" charset="0"/>
              </a:rPr>
              <a:t>, Jing Tang, Ruth K. Varner, Philip A. </a:t>
            </a:r>
            <a:r>
              <a:rPr lang="en-GB" sz="1600" dirty="0" err="1" smtClean="0">
                <a:latin typeface="Times New Roman" panose="02020603050405020304" pitchFamily="18" charset="0"/>
                <a:cs typeface="Times New Roman" panose="02020603050405020304" pitchFamily="18" charset="0"/>
              </a:rPr>
              <a:t>Wookey</a:t>
            </a:r>
            <a:r>
              <a:rPr lang="en-GB" sz="1600" dirty="0" smtClean="0">
                <a:latin typeface="Times New Roman" panose="02020603050405020304" pitchFamily="18" charset="0"/>
                <a:cs typeface="Times New Roman" panose="02020603050405020304" pitchFamily="18" charset="0"/>
              </a:rPr>
              <a:t> &amp; Margareta Johansson</a:t>
            </a:r>
            <a:br>
              <a:rPr lang="en-GB" sz="1600" dirty="0" smtClean="0">
                <a:latin typeface="Times New Roman" panose="02020603050405020304" pitchFamily="18" charset="0"/>
                <a:cs typeface="Times New Roman" panose="02020603050405020304" pitchFamily="18" charset="0"/>
              </a:rPr>
            </a:br>
            <a:r>
              <a:rPr lang="en-GB" sz="1600" dirty="0" smtClean="0">
                <a:latin typeface="Times New Roman" panose="02020603050405020304" pitchFamily="18" charset="0"/>
                <a:cs typeface="Times New Roman" panose="02020603050405020304" pitchFamily="18" charset="0"/>
              </a:rPr>
              <a:t/>
            </a:r>
            <a:br>
              <a:rPr lang="en-GB" sz="1600" dirty="0" smtClean="0">
                <a:latin typeface="Times New Roman" panose="02020603050405020304" pitchFamily="18" charset="0"/>
                <a:cs typeface="Times New Roman" panose="02020603050405020304" pitchFamily="18" charset="0"/>
              </a:rPr>
            </a:br>
            <a:r>
              <a:rPr lang="en-GB" sz="1600" dirty="0">
                <a:latin typeface="Times New Roman" panose="02020603050405020304" pitchFamily="18" charset="0"/>
                <a:cs typeface="Times New Roman" panose="02020603050405020304" pitchFamily="18" charset="0"/>
              </a:rPr>
              <a:t/>
            </a:r>
            <a:br>
              <a:rPr lang="en-GB" sz="1600" dirty="0">
                <a:latin typeface="Times New Roman" panose="02020603050405020304" pitchFamily="18" charset="0"/>
                <a:cs typeface="Times New Roman" panose="02020603050405020304" pitchFamily="18" charset="0"/>
              </a:rPr>
            </a:br>
            <a:r>
              <a:rPr lang="en-GB" sz="1600" dirty="0">
                <a:latin typeface="Times New Roman" panose="02020603050405020304" pitchFamily="18" charset="0"/>
                <a:cs typeface="Times New Roman" panose="02020603050405020304" pitchFamily="18" charset="0"/>
              </a:rPr>
              <a:t/>
            </a:r>
            <a:br>
              <a:rPr lang="en-GB" sz="1600" dirty="0">
                <a:latin typeface="Times New Roman" panose="02020603050405020304" pitchFamily="18" charset="0"/>
                <a:cs typeface="Times New Roman" panose="02020603050405020304" pitchFamily="18" charset="0"/>
              </a:rPr>
            </a:br>
            <a:r>
              <a:rPr lang="en-GB" sz="1600" dirty="0" smtClean="0"/>
              <a:t/>
            </a:r>
            <a:br>
              <a:rPr lang="en-GB" sz="1600" dirty="0" smtClean="0"/>
            </a:br>
            <a:endParaRPr lang="en-GB"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568" y="6280753"/>
            <a:ext cx="1227412" cy="429442"/>
          </a:xfrm>
          <a:prstGeom prst="rect">
            <a:avLst/>
          </a:prstGeom>
        </p:spPr>
      </p:pic>
      <p:pic>
        <p:nvPicPr>
          <p:cNvPr id="6" name="Picture 2" descr="Relaterad bi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433312">
            <a:off x="7712151" y="5747869"/>
            <a:ext cx="1434289" cy="12313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a:spLocks noChangeArrowheads="1"/>
          </p:cNvSpPr>
          <p:nvPr/>
        </p:nvSpPr>
        <p:spPr bwMode="auto">
          <a:xfrm>
            <a:off x="1053065" y="302856"/>
            <a:ext cx="7000924" cy="630942"/>
          </a:xfrm>
          <a:prstGeom prst="rect">
            <a:avLst/>
          </a:prstGeom>
          <a:noFill/>
          <a:ln w="9525">
            <a:noFill/>
            <a:miter lim="800000"/>
            <a:headEnd/>
            <a:tailEnd/>
          </a:ln>
        </p:spPr>
        <p:txBody>
          <a:bodyPr wrap="square">
            <a:spAutoFit/>
          </a:bodyPr>
          <a:lstStyle/>
          <a:p>
            <a:pPr algn="ctr" eaLnBrk="1" hangingPunct="1"/>
            <a:r>
              <a:rPr lang="en-US" altLang="es-ES" sz="1300" dirty="0" smtClean="0">
                <a:latin typeface="Times New Roman" panose="02020603050405020304" pitchFamily="18" charset="0"/>
                <a:cs typeface="Times New Roman" panose="02020603050405020304" pitchFamily="18" charset="0"/>
              </a:rPr>
              <a:t>Lund University</a:t>
            </a:r>
          </a:p>
          <a:p>
            <a:pPr algn="ctr" eaLnBrk="1" hangingPunct="1"/>
            <a:r>
              <a:rPr lang="en-US" altLang="es-ES" sz="1300" dirty="0" smtClean="0">
                <a:latin typeface="Times New Roman" panose="02020603050405020304" pitchFamily="18" charset="0"/>
                <a:cs typeface="Times New Roman" panose="02020603050405020304" pitchFamily="18" charset="0"/>
              </a:rPr>
              <a:t>Department of Physical Geography and Ecosystem Science</a:t>
            </a:r>
            <a:r>
              <a:rPr lang="en-US" altLang="es-ES" sz="2200" b="1" dirty="0" smtClean="0">
                <a:effectLst>
                  <a:outerShdw blurRad="38100" dist="38100" dir="2700000" algn="tl">
                    <a:srgbClr val="000000">
                      <a:alpha val="43137"/>
                    </a:srgbClr>
                  </a:outerShdw>
                </a:effectLst>
                <a:latin typeface="Calibri" pitchFamily="34" charset="0"/>
              </a:rPr>
              <a:t>	</a:t>
            </a:r>
            <a:endParaRPr lang="en-US" altLang="es-ES" sz="2200" b="1" dirty="0">
              <a:effectLst>
                <a:outerShdw blurRad="38100" dist="38100" dir="2700000" algn="tl">
                  <a:srgbClr val="000000">
                    <a:alpha val="43137"/>
                  </a:srgbClr>
                </a:outerShdw>
              </a:effectLst>
              <a:latin typeface="Calibri" pitchFamily="34" charset="0"/>
            </a:endParaRPr>
          </a:p>
        </p:txBody>
      </p:sp>
      <p:cxnSp>
        <p:nvCxnSpPr>
          <p:cNvPr id="8" name="Straight Connector 7"/>
          <p:cNvCxnSpPr>
            <a:cxnSpLocks noChangeShapeType="1"/>
          </p:cNvCxnSpPr>
          <p:nvPr/>
        </p:nvCxnSpPr>
        <p:spPr bwMode="auto">
          <a:xfrm>
            <a:off x="554832" y="1106225"/>
            <a:ext cx="8158163" cy="0"/>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extLst>
        </p:spPr>
      </p:cxnSp>
    </p:spTree>
    <p:extLst>
      <p:ext uri="{BB962C8B-B14F-4D97-AF65-F5344CB8AC3E}">
        <p14:creationId xmlns:p14="http://schemas.microsoft.com/office/powerpoint/2010/main" val="2662369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311" y="6316958"/>
            <a:ext cx="1227412" cy="429442"/>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452952"/>
            <a:ext cx="6742800" cy="5151600"/>
          </a:xfrm>
          <a:prstGeom prst="rect">
            <a:avLst/>
          </a:prstGeom>
          <a:noFill/>
        </p:spPr>
      </p:pic>
      <p:sp>
        <p:nvSpPr>
          <p:cNvPr id="6" name="Título 1"/>
          <p:cNvSpPr txBox="1">
            <a:spLocks/>
          </p:cNvSpPr>
          <p:nvPr/>
        </p:nvSpPr>
        <p:spPr>
          <a:xfrm>
            <a:off x="731017" y="511471"/>
            <a:ext cx="7739116" cy="85725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s-ES" sz="1950" b="1" dirty="0" smtClean="0">
              <a:latin typeface="Times New Roman" panose="02020603050405020304" pitchFamily="18" charset="0"/>
              <a:cs typeface="Times New Roman" panose="02020603050405020304" pitchFamily="18" charset="0"/>
            </a:endParaRPr>
          </a:p>
          <a:p>
            <a:r>
              <a:rPr lang="en-US" altLang="es-ES" sz="1950" b="1" dirty="0" smtClean="0">
                <a:latin typeface="Times New Roman" panose="02020603050405020304" pitchFamily="18" charset="0"/>
                <a:cs typeface="Times New Roman" panose="02020603050405020304" pitchFamily="18" charset="0"/>
              </a:rPr>
              <a:t>RESULTS.  </a:t>
            </a:r>
            <a:r>
              <a:rPr lang="en-US" altLang="es-ES" sz="1600" b="1" dirty="0" smtClean="0">
                <a:solidFill>
                  <a:schemeClr val="accent5">
                    <a:lumMod val="75000"/>
                  </a:schemeClr>
                </a:solidFill>
                <a:latin typeface="Times New Roman" panose="02020603050405020304" pitchFamily="18" charset="0"/>
                <a:cs typeface="Times New Roman" panose="02020603050405020304" pitchFamily="18" charset="0"/>
              </a:rPr>
              <a:t>HYDROLOGY</a:t>
            </a:r>
            <a:endParaRPr lang="sv-SE" sz="1600" b="1" dirty="0">
              <a:solidFill>
                <a:schemeClr val="accent5">
                  <a:lumMod val="75000"/>
                </a:schemeClr>
              </a:solidFill>
              <a:latin typeface="Times New Roman" panose="02020603050405020304" pitchFamily="18" charset="0"/>
              <a:cs typeface="Times New Roman" panose="02020603050405020304" pitchFamily="18" charset="0"/>
            </a:endParaRPr>
          </a:p>
          <a:p>
            <a:endParaRPr lang="en-US" altLang="es-ES" sz="1950" b="1" dirty="0">
              <a:latin typeface="Times New Roman" panose="02020603050405020304" pitchFamily="18" charset="0"/>
              <a:cs typeface="Times New Roman" panose="02020603050405020304" pitchFamily="18" charset="0"/>
            </a:endParaRPr>
          </a:p>
        </p:txBody>
      </p:sp>
      <p:cxnSp>
        <p:nvCxnSpPr>
          <p:cNvPr id="7" name="Conector recto 4"/>
          <p:cNvCxnSpPr/>
          <p:nvPr/>
        </p:nvCxnSpPr>
        <p:spPr>
          <a:xfrm flipV="1">
            <a:off x="731017" y="1221756"/>
            <a:ext cx="7664381" cy="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9438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311" y="6316958"/>
            <a:ext cx="1227412" cy="429442"/>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452952"/>
            <a:ext cx="6742800" cy="5151600"/>
          </a:xfrm>
          <a:prstGeom prst="rect">
            <a:avLst/>
          </a:prstGeom>
          <a:noFill/>
        </p:spPr>
      </p:pic>
      <p:sp>
        <p:nvSpPr>
          <p:cNvPr id="6" name="Título 1"/>
          <p:cNvSpPr txBox="1">
            <a:spLocks/>
          </p:cNvSpPr>
          <p:nvPr/>
        </p:nvSpPr>
        <p:spPr>
          <a:xfrm>
            <a:off x="731017" y="511471"/>
            <a:ext cx="7739116" cy="85725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s-ES" sz="1950" b="1" dirty="0" smtClean="0">
              <a:latin typeface="Times New Roman" panose="02020603050405020304" pitchFamily="18" charset="0"/>
              <a:cs typeface="Times New Roman" panose="02020603050405020304" pitchFamily="18" charset="0"/>
            </a:endParaRPr>
          </a:p>
          <a:p>
            <a:r>
              <a:rPr lang="en-US" altLang="es-ES" sz="1950" b="1" dirty="0" smtClean="0">
                <a:latin typeface="Times New Roman" panose="02020603050405020304" pitchFamily="18" charset="0"/>
                <a:cs typeface="Times New Roman" panose="02020603050405020304" pitchFamily="18" charset="0"/>
              </a:rPr>
              <a:t>RESULTS.  </a:t>
            </a:r>
            <a:r>
              <a:rPr lang="sv-SE" altLang="es-ES" sz="1600" b="1" dirty="0" smtClean="0">
                <a:solidFill>
                  <a:schemeClr val="accent5">
                    <a:lumMod val="75000"/>
                  </a:schemeClr>
                </a:solidFill>
                <a:latin typeface="Times New Roman" panose="02020603050405020304" pitchFamily="18" charset="0"/>
                <a:cs typeface="Times New Roman" panose="02020603050405020304" pitchFamily="18" charset="0"/>
              </a:rPr>
              <a:t>VEGETATION</a:t>
            </a:r>
            <a:endParaRPr lang="sv-SE" sz="1600" b="1" dirty="0">
              <a:solidFill>
                <a:schemeClr val="accent5">
                  <a:lumMod val="75000"/>
                </a:schemeClr>
              </a:solidFill>
              <a:latin typeface="Times New Roman" panose="02020603050405020304" pitchFamily="18" charset="0"/>
              <a:cs typeface="Times New Roman" panose="02020603050405020304" pitchFamily="18" charset="0"/>
            </a:endParaRPr>
          </a:p>
          <a:p>
            <a:endParaRPr lang="en-US" altLang="es-ES" sz="1950" b="1" dirty="0">
              <a:latin typeface="Times New Roman" panose="02020603050405020304" pitchFamily="18" charset="0"/>
              <a:cs typeface="Times New Roman" panose="02020603050405020304" pitchFamily="18" charset="0"/>
            </a:endParaRPr>
          </a:p>
        </p:txBody>
      </p:sp>
      <p:cxnSp>
        <p:nvCxnSpPr>
          <p:cNvPr id="7" name="Conector recto 4"/>
          <p:cNvCxnSpPr/>
          <p:nvPr/>
        </p:nvCxnSpPr>
        <p:spPr>
          <a:xfrm flipV="1">
            <a:off x="731017" y="1221756"/>
            <a:ext cx="7664381" cy="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8325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311" y="6316958"/>
            <a:ext cx="1227412" cy="429442"/>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468114"/>
            <a:ext cx="6742800" cy="5151600"/>
          </a:xfrm>
          <a:prstGeom prst="rect">
            <a:avLst/>
          </a:prstGeom>
          <a:noFill/>
        </p:spPr>
      </p:pic>
      <p:sp>
        <p:nvSpPr>
          <p:cNvPr id="6" name="Título 1"/>
          <p:cNvSpPr txBox="1">
            <a:spLocks/>
          </p:cNvSpPr>
          <p:nvPr/>
        </p:nvSpPr>
        <p:spPr>
          <a:xfrm>
            <a:off x="731017" y="511471"/>
            <a:ext cx="7739116" cy="85725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s-ES" sz="1950" b="1" dirty="0" smtClean="0">
              <a:latin typeface="Times New Roman" panose="02020603050405020304" pitchFamily="18" charset="0"/>
              <a:cs typeface="Times New Roman" panose="02020603050405020304" pitchFamily="18" charset="0"/>
            </a:endParaRPr>
          </a:p>
          <a:p>
            <a:r>
              <a:rPr lang="en-US" altLang="es-ES" sz="1950" b="1" dirty="0" smtClean="0">
                <a:latin typeface="Times New Roman" panose="02020603050405020304" pitchFamily="18" charset="0"/>
                <a:cs typeface="Times New Roman" panose="02020603050405020304" pitchFamily="18" charset="0"/>
              </a:rPr>
              <a:t>RESULTS.  </a:t>
            </a:r>
            <a:r>
              <a:rPr lang="sv-SE" altLang="es-ES" sz="1600" b="1" dirty="0" smtClean="0">
                <a:solidFill>
                  <a:schemeClr val="accent5">
                    <a:lumMod val="75000"/>
                  </a:schemeClr>
                </a:solidFill>
                <a:latin typeface="Times New Roman" panose="02020603050405020304" pitchFamily="18" charset="0"/>
                <a:cs typeface="Times New Roman" panose="02020603050405020304" pitchFamily="18" charset="0"/>
              </a:rPr>
              <a:t>CARBON CYCLE</a:t>
            </a:r>
            <a:endParaRPr lang="sv-SE" sz="1600" b="1" dirty="0">
              <a:solidFill>
                <a:schemeClr val="accent5">
                  <a:lumMod val="75000"/>
                </a:schemeClr>
              </a:solidFill>
              <a:latin typeface="Times New Roman" panose="02020603050405020304" pitchFamily="18" charset="0"/>
              <a:cs typeface="Times New Roman" panose="02020603050405020304" pitchFamily="18" charset="0"/>
            </a:endParaRPr>
          </a:p>
          <a:p>
            <a:endParaRPr lang="en-US" altLang="es-ES" sz="1950" b="1" dirty="0">
              <a:latin typeface="Times New Roman" panose="02020603050405020304" pitchFamily="18" charset="0"/>
              <a:cs typeface="Times New Roman" panose="02020603050405020304" pitchFamily="18" charset="0"/>
            </a:endParaRPr>
          </a:p>
        </p:txBody>
      </p:sp>
      <p:cxnSp>
        <p:nvCxnSpPr>
          <p:cNvPr id="7" name="Conector recto 4"/>
          <p:cNvCxnSpPr/>
          <p:nvPr/>
        </p:nvCxnSpPr>
        <p:spPr>
          <a:xfrm flipV="1">
            <a:off x="731017" y="1221756"/>
            <a:ext cx="7664381" cy="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26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311" y="6362801"/>
            <a:ext cx="1227412" cy="429442"/>
          </a:xfrm>
          <a:prstGeom prst="rect">
            <a:avLst/>
          </a:prstGeom>
        </p:spPr>
      </p:pic>
      <p:pic>
        <p:nvPicPr>
          <p:cNvPr id="5" name="Picture 4"/>
          <p:cNvPicPr>
            <a:picLocks noChangeAspect="1"/>
          </p:cNvPicPr>
          <p:nvPr/>
        </p:nvPicPr>
        <p:blipFill rotWithShape="1">
          <a:blip r:embed="rId3"/>
          <a:srcRect r="-22" b="52854"/>
          <a:stretch/>
        </p:blipFill>
        <p:spPr>
          <a:xfrm>
            <a:off x="731017" y="1693081"/>
            <a:ext cx="7104286" cy="4816684"/>
          </a:xfrm>
          <a:prstGeom prst="rect">
            <a:avLst/>
          </a:prstGeom>
          <a:noFill/>
          <a:ln>
            <a:noFill/>
          </a:ln>
        </p:spPr>
      </p:pic>
      <p:sp>
        <p:nvSpPr>
          <p:cNvPr id="6" name="Título 1"/>
          <p:cNvSpPr txBox="1">
            <a:spLocks/>
          </p:cNvSpPr>
          <p:nvPr/>
        </p:nvSpPr>
        <p:spPr>
          <a:xfrm>
            <a:off x="731017" y="511471"/>
            <a:ext cx="7739116" cy="85725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s-ES" sz="1950" b="1" dirty="0" smtClean="0">
              <a:latin typeface="Times New Roman" panose="02020603050405020304" pitchFamily="18" charset="0"/>
              <a:cs typeface="Times New Roman" panose="02020603050405020304" pitchFamily="18" charset="0"/>
            </a:endParaRPr>
          </a:p>
          <a:p>
            <a:r>
              <a:rPr lang="en-US" altLang="es-ES" sz="1950" b="1" dirty="0" smtClean="0">
                <a:latin typeface="Times New Roman" panose="02020603050405020304" pitchFamily="18" charset="0"/>
                <a:cs typeface="Times New Roman" panose="02020603050405020304" pitchFamily="18" charset="0"/>
              </a:rPr>
              <a:t>RESULTS.  </a:t>
            </a:r>
            <a:r>
              <a:rPr lang="sv-SE" altLang="es-ES" sz="1600" b="1" dirty="0" smtClean="0">
                <a:solidFill>
                  <a:schemeClr val="accent5">
                    <a:lumMod val="75000"/>
                  </a:schemeClr>
                </a:solidFill>
                <a:latin typeface="Times New Roman" panose="02020603050405020304" pitchFamily="18" charset="0"/>
                <a:cs typeface="Times New Roman" panose="02020603050405020304" pitchFamily="18" charset="0"/>
              </a:rPr>
              <a:t>RESEARCH PRIORITIES AND </a:t>
            </a:r>
            <a:r>
              <a:rPr lang="sv-SE" altLang="es-ES" sz="1600" b="1" dirty="0" smtClean="0">
                <a:solidFill>
                  <a:schemeClr val="accent5">
                    <a:lumMod val="75000"/>
                  </a:schemeClr>
                </a:solidFill>
                <a:latin typeface="Times New Roman" panose="02020603050405020304" pitchFamily="18" charset="0"/>
                <a:cs typeface="Times New Roman" panose="02020603050405020304" pitchFamily="18" charset="0"/>
              </a:rPr>
              <a:t>WAYS FORWARD</a:t>
            </a:r>
            <a:endParaRPr lang="sv-SE" sz="1600" b="1" dirty="0">
              <a:solidFill>
                <a:schemeClr val="accent5">
                  <a:lumMod val="75000"/>
                </a:schemeClr>
              </a:solidFill>
              <a:latin typeface="Times New Roman" panose="02020603050405020304" pitchFamily="18" charset="0"/>
              <a:cs typeface="Times New Roman" panose="02020603050405020304" pitchFamily="18" charset="0"/>
            </a:endParaRPr>
          </a:p>
          <a:p>
            <a:endParaRPr lang="en-US" altLang="es-ES" sz="1950" b="1" dirty="0">
              <a:latin typeface="Times New Roman" panose="02020603050405020304" pitchFamily="18" charset="0"/>
              <a:cs typeface="Times New Roman" panose="02020603050405020304" pitchFamily="18" charset="0"/>
            </a:endParaRPr>
          </a:p>
        </p:txBody>
      </p:sp>
      <p:cxnSp>
        <p:nvCxnSpPr>
          <p:cNvPr id="7" name="Conector recto 4"/>
          <p:cNvCxnSpPr/>
          <p:nvPr/>
        </p:nvCxnSpPr>
        <p:spPr>
          <a:xfrm flipV="1">
            <a:off x="731017" y="1221756"/>
            <a:ext cx="7664381" cy="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Subtitle 2"/>
          <p:cNvSpPr txBox="1">
            <a:spLocks/>
          </p:cNvSpPr>
          <p:nvPr/>
        </p:nvSpPr>
        <p:spPr>
          <a:xfrm>
            <a:off x="6786419" y="6362801"/>
            <a:ext cx="2606963" cy="88097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150" sz="1400" dirty="0" smtClean="0">
                <a:latin typeface="Times New Roman" panose="02020603050405020304" pitchFamily="18" charset="0"/>
                <a:cs typeface="Times New Roman" panose="02020603050405020304" pitchFamily="18" charset="0"/>
              </a:rPr>
              <a:t>…</a:t>
            </a:r>
            <a:r>
              <a:rPr lang="sv-SE" sz="1400" dirty="0" err="1" smtClean="0">
                <a:latin typeface="Times New Roman" panose="02020603050405020304" pitchFamily="18" charset="0"/>
                <a:cs typeface="Times New Roman" panose="02020603050405020304" pitchFamily="18" charset="0"/>
              </a:rPr>
              <a:t>continues</a:t>
            </a:r>
            <a:r>
              <a:rPr lang="sv-SE" sz="1400" dirty="0" smtClean="0">
                <a:latin typeface="Times New Roman" panose="02020603050405020304" pitchFamily="18" charset="0"/>
                <a:cs typeface="Times New Roman" panose="02020603050405020304" pitchFamily="18" charset="0"/>
              </a:rPr>
              <a:t> in the </a:t>
            </a:r>
            <a:r>
              <a:rPr lang="sv-SE" sz="1400" dirty="0" err="1" smtClean="0">
                <a:latin typeface="Times New Roman" panose="02020603050405020304" pitchFamily="18" charset="0"/>
                <a:cs typeface="Times New Roman" panose="02020603050405020304" pitchFamily="18" charset="0"/>
              </a:rPr>
              <a:t>next</a:t>
            </a:r>
            <a:r>
              <a:rPr lang="sv-SE" sz="1400" dirty="0" smtClean="0">
                <a:latin typeface="Times New Roman" panose="02020603050405020304" pitchFamily="18" charset="0"/>
                <a:cs typeface="Times New Roman" panose="02020603050405020304" pitchFamily="18" charset="0"/>
              </a:rPr>
              <a:t> </a:t>
            </a:r>
            <a:r>
              <a:rPr lang="sv-SE" sz="1400" dirty="0" err="1" smtClean="0">
                <a:latin typeface="Times New Roman" panose="02020603050405020304" pitchFamily="18" charset="0"/>
                <a:cs typeface="Times New Roman" panose="02020603050405020304" pitchFamily="18" charset="0"/>
              </a:rPr>
              <a:t>slide</a:t>
            </a:r>
            <a:r>
              <a:rPr lang="sv-SE" sz="1400" dirty="0" smtClean="0">
                <a:latin typeface="Times New Roman" panose="02020603050405020304" pitchFamily="18" charset="0"/>
                <a:cs typeface="Times New Roman" panose="02020603050405020304" pitchFamily="18" charset="0"/>
              </a:rPr>
              <a:t>. </a:t>
            </a:r>
            <a:endParaRPr lang="en-GB"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0865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311" y="6351757"/>
            <a:ext cx="1227412" cy="429442"/>
          </a:xfrm>
          <a:prstGeom prst="rect">
            <a:avLst/>
          </a:prstGeom>
        </p:spPr>
      </p:pic>
      <p:sp>
        <p:nvSpPr>
          <p:cNvPr id="6" name="Título 1"/>
          <p:cNvSpPr txBox="1">
            <a:spLocks/>
          </p:cNvSpPr>
          <p:nvPr/>
        </p:nvSpPr>
        <p:spPr>
          <a:xfrm>
            <a:off x="731017" y="511471"/>
            <a:ext cx="7739116" cy="85725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s-ES" sz="1950" b="1" dirty="0" smtClean="0">
              <a:latin typeface="Times New Roman" panose="02020603050405020304" pitchFamily="18" charset="0"/>
              <a:cs typeface="Times New Roman" panose="02020603050405020304" pitchFamily="18" charset="0"/>
            </a:endParaRPr>
          </a:p>
          <a:p>
            <a:r>
              <a:rPr lang="en-US" altLang="es-ES" sz="1950" b="1" dirty="0" smtClean="0">
                <a:latin typeface="Times New Roman" panose="02020603050405020304" pitchFamily="18" charset="0"/>
                <a:cs typeface="Times New Roman" panose="02020603050405020304" pitchFamily="18" charset="0"/>
              </a:rPr>
              <a:t>RESULTS.  </a:t>
            </a:r>
            <a:r>
              <a:rPr lang="sv-SE" altLang="es-ES" sz="1600" b="1" dirty="0" smtClean="0">
                <a:solidFill>
                  <a:schemeClr val="accent5">
                    <a:lumMod val="75000"/>
                  </a:schemeClr>
                </a:solidFill>
                <a:latin typeface="Times New Roman" panose="02020603050405020304" pitchFamily="18" charset="0"/>
                <a:cs typeface="Times New Roman" panose="02020603050405020304" pitchFamily="18" charset="0"/>
              </a:rPr>
              <a:t>RESEARCH PRIORITIES AND FUTURE STUDIES</a:t>
            </a:r>
            <a:endParaRPr lang="sv-SE" sz="1600" b="1" dirty="0">
              <a:solidFill>
                <a:schemeClr val="accent5">
                  <a:lumMod val="75000"/>
                </a:schemeClr>
              </a:solidFill>
              <a:latin typeface="Times New Roman" panose="02020603050405020304" pitchFamily="18" charset="0"/>
              <a:cs typeface="Times New Roman" panose="02020603050405020304" pitchFamily="18" charset="0"/>
            </a:endParaRPr>
          </a:p>
          <a:p>
            <a:endParaRPr lang="en-US" altLang="es-ES" sz="1950" b="1" dirty="0">
              <a:latin typeface="Times New Roman" panose="02020603050405020304" pitchFamily="18" charset="0"/>
              <a:cs typeface="Times New Roman" panose="02020603050405020304" pitchFamily="18" charset="0"/>
            </a:endParaRPr>
          </a:p>
        </p:txBody>
      </p:sp>
      <p:cxnSp>
        <p:nvCxnSpPr>
          <p:cNvPr id="7" name="Conector recto 4"/>
          <p:cNvCxnSpPr/>
          <p:nvPr/>
        </p:nvCxnSpPr>
        <p:spPr>
          <a:xfrm flipV="1">
            <a:off x="731017" y="1221756"/>
            <a:ext cx="7664381" cy="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rotWithShape="1">
          <a:blip r:embed="rId3"/>
          <a:srcRect l="884" t="46678" r="3573" b="11754"/>
          <a:stretch/>
        </p:blipFill>
        <p:spPr>
          <a:xfrm>
            <a:off x="731016" y="1871079"/>
            <a:ext cx="7282611" cy="4557429"/>
          </a:xfrm>
          <a:prstGeom prst="rect">
            <a:avLst/>
          </a:prstGeom>
        </p:spPr>
      </p:pic>
      <p:sp>
        <p:nvSpPr>
          <p:cNvPr id="9" name="Subtitle 2"/>
          <p:cNvSpPr txBox="1">
            <a:spLocks/>
          </p:cNvSpPr>
          <p:nvPr/>
        </p:nvSpPr>
        <p:spPr>
          <a:xfrm>
            <a:off x="6786419" y="6362801"/>
            <a:ext cx="2606963" cy="88097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150" sz="1400" dirty="0" smtClean="0">
                <a:latin typeface="Times New Roman" panose="02020603050405020304" pitchFamily="18" charset="0"/>
                <a:cs typeface="Times New Roman" panose="02020603050405020304" pitchFamily="18" charset="0"/>
              </a:rPr>
              <a:t>…</a:t>
            </a:r>
            <a:r>
              <a:rPr lang="sv-SE" sz="1400" dirty="0" err="1" smtClean="0">
                <a:latin typeface="Times New Roman" panose="02020603050405020304" pitchFamily="18" charset="0"/>
                <a:cs typeface="Times New Roman" panose="02020603050405020304" pitchFamily="18" charset="0"/>
              </a:rPr>
              <a:t>continues</a:t>
            </a:r>
            <a:r>
              <a:rPr lang="sv-SE" sz="1400" dirty="0" smtClean="0">
                <a:latin typeface="Times New Roman" panose="02020603050405020304" pitchFamily="18" charset="0"/>
                <a:cs typeface="Times New Roman" panose="02020603050405020304" pitchFamily="18" charset="0"/>
              </a:rPr>
              <a:t> in the </a:t>
            </a:r>
            <a:r>
              <a:rPr lang="sv-SE" sz="1400" dirty="0" err="1" smtClean="0">
                <a:latin typeface="Times New Roman" panose="02020603050405020304" pitchFamily="18" charset="0"/>
                <a:cs typeface="Times New Roman" panose="02020603050405020304" pitchFamily="18" charset="0"/>
              </a:rPr>
              <a:t>next</a:t>
            </a:r>
            <a:r>
              <a:rPr lang="sv-SE" sz="1400" dirty="0" smtClean="0">
                <a:latin typeface="Times New Roman" panose="02020603050405020304" pitchFamily="18" charset="0"/>
                <a:cs typeface="Times New Roman" panose="02020603050405020304" pitchFamily="18" charset="0"/>
              </a:rPr>
              <a:t> </a:t>
            </a:r>
            <a:r>
              <a:rPr lang="sv-SE" sz="1400" dirty="0" err="1" smtClean="0">
                <a:latin typeface="Times New Roman" panose="02020603050405020304" pitchFamily="18" charset="0"/>
                <a:cs typeface="Times New Roman" panose="02020603050405020304" pitchFamily="18" charset="0"/>
              </a:rPr>
              <a:t>slide</a:t>
            </a:r>
            <a:r>
              <a:rPr lang="sv-SE" sz="1400" dirty="0" smtClean="0">
                <a:latin typeface="Times New Roman" panose="02020603050405020304" pitchFamily="18" charset="0"/>
                <a:cs typeface="Times New Roman" panose="02020603050405020304" pitchFamily="18" charset="0"/>
              </a:rPr>
              <a:t>. </a:t>
            </a:r>
            <a:endParaRPr lang="en-GB"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1658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311" y="6351757"/>
            <a:ext cx="1227412" cy="429442"/>
          </a:xfrm>
          <a:prstGeom prst="rect">
            <a:avLst/>
          </a:prstGeom>
        </p:spPr>
      </p:pic>
      <p:sp>
        <p:nvSpPr>
          <p:cNvPr id="6" name="Título 1"/>
          <p:cNvSpPr txBox="1">
            <a:spLocks/>
          </p:cNvSpPr>
          <p:nvPr/>
        </p:nvSpPr>
        <p:spPr>
          <a:xfrm>
            <a:off x="731017" y="511471"/>
            <a:ext cx="7739116" cy="85725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s-ES" sz="1950" b="1" dirty="0" smtClean="0">
              <a:latin typeface="Times New Roman" panose="02020603050405020304" pitchFamily="18" charset="0"/>
              <a:cs typeface="Times New Roman" panose="02020603050405020304" pitchFamily="18" charset="0"/>
            </a:endParaRPr>
          </a:p>
          <a:p>
            <a:r>
              <a:rPr lang="en-US" altLang="es-ES" sz="1950" b="1" dirty="0" smtClean="0">
                <a:latin typeface="Times New Roman" panose="02020603050405020304" pitchFamily="18" charset="0"/>
                <a:cs typeface="Times New Roman" panose="02020603050405020304" pitchFamily="18" charset="0"/>
              </a:rPr>
              <a:t>RESULTS.  </a:t>
            </a:r>
            <a:r>
              <a:rPr lang="sv-SE" altLang="es-ES" sz="1600" b="1" dirty="0" smtClean="0">
                <a:solidFill>
                  <a:schemeClr val="accent5">
                    <a:lumMod val="75000"/>
                  </a:schemeClr>
                </a:solidFill>
                <a:latin typeface="Times New Roman" panose="02020603050405020304" pitchFamily="18" charset="0"/>
                <a:cs typeface="Times New Roman" panose="02020603050405020304" pitchFamily="18" charset="0"/>
              </a:rPr>
              <a:t>RESEARCH PRIORITIES AND FUTURE STUDIES</a:t>
            </a:r>
            <a:endParaRPr lang="sv-SE" sz="1600" b="1" dirty="0">
              <a:solidFill>
                <a:schemeClr val="accent5">
                  <a:lumMod val="75000"/>
                </a:schemeClr>
              </a:solidFill>
              <a:latin typeface="Times New Roman" panose="02020603050405020304" pitchFamily="18" charset="0"/>
              <a:cs typeface="Times New Roman" panose="02020603050405020304" pitchFamily="18" charset="0"/>
            </a:endParaRPr>
          </a:p>
          <a:p>
            <a:endParaRPr lang="en-US" altLang="es-ES" sz="1950" b="1" dirty="0">
              <a:latin typeface="Times New Roman" panose="02020603050405020304" pitchFamily="18" charset="0"/>
              <a:cs typeface="Times New Roman" panose="02020603050405020304" pitchFamily="18" charset="0"/>
            </a:endParaRPr>
          </a:p>
        </p:txBody>
      </p:sp>
      <p:cxnSp>
        <p:nvCxnSpPr>
          <p:cNvPr id="7" name="Conector recto 4"/>
          <p:cNvCxnSpPr/>
          <p:nvPr/>
        </p:nvCxnSpPr>
        <p:spPr>
          <a:xfrm flipV="1">
            <a:off x="731017" y="1221756"/>
            <a:ext cx="7664381" cy="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a:stretch>
            <a:fillRect/>
          </a:stretch>
        </p:blipFill>
        <p:spPr>
          <a:xfrm>
            <a:off x="731016" y="1221756"/>
            <a:ext cx="6768911" cy="5115721"/>
          </a:xfrm>
          <a:prstGeom prst="rect">
            <a:avLst/>
          </a:prstGeom>
        </p:spPr>
      </p:pic>
      <p:sp>
        <p:nvSpPr>
          <p:cNvPr id="10" name="Subtitle 2"/>
          <p:cNvSpPr txBox="1">
            <a:spLocks/>
          </p:cNvSpPr>
          <p:nvPr/>
        </p:nvSpPr>
        <p:spPr>
          <a:xfrm>
            <a:off x="6786419" y="6362801"/>
            <a:ext cx="2606963" cy="88097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150" sz="1400" dirty="0" smtClean="0">
                <a:latin typeface="Times New Roman" panose="02020603050405020304" pitchFamily="18" charset="0"/>
                <a:cs typeface="Times New Roman" panose="02020603050405020304" pitchFamily="18" charset="0"/>
              </a:rPr>
              <a:t>…</a:t>
            </a:r>
            <a:r>
              <a:rPr lang="sv-SE" sz="1400" dirty="0" err="1" smtClean="0">
                <a:latin typeface="Times New Roman" panose="02020603050405020304" pitchFamily="18" charset="0"/>
                <a:cs typeface="Times New Roman" panose="02020603050405020304" pitchFamily="18" charset="0"/>
              </a:rPr>
              <a:t>continues</a:t>
            </a:r>
            <a:r>
              <a:rPr lang="sv-SE" sz="1400" dirty="0" smtClean="0">
                <a:latin typeface="Times New Roman" panose="02020603050405020304" pitchFamily="18" charset="0"/>
                <a:cs typeface="Times New Roman" panose="02020603050405020304" pitchFamily="18" charset="0"/>
              </a:rPr>
              <a:t> in the </a:t>
            </a:r>
            <a:r>
              <a:rPr lang="sv-SE" sz="1400" dirty="0" err="1" smtClean="0">
                <a:latin typeface="Times New Roman" panose="02020603050405020304" pitchFamily="18" charset="0"/>
                <a:cs typeface="Times New Roman" panose="02020603050405020304" pitchFamily="18" charset="0"/>
              </a:rPr>
              <a:t>next</a:t>
            </a:r>
            <a:r>
              <a:rPr lang="sv-SE" sz="1400" dirty="0" smtClean="0">
                <a:latin typeface="Times New Roman" panose="02020603050405020304" pitchFamily="18" charset="0"/>
                <a:cs typeface="Times New Roman" panose="02020603050405020304" pitchFamily="18" charset="0"/>
              </a:rPr>
              <a:t> </a:t>
            </a:r>
            <a:r>
              <a:rPr lang="sv-SE" sz="1400" dirty="0" err="1" smtClean="0">
                <a:latin typeface="Times New Roman" panose="02020603050405020304" pitchFamily="18" charset="0"/>
                <a:cs typeface="Times New Roman" panose="02020603050405020304" pitchFamily="18" charset="0"/>
              </a:rPr>
              <a:t>slide</a:t>
            </a:r>
            <a:r>
              <a:rPr lang="sv-SE" sz="1400" dirty="0" smtClean="0">
                <a:latin typeface="Times New Roman" panose="02020603050405020304" pitchFamily="18" charset="0"/>
                <a:cs typeface="Times New Roman" panose="02020603050405020304" pitchFamily="18" charset="0"/>
              </a:rPr>
              <a:t>. </a:t>
            </a:r>
            <a:endParaRPr lang="en-GB" sz="1400" dirty="0">
              <a:latin typeface="Times New Roman" panose="02020603050405020304" pitchFamily="18" charset="0"/>
              <a:cs typeface="Times New Roman" panose="02020603050405020304" pitchFamily="18" charset="0"/>
            </a:endParaRPr>
          </a:p>
        </p:txBody>
      </p:sp>
      <p:sp>
        <p:nvSpPr>
          <p:cNvPr id="11" name="Subtitle 10"/>
          <p:cNvSpPr>
            <a:spLocks noGrp="1"/>
          </p:cNvSpPr>
          <p:nvPr>
            <p:ph type="subTitle" idx="1"/>
          </p:nvPr>
        </p:nvSpPr>
        <p:spPr/>
        <p:txBody>
          <a:bodyPr/>
          <a:lstStyle/>
          <a:p>
            <a:endParaRPr lang="en-GB"/>
          </a:p>
        </p:txBody>
      </p:sp>
    </p:spTree>
    <p:extLst>
      <p:ext uri="{BB962C8B-B14F-4D97-AF65-F5344CB8AC3E}">
        <p14:creationId xmlns:p14="http://schemas.microsoft.com/office/powerpoint/2010/main" val="3585671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311" y="6351757"/>
            <a:ext cx="1227412" cy="429442"/>
          </a:xfrm>
          <a:prstGeom prst="rect">
            <a:avLst/>
          </a:prstGeom>
        </p:spPr>
      </p:pic>
      <p:sp>
        <p:nvSpPr>
          <p:cNvPr id="6" name="Título 1"/>
          <p:cNvSpPr txBox="1">
            <a:spLocks/>
          </p:cNvSpPr>
          <p:nvPr/>
        </p:nvSpPr>
        <p:spPr>
          <a:xfrm>
            <a:off x="731017" y="511471"/>
            <a:ext cx="7739116" cy="85725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s-ES" sz="1950" b="1" dirty="0" smtClean="0">
              <a:latin typeface="Times New Roman" panose="02020603050405020304" pitchFamily="18" charset="0"/>
              <a:cs typeface="Times New Roman" panose="02020603050405020304" pitchFamily="18" charset="0"/>
            </a:endParaRPr>
          </a:p>
          <a:p>
            <a:r>
              <a:rPr lang="en-US" altLang="es-ES" sz="1950" b="1" dirty="0" smtClean="0">
                <a:latin typeface="Times New Roman" panose="02020603050405020304" pitchFamily="18" charset="0"/>
                <a:cs typeface="Times New Roman" panose="02020603050405020304" pitchFamily="18" charset="0"/>
              </a:rPr>
              <a:t>RESULTS.  </a:t>
            </a:r>
            <a:r>
              <a:rPr lang="sv-SE" altLang="es-ES" sz="1600" b="1" dirty="0" smtClean="0">
                <a:solidFill>
                  <a:schemeClr val="accent5">
                    <a:lumMod val="75000"/>
                  </a:schemeClr>
                </a:solidFill>
                <a:latin typeface="Times New Roman" panose="02020603050405020304" pitchFamily="18" charset="0"/>
                <a:cs typeface="Times New Roman" panose="02020603050405020304" pitchFamily="18" charset="0"/>
              </a:rPr>
              <a:t>RESEARCH PRIORITIES AND FUTURE STUDIES</a:t>
            </a:r>
            <a:endParaRPr lang="sv-SE" sz="1600" b="1" dirty="0">
              <a:solidFill>
                <a:schemeClr val="accent5">
                  <a:lumMod val="75000"/>
                </a:schemeClr>
              </a:solidFill>
              <a:latin typeface="Times New Roman" panose="02020603050405020304" pitchFamily="18" charset="0"/>
              <a:cs typeface="Times New Roman" panose="02020603050405020304" pitchFamily="18" charset="0"/>
            </a:endParaRPr>
          </a:p>
          <a:p>
            <a:endParaRPr lang="en-US" altLang="es-ES" sz="1950" b="1" dirty="0">
              <a:latin typeface="Times New Roman" panose="02020603050405020304" pitchFamily="18" charset="0"/>
              <a:cs typeface="Times New Roman" panose="02020603050405020304" pitchFamily="18" charset="0"/>
            </a:endParaRPr>
          </a:p>
        </p:txBody>
      </p:sp>
      <p:cxnSp>
        <p:nvCxnSpPr>
          <p:cNvPr id="7" name="Conector recto 4"/>
          <p:cNvCxnSpPr/>
          <p:nvPr/>
        </p:nvCxnSpPr>
        <p:spPr>
          <a:xfrm flipV="1">
            <a:off x="731017" y="1221756"/>
            <a:ext cx="7664381" cy="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rotWithShape="1">
          <a:blip r:embed="rId3"/>
          <a:srcRect t="11790"/>
          <a:stretch/>
        </p:blipFill>
        <p:spPr>
          <a:xfrm>
            <a:off x="731018" y="3802791"/>
            <a:ext cx="5706728" cy="2538913"/>
          </a:xfrm>
          <a:prstGeom prst="rect">
            <a:avLst/>
          </a:prstGeom>
        </p:spPr>
      </p:pic>
      <p:pic>
        <p:nvPicPr>
          <p:cNvPr id="12" name="Picture 11"/>
          <p:cNvPicPr>
            <a:picLocks noChangeAspect="1"/>
          </p:cNvPicPr>
          <p:nvPr/>
        </p:nvPicPr>
        <p:blipFill rotWithShape="1">
          <a:blip r:embed="rId4"/>
          <a:srcRect t="68743" b="2677"/>
          <a:stretch/>
        </p:blipFill>
        <p:spPr>
          <a:xfrm>
            <a:off x="731018" y="1426268"/>
            <a:ext cx="5706726" cy="2123734"/>
          </a:xfrm>
          <a:prstGeom prst="rect">
            <a:avLst/>
          </a:prstGeom>
        </p:spPr>
      </p:pic>
    </p:spTree>
    <p:extLst>
      <p:ext uri="{BB962C8B-B14F-4D97-AF65-F5344CB8AC3E}">
        <p14:creationId xmlns:p14="http://schemas.microsoft.com/office/powerpoint/2010/main" val="1342819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 y="841528"/>
            <a:ext cx="9143999" cy="5174945"/>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endParaRPr lang="en-GB" dirty="0"/>
          </a:p>
          <a:p>
            <a:pPr marL="0" indent="0" algn="ctr">
              <a:buNone/>
            </a:pPr>
            <a:r>
              <a:rPr lang="en-GB" sz="3375" b="1" dirty="0">
                <a:solidFill>
                  <a:schemeClr val="bg1"/>
                </a:solidFill>
              </a:rPr>
              <a:t>THANKS FOR YOUR ATTENTION!</a:t>
            </a:r>
            <a:endParaRPr lang="en-GB" sz="3375" b="1" dirty="0">
              <a:solidFill>
                <a:schemeClr val="bg1"/>
              </a:solidFill>
            </a:endParaRPr>
          </a:p>
        </p:txBody>
      </p:sp>
      <p:pic>
        <p:nvPicPr>
          <p:cNvPr id="8" name="Picture 2" descr="Relaterad bi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433312">
            <a:off x="7028728" y="4678327"/>
            <a:ext cx="2246402" cy="19286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11" y="6351757"/>
            <a:ext cx="1227412" cy="429442"/>
          </a:xfrm>
          <a:prstGeom prst="rect">
            <a:avLst/>
          </a:prstGeom>
        </p:spPr>
      </p:pic>
    </p:spTree>
    <p:extLst>
      <p:ext uri="{BB962C8B-B14F-4D97-AF65-F5344CB8AC3E}">
        <p14:creationId xmlns:p14="http://schemas.microsoft.com/office/powerpoint/2010/main" val="2953093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94" y="6409773"/>
            <a:ext cx="1227412" cy="429442"/>
          </a:xfrm>
          <a:prstGeom prst="rect">
            <a:avLst/>
          </a:prstGeom>
        </p:spPr>
      </p:pic>
      <p:pic>
        <p:nvPicPr>
          <p:cNvPr id="5" name="Picture 4" descr="C:\Users\Didac.Pascual\Desktop\Pascual et al. 2020. The missing pieces\preliminarymap2..jpg"/>
          <p:cNvPicPr/>
          <p:nvPr/>
        </p:nvPicPr>
        <p:blipFill rotWithShape="1">
          <a:blip r:embed="rId3" cstate="print">
            <a:extLst>
              <a:ext uri="{28A0092B-C50C-407E-A947-70E740481C1C}">
                <a14:useLocalDpi xmlns:a14="http://schemas.microsoft.com/office/drawing/2010/main" val="0"/>
              </a:ext>
            </a:extLst>
          </a:blip>
          <a:srcRect l="881" r="21340" b="2118"/>
          <a:stretch/>
        </p:blipFill>
        <p:spPr bwMode="auto">
          <a:xfrm>
            <a:off x="3916218" y="3158836"/>
            <a:ext cx="5043054" cy="3592545"/>
          </a:xfrm>
          <a:prstGeom prst="rect">
            <a:avLst/>
          </a:prstGeom>
          <a:noFill/>
          <a:ln>
            <a:noFill/>
          </a:ln>
          <a:extLst>
            <a:ext uri="{53640926-AAD7-44D8-BBD7-CCE9431645EC}">
              <a14:shadowObscured xmlns:a14="http://schemas.microsoft.com/office/drawing/2010/main"/>
            </a:ext>
          </a:extLst>
        </p:spPr>
      </p:pic>
      <p:sp>
        <p:nvSpPr>
          <p:cNvPr id="8" name="Título 1"/>
          <p:cNvSpPr txBox="1">
            <a:spLocks/>
          </p:cNvSpPr>
          <p:nvPr/>
        </p:nvSpPr>
        <p:spPr>
          <a:xfrm>
            <a:off x="731017" y="492998"/>
            <a:ext cx="7269983" cy="85725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s-ES" sz="1950" b="1" dirty="0" smtClean="0">
              <a:latin typeface="Times New Roman" panose="02020603050405020304" pitchFamily="18" charset="0"/>
              <a:cs typeface="Times New Roman" panose="02020603050405020304" pitchFamily="18" charset="0"/>
            </a:endParaRPr>
          </a:p>
          <a:p>
            <a:r>
              <a:rPr lang="sv-SE" altLang="es-ES" sz="1950" b="1" dirty="0" smtClean="0">
                <a:latin typeface="Times New Roman" panose="02020603050405020304" pitchFamily="18" charset="0"/>
                <a:cs typeface="Times New Roman" panose="02020603050405020304" pitchFamily="18" charset="0"/>
              </a:rPr>
              <a:t>RESEARCH AIM</a:t>
            </a:r>
            <a:endParaRPr lang="sv-SE" sz="1600" b="1" dirty="0">
              <a:solidFill>
                <a:schemeClr val="accent5">
                  <a:lumMod val="75000"/>
                </a:schemeClr>
              </a:solidFill>
              <a:latin typeface="Times New Roman" panose="02020603050405020304" pitchFamily="18" charset="0"/>
              <a:cs typeface="Times New Roman" panose="02020603050405020304" pitchFamily="18" charset="0"/>
            </a:endParaRPr>
          </a:p>
          <a:p>
            <a:endParaRPr lang="en-US" altLang="es-ES" sz="1950" b="1" dirty="0">
              <a:latin typeface="Times New Roman" panose="02020603050405020304" pitchFamily="18" charset="0"/>
              <a:cs typeface="Times New Roman" panose="02020603050405020304" pitchFamily="18" charset="0"/>
            </a:endParaRPr>
          </a:p>
        </p:txBody>
      </p:sp>
      <p:cxnSp>
        <p:nvCxnSpPr>
          <p:cNvPr id="9" name="Conector recto 4"/>
          <p:cNvCxnSpPr/>
          <p:nvPr/>
        </p:nvCxnSpPr>
        <p:spPr>
          <a:xfrm flipV="1">
            <a:off x="731017" y="1221756"/>
            <a:ext cx="7664381" cy="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731017" y="1542124"/>
            <a:ext cx="7831092" cy="1815882"/>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In the present study, we aim, based on expert opinion, to:</a:t>
            </a:r>
          </a:p>
          <a:p>
            <a:endParaRPr lang="sv-SE" sz="1400" dirty="0">
              <a:latin typeface="Times New Roman" panose="02020603050405020304" pitchFamily="18" charset="0"/>
              <a:cs typeface="Times New Roman" panose="02020603050405020304" pitchFamily="18" charset="0"/>
            </a:endParaRPr>
          </a:p>
          <a:p>
            <a:r>
              <a:rPr lang="sv-SE" sz="1400" dirty="0">
                <a:latin typeface="Times New Roman" panose="02020603050405020304" pitchFamily="18" charset="0"/>
                <a:cs typeface="Times New Roman" panose="02020603050405020304" pitchFamily="18" charset="0"/>
              </a:rPr>
              <a:t>	</a:t>
            </a:r>
            <a:r>
              <a:rPr lang="sv-SE" sz="1400" b="1" dirty="0">
                <a:latin typeface="Times New Roman" panose="02020603050405020304" pitchFamily="18" charset="0"/>
                <a:cs typeface="Times New Roman" panose="02020603050405020304" pitchFamily="18" charset="0"/>
              </a:rPr>
              <a:t>i)</a:t>
            </a:r>
            <a:r>
              <a:rPr lang="sv-SE" sz="1400" dirty="0">
                <a:latin typeface="Times New Roman" panose="02020603050405020304" pitchFamily="18" charset="0"/>
                <a:cs typeface="Times New Roman" panose="02020603050405020304" pitchFamily="18" charset="0"/>
              </a:rPr>
              <a:t> </a:t>
            </a:r>
            <a:r>
              <a:rPr lang="en-GB" sz="1400" dirty="0">
                <a:latin typeface="Times New Roman" panose="02020603050405020304" pitchFamily="18" charset="0"/>
                <a:cs typeface="Times New Roman" panose="02020603050405020304" pitchFamily="18" charset="0"/>
              </a:rPr>
              <a:t>summarize and rank, in perceived importance, the direct and indirect drivers </a:t>
            </a:r>
            <a:r>
              <a:rPr lang="en-GB" sz="1400" dirty="0" smtClean="0">
                <a:latin typeface="Times New Roman" panose="02020603050405020304" pitchFamily="18" charset="0"/>
                <a:cs typeface="Times New Roman" panose="02020603050405020304" pitchFamily="18" charset="0"/>
              </a:rPr>
              <a:t>of 	ecosystem </a:t>
            </a:r>
            <a:r>
              <a:rPr lang="en-GB" sz="1400" dirty="0">
                <a:latin typeface="Times New Roman" panose="02020603050405020304" pitchFamily="18" charset="0"/>
                <a:cs typeface="Times New Roman" panose="02020603050405020304" pitchFamily="18" charset="0"/>
              </a:rPr>
              <a:t>change in the </a:t>
            </a:r>
            <a:r>
              <a:rPr lang="en-GB" sz="1400" dirty="0" err="1">
                <a:latin typeface="Times New Roman" panose="02020603050405020304" pitchFamily="18" charset="0"/>
                <a:cs typeface="Times New Roman" panose="02020603050405020304" pitchFamily="18" charset="0"/>
              </a:rPr>
              <a:t>Torneträsk</a:t>
            </a:r>
            <a:r>
              <a:rPr lang="en-GB" sz="1400" dirty="0">
                <a:latin typeface="Times New Roman" panose="02020603050405020304" pitchFamily="18" charset="0"/>
                <a:cs typeface="Times New Roman" panose="02020603050405020304" pitchFamily="18" charset="0"/>
              </a:rPr>
              <a:t> area.</a:t>
            </a:r>
          </a:p>
          <a:p>
            <a:endParaRPr lang="en-GB" sz="1400"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	</a:t>
            </a:r>
            <a:r>
              <a:rPr lang="en-GB" sz="1400" b="1" dirty="0">
                <a:latin typeface="Times New Roman" panose="02020603050405020304" pitchFamily="18" charset="0"/>
                <a:cs typeface="Times New Roman" panose="02020603050405020304" pitchFamily="18" charset="0"/>
              </a:rPr>
              <a:t>ii) </a:t>
            </a:r>
            <a:r>
              <a:rPr lang="en-GB" sz="1400" dirty="0">
                <a:latin typeface="Times New Roman" panose="02020603050405020304" pitchFamily="18" charset="0"/>
                <a:cs typeface="Times New Roman" panose="02020603050405020304" pitchFamily="18" charset="0"/>
              </a:rPr>
              <a:t>identify research priorities, and propose studies that can help improve future 	predictions of ecosystem change in the study area and, potentially, in other </a:t>
            </a:r>
            <a:r>
              <a:rPr lang="en-GB" sz="1400" dirty="0" smtClean="0">
                <a:latin typeface="Times New Roman" panose="02020603050405020304" pitchFamily="18" charset="0"/>
                <a:cs typeface="Times New Roman" panose="02020603050405020304" pitchFamily="18" charset="0"/>
              </a:rPr>
              <a:t>arctic 	ecosystems</a:t>
            </a:r>
            <a:r>
              <a:rPr lang="en-GB" sz="1400" dirty="0">
                <a:latin typeface="Times New Roman" panose="02020603050405020304" pitchFamily="18" charset="0"/>
                <a:cs typeface="Times New Roman" panose="02020603050405020304" pitchFamily="18" charset="0"/>
              </a:rPr>
              <a:t>.</a:t>
            </a:r>
            <a:endParaRPr lang="sv-SE"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4625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00755"/>
            <a:ext cx="8155132" cy="4406108"/>
          </a:xfrm>
        </p:spPr>
        <p:txBody>
          <a:bodyPr>
            <a:normAutofit/>
          </a:bodyPr>
          <a:lstStyle/>
          <a:p>
            <a:pPr>
              <a:buFont typeface="Wingdings" panose="05000000000000000000" pitchFamily="2" charset="2"/>
              <a:buChar char="§"/>
            </a:pPr>
            <a:r>
              <a:rPr lang="en-GB" sz="1600" dirty="0" smtClean="0">
                <a:latin typeface="Times New Roman" panose="02020603050405020304" pitchFamily="18" charset="0"/>
                <a:cs typeface="Times New Roman" panose="02020603050405020304" pitchFamily="18" charset="0"/>
              </a:rPr>
              <a:t>Five </a:t>
            </a:r>
            <a:r>
              <a:rPr lang="en-GB" sz="1600" dirty="0">
                <a:latin typeface="Times New Roman" panose="02020603050405020304" pitchFamily="18" charset="0"/>
                <a:cs typeface="Times New Roman" panose="02020603050405020304" pitchFamily="18" charset="0"/>
              </a:rPr>
              <a:t>ecosystem components were explored: </a:t>
            </a:r>
            <a:r>
              <a:rPr lang="en-GB" sz="1600" b="1" i="1" dirty="0">
                <a:latin typeface="Times New Roman" panose="02020603050405020304" pitchFamily="18" charset="0"/>
                <a:cs typeface="Times New Roman" panose="02020603050405020304" pitchFamily="18" charset="0"/>
              </a:rPr>
              <a:t>Local climate – Permafrost – Hydrology – 					               	Vegetation – Carbon Cycle</a:t>
            </a:r>
          </a:p>
          <a:p>
            <a:pPr lvl="1">
              <a:buFont typeface="Wingdings" panose="05000000000000000000" pitchFamily="2" charset="2"/>
              <a:buChar char="Ø"/>
            </a:pPr>
            <a:endParaRPr lang="en-GB" sz="16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GB" sz="1600" dirty="0">
                <a:latin typeface="Times New Roman" panose="02020603050405020304" pitchFamily="18" charset="0"/>
                <a:cs typeface="Times New Roman" panose="02020603050405020304" pitchFamily="18" charset="0"/>
              </a:rPr>
              <a:t>Field and laboratory studies, modelling papers, and synthesis of multiple studies conducted in the </a:t>
            </a:r>
            <a:r>
              <a:rPr lang="en-GB" sz="1600" dirty="0" err="1">
                <a:latin typeface="Times New Roman" panose="02020603050405020304" pitchFamily="18" charset="0"/>
                <a:cs typeface="Times New Roman" panose="02020603050405020304" pitchFamily="18" charset="0"/>
              </a:rPr>
              <a:t>Torneträsk</a:t>
            </a:r>
            <a:r>
              <a:rPr lang="en-GB" sz="1600" dirty="0">
                <a:latin typeface="Times New Roman" panose="02020603050405020304" pitchFamily="18" charset="0"/>
                <a:cs typeface="Times New Roman" panose="02020603050405020304" pitchFamily="18" charset="0"/>
              </a:rPr>
              <a:t> area, were examined to identify:</a:t>
            </a:r>
          </a:p>
          <a:p>
            <a:pPr lvl="1">
              <a:buFont typeface="Wingdings" panose="05000000000000000000" pitchFamily="2" charset="2"/>
              <a:buChar char="Ø"/>
            </a:pPr>
            <a:endParaRPr lang="en-GB" sz="16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GB" sz="1600" dirty="0">
                <a:latin typeface="Times New Roman" panose="02020603050405020304" pitchFamily="18" charset="0"/>
                <a:cs typeface="Times New Roman" panose="02020603050405020304" pitchFamily="18" charset="0"/>
              </a:rPr>
              <a:t>	1) </a:t>
            </a:r>
            <a:r>
              <a:rPr lang="en-GB" sz="1600" b="1" dirty="0">
                <a:latin typeface="Times New Roman" panose="02020603050405020304" pitchFamily="18" charset="0"/>
                <a:cs typeface="Times New Roman" panose="02020603050405020304" pitchFamily="18" charset="0"/>
              </a:rPr>
              <a:t>drivers</a:t>
            </a:r>
            <a:r>
              <a:rPr lang="en-GB" sz="1600" dirty="0">
                <a:latin typeface="Times New Roman" panose="02020603050405020304" pitchFamily="18" charset="0"/>
                <a:cs typeface="Times New Roman" panose="02020603050405020304" pitchFamily="18" charset="0"/>
              </a:rPr>
              <a:t> (measurable variables) that are changing and having an impact on the 	ecosystem components above,  and</a:t>
            </a:r>
          </a:p>
          <a:p>
            <a:pPr lvl="1">
              <a:buFont typeface="Wingdings" panose="05000000000000000000" pitchFamily="2" charset="2"/>
              <a:buChar char="Ø"/>
            </a:pPr>
            <a:endParaRPr lang="en-GB" sz="16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GB" sz="1600" dirty="0">
                <a:latin typeface="Times New Roman" panose="02020603050405020304" pitchFamily="18" charset="0"/>
                <a:cs typeface="Times New Roman" panose="02020603050405020304" pitchFamily="18" charset="0"/>
              </a:rPr>
              <a:t>	2) the underlying </a:t>
            </a:r>
            <a:r>
              <a:rPr lang="en-GB" sz="1600" b="1" dirty="0" smtClean="0">
                <a:latin typeface="Times New Roman" panose="02020603050405020304" pitchFamily="18" charset="0"/>
                <a:cs typeface="Times New Roman" panose="02020603050405020304" pitchFamily="18" charset="0"/>
              </a:rPr>
              <a:t>processes</a:t>
            </a:r>
            <a:r>
              <a:rPr lang="en-GB" sz="1600" dirty="0">
                <a:latin typeface="Times New Roman" panose="02020603050405020304" pitchFamily="18" charset="0"/>
                <a:cs typeface="Times New Roman" panose="02020603050405020304" pitchFamily="18" charset="0"/>
              </a:rPr>
              <a:t>, or causal pathways, by which a driver could affect a 	specific ecosystem component.  </a:t>
            </a:r>
          </a:p>
          <a:p>
            <a:pPr lvl="1">
              <a:buFont typeface="Wingdings" panose="05000000000000000000" pitchFamily="2" charset="2"/>
              <a:buChar char="Ø"/>
            </a:pPr>
            <a:endParaRPr lang="en-GB" sz="16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GB" sz="1600" dirty="0">
                <a:latin typeface="Times New Roman" panose="02020603050405020304" pitchFamily="18" charset="0"/>
                <a:cs typeface="Times New Roman" panose="02020603050405020304" pitchFamily="18" charset="0"/>
              </a:rPr>
              <a:t>OUTCOME </a:t>
            </a:r>
            <a:r>
              <a:rPr lang="en-150" sz="1600" dirty="0" smtClean="0">
                <a:latin typeface="Times New Roman" panose="02020603050405020304" pitchFamily="18" charset="0"/>
                <a:cs typeface="Times New Roman" panose="02020603050405020304" pitchFamily="18" charset="0"/>
                <a:sym typeface="Wingdings" panose="05000000000000000000" pitchFamily="2" charset="2"/>
              </a:rPr>
              <a:t></a:t>
            </a:r>
            <a:r>
              <a:rPr lang="en-GB" sz="1600" dirty="0" smtClean="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A total of </a:t>
            </a:r>
            <a:r>
              <a:rPr lang="en-GB" sz="1600" b="1" dirty="0">
                <a:latin typeface="Times New Roman" panose="02020603050405020304" pitchFamily="18" charset="0"/>
                <a:cs typeface="Times New Roman" panose="02020603050405020304" pitchFamily="18" charset="0"/>
              </a:rPr>
              <a:t>30 drivers </a:t>
            </a:r>
            <a:r>
              <a:rPr lang="en-GB" sz="1600" dirty="0">
                <a:latin typeface="Times New Roman" panose="02020603050405020304" pitchFamily="18" charset="0"/>
                <a:cs typeface="Times New Roman" panose="02020603050405020304" pitchFamily="18" charset="0"/>
              </a:rPr>
              <a:t>and </a:t>
            </a:r>
            <a:r>
              <a:rPr lang="en-GB" sz="1600" b="1" dirty="0">
                <a:latin typeface="Times New Roman" panose="02020603050405020304" pitchFamily="18" charset="0"/>
                <a:cs typeface="Times New Roman" panose="02020603050405020304" pitchFamily="18" charset="0"/>
              </a:rPr>
              <a:t>&gt;700 processes </a:t>
            </a:r>
            <a:r>
              <a:rPr lang="en-GB" sz="1600" dirty="0">
                <a:latin typeface="Times New Roman" panose="02020603050405020304" pitchFamily="18" charset="0"/>
                <a:cs typeface="Times New Roman" panose="02020603050405020304" pitchFamily="18" charset="0"/>
              </a:rPr>
              <a:t>were identified. </a:t>
            </a:r>
            <a:r>
              <a:rPr lang="sv-SE" sz="1600" dirty="0" smtClean="0">
                <a:latin typeface="Times New Roman" panose="02020603050405020304" pitchFamily="18" charset="0"/>
                <a:cs typeface="Times New Roman" panose="02020603050405020304" pitchFamily="18" charset="0"/>
              </a:rPr>
              <a:t> </a:t>
            </a:r>
            <a:endParaRPr lang="sv-SE" sz="1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sv-SE" sz="1500" b="1" dirty="0">
              <a:latin typeface="Times New Roman" panose="02020603050405020304" pitchFamily="18" charset="0"/>
              <a:cs typeface="Times New Roman" panose="02020603050405020304" pitchFamily="18" charset="0"/>
            </a:endParaRPr>
          </a:p>
          <a:p>
            <a:pPr marL="0" indent="0">
              <a:buNone/>
            </a:pPr>
            <a:endParaRPr lang="sv-SE" sz="5250" dirty="0">
              <a:latin typeface="Times New Roman" panose="02020603050405020304" pitchFamily="18" charset="0"/>
              <a:cs typeface="Times New Roman" panose="02020603050405020304" pitchFamily="18" charset="0"/>
            </a:endParaRPr>
          </a:p>
        </p:txBody>
      </p:sp>
      <p:sp>
        <p:nvSpPr>
          <p:cNvPr id="4" name="Título 1"/>
          <p:cNvSpPr txBox="1">
            <a:spLocks/>
          </p:cNvSpPr>
          <p:nvPr/>
        </p:nvSpPr>
        <p:spPr>
          <a:xfrm>
            <a:off x="731017" y="511471"/>
            <a:ext cx="7739116" cy="85725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s-ES" sz="1950" b="1" dirty="0" smtClean="0">
              <a:latin typeface="Times New Roman" panose="02020603050405020304" pitchFamily="18" charset="0"/>
              <a:cs typeface="Times New Roman" panose="02020603050405020304" pitchFamily="18" charset="0"/>
            </a:endParaRPr>
          </a:p>
          <a:p>
            <a:r>
              <a:rPr lang="en-US" altLang="es-ES" sz="1950" b="1" dirty="0" smtClean="0">
                <a:latin typeface="Times New Roman" panose="02020603050405020304" pitchFamily="18" charset="0"/>
                <a:cs typeface="Times New Roman" panose="02020603050405020304" pitchFamily="18" charset="0"/>
              </a:rPr>
              <a:t>METHODS.  </a:t>
            </a:r>
            <a:r>
              <a:rPr lang="sv-SE" altLang="es-ES" sz="1600" b="1" dirty="0" smtClean="0">
                <a:solidFill>
                  <a:schemeClr val="accent5">
                    <a:lumMod val="75000"/>
                  </a:schemeClr>
                </a:solidFill>
                <a:latin typeface="Times New Roman" panose="02020603050405020304" pitchFamily="18" charset="0"/>
                <a:cs typeface="Times New Roman" panose="02020603050405020304" pitchFamily="18" charset="0"/>
              </a:rPr>
              <a:t>LITERATURE REVIEW</a:t>
            </a:r>
            <a:endParaRPr lang="sv-SE" sz="1600" b="1" dirty="0">
              <a:solidFill>
                <a:schemeClr val="accent5">
                  <a:lumMod val="75000"/>
                </a:schemeClr>
              </a:solidFill>
              <a:latin typeface="Times New Roman" panose="02020603050405020304" pitchFamily="18" charset="0"/>
              <a:cs typeface="Times New Roman" panose="02020603050405020304" pitchFamily="18" charset="0"/>
            </a:endParaRPr>
          </a:p>
          <a:p>
            <a:endParaRPr lang="en-US" altLang="es-ES" sz="1950" b="1" dirty="0">
              <a:latin typeface="Times New Roman" panose="02020603050405020304" pitchFamily="18" charset="0"/>
              <a:cs typeface="Times New Roman" panose="02020603050405020304" pitchFamily="18" charset="0"/>
            </a:endParaRPr>
          </a:p>
        </p:txBody>
      </p:sp>
      <p:cxnSp>
        <p:nvCxnSpPr>
          <p:cNvPr id="5" name="Conector recto 4"/>
          <p:cNvCxnSpPr/>
          <p:nvPr/>
        </p:nvCxnSpPr>
        <p:spPr>
          <a:xfrm flipV="1">
            <a:off x="731017" y="1221756"/>
            <a:ext cx="7664381" cy="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568" y="6280753"/>
            <a:ext cx="1227412" cy="429442"/>
          </a:xfrm>
          <a:prstGeom prst="rect">
            <a:avLst/>
          </a:prstGeom>
        </p:spPr>
      </p:pic>
    </p:spTree>
    <p:extLst>
      <p:ext uri="{BB962C8B-B14F-4D97-AF65-F5344CB8AC3E}">
        <p14:creationId xmlns:p14="http://schemas.microsoft.com/office/powerpoint/2010/main" val="1595487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00755"/>
            <a:ext cx="8155132" cy="4406108"/>
          </a:xfrm>
        </p:spPr>
        <p:txBody>
          <a:bodyPr>
            <a:normAutofit/>
          </a:bodyPr>
          <a:lstStyle/>
          <a:p>
            <a:pPr>
              <a:buFont typeface="Wingdings" panose="05000000000000000000" pitchFamily="2" charset="2"/>
              <a:buChar char="§"/>
            </a:pPr>
            <a:r>
              <a:rPr lang="sv-SE" sz="1600" b="1" dirty="0" smtClean="0">
                <a:latin typeface="Times New Roman" panose="02020603050405020304" pitchFamily="18" charset="0"/>
                <a:cs typeface="Times New Roman" panose="02020603050405020304" pitchFamily="18" charset="0"/>
              </a:rPr>
              <a:t>Online </a:t>
            </a:r>
            <a:r>
              <a:rPr lang="sv-SE" sz="1600" b="1" dirty="0">
                <a:latin typeface="Times New Roman" panose="02020603050405020304" pitchFamily="18" charset="0"/>
                <a:cs typeface="Times New Roman" panose="02020603050405020304" pitchFamily="18" charset="0"/>
              </a:rPr>
              <a:t>survey</a:t>
            </a:r>
            <a:r>
              <a:rPr lang="sv-SE" sz="1600" dirty="0">
                <a:latin typeface="Times New Roman" panose="02020603050405020304" pitchFamily="18" charset="0"/>
                <a:cs typeface="Times New Roman" panose="02020603050405020304" pitchFamily="18" charset="0"/>
              </a:rPr>
              <a:t>: 4 </a:t>
            </a:r>
            <a:r>
              <a:rPr lang="sv-SE" sz="1600" dirty="0" err="1" smtClean="0">
                <a:latin typeface="Times New Roman" panose="02020603050405020304" pitchFamily="18" charset="0"/>
                <a:cs typeface="Times New Roman" panose="02020603050405020304" pitchFamily="18" charset="0"/>
              </a:rPr>
              <a:t>questions</a:t>
            </a:r>
            <a:r>
              <a:rPr lang="sv-SE" sz="1600" dirty="0" smtClean="0">
                <a:latin typeface="Times New Roman" panose="02020603050405020304" pitchFamily="18" charset="0"/>
                <a:cs typeface="Times New Roman" panose="02020603050405020304" pitchFamily="18" charset="0"/>
              </a:rPr>
              <a:t> for </a:t>
            </a:r>
            <a:r>
              <a:rPr lang="sv-SE" sz="1600" dirty="0" err="1" smtClean="0">
                <a:latin typeface="Times New Roman" panose="02020603050405020304" pitchFamily="18" charset="0"/>
                <a:cs typeface="Times New Roman" panose="02020603050405020304" pitchFamily="18" charset="0"/>
              </a:rPr>
              <a:t>each</a:t>
            </a:r>
            <a:r>
              <a:rPr lang="sv-SE" sz="1600" dirty="0" smtClean="0">
                <a:latin typeface="Times New Roman" panose="02020603050405020304" pitchFamily="18" charset="0"/>
                <a:cs typeface="Times New Roman" panose="02020603050405020304" pitchFamily="18" charset="0"/>
              </a:rPr>
              <a:t> </a:t>
            </a:r>
            <a:r>
              <a:rPr lang="sv-SE" sz="1600" dirty="0" err="1" smtClean="0">
                <a:latin typeface="Times New Roman" panose="02020603050405020304" pitchFamily="18" charset="0"/>
                <a:cs typeface="Times New Roman" panose="02020603050405020304" pitchFamily="18" charset="0"/>
              </a:rPr>
              <a:t>of</a:t>
            </a:r>
            <a:r>
              <a:rPr lang="sv-SE" sz="1600" dirty="0" smtClean="0">
                <a:latin typeface="Times New Roman" panose="02020603050405020304" pitchFamily="18" charset="0"/>
                <a:cs typeface="Times New Roman" panose="02020603050405020304" pitchFamily="18" charset="0"/>
              </a:rPr>
              <a:t> the 30 drivers, </a:t>
            </a:r>
            <a:r>
              <a:rPr lang="sv-SE" sz="1600" dirty="0" err="1" smtClean="0">
                <a:latin typeface="Times New Roman" panose="02020603050405020304" pitchFamily="18" charset="0"/>
                <a:cs typeface="Times New Roman" panose="02020603050405020304" pitchFamily="18" charset="0"/>
              </a:rPr>
              <a:t>answered</a:t>
            </a:r>
            <a:r>
              <a:rPr lang="sv-SE" sz="1600" dirty="0" smtClean="0">
                <a:latin typeface="Times New Roman" panose="02020603050405020304" pitchFamily="18" charset="0"/>
                <a:cs typeface="Times New Roman" panose="02020603050405020304" pitchFamily="18" charset="0"/>
              </a:rPr>
              <a:t> by </a:t>
            </a:r>
            <a:r>
              <a:rPr lang="sv-SE" sz="1600" dirty="0" err="1" smtClean="0">
                <a:latin typeface="Times New Roman" panose="02020603050405020304" pitchFamily="18" charset="0"/>
                <a:cs typeface="Times New Roman" panose="02020603050405020304" pitchFamily="18" charset="0"/>
              </a:rPr>
              <a:t>each</a:t>
            </a:r>
            <a:r>
              <a:rPr lang="sv-SE" sz="1600" dirty="0" smtClean="0">
                <a:latin typeface="Times New Roman" panose="02020603050405020304" pitchFamily="18" charset="0"/>
                <a:cs typeface="Times New Roman" panose="02020603050405020304" pitchFamily="18" charset="0"/>
              </a:rPr>
              <a:t> expert </a:t>
            </a:r>
            <a:r>
              <a:rPr lang="sv-SE" sz="1600" dirty="0" err="1" smtClean="0">
                <a:latin typeface="Times New Roman" panose="02020603050405020304" pitchFamily="18" charset="0"/>
                <a:cs typeface="Times New Roman" panose="02020603050405020304" pitchFamily="18" charset="0"/>
              </a:rPr>
              <a:t>concerning</a:t>
            </a:r>
            <a:r>
              <a:rPr lang="sv-SE" sz="1600" dirty="0" smtClean="0">
                <a:latin typeface="Times New Roman" panose="02020603050405020304" pitchFamily="18" charset="0"/>
                <a:cs typeface="Times New Roman" panose="02020603050405020304" pitchFamily="18" charset="0"/>
              </a:rPr>
              <a:t> the </a:t>
            </a:r>
            <a:r>
              <a:rPr lang="sv-SE" sz="1600" dirty="0" err="1" smtClean="0">
                <a:latin typeface="Times New Roman" panose="02020603050405020304" pitchFamily="18" charset="0"/>
                <a:cs typeface="Times New Roman" panose="02020603050405020304" pitchFamily="18" charset="0"/>
              </a:rPr>
              <a:t>ecosystem</a:t>
            </a:r>
            <a:r>
              <a:rPr lang="sv-SE" sz="1600" dirty="0" smtClean="0">
                <a:latin typeface="Times New Roman" panose="02020603050405020304" pitchFamily="18" charset="0"/>
                <a:cs typeface="Times New Roman" panose="02020603050405020304" pitchFamily="18" charset="0"/>
              </a:rPr>
              <a:t> </a:t>
            </a:r>
            <a:r>
              <a:rPr lang="sv-SE" sz="1600" dirty="0" err="1" smtClean="0">
                <a:latin typeface="Times New Roman" panose="02020603050405020304" pitchFamily="18" charset="0"/>
                <a:cs typeface="Times New Roman" panose="02020603050405020304" pitchFamily="18" charset="0"/>
              </a:rPr>
              <a:t>component</a:t>
            </a:r>
            <a:r>
              <a:rPr lang="sv-SE" sz="1600" dirty="0" smtClean="0">
                <a:latin typeface="Times New Roman" panose="02020603050405020304" pitchFamily="18" charset="0"/>
                <a:cs typeface="Times New Roman" panose="02020603050405020304" pitchFamily="18" charset="0"/>
              </a:rPr>
              <a:t> </a:t>
            </a:r>
            <a:r>
              <a:rPr lang="sv-SE" sz="1600" dirty="0" err="1" smtClean="0">
                <a:latin typeface="Times New Roman" panose="02020603050405020304" pitchFamily="18" charset="0"/>
                <a:cs typeface="Times New Roman" panose="02020603050405020304" pitchFamily="18" charset="0"/>
              </a:rPr>
              <a:t>they</a:t>
            </a:r>
            <a:r>
              <a:rPr lang="sv-SE" sz="1600" dirty="0" smtClean="0">
                <a:latin typeface="Times New Roman" panose="02020603050405020304" pitchFamily="18" charset="0"/>
                <a:cs typeface="Times New Roman" panose="02020603050405020304" pitchFamily="18" charset="0"/>
              </a:rPr>
              <a:t> </a:t>
            </a:r>
            <a:r>
              <a:rPr lang="sv-SE" sz="1600" dirty="0" err="1" smtClean="0">
                <a:latin typeface="Times New Roman" panose="02020603050405020304" pitchFamily="18" charset="0"/>
                <a:cs typeface="Times New Roman" panose="02020603050405020304" pitchFamily="18" charset="0"/>
              </a:rPr>
              <a:t>had</a:t>
            </a:r>
            <a:r>
              <a:rPr lang="sv-SE" sz="1600" dirty="0" smtClean="0">
                <a:latin typeface="Times New Roman" panose="02020603050405020304" pitchFamily="18" charset="0"/>
                <a:cs typeface="Times New Roman" panose="02020603050405020304" pitchFamily="18" charset="0"/>
              </a:rPr>
              <a:t> </a:t>
            </a:r>
            <a:r>
              <a:rPr lang="sv-SE" sz="1600" dirty="0" err="1" smtClean="0">
                <a:latin typeface="Times New Roman" panose="02020603050405020304" pitchFamily="18" charset="0"/>
                <a:cs typeface="Times New Roman" panose="02020603050405020304" pitchFamily="18" charset="0"/>
              </a:rPr>
              <a:t>expertise</a:t>
            </a:r>
            <a:r>
              <a:rPr lang="sv-SE" sz="1600" dirty="0" smtClean="0">
                <a:latin typeface="Times New Roman" panose="02020603050405020304" pitchFamily="18" charset="0"/>
                <a:cs typeface="Times New Roman" panose="02020603050405020304" pitchFamily="18" charset="0"/>
              </a:rPr>
              <a:t> in:</a:t>
            </a:r>
            <a:endParaRPr lang="sv-SE" sz="1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sv-SE" sz="16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sv-SE" sz="1600" b="1" dirty="0" smtClean="0">
                <a:latin typeface="Times New Roman" panose="02020603050405020304" pitchFamily="18" charset="0"/>
                <a:cs typeface="Times New Roman" panose="02020603050405020304" pitchFamily="18" charset="0"/>
              </a:rPr>
              <a:t>Q1 and Q2. </a:t>
            </a:r>
            <a:r>
              <a:rPr lang="sv-SE" sz="1600" b="1" i="1" dirty="0" smtClean="0">
                <a:latin typeface="Times New Roman" panose="02020603050405020304" pitchFamily="18" charset="0"/>
                <a:cs typeface="Times New Roman" panose="02020603050405020304" pitchFamily="18" charset="0"/>
              </a:rPr>
              <a:t>IMPORTANCE</a:t>
            </a:r>
            <a:r>
              <a:rPr lang="sv-SE" sz="1600" dirty="0">
                <a:latin typeface="Times New Roman" panose="02020603050405020304" pitchFamily="18" charset="0"/>
                <a:cs typeface="Times New Roman" panose="02020603050405020304" pitchFamily="18" charset="0"/>
              </a:rPr>
              <a:t> </a:t>
            </a:r>
            <a:r>
              <a:rPr lang="en-150" sz="1600" dirty="0" smtClean="0">
                <a:latin typeface="Times New Roman" panose="02020603050405020304" pitchFamily="18" charset="0"/>
                <a:cs typeface="Times New Roman" panose="02020603050405020304" pitchFamily="18" charset="0"/>
                <a:sym typeface="Wingdings" panose="05000000000000000000" pitchFamily="2" charset="2"/>
              </a:rPr>
              <a:t></a:t>
            </a:r>
            <a:r>
              <a:rPr lang="sv-SE" sz="1600" dirty="0" smtClean="0">
                <a:latin typeface="Times New Roman" panose="02020603050405020304" pitchFamily="18" charset="0"/>
                <a:cs typeface="Times New Roman" panose="02020603050405020304" pitchFamily="18" charset="0"/>
              </a:rPr>
              <a:t> </a:t>
            </a:r>
            <a:r>
              <a:rPr lang="sv-SE" sz="1600" dirty="0" smtClean="0">
                <a:latin typeface="Times New Roman" panose="02020603050405020304" pitchFamily="18" charset="0"/>
                <a:cs typeface="Times New Roman" panose="02020603050405020304" pitchFamily="18" charset="0"/>
              </a:rPr>
              <a:t>rank (1-9) the </a:t>
            </a:r>
            <a:r>
              <a:rPr lang="sv-SE" sz="1600" dirty="0" err="1" smtClean="0">
                <a:latin typeface="Times New Roman" panose="02020603050405020304" pitchFamily="18" charset="0"/>
                <a:cs typeface="Times New Roman" panose="02020603050405020304" pitchFamily="18" charset="0"/>
              </a:rPr>
              <a:t>impact</a:t>
            </a:r>
            <a:r>
              <a:rPr lang="sv-SE" sz="1600" dirty="0" smtClean="0">
                <a:latin typeface="Times New Roman" panose="02020603050405020304" pitchFamily="18" charset="0"/>
                <a:cs typeface="Times New Roman" panose="02020603050405020304" pitchFamily="18" charset="0"/>
              </a:rPr>
              <a:t> </a:t>
            </a:r>
            <a:r>
              <a:rPr lang="sv-SE" sz="1600" dirty="0" err="1" smtClean="0">
                <a:latin typeface="Times New Roman" panose="02020603050405020304" pitchFamily="18" charset="0"/>
                <a:cs typeface="Times New Roman" panose="02020603050405020304" pitchFamily="18" charset="0"/>
              </a:rPr>
              <a:t>of</a:t>
            </a:r>
            <a:r>
              <a:rPr lang="sv-SE" sz="1600" dirty="0" smtClean="0">
                <a:latin typeface="Times New Roman" panose="02020603050405020304" pitchFamily="18" charset="0"/>
                <a:cs typeface="Times New Roman" panose="02020603050405020304" pitchFamily="18" charset="0"/>
              </a:rPr>
              <a:t> </a:t>
            </a:r>
            <a:r>
              <a:rPr lang="sv-SE" sz="1600" dirty="0" err="1" smtClean="0">
                <a:latin typeface="Times New Roman" panose="02020603050405020304" pitchFamily="18" charset="0"/>
                <a:cs typeface="Times New Roman" panose="02020603050405020304" pitchFamily="18" charset="0"/>
              </a:rPr>
              <a:t>each</a:t>
            </a:r>
            <a:r>
              <a:rPr lang="sv-SE" sz="1600" dirty="0" smtClean="0">
                <a:latin typeface="Times New Roman" panose="02020603050405020304" pitchFamily="18" charset="0"/>
                <a:cs typeface="Times New Roman" panose="02020603050405020304" pitchFamily="18" charset="0"/>
              </a:rPr>
              <a:t> driver on the </a:t>
            </a:r>
            <a:r>
              <a:rPr lang="sv-SE" sz="1600" dirty="0" err="1" smtClean="0">
                <a:latin typeface="Times New Roman" panose="02020603050405020304" pitchFamily="18" charset="0"/>
                <a:cs typeface="Times New Roman" panose="02020603050405020304" pitchFamily="18" charset="0"/>
              </a:rPr>
              <a:t>component</a:t>
            </a:r>
            <a:r>
              <a:rPr lang="sv-SE" sz="1600" dirty="0" smtClean="0">
                <a:latin typeface="Times New Roman" panose="02020603050405020304" pitchFamily="18" charset="0"/>
                <a:cs typeface="Times New Roman" panose="02020603050405020304" pitchFamily="18" charset="0"/>
              </a:rPr>
              <a:t> </a:t>
            </a:r>
            <a:r>
              <a:rPr lang="sv-SE" sz="1600" dirty="0" err="1" smtClean="0">
                <a:latin typeface="Times New Roman" panose="02020603050405020304" pitchFamily="18" charset="0"/>
                <a:cs typeface="Times New Roman" panose="02020603050405020304" pitchFamily="18" charset="0"/>
              </a:rPr>
              <a:t>concerned</a:t>
            </a:r>
            <a:r>
              <a:rPr lang="sv-SE" sz="1600" dirty="0" smtClean="0">
                <a:latin typeface="Times New Roman" panose="02020603050405020304" pitchFamily="18" charset="0"/>
                <a:cs typeface="Times New Roman" panose="02020603050405020304" pitchFamily="18" charset="0"/>
              </a:rPr>
              <a:t>, for the period 2020-2040 (Q1) and 2040-2100 (Q2). </a:t>
            </a:r>
          </a:p>
          <a:p>
            <a:pPr lvl="1">
              <a:buFont typeface="Wingdings" panose="05000000000000000000" pitchFamily="2" charset="2"/>
              <a:buChar char="Ø"/>
            </a:pPr>
            <a:endParaRPr lang="sv-SE" sz="1600" dirty="0">
              <a:latin typeface="Times New Roman" panose="02020603050405020304" pitchFamily="18" charset="0"/>
              <a:cs typeface="Times New Roman" panose="02020603050405020304" pitchFamily="18" charset="0"/>
            </a:endParaRPr>
          </a:p>
          <a:p>
            <a:pPr marL="342900" lvl="1" indent="0">
              <a:buNone/>
            </a:pPr>
            <a:endParaRPr lang="sv-SE" sz="16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sv-SE" sz="1600" b="1" dirty="0">
                <a:latin typeface="Times New Roman" panose="02020603050405020304" pitchFamily="18" charset="0"/>
                <a:cs typeface="Times New Roman" panose="02020603050405020304" pitchFamily="18" charset="0"/>
              </a:rPr>
              <a:t>Q3. </a:t>
            </a:r>
            <a:r>
              <a:rPr lang="sv-SE" sz="1600" b="1" i="1" dirty="0" smtClean="0">
                <a:latin typeface="Times New Roman" panose="02020603050405020304" pitchFamily="18" charset="0"/>
                <a:cs typeface="Times New Roman" panose="02020603050405020304" pitchFamily="18" charset="0"/>
              </a:rPr>
              <a:t>NOVELTY </a:t>
            </a:r>
            <a:r>
              <a:rPr lang="en-150" sz="1600" b="1" dirty="0" smtClean="0">
                <a:latin typeface="Times New Roman" panose="02020603050405020304" pitchFamily="18" charset="0"/>
                <a:cs typeface="Times New Roman" panose="02020603050405020304" pitchFamily="18" charset="0"/>
                <a:sym typeface="Wingdings" panose="05000000000000000000" pitchFamily="2" charset="2"/>
              </a:rPr>
              <a:t></a:t>
            </a:r>
            <a:r>
              <a:rPr lang="sv-SE" sz="1600" b="1" dirty="0" smtClean="0">
                <a:latin typeface="Times New Roman" panose="02020603050405020304" pitchFamily="18" charset="0"/>
                <a:cs typeface="Times New Roman" panose="02020603050405020304" pitchFamily="18" charset="0"/>
              </a:rPr>
              <a:t> </a:t>
            </a:r>
            <a:r>
              <a:rPr lang="sv-SE" sz="1600" dirty="0" err="1">
                <a:latin typeface="Times New Roman" panose="02020603050405020304" pitchFamily="18" charset="0"/>
                <a:cs typeface="Times New Roman" panose="02020603050405020304" pitchFamily="18" charset="0"/>
              </a:rPr>
              <a:t>How</a:t>
            </a:r>
            <a:r>
              <a:rPr lang="sv-SE" sz="1600" dirty="0">
                <a:latin typeface="Times New Roman" panose="02020603050405020304" pitchFamily="18" charset="0"/>
                <a:cs typeface="Times New Roman" panose="02020603050405020304" pitchFamily="18" charset="0"/>
              </a:rPr>
              <a:t> </a:t>
            </a:r>
            <a:r>
              <a:rPr lang="sv-SE" sz="1600" dirty="0" err="1">
                <a:latin typeface="Times New Roman" panose="02020603050405020304" pitchFamily="18" charset="0"/>
                <a:cs typeface="Times New Roman" panose="02020603050405020304" pitchFamily="18" charset="0"/>
              </a:rPr>
              <a:t>well</a:t>
            </a:r>
            <a:r>
              <a:rPr lang="sv-SE" sz="1600" dirty="0">
                <a:latin typeface="Times New Roman" panose="02020603050405020304" pitchFamily="18" charset="0"/>
                <a:cs typeface="Times New Roman" panose="02020603050405020304" pitchFamily="18" charset="0"/>
              </a:rPr>
              <a:t> </a:t>
            </a:r>
            <a:r>
              <a:rPr lang="sv-SE" sz="1600" dirty="0" err="1" smtClean="0">
                <a:latin typeface="Times New Roman" panose="02020603050405020304" pitchFamily="18" charset="0"/>
                <a:cs typeface="Times New Roman" panose="02020603050405020304" pitchFamily="18" charset="0"/>
              </a:rPr>
              <a:t>studied</a:t>
            </a:r>
            <a:r>
              <a:rPr lang="sv-SE" sz="1600" dirty="0" smtClean="0">
                <a:latin typeface="Times New Roman" panose="02020603050405020304" pitchFamily="18" charset="0"/>
                <a:cs typeface="Times New Roman" panose="02020603050405020304" pitchFamily="18" charset="0"/>
              </a:rPr>
              <a:t> </a:t>
            </a:r>
            <a:r>
              <a:rPr lang="sv-SE" sz="1600" dirty="0">
                <a:latin typeface="Times New Roman" panose="02020603050405020304" pitchFamily="18" charset="0"/>
                <a:cs typeface="Times New Roman" panose="02020603050405020304" pitchFamily="18" charset="0"/>
              </a:rPr>
              <a:t>(1-9) </a:t>
            </a:r>
            <a:r>
              <a:rPr lang="sv-SE" sz="1600" dirty="0" err="1">
                <a:latin typeface="Times New Roman" panose="02020603050405020304" pitchFamily="18" charset="0"/>
                <a:cs typeface="Times New Roman" panose="02020603050405020304" pitchFamily="18" charset="0"/>
              </a:rPr>
              <a:t>are</a:t>
            </a:r>
            <a:r>
              <a:rPr lang="sv-SE" sz="1600" dirty="0">
                <a:latin typeface="Times New Roman" panose="02020603050405020304" pitchFamily="18" charset="0"/>
                <a:cs typeface="Times New Roman" panose="02020603050405020304" pitchFamily="18" charset="0"/>
              </a:rPr>
              <a:t> the </a:t>
            </a:r>
            <a:r>
              <a:rPr lang="sv-SE" sz="1600" dirty="0" err="1">
                <a:latin typeface="Times New Roman" panose="02020603050405020304" pitchFamily="18" charset="0"/>
                <a:cs typeface="Times New Roman" panose="02020603050405020304" pitchFamily="18" charset="0"/>
              </a:rPr>
              <a:t>impacts</a:t>
            </a:r>
            <a:r>
              <a:rPr lang="sv-SE" sz="1600" dirty="0">
                <a:latin typeface="Times New Roman" panose="02020603050405020304" pitchFamily="18" charset="0"/>
                <a:cs typeface="Times New Roman" panose="02020603050405020304" pitchFamily="18" charset="0"/>
              </a:rPr>
              <a:t> </a:t>
            </a:r>
            <a:r>
              <a:rPr lang="sv-SE" sz="1600" dirty="0" err="1">
                <a:latin typeface="Times New Roman" panose="02020603050405020304" pitchFamily="18" charset="0"/>
                <a:cs typeface="Times New Roman" panose="02020603050405020304" pitchFamily="18" charset="0"/>
              </a:rPr>
              <a:t>of</a:t>
            </a:r>
            <a:r>
              <a:rPr lang="sv-SE" sz="1600" dirty="0">
                <a:latin typeface="Times New Roman" panose="02020603050405020304" pitchFamily="18" charset="0"/>
                <a:cs typeface="Times New Roman" panose="02020603050405020304" pitchFamily="18" charset="0"/>
              </a:rPr>
              <a:t> a driver on the </a:t>
            </a:r>
            <a:r>
              <a:rPr lang="sv-SE" sz="1600" dirty="0" err="1">
                <a:latin typeface="Times New Roman" panose="02020603050405020304" pitchFamily="18" charset="0"/>
                <a:cs typeface="Times New Roman" panose="02020603050405020304" pitchFamily="18" charset="0"/>
              </a:rPr>
              <a:t>component</a:t>
            </a:r>
            <a:r>
              <a:rPr lang="sv-SE" sz="1600" dirty="0">
                <a:latin typeface="Times New Roman" panose="02020603050405020304" pitchFamily="18" charset="0"/>
                <a:cs typeface="Times New Roman" panose="02020603050405020304" pitchFamily="18" charset="0"/>
              </a:rPr>
              <a:t> </a:t>
            </a:r>
            <a:r>
              <a:rPr lang="sv-SE" sz="1600" dirty="0" err="1">
                <a:latin typeface="Times New Roman" panose="02020603050405020304" pitchFamily="18" charset="0"/>
                <a:cs typeface="Times New Roman" panose="02020603050405020304" pitchFamily="18" charset="0"/>
              </a:rPr>
              <a:t>concerned</a:t>
            </a:r>
            <a:r>
              <a:rPr lang="sv-SE" sz="1600" dirty="0">
                <a:latin typeface="Times New Roman" panose="02020603050405020304" pitchFamily="18" charset="0"/>
                <a:cs typeface="Times New Roman" panose="02020603050405020304" pitchFamily="18" charset="0"/>
              </a:rPr>
              <a:t>? </a:t>
            </a:r>
          </a:p>
          <a:p>
            <a:pPr lvl="1">
              <a:buFont typeface="Wingdings" panose="05000000000000000000" pitchFamily="2" charset="2"/>
              <a:buChar char="Ø"/>
            </a:pPr>
            <a:endParaRPr lang="sv-SE" sz="16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endParaRPr lang="sv-SE" sz="16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sv-SE" sz="1600" b="1" dirty="0" smtClean="0">
                <a:latin typeface="Times New Roman" panose="02020603050405020304" pitchFamily="18" charset="0"/>
                <a:cs typeface="Times New Roman" panose="02020603050405020304" pitchFamily="18" charset="0"/>
              </a:rPr>
              <a:t>Q4. </a:t>
            </a:r>
            <a:r>
              <a:rPr lang="sv-SE" sz="1600" b="1" i="1" dirty="0" smtClean="0">
                <a:latin typeface="Times New Roman" panose="02020603050405020304" pitchFamily="18" charset="0"/>
                <a:cs typeface="Times New Roman" panose="02020603050405020304" pitchFamily="18" charset="0"/>
              </a:rPr>
              <a:t>EXPERTISE </a:t>
            </a:r>
            <a:r>
              <a:rPr lang="en-150" sz="1600" b="1" i="1" dirty="0" smtClean="0">
                <a:latin typeface="Times New Roman" panose="02020603050405020304" pitchFamily="18" charset="0"/>
                <a:cs typeface="Times New Roman" panose="02020603050405020304" pitchFamily="18" charset="0"/>
                <a:sym typeface="Wingdings" panose="05000000000000000000" pitchFamily="2" charset="2"/>
              </a:rPr>
              <a:t></a:t>
            </a:r>
            <a:r>
              <a:rPr lang="sv-SE" sz="1600" dirty="0" smtClean="0">
                <a:latin typeface="Times New Roman" panose="02020603050405020304" pitchFamily="18" charset="0"/>
                <a:cs typeface="Times New Roman" panose="02020603050405020304" pitchFamily="18" charset="0"/>
              </a:rPr>
              <a:t> </a:t>
            </a:r>
            <a:r>
              <a:rPr lang="sv-SE" sz="1600" dirty="0" smtClean="0">
                <a:latin typeface="Times New Roman" panose="02020603050405020304" pitchFamily="18" charset="0"/>
                <a:cs typeface="Times New Roman" panose="02020603050405020304" pitchFamily="18" charset="0"/>
              </a:rPr>
              <a:t>Rank (1-5) </a:t>
            </a:r>
            <a:r>
              <a:rPr lang="sv-SE" sz="1600" dirty="0" err="1" smtClean="0">
                <a:latin typeface="Times New Roman" panose="02020603050405020304" pitchFamily="18" charset="0"/>
                <a:cs typeface="Times New Roman" panose="02020603050405020304" pitchFamily="18" charset="0"/>
              </a:rPr>
              <a:t>your</a:t>
            </a:r>
            <a:r>
              <a:rPr lang="sv-SE" sz="1600" dirty="0" smtClean="0">
                <a:latin typeface="Times New Roman" panose="02020603050405020304" pitchFamily="18" charset="0"/>
                <a:cs typeface="Times New Roman" panose="02020603050405020304" pitchFamily="18" charset="0"/>
              </a:rPr>
              <a:t> </a:t>
            </a:r>
            <a:r>
              <a:rPr lang="sv-SE" sz="1600" dirty="0" err="1" smtClean="0">
                <a:latin typeface="Times New Roman" panose="02020603050405020304" pitchFamily="18" charset="0"/>
                <a:cs typeface="Times New Roman" panose="02020603050405020304" pitchFamily="18" charset="0"/>
              </a:rPr>
              <a:t>expertise</a:t>
            </a:r>
            <a:r>
              <a:rPr lang="sv-SE" sz="1600" dirty="0" smtClean="0">
                <a:latin typeface="Times New Roman" panose="02020603050405020304" pitchFamily="18" charset="0"/>
                <a:cs typeface="Times New Roman" panose="02020603050405020304" pitchFamily="18" charset="0"/>
              </a:rPr>
              <a:t> in the </a:t>
            </a:r>
            <a:r>
              <a:rPr lang="sv-SE" sz="1600" dirty="0" err="1" smtClean="0">
                <a:latin typeface="Times New Roman" panose="02020603050405020304" pitchFamily="18" charset="0"/>
                <a:cs typeface="Times New Roman" panose="02020603050405020304" pitchFamily="18" charset="0"/>
              </a:rPr>
              <a:t>previous</a:t>
            </a:r>
            <a:r>
              <a:rPr lang="sv-SE" sz="1600" dirty="0" smtClean="0">
                <a:latin typeface="Times New Roman" panose="02020603050405020304" pitchFamily="18" charset="0"/>
                <a:cs typeface="Times New Roman" panose="02020603050405020304" pitchFamily="18" charset="0"/>
              </a:rPr>
              <a:t> </a:t>
            </a:r>
            <a:r>
              <a:rPr lang="sv-SE" sz="1600" dirty="0" err="1" smtClean="0">
                <a:latin typeface="Times New Roman" panose="02020603050405020304" pitchFamily="18" charset="0"/>
                <a:cs typeface="Times New Roman" panose="02020603050405020304" pitchFamily="18" charset="0"/>
              </a:rPr>
              <a:t>questions</a:t>
            </a:r>
            <a:r>
              <a:rPr lang="sv-SE" sz="1600" dirty="0" smtClean="0">
                <a:latin typeface="Times New Roman" panose="02020603050405020304" pitchFamily="18" charset="0"/>
                <a:cs typeface="Times New Roman" panose="02020603050405020304" pitchFamily="18" charset="0"/>
              </a:rPr>
              <a:t>.</a:t>
            </a:r>
          </a:p>
          <a:p>
            <a:pPr lvl="1">
              <a:buFont typeface="Wingdings" panose="05000000000000000000" pitchFamily="2" charset="2"/>
              <a:buChar char="Ø"/>
            </a:pPr>
            <a:endParaRPr lang="sv-SE" sz="16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endParaRPr lang="sv-SE" sz="1600"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sv-SE" sz="1600" dirty="0" smtClean="0">
                <a:latin typeface="Times New Roman" panose="02020603050405020304" pitchFamily="18" charset="0"/>
                <a:cs typeface="Times New Roman" panose="02020603050405020304" pitchFamily="18" charset="0"/>
              </a:rPr>
              <a:t>Suggestions </a:t>
            </a:r>
            <a:r>
              <a:rPr lang="sv-SE" sz="1600" dirty="0" err="1" smtClean="0">
                <a:latin typeface="Times New Roman" panose="02020603050405020304" pitchFamily="18" charset="0"/>
                <a:cs typeface="Times New Roman" panose="02020603050405020304" pitchFamily="18" charset="0"/>
              </a:rPr>
              <a:t>of</a:t>
            </a:r>
            <a:r>
              <a:rPr lang="sv-SE" sz="1600" dirty="0" smtClean="0">
                <a:latin typeface="Times New Roman" panose="02020603050405020304" pitchFamily="18" charset="0"/>
                <a:cs typeface="Times New Roman" panose="02020603050405020304" pitchFamily="18" charset="0"/>
              </a:rPr>
              <a:t> </a:t>
            </a:r>
            <a:r>
              <a:rPr lang="sv-SE" sz="1600" dirty="0" err="1" smtClean="0">
                <a:latin typeface="Times New Roman" panose="02020603050405020304" pitchFamily="18" charset="0"/>
                <a:cs typeface="Times New Roman" panose="02020603050405020304" pitchFamily="18" charset="0"/>
              </a:rPr>
              <a:t>important</a:t>
            </a:r>
            <a:r>
              <a:rPr lang="sv-SE" sz="1600" dirty="0" smtClean="0">
                <a:latin typeface="Times New Roman" panose="02020603050405020304" pitchFamily="18" charset="0"/>
                <a:cs typeface="Times New Roman" panose="02020603050405020304" pitchFamily="18" charset="0"/>
              </a:rPr>
              <a:t> studies </a:t>
            </a:r>
            <a:r>
              <a:rPr lang="sv-SE" sz="1600" dirty="0" err="1" smtClean="0">
                <a:latin typeface="Times New Roman" panose="02020603050405020304" pitchFamily="18" charset="0"/>
                <a:cs typeface="Times New Roman" panose="02020603050405020304" pitchFamily="18" charset="0"/>
              </a:rPr>
              <a:t>were</a:t>
            </a:r>
            <a:r>
              <a:rPr lang="sv-SE" sz="1600" dirty="0" smtClean="0">
                <a:latin typeface="Times New Roman" panose="02020603050405020304" pitchFamily="18" charset="0"/>
                <a:cs typeface="Times New Roman" panose="02020603050405020304" pitchFamily="18" charset="0"/>
              </a:rPr>
              <a:t> </a:t>
            </a:r>
            <a:r>
              <a:rPr lang="sv-SE" sz="1600" dirty="0" err="1" smtClean="0">
                <a:latin typeface="Times New Roman" panose="02020603050405020304" pitchFamily="18" charset="0"/>
                <a:cs typeface="Times New Roman" panose="02020603050405020304" pitchFamily="18" charset="0"/>
              </a:rPr>
              <a:t>allowed</a:t>
            </a:r>
            <a:r>
              <a:rPr lang="sv-SE" sz="1600" dirty="0" smtClean="0">
                <a:latin typeface="Times New Roman" panose="02020603050405020304" pitchFamily="18" charset="0"/>
                <a:cs typeface="Times New Roman" panose="02020603050405020304" pitchFamily="18" charset="0"/>
              </a:rPr>
              <a:t>. </a:t>
            </a:r>
          </a:p>
          <a:p>
            <a:pPr>
              <a:buFont typeface="Wingdings" panose="05000000000000000000" pitchFamily="2" charset="2"/>
              <a:buChar char="§"/>
            </a:pPr>
            <a:endParaRPr lang="sv-SE" sz="1500" b="1" dirty="0">
              <a:latin typeface="Times New Roman" panose="02020603050405020304" pitchFamily="18" charset="0"/>
              <a:cs typeface="Times New Roman" panose="02020603050405020304" pitchFamily="18" charset="0"/>
            </a:endParaRPr>
          </a:p>
          <a:p>
            <a:pPr marL="0" indent="0">
              <a:buNone/>
            </a:pPr>
            <a:endParaRPr lang="sv-SE" sz="5250" dirty="0">
              <a:latin typeface="Times New Roman" panose="02020603050405020304" pitchFamily="18" charset="0"/>
              <a:cs typeface="Times New Roman" panose="02020603050405020304" pitchFamily="18" charset="0"/>
            </a:endParaRPr>
          </a:p>
        </p:txBody>
      </p:sp>
      <p:sp>
        <p:nvSpPr>
          <p:cNvPr id="4" name="Título 1"/>
          <p:cNvSpPr txBox="1">
            <a:spLocks/>
          </p:cNvSpPr>
          <p:nvPr/>
        </p:nvSpPr>
        <p:spPr>
          <a:xfrm>
            <a:off x="731017" y="511471"/>
            <a:ext cx="7739116" cy="85725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s-ES" sz="1950" b="1" dirty="0" smtClean="0">
              <a:latin typeface="Times New Roman" panose="02020603050405020304" pitchFamily="18" charset="0"/>
              <a:cs typeface="Times New Roman" panose="02020603050405020304" pitchFamily="18" charset="0"/>
            </a:endParaRPr>
          </a:p>
          <a:p>
            <a:r>
              <a:rPr lang="en-US" altLang="es-ES" sz="1950" b="1" dirty="0" smtClean="0">
                <a:latin typeface="Times New Roman" panose="02020603050405020304" pitchFamily="18" charset="0"/>
                <a:cs typeface="Times New Roman" panose="02020603050405020304" pitchFamily="18" charset="0"/>
              </a:rPr>
              <a:t>METHODS.  </a:t>
            </a:r>
            <a:r>
              <a:rPr lang="sv-SE" sz="1600" b="1" dirty="0" smtClean="0">
                <a:solidFill>
                  <a:schemeClr val="accent5">
                    <a:lumMod val="75000"/>
                  </a:schemeClr>
                </a:solidFill>
                <a:latin typeface="Times New Roman" panose="02020603050405020304" pitchFamily="18" charset="0"/>
                <a:cs typeface="Times New Roman" panose="02020603050405020304" pitchFamily="18" charset="0"/>
              </a:rPr>
              <a:t>EXPERT </a:t>
            </a:r>
            <a:r>
              <a:rPr lang="sv-SE" sz="1600" b="1" dirty="0">
                <a:solidFill>
                  <a:schemeClr val="accent5">
                    <a:lumMod val="75000"/>
                  </a:schemeClr>
                </a:solidFill>
                <a:latin typeface="Times New Roman" panose="02020603050405020304" pitchFamily="18" charset="0"/>
                <a:cs typeface="Times New Roman" panose="02020603050405020304" pitchFamily="18" charset="0"/>
              </a:rPr>
              <a:t>ASSESSMENT</a:t>
            </a:r>
          </a:p>
          <a:p>
            <a:endParaRPr lang="en-US" altLang="es-ES" sz="1950" b="1" dirty="0">
              <a:latin typeface="Times New Roman" panose="02020603050405020304" pitchFamily="18" charset="0"/>
              <a:cs typeface="Times New Roman" panose="02020603050405020304" pitchFamily="18" charset="0"/>
            </a:endParaRPr>
          </a:p>
        </p:txBody>
      </p:sp>
      <p:cxnSp>
        <p:nvCxnSpPr>
          <p:cNvPr id="5" name="Conector recto 4"/>
          <p:cNvCxnSpPr/>
          <p:nvPr/>
        </p:nvCxnSpPr>
        <p:spPr>
          <a:xfrm flipV="1">
            <a:off x="731017" y="1221756"/>
            <a:ext cx="7664381" cy="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568" y="6280753"/>
            <a:ext cx="1227412" cy="429442"/>
          </a:xfrm>
          <a:prstGeom prst="rect">
            <a:avLst/>
          </a:prstGeom>
        </p:spPr>
      </p:pic>
    </p:spTree>
    <p:extLst>
      <p:ext uri="{BB962C8B-B14F-4D97-AF65-F5344CB8AC3E}">
        <p14:creationId xmlns:p14="http://schemas.microsoft.com/office/powerpoint/2010/main" val="2367304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91071"/>
            <a:ext cx="7766748" cy="4615792"/>
          </a:xfrm>
        </p:spPr>
        <p:txBody>
          <a:bodyPr>
            <a:normAutofit/>
          </a:bodyPr>
          <a:lstStyle/>
          <a:p>
            <a:pPr marL="0" indent="0" algn="ctr">
              <a:buNone/>
            </a:pPr>
            <a:r>
              <a:rPr lang="sv-SE" sz="1400" b="1" dirty="0" smtClean="0">
                <a:latin typeface="Times New Roman" panose="02020603050405020304" pitchFamily="18" charset="0"/>
                <a:cs typeface="Times New Roman" panose="02020603050405020304" pitchFamily="18" charset="0"/>
              </a:rPr>
              <a:t>Table 1. </a:t>
            </a:r>
            <a:r>
              <a:rPr lang="sv-SE" sz="1400" dirty="0" err="1" smtClean="0">
                <a:latin typeface="Times New Roman" panose="02020603050405020304" pitchFamily="18" charset="0"/>
                <a:cs typeface="Times New Roman" panose="02020603050405020304" pitchFamily="18" charset="0"/>
              </a:rPr>
              <a:t>Overview</a:t>
            </a:r>
            <a:r>
              <a:rPr lang="sv-SE" sz="1400" dirty="0" smtClean="0">
                <a:latin typeface="Times New Roman" panose="02020603050405020304" pitchFamily="18" charset="0"/>
                <a:cs typeface="Times New Roman" panose="02020603050405020304" pitchFamily="18" charset="0"/>
              </a:rPr>
              <a:t> </a:t>
            </a:r>
            <a:r>
              <a:rPr lang="sv-SE" sz="1400" dirty="0" err="1" smtClean="0">
                <a:latin typeface="Times New Roman" panose="02020603050405020304" pitchFamily="18" charset="0"/>
                <a:cs typeface="Times New Roman" panose="02020603050405020304" pitchFamily="18" charset="0"/>
              </a:rPr>
              <a:t>of</a:t>
            </a:r>
            <a:r>
              <a:rPr lang="sv-SE" sz="1400" dirty="0" smtClean="0">
                <a:latin typeface="Times New Roman" panose="02020603050405020304" pitchFamily="18" charset="0"/>
                <a:cs typeface="Times New Roman" panose="02020603050405020304" pitchFamily="18" charset="0"/>
              </a:rPr>
              <a:t> the </a:t>
            </a:r>
            <a:r>
              <a:rPr lang="sv-SE" sz="1400" dirty="0" err="1" smtClean="0">
                <a:latin typeface="Times New Roman" panose="02020603050405020304" pitchFamily="18" charset="0"/>
                <a:cs typeface="Times New Roman" panose="02020603050405020304" pitchFamily="18" charset="0"/>
              </a:rPr>
              <a:t>groups</a:t>
            </a:r>
            <a:r>
              <a:rPr lang="sv-SE" sz="1400" dirty="0" smtClean="0">
                <a:latin typeface="Times New Roman" panose="02020603050405020304" pitchFamily="18" charset="0"/>
                <a:cs typeface="Times New Roman" panose="02020603050405020304" pitchFamily="18" charset="0"/>
              </a:rPr>
              <a:t> (n=5</a:t>
            </a:r>
            <a:r>
              <a:rPr lang="sv-SE" sz="1400" dirty="0" smtClean="0">
                <a:latin typeface="Times New Roman" panose="02020603050405020304" pitchFamily="18" charset="0"/>
                <a:cs typeface="Times New Roman" panose="02020603050405020304" pitchFamily="18" charset="0"/>
              </a:rPr>
              <a:t>) </a:t>
            </a:r>
            <a:r>
              <a:rPr lang="sv-SE" sz="1400" dirty="0" err="1" smtClean="0">
                <a:latin typeface="Times New Roman" panose="02020603050405020304" pitchFamily="18" charset="0"/>
                <a:cs typeface="Times New Roman" panose="02020603050405020304" pitchFamily="18" charset="0"/>
              </a:rPr>
              <a:t>of</a:t>
            </a:r>
            <a:r>
              <a:rPr lang="sv-SE" sz="1400" dirty="0" smtClean="0">
                <a:latin typeface="Times New Roman" panose="02020603050405020304" pitchFamily="18" charset="0"/>
                <a:cs typeface="Times New Roman" panose="02020603050405020304" pitchFamily="18" charset="0"/>
              </a:rPr>
              <a:t> experts </a:t>
            </a:r>
            <a:r>
              <a:rPr lang="sv-SE" sz="1400" dirty="0" smtClean="0">
                <a:latin typeface="Times New Roman" panose="02020603050405020304" pitchFamily="18" charset="0"/>
                <a:cs typeface="Times New Roman" panose="02020603050405020304" pitchFamily="18" charset="0"/>
              </a:rPr>
              <a:t>(n=27) </a:t>
            </a:r>
            <a:r>
              <a:rPr lang="sv-SE" sz="1400" dirty="0" err="1" smtClean="0">
                <a:latin typeface="Times New Roman" panose="02020603050405020304" pitchFamily="18" charset="0"/>
                <a:cs typeface="Times New Roman" panose="02020603050405020304" pitchFamily="18" charset="0"/>
              </a:rPr>
              <a:t>participating</a:t>
            </a:r>
            <a:r>
              <a:rPr lang="sv-SE" sz="1400" dirty="0" smtClean="0">
                <a:latin typeface="Times New Roman" panose="02020603050405020304" pitchFamily="18" charset="0"/>
                <a:cs typeface="Times New Roman" panose="02020603050405020304" pitchFamily="18" charset="0"/>
              </a:rPr>
              <a:t> </a:t>
            </a:r>
            <a:r>
              <a:rPr lang="sv-SE" sz="1400" dirty="0" smtClean="0">
                <a:latin typeface="Times New Roman" panose="02020603050405020304" pitchFamily="18" charset="0"/>
                <a:cs typeface="Times New Roman" panose="02020603050405020304" pitchFamily="18" charset="0"/>
              </a:rPr>
              <a:t>in the Expert </a:t>
            </a:r>
            <a:r>
              <a:rPr lang="sv-SE" sz="1400" dirty="0" err="1" smtClean="0">
                <a:latin typeface="Times New Roman" panose="02020603050405020304" pitchFamily="18" charset="0"/>
                <a:cs typeface="Times New Roman" panose="02020603050405020304" pitchFamily="18" charset="0"/>
              </a:rPr>
              <a:t>Assessment</a:t>
            </a:r>
            <a:r>
              <a:rPr lang="sv-SE" sz="1600" dirty="0" smtClean="0">
                <a:latin typeface="Times New Roman" panose="02020603050405020304" pitchFamily="18" charset="0"/>
                <a:cs typeface="Times New Roman" panose="02020603050405020304" pitchFamily="18" charset="0"/>
              </a:rPr>
              <a:t>. </a:t>
            </a:r>
            <a:endParaRPr lang="sv-SE" sz="1500" dirty="0">
              <a:latin typeface="Times New Roman" panose="02020603050405020304" pitchFamily="18" charset="0"/>
              <a:cs typeface="Times New Roman" panose="02020603050405020304" pitchFamily="18" charset="0"/>
            </a:endParaRPr>
          </a:p>
          <a:p>
            <a:pPr marL="0" indent="0">
              <a:buNone/>
            </a:pPr>
            <a:endParaRPr lang="sv-SE" sz="5250" dirty="0">
              <a:latin typeface="Times New Roman" panose="02020603050405020304" pitchFamily="18" charset="0"/>
              <a:cs typeface="Times New Roman" panose="02020603050405020304" pitchFamily="18" charset="0"/>
            </a:endParaRPr>
          </a:p>
        </p:txBody>
      </p:sp>
      <p:sp>
        <p:nvSpPr>
          <p:cNvPr id="4" name="Título 1"/>
          <p:cNvSpPr txBox="1">
            <a:spLocks/>
          </p:cNvSpPr>
          <p:nvPr/>
        </p:nvSpPr>
        <p:spPr>
          <a:xfrm>
            <a:off x="731017" y="511471"/>
            <a:ext cx="7739116" cy="85725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s-ES" sz="1950" b="1" dirty="0" smtClean="0">
              <a:latin typeface="Times New Roman" panose="02020603050405020304" pitchFamily="18" charset="0"/>
              <a:cs typeface="Times New Roman" panose="02020603050405020304" pitchFamily="18" charset="0"/>
            </a:endParaRPr>
          </a:p>
          <a:p>
            <a:r>
              <a:rPr lang="en-US" altLang="es-ES" sz="1950" b="1" dirty="0" smtClean="0">
                <a:latin typeface="Times New Roman" panose="02020603050405020304" pitchFamily="18" charset="0"/>
                <a:cs typeface="Times New Roman" panose="02020603050405020304" pitchFamily="18" charset="0"/>
              </a:rPr>
              <a:t>METHODS.  </a:t>
            </a:r>
            <a:r>
              <a:rPr lang="sv-SE" sz="1600" b="1" dirty="0" smtClean="0">
                <a:solidFill>
                  <a:schemeClr val="accent5">
                    <a:lumMod val="75000"/>
                  </a:schemeClr>
                </a:solidFill>
                <a:latin typeface="Times New Roman" panose="02020603050405020304" pitchFamily="18" charset="0"/>
                <a:cs typeface="Times New Roman" panose="02020603050405020304" pitchFamily="18" charset="0"/>
              </a:rPr>
              <a:t>EXPERT </a:t>
            </a:r>
            <a:r>
              <a:rPr lang="sv-SE" sz="1600" b="1" dirty="0">
                <a:solidFill>
                  <a:schemeClr val="accent5">
                    <a:lumMod val="75000"/>
                  </a:schemeClr>
                </a:solidFill>
                <a:latin typeface="Times New Roman" panose="02020603050405020304" pitchFamily="18" charset="0"/>
                <a:cs typeface="Times New Roman" panose="02020603050405020304" pitchFamily="18" charset="0"/>
              </a:rPr>
              <a:t>ASSESSMENT</a:t>
            </a:r>
          </a:p>
          <a:p>
            <a:endParaRPr lang="en-US" altLang="es-ES" sz="1950" b="1" dirty="0">
              <a:latin typeface="Times New Roman" panose="02020603050405020304" pitchFamily="18" charset="0"/>
              <a:cs typeface="Times New Roman" panose="02020603050405020304" pitchFamily="18" charset="0"/>
            </a:endParaRPr>
          </a:p>
        </p:txBody>
      </p:sp>
      <p:cxnSp>
        <p:nvCxnSpPr>
          <p:cNvPr id="5" name="Conector recto 4"/>
          <p:cNvCxnSpPr/>
          <p:nvPr/>
        </p:nvCxnSpPr>
        <p:spPr>
          <a:xfrm flipV="1">
            <a:off x="731017" y="1221756"/>
            <a:ext cx="7664381" cy="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568" y="6280753"/>
            <a:ext cx="1227412" cy="429442"/>
          </a:xfrm>
          <a:prstGeom prst="rect">
            <a:avLst/>
          </a:prstGeom>
        </p:spPr>
      </p:pic>
      <p:pic>
        <p:nvPicPr>
          <p:cNvPr id="2" name="Picture 1"/>
          <p:cNvPicPr>
            <a:picLocks noChangeAspect="1"/>
          </p:cNvPicPr>
          <p:nvPr/>
        </p:nvPicPr>
        <p:blipFill rotWithShape="1">
          <a:blip r:embed="rId3"/>
          <a:srcRect b="8925"/>
          <a:stretch/>
        </p:blipFill>
        <p:spPr>
          <a:xfrm>
            <a:off x="2430277" y="2047232"/>
            <a:ext cx="4894160" cy="4657453"/>
          </a:xfrm>
          <a:prstGeom prst="rect">
            <a:avLst/>
          </a:prstGeom>
          <a:ln>
            <a:solidFill>
              <a:schemeClr val="bg1">
                <a:lumMod val="65000"/>
              </a:schemeClr>
            </a:solidFill>
          </a:ln>
        </p:spPr>
      </p:pic>
    </p:spTree>
    <p:extLst>
      <p:ext uri="{BB962C8B-B14F-4D97-AF65-F5344CB8AC3E}">
        <p14:creationId xmlns:p14="http://schemas.microsoft.com/office/powerpoint/2010/main" val="1066946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00755"/>
            <a:ext cx="8155132" cy="4406108"/>
          </a:xfrm>
        </p:spPr>
        <p:txBody>
          <a:bodyPr>
            <a:normAutofit/>
          </a:bodyPr>
          <a:lstStyle/>
          <a:p>
            <a:pPr marL="0" indent="0">
              <a:buNone/>
            </a:pPr>
            <a:endParaRPr lang="sv-SE" sz="1500" b="1" dirty="0">
              <a:latin typeface="Times New Roman" panose="02020603050405020304" pitchFamily="18" charset="0"/>
              <a:cs typeface="Times New Roman" panose="02020603050405020304" pitchFamily="18" charset="0"/>
            </a:endParaRPr>
          </a:p>
          <a:p>
            <a:r>
              <a:rPr lang="sv-SE" sz="1600" dirty="0" err="1" smtClean="0">
                <a:latin typeface="Times New Roman" panose="02020603050405020304" pitchFamily="18" charset="0"/>
                <a:cs typeface="Times New Roman" panose="02020603050405020304" pitchFamily="18" charset="0"/>
              </a:rPr>
              <a:t>Responses</a:t>
            </a:r>
            <a:r>
              <a:rPr lang="sv-SE" sz="1600" dirty="0" smtClean="0">
                <a:latin typeface="Times New Roman" panose="02020603050405020304" pitchFamily="18" charset="0"/>
                <a:cs typeface="Times New Roman" panose="02020603050405020304" pitchFamily="18" charset="0"/>
              </a:rPr>
              <a:t> by experts </a:t>
            </a:r>
            <a:r>
              <a:rPr lang="sv-SE" sz="1600" dirty="0" err="1" smtClean="0">
                <a:latin typeface="Times New Roman" panose="02020603050405020304" pitchFamily="18" charset="0"/>
                <a:cs typeface="Times New Roman" panose="02020603050405020304" pitchFamily="18" charset="0"/>
              </a:rPr>
              <a:t>with</a:t>
            </a:r>
            <a:r>
              <a:rPr lang="sv-SE" sz="1600" dirty="0" smtClean="0">
                <a:latin typeface="Times New Roman" panose="02020603050405020304" pitchFamily="18" charset="0"/>
                <a:cs typeface="Times New Roman" panose="02020603050405020304" pitchFamily="18" charset="0"/>
              </a:rPr>
              <a:t> </a:t>
            </a:r>
            <a:r>
              <a:rPr lang="sv-SE" sz="1600" dirty="0" err="1" smtClean="0">
                <a:latin typeface="Times New Roman" panose="02020603050405020304" pitchFamily="18" charset="0"/>
                <a:cs typeface="Times New Roman" panose="02020603050405020304" pitchFamily="18" charset="0"/>
              </a:rPr>
              <a:t>expertise</a:t>
            </a:r>
            <a:r>
              <a:rPr lang="sv-SE" sz="1600" dirty="0" smtClean="0">
                <a:latin typeface="Times New Roman" panose="02020603050405020304" pitchFamily="18" charset="0"/>
                <a:cs typeface="Times New Roman" panose="02020603050405020304" pitchFamily="18" charset="0"/>
              </a:rPr>
              <a:t> &lt;2 </a:t>
            </a:r>
            <a:r>
              <a:rPr lang="sv-SE" sz="1600" dirty="0" err="1" smtClean="0">
                <a:latin typeface="Times New Roman" panose="02020603050405020304" pitchFamily="18" charset="0"/>
                <a:cs typeface="Times New Roman" panose="02020603050405020304" pitchFamily="18" charset="0"/>
              </a:rPr>
              <a:t>were</a:t>
            </a:r>
            <a:r>
              <a:rPr lang="sv-SE" sz="1600" dirty="0" smtClean="0">
                <a:latin typeface="Times New Roman" panose="02020603050405020304" pitchFamily="18" charset="0"/>
                <a:cs typeface="Times New Roman" panose="02020603050405020304" pitchFamily="18" charset="0"/>
              </a:rPr>
              <a:t> </a:t>
            </a:r>
            <a:r>
              <a:rPr lang="sv-SE" sz="1600" dirty="0" err="1" smtClean="0">
                <a:latin typeface="Times New Roman" panose="02020603050405020304" pitchFamily="18" charset="0"/>
                <a:cs typeface="Times New Roman" panose="02020603050405020304" pitchFamily="18" charset="0"/>
              </a:rPr>
              <a:t>excluded</a:t>
            </a:r>
            <a:r>
              <a:rPr lang="sv-SE" sz="1600" dirty="0" smtClean="0">
                <a:latin typeface="Times New Roman" panose="02020603050405020304" pitchFamily="18" charset="0"/>
                <a:cs typeface="Times New Roman" panose="02020603050405020304" pitchFamily="18" charset="0"/>
              </a:rPr>
              <a:t>. </a:t>
            </a:r>
          </a:p>
          <a:p>
            <a:endParaRPr lang="sv-SE" sz="1600" dirty="0">
              <a:latin typeface="Times New Roman" panose="02020603050405020304" pitchFamily="18" charset="0"/>
              <a:cs typeface="Times New Roman" panose="02020603050405020304" pitchFamily="18" charset="0"/>
            </a:endParaRPr>
          </a:p>
          <a:p>
            <a:r>
              <a:rPr lang="sv-SE" sz="1600" dirty="0" smtClean="0">
                <a:latin typeface="Times New Roman" panose="02020603050405020304" pitchFamily="18" charset="0"/>
                <a:cs typeface="Times New Roman" panose="02020603050405020304" pitchFamily="18" charset="0"/>
              </a:rPr>
              <a:t>All </a:t>
            </a:r>
            <a:r>
              <a:rPr lang="sv-SE" sz="1600" dirty="0" err="1" smtClean="0">
                <a:latin typeface="Times New Roman" panose="02020603050405020304" pitchFamily="18" charset="0"/>
                <a:cs typeface="Times New Roman" panose="02020603050405020304" pitchFamily="18" charset="0"/>
              </a:rPr>
              <a:t>remaining</a:t>
            </a:r>
            <a:r>
              <a:rPr lang="sv-SE" sz="1600" dirty="0" smtClean="0">
                <a:latin typeface="Times New Roman" panose="02020603050405020304" pitchFamily="18" charset="0"/>
                <a:cs typeface="Times New Roman" panose="02020603050405020304" pitchFamily="18" charset="0"/>
              </a:rPr>
              <a:t> </a:t>
            </a:r>
            <a:r>
              <a:rPr lang="sv-SE" sz="1600" dirty="0" err="1" smtClean="0">
                <a:latin typeface="Times New Roman" panose="02020603050405020304" pitchFamily="18" charset="0"/>
                <a:cs typeface="Times New Roman" panose="02020603050405020304" pitchFamily="18" charset="0"/>
              </a:rPr>
              <a:t>responses</a:t>
            </a:r>
            <a:r>
              <a:rPr lang="sv-SE" sz="1600" dirty="0" smtClean="0">
                <a:latin typeface="Times New Roman" panose="02020603050405020304" pitchFamily="18" charset="0"/>
                <a:cs typeface="Times New Roman" panose="02020603050405020304" pitchFamily="18" charset="0"/>
              </a:rPr>
              <a:t> for </a:t>
            </a:r>
            <a:r>
              <a:rPr lang="sv-SE" sz="1600" b="1" i="1" dirty="0" err="1" smtClean="0">
                <a:latin typeface="Times New Roman" panose="02020603050405020304" pitchFamily="18" charset="0"/>
                <a:cs typeface="Times New Roman" panose="02020603050405020304" pitchFamily="18" charset="0"/>
              </a:rPr>
              <a:t>importance</a:t>
            </a:r>
            <a:r>
              <a:rPr lang="sv-SE" sz="1600" dirty="0" smtClean="0">
                <a:latin typeface="Times New Roman" panose="02020603050405020304" pitchFamily="18" charset="0"/>
                <a:cs typeface="Times New Roman" panose="02020603050405020304" pitchFamily="18" charset="0"/>
              </a:rPr>
              <a:t> and </a:t>
            </a:r>
            <a:r>
              <a:rPr lang="sv-SE" sz="1600" b="1" i="1" dirty="0" err="1" smtClean="0">
                <a:latin typeface="Times New Roman" panose="02020603050405020304" pitchFamily="18" charset="0"/>
                <a:cs typeface="Times New Roman" panose="02020603050405020304" pitchFamily="18" charset="0"/>
              </a:rPr>
              <a:t>novelty</a:t>
            </a:r>
            <a:r>
              <a:rPr lang="sv-SE" sz="1600" dirty="0" smtClean="0">
                <a:latin typeface="Times New Roman" panose="02020603050405020304" pitchFamily="18" charset="0"/>
                <a:cs typeface="Times New Roman" panose="02020603050405020304" pitchFamily="18" charset="0"/>
              </a:rPr>
              <a:t> </a:t>
            </a:r>
            <a:r>
              <a:rPr lang="sv-SE" sz="1600" dirty="0" err="1" smtClean="0">
                <a:latin typeface="Times New Roman" panose="02020603050405020304" pitchFamily="18" charset="0"/>
                <a:cs typeface="Times New Roman" panose="02020603050405020304" pitchFamily="18" charset="0"/>
              </a:rPr>
              <a:t>were</a:t>
            </a:r>
            <a:r>
              <a:rPr lang="sv-SE" sz="1600" dirty="0" smtClean="0">
                <a:latin typeface="Times New Roman" panose="02020603050405020304" pitchFamily="18" charset="0"/>
                <a:cs typeface="Times New Roman" panose="02020603050405020304" pitchFamily="18" charset="0"/>
              </a:rPr>
              <a:t> </a:t>
            </a:r>
            <a:r>
              <a:rPr lang="sv-SE" sz="1600" dirty="0" err="1" smtClean="0">
                <a:latin typeface="Times New Roman" panose="02020603050405020304" pitchFamily="18" charset="0"/>
                <a:cs typeface="Times New Roman" panose="02020603050405020304" pitchFamily="18" charset="0"/>
              </a:rPr>
              <a:t>normalized</a:t>
            </a:r>
            <a:r>
              <a:rPr lang="sv-SE" sz="1600" dirty="0" smtClean="0">
                <a:latin typeface="Times New Roman" panose="02020603050405020304" pitchFamily="18" charset="0"/>
                <a:cs typeface="Times New Roman" panose="02020603050405020304" pitchFamily="18" charset="0"/>
              </a:rPr>
              <a:t> (0-10), and </a:t>
            </a:r>
            <a:r>
              <a:rPr lang="sv-SE" sz="1600" dirty="0" err="1" smtClean="0">
                <a:latin typeface="Times New Roman" panose="02020603050405020304" pitchFamily="18" charset="0"/>
                <a:cs typeface="Times New Roman" panose="02020603050405020304" pitchFamily="18" charset="0"/>
              </a:rPr>
              <a:t>aggregated</a:t>
            </a:r>
            <a:r>
              <a:rPr lang="sv-SE" sz="1600" dirty="0" smtClean="0">
                <a:latin typeface="Times New Roman" panose="02020603050405020304" pitchFamily="18" charset="0"/>
                <a:cs typeface="Times New Roman" panose="02020603050405020304" pitchFamily="18" charset="0"/>
              </a:rPr>
              <a:t> by </a:t>
            </a:r>
            <a:r>
              <a:rPr lang="sv-SE" sz="1600" dirty="0" err="1" smtClean="0">
                <a:latin typeface="Times New Roman" panose="02020603050405020304" pitchFamily="18" charset="0"/>
                <a:cs typeface="Times New Roman" panose="02020603050405020304" pitchFamily="18" charset="0"/>
              </a:rPr>
              <a:t>averaging</a:t>
            </a:r>
            <a:r>
              <a:rPr lang="sv-SE" sz="1600" dirty="0" smtClean="0">
                <a:latin typeface="Times New Roman" panose="02020603050405020304" pitchFamily="18" charset="0"/>
                <a:cs typeface="Times New Roman" panose="02020603050405020304" pitchFamily="18" charset="0"/>
              </a:rPr>
              <a:t> the </a:t>
            </a:r>
            <a:r>
              <a:rPr lang="sv-SE" sz="1600" dirty="0" err="1" smtClean="0">
                <a:latin typeface="Times New Roman" panose="02020603050405020304" pitchFamily="18" charset="0"/>
                <a:cs typeface="Times New Roman" panose="02020603050405020304" pitchFamily="18" charset="0"/>
              </a:rPr>
              <a:t>normalized</a:t>
            </a:r>
            <a:r>
              <a:rPr lang="sv-SE" sz="1600" dirty="0" smtClean="0">
                <a:latin typeface="Times New Roman" panose="02020603050405020304" pitchFamily="18" charset="0"/>
                <a:cs typeface="Times New Roman" panose="02020603050405020304" pitchFamily="18" charset="0"/>
              </a:rPr>
              <a:t> scores. </a:t>
            </a:r>
          </a:p>
          <a:p>
            <a:endParaRPr lang="sv-SE" sz="1600" dirty="0">
              <a:latin typeface="Times New Roman" panose="02020603050405020304" pitchFamily="18" charset="0"/>
              <a:cs typeface="Times New Roman" panose="02020603050405020304" pitchFamily="18" charset="0"/>
            </a:endParaRPr>
          </a:p>
          <a:p>
            <a:r>
              <a:rPr lang="sv-SE" sz="1600" dirty="0">
                <a:latin typeface="Times New Roman" panose="02020603050405020304" pitchFamily="18" charset="0"/>
                <a:cs typeface="Times New Roman" panose="02020603050405020304" pitchFamily="18" charset="0"/>
              </a:rPr>
              <a:t>D</a:t>
            </a:r>
            <a:r>
              <a:rPr lang="sv-SE" sz="1600" dirty="0" smtClean="0">
                <a:latin typeface="Times New Roman" panose="02020603050405020304" pitchFamily="18" charset="0"/>
                <a:cs typeface="Times New Roman" panose="02020603050405020304" pitchFamily="18" charset="0"/>
              </a:rPr>
              <a:t>rivers holding </a:t>
            </a:r>
            <a:r>
              <a:rPr lang="sv-SE" sz="1600" dirty="0" err="1" smtClean="0">
                <a:latin typeface="Times New Roman" panose="02020603050405020304" pitchFamily="18" charset="0"/>
                <a:cs typeface="Times New Roman" panose="02020603050405020304" pitchFamily="18" charset="0"/>
              </a:rPr>
              <a:t>high</a:t>
            </a:r>
            <a:r>
              <a:rPr lang="sv-SE" sz="1600" dirty="0" smtClean="0">
                <a:latin typeface="Times New Roman" panose="02020603050405020304" pitchFamily="18" charset="0"/>
                <a:cs typeface="Times New Roman" panose="02020603050405020304" pitchFamily="18" charset="0"/>
              </a:rPr>
              <a:t> </a:t>
            </a:r>
            <a:r>
              <a:rPr lang="sv-SE" sz="1600" dirty="0" err="1" smtClean="0">
                <a:latin typeface="Times New Roman" panose="02020603050405020304" pitchFamily="18" charset="0"/>
                <a:cs typeface="Times New Roman" panose="02020603050405020304" pitchFamily="18" charset="0"/>
              </a:rPr>
              <a:t>perceived</a:t>
            </a:r>
            <a:r>
              <a:rPr lang="sv-SE" sz="1600" dirty="0" smtClean="0">
                <a:latin typeface="Times New Roman" panose="02020603050405020304" pitchFamily="18" charset="0"/>
                <a:cs typeface="Times New Roman" panose="02020603050405020304" pitchFamily="18" charset="0"/>
              </a:rPr>
              <a:t> </a:t>
            </a:r>
            <a:r>
              <a:rPr lang="sv-SE" sz="1600" dirty="0" err="1" smtClean="0">
                <a:latin typeface="Times New Roman" panose="02020603050405020304" pitchFamily="18" charset="0"/>
                <a:cs typeface="Times New Roman" panose="02020603050405020304" pitchFamily="18" charset="0"/>
              </a:rPr>
              <a:t>importance</a:t>
            </a:r>
            <a:r>
              <a:rPr lang="sv-SE" sz="1600" dirty="0" smtClean="0">
                <a:latin typeface="Times New Roman" panose="02020603050405020304" pitchFamily="18" charset="0"/>
                <a:cs typeface="Times New Roman" panose="02020603050405020304" pitchFamily="18" charset="0"/>
              </a:rPr>
              <a:t> (&gt;6) and </a:t>
            </a:r>
            <a:r>
              <a:rPr lang="sv-SE" sz="1600" dirty="0" err="1" smtClean="0">
                <a:latin typeface="Times New Roman" panose="02020603050405020304" pitchFamily="18" charset="0"/>
                <a:cs typeface="Times New Roman" panose="02020603050405020304" pitchFamily="18" charset="0"/>
              </a:rPr>
              <a:t>novelty</a:t>
            </a:r>
            <a:r>
              <a:rPr lang="sv-SE" sz="1600" dirty="0" smtClean="0">
                <a:latin typeface="Times New Roman" panose="02020603050405020304" pitchFamily="18" charset="0"/>
                <a:cs typeface="Times New Roman" panose="02020603050405020304" pitchFamily="18" charset="0"/>
              </a:rPr>
              <a:t> </a:t>
            </a:r>
            <a:r>
              <a:rPr lang="sv-SE" sz="1600" dirty="0" smtClean="0">
                <a:latin typeface="Times New Roman" panose="02020603050405020304" pitchFamily="18" charset="0"/>
                <a:cs typeface="Times New Roman" panose="02020603050405020304" pitchFamily="18" charset="0"/>
              </a:rPr>
              <a:t>(&gt;5) </a:t>
            </a:r>
            <a:r>
              <a:rPr lang="en-150" sz="1600" dirty="0" smtClean="0">
                <a:latin typeface="Times New Roman" panose="02020603050405020304" pitchFamily="18" charset="0"/>
                <a:cs typeface="Times New Roman" panose="02020603050405020304" pitchFamily="18" charset="0"/>
                <a:sym typeface="Wingdings" panose="05000000000000000000" pitchFamily="2" charset="2"/>
              </a:rPr>
              <a:t></a:t>
            </a:r>
            <a:r>
              <a:rPr lang="sv-SE" sz="1600" dirty="0" smtClean="0">
                <a:latin typeface="Times New Roman" panose="02020603050405020304" pitchFamily="18" charset="0"/>
                <a:cs typeface="Times New Roman" panose="02020603050405020304" pitchFamily="18" charset="0"/>
              </a:rPr>
              <a:t> </a:t>
            </a:r>
            <a:r>
              <a:rPr lang="sv-SE" sz="2000" b="1" i="1" u="sng" dirty="0" smtClean="0">
                <a:latin typeface="Times New Roman" panose="02020603050405020304" pitchFamily="18" charset="0"/>
                <a:cs typeface="Times New Roman" panose="02020603050405020304" pitchFamily="18" charset="0"/>
              </a:rPr>
              <a:t>Research </a:t>
            </a:r>
            <a:r>
              <a:rPr lang="sv-SE" sz="2000" b="1" i="1" u="sng" dirty="0" err="1" smtClean="0">
                <a:latin typeface="Times New Roman" panose="02020603050405020304" pitchFamily="18" charset="0"/>
                <a:cs typeface="Times New Roman" panose="02020603050405020304" pitchFamily="18" charset="0"/>
              </a:rPr>
              <a:t>Priorities</a:t>
            </a:r>
            <a:r>
              <a:rPr lang="sv-SE" sz="2000" dirty="0" smtClean="0">
                <a:latin typeface="Times New Roman" panose="02020603050405020304" pitchFamily="18" charset="0"/>
                <a:cs typeface="Times New Roman" panose="02020603050405020304" pitchFamily="18" charset="0"/>
              </a:rPr>
              <a:t>. </a:t>
            </a:r>
          </a:p>
          <a:p>
            <a:endParaRPr lang="sv-SE" sz="1600" dirty="0">
              <a:latin typeface="Times New Roman" panose="02020603050405020304" pitchFamily="18" charset="0"/>
              <a:cs typeface="Times New Roman" panose="02020603050405020304" pitchFamily="18" charset="0"/>
            </a:endParaRPr>
          </a:p>
          <a:p>
            <a:endParaRPr lang="sv-SE" sz="1600" dirty="0" smtClean="0">
              <a:latin typeface="Times New Roman" panose="02020603050405020304" pitchFamily="18" charset="0"/>
              <a:cs typeface="Times New Roman" panose="02020603050405020304" pitchFamily="18" charset="0"/>
            </a:endParaRPr>
          </a:p>
          <a:p>
            <a:pPr marL="0" indent="0">
              <a:buNone/>
            </a:pPr>
            <a:endParaRPr lang="sv-SE" sz="5250" dirty="0">
              <a:latin typeface="Times New Roman" panose="02020603050405020304" pitchFamily="18" charset="0"/>
              <a:cs typeface="Times New Roman" panose="02020603050405020304" pitchFamily="18" charset="0"/>
            </a:endParaRPr>
          </a:p>
          <a:p>
            <a:pPr marL="0" indent="0">
              <a:buNone/>
            </a:pPr>
            <a:endParaRPr lang="sv-SE" sz="5250" dirty="0">
              <a:latin typeface="Times New Roman" panose="02020603050405020304" pitchFamily="18" charset="0"/>
              <a:cs typeface="Times New Roman" panose="02020603050405020304" pitchFamily="18" charset="0"/>
            </a:endParaRPr>
          </a:p>
        </p:txBody>
      </p:sp>
      <p:sp>
        <p:nvSpPr>
          <p:cNvPr id="4" name="Título 1"/>
          <p:cNvSpPr txBox="1">
            <a:spLocks/>
          </p:cNvSpPr>
          <p:nvPr/>
        </p:nvSpPr>
        <p:spPr>
          <a:xfrm>
            <a:off x="731017" y="511471"/>
            <a:ext cx="7739116" cy="85725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s-ES" sz="1950" b="1" dirty="0" smtClean="0">
              <a:latin typeface="Times New Roman" panose="02020603050405020304" pitchFamily="18" charset="0"/>
              <a:cs typeface="Times New Roman" panose="02020603050405020304" pitchFamily="18" charset="0"/>
            </a:endParaRPr>
          </a:p>
          <a:p>
            <a:r>
              <a:rPr lang="en-US" altLang="es-ES" sz="1950" b="1" dirty="0" smtClean="0">
                <a:latin typeface="Times New Roman" panose="02020603050405020304" pitchFamily="18" charset="0"/>
                <a:cs typeface="Times New Roman" panose="02020603050405020304" pitchFamily="18" charset="0"/>
              </a:rPr>
              <a:t>METHODS.  </a:t>
            </a:r>
            <a:r>
              <a:rPr lang="sv-SE" sz="1600" b="1" dirty="0" smtClean="0">
                <a:solidFill>
                  <a:schemeClr val="accent5">
                    <a:lumMod val="75000"/>
                  </a:schemeClr>
                </a:solidFill>
                <a:latin typeface="Times New Roman" panose="02020603050405020304" pitchFamily="18" charset="0"/>
                <a:cs typeface="Times New Roman" panose="02020603050405020304" pitchFamily="18" charset="0"/>
              </a:rPr>
              <a:t>DATA ANALYSIS</a:t>
            </a:r>
            <a:endParaRPr lang="sv-SE" sz="1600" b="1" dirty="0">
              <a:solidFill>
                <a:schemeClr val="accent5">
                  <a:lumMod val="75000"/>
                </a:schemeClr>
              </a:solidFill>
              <a:latin typeface="Times New Roman" panose="02020603050405020304" pitchFamily="18" charset="0"/>
              <a:cs typeface="Times New Roman" panose="02020603050405020304" pitchFamily="18" charset="0"/>
            </a:endParaRPr>
          </a:p>
          <a:p>
            <a:endParaRPr lang="en-US" altLang="es-ES" sz="1950" b="1" dirty="0">
              <a:latin typeface="Times New Roman" panose="02020603050405020304" pitchFamily="18" charset="0"/>
              <a:cs typeface="Times New Roman" panose="02020603050405020304" pitchFamily="18" charset="0"/>
            </a:endParaRPr>
          </a:p>
        </p:txBody>
      </p:sp>
      <p:cxnSp>
        <p:nvCxnSpPr>
          <p:cNvPr id="5" name="Conector recto 4"/>
          <p:cNvCxnSpPr/>
          <p:nvPr/>
        </p:nvCxnSpPr>
        <p:spPr>
          <a:xfrm flipV="1">
            <a:off x="731017" y="1221756"/>
            <a:ext cx="7664381" cy="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568" y="6280753"/>
            <a:ext cx="1227412" cy="429442"/>
          </a:xfrm>
          <a:prstGeom prst="rect">
            <a:avLst/>
          </a:prstGeom>
        </p:spPr>
      </p:pic>
    </p:spTree>
    <p:extLst>
      <p:ext uri="{BB962C8B-B14F-4D97-AF65-F5344CB8AC3E}">
        <p14:creationId xmlns:p14="http://schemas.microsoft.com/office/powerpoint/2010/main" val="2617609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998" y="981611"/>
            <a:ext cx="7772400" cy="1219344"/>
          </a:xfrm>
        </p:spPr>
        <p:txBody>
          <a:bodyPr>
            <a:normAutofit/>
          </a:bodyPr>
          <a:lstStyle/>
          <a:p>
            <a:pPr>
              <a:lnSpc>
                <a:spcPct val="150000"/>
              </a:lnSpc>
              <a:spcAft>
                <a:spcPts val="0"/>
              </a:spcAft>
            </a:pPr>
            <a:r>
              <a:rPr lang="en-US" sz="1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Table 2.</a:t>
            </a:r>
            <a:r>
              <a:rPr lang="en-US" sz="1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1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Summary of the most important drivers (with mean importance estimates calculated based on the experts’ </a:t>
            </a:r>
            <a:r>
              <a:rPr lang="en-US" sz="1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responses from all groups; n=5), and research priorities (identified by number of components). </a:t>
            </a:r>
            <a:r>
              <a:rPr lang="en-GB" sz="1400" dirty="0">
                <a:latin typeface="Calibri" panose="020F0502020204030204" pitchFamily="34" charset="0"/>
                <a:ea typeface="Calibri" panose="020F0502020204030204" pitchFamily="34" charset="0"/>
                <a:cs typeface="Times New Roman" panose="02020603050405020304" pitchFamily="18" charset="0"/>
              </a:rPr>
              <a:t/>
            </a:r>
            <a:br>
              <a:rPr lang="en-GB" sz="1400" dirty="0">
                <a:latin typeface="Calibri" panose="020F0502020204030204" pitchFamily="34" charset="0"/>
                <a:ea typeface="Calibri" panose="020F0502020204030204" pitchFamily="34" charset="0"/>
                <a:cs typeface="Times New Roman" panose="02020603050405020304" pitchFamily="18" charset="0"/>
              </a:rPr>
            </a:br>
            <a:endParaRPr lang="en-GB" sz="1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311" y="6317698"/>
            <a:ext cx="1227412" cy="429442"/>
          </a:xfrm>
          <a:prstGeom prst="rect">
            <a:avLst/>
          </a:prstGeom>
        </p:spPr>
      </p:pic>
      <p:sp>
        <p:nvSpPr>
          <p:cNvPr id="6" name="Título 1"/>
          <p:cNvSpPr txBox="1">
            <a:spLocks/>
          </p:cNvSpPr>
          <p:nvPr/>
        </p:nvSpPr>
        <p:spPr>
          <a:xfrm>
            <a:off x="693649" y="243616"/>
            <a:ext cx="7739116" cy="85725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s-ES" sz="1950" b="1" dirty="0" smtClean="0">
              <a:latin typeface="Times New Roman" panose="02020603050405020304" pitchFamily="18" charset="0"/>
              <a:cs typeface="Times New Roman" panose="02020603050405020304" pitchFamily="18" charset="0"/>
            </a:endParaRPr>
          </a:p>
          <a:p>
            <a:r>
              <a:rPr lang="en-US" altLang="es-ES" sz="1950" b="1" dirty="0" smtClean="0">
                <a:latin typeface="Times New Roman" panose="02020603050405020304" pitchFamily="18" charset="0"/>
                <a:cs typeface="Times New Roman" panose="02020603050405020304" pitchFamily="18" charset="0"/>
              </a:rPr>
              <a:t>RESULTS.  </a:t>
            </a:r>
            <a:r>
              <a:rPr lang="sv-SE" altLang="es-ES" sz="1600" b="1" dirty="0" smtClean="0">
                <a:solidFill>
                  <a:schemeClr val="accent5">
                    <a:lumMod val="75000"/>
                  </a:schemeClr>
                </a:solidFill>
                <a:latin typeface="Times New Roman" panose="02020603050405020304" pitchFamily="18" charset="0"/>
                <a:cs typeface="Times New Roman" panose="02020603050405020304" pitchFamily="18" charset="0"/>
              </a:rPr>
              <a:t>MOST IMPORTANT DRIVERS AND RESEARCH PRIORITIES</a:t>
            </a:r>
            <a:endParaRPr lang="sv-SE" sz="1600" b="1" dirty="0">
              <a:solidFill>
                <a:schemeClr val="accent5">
                  <a:lumMod val="75000"/>
                </a:schemeClr>
              </a:solidFill>
              <a:latin typeface="Times New Roman" panose="02020603050405020304" pitchFamily="18" charset="0"/>
              <a:cs typeface="Times New Roman" panose="02020603050405020304" pitchFamily="18" charset="0"/>
            </a:endParaRPr>
          </a:p>
          <a:p>
            <a:endParaRPr lang="en-US" altLang="es-ES" sz="1950" b="1" dirty="0">
              <a:latin typeface="Times New Roman" panose="02020603050405020304" pitchFamily="18" charset="0"/>
              <a:cs typeface="Times New Roman" panose="02020603050405020304" pitchFamily="18" charset="0"/>
            </a:endParaRPr>
          </a:p>
        </p:txBody>
      </p:sp>
      <p:cxnSp>
        <p:nvCxnSpPr>
          <p:cNvPr id="7" name="Conector recto 4"/>
          <p:cNvCxnSpPr/>
          <p:nvPr/>
        </p:nvCxnSpPr>
        <p:spPr>
          <a:xfrm flipV="1">
            <a:off x="731017" y="981611"/>
            <a:ext cx="7664381" cy="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rotWithShape="1">
          <a:blip r:embed="rId3"/>
          <a:srcRect b="4990"/>
          <a:stretch/>
        </p:blipFill>
        <p:spPr>
          <a:xfrm>
            <a:off x="2227837" y="1941930"/>
            <a:ext cx="4828745" cy="4375768"/>
          </a:xfrm>
          <a:prstGeom prst="rect">
            <a:avLst/>
          </a:prstGeom>
        </p:spPr>
      </p:pic>
    </p:spTree>
    <p:extLst>
      <p:ext uri="{BB962C8B-B14F-4D97-AF65-F5344CB8AC3E}">
        <p14:creationId xmlns:p14="http://schemas.microsoft.com/office/powerpoint/2010/main" val="4143010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332" y="6317698"/>
            <a:ext cx="1227412" cy="429442"/>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468114"/>
            <a:ext cx="6742545" cy="5151714"/>
          </a:xfrm>
          <a:prstGeom prst="rect">
            <a:avLst/>
          </a:prstGeom>
          <a:noFill/>
        </p:spPr>
      </p:pic>
      <p:sp>
        <p:nvSpPr>
          <p:cNvPr id="6" name="Título 1"/>
          <p:cNvSpPr txBox="1">
            <a:spLocks/>
          </p:cNvSpPr>
          <p:nvPr/>
        </p:nvSpPr>
        <p:spPr>
          <a:xfrm>
            <a:off x="731017" y="511471"/>
            <a:ext cx="7739116" cy="85725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s-ES" sz="1950" b="1" dirty="0" smtClean="0">
              <a:latin typeface="Times New Roman" panose="02020603050405020304" pitchFamily="18" charset="0"/>
              <a:cs typeface="Times New Roman" panose="02020603050405020304" pitchFamily="18" charset="0"/>
            </a:endParaRPr>
          </a:p>
          <a:p>
            <a:r>
              <a:rPr lang="en-US" altLang="es-ES" sz="1950" b="1" dirty="0" smtClean="0">
                <a:latin typeface="Times New Roman" panose="02020603050405020304" pitchFamily="18" charset="0"/>
                <a:cs typeface="Times New Roman" panose="02020603050405020304" pitchFamily="18" charset="0"/>
              </a:rPr>
              <a:t>RESULTS.  </a:t>
            </a:r>
            <a:r>
              <a:rPr lang="en-US" altLang="es-ES" sz="1600" b="1" dirty="0" smtClean="0">
                <a:solidFill>
                  <a:schemeClr val="accent5">
                    <a:lumMod val="75000"/>
                  </a:schemeClr>
                </a:solidFill>
                <a:latin typeface="Times New Roman" panose="02020603050405020304" pitchFamily="18" charset="0"/>
                <a:cs typeface="Times New Roman" panose="02020603050405020304" pitchFamily="18" charset="0"/>
              </a:rPr>
              <a:t>LOCAL CLIMATE</a:t>
            </a:r>
            <a:endParaRPr lang="sv-SE" sz="1600" b="1" dirty="0">
              <a:solidFill>
                <a:schemeClr val="accent5">
                  <a:lumMod val="75000"/>
                </a:schemeClr>
              </a:solidFill>
              <a:latin typeface="Times New Roman" panose="02020603050405020304" pitchFamily="18" charset="0"/>
              <a:cs typeface="Times New Roman" panose="02020603050405020304" pitchFamily="18" charset="0"/>
            </a:endParaRPr>
          </a:p>
          <a:p>
            <a:endParaRPr lang="en-US" altLang="es-ES" sz="1950" b="1" dirty="0">
              <a:latin typeface="Times New Roman" panose="02020603050405020304" pitchFamily="18" charset="0"/>
              <a:cs typeface="Times New Roman" panose="02020603050405020304" pitchFamily="18" charset="0"/>
            </a:endParaRPr>
          </a:p>
        </p:txBody>
      </p:sp>
      <p:cxnSp>
        <p:nvCxnSpPr>
          <p:cNvPr id="7" name="Conector recto 4"/>
          <p:cNvCxnSpPr/>
          <p:nvPr/>
        </p:nvCxnSpPr>
        <p:spPr>
          <a:xfrm flipV="1">
            <a:off x="731017" y="1221756"/>
            <a:ext cx="7664381" cy="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0711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311" y="6316958"/>
            <a:ext cx="1227412" cy="429442"/>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468114"/>
            <a:ext cx="6742800" cy="5151600"/>
          </a:xfrm>
          <a:prstGeom prst="rect">
            <a:avLst/>
          </a:prstGeom>
          <a:noFill/>
        </p:spPr>
      </p:pic>
      <p:sp>
        <p:nvSpPr>
          <p:cNvPr id="6" name="Título 1"/>
          <p:cNvSpPr txBox="1">
            <a:spLocks/>
          </p:cNvSpPr>
          <p:nvPr/>
        </p:nvSpPr>
        <p:spPr>
          <a:xfrm>
            <a:off x="731017" y="511471"/>
            <a:ext cx="7739116" cy="85725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s-ES" sz="1950" b="1" dirty="0" smtClean="0">
              <a:latin typeface="Times New Roman" panose="02020603050405020304" pitchFamily="18" charset="0"/>
              <a:cs typeface="Times New Roman" panose="02020603050405020304" pitchFamily="18" charset="0"/>
            </a:endParaRPr>
          </a:p>
          <a:p>
            <a:r>
              <a:rPr lang="en-US" altLang="es-ES" sz="1950" b="1" dirty="0" smtClean="0">
                <a:latin typeface="Times New Roman" panose="02020603050405020304" pitchFamily="18" charset="0"/>
                <a:cs typeface="Times New Roman" panose="02020603050405020304" pitchFamily="18" charset="0"/>
              </a:rPr>
              <a:t>RESULTS.  </a:t>
            </a:r>
            <a:r>
              <a:rPr lang="sv-SE" altLang="es-ES" sz="1600" b="1" dirty="0" smtClean="0">
                <a:solidFill>
                  <a:schemeClr val="accent5">
                    <a:lumMod val="75000"/>
                  </a:schemeClr>
                </a:solidFill>
                <a:latin typeface="Times New Roman" panose="02020603050405020304" pitchFamily="18" charset="0"/>
                <a:cs typeface="Times New Roman" panose="02020603050405020304" pitchFamily="18" charset="0"/>
              </a:rPr>
              <a:t>PERMAFROST</a:t>
            </a:r>
            <a:endParaRPr lang="sv-SE" sz="1600" b="1" dirty="0">
              <a:solidFill>
                <a:schemeClr val="accent5">
                  <a:lumMod val="75000"/>
                </a:schemeClr>
              </a:solidFill>
              <a:latin typeface="Times New Roman" panose="02020603050405020304" pitchFamily="18" charset="0"/>
              <a:cs typeface="Times New Roman" panose="02020603050405020304" pitchFamily="18" charset="0"/>
            </a:endParaRPr>
          </a:p>
          <a:p>
            <a:endParaRPr lang="en-US" altLang="es-ES" sz="1950" b="1" dirty="0">
              <a:latin typeface="Times New Roman" panose="02020603050405020304" pitchFamily="18" charset="0"/>
              <a:cs typeface="Times New Roman" panose="02020603050405020304" pitchFamily="18" charset="0"/>
            </a:endParaRPr>
          </a:p>
        </p:txBody>
      </p:sp>
      <p:cxnSp>
        <p:nvCxnSpPr>
          <p:cNvPr id="7" name="Conector recto 4"/>
          <p:cNvCxnSpPr/>
          <p:nvPr/>
        </p:nvCxnSpPr>
        <p:spPr>
          <a:xfrm flipV="1">
            <a:off x="731017" y="1221756"/>
            <a:ext cx="7664381" cy="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6579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1740</TotalTime>
  <Words>354</Words>
  <Application>Microsoft Office PowerPoint</Application>
  <PresentationFormat>On-screen Show (4:3)</PresentationFormat>
  <Paragraphs>75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Times New Roman</vt:lpstr>
      <vt:lpstr>Wingdings</vt:lpstr>
      <vt:lpstr>Office Theme</vt:lpstr>
      <vt:lpstr>The missing pieces for better future predictions in subarctic ecosystems: a Torneträsk case study   Didac Pascual, Jonas Åkerman, Marina Becher, Terry V. Callaghan, Torben R. Christensen, Ellen Dorrepaal, Urban Emanuelsson, Reiner Giesler, Dan Hammarlund, Edward Hanna, Annika Hofgaard, Hongxiao Jin,, Cecilia Johansson, Christer Jonasson, Jonatan Klaminder, Jan Karlsson, Erik Lundin, Anders Michelsen, David Olefeldt, Andreas Persson, Gareth K. Phoenix, Zofia Rączkowska, Riikka Rinnan, Lena Ström, Jing Tang, Ruth K. Varner, Philip A. Wookey &amp; Margareta Johansson     </vt:lpstr>
      <vt:lpstr>PowerPoint Presentation</vt:lpstr>
      <vt:lpstr>PowerPoint Presentation</vt:lpstr>
      <vt:lpstr>PowerPoint Presentation</vt:lpstr>
      <vt:lpstr>PowerPoint Presentation</vt:lpstr>
      <vt:lpstr>PowerPoint Presentation</vt:lpstr>
      <vt:lpstr>Table 2. Summary of the most important drivers (with mean importance estimates calculated based on the experts’ responses from all groups; n=5), and research priorities (identified by number of components).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ItSupport, Lund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Didac Pascual</dc:creator>
  <cp:lastModifiedBy>Didac Pascual</cp:lastModifiedBy>
  <cp:revision>35</cp:revision>
  <dcterms:created xsi:type="dcterms:W3CDTF">2020-04-20T13:59:55Z</dcterms:created>
  <dcterms:modified xsi:type="dcterms:W3CDTF">2020-05-04T10:17:07Z</dcterms:modified>
</cp:coreProperties>
</file>