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10" r:id="rId2"/>
  </p:sldMasterIdLst>
  <p:notesMasterIdLst>
    <p:notesMasterId r:id="rId12"/>
  </p:notesMasterIdLst>
  <p:handoutMasterIdLst>
    <p:handoutMasterId r:id="rId13"/>
  </p:handoutMasterIdLst>
  <p:sldIdLst>
    <p:sldId id="275" r:id="rId3"/>
    <p:sldId id="292" r:id="rId4"/>
    <p:sldId id="293" r:id="rId5"/>
    <p:sldId id="290" r:id="rId6"/>
    <p:sldId id="294" r:id="rId7"/>
    <p:sldId id="296" r:id="rId8"/>
    <p:sldId id="286" r:id="rId9"/>
    <p:sldId id="287" r:id="rId10"/>
    <p:sldId id="295" r:id="rId11"/>
  </p:sldIdLst>
  <p:sldSz cx="9144000" cy="6858000" type="screen4x3"/>
  <p:notesSz cx="6858000" cy="97139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ittmann" initials="at" lastIdx="2" clrIdx="0"/>
  <p:cmAuthor id="1" name="lewe" initials="l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99"/>
    <a:srgbClr val="CCE43C"/>
    <a:srgbClr val="FF9900"/>
    <a:srgbClr val="D9EB6F"/>
    <a:srgbClr val="CCECFF"/>
    <a:srgbClr val="A3D8FF"/>
    <a:srgbClr val="FFFFFF"/>
    <a:srgbClr val="39507F"/>
    <a:srgbClr val="EEBD44"/>
    <a:srgbClr val="F2C3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7153" autoAdjust="0"/>
  </p:normalViewPr>
  <p:slideViewPr>
    <p:cSldViewPr>
      <p:cViewPr varScale="1">
        <p:scale>
          <a:sx n="68" d="100"/>
          <a:sy n="68" d="100"/>
        </p:scale>
        <p:origin x="-1362" y="-90"/>
      </p:cViewPr>
      <p:guideLst>
        <p:guide orient="horz" pos="4056"/>
        <p:guide pos="2880"/>
      </p:guideLst>
    </p:cSldViewPr>
  </p:slideViewPr>
  <p:outlineViewPr>
    <p:cViewPr>
      <p:scale>
        <a:sx n="33" d="100"/>
        <a:sy n="33" d="100"/>
      </p:scale>
      <p:origin x="0" y="11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-3714" y="-90"/>
      </p:cViewPr>
      <p:guideLst>
        <p:guide orient="horz" pos="305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655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2655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83D7C4-1061-47A2-929F-FDCD96A73CC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9184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28663"/>
            <a:ext cx="4857750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4863"/>
            <a:ext cx="5486400" cy="4370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655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26550"/>
            <a:ext cx="2971800" cy="48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12002D-9CFE-445B-8D3F-E8D12BBBD50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248293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2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2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2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2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2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002D-9CFE-445B-8D3F-E8D12BBBD509}" type="slidenum">
              <a:rPr lang="de-DE" altLang="de-DE" smtClean="0"/>
              <a:pPr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3724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002D-9CFE-445B-8D3F-E8D12BBBD509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6546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002D-9CFE-445B-8D3F-E8D12BBBD509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4111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002D-9CFE-445B-8D3F-E8D12BBBD509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5528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002D-9CFE-445B-8D3F-E8D12BBBD509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46016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002D-9CFE-445B-8D3F-E8D12BBBD509}" type="slidenum">
              <a:rPr lang="de-DE" altLang="de-DE" smtClean="0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8244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002D-9CFE-445B-8D3F-E8D12BBBD509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5004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404665"/>
            <a:ext cx="7071320" cy="806004"/>
          </a:xfrm>
        </p:spPr>
        <p:txBody>
          <a:bodyPr/>
          <a:lstStyle>
            <a:lvl1pPr algn="l">
              <a:defRPr sz="3200" b="1">
                <a:solidFill>
                  <a:srgbClr val="215AAD"/>
                </a:solidFill>
                <a:latin typeface="Calibri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1600201"/>
            <a:ext cx="8305800" cy="4525963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359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3" descr="welleBlau02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b="15344"/>
          <a:stretch>
            <a:fillRect/>
          </a:stretch>
        </p:blipFill>
        <p:spPr bwMode="auto">
          <a:xfrm>
            <a:off x="0" y="838200"/>
            <a:ext cx="9220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094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81000" y="404665"/>
            <a:ext cx="7071320" cy="806004"/>
          </a:xfrm>
        </p:spPr>
        <p:txBody>
          <a:bodyPr/>
          <a:lstStyle>
            <a:lvl1pPr algn="l">
              <a:defRPr sz="3200" b="1">
                <a:solidFill>
                  <a:srgbClr val="215AAD"/>
                </a:solidFill>
                <a:latin typeface="Calibri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81000" y="1600201"/>
            <a:ext cx="8305800" cy="4525963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135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85800" y="1403797"/>
            <a:ext cx="8138120" cy="653604"/>
          </a:xfrm>
        </p:spPr>
        <p:txBody>
          <a:bodyPr/>
          <a:lstStyle>
            <a:lvl1pPr algn="l">
              <a:defRPr sz="3200" b="1">
                <a:solidFill>
                  <a:srgbClr val="215AAD"/>
                </a:solidFill>
                <a:latin typeface="Calibri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5800" y="2286000"/>
            <a:ext cx="8153400" cy="4267200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635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404665"/>
            <a:ext cx="7071320" cy="806004"/>
          </a:xfrm>
        </p:spPr>
        <p:txBody>
          <a:bodyPr/>
          <a:lstStyle>
            <a:lvl1pPr algn="l">
              <a:defRPr sz="3200" b="1">
                <a:solidFill>
                  <a:srgbClr val="215AAD"/>
                </a:solidFill>
                <a:latin typeface="Calibri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1600201"/>
            <a:ext cx="8305800" cy="4525963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pic>
        <p:nvPicPr>
          <p:cNvPr id="1026" name="Picture 2" descr="C:\Users\bmueller\Documents\Konferenzen-Treffen\EGU2020\EGU_cc_by_logo_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1227137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486966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3" descr="welleBlau02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b="15344"/>
          <a:stretch>
            <a:fillRect/>
          </a:stretch>
        </p:blipFill>
        <p:spPr bwMode="auto">
          <a:xfrm>
            <a:off x="0" y="838200"/>
            <a:ext cx="9220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35917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81000" y="404665"/>
            <a:ext cx="7071320" cy="806004"/>
          </a:xfrm>
        </p:spPr>
        <p:txBody>
          <a:bodyPr/>
          <a:lstStyle>
            <a:lvl1pPr algn="l">
              <a:defRPr sz="3200" b="1">
                <a:solidFill>
                  <a:srgbClr val="215AAD"/>
                </a:solidFill>
                <a:latin typeface="Calibri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81000" y="1600201"/>
            <a:ext cx="8305800" cy="4525963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pic>
        <p:nvPicPr>
          <p:cNvPr id="2050" name="Picture 2" descr="C:\Users\bmueller\Documents\Konferenzen-Treffen\EGU2020\EGU_cc_by_logo_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-27688"/>
            <a:ext cx="1227137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7211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85800" y="1403797"/>
            <a:ext cx="8138120" cy="653604"/>
          </a:xfrm>
        </p:spPr>
        <p:txBody>
          <a:bodyPr/>
          <a:lstStyle>
            <a:lvl1pPr algn="l">
              <a:defRPr sz="3200" b="1">
                <a:solidFill>
                  <a:srgbClr val="215AAD"/>
                </a:solidFill>
                <a:latin typeface="Calibri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5800" y="2286000"/>
            <a:ext cx="8153400" cy="4267200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pic>
        <p:nvPicPr>
          <p:cNvPr id="3074" name="Picture 2" descr="C:\Users\bmueller\Documents\Konferenzen-Treffen\EGU2020\EGU_cc_by_logo_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1227137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4716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pic>
        <p:nvPicPr>
          <p:cNvPr id="6146" name="Picture 2" descr="C:\Users\bmueller\Documents\Konferenzen-Treffen\EGU2020\EGU_cc_by_logo_png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1227137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pic>
        <p:nvPicPr>
          <p:cNvPr id="7170" name="Picture 2" descr="C:\Users\bmueller\Documents\Konferenzen-Treffen\EGU2020\EGU_cc_by_logo_png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1227137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</p:sldLayoutIdLst>
  <p:transition spd="slow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15AAD"/>
          </a:solidFill>
          <a:latin typeface="Calibri" pitchFamily="34" charset="0"/>
          <a:ea typeface="Arial" pitchFamily="-102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Arial" pitchFamily="-102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8.wav"/><Relationship Id="rId7" Type="http://schemas.openxmlformats.org/officeDocument/2006/relationships/image" Target="../media/image1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6.png"/><Relationship Id="rId4" Type="http://schemas.openxmlformats.org/officeDocument/2006/relationships/audio" Target="../media/media8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Bild 8" descr="IGB_Logo_typoSansEN_2014_4c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11" y="260648"/>
            <a:ext cx="192724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802" y="1628800"/>
            <a:ext cx="2096918" cy="504055"/>
          </a:xfrm>
          <a:prstGeom prst="rect">
            <a:avLst/>
          </a:prstGeom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915816" y="2989545"/>
            <a:ext cx="6228184" cy="202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de-DE" sz="3200" b="1" dirty="0">
                <a:solidFill>
                  <a:schemeClr val="bg1"/>
                </a:solidFill>
                <a:latin typeface="Calibri" pitchFamily="-102" charset="0"/>
              </a:rPr>
              <a:t>Simultaneous fate of </a:t>
            </a:r>
            <a:endParaRPr lang="en-GB" altLang="de-DE" sz="3200" b="1" dirty="0" smtClean="0">
              <a:solidFill>
                <a:schemeClr val="bg1"/>
              </a:solidFill>
              <a:latin typeface="Calibri" pitchFamily="-102" charset="0"/>
            </a:endParaRPr>
          </a:p>
          <a:p>
            <a:pPr eaLnBrk="1" hangingPunct="1"/>
            <a:r>
              <a:rPr lang="en-GB" altLang="de-DE" sz="3200" b="1" dirty="0" smtClean="0">
                <a:solidFill>
                  <a:schemeClr val="bg1"/>
                </a:solidFill>
                <a:latin typeface="Calibri" pitchFamily="-102" charset="0"/>
              </a:rPr>
              <a:t>trace </a:t>
            </a:r>
            <a:r>
              <a:rPr lang="en-GB" altLang="de-DE" sz="3200" b="1" dirty="0">
                <a:solidFill>
                  <a:schemeClr val="bg1"/>
                </a:solidFill>
                <a:latin typeface="Calibri" pitchFamily="-102" charset="0"/>
              </a:rPr>
              <a:t>organic compounds and dissolved </a:t>
            </a:r>
            <a:r>
              <a:rPr lang="en-GB" altLang="de-DE" sz="3200" b="1" dirty="0" smtClean="0">
                <a:solidFill>
                  <a:schemeClr val="bg1"/>
                </a:solidFill>
                <a:latin typeface="Calibri" pitchFamily="-102" charset="0"/>
              </a:rPr>
              <a:t>organic </a:t>
            </a:r>
            <a:r>
              <a:rPr lang="en-GB" altLang="de-DE" sz="3200" b="1" dirty="0">
                <a:solidFill>
                  <a:schemeClr val="bg1"/>
                </a:solidFill>
                <a:latin typeface="Calibri" pitchFamily="-102" charset="0"/>
              </a:rPr>
              <a:t>matter </a:t>
            </a:r>
            <a:endParaRPr lang="en-GB" altLang="de-DE" sz="3200" b="1" dirty="0" smtClean="0">
              <a:solidFill>
                <a:schemeClr val="bg1"/>
              </a:solidFill>
              <a:latin typeface="Calibri" pitchFamily="-102" charset="0"/>
            </a:endParaRPr>
          </a:p>
          <a:p>
            <a:pPr eaLnBrk="1" hangingPunct="1"/>
            <a:endParaRPr lang="en-GB" altLang="de-DE" sz="1050" b="1" dirty="0" smtClean="0">
              <a:solidFill>
                <a:schemeClr val="bg1"/>
              </a:solidFill>
              <a:latin typeface="Calibri" pitchFamily="-102" charset="0"/>
            </a:endParaRPr>
          </a:p>
          <a:p>
            <a:pPr eaLnBrk="1" hangingPunct="1"/>
            <a:r>
              <a:rPr lang="en-GB" altLang="de-DE" sz="1900" b="1" dirty="0" smtClean="0">
                <a:solidFill>
                  <a:schemeClr val="bg1"/>
                </a:solidFill>
                <a:latin typeface="Calibri" pitchFamily="-102" charset="0"/>
              </a:rPr>
              <a:t>Surface </a:t>
            </a:r>
            <a:r>
              <a:rPr lang="en-GB" altLang="de-DE" sz="1900" b="1" dirty="0">
                <a:solidFill>
                  <a:schemeClr val="bg1"/>
                </a:solidFill>
                <a:latin typeface="Calibri" pitchFamily="-102" charset="0"/>
              </a:rPr>
              <a:t>water and the hyporheic zone of an </a:t>
            </a:r>
            <a:r>
              <a:rPr lang="en-GB" altLang="de-DE" sz="1900" b="1" dirty="0" smtClean="0">
                <a:solidFill>
                  <a:schemeClr val="bg1"/>
                </a:solidFill>
                <a:latin typeface="Calibri" pitchFamily="-102" charset="0"/>
              </a:rPr>
              <a:t>urban river </a:t>
            </a:r>
            <a:endParaRPr lang="de-DE" altLang="de-DE" sz="1900" dirty="0" smtClean="0">
              <a:solidFill>
                <a:schemeClr val="bg1"/>
              </a:solidFill>
              <a:latin typeface="Calibri" pitchFamily="-102" charset="0"/>
            </a:endParaRPr>
          </a:p>
        </p:txBody>
      </p:sp>
      <p:sp>
        <p:nvSpPr>
          <p:cNvPr id="12" name="Textfeld 9"/>
          <p:cNvSpPr txBox="1">
            <a:spLocks noChangeArrowheads="1"/>
          </p:cNvSpPr>
          <p:nvPr/>
        </p:nvSpPr>
        <p:spPr bwMode="auto">
          <a:xfrm>
            <a:off x="2987824" y="5817458"/>
            <a:ext cx="58138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de-DE" altLang="de-DE" sz="2000" b="1" dirty="0" smtClean="0">
                <a:solidFill>
                  <a:srgbClr val="D9EB6F"/>
                </a:solidFill>
                <a:latin typeface="Calibri" pitchFamily="-102" charset="0"/>
                <a:ea typeface="ＭＳ Ｐゴシック" pitchFamily="34" charset="-128"/>
              </a:rPr>
              <a:t>Birgit Maria Müller </a:t>
            </a:r>
            <a:r>
              <a:rPr lang="de-DE" altLang="de-DE" sz="2000" dirty="0" smtClean="0">
                <a:solidFill>
                  <a:srgbClr val="D9EB6F"/>
                </a:solidFill>
                <a:latin typeface="Calibri" pitchFamily="-102" charset="0"/>
                <a:ea typeface="ＭＳ Ｐゴシック" pitchFamily="34" charset="-128"/>
              </a:rPr>
              <a:t>(b.mueller@igb-berlin.de)</a:t>
            </a:r>
          </a:p>
          <a:p>
            <a:pPr algn="r"/>
            <a:r>
              <a:rPr lang="de-DE" altLang="de-DE" sz="2000" b="1" dirty="0">
                <a:solidFill>
                  <a:srgbClr val="D9EB6F"/>
                </a:solidFill>
                <a:latin typeface="Calibri" pitchFamily="-102" charset="0"/>
                <a:ea typeface="ＭＳ Ｐゴシック" pitchFamily="34" charset="-128"/>
              </a:rPr>
              <a:t>Hanna </a:t>
            </a:r>
            <a:r>
              <a:rPr lang="de-DE" altLang="de-DE" sz="2000" b="1" dirty="0" smtClean="0">
                <a:solidFill>
                  <a:srgbClr val="D9EB6F"/>
                </a:solidFill>
                <a:latin typeface="Calibri" pitchFamily="-102" charset="0"/>
                <a:ea typeface="ＭＳ Ｐゴシック" pitchFamily="34" charset="-128"/>
              </a:rPr>
              <a:t>Schulz, Anke </a:t>
            </a:r>
            <a:r>
              <a:rPr lang="de-DE" altLang="de-DE" sz="2000" b="1" dirty="0" err="1" smtClean="0">
                <a:solidFill>
                  <a:srgbClr val="D9EB6F"/>
                </a:solidFill>
                <a:latin typeface="Calibri" pitchFamily="-102" charset="0"/>
                <a:ea typeface="ＭＳ Ｐゴシック" pitchFamily="34" charset="-128"/>
              </a:rPr>
              <a:t>Putschew</a:t>
            </a:r>
            <a:r>
              <a:rPr lang="de-DE" altLang="de-DE" sz="2000" b="1" dirty="0" smtClean="0">
                <a:solidFill>
                  <a:srgbClr val="D9EB6F"/>
                </a:solidFill>
                <a:latin typeface="Calibri" pitchFamily="-102" charset="0"/>
                <a:ea typeface="ＭＳ Ｐゴシック" pitchFamily="34" charset="-128"/>
              </a:rPr>
              <a:t>, </a:t>
            </a:r>
            <a:r>
              <a:rPr lang="de-DE" altLang="de-DE" sz="2000" b="1" dirty="0">
                <a:solidFill>
                  <a:srgbClr val="D9EB6F"/>
                </a:solidFill>
                <a:latin typeface="Calibri" pitchFamily="-102" charset="0"/>
                <a:ea typeface="ＭＳ Ｐゴシック" pitchFamily="34" charset="-128"/>
              </a:rPr>
              <a:t>Joerg </a:t>
            </a:r>
            <a:r>
              <a:rPr lang="de-DE" altLang="de-DE" sz="2000" b="1" dirty="0" smtClean="0">
                <a:solidFill>
                  <a:srgbClr val="D9EB6F"/>
                </a:solidFill>
                <a:latin typeface="Calibri" pitchFamily="-102" charset="0"/>
                <a:ea typeface="ＭＳ Ｐゴシック" pitchFamily="34" charset="-128"/>
              </a:rPr>
              <a:t>Lewandowski</a:t>
            </a:r>
          </a:p>
        </p:txBody>
      </p:sp>
      <p:pic>
        <p:nvPicPr>
          <p:cNvPr id="13" name="Picture 3" descr="C:\Users\bmueller\Documents\Abbildungen\Erpe\DSC_039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5" r="1306"/>
          <a:stretch/>
        </p:blipFill>
        <p:spPr bwMode="auto">
          <a:xfrm rot="5400000">
            <a:off x="-289769" y="3530108"/>
            <a:ext cx="3608533" cy="2237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bmueller\Documents\Abbildungen\Logos\Whondr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25877"/>
            <a:ext cx="1507294" cy="8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979712" y="221739"/>
            <a:ext cx="4464496" cy="830997"/>
          </a:xfrm>
          <a:prstGeom prst="rect">
            <a:avLst/>
          </a:prstGeom>
          <a:solidFill>
            <a:srgbClr val="FF0000">
              <a:alpha val="4588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This </a:t>
            </a:r>
            <a:r>
              <a:rPr lang="de-DE" sz="1600" dirty="0" err="1" smtClean="0"/>
              <a:t>presentation</a:t>
            </a:r>
            <a:r>
              <a:rPr lang="de-DE" sz="1600" dirty="0" smtClean="0"/>
              <a:t> </a:t>
            </a:r>
            <a:r>
              <a:rPr lang="de-DE" sz="1600" dirty="0" err="1" smtClean="0"/>
              <a:t>contains</a:t>
            </a:r>
            <a:r>
              <a:rPr lang="de-DE" sz="1600" dirty="0" smtClean="0"/>
              <a:t> </a:t>
            </a:r>
            <a:r>
              <a:rPr lang="de-DE" sz="1600" dirty="0" err="1" smtClean="0"/>
              <a:t>audio</a:t>
            </a:r>
            <a:r>
              <a:rPr lang="de-DE" sz="1600" dirty="0" smtClean="0"/>
              <a:t> </a:t>
            </a:r>
            <a:r>
              <a:rPr lang="de-DE" sz="1600" dirty="0" err="1" smtClean="0"/>
              <a:t>explanations</a:t>
            </a:r>
            <a:r>
              <a:rPr lang="de-DE" sz="1600" dirty="0" smtClean="0"/>
              <a:t>. </a:t>
            </a:r>
          </a:p>
          <a:p>
            <a:pPr algn="ctr"/>
            <a:r>
              <a:rPr lang="de-DE" sz="1600" dirty="0" err="1" smtClean="0"/>
              <a:t>To</a:t>
            </a:r>
            <a:r>
              <a:rPr lang="de-DE" sz="1600" dirty="0" smtClean="0"/>
              <a:t> listen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them</a:t>
            </a:r>
            <a:r>
              <a:rPr lang="de-DE" sz="1600" dirty="0" smtClean="0"/>
              <a:t>, </a:t>
            </a:r>
            <a:r>
              <a:rPr lang="de-DE" sz="1600" dirty="0" err="1" smtClean="0"/>
              <a:t>please</a:t>
            </a:r>
            <a:r>
              <a:rPr lang="de-DE" sz="1600" dirty="0" smtClean="0"/>
              <a:t> </a:t>
            </a:r>
            <a:r>
              <a:rPr lang="de-DE" sz="1600" dirty="0" err="1" smtClean="0"/>
              <a:t>click</a:t>
            </a:r>
            <a:r>
              <a:rPr lang="de-DE" sz="1600" dirty="0" smtClean="0"/>
              <a:t> on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speaker</a:t>
            </a:r>
            <a:r>
              <a:rPr lang="de-DE" sz="1600" dirty="0" smtClean="0"/>
              <a:t> </a:t>
            </a:r>
            <a:r>
              <a:rPr lang="de-DE" sz="1600" dirty="0" err="1" smtClean="0"/>
              <a:t>symbols</a:t>
            </a:r>
            <a:r>
              <a:rPr lang="de-DE" sz="1600" dirty="0" smtClean="0"/>
              <a:t>.</a:t>
            </a:r>
            <a:endParaRPr lang="en-GB" sz="1600" dirty="0"/>
          </a:p>
        </p:txBody>
      </p:sp>
      <p:pic>
        <p:nvPicPr>
          <p:cNvPr id="5122" name="Picture 2" descr="C:\Users\bmueller\Documents\Konferenzen-Treffen\EGU2020\EGU_cc_by_logo_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-1"/>
            <a:ext cx="1227137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846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88640"/>
            <a:ext cx="7071320" cy="806004"/>
          </a:xfrm>
        </p:spPr>
        <p:txBody>
          <a:bodyPr/>
          <a:lstStyle/>
          <a:p>
            <a:r>
              <a:rPr lang="de-DE" dirty="0" err="1" smtClean="0"/>
              <a:t>Introduction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3907" y="740048"/>
            <a:ext cx="3510989" cy="2304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Trace </a:t>
            </a:r>
            <a:r>
              <a:rPr lang="de-DE" b="1" dirty="0" err="1" smtClean="0"/>
              <a:t>organic</a:t>
            </a:r>
            <a:r>
              <a:rPr lang="de-DE" b="1" dirty="0" smtClean="0"/>
              <a:t> </a:t>
            </a:r>
            <a:r>
              <a:rPr lang="de-DE" b="1" dirty="0" err="1" smtClean="0"/>
              <a:t>compounds</a:t>
            </a:r>
            <a:endParaRPr lang="de-DE" b="1" dirty="0" smtClean="0"/>
          </a:p>
          <a:p>
            <a:r>
              <a:rPr lang="de-DE" sz="2000" b="1" dirty="0" smtClean="0"/>
              <a:t>Pharmaceuticals</a:t>
            </a:r>
            <a:r>
              <a:rPr lang="de-DE" sz="2000" dirty="0" smtClean="0"/>
              <a:t>, </a:t>
            </a:r>
            <a:r>
              <a:rPr lang="de-DE" sz="2000" dirty="0" err="1" smtClean="0"/>
              <a:t>hormones</a:t>
            </a:r>
            <a:endParaRPr lang="de-DE" sz="2000" dirty="0" smtClean="0"/>
          </a:p>
          <a:p>
            <a:r>
              <a:rPr lang="de-DE" sz="2000" b="1" dirty="0" smtClean="0"/>
              <a:t>Industrial </a:t>
            </a:r>
            <a:r>
              <a:rPr lang="de-DE" sz="2000" b="1" dirty="0" err="1" smtClean="0"/>
              <a:t>compounds</a:t>
            </a:r>
            <a:endParaRPr lang="de-DE" sz="2000" b="1" dirty="0" smtClean="0"/>
          </a:p>
          <a:p>
            <a:r>
              <a:rPr lang="de-DE" sz="2000" dirty="0" err="1"/>
              <a:t>P</a:t>
            </a:r>
            <a:r>
              <a:rPr lang="de-DE" sz="2000" dirty="0" err="1" smtClean="0"/>
              <a:t>esticides</a:t>
            </a:r>
            <a:endParaRPr lang="de-DE" sz="2000" dirty="0" smtClean="0"/>
          </a:p>
          <a:p>
            <a:r>
              <a:rPr lang="de-DE" sz="2000" dirty="0" err="1" smtClean="0"/>
              <a:t>Cosmetics</a:t>
            </a:r>
            <a:endParaRPr lang="de-DE" sz="2000" dirty="0" smtClean="0"/>
          </a:p>
          <a:p>
            <a:r>
              <a:rPr lang="de-DE" sz="2000" b="1" dirty="0" err="1" smtClean="0"/>
              <a:t>Artificial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sweeteners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354616" y="4964746"/>
            <a:ext cx="3852000" cy="154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Arial" pitchFamily="-102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itchFamily="34" charset="0"/>
                <a:ea typeface="Arial" pitchFamily="-102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Arial" pitchFamily="-102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Arial" pitchFamily="-102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Arial" pitchFamily="-102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b="1" kern="0" dirty="0" err="1" smtClean="0"/>
              <a:t>Dissolved</a:t>
            </a:r>
            <a:r>
              <a:rPr lang="de-DE" b="1" kern="0" dirty="0" smtClean="0"/>
              <a:t> </a:t>
            </a:r>
            <a:r>
              <a:rPr lang="de-DE" b="1" kern="0" dirty="0" err="1" smtClean="0"/>
              <a:t>organic</a:t>
            </a:r>
            <a:r>
              <a:rPr lang="de-DE" b="1" kern="0" dirty="0" smtClean="0"/>
              <a:t> matter</a:t>
            </a:r>
          </a:p>
          <a:p>
            <a:pPr marL="0" indent="0">
              <a:buNone/>
            </a:pPr>
            <a:r>
              <a:rPr lang="de-DE" sz="2000" kern="0" dirty="0" smtClean="0">
                <a:sym typeface="Wingdings" panose="05000000000000000000" pitchFamily="2" charset="2"/>
              </a:rPr>
              <a:t> </a:t>
            </a:r>
            <a:r>
              <a:rPr lang="de-DE" sz="2000" b="1" kern="0" dirty="0" err="1" smtClean="0"/>
              <a:t>Compound</a:t>
            </a:r>
            <a:r>
              <a:rPr lang="de-DE" sz="2000" b="1" kern="0" dirty="0" smtClean="0"/>
              <a:t> </a:t>
            </a:r>
            <a:r>
              <a:rPr lang="de-DE" sz="2000" b="1" kern="0" dirty="0" err="1" smtClean="0"/>
              <a:t>classes</a:t>
            </a:r>
            <a:r>
              <a:rPr lang="de-DE" sz="2000" kern="0" dirty="0" smtClean="0"/>
              <a:t>, e.g.</a:t>
            </a:r>
          </a:p>
          <a:p>
            <a:r>
              <a:rPr lang="de-DE" sz="2000" kern="0" dirty="0" smtClean="0"/>
              <a:t>Lignins, </a:t>
            </a:r>
            <a:r>
              <a:rPr lang="de-DE" sz="2000" kern="0" dirty="0" err="1" smtClean="0"/>
              <a:t>proteins</a:t>
            </a:r>
            <a:r>
              <a:rPr lang="de-DE" sz="2000" kern="0" dirty="0" smtClean="0"/>
              <a:t>, </a:t>
            </a:r>
            <a:r>
              <a:rPr lang="de-DE" sz="2000" kern="0" dirty="0" err="1" smtClean="0"/>
              <a:t>tannins</a:t>
            </a:r>
            <a:r>
              <a:rPr lang="de-DE" sz="2000" kern="0" dirty="0" smtClean="0"/>
              <a:t>, </a:t>
            </a:r>
            <a:r>
              <a:rPr lang="de-DE" sz="2000" kern="0" dirty="0" err="1" smtClean="0"/>
              <a:t>carbohydrates</a:t>
            </a:r>
            <a:r>
              <a:rPr lang="de-DE" sz="2000" kern="0" dirty="0" smtClean="0"/>
              <a:t>, …</a:t>
            </a:r>
            <a:endParaRPr lang="en-GB" sz="2000" kern="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534951" y="1430864"/>
            <a:ext cx="7067723" cy="4518416"/>
            <a:chOff x="1534951" y="566768"/>
            <a:chExt cx="7067723" cy="4518416"/>
          </a:xfrm>
        </p:grpSpPr>
        <p:grpSp>
          <p:nvGrpSpPr>
            <p:cNvPr id="6" name="Gruppieren 5"/>
            <p:cNvGrpSpPr/>
            <p:nvPr/>
          </p:nvGrpSpPr>
          <p:grpSpPr>
            <a:xfrm>
              <a:off x="1534951" y="566768"/>
              <a:ext cx="3296857" cy="3432206"/>
              <a:chOff x="1838493" y="1436954"/>
              <a:chExt cx="3296857" cy="3432206"/>
            </a:xfrm>
          </p:grpSpPr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8493" y="1436954"/>
                <a:ext cx="3296857" cy="18769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hteck 20"/>
              <p:cNvSpPr/>
              <p:nvPr/>
            </p:nvSpPr>
            <p:spPr>
              <a:xfrm>
                <a:off x="4083454" y="4486605"/>
                <a:ext cx="578499" cy="382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Freihandform 6"/>
            <p:cNvSpPr/>
            <p:nvPr/>
          </p:nvSpPr>
          <p:spPr>
            <a:xfrm>
              <a:off x="3728004" y="2131511"/>
              <a:ext cx="4874670" cy="2953673"/>
            </a:xfrm>
            <a:custGeom>
              <a:avLst/>
              <a:gdLst>
                <a:gd name="connsiteX0" fmla="*/ 0 w 4874670"/>
                <a:gd name="connsiteY0" fmla="*/ 1690017 h 2953673"/>
                <a:gd name="connsiteX1" fmla="*/ 449942 w 4874670"/>
                <a:gd name="connsiteY1" fmla="*/ 1748074 h 2953673"/>
                <a:gd name="connsiteX2" fmla="*/ 1436914 w 4874670"/>
                <a:gd name="connsiteY2" fmla="*/ 2139960 h 2953673"/>
                <a:gd name="connsiteX3" fmla="*/ 1436914 w 4874670"/>
                <a:gd name="connsiteY3" fmla="*/ 2139960 h 2953673"/>
                <a:gd name="connsiteX4" fmla="*/ 2554514 w 4874670"/>
                <a:gd name="connsiteY4" fmla="*/ 2822131 h 2953673"/>
                <a:gd name="connsiteX5" fmla="*/ 2554514 w 4874670"/>
                <a:gd name="connsiteY5" fmla="*/ 2822131 h 2953673"/>
                <a:gd name="connsiteX6" fmla="*/ 3164114 w 4874670"/>
                <a:gd name="connsiteY6" fmla="*/ 2952760 h 2953673"/>
                <a:gd name="connsiteX7" fmla="*/ 3947885 w 4874670"/>
                <a:gd name="connsiteY7" fmla="*/ 2880188 h 2953673"/>
                <a:gd name="connsiteX8" fmla="*/ 4180114 w 4874670"/>
                <a:gd name="connsiteY8" fmla="*/ 2880188 h 2953673"/>
                <a:gd name="connsiteX9" fmla="*/ 4426857 w 4874670"/>
                <a:gd name="connsiteY9" fmla="*/ 2618931 h 2953673"/>
                <a:gd name="connsiteX10" fmla="*/ 4688114 w 4874670"/>
                <a:gd name="connsiteY10" fmla="*/ 2401217 h 2953673"/>
                <a:gd name="connsiteX11" fmla="*/ 4818742 w 4874670"/>
                <a:gd name="connsiteY11" fmla="*/ 2343160 h 2953673"/>
                <a:gd name="connsiteX12" fmla="*/ 4833257 w 4874670"/>
                <a:gd name="connsiteY12" fmla="*/ 2314131 h 2953673"/>
                <a:gd name="connsiteX13" fmla="*/ 4281714 w 4874670"/>
                <a:gd name="connsiteY13" fmla="*/ 2212531 h 2953673"/>
                <a:gd name="connsiteX14" fmla="*/ 3643085 w 4874670"/>
                <a:gd name="connsiteY14" fmla="*/ 2168988 h 2953673"/>
                <a:gd name="connsiteX15" fmla="*/ 3193142 w 4874670"/>
                <a:gd name="connsiteY15" fmla="*/ 2096417 h 2953673"/>
                <a:gd name="connsiteX16" fmla="*/ 2873828 w 4874670"/>
                <a:gd name="connsiteY16" fmla="*/ 1922246 h 2953673"/>
                <a:gd name="connsiteX17" fmla="*/ 2670628 w 4874670"/>
                <a:gd name="connsiteY17" fmla="*/ 1690017 h 2953673"/>
                <a:gd name="connsiteX18" fmla="*/ 2656114 w 4874670"/>
                <a:gd name="connsiteY18" fmla="*/ 1486817 h 2953673"/>
                <a:gd name="connsiteX19" fmla="*/ 2380342 w 4874670"/>
                <a:gd name="connsiteY19" fmla="*/ 964303 h 2953673"/>
                <a:gd name="connsiteX20" fmla="*/ 2380342 w 4874670"/>
                <a:gd name="connsiteY20" fmla="*/ 964303 h 2953673"/>
                <a:gd name="connsiteX21" fmla="*/ 2032000 w 4874670"/>
                <a:gd name="connsiteY21" fmla="*/ 790131 h 2953673"/>
                <a:gd name="connsiteX22" fmla="*/ 1785257 w 4874670"/>
                <a:gd name="connsiteY22" fmla="*/ 485331 h 2953673"/>
                <a:gd name="connsiteX23" fmla="*/ 1349828 w 4874670"/>
                <a:gd name="connsiteY23" fmla="*/ 195046 h 2953673"/>
                <a:gd name="connsiteX24" fmla="*/ 1088571 w 4874670"/>
                <a:gd name="connsiteY24" fmla="*/ 20874 h 2953673"/>
                <a:gd name="connsiteX25" fmla="*/ 1074057 w 4874670"/>
                <a:gd name="connsiteY25" fmla="*/ 20874 h 2953673"/>
                <a:gd name="connsiteX26" fmla="*/ 609600 w 4874670"/>
                <a:gd name="connsiteY26" fmla="*/ 180531 h 2953673"/>
                <a:gd name="connsiteX27" fmla="*/ 624114 w 4874670"/>
                <a:gd name="connsiteY27" fmla="*/ 209560 h 2953673"/>
                <a:gd name="connsiteX28" fmla="*/ 856342 w 4874670"/>
                <a:gd name="connsiteY28" fmla="*/ 340188 h 2953673"/>
                <a:gd name="connsiteX29" fmla="*/ 1262742 w 4874670"/>
                <a:gd name="connsiteY29" fmla="*/ 732074 h 2953673"/>
                <a:gd name="connsiteX30" fmla="*/ 1393371 w 4874670"/>
                <a:gd name="connsiteY30" fmla="*/ 1036874 h 2953673"/>
                <a:gd name="connsiteX31" fmla="*/ 1814285 w 4874670"/>
                <a:gd name="connsiteY31" fmla="*/ 1283617 h 2953673"/>
                <a:gd name="connsiteX32" fmla="*/ 1973942 w 4874670"/>
                <a:gd name="connsiteY32" fmla="*/ 1472303 h 2953673"/>
                <a:gd name="connsiteX33" fmla="*/ 1973942 w 4874670"/>
                <a:gd name="connsiteY33" fmla="*/ 1472303 h 2953673"/>
                <a:gd name="connsiteX34" fmla="*/ 2017485 w 4874670"/>
                <a:gd name="connsiteY34" fmla="*/ 1835160 h 2953673"/>
                <a:gd name="connsiteX35" fmla="*/ 2017485 w 4874670"/>
                <a:gd name="connsiteY35" fmla="*/ 1965788 h 2953673"/>
                <a:gd name="connsiteX36" fmla="*/ 1857828 w 4874670"/>
                <a:gd name="connsiteY36" fmla="*/ 1965788 h 2953673"/>
                <a:gd name="connsiteX37" fmla="*/ 1509485 w 4874670"/>
                <a:gd name="connsiteY37" fmla="*/ 1849674 h 2953673"/>
                <a:gd name="connsiteX38" fmla="*/ 1219200 w 4874670"/>
                <a:gd name="connsiteY38" fmla="*/ 1719046 h 2953673"/>
                <a:gd name="connsiteX39" fmla="*/ 740228 w 4874670"/>
                <a:gd name="connsiteY39" fmla="*/ 1530360 h 2953673"/>
                <a:gd name="connsiteX40" fmla="*/ 362857 w 4874670"/>
                <a:gd name="connsiteY40" fmla="*/ 1472303 h 2953673"/>
                <a:gd name="connsiteX41" fmla="*/ 362857 w 4874670"/>
                <a:gd name="connsiteY41" fmla="*/ 1472303 h 2953673"/>
                <a:gd name="connsiteX42" fmla="*/ 0 w 4874670"/>
                <a:gd name="connsiteY42" fmla="*/ 1690017 h 2953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874670" h="2953673">
                  <a:moveTo>
                    <a:pt x="0" y="1690017"/>
                  </a:moveTo>
                  <a:cubicBezTo>
                    <a:pt x="105228" y="1681550"/>
                    <a:pt x="210456" y="1673084"/>
                    <a:pt x="449942" y="1748074"/>
                  </a:cubicBezTo>
                  <a:cubicBezTo>
                    <a:pt x="689428" y="1823064"/>
                    <a:pt x="1436914" y="2139960"/>
                    <a:pt x="1436914" y="2139960"/>
                  </a:cubicBezTo>
                  <a:lnTo>
                    <a:pt x="1436914" y="2139960"/>
                  </a:lnTo>
                  <a:lnTo>
                    <a:pt x="2554514" y="2822131"/>
                  </a:lnTo>
                  <a:lnTo>
                    <a:pt x="2554514" y="2822131"/>
                  </a:lnTo>
                  <a:cubicBezTo>
                    <a:pt x="2656114" y="2843903"/>
                    <a:pt x="2931886" y="2943084"/>
                    <a:pt x="3164114" y="2952760"/>
                  </a:cubicBezTo>
                  <a:cubicBezTo>
                    <a:pt x="3396342" y="2962436"/>
                    <a:pt x="3778552" y="2892283"/>
                    <a:pt x="3947885" y="2880188"/>
                  </a:cubicBezTo>
                  <a:cubicBezTo>
                    <a:pt x="4117218" y="2868093"/>
                    <a:pt x="4100285" y="2923731"/>
                    <a:pt x="4180114" y="2880188"/>
                  </a:cubicBezTo>
                  <a:cubicBezTo>
                    <a:pt x="4259943" y="2836645"/>
                    <a:pt x="4342190" y="2698760"/>
                    <a:pt x="4426857" y="2618931"/>
                  </a:cubicBezTo>
                  <a:cubicBezTo>
                    <a:pt x="4511524" y="2539103"/>
                    <a:pt x="4622800" y="2447179"/>
                    <a:pt x="4688114" y="2401217"/>
                  </a:cubicBezTo>
                  <a:cubicBezTo>
                    <a:pt x="4753428" y="2355255"/>
                    <a:pt x="4794552" y="2357674"/>
                    <a:pt x="4818742" y="2343160"/>
                  </a:cubicBezTo>
                  <a:cubicBezTo>
                    <a:pt x="4842932" y="2328646"/>
                    <a:pt x="4922762" y="2335902"/>
                    <a:pt x="4833257" y="2314131"/>
                  </a:cubicBezTo>
                  <a:cubicBezTo>
                    <a:pt x="4743752" y="2292360"/>
                    <a:pt x="4480076" y="2236722"/>
                    <a:pt x="4281714" y="2212531"/>
                  </a:cubicBezTo>
                  <a:cubicBezTo>
                    <a:pt x="4083352" y="2188341"/>
                    <a:pt x="3824514" y="2188340"/>
                    <a:pt x="3643085" y="2168988"/>
                  </a:cubicBezTo>
                  <a:cubicBezTo>
                    <a:pt x="3461656" y="2149636"/>
                    <a:pt x="3321351" y="2137541"/>
                    <a:pt x="3193142" y="2096417"/>
                  </a:cubicBezTo>
                  <a:cubicBezTo>
                    <a:pt x="3064933" y="2055293"/>
                    <a:pt x="2960914" y="1989979"/>
                    <a:pt x="2873828" y="1922246"/>
                  </a:cubicBezTo>
                  <a:cubicBezTo>
                    <a:pt x="2786742" y="1854513"/>
                    <a:pt x="2706914" y="1762589"/>
                    <a:pt x="2670628" y="1690017"/>
                  </a:cubicBezTo>
                  <a:cubicBezTo>
                    <a:pt x="2634342" y="1617445"/>
                    <a:pt x="2704495" y="1607769"/>
                    <a:pt x="2656114" y="1486817"/>
                  </a:cubicBezTo>
                  <a:cubicBezTo>
                    <a:pt x="2607733" y="1365865"/>
                    <a:pt x="2380342" y="964303"/>
                    <a:pt x="2380342" y="964303"/>
                  </a:cubicBezTo>
                  <a:lnTo>
                    <a:pt x="2380342" y="964303"/>
                  </a:lnTo>
                  <a:cubicBezTo>
                    <a:pt x="2322285" y="935274"/>
                    <a:pt x="2131181" y="869960"/>
                    <a:pt x="2032000" y="790131"/>
                  </a:cubicBezTo>
                  <a:cubicBezTo>
                    <a:pt x="1932819" y="710302"/>
                    <a:pt x="1898952" y="584512"/>
                    <a:pt x="1785257" y="485331"/>
                  </a:cubicBezTo>
                  <a:cubicBezTo>
                    <a:pt x="1671562" y="386150"/>
                    <a:pt x="1349828" y="195046"/>
                    <a:pt x="1349828" y="195046"/>
                  </a:cubicBezTo>
                  <a:lnTo>
                    <a:pt x="1088571" y="20874"/>
                  </a:lnTo>
                  <a:cubicBezTo>
                    <a:pt x="1042609" y="-8155"/>
                    <a:pt x="1153885" y="-5735"/>
                    <a:pt x="1074057" y="20874"/>
                  </a:cubicBezTo>
                  <a:cubicBezTo>
                    <a:pt x="994229" y="47483"/>
                    <a:pt x="684590" y="149083"/>
                    <a:pt x="609600" y="180531"/>
                  </a:cubicBezTo>
                  <a:cubicBezTo>
                    <a:pt x="534610" y="211979"/>
                    <a:pt x="582990" y="182950"/>
                    <a:pt x="624114" y="209560"/>
                  </a:cubicBezTo>
                  <a:cubicBezTo>
                    <a:pt x="665238" y="236170"/>
                    <a:pt x="749904" y="253102"/>
                    <a:pt x="856342" y="340188"/>
                  </a:cubicBezTo>
                  <a:cubicBezTo>
                    <a:pt x="962780" y="427274"/>
                    <a:pt x="1173237" y="615960"/>
                    <a:pt x="1262742" y="732074"/>
                  </a:cubicBezTo>
                  <a:cubicBezTo>
                    <a:pt x="1352247" y="848188"/>
                    <a:pt x="1301447" y="944950"/>
                    <a:pt x="1393371" y="1036874"/>
                  </a:cubicBezTo>
                  <a:cubicBezTo>
                    <a:pt x="1485295" y="1128798"/>
                    <a:pt x="1717523" y="1211045"/>
                    <a:pt x="1814285" y="1283617"/>
                  </a:cubicBezTo>
                  <a:cubicBezTo>
                    <a:pt x="1911047" y="1356188"/>
                    <a:pt x="1973942" y="1472303"/>
                    <a:pt x="1973942" y="1472303"/>
                  </a:cubicBezTo>
                  <a:lnTo>
                    <a:pt x="1973942" y="1472303"/>
                  </a:lnTo>
                  <a:cubicBezTo>
                    <a:pt x="1981199" y="1532779"/>
                    <a:pt x="2010228" y="1752913"/>
                    <a:pt x="2017485" y="1835160"/>
                  </a:cubicBezTo>
                  <a:cubicBezTo>
                    <a:pt x="2024742" y="1917407"/>
                    <a:pt x="2044095" y="1944017"/>
                    <a:pt x="2017485" y="1965788"/>
                  </a:cubicBezTo>
                  <a:cubicBezTo>
                    <a:pt x="1990875" y="1987559"/>
                    <a:pt x="1942495" y="1985140"/>
                    <a:pt x="1857828" y="1965788"/>
                  </a:cubicBezTo>
                  <a:cubicBezTo>
                    <a:pt x="1773161" y="1946436"/>
                    <a:pt x="1615923" y="1890798"/>
                    <a:pt x="1509485" y="1849674"/>
                  </a:cubicBezTo>
                  <a:cubicBezTo>
                    <a:pt x="1403047" y="1808550"/>
                    <a:pt x="1347410" y="1772265"/>
                    <a:pt x="1219200" y="1719046"/>
                  </a:cubicBezTo>
                  <a:cubicBezTo>
                    <a:pt x="1090991" y="1665827"/>
                    <a:pt x="882952" y="1571484"/>
                    <a:pt x="740228" y="1530360"/>
                  </a:cubicBezTo>
                  <a:cubicBezTo>
                    <a:pt x="597504" y="1489236"/>
                    <a:pt x="362857" y="1472303"/>
                    <a:pt x="362857" y="1472303"/>
                  </a:cubicBezTo>
                  <a:lnTo>
                    <a:pt x="362857" y="1472303"/>
                  </a:lnTo>
                  <a:lnTo>
                    <a:pt x="0" y="1690017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Gerade Verbindung mit Pfeil 7"/>
            <p:cNvCxnSpPr/>
            <p:nvPr/>
          </p:nvCxnSpPr>
          <p:spPr>
            <a:xfrm>
              <a:off x="4411320" y="2073920"/>
              <a:ext cx="801388" cy="591923"/>
            </a:xfrm>
            <a:prstGeom prst="straightConnector1">
              <a:avLst/>
            </a:prstGeom>
            <a:ln w="76200">
              <a:solidFill>
                <a:schemeClr val="accent5">
                  <a:lumMod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/>
            <p:cNvCxnSpPr/>
            <p:nvPr/>
          </p:nvCxnSpPr>
          <p:spPr>
            <a:xfrm>
              <a:off x="4110529" y="3675650"/>
              <a:ext cx="969523" cy="323324"/>
            </a:xfrm>
            <a:prstGeom prst="straightConnector1">
              <a:avLst/>
            </a:prstGeom>
            <a:ln w="5715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feil nach oben 9"/>
            <p:cNvSpPr/>
            <p:nvPr/>
          </p:nvSpPr>
          <p:spPr>
            <a:xfrm rot="5783370">
              <a:off x="7362219" y="4029329"/>
              <a:ext cx="825920" cy="1242121"/>
            </a:xfrm>
            <a:prstGeom prst="upArrow">
              <a:avLst/>
            </a:prstGeom>
            <a:solidFill>
              <a:srgbClr val="39507F"/>
            </a:solidFill>
            <a:ln>
              <a:noFill/>
            </a:ln>
            <a:scene3d>
              <a:camera prst="orthographicFront">
                <a:rot lat="120000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uppieren 10"/>
            <p:cNvGrpSpPr>
              <a:grpSpLocks noChangeAspect="1"/>
            </p:cNvGrpSpPr>
            <p:nvPr/>
          </p:nvGrpSpPr>
          <p:grpSpPr>
            <a:xfrm>
              <a:off x="3923928" y="3823801"/>
              <a:ext cx="513282" cy="325278"/>
              <a:chOff x="173014" y="3567817"/>
              <a:chExt cx="676364" cy="428625"/>
            </a:xfrm>
          </p:grpSpPr>
          <p:sp>
            <p:nvSpPr>
              <p:cNvPr id="18" name="Sechseck 17"/>
              <p:cNvSpPr/>
              <p:nvPr/>
            </p:nvSpPr>
            <p:spPr>
              <a:xfrm>
                <a:off x="247483" y="3567817"/>
                <a:ext cx="506080" cy="428625"/>
              </a:xfrm>
              <a:prstGeom prst="hexagon">
                <a:avLst/>
              </a:prstGeom>
              <a:solidFill>
                <a:srgbClr val="D8B04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/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173014" y="3600500"/>
                <a:ext cx="676364" cy="344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smtClean="0"/>
                  <a:t>DOM</a:t>
                </a:r>
                <a:endParaRPr lang="en-GB" sz="1100" dirty="0"/>
              </a:p>
            </p:txBody>
          </p:sp>
        </p:grpSp>
        <p:grpSp>
          <p:nvGrpSpPr>
            <p:cNvPr id="12" name="Gruppieren 11"/>
            <p:cNvGrpSpPr>
              <a:grpSpLocks noChangeAspect="1"/>
            </p:cNvGrpSpPr>
            <p:nvPr/>
          </p:nvGrpSpPr>
          <p:grpSpPr>
            <a:xfrm>
              <a:off x="4499992" y="2564903"/>
              <a:ext cx="513282" cy="325278"/>
              <a:chOff x="-151003" y="3291676"/>
              <a:chExt cx="676364" cy="428625"/>
            </a:xfrm>
          </p:grpSpPr>
          <p:sp>
            <p:nvSpPr>
              <p:cNvPr id="16" name="Sechseck 15"/>
              <p:cNvSpPr/>
              <p:nvPr/>
            </p:nvSpPr>
            <p:spPr>
              <a:xfrm>
                <a:off x="-56115" y="3291676"/>
                <a:ext cx="506078" cy="428625"/>
              </a:xfrm>
              <a:prstGeom prst="hexagon">
                <a:avLst/>
              </a:prstGeom>
              <a:solidFill>
                <a:srgbClr val="D8B04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/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-151003" y="3326494"/>
                <a:ext cx="676364" cy="344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smtClean="0"/>
                  <a:t>DOM</a:t>
                </a:r>
                <a:endParaRPr lang="en-GB" sz="1100" dirty="0"/>
              </a:p>
            </p:txBody>
          </p:sp>
        </p:grpSp>
        <p:grpSp>
          <p:nvGrpSpPr>
            <p:cNvPr id="13" name="Gruppieren 12"/>
            <p:cNvGrpSpPr>
              <a:grpSpLocks noChangeAspect="1"/>
            </p:cNvGrpSpPr>
            <p:nvPr/>
          </p:nvGrpSpPr>
          <p:grpSpPr>
            <a:xfrm>
              <a:off x="6732240" y="4581128"/>
              <a:ext cx="513282" cy="325278"/>
              <a:chOff x="109563" y="3376854"/>
              <a:chExt cx="676364" cy="428625"/>
            </a:xfrm>
          </p:grpSpPr>
          <p:sp>
            <p:nvSpPr>
              <p:cNvPr id="14" name="Sechseck 13"/>
              <p:cNvSpPr/>
              <p:nvPr/>
            </p:nvSpPr>
            <p:spPr>
              <a:xfrm>
                <a:off x="185196" y="3376854"/>
                <a:ext cx="506080" cy="428625"/>
              </a:xfrm>
              <a:prstGeom prst="hexagon">
                <a:avLst/>
              </a:prstGeom>
              <a:solidFill>
                <a:srgbClr val="D8B04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/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109563" y="3401511"/>
                <a:ext cx="676364" cy="344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smtClean="0"/>
                  <a:t>DOM</a:t>
                </a:r>
                <a:endParaRPr lang="en-GB" sz="1100" dirty="0"/>
              </a:p>
            </p:txBody>
          </p:sp>
        </p:grpSp>
      </p:grpSp>
      <p:grpSp>
        <p:nvGrpSpPr>
          <p:cNvPr id="22" name="Gruppieren 21"/>
          <p:cNvGrpSpPr/>
          <p:nvPr/>
        </p:nvGrpSpPr>
        <p:grpSpPr>
          <a:xfrm>
            <a:off x="7033223" y="4911758"/>
            <a:ext cx="475494" cy="441431"/>
            <a:chOff x="7433984" y="3330455"/>
            <a:chExt cx="577972" cy="536019"/>
          </a:xfrm>
        </p:grpSpPr>
        <p:sp>
          <p:nvSpPr>
            <p:cNvPr id="23" name="Rechteck 22"/>
            <p:cNvSpPr/>
            <p:nvPr/>
          </p:nvSpPr>
          <p:spPr>
            <a:xfrm rot="8747112">
              <a:off x="7570278" y="3488037"/>
              <a:ext cx="292828" cy="22344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ussdiagramm: Verzögerung 23"/>
            <p:cNvSpPr/>
            <p:nvPr/>
          </p:nvSpPr>
          <p:spPr>
            <a:xfrm rot="8747112">
              <a:off x="7433984" y="3564837"/>
              <a:ext cx="204955" cy="301637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ussdiagramm: Verzögerung 24"/>
            <p:cNvSpPr/>
            <p:nvPr/>
          </p:nvSpPr>
          <p:spPr>
            <a:xfrm rot="19547112">
              <a:off x="7807001" y="3330455"/>
              <a:ext cx="204955" cy="301637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5157290" y="2906843"/>
            <a:ext cx="475494" cy="441431"/>
            <a:chOff x="7433984" y="3359959"/>
            <a:chExt cx="577972" cy="536019"/>
          </a:xfrm>
        </p:grpSpPr>
        <p:sp>
          <p:nvSpPr>
            <p:cNvPr id="27" name="Rechteck 26"/>
            <p:cNvSpPr/>
            <p:nvPr/>
          </p:nvSpPr>
          <p:spPr>
            <a:xfrm rot="8747112">
              <a:off x="7570278" y="3517541"/>
              <a:ext cx="292828" cy="22344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lussdiagramm: Verzögerung 27"/>
            <p:cNvSpPr/>
            <p:nvPr/>
          </p:nvSpPr>
          <p:spPr>
            <a:xfrm rot="8747112">
              <a:off x="7433984" y="3594342"/>
              <a:ext cx="204955" cy="301636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lussdiagramm: Verzögerung 28"/>
            <p:cNvSpPr/>
            <p:nvPr/>
          </p:nvSpPr>
          <p:spPr>
            <a:xfrm rot="19547112">
              <a:off x="7807001" y="3359959"/>
              <a:ext cx="204955" cy="301637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Rechteck 29"/>
          <p:cNvSpPr/>
          <p:nvPr/>
        </p:nvSpPr>
        <p:spPr>
          <a:xfrm rot="881897">
            <a:off x="862615" y="2506575"/>
            <a:ext cx="3514990" cy="8504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de-DE" cap="none" spc="0" dirty="0" err="1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Wastewater</a:t>
            </a:r>
            <a:r>
              <a:rPr lang="de-DE" cap="none" spc="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cap="none" spc="0" dirty="0" err="1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treatment</a:t>
            </a:r>
            <a:r>
              <a:rPr lang="de-DE" cap="none" spc="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plant</a:t>
            </a:r>
            <a:endParaRPr lang="de-DE" cap="none" spc="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4" name="Intro-DOM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5.1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4616" y="4355146"/>
            <a:ext cx="609600" cy="609600"/>
          </a:xfrm>
          <a:prstGeom prst="rect">
            <a:avLst/>
          </a:prstGeom>
        </p:spPr>
      </p:pic>
      <p:pic>
        <p:nvPicPr>
          <p:cNvPr id="35" name="Intro-TrOC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31.69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83234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660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12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2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1835696" y="1412776"/>
            <a:ext cx="6768752" cy="2808312"/>
            <a:chOff x="1619672" y="3403860"/>
            <a:chExt cx="1512168" cy="1289003"/>
          </a:xfrm>
        </p:grpSpPr>
        <p:sp>
          <p:nvSpPr>
            <p:cNvPr id="6" name="Rechteck 5"/>
            <p:cNvSpPr/>
            <p:nvPr/>
          </p:nvSpPr>
          <p:spPr>
            <a:xfrm>
              <a:off x="1619672" y="4048362"/>
              <a:ext cx="1512168" cy="644501"/>
            </a:xfrm>
            <a:prstGeom prst="rect">
              <a:avLst/>
            </a:prstGeom>
            <a:blipFill dpi="0" rotWithShape="1">
              <a:blip r:embed="rId5">
                <a:alphaModFix amt="88000"/>
              </a:blip>
              <a:srcRect/>
              <a:tile tx="0" ty="0" sx="100000" sy="100000" flip="none" algn="tl"/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hteck 6"/>
            <p:cNvSpPr/>
            <p:nvPr/>
          </p:nvSpPr>
          <p:spPr>
            <a:xfrm>
              <a:off x="1619672" y="3403860"/>
              <a:ext cx="1512168" cy="644501"/>
            </a:xfrm>
            <a:prstGeom prst="rect">
              <a:avLst/>
            </a:prstGeom>
            <a:blipFill>
              <a:blip r:embed="rId6"/>
              <a:tile tx="0" ty="0" sx="100000" sy="100000" flip="none" algn="tl"/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81000" y="188640"/>
            <a:ext cx="7071320" cy="806004"/>
          </a:xfrm>
        </p:spPr>
        <p:txBody>
          <a:bodyPr/>
          <a:lstStyle/>
          <a:p>
            <a:r>
              <a:rPr lang="de-DE" dirty="0" err="1" smtClean="0"/>
              <a:t>Introduction</a:t>
            </a:r>
            <a:endParaRPr lang="de-DE" dirty="0"/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 rot="13445155">
            <a:off x="3012293" y="3005349"/>
            <a:ext cx="398854" cy="186575"/>
            <a:chOff x="-57973" y="2847386"/>
            <a:chExt cx="1149592" cy="396002"/>
          </a:xfrm>
        </p:grpSpPr>
        <p:sp>
          <p:nvSpPr>
            <p:cNvPr id="10" name="Rechteck 9"/>
            <p:cNvSpPr/>
            <p:nvPr/>
          </p:nvSpPr>
          <p:spPr>
            <a:xfrm>
              <a:off x="263918" y="2864336"/>
              <a:ext cx="514348" cy="3600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lussdiagramm: Verzögerung 10"/>
            <p:cNvSpPr/>
            <p:nvPr/>
          </p:nvSpPr>
          <p:spPr>
            <a:xfrm>
              <a:off x="731619" y="2847387"/>
              <a:ext cx="360000" cy="396000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lussdiagramm: Verzögerung 11"/>
            <p:cNvSpPr/>
            <p:nvPr/>
          </p:nvSpPr>
          <p:spPr>
            <a:xfrm rot="10800000">
              <a:off x="-57973" y="2847386"/>
              <a:ext cx="360000" cy="396002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3" name="Gerade Verbindung mit Pfeil 12"/>
          <p:cNvCxnSpPr/>
          <p:nvPr/>
        </p:nvCxnSpPr>
        <p:spPr>
          <a:xfrm>
            <a:off x="2087724" y="1772816"/>
            <a:ext cx="1476164" cy="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krümmte Verbindung 13"/>
          <p:cNvCxnSpPr/>
          <p:nvPr/>
        </p:nvCxnSpPr>
        <p:spPr>
          <a:xfrm>
            <a:off x="2051720" y="2616473"/>
            <a:ext cx="923012" cy="524497"/>
          </a:xfrm>
          <a:prstGeom prst="curvedConnector3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krümmte Verbindung 14"/>
          <p:cNvCxnSpPr/>
          <p:nvPr/>
        </p:nvCxnSpPr>
        <p:spPr>
          <a:xfrm>
            <a:off x="3865012" y="2472457"/>
            <a:ext cx="923012" cy="524497"/>
          </a:xfrm>
          <a:prstGeom prst="curvedConnector3">
            <a:avLst/>
          </a:prstGeom>
          <a:ln w="38100">
            <a:solidFill>
              <a:srgbClr val="002060"/>
            </a:solidFill>
            <a:tailEnd type="arrow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/>
          <p:cNvGrpSpPr>
            <a:grpSpLocks noChangeAspect="1"/>
          </p:cNvGrpSpPr>
          <p:nvPr/>
        </p:nvGrpSpPr>
        <p:grpSpPr>
          <a:xfrm rot="8747112">
            <a:off x="2142072" y="2012826"/>
            <a:ext cx="398854" cy="186575"/>
            <a:chOff x="-57973" y="2847386"/>
            <a:chExt cx="1149592" cy="396002"/>
          </a:xfrm>
        </p:grpSpPr>
        <p:sp>
          <p:nvSpPr>
            <p:cNvPr id="17" name="Rechteck 16"/>
            <p:cNvSpPr/>
            <p:nvPr/>
          </p:nvSpPr>
          <p:spPr>
            <a:xfrm>
              <a:off x="263918" y="2864336"/>
              <a:ext cx="514348" cy="3600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lussdiagramm: Verzögerung 18"/>
            <p:cNvSpPr/>
            <p:nvPr/>
          </p:nvSpPr>
          <p:spPr>
            <a:xfrm>
              <a:off x="731619" y="2847387"/>
              <a:ext cx="360000" cy="396000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lussdiagramm: Verzögerung 19"/>
            <p:cNvSpPr/>
            <p:nvPr/>
          </p:nvSpPr>
          <p:spPr>
            <a:xfrm rot="10800000">
              <a:off x="-57973" y="2847386"/>
              <a:ext cx="360000" cy="396002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uppieren 20"/>
          <p:cNvGrpSpPr>
            <a:grpSpLocks noChangeAspect="1"/>
          </p:cNvGrpSpPr>
          <p:nvPr/>
        </p:nvGrpSpPr>
        <p:grpSpPr>
          <a:xfrm rot="20548859">
            <a:off x="3396779" y="2984514"/>
            <a:ext cx="498855" cy="325279"/>
            <a:chOff x="456512" y="2894400"/>
            <a:chExt cx="657353" cy="428625"/>
          </a:xfrm>
        </p:grpSpPr>
        <p:sp>
          <p:nvSpPr>
            <p:cNvPr id="22" name="Sechseck 21"/>
            <p:cNvSpPr/>
            <p:nvPr/>
          </p:nvSpPr>
          <p:spPr>
            <a:xfrm>
              <a:off x="532145" y="2894400"/>
              <a:ext cx="506080" cy="428625"/>
            </a:xfrm>
            <a:prstGeom prst="hexagon">
              <a:avLst/>
            </a:prstGeom>
            <a:solidFill>
              <a:srgbClr val="D8B04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56512" y="2927082"/>
              <a:ext cx="657353" cy="334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smtClean="0"/>
                <a:t>DOM</a:t>
              </a:r>
              <a:endParaRPr lang="en-GB" sz="2400" dirty="0"/>
            </a:p>
          </p:txBody>
        </p:sp>
      </p:grpSp>
      <p:grpSp>
        <p:nvGrpSpPr>
          <p:cNvPr id="24" name="Gruppieren 23"/>
          <p:cNvGrpSpPr>
            <a:grpSpLocks noChangeAspect="1"/>
          </p:cNvGrpSpPr>
          <p:nvPr/>
        </p:nvGrpSpPr>
        <p:grpSpPr>
          <a:xfrm rot="2045603">
            <a:off x="5327649" y="2370109"/>
            <a:ext cx="498855" cy="325279"/>
            <a:chOff x="456511" y="2894400"/>
            <a:chExt cx="657353" cy="428625"/>
          </a:xfrm>
        </p:grpSpPr>
        <p:sp>
          <p:nvSpPr>
            <p:cNvPr id="25" name="Sechseck 24"/>
            <p:cNvSpPr/>
            <p:nvPr/>
          </p:nvSpPr>
          <p:spPr>
            <a:xfrm>
              <a:off x="532145" y="2894400"/>
              <a:ext cx="506080" cy="428625"/>
            </a:xfrm>
            <a:prstGeom prst="hexagon">
              <a:avLst/>
            </a:prstGeom>
            <a:solidFill>
              <a:srgbClr val="D8B04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56511" y="2927083"/>
              <a:ext cx="657353" cy="334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smtClean="0"/>
                <a:t>DOM</a:t>
              </a:r>
              <a:endParaRPr lang="en-GB" dirty="0"/>
            </a:p>
          </p:txBody>
        </p:sp>
      </p:grpSp>
      <p:grpSp>
        <p:nvGrpSpPr>
          <p:cNvPr id="27" name="Gruppieren 26"/>
          <p:cNvGrpSpPr>
            <a:grpSpLocks noChangeAspect="1"/>
          </p:cNvGrpSpPr>
          <p:nvPr/>
        </p:nvGrpSpPr>
        <p:grpSpPr>
          <a:xfrm rot="15445091">
            <a:off x="7085250" y="3160871"/>
            <a:ext cx="498855" cy="325278"/>
            <a:chOff x="456512" y="2894400"/>
            <a:chExt cx="657353" cy="428625"/>
          </a:xfrm>
        </p:grpSpPr>
        <p:sp>
          <p:nvSpPr>
            <p:cNvPr id="28" name="Sechseck 27"/>
            <p:cNvSpPr/>
            <p:nvPr/>
          </p:nvSpPr>
          <p:spPr>
            <a:xfrm>
              <a:off x="532145" y="2894400"/>
              <a:ext cx="506080" cy="428625"/>
            </a:xfrm>
            <a:prstGeom prst="hexagon">
              <a:avLst/>
            </a:prstGeom>
            <a:solidFill>
              <a:srgbClr val="D8B04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 dirty="0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56512" y="2927084"/>
              <a:ext cx="657353" cy="334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smtClean="0"/>
                <a:t>DOM</a:t>
              </a:r>
              <a:endParaRPr lang="en-GB" dirty="0"/>
            </a:p>
          </p:txBody>
        </p:sp>
      </p:grpSp>
      <p:grpSp>
        <p:nvGrpSpPr>
          <p:cNvPr id="30" name="Gruppieren 29"/>
          <p:cNvGrpSpPr>
            <a:grpSpLocks noChangeAspect="1"/>
          </p:cNvGrpSpPr>
          <p:nvPr/>
        </p:nvGrpSpPr>
        <p:grpSpPr>
          <a:xfrm rot="4414521">
            <a:off x="6536895" y="2567766"/>
            <a:ext cx="398855" cy="186575"/>
            <a:chOff x="-57973" y="2847386"/>
            <a:chExt cx="1149592" cy="396002"/>
          </a:xfrm>
        </p:grpSpPr>
        <p:sp>
          <p:nvSpPr>
            <p:cNvPr id="31" name="Rechteck 30"/>
            <p:cNvSpPr/>
            <p:nvPr/>
          </p:nvSpPr>
          <p:spPr>
            <a:xfrm>
              <a:off x="263918" y="2864336"/>
              <a:ext cx="514348" cy="3600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lussdiagramm: Verzögerung 31"/>
            <p:cNvSpPr/>
            <p:nvPr/>
          </p:nvSpPr>
          <p:spPr>
            <a:xfrm>
              <a:off x="731619" y="2847387"/>
              <a:ext cx="360000" cy="396000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lussdiagramm: Verzögerung 32"/>
            <p:cNvSpPr/>
            <p:nvPr/>
          </p:nvSpPr>
          <p:spPr>
            <a:xfrm rot="10800000">
              <a:off x="-57973" y="2847386"/>
              <a:ext cx="360000" cy="396002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uppieren 33"/>
          <p:cNvGrpSpPr>
            <a:grpSpLocks noChangeAspect="1"/>
          </p:cNvGrpSpPr>
          <p:nvPr/>
        </p:nvGrpSpPr>
        <p:grpSpPr>
          <a:xfrm rot="11997088">
            <a:off x="7669731" y="3396043"/>
            <a:ext cx="197946" cy="186575"/>
            <a:chOff x="521092" y="2847387"/>
            <a:chExt cx="570527" cy="396000"/>
          </a:xfrm>
        </p:grpSpPr>
        <p:sp>
          <p:nvSpPr>
            <p:cNvPr id="35" name="Rechteck 34"/>
            <p:cNvSpPr/>
            <p:nvPr/>
          </p:nvSpPr>
          <p:spPr>
            <a:xfrm>
              <a:off x="521092" y="2864335"/>
              <a:ext cx="257173" cy="3600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lussdiagramm: Verzögerung 35"/>
            <p:cNvSpPr/>
            <p:nvPr/>
          </p:nvSpPr>
          <p:spPr>
            <a:xfrm>
              <a:off x="731619" y="2847387"/>
              <a:ext cx="360000" cy="396000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uppieren 36"/>
          <p:cNvGrpSpPr>
            <a:grpSpLocks noChangeAspect="1"/>
          </p:cNvGrpSpPr>
          <p:nvPr/>
        </p:nvGrpSpPr>
        <p:grpSpPr>
          <a:xfrm rot="20971141">
            <a:off x="7403332" y="1718491"/>
            <a:ext cx="197947" cy="186575"/>
            <a:chOff x="521092" y="2847387"/>
            <a:chExt cx="570527" cy="396000"/>
          </a:xfrm>
        </p:grpSpPr>
        <p:sp>
          <p:nvSpPr>
            <p:cNvPr id="38" name="Rechteck 37"/>
            <p:cNvSpPr/>
            <p:nvPr/>
          </p:nvSpPr>
          <p:spPr>
            <a:xfrm>
              <a:off x="521092" y="2864335"/>
              <a:ext cx="257173" cy="3600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lussdiagramm: Verzögerung 38"/>
            <p:cNvSpPr/>
            <p:nvPr/>
          </p:nvSpPr>
          <p:spPr>
            <a:xfrm>
              <a:off x="731619" y="2847387"/>
              <a:ext cx="360000" cy="396000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rapezoid 39"/>
          <p:cNvSpPr/>
          <p:nvPr/>
        </p:nvSpPr>
        <p:spPr>
          <a:xfrm>
            <a:off x="6257522" y="3526499"/>
            <a:ext cx="336299" cy="151760"/>
          </a:xfrm>
          <a:prstGeom prst="trapezoid">
            <a:avLst>
              <a:gd name="adj" fmla="val 51554"/>
            </a:avLst>
          </a:prstGeom>
          <a:solidFill>
            <a:srgbClr val="EEBD4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rapezoid 40"/>
          <p:cNvSpPr/>
          <p:nvPr/>
        </p:nvSpPr>
        <p:spPr>
          <a:xfrm rot="12892296">
            <a:off x="7651484" y="1907079"/>
            <a:ext cx="336299" cy="151760"/>
          </a:xfrm>
          <a:prstGeom prst="trapezoid">
            <a:avLst>
              <a:gd name="adj" fmla="val 51554"/>
            </a:avLst>
          </a:prstGeom>
          <a:solidFill>
            <a:srgbClr val="EEBD4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uppieren 41"/>
          <p:cNvGrpSpPr>
            <a:grpSpLocks noChangeAspect="1"/>
          </p:cNvGrpSpPr>
          <p:nvPr/>
        </p:nvGrpSpPr>
        <p:grpSpPr>
          <a:xfrm rot="18874117">
            <a:off x="6697081" y="3640751"/>
            <a:ext cx="398855" cy="186575"/>
            <a:chOff x="-57973" y="2847386"/>
            <a:chExt cx="1149592" cy="396002"/>
          </a:xfrm>
        </p:grpSpPr>
        <p:sp>
          <p:nvSpPr>
            <p:cNvPr id="43" name="Rechteck 42"/>
            <p:cNvSpPr/>
            <p:nvPr/>
          </p:nvSpPr>
          <p:spPr>
            <a:xfrm>
              <a:off x="263918" y="2864336"/>
              <a:ext cx="514348" cy="3600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lussdiagramm: Verzögerung 43"/>
            <p:cNvSpPr/>
            <p:nvPr/>
          </p:nvSpPr>
          <p:spPr>
            <a:xfrm>
              <a:off x="731619" y="2847387"/>
              <a:ext cx="360000" cy="396000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lussdiagramm: Verzögerung 44"/>
            <p:cNvSpPr/>
            <p:nvPr/>
          </p:nvSpPr>
          <p:spPr>
            <a:xfrm rot="10800000">
              <a:off x="-57973" y="2847386"/>
              <a:ext cx="360000" cy="396002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uppieren 45"/>
          <p:cNvGrpSpPr>
            <a:grpSpLocks noChangeAspect="1"/>
          </p:cNvGrpSpPr>
          <p:nvPr/>
        </p:nvGrpSpPr>
        <p:grpSpPr>
          <a:xfrm>
            <a:off x="2555778" y="1951592"/>
            <a:ext cx="498855" cy="325278"/>
            <a:chOff x="456512" y="2894400"/>
            <a:chExt cx="657353" cy="428625"/>
          </a:xfrm>
        </p:grpSpPr>
        <p:sp>
          <p:nvSpPr>
            <p:cNvPr id="47" name="Sechseck 46"/>
            <p:cNvSpPr/>
            <p:nvPr/>
          </p:nvSpPr>
          <p:spPr>
            <a:xfrm>
              <a:off x="532145" y="2894400"/>
              <a:ext cx="506080" cy="428625"/>
            </a:xfrm>
            <a:prstGeom prst="hexagon">
              <a:avLst/>
            </a:prstGeom>
            <a:solidFill>
              <a:srgbClr val="D8B04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 dirty="0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56512" y="2927083"/>
              <a:ext cx="657353" cy="334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smtClean="0"/>
                <a:t>DOM</a:t>
              </a:r>
              <a:endParaRPr lang="en-GB" dirty="0"/>
            </a:p>
          </p:txBody>
        </p:sp>
      </p:grpSp>
      <p:cxnSp>
        <p:nvCxnSpPr>
          <p:cNvPr id="49" name="Gerade Verbindung mit Pfeil 48"/>
          <p:cNvCxnSpPr/>
          <p:nvPr/>
        </p:nvCxnSpPr>
        <p:spPr>
          <a:xfrm>
            <a:off x="5794942" y="2531194"/>
            <a:ext cx="793471" cy="93159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49"/>
          <p:cNvSpPr/>
          <p:nvPr/>
        </p:nvSpPr>
        <p:spPr>
          <a:xfrm rot="464696">
            <a:off x="5852316" y="2004174"/>
            <a:ext cx="6399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?</a:t>
            </a:r>
            <a:endParaRPr lang="de-DE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grpSp>
        <p:nvGrpSpPr>
          <p:cNvPr id="62" name="Gruppieren 61"/>
          <p:cNvGrpSpPr>
            <a:grpSpLocks noChangeAspect="1"/>
          </p:cNvGrpSpPr>
          <p:nvPr/>
        </p:nvGrpSpPr>
        <p:grpSpPr>
          <a:xfrm>
            <a:off x="2114063" y="3489329"/>
            <a:ext cx="498855" cy="325278"/>
            <a:chOff x="456512" y="2894400"/>
            <a:chExt cx="657353" cy="428625"/>
          </a:xfrm>
        </p:grpSpPr>
        <p:sp>
          <p:nvSpPr>
            <p:cNvPr id="63" name="Sechseck 62"/>
            <p:cNvSpPr/>
            <p:nvPr/>
          </p:nvSpPr>
          <p:spPr>
            <a:xfrm>
              <a:off x="532145" y="2894400"/>
              <a:ext cx="506080" cy="428625"/>
            </a:xfrm>
            <a:prstGeom prst="hexagon">
              <a:avLst/>
            </a:prstGeom>
            <a:solidFill>
              <a:srgbClr val="D8B04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 dirty="0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56512" y="2927083"/>
              <a:ext cx="657353" cy="334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smtClean="0"/>
                <a:t>DOM</a:t>
              </a:r>
              <a:endParaRPr lang="en-GB" dirty="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683570" y="1702043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Surface</a:t>
            </a:r>
          </a:p>
          <a:p>
            <a:pPr algn="ctr"/>
            <a:r>
              <a:rPr lang="de-DE" dirty="0" smtClean="0"/>
              <a:t>water</a:t>
            </a:r>
            <a:endParaRPr lang="en-GB" dirty="0"/>
          </a:p>
        </p:txBody>
      </p:sp>
      <p:sp>
        <p:nvSpPr>
          <p:cNvPr id="65" name="Textfeld 64"/>
          <p:cNvSpPr txBox="1"/>
          <p:nvPr/>
        </p:nvSpPr>
        <p:spPr>
          <a:xfrm>
            <a:off x="562609" y="3204695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Hyporheic</a:t>
            </a:r>
          </a:p>
          <a:p>
            <a:pPr algn="ctr"/>
            <a:r>
              <a:rPr lang="de-DE" dirty="0" smtClean="0"/>
              <a:t>zone</a:t>
            </a:r>
            <a:endParaRPr lang="en-GB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611560" y="4437112"/>
            <a:ext cx="8136904" cy="2215991"/>
            <a:chOff x="611560" y="4437112"/>
            <a:chExt cx="8136904" cy="2215991"/>
          </a:xfrm>
        </p:grpSpPr>
        <p:grpSp>
          <p:nvGrpSpPr>
            <p:cNvPr id="51" name="Gruppieren 50"/>
            <p:cNvGrpSpPr/>
            <p:nvPr/>
          </p:nvGrpSpPr>
          <p:grpSpPr>
            <a:xfrm>
              <a:off x="611560" y="4437112"/>
              <a:ext cx="8136904" cy="2215991"/>
              <a:chOff x="887653" y="4608422"/>
              <a:chExt cx="7687239" cy="2215992"/>
            </a:xfrm>
          </p:grpSpPr>
          <p:sp>
            <p:nvSpPr>
              <p:cNvPr id="52" name="Rechteck 51"/>
              <p:cNvSpPr/>
              <p:nvPr/>
            </p:nvSpPr>
            <p:spPr>
              <a:xfrm>
                <a:off x="922147" y="4752147"/>
                <a:ext cx="7652745" cy="201651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>
                <a:off x="1703997" y="4869159"/>
                <a:ext cx="6870895" cy="178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de-DE" sz="2800" dirty="0" err="1" smtClean="0"/>
                  <a:t>Simultaneous</a:t>
                </a:r>
                <a:r>
                  <a:rPr lang="de-DE" sz="2800" dirty="0" smtClean="0"/>
                  <a:t> </a:t>
                </a:r>
                <a:r>
                  <a:rPr lang="de-DE" sz="2800" dirty="0" err="1" smtClean="0"/>
                  <a:t>attenuation</a:t>
                </a:r>
                <a:r>
                  <a:rPr lang="de-DE" sz="2800" dirty="0" smtClean="0"/>
                  <a:t> </a:t>
                </a:r>
                <a:r>
                  <a:rPr lang="de-DE" sz="2800" dirty="0" err="1" smtClean="0"/>
                  <a:t>of</a:t>
                </a:r>
                <a:r>
                  <a:rPr lang="de-DE" sz="2800" dirty="0" smtClean="0"/>
                  <a:t>      &amp;</a:t>
                </a:r>
                <a:br>
                  <a:rPr lang="de-DE" sz="2800" dirty="0" smtClean="0"/>
                </a:br>
                <a:r>
                  <a:rPr lang="de-DE" sz="2200" dirty="0" smtClean="0">
                    <a:sym typeface="Wingdings" panose="05000000000000000000" pitchFamily="2" charset="2"/>
                  </a:rPr>
                  <a:t> Co-</a:t>
                </a:r>
                <a:r>
                  <a:rPr lang="de-DE" sz="2200" dirty="0" err="1" smtClean="0">
                    <a:sym typeface="Wingdings" panose="05000000000000000000" pitchFamily="2" charset="2"/>
                  </a:rPr>
                  <a:t>metabolism</a:t>
                </a:r>
                <a:r>
                  <a:rPr lang="de-DE" sz="22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200" dirty="0" err="1" smtClean="0">
                    <a:sym typeface="Wingdings" panose="05000000000000000000" pitchFamily="2" charset="2"/>
                  </a:rPr>
                  <a:t>or</a:t>
                </a:r>
                <a:r>
                  <a:rPr lang="de-DE" sz="22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200" dirty="0" err="1" smtClean="0">
                    <a:sym typeface="Wingdings" panose="05000000000000000000" pitchFamily="2" charset="2"/>
                  </a:rPr>
                  <a:t>prevention</a:t>
                </a:r>
                <a:r>
                  <a:rPr lang="de-DE" sz="22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200" dirty="0" err="1" smtClean="0">
                    <a:sym typeface="Wingdings" panose="05000000000000000000" pitchFamily="2" charset="2"/>
                  </a:rPr>
                  <a:t>by</a:t>
                </a:r>
                <a:r>
                  <a:rPr lang="de-DE" sz="22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200" dirty="0" err="1" smtClean="0">
                    <a:sym typeface="Wingdings" panose="05000000000000000000" pitchFamily="2" charset="2"/>
                  </a:rPr>
                  <a:t>presence</a:t>
                </a:r>
                <a:r>
                  <a:rPr lang="de-DE" sz="22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200" dirty="0" err="1" smtClean="0">
                    <a:sym typeface="Wingdings" panose="05000000000000000000" pitchFamily="2" charset="2"/>
                  </a:rPr>
                  <a:t>of</a:t>
                </a:r>
                <a:r>
                  <a:rPr lang="de-DE" sz="2200" dirty="0" smtClean="0">
                    <a:sym typeface="Wingdings" panose="05000000000000000000" pitchFamily="2" charset="2"/>
                  </a:rPr>
                  <a:t>     ?</a:t>
                </a:r>
              </a:p>
              <a:p>
                <a:endParaRPr lang="de-DE" sz="500" dirty="0">
                  <a:sym typeface="Wingdings" panose="05000000000000000000" pitchFamily="2" charset="2"/>
                </a:endParaRPr>
              </a:p>
              <a:p>
                <a:r>
                  <a:rPr lang="de-DE" sz="500" dirty="0" smtClean="0">
                    <a:sym typeface="Wingdings" panose="05000000000000000000" pitchFamily="2" charset="2"/>
                  </a:rPr>
                  <a:t>   </a:t>
                </a:r>
                <a:endParaRPr lang="de-DE" sz="500" dirty="0" smtClean="0"/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de-DE" sz="2800" dirty="0" err="1" smtClean="0"/>
                  <a:t>Where</a:t>
                </a:r>
                <a:r>
                  <a:rPr lang="de-DE" sz="2800" dirty="0" smtClean="0"/>
                  <a:t>? </a:t>
                </a:r>
                <a:br>
                  <a:rPr lang="de-DE" sz="2800" dirty="0" smtClean="0"/>
                </a:br>
                <a:r>
                  <a:rPr lang="de-DE" sz="2200" dirty="0" smtClean="0">
                    <a:sym typeface="Wingdings" panose="05000000000000000000" pitchFamily="2" charset="2"/>
                  </a:rPr>
                  <a:t> </a:t>
                </a:r>
                <a:r>
                  <a:rPr lang="de-DE" sz="2200" dirty="0" err="1" smtClean="0">
                    <a:sym typeface="Wingdings" panose="05000000000000000000" pitchFamily="2" charset="2"/>
                  </a:rPr>
                  <a:t>Compare</a:t>
                </a:r>
                <a:r>
                  <a:rPr lang="de-DE" sz="22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200" dirty="0" err="1" smtClean="0">
                    <a:sym typeface="Wingdings" panose="05000000000000000000" pitchFamily="2" charset="2"/>
                  </a:rPr>
                  <a:t>surface</a:t>
                </a:r>
                <a:r>
                  <a:rPr lang="de-DE" sz="2200" dirty="0" smtClean="0">
                    <a:sym typeface="Wingdings" panose="05000000000000000000" pitchFamily="2" charset="2"/>
                  </a:rPr>
                  <a:t> water and hyporheic zone</a:t>
                </a:r>
                <a:endParaRPr lang="en-GB" sz="2200" dirty="0"/>
              </a:p>
            </p:txBody>
          </p:sp>
          <p:sp>
            <p:nvSpPr>
              <p:cNvPr id="54" name="Rechteck 53"/>
              <p:cNvSpPr/>
              <p:nvPr/>
            </p:nvSpPr>
            <p:spPr>
              <a:xfrm>
                <a:off x="887653" y="4608422"/>
                <a:ext cx="918040" cy="221599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de-DE" sz="13800" b="1" cap="none" spc="0" dirty="0" smtClean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Century" panose="02040604050505020304" pitchFamily="18" charset="0"/>
                  </a:rPr>
                  <a:t>?</a:t>
                </a:r>
                <a:endParaRPr lang="de-DE" sz="138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entury" panose="02040604050505020304" pitchFamily="18" charset="0"/>
                </a:endParaRPr>
              </a:p>
            </p:txBody>
          </p:sp>
          <p:grpSp>
            <p:nvGrpSpPr>
              <p:cNvPr id="55" name="Gruppieren 54"/>
              <p:cNvGrpSpPr>
                <a:grpSpLocks noChangeAspect="1"/>
              </p:cNvGrpSpPr>
              <p:nvPr/>
            </p:nvGrpSpPr>
            <p:grpSpPr>
              <a:xfrm>
                <a:off x="7214319" y="4965971"/>
                <a:ext cx="471287" cy="325278"/>
                <a:chOff x="800245" y="2894400"/>
                <a:chExt cx="621027" cy="428625"/>
              </a:xfrm>
            </p:grpSpPr>
            <p:sp>
              <p:nvSpPr>
                <p:cNvPr id="60" name="Sechseck 59"/>
                <p:cNvSpPr/>
                <p:nvPr/>
              </p:nvSpPr>
              <p:spPr>
                <a:xfrm>
                  <a:off x="875880" y="2894400"/>
                  <a:ext cx="506079" cy="428625"/>
                </a:xfrm>
                <a:prstGeom prst="hexagon">
                  <a:avLst/>
                </a:prstGeom>
                <a:solidFill>
                  <a:srgbClr val="D8B04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700" dirty="0"/>
                </a:p>
              </p:txBody>
            </p:sp>
            <p:sp>
              <p:nvSpPr>
                <p:cNvPr id="61" name="Textfeld 60"/>
                <p:cNvSpPr txBox="1"/>
                <p:nvPr/>
              </p:nvSpPr>
              <p:spPr>
                <a:xfrm>
                  <a:off x="800245" y="2935559"/>
                  <a:ext cx="621027" cy="33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050" dirty="0" smtClean="0"/>
                    <a:t>DOM</a:t>
                  </a:r>
                  <a:endParaRPr lang="en-GB" dirty="0"/>
                </a:p>
              </p:txBody>
            </p:sp>
          </p:grpSp>
          <p:grpSp>
            <p:nvGrpSpPr>
              <p:cNvPr id="56" name="Gruppieren 55"/>
              <p:cNvGrpSpPr>
                <a:grpSpLocks noChangeAspect="1"/>
              </p:cNvGrpSpPr>
              <p:nvPr/>
            </p:nvGrpSpPr>
            <p:grpSpPr>
              <a:xfrm rot="8747112">
                <a:off x="6528616" y="5027074"/>
                <a:ext cx="399372" cy="186956"/>
                <a:chOff x="-896702" y="2405232"/>
                <a:chExt cx="1151083" cy="396807"/>
              </a:xfrm>
            </p:grpSpPr>
            <p:sp>
              <p:nvSpPr>
                <p:cNvPr id="57" name="Rechteck 56"/>
                <p:cNvSpPr/>
                <p:nvPr/>
              </p:nvSpPr>
              <p:spPr>
                <a:xfrm>
                  <a:off x="-556092" y="2429710"/>
                  <a:ext cx="514347" cy="360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Flussdiagramm: Verzögerung 57"/>
                <p:cNvSpPr/>
                <p:nvPr/>
              </p:nvSpPr>
              <p:spPr>
                <a:xfrm>
                  <a:off x="-105618" y="2406031"/>
                  <a:ext cx="359999" cy="396008"/>
                </a:xfrm>
                <a:prstGeom prst="flowChartDelay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Flussdiagramm: Verzögerung 58"/>
                <p:cNvSpPr/>
                <p:nvPr/>
              </p:nvSpPr>
              <p:spPr>
                <a:xfrm rot="10800000">
                  <a:off x="-896702" y="2405232"/>
                  <a:ext cx="359999" cy="396003"/>
                </a:xfrm>
                <a:prstGeom prst="flowChartDelay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" name="Gruppieren 2"/>
            <p:cNvGrpSpPr/>
            <p:nvPr/>
          </p:nvGrpSpPr>
          <p:grpSpPr>
            <a:xfrm>
              <a:off x="7884368" y="5220000"/>
              <a:ext cx="489512" cy="259224"/>
              <a:chOff x="7884368" y="5220000"/>
              <a:chExt cx="489512" cy="259224"/>
            </a:xfrm>
          </p:grpSpPr>
          <p:sp>
            <p:nvSpPr>
              <p:cNvPr id="75" name="Sechseck 74"/>
              <p:cNvSpPr/>
              <p:nvPr/>
            </p:nvSpPr>
            <p:spPr>
              <a:xfrm>
                <a:off x="7948800" y="5220000"/>
                <a:ext cx="324000" cy="259224"/>
              </a:xfrm>
              <a:prstGeom prst="hexagon">
                <a:avLst/>
              </a:prstGeom>
              <a:solidFill>
                <a:srgbClr val="D8B04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/>
              </a:p>
            </p:txBody>
          </p:sp>
          <p:sp>
            <p:nvSpPr>
              <p:cNvPr id="76" name="Textfeld 75"/>
              <p:cNvSpPr txBox="1"/>
              <p:nvPr/>
            </p:nvSpPr>
            <p:spPr>
              <a:xfrm>
                <a:off x="7884368" y="5229200"/>
                <a:ext cx="48951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dirty="0" smtClean="0"/>
                  <a:t>DOM</a:t>
                </a:r>
                <a:endParaRPr lang="en-GB" sz="1400" dirty="0"/>
              </a:p>
            </p:txBody>
          </p:sp>
        </p:grpSp>
      </p:grpSp>
      <p:pic>
        <p:nvPicPr>
          <p:cNvPr id="18" name="3_Intro-Simulta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80033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77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01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0" grpId="0" animBg="1"/>
      <p:bldP spid="41" grpId="0" animBg="1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834" y="836712"/>
            <a:ext cx="9314458" cy="327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hteck 36"/>
          <p:cNvSpPr/>
          <p:nvPr/>
        </p:nvSpPr>
        <p:spPr>
          <a:xfrm>
            <a:off x="5580112" y="3396474"/>
            <a:ext cx="3456384" cy="33448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Inhaltsplatzhalter 2"/>
          <p:cNvSpPr txBox="1">
            <a:spLocks/>
          </p:cNvSpPr>
          <p:nvPr/>
        </p:nvSpPr>
        <p:spPr bwMode="auto">
          <a:xfrm>
            <a:off x="5704200" y="3442990"/>
            <a:ext cx="3168352" cy="289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Arial" pitchFamily="-102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itchFamily="34" charset="0"/>
                <a:ea typeface="Arial" pitchFamily="-102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Arial" pitchFamily="-102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Arial" pitchFamily="-102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Arial" pitchFamily="-102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2100" kern="0" dirty="0" smtClean="0"/>
              <a:t>September 2018</a:t>
            </a:r>
            <a:br>
              <a:rPr lang="de-DE" sz="2100" kern="0" dirty="0" smtClean="0"/>
            </a:br>
            <a:r>
              <a:rPr lang="de-DE" sz="2100" kern="0" dirty="0" smtClean="0"/>
              <a:t>48 h, </a:t>
            </a:r>
            <a:r>
              <a:rPr lang="de-DE" sz="2100" kern="0" dirty="0" err="1" smtClean="0"/>
              <a:t>sampling</a:t>
            </a:r>
            <a:r>
              <a:rPr lang="de-DE" sz="2100" kern="0" dirty="0" smtClean="0"/>
              <a:t> </a:t>
            </a:r>
            <a:r>
              <a:rPr lang="de-DE" sz="2100" kern="0" dirty="0" err="1" smtClean="0"/>
              <a:t>every</a:t>
            </a:r>
            <a:r>
              <a:rPr lang="de-DE" sz="2100" kern="0" dirty="0" smtClean="0"/>
              <a:t> 3 h</a:t>
            </a:r>
          </a:p>
          <a:p>
            <a:pPr marL="0" indent="0">
              <a:buNone/>
            </a:pPr>
            <a:endParaRPr lang="de-DE" sz="1000" kern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sz="2100" b="1" kern="0" dirty="0" smtClean="0"/>
              <a:t>Surface water </a:t>
            </a:r>
            <a:r>
              <a:rPr lang="de-DE" sz="2100" kern="0" dirty="0" smtClean="0"/>
              <a:t>(SW), </a:t>
            </a:r>
            <a:br>
              <a:rPr lang="de-DE" sz="2100" kern="0" dirty="0" smtClean="0"/>
            </a:br>
            <a:r>
              <a:rPr lang="de-DE" sz="2100" b="1" kern="0" dirty="0" smtClean="0"/>
              <a:t>Hyporheic zone </a:t>
            </a:r>
            <a:r>
              <a:rPr lang="de-DE" sz="2100" kern="0" dirty="0" smtClean="0"/>
              <a:t>(HZ, 25 cm </a:t>
            </a:r>
            <a:r>
              <a:rPr lang="de-DE" sz="2100" kern="0" dirty="0" err="1" smtClean="0"/>
              <a:t>sediment</a:t>
            </a:r>
            <a:r>
              <a:rPr lang="de-DE" sz="2100" kern="0" dirty="0" smtClean="0"/>
              <a:t> </a:t>
            </a:r>
            <a:r>
              <a:rPr lang="de-DE" sz="2100" kern="0" dirty="0" err="1" smtClean="0"/>
              <a:t>depth</a:t>
            </a:r>
            <a:r>
              <a:rPr lang="de-DE" sz="2100" kern="0" dirty="0" smtClean="0"/>
              <a:t>)</a:t>
            </a:r>
          </a:p>
          <a:p>
            <a:pPr marL="0" indent="0">
              <a:buNone/>
            </a:pPr>
            <a:endParaRPr lang="de-DE" sz="1000" kern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sz="2200" kern="0" dirty="0" smtClean="0"/>
              <a:t>        </a:t>
            </a:r>
            <a:r>
              <a:rPr lang="de-DE" sz="2200" b="1" kern="0" dirty="0" smtClean="0"/>
              <a:t>DOM</a:t>
            </a:r>
            <a:r>
              <a:rPr lang="de-DE" sz="2200" kern="0" dirty="0" smtClean="0"/>
              <a:t> </a:t>
            </a:r>
            <a:r>
              <a:rPr lang="de-DE" sz="2100" kern="0" dirty="0" smtClean="0"/>
              <a:t>(FT-ICR-MS),   </a:t>
            </a:r>
            <a:br>
              <a:rPr lang="de-DE" sz="2100" kern="0" dirty="0" smtClean="0"/>
            </a:br>
            <a:r>
              <a:rPr lang="de-DE" sz="2100" kern="0" dirty="0" smtClean="0"/>
              <a:t>        </a:t>
            </a:r>
            <a:r>
              <a:rPr lang="de-DE" sz="2100" b="1" kern="0" dirty="0" smtClean="0"/>
              <a:t>17 </a:t>
            </a:r>
            <a:r>
              <a:rPr lang="de-DE" sz="2100" b="1" kern="0" dirty="0" err="1" smtClean="0"/>
              <a:t>trace</a:t>
            </a:r>
            <a:r>
              <a:rPr lang="de-DE" sz="2100" b="1" kern="0" dirty="0" smtClean="0"/>
              <a:t> </a:t>
            </a:r>
            <a:r>
              <a:rPr lang="de-DE" sz="2100" b="1" kern="0" dirty="0" err="1" smtClean="0"/>
              <a:t>organics</a:t>
            </a:r>
            <a:r>
              <a:rPr lang="de-DE" sz="2100" b="1" kern="0" dirty="0" smtClean="0"/>
              <a:t> </a:t>
            </a:r>
            <a:r>
              <a:rPr lang="de-DE" sz="2100" kern="0" dirty="0" smtClean="0"/>
              <a:t/>
            </a:r>
            <a:br>
              <a:rPr lang="de-DE" sz="2100" kern="0" dirty="0" smtClean="0"/>
            </a:br>
            <a:r>
              <a:rPr lang="de-DE" sz="2100" kern="0" dirty="0" smtClean="0"/>
              <a:t>        (HPLC-MS/MS)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16632"/>
            <a:ext cx="7071320" cy="806004"/>
          </a:xfrm>
        </p:spPr>
        <p:txBody>
          <a:bodyPr/>
          <a:lstStyle/>
          <a:p>
            <a:r>
              <a:rPr lang="de-DE" dirty="0" smtClean="0"/>
              <a:t>48 </a:t>
            </a:r>
            <a:r>
              <a:rPr lang="de-DE" dirty="0" err="1" smtClean="0"/>
              <a:t>hours</a:t>
            </a:r>
            <a:r>
              <a:rPr lang="de-DE" dirty="0" smtClean="0"/>
              <a:t> </a:t>
            </a:r>
            <a:r>
              <a:rPr lang="de-DE" dirty="0" err="1" smtClean="0"/>
              <a:t>sampling</a:t>
            </a:r>
            <a:r>
              <a:rPr lang="de-DE" dirty="0" smtClean="0"/>
              <a:t> </a:t>
            </a:r>
            <a:r>
              <a:rPr lang="de-DE" dirty="0" err="1" smtClean="0"/>
              <a:t>campaign</a:t>
            </a:r>
            <a:endParaRPr lang="en-GB" dirty="0"/>
          </a:p>
        </p:txBody>
      </p:sp>
      <p:sp>
        <p:nvSpPr>
          <p:cNvPr id="26" name="Ellipse 25"/>
          <p:cNvSpPr/>
          <p:nvPr/>
        </p:nvSpPr>
        <p:spPr>
          <a:xfrm>
            <a:off x="2123736" y="2564910"/>
            <a:ext cx="108000" cy="108000"/>
          </a:xfrm>
          <a:prstGeom prst="ellipse">
            <a:avLst/>
          </a:prstGeom>
          <a:solidFill>
            <a:srgbClr val="D9EB6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Ellipse 27"/>
          <p:cNvSpPr/>
          <p:nvPr/>
        </p:nvSpPr>
        <p:spPr>
          <a:xfrm>
            <a:off x="4167556" y="2367765"/>
            <a:ext cx="108000" cy="108000"/>
          </a:xfrm>
          <a:prstGeom prst="ellipse">
            <a:avLst/>
          </a:prstGeom>
          <a:solidFill>
            <a:srgbClr val="D9EB6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hteck 26"/>
          <p:cNvSpPr/>
          <p:nvPr/>
        </p:nvSpPr>
        <p:spPr>
          <a:xfrm>
            <a:off x="2051720" y="2213031"/>
            <a:ext cx="648072" cy="296202"/>
          </a:xfrm>
          <a:prstGeom prst="rect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HZ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635896" y="1945313"/>
            <a:ext cx="639660" cy="331559"/>
          </a:xfrm>
          <a:prstGeom prst="rect">
            <a:avLst/>
          </a:prstGeom>
          <a:solidFill>
            <a:srgbClr val="D9E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SW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bmueller\Documents\Abbildungen\Erpe\DSC_039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r="4925"/>
          <a:stretch/>
        </p:blipFill>
        <p:spPr bwMode="auto">
          <a:xfrm rot="5400000">
            <a:off x="-74534" y="4213645"/>
            <a:ext cx="2456935" cy="1775887"/>
          </a:xfrm>
          <a:prstGeom prst="rect">
            <a:avLst/>
          </a:prstGeom>
          <a:noFill/>
          <a:ln w="25400">
            <a:solidFill>
              <a:srgbClr val="D9EB6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mueller\Documents\Abbildungen\Erpe\DSC_038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6"/>
          <a:stretch/>
        </p:blipFill>
        <p:spPr bwMode="auto">
          <a:xfrm>
            <a:off x="2680191" y="3597100"/>
            <a:ext cx="2251849" cy="1568023"/>
          </a:xfrm>
          <a:prstGeom prst="rect">
            <a:avLst/>
          </a:prstGeom>
          <a:noFill/>
          <a:ln w="25400">
            <a:solidFill>
              <a:srgbClr val="D9EB6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Gerade Verbindung 30"/>
          <p:cNvCxnSpPr>
            <a:stCxn id="2051" idx="1"/>
            <a:endCxn id="26" idx="3"/>
          </p:cNvCxnSpPr>
          <p:nvPr/>
        </p:nvCxnSpPr>
        <p:spPr>
          <a:xfrm flipV="1">
            <a:off x="1153934" y="2657095"/>
            <a:ext cx="985619" cy="1216027"/>
          </a:xfrm>
          <a:prstGeom prst="line">
            <a:avLst/>
          </a:prstGeom>
          <a:ln w="25400">
            <a:solidFill>
              <a:srgbClr val="D9EB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>
            <a:stCxn id="2052" idx="0"/>
            <a:endCxn id="28" idx="4"/>
          </p:cNvCxnSpPr>
          <p:nvPr/>
        </p:nvCxnSpPr>
        <p:spPr>
          <a:xfrm flipV="1">
            <a:off x="3806116" y="2475765"/>
            <a:ext cx="415440" cy="1121335"/>
          </a:xfrm>
          <a:prstGeom prst="line">
            <a:avLst/>
          </a:prstGeom>
          <a:ln w="25400">
            <a:solidFill>
              <a:srgbClr val="D9EB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bmueller\Documents\Versuche\WHONDRS\Pictures\DSCN165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4" t="26713" r="9144"/>
          <a:stretch/>
        </p:blipFill>
        <p:spPr bwMode="auto">
          <a:xfrm rot="10800000">
            <a:off x="2158362" y="5546515"/>
            <a:ext cx="1477533" cy="1050837"/>
          </a:xfrm>
          <a:prstGeom prst="rect">
            <a:avLst/>
          </a:prstGeom>
          <a:noFill/>
          <a:ln w="25400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Gerade Verbindung 24"/>
          <p:cNvCxnSpPr>
            <a:endCxn id="26" idx="4"/>
          </p:cNvCxnSpPr>
          <p:nvPr/>
        </p:nvCxnSpPr>
        <p:spPr>
          <a:xfrm flipH="1" flipV="1">
            <a:off x="2177736" y="2672910"/>
            <a:ext cx="378040" cy="2873605"/>
          </a:xfrm>
          <a:prstGeom prst="line">
            <a:avLst/>
          </a:prstGeom>
          <a:ln w="254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38"/>
          <p:cNvGrpSpPr>
            <a:grpSpLocks noChangeAspect="1"/>
          </p:cNvGrpSpPr>
          <p:nvPr/>
        </p:nvGrpSpPr>
        <p:grpSpPr>
          <a:xfrm>
            <a:off x="6064240" y="5614592"/>
            <a:ext cx="453970" cy="269089"/>
            <a:chOff x="423848" y="2894400"/>
            <a:chExt cx="723119" cy="428625"/>
          </a:xfrm>
        </p:grpSpPr>
        <p:sp>
          <p:nvSpPr>
            <p:cNvPr id="41" name="Sechseck 40"/>
            <p:cNvSpPr/>
            <p:nvPr/>
          </p:nvSpPr>
          <p:spPr>
            <a:xfrm>
              <a:off x="532145" y="2894400"/>
              <a:ext cx="506080" cy="428625"/>
            </a:xfrm>
            <a:prstGeom prst="hexagon">
              <a:avLst/>
            </a:prstGeom>
            <a:solidFill>
              <a:srgbClr val="D8B04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 dirty="0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23848" y="2910534"/>
              <a:ext cx="723119" cy="367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 smtClean="0"/>
                <a:t>DOM</a:t>
              </a:r>
              <a:endParaRPr lang="en-GB" dirty="0"/>
            </a:p>
          </p:txBody>
        </p:sp>
      </p:grpSp>
      <p:grpSp>
        <p:nvGrpSpPr>
          <p:cNvPr id="43" name="Gruppieren 42"/>
          <p:cNvGrpSpPr>
            <a:grpSpLocks noChangeAspect="1"/>
          </p:cNvGrpSpPr>
          <p:nvPr/>
        </p:nvGrpSpPr>
        <p:grpSpPr>
          <a:xfrm rot="8747112">
            <a:off x="6104997" y="6028906"/>
            <a:ext cx="329956" cy="154347"/>
            <a:chOff x="-57973" y="2847386"/>
            <a:chExt cx="1149592" cy="396002"/>
          </a:xfrm>
        </p:grpSpPr>
        <p:sp>
          <p:nvSpPr>
            <p:cNvPr id="44" name="Rechteck 43"/>
            <p:cNvSpPr/>
            <p:nvPr/>
          </p:nvSpPr>
          <p:spPr>
            <a:xfrm>
              <a:off x="263918" y="2864336"/>
              <a:ext cx="514348" cy="3600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lussdiagramm: Verzögerung 44"/>
            <p:cNvSpPr/>
            <p:nvPr/>
          </p:nvSpPr>
          <p:spPr>
            <a:xfrm>
              <a:off x="731619" y="2847387"/>
              <a:ext cx="360000" cy="396000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lussdiagramm: Verzögerung 45"/>
            <p:cNvSpPr/>
            <p:nvPr/>
          </p:nvSpPr>
          <p:spPr>
            <a:xfrm rot="10800000">
              <a:off x="-57973" y="2847386"/>
              <a:ext cx="360000" cy="396002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74" name="Gruppieren 2073"/>
          <p:cNvGrpSpPr/>
          <p:nvPr/>
        </p:nvGrpSpPr>
        <p:grpSpPr>
          <a:xfrm>
            <a:off x="3851920" y="1188366"/>
            <a:ext cx="1008112" cy="152400"/>
            <a:chOff x="3851920" y="1484784"/>
            <a:chExt cx="1390749" cy="152400"/>
          </a:xfrm>
        </p:grpSpPr>
        <p:cxnSp>
          <p:nvCxnSpPr>
            <p:cNvPr id="2071" name="Gerade Verbindung 2070"/>
            <p:cNvCxnSpPr/>
            <p:nvPr/>
          </p:nvCxnSpPr>
          <p:spPr>
            <a:xfrm>
              <a:off x="3851920" y="1556792"/>
              <a:ext cx="13907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/>
          </p:nvCxnSpPr>
          <p:spPr>
            <a:xfrm flipV="1">
              <a:off x="3851920" y="1484784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/>
          </p:nvCxnSpPr>
          <p:spPr>
            <a:xfrm flipV="1">
              <a:off x="5242669" y="1484784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5" name="Textfeld 2074"/>
          <p:cNvSpPr txBox="1"/>
          <p:nvPr/>
        </p:nvSpPr>
        <p:spPr>
          <a:xfrm>
            <a:off x="4078116" y="980728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500 m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6310963" y="2924944"/>
            <a:ext cx="2725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100" dirty="0" smtClean="0">
                <a:solidFill>
                  <a:schemeClr val="bg1"/>
                </a:solidFill>
              </a:rPr>
              <a:t>Image ©  2020 CNES / Airbus, </a:t>
            </a:r>
          </a:p>
          <a:p>
            <a:pPr algn="r"/>
            <a:r>
              <a:rPr lang="en-GB" sz="1100" dirty="0" err="1" smtClean="0">
                <a:solidFill>
                  <a:schemeClr val="bg1"/>
                </a:solidFill>
              </a:rPr>
              <a:t>GeoBasis</a:t>
            </a:r>
            <a:r>
              <a:rPr lang="en-GB" sz="1100" dirty="0" smtClean="0">
                <a:solidFill>
                  <a:schemeClr val="bg1"/>
                </a:solidFill>
              </a:rPr>
              <a:t>-DE/BKG, </a:t>
            </a:r>
            <a:r>
              <a:rPr lang="en-GB" sz="1100" dirty="0" err="1" smtClean="0">
                <a:solidFill>
                  <a:schemeClr val="bg1"/>
                </a:solidFill>
              </a:rPr>
              <a:t>Maxar</a:t>
            </a:r>
            <a:r>
              <a:rPr lang="en-GB" sz="1100" dirty="0" smtClean="0">
                <a:solidFill>
                  <a:schemeClr val="bg1"/>
                </a:solidFill>
              </a:rPr>
              <a:t> Technologies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2051720" y="1881472"/>
            <a:ext cx="648072" cy="323392"/>
          </a:xfrm>
          <a:prstGeom prst="rect">
            <a:avLst/>
          </a:prstGeom>
          <a:solidFill>
            <a:srgbClr val="D9E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SW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pic>
        <p:nvPicPr>
          <p:cNvPr id="3" name="4-Sampli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4528" y="22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22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0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38" grpId="0" build="p"/>
      <p:bldP spid="27" grpId="0" animBg="1"/>
      <p:bldP spid="30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88640"/>
            <a:ext cx="7071320" cy="806004"/>
          </a:xfrm>
        </p:spPr>
        <p:txBody>
          <a:bodyPr/>
          <a:lstStyle/>
          <a:p>
            <a:r>
              <a:rPr lang="de-DE" dirty="0" err="1" smtClean="0"/>
              <a:t>Attenuation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endParaRPr lang="en-GB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059834" y="360251"/>
            <a:ext cx="633507" cy="462034"/>
            <a:chOff x="7894286" y="1474654"/>
            <a:chExt cx="633507" cy="462034"/>
          </a:xfrm>
        </p:grpSpPr>
        <p:sp>
          <p:nvSpPr>
            <p:cNvPr id="5" name="Sechseck 4"/>
            <p:cNvSpPr/>
            <p:nvPr/>
          </p:nvSpPr>
          <p:spPr>
            <a:xfrm>
              <a:off x="7950426" y="1474654"/>
              <a:ext cx="510006" cy="462034"/>
            </a:xfrm>
            <a:prstGeom prst="hexagon">
              <a:avLst/>
            </a:prstGeom>
            <a:solidFill>
              <a:srgbClr val="D8B04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7894286" y="1537521"/>
              <a:ext cx="63350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500" dirty="0" smtClean="0"/>
                <a:t>DOM</a:t>
              </a:r>
              <a:endParaRPr lang="en-GB" sz="1500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6" y="1268760"/>
            <a:ext cx="6372707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4890502" y="5040322"/>
            <a:ext cx="3929970" cy="1485022"/>
            <a:chOff x="4788024" y="4968314"/>
            <a:chExt cx="3929970" cy="1485022"/>
          </a:xfrm>
        </p:grpSpPr>
        <p:sp>
          <p:nvSpPr>
            <p:cNvPr id="3" name="Textfeld 2"/>
            <p:cNvSpPr txBox="1"/>
            <p:nvPr/>
          </p:nvSpPr>
          <p:spPr>
            <a:xfrm>
              <a:off x="4788024" y="4968314"/>
              <a:ext cx="3929970" cy="148502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Relative </a:t>
              </a:r>
              <a:r>
                <a:rPr lang="de-DE" sz="2000" dirty="0" err="1" smtClean="0"/>
                <a:t>increase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of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poorly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bioavailable</a:t>
              </a:r>
              <a:endParaRPr lang="de-DE" sz="2000" dirty="0" smtClean="0"/>
            </a:p>
            <a:p>
              <a:endParaRPr lang="de-DE" sz="105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000" b="1" dirty="0" err="1" smtClean="0"/>
                <a:t>Largest</a:t>
              </a:r>
              <a:r>
                <a:rPr lang="de-DE" sz="2000" b="1" dirty="0" smtClean="0"/>
                <a:t> </a:t>
              </a:r>
              <a:r>
                <a:rPr lang="de-DE" sz="2000" b="1" dirty="0" err="1" smtClean="0"/>
                <a:t>changes</a:t>
              </a:r>
              <a:r>
                <a:rPr lang="de-DE" sz="2000" b="1" dirty="0" smtClean="0"/>
                <a:t> in </a:t>
              </a:r>
              <a:br>
                <a:rPr lang="de-DE" sz="2000" b="1" dirty="0" smtClean="0"/>
              </a:br>
              <a:r>
                <a:rPr lang="de-DE" sz="2000" b="1" dirty="0" smtClean="0"/>
                <a:t>hyporheic zone</a:t>
              </a:r>
              <a:endParaRPr lang="en-GB" sz="2000" b="1" dirty="0"/>
            </a:p>
          </p:txBody>
        </p:sp>
        <p:grpSp>
          <p:nvGrpSpPr>
            <p:cNvPr id="21" name="Gruppieren 20"/>
            <p:cNvGrpSpPr>
              <a:grpSpLocks noChangeAspect="1"/>
            </p:cNvGrpSpPr>
            <p:nvPr/>
          </p:nvGrpSpPr>
          <p:grpSpPr>
            <a:xfrm>
              <a:off x="6526024" y="5354088"/>
              <a:ext cx="453970" cy="269089"/>
              <a:chOff x="439471" y="3063151"/>
              <a:chExt cx="723119" cy="428624"/>
            </a:xfrm>
          </p:grpSpPr>
          <p:sp>
            <p:nvSpPr>
              <p:cNvPr id="22" name="Sechseck 21"/>
              <p:cNvSpPr/>
              <p:nvPr/>
            </p:nvSpPr>
            <p:spPr>
              <a:xfrm>
                <a:off x="547768" y="3063151"/>
                <a:ext cx="506080" cy="428624"/>
              </a:xfrm>
              <a:prstGeom prst="hexagon">
                <a:avLst/>
              </a:prstGeom>
              <a:solidFill>
                <a:srgbClr val="D8B04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/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439471" y="3093619"/>
                <a:ext cx="723119" cy="367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900" dirty="0" smtClean="0"/>
                  <a:t>DOM</a:t>
                </a:r>
                <a:endParaRPr lang="en-GB" dirty="0"/>
              </a:p>
            </p:txBody>
          </p:sp>
        </p:grpSp>
      </p:grpSp>
      <p:pic>
        <p:nvPicPr>
          <p:cNvPr id="7" name="5-DOM_attenua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279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592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88640"/>
            <a:ext cx="7071320" cy="806004"/>
          </a:xfrm>
        </p:spPr>
        <p:txBody>
          <a:bodyPr/>
          <a:lstStyle/>
          <a:p>
            <a:r>
              <a:rPr lang="de-DE" dirty="0" err="1" smtClean="0"/>
              <a:t>Attenuation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          </a:t>
            </a:r>
            <a:endParaRPr lang="en-GB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3222666" y="302429"/>
            <a:ext cx="577972" cy="536019"/>
            <a:chOff x="4702033" y="3685692"/>
            <a:chExt cx="291382" cy="274278"/>
          </a:xfrm>
        </p:grpSpPr>
        <p:sp>
          <p:nvSpPr>
            <p:cNvPr id="8" name="Rechteck 7"/>
            <p:cNvSpPr/>
            <p:nvPr/>
          </p:nvSpPr>
          <p:spPr>
            <a:xfrm rot="8747112">
              <a:off x="4770745" y="3766326"/>
              <a:ext cx="147628" cy="1143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lussdiagramm: Verzögerung 8"/>
            <p:cNvSpPr/>
            <p:nvPr/>
          </p:nvSpPr>
          <p:spPr>
            <a:xfrm rot="8747112">
              <a:off x="4702033" y="3805624"/>
              <a:ext cx="103327" cy="154346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lussdiagramm: Verzögerung 9"/>
            <p:cNvSpPr/>
            <p:nvPr/>
          </p:nvSpPr>
          <p:spPr>
            <a:xfrm rot="19547112">
              <a:off x="4890088" y="3685692"/>
              <a:ext cx="103327" cy="154346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052736"/>
            <a:ext cx="7200800" cy="411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3939716" y="4941168"/>
            <a:ext cx="4880756" cy="164660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 smtClean="0"/>
              <a:t>Attenuation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most</a:t>
            </a:r>
            <a:r>
              <a:rPr lang="de-DE" sz="2000" dirty="0" smtClean="0"/>
              <a:t> TrOCs</a:t>
            </a:r>
          </a:p>
          <a:p>
            <a:endParaRPr lang="de-DE" sz="105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Transformation </a:t>
            </a:r>
            <a:r>
              <a:rPr lang="de-DE" sz="2000" dirty="0" err="1" smtClean="0"/>
              <a:t>product</a:t>
            </a:r>
            <a:r>
              <a:rPr lang="de-DE" sz="2000" dirty="0" smtClean="0"/>
              <a:t> (*) </a:t>
            </a:r>
            <a:br>
              <a:rPr lang="de-DE" sz="2000" dirty="0" smtClean="0"/>
            </a:br>
            <a:r>
              <a:rPr lang="de-DE" sz="2000" dirty="0" err="1" smtClean="0"/>
              <a:t>gabapentin</a:t>
            </a:r>
            <a:r>
              <a:rPr lang="de-DE" sz="2000" dirty="0" smtClean="0"/>
              <a:t>-lactam </a:t>
            </a:r>
            <a:r>
              <a:rPr lang="de-DE" sz="2000" dirty="0" err="1" smtClean="0"/>
              <a:t>formed</a:t>
            </a:r>
            <a:endParaRPr lang="de-DE" sz="2000" dirty="0" smtClean="0"/>
          </a:p>
          <a:p>
            <a:endParaRPr lang="de-DE" sz="105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smtClean="0"/>
              <a:t>Most </a:t>
            </a:r>
            <a:r>
              <a:rPr lang="de-DE" sz="2000" b="1" dirty="0" err="1" smtClean="0"/>
              <a:t>attenuation</a:t>
            </a:r>
            <a:r>
              <a:rPr lang="de-DE" sz="2000" b="1" dirty="0" smtClean="0"/>
              <a:t> in hyporheic zone</a:t>
            </a:r>
            <a:endParaRPr lang="en-GB" sz="2000" b="1" dirty="0"/>
          </a:p>
        </p:txBody>
      </p:sp>
      <p:pic>
        <p:nvPicPr>
          <p:cNvPr id="3" name="6-TrOCs_attenua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4107" y="309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28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283612" y="1124744"/>
            <a:ext cx="6379726" cy="5724500"/>
            <a:chOff x="283612" y="1124744"/>
            <a:chExt cx="6379726" cy="5724500"/>
          </a:xfrm>
        </p:grpSpPr>
        <p:pic>
          <p:nvPicPr>
            <p:cNvPr id="2" name="Picture 2" descr="C:\Users\bmueller\Documents\Versuche\WHONDRS\Figures\Biogeochem\Simultan_TrOCs_FTICR\Corrplot_EGU2020\Corrplot_allsites_plotly_EGU202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612" y="1124744"/>
              <a:ext cx="6304612" cy="572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hteck 2"/>
            <p:cNvSpPr/>
            <p:nvPr/>
          </p:nvSpPr>
          <p:spPr>
            <a:xfrm>
              <a:off x="5407200" y="3356992"/>
              <a:ext cx="331200" cy="216024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5797395" y="3320005"/>
              <a:ext cx="865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not </a:t>
              </a:r>
            </a:p>
            <a:p>
              <a:r>
                <a:rPr lang="de-DE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significant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79511" y="116632"/>
            <a:ext cx="8964489" cy="806004"/>
          </a:xfrm>
        </p:spPr>
        <p:txBody>
          <a:bodyPr/>
          <a:lstStyle/>
          <a:p>
            <a:r>
              <a:rPr lang="de-DE" dirty="0" err="1" smtClean="0"/>
              <a:t>Simultaneous</a:t>
            </a:r>
            <a:r>
              <a:rPr lang="de-DE" dirty="0" smtClean="0"/>
              <a:t> </a:t>
            </a:r>
            <a:r>
              <a:rPr lang="de-DE" dirty="0" err="1" smtClean="0"/>
              <a:t>attenuation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       &amp;      : </a:t>
            </a:r>
            <a:r>
              <a:rPr lang="de-DE" dirty="0" err="1" smtClean="0"/>
              <a:t>Correlation</a:t>
            </a:r>
            <a:endParaRPr lang="en-GB" dirty="0"/>
          </a:p>
        </p:txBody>
      </p:sp>
      <p:grpSp>
        <p:nvGrpSpPr>
          <p:cNvPr id="6" name="Gruppieren 5"/>
          <p:cNvGrpSpPr/>
          <p:nvPr/>
        </p:nvGrpSpPr>
        <p:grpSpPr>
          <a:xfrm rot="20198778">
            <a:off x="6127102" y="282806"/>
            <a:ext cx="577972" cy="536019"/>
            <a:chOff x="4702033" y="3685692"/>
            <a:chExt cx="291382" cy="274278"/>
          </a:xfrm>
        </p:grpSpPr>
        <p:sp>
          <p:nvSpPr>
            <p:cNvPr id="7" name="Rechteck 6"/>
            <p:cNvSpPr/>
            <p:nvPr/>
          </p:nvSpPr>
          <p:spPr>
            <a:xfrm rot="8747112">
              <a:off x="4770745" y="3766326"/>
              <a:ext cx="147628" cy="1143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lussdiagramm: Verzögerung 7"/>
            <p:cNvSpPr/>
            <p:nvPr/>
          </p:nvSpPr>
          <p:spPr>
            <a:xfrm rot="8747112">
              <a:off x="4702033" y="3805624"/>
              <a:ext cx="103327" cy="154346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lussdiagramm: Verzögerung 8"/>
            <p:cNvSpPr/>
            <p:nvPr/>
          </p:nvSpPr>
          <p:spPr>
            <a:xfrm rot="19547112">
              <a:off x="4890088" y="3685692"/>
              <a:ext cx="103327" cy="154346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5162629" y="326367"/>
            <a:ext cx="633507" cy="462034"/>
            <a:chOff x="7894286" y="1474654"/>
            <a:chExt cx="633507" cy="462034"/>
          </a:xfrm>
        </p:grpSpPr>
        <p:sp>
          <p:nvSpPr>
            <p:cNvPr id="11" name="Sechseck 10"/>
            <p:cNvSpPr/>
            <p:nvPr/>
          </p:nvSpPr>
          <p:spPr>
            <a:xfrm>
              <a:off x="7950426" y="1474654"/>
              <a:ext cx="510006" cy="462034"/>
            </a:xfrm>
            <a:prstGeom prst="hexagon">
              <a:avLst/>
            </a:prstGeom>
            <a:solidFill>
              <a:srgbClr val="D8B04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7894286" y="1537521"/>
              <a:ext cx="63350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500" dirty="0" smtClean="0"/>
                <a:t>DOM</a:t>
              </a:r>
              <a:endParaRPr lang="en-GB" sz="1500" dirty="0"/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1959672" y="980728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Surface water and hyporheic zone</a:t>
            </a:r>
            <a:endParaRPr lang="en-GB" b="1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94475" y="5596257"/>
            <a:ext cx="2309723" cy="1200329"/>
            <a:chOff x="754533" y="7053207"/>
            <a:chExt cx="2309723" cy="1200329"/>
          </a:xfrm>
        </p:grpSpPr>
        <p:sp>
          <p:nvSpPr>
            <p:cNvPr id="23" name="Textfeld 22"/>
            <p:cNvSpPr txBox="1"/>
            <p:nvPr/>
          </p:nvSpPr>
          <p:spPr>
            <a:xfrm>
              <a:off x="754533" y="7053207"/>
              <a:ext cx="2309723" cy="1200329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Strong </a:t>
              </a:r>
              <a:r>
                <a:rPr lang="de-DE" dirty="0" err="1" smtClean="0"/>
                <a:t>correlations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      &amp;       due </a:t>
              </a:r>
              <a:r>
                <a:rPr lang="de-DE" dirty="0" err="1" smtClean="0"/>
                <a:t>to</a:t>
              </a:r>
              <a:r>
                <a:rPr lang="de-DE" dirty="0" smtClean="0"/>
                <a:t> </a:t>
              </a:r>
              <a:r>
                <a:rPr lang="de-DE" dirty="0" err="1" smtClean="0"/>
                <a:t>processes</a:t>
              </a:r>
              <a:r>
                <a:rPr lang="de-DE" dirty="0" smtClean="0"/>
                <a:t> in hyporheic zone</a:t>
              </a:r>
            </a:p>
          </p:txBody>
        </p:sp>
        <p:grpSp>
          <p:nvGrpSpPr>
            <p:cNvPr id="26" name="Gruppieren 25"/>
            <p:cNvGrpSpPr>
              <a:grpSpLocks noChangeAspect="1"/>
            </p:cNvGrpSpPr>
            <p:nvPr/>
          </p:nvGrpSpPr>
          <p:grpSpPr>
            <a:xfrm>
              <a:off x="1181349" y="7391166"/>
              <a:ext cx="453970" cy="269089"/>
              <a:chOff x="423848" y="2894400"/>
              <a:chExt cx="723119" cy="428625"/>
            </a:xfrm>
          </p:grpSpPr>
          <p:sp>
            <p:nvSpPr>
              <p:cNvPr id="27" name="Sechseck 26"/>
              <p:cNvSpPr/>
              <p:nvPr/>
            </p:nvSpPr>
            <p:spPr>
              <a:xfrm>
                <a:off x="532145" y="2894400"/>
                <a:ext cx="506080" cy="428625"/>
              </a:xfrm>
              <a:prstGeom prst="hexagon">
                <a:avLst/>
              </a:prstGeom>
              <a:solidFill>
                <a:srgbClr val="D8B04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/>
              </a:p>
            </p:txBody>
          </p:sp>
          <p:sp>
            <p:nvSpPr>
              <p:cNvPr id="28" name="Textfeld 27"/>
              <p:cNvSpPr txBox="1"/>
              <p:nvPr/>
            </p:nvSpPr>
            <p:spPr>
              <a:xfrm>
                <a:off x="423848" y="2910534"/>
                <a:ext cx="723119" cy="3676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900" dirty="0" smtClean="0"/>
                  <a:t>DOM</a:t>
                </a:r>
                <a:endParaRPr lang="en-GB" dirty="0"/>
              </a:p>
            </p:txBody>
          </p:sp>
        </p:grpSp>
        <p:grpSp>
          <p:nvGrpSpPr>
            <p:cNvPr id="29" name="Gruppieren 28"/>
            <p:cNvGrpSpPr>
              <a:grpSpLocks noChangeAspect="1"/>
            </p:cNvGrpSpPr>
            <p:nvPr/>
          </p:nvGrpSpPr>
          <p:grpSpPr>
            <a:xfrm rot="8747112">
              <a:off x="1800766" y="7438370"/>
              <a:ext cx="329956" cy="154347"/>
              <a:chOff x="-57973" y="2847386"/>
              <a:chExt cx="1149592" cy="396002"/>
            </a:xfrm>
          </p:grpSpPr>
          <p:sp>
            <p:nvSpPr>
              <p:cNvPr id="30" name="Rechteck 29"/>
              <p:cNvSpPr/>
              <p:nvPr/>
            </p:nvSpPr>
            <p:spPr>
              <a:xfrm>
                <a:off x="263918" y="2864336"/>
                <a:ext cx="514348" cy="36000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Flussdiagramm: Verzögerung 30"/>
              <p:cNvSpPr/>
              <p:nvPr/>
            </p:nvSpPr>
            <p:spPr>
              <a:xfrm>
                <a:off x="731619" y="2847387"/>
                <a:ext cx="360000" cy="396000"/>
              </a:xfrm>
              <a:prstGeom prst="flowChartDelay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Flussdiagramm: Verzögerung 31"/>
              <p:cNvSpPr/>
              <p:nvPr/>
            </p:nvSpPr>
            <p:spPr>
              <a:xfrm rot="10800000">
                <a:off x="-57973" y="2847386"/>
                <a:ext cx="360000" cy="396002"/>
              </a:xfrm>
              <a:prstGeom prst="flowChartDelay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0" name="Gruppieren 19"/>
          <p:cNvGrpSpPr/>
          <p:nvPr/>
        </p:nvGrpSpPr>
        <p:grpSpPr>
          <a:xfrm>
            <a:off x="6591464" y="899428"/>
            <a:ext cx="2446964" cy="5897158"/>
            <a:chOff x="6591464" y="899428"/>
            <a:chExt cx="2446964" cy="5897158"/>
          </a:xfrm>
        </p:grpSpPr>
        <p:pic>
          <p:nvPicPr>
            <p:cNvPr id="1031" name="Picture 7" descr="C:\Users\bmueller\Documents\Versuche\WHONDRS\Figures\Biogeochem\Simultan_TrOCs_FTICR\Corrplot_EGU2020\Corrplot_SW_plotly_EGU2020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6" t="5736" r="22492" b="2304"/>
            <a:stretch/>
          </p:blipFill>
          <p:spPr bwMode="auto">
            <a:xfrm>
              <a:off x="6591464" y="1196752"/>
              <a:ext cx="2408252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bmueller\Documents\Versuche\WHONDRS\Figures\Biogeochem\Simultan_TrOCs_FTICR\Corrplot_EGU2020\Corrplot_HZ_plotly_EGU2020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2" t="4927" r="23222" b="2303"/>
            <a:stretch/>
          </p:blipFill>
          <p:spPr bwMode="auto">
            <a:xfrm>
              <a:off x="6606448" y="4096586"/>
              <a:ext cx="2378284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feld 36"/>
            <p:cNvSpPr txBox="1"/>
            <p:nvPr/>
          </p:nvSpPr>
          <p:spPr>
            <a:xfrm>
              <a:off x="7020272" y="899428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Surface water</a:t>
              </a:r>
              <a:endParaRPr lang="en-GB" b="1" dirty="0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6917679" y="3828154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Hyporheic zone</a:t>
              </a:r>
              <a:endParaRPr lang="en-GB" b="1" dirty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8820764" y="1268760"/>
              <a:ext cx="198000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8840428" y="4187480"/>
              <a:ext cx="198000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7-Simultan_al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7489" y="748205"/>
            <a:ext cx="609600" cy="609600"/>
          </a:xfrm>
          <a:prstGeom prst="rect">
            <a:avLst/>
          </a:prstGeom>
        </p:spPr>
      </p:pic>
      <p:pic>
        <p:nvPicPr>
          <p:cNvPr id="17" name="8-Simultan_sing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2098" y="779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037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0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88640"/>
            <a:ext cx="7071320" cy="806004"/>
          </a:xfrm>
        </p:spPr>
        <p:txBody>
          <a:bodyPr/>
          <a:lstStyle/>
          <a:p>
            <a:r>
              <a:rPr lang="de-DE" dirty="0" smtClean="0"/>
              <a:t>Summary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1268760"/>
            <a:ext cx="8305800" cy="2620888"/>
          </a:xfrm>
        </p:spPr>
        <p:txBody>
          <a:bodyPr/>
          <a:lstStyle/>
          <a:p>
            <a:pPr marL="0" indent="0">
              <a:buNone/>
            </a:pPr>
            <a:endParaRPr lang="de-DE" sz="1400" dirty="0" smtClean="0"/>
          </a:p>
          <a:p>
            <a:r>
              <a:rPr lang="de-DE" b="1" dirty="0" err="1" smtClean="0"/>
              <a:t>Simultaneous</a:t>
            </a:r>
            <a:r>
              <a:rPr lang="de-DE" b="1" dirty="0" smtClean="0"/>
              <a:t> </a:t>
            </a:r>
            <a:r>
              <a:rPr lang="de-DE" b="1" dirty="0" err="1" smtClean="0"/>
              <a:t>attenuation</a:t>
            </a:r>
            <a:r>
              <a:rPr lang="de-DE" b="1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       &amp;      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substances</a:t>
            </a:r>
            <a:r>
              <a:rPr lang="de-DE" dirty="0" smtClean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200" dirty="0" err="1" smtClean="0"/>
              <a:t>Attenuation</a:t>
            </a:r>
            <a:r>
              <a:rPr lang="de-DE" sz="2200" dirty="0" smtClean="0"/>
              <a:t> </a:t>
            </a:r>
            <a:r>
              <a:rPr lang="de-DE" sz="2200" dirty="0" err="1" smtClean="0"/>
              <a:t>of</a:t>
            </a:r>
            <a:r>
              <a:rPr lang="de-DE" sz="2200" dirty="0" smtClean="0"/>
              <a:t>        &amp; relative </a:t>
            </a:r>
            <a:r>
              <a:rPr lang="de-DE" sz="2200" dirty="0" err="1" smtClean="0"/>
              <a:t>decrease</a:t>
            </a:r>
            <a:r>
              <a:rPr lang="de-DE" sz="2200" dirty="0" smtClean="0"/>
              <a:t> in </a:t>
            </a:r>
            <a:r>
              <a:rPr lang="de-DE" sz="2200" dirty="0" err="1" smtClean="0"/>
              <a:t>bioavailability</a:t>
            </a:r>
            <a:r>
              <a:rPr lang="de-DE" sz="2200" dirty="0" smtClean="0"/>
              <a:t> </a:t>
            </a:r>
            <a:r>
              <a:rPr lang="de-DE" sz="2200" dirty="0" err="1" smtClean="0"/>
              <a:t>of</a:t>
            </a:r>
            <a:r>
              <a:rPr lang="de-DE" sz="2200" dirty="0" smtClean="0"/>
              <a:t> </a:t>
            </a:r>
            <a:endParaRPr lang="de-DE" sz="2200" dirty="0"/>
          </a:p>
          <a:p>
            <a:pPr lvl="1">
              <a:buFont typeface="Wingdings" panose="05000000000000000000" pitchFamily="2" charset="2"/>
              <a:buChar char="Ø"/>
            </a:pPr>
            <a:endParaRPr lang="de-DE" sz="2200" dirty="0" smtClean="0"/>
          </a:p>
          <a:p>
            <a:pPr lvl="0"/>
            <a:r>
              <a:rPr lang="de-DE" dirty="0" smtClean="0">
                <a:solidFill>
                  <a:srgbClr val="000000"/>
                </a:solidFill>
              </a:rPr>
              <a:t>Change and </a:t>
            </a:r>
            <a:r>
              <a:rPr lang="de-DE" dirty="0" err="1" smtClean="0">
                <a:solidFill>
                  <a:srgbClr val="000000"/>
                </a:solidFill>
              </a:rPr>
              <a:t>correlation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       &amp;        </a:t>
            </a:r>
            <a:r>
              <a:rPr lang="de-DE" dirty="0" err="1" smtClean="0">
                <a:solidFill>
                  <a:srgbClr val="000000"/>
                </a:solidFill>
              </a:rPr>
              <a:t>stronger</a:t>
            </a:r>
            <a:r>
              <a:rPr lang="de-DE" dirty="0" smtClean="0">
                <a:solidFill>
                  <a:srgbClr val="000000"/>
                </a:solidFill>
              </a:rPr>
              <a:t> in</a:t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b="1" dirty="0" smtClean="0">
                <a:solidFill>
                  <a:srgbClr val="000000"/>
                </a:solidFill>
              </a:rPr>
              <a:t>hyporheic zone</a:t>
            </a:r>
            <a:endParaRPr lang="de-DE" b="1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GB" sz="2200" dirty="0"/>
          </a:p>
        </p:txBody>
      </p:sp>
      <p:pic>
        <p:nvPicPr>
          <p:cNvPr id="8" name="Picture 2" descr="C:\Users\bmueller\Documents\Versuche\Seasonality\Pictures\summer\DSC_09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8" b="23095"/>
          <a:stretch/>
        </p:blipFill>
        <p:spPr bwMode="auto">
          <a:xfrm>
            <a:off x="661753" y="3933058"/>
            <a:ext cx="7870687" cy="23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7812360" y="2076826"/>
            <a:ext cx="453970" cy="269090"/>
            <a:chOff x="430295" y="2894397"/>
            <a:chExt cx="723119" cy="428625"/>
          </a:xfrm>
        </p:grpSpPr>
        <p:sp>
          <p:nvSpPr>
            <p:cNvPr id="10" name="Sechseck 9"/>
            <p:cNvSpPr/>
            <p:nvPr/>
          </p:nvSpPr>
          <p:spPr>
            <a:xfrm>
              <a:off x="532145" y="2894397"/>
              <a:ext cx="506080" cy="428625"/>
            </a:xfrm>
            <a:prstGeom prst="hexagon">
              <a:avLst/>
            </a:prstGeom>
            <a:solidFill>
              <a:srgbClr val="D8B04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30295" y="2910534"/>
              <a:ext cx="723119" cy="367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 smtClean="0"/>
                <a:t>DOM</a:t>
              </a:r>
              <a:endParaRPr lang="en-GB" dirty="0"/>
            </a:p>
          </p:txBody>
        </p:sp>
      </p:grpSp>
      <p:grpSp>
        <p:nvGrpSpPr>
          <p:cNvPr id="12" name="Gruppieren 11"/>
          <p:cNvGrpSpPr>
            <a:grpSpLocks noChangeAspect="1"/>
          </p:cNvGrpSpPr>
          <p:nvPr/>
        </p:nvGrpSpPr>
        <p:grpSpPr>
          <a:xfrm rot="8747112">
            <a:off x="3003066" y="2115122"/>
            <a:ext cx="329955" cy="154347"/>
            <a:chOff x="-57971" y="2847386"/>
            <a:chExt cx="1149589" cy="396002"/>
          </a:xfrm>
        </p:grpSpPr>
        <p:sp>
          <p:nvSpPr>
            <p:cNvPr id="13" name="Rechteck 12"/>
            <p:cNvSpPr/>
            <p:nvPr/>
          </p:nvSpPr>
          <p:spPr>
            <a:xfrm>
              <a:off x="263919" y="2864338"/>
              <a:ext cx="514347" cy="36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lussdiagramm: Verzögerung 13"/>
            <p:cNvSpPr/>
            <p:nvPr/>
          </p:nvSpPr>
          <p:spPr>
            <a:xfrm>
              <a:off x="731619" y="2847387"/>
              <a:ext cx="359999" cy="395999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Flussdiagramm: Verzögerung 14"/>
            <p:cNvSpPr/>
            <p:nvPr/>
          </p:nvSpPr>
          <p:spPr>
            <a:xfrm rot="10800000">
              <a:off x="-57971" y="2847386"/>
              <a:ext cx="359999" cy="396002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uppieren 18"/>
          <p:cNvGrpSpPr>
            <a:grpSpLocks noChangeAspect="1"/>
          </p:cNvGrpSpPr>
          <p:nvPr/>
        </p:nvGrpSpPr>
        <p:grpSpPr>
          <a:xfrm>
            <a:off x="4478071" y="1641284"/>
            <a:ext cx="506321" cy="288000"/>
            <a:chOff x="430295" y="2894397"/>
            <a:chExt cx="753553" cy="428625"/>
          </a:xfrm>
        </p:grpSpPr>
        <p:sp>
          <p:nvSpPr>
            <p:cNvPr id="20" name="Sechseck 19"/>
            <p:cNvSpPr/>
            <p:nvPr/>
          </p:nvSpPr>
          <p:spPr>
            <a:xfrm>
              <a:off x="532145" y="2894397"/>
              <a:ext cx="506080" cy="428625"/>
            </a:xfrm>
            <a:prstGeom prst="hexagon">
              <a:avLst/>
            </a:prstGeom>
            <a:solidFill>
              <a:srgbClr val="D8B04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30295" y="2910534"/>
              <a:ext cx="753553" cy="383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/>
                <a:t>DOM</a:t>
              </a:r>
              <a:endParaRPr lang="en-GB" dirty="0"/>
            </a:p>
          </p:txBody>
        </p:sp>
      </p:grpSp>
      <p:grpSp>
        <p:nvGrpSpPr>
          <p:cNvPr id="22" name="Gruppieren 21"/>
          <p:cNvGrpSpPr>
            <a:grpSpLocks noChangeAspect="1"/>
          </p:cNvGrpSpPr>
          <p:nvPr/>
        </p:nvGrpSpPr>
        <p:grpSpPr>
          <a:xfrm rot="8747112">
            <a:off x="5228892" y="1666031"/>
            <a:ext cx="382945" cy="179135"/>
            <a:chOff x="-57971" y="2847386"/>
            <a:chExt cx="1149589" cy="396002"/>
          </a:xfrm>
        </p:grpSpPr>
        <p:sp>
          <p:nvSpPr>
            <p:cNvPr id="23" name="Rechteck 22"/>
            <p:cNvSpPr/>
            <p:nvPr/>
          </p:nvSpPr>
          <p:spPr>
            <a:xfrm>
              <a:off x="263919" y="2864338"/>
              <a:ext cx="514347" cy="36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ussdiagramm: Verzögerung 23"/>
            <p:cNvSpPr/>
            <p:nvPr/>
          </p:nvSpPr>
          <p:spPr>
            <a:xfrm>
              <a:off x="731619" y="2847387"/>
              <a:ext cx="359999" cy="395999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ussdiagramm: Verzögerung 24"/>
            <p:cNvSpPr/>
            <p:nvPr/>
          </p:nvSpPr>
          <p:spPr>
            <a:xfrm rot="10800000">
              <a:off x="-57971" y="2847386"/>
              <a:ext cx="359999" cy="396002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uppieren 25"/>
          <p:cNvGrpSpPr>
            <a:grpSpLocks noChangeAspect="1"/>
          </p:cNvGrpSpPr>
          <p:nvPr/>
        </p:nvGrpSpPr>
        <p:grpSpPr>
          <a:xfrm>
            <a:off x="4056865" y="2892096"/>
            <a:ext cx="506321" cy="288000"/>
            <a:chOff x="430295" y="2894397"/>
            <a:chExt cx="753553" cy="428625"/>
          </a:xfrm>
        </p:grpSpPr>
        <p:sp>
          <p:nvSpPr>
            <p:cNvPr id="27" name="Sechseck 26"/>
            <p:cNvSpPr/>
            <p:nvPr/>
          </p:nvSpPr>
          <p:spPr>
            <a:xfrm>
              <a:off x="532145" y="2894397"/>
              <a:ext cx="506080" cy="428625"/>
            </a:xfrm>
            <a:prstGeom prst="hexagon">
              <a:avLst/>
            </a:prstGeom>
            <a:solidFill>
              <a:srgbClr val="D8B04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30295" y="2910534"/>
              <a:ext cx="753553" cy="383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/>
                <a:t>DOM</a:t>
              </a:r>
              <a:endParaRPr lang="en-GB" dirty="0"/>
            </a:p>
          </p:txBody>
        </p:sp>
      </p:grpSp>
      <p:grpSp>
        <p:nvGrpSpPr>
          <p:cNvPr id="29" name="Gruppieren 28"/>
          <p:cNvGrpSpPr>
            <a:grpSpLocks noChangeAspect="1"/>
          </p:cNvGrpSpPr>
          <p:nvPr/>
        </p:nvGrpSpPr>
        <p:grpSpPr>
          <a:xfrm rot="8747112">
            <a:off x="4845478" y="2908796"/>
            <a:ext cx="382945" cy="179135"/>
            <a:chOff x="-57971" y="2847386"/>
            <a:chExt cx="1149589" cy="396002"/>
          </a:xfrm>
        </p:grpSpPr>
        <p:sp>
          <p:nvSpPr>
            <p:cNvPr id="30" name="Rechteck 29"/>
            <p:cNvSpPr/>
            <p:nvPr/>
          </p:nvSpPr>
          <p:spPr>
            <a:xfrm>
              <a:off x="263919" y="2864338"/>
              <a:ext cx="514347" cy="36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lussdiagramm: Verzögerung 30"/>
            <p:cNvSpPr/>
            <p:nvPr/>
          </p:nvSpPr>
          <p:spPr>
            <a:xfrm>
              <a:off x="731619" y="2847387"/>
              <a:ext cx="359999" cy="395999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lussdiagramm: Verzögerung 31"/>
            <p:cNvSpPr/>
            <p:nvPr/>
          </p:nvSpPr>
          <p:spPr>
            <a:xfrm rot="10800000">
              <a:off x="-57971" y="2847386"/>
              <a:ext cx="359999" cy="396002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100315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-1230313" y="3733801"/>
            <a:ext cx="34559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de-DE" sz="4400" b="1">
              <a:solidFill>
                <a:srgbClr val="5CA533"/>
              </a:solidFill>
              <a:latin typeface="Calibri" pitchFamily="-102" charset="0"/>
              <a:ea typeface="MS Mincho" pitchFamily="49" charset="-128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987824" y="3636313"/>
            <a:ext cx="60486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de-DE" sz="3200" b="1" dirty="0" smtClean="0">
                <a:solidFill>
                  <a:schemeClr val="bg1"/>
                </a:solidFill>
                <a:latin typeface="Calibri" pitchFamily="-102" charset="0"/>
              </a:rPr>
              <a:t>Thank you </a:t>
            </a:r>
          </a:p>
          <a:p>
            <a:pPr algn="ctr" eaLnBrk="1" hangingPunct="1"/>
            <a:r>
              <a:rPr lang="en-GB" altLang="de-DE" sz="3200" b="1" dirty="0" smtClean="0">
                <a:solidFill>
                  <a:schemeClr val="bg1"/>
                </a:solidFill>
                <a:latin typeface="Calibri" pitchFamily="-102" charset="0"/>
              </a:rPr>
              <a:t>for your attention!</a:t>
            </a:r>
            <a:endParaRPr lang="de-DE" altLang="de-DE" sz="1800" dirty="0" smtClean="0">
              <a:solidFill>
                <a:schemeClr val="bg1"/>
              </a:solidFill>
              <a:latin typeface="Calibri" pitchFamily="-102" charset="0"/>
            </a:endParaRPr>
          </a:p>
        </p:txBody>
      </p:sp>
      <p:sp>
        <p:nvSpPr>
          <p:cNvPr id="12" name="Textfeld 9"/>
          <p:cNvSpPr txBox="1">
            <a:spLocks noChangeArrowheads="1"/>
          </p:cNvSpPr>
          <p:nvPr/>
        </p:nvSpPr>
        <p:spPr bwMode="auto">
          <a:xfrm>
            <a:off x="3751560" y="5792698"/>
            <a:ext cx="50501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de-DE" altLang="de-DE" sz="2000" b="1" dirty="0" smtClean="0">
                <a:solidFill>
                  <a:srgbClr val="D9EB6F"/>
                </a:solidFill>
                <a:latin typeface="Calibri" pitchFamily="-102" charset="0"/>
                <a:ea typeface="ＭＳ Ｐゴシック" pitchFamily="34" charset="-128"/>
              </a:rPr>
              <a:t>Birgit Maria Müller </a:t>
            </a:r>
          </a:p>
          <a:p>
            <a:pPr algn="r"/>
            <a:r>
              <a:rPr lang="de-DE" altLang="de-DE" sz="2000" dirty="0" smtClean="0">
                <a:solidFill>
                  <a:srgbClr val="D9EB6F"/>
                </a:solidFill>
                <a:latin typeface="Calibri" pitchFamily="-102" charset="0"/>
                <a:ea typeface="ＭＳ Ｐゴシック" pitchFamily="34" charset="-128"/>
              </a:rPr>
              <a:t>b.mueller@igb-berlin.de</a:t>
            </a:r>
          </a:p>
        </p:txBody>
      </p:sp>
      <p:pic>
        <p:nvPicPr>
          <p:cNvPr id="13" name="Picture 3" descr="C:\Users\bmueller\Documents\Abbildungen\Erpe\DSC_03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5" r="1306"/>
          <a:stretch/>
        </p:blipFill>
        <p:spPr bwMode="auto">
          <a:xfrm rot="5400000">
            <a:off x="-187625" y="3530108"/>
            <a:ext cx="3608533" cy="2237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 8" descr="IGB_Logo_typoSansEN_2014_4c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11" y="260648"/>
            <a:ext cx="192724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802" y="1628800"/>
            <a:ext cx="2096918" cy="504055"/>
          </a:xfrm>
          <a:prstGeom prst="rect">
            <a:avLst/>
          </a:prstGeom>
        </p:spPr>
      </p:pic>
      <p:pic>
        <p:nvPicPr>
          <p:cNvPr id="16" name="Picture 2" descr="C:\Users\bmueller\Documents\Abbildungen\Logos\Whondr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25877"/>
            <a:ext cx="1507294" cy="8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337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Bildschirmpräsentation (4:3)</PresentationFormat>
  <Paragraphs>96</Paragraphs>
  <Slides>9</Slides>
  <Notes>7</Notes>
  <HiddenSlides>0</HiddenSlides>
  <MMClips>8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1" baseType="lpstr">
      <vt:lpstr>Standarddesign</vt:lpstr>
      <vt:lpstr>1_Standarddesign</vt:lpstr>
      <vt:lpstr>PowerPoint-Präsentation</vt:lpstr>
      <vt:lpstr>Introduction</vt:lpstr>
      <vt:lpstr>Introduction</vt:lpstr>
      <vt:lpstr>48 hours sampling campaign</vt:lpstr>
      <vt:lpstr>Attenuation of</vt:lpstr>
      <vt:lpstr>Attenuation of           </vt:lpstr>
      <vt:lpstr>Simultaneous attenuation of        &amp;      : Correlation</vt:lpstr>
      <vt:lpstr>Summary</vt:lpstr>
      <vt:lpstr>PowerPoint-Präsentation</vt:lpstr>
    </vt:vector>
  </TitlesOfParts>
  <Company>igb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neumann</dc:creator>
  <cp:lastModifiedBy>bmueller</cp:lastModifiedBy>
  <cp:revision>322</cp:revision>
  <dcterms:created xsi:type="dcterms:W3CDTF">2014-10-31T11:16:18Z</dcterms:created>
  <dcterms:modified xsi:type="dcterms:W3CDTF">2020-04-24T11:48:41Z</dcterms:modified>
</cp:coreProperties>
</file>