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2" r:id="rId6"/>
    <p:sldId id="282" r:id="rId7"/>
    <p:sldId id="290" r:id="rId8"/>
    <p:sldId id="259" r:id="rId9"/>
    <p:sldId id="257" r:id="rId10"/>
    <p:sldId id="281" r:id="rId11"/>
    <p:sldId id="283" r:id="rId12"/>
    <p:sldId id="284" r:id="rId13"/>
    <p:sldId id="285" r:id="rId14"/>
    <p:sldId id="288" r:id="rId15"/>
    <p:sldId id="289" r:id="rId16"/>
    <p:sldId id="286" r:id="rId17"/>
    <p:sldId id="278" r:id="rId18"/>
    <p:sldId id="261" r:id="rId19"/>
    <p:sldId id="280" r:id="rId20"/>
    <p:sldId id="279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39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02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13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28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49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196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3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20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450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5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83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3C771-5C41-4347-8B7E-F68E55BC9708}" type="datetimeFigureOut">
              <a:rPr lang="nl-NL" smtClean="0"/>
              <a:t>7-5-2020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BF5E7-8334-401E-95D6-835CFAAD08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3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28805"/>
            <a:ext cx="9144000" cy="2387600"/>
          </a:xfrm>
        </p:spPr>
        <p:txBody>
          <a:bodyPr/>
          <a:lstStyle/>
          <a:p>
            <a:r>
              <a:rPr lang="en-US" b="1" dirty="0" smtClean="0"/>
              <a:t>Stock change of soil moisture under crop cultivation</a:t>
            </a:r>
            <a:endParaRPr lang="nl-N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36817"/>
            <a:ext cx="9144000" cy="2830846"/>
          </a:xfrm>
        </p:spPr>
        <p:txBody>
          <a:bodyPr>
            <a:noAutofit/>
          </a:bodyPr>
          <a:lstStyle/>
          <a:p>
            <a:r>
              <a:rPr lang="en-US" dirty="0" smtClean="0"/>
              <a:t>A relevant indicator and low cost indicator to assess hydrological performance of agricultural land use systems in Tigray, northern Ethiopia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Richard Kraaijvanger</a:t>
            </a:r>
          </a:p>
          <a:p>
            <a:r>
              <a:rPr lang="en-US" dirty="0" smtClean="0"/>
              <a:t>Van Hall </a:t>
            </a:r>
            <a:r>
              <a:rPr lang="en-US" dirty="0" err="1" smtClean="0"/>
              <a:t>Larenstein</a:t>
            </a:r>
            <a:r>
              <a:rPr lang="en-US" dirty="0" smtClean="0"/>
              <a:t> University of Applied Sciences, </a:t>
            </a:r>
            <a:r>
              <a:rPr lang="en-US" dirty="0" err="1" smtClean="0"/>
              <a:t>Velp</a:t>
            </a:r>
            <a:r>
              <a:rPr lang="en-US" dirty="0" smtClean="0"/>
              <a:t>, The Netherlands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23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Analysis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Available soil moisture (for plants): soil depth*(actual %-WP)</a:t>
            </a:r>
          </a:p>
          <a:p>
            <a:endParaRPr lang="en-US" dirty="0"/>
          </a:p>
          <a:p>
            <a:r>
              <a:rPr lang="en-US" dirty="0" smtClean="0"/>
              <a:t>Maximum infiltration capacity for 1 hour: using the concept of </a:t>
            </a:r>
            <a:r>
              <a:rPr lang="en-US" dirty="0" err="1" smtClean="0"/>
              <a:t>sorptivity</a:t>
            </a:r>
            <a:r>
              <a:rPr lang="en-US" dirty="0" smtClean="0"/>
              <a:t> (on the basis of soil moisture content, porosity and tabulated data) and conductivity (Van </a:t>
            </a:r>
            <a:r>
              <a:rPr lang="en-US" dirty="0" err="1" smtClean="0"/>
              <a:t>Keulen</a:t>
            </a:r>
            <a:r>
              <a:rPr lang="en-US" dirty="0" smtClean="0"/>
              <a:t> and Wolf, 1986)*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000" dirty="0" smtClean="0"/>
              <a:t>*Van </a:t>
            </a:r>
            <a:r>
              <a:rPr lang="en-US" sz="2000" dirty="0" err="1" smtClean="0"/>
              <a:t>Keulen</a:t>
            </a:r>
            <a:r>
              <a:rPr lang="en-US" sz="2000" dirty="0" smtClean="0"/>
              <a:t> and Wolf, 1986: Modelling of agricultural production: weather, soils and crops; </a:t>
            </a:r>
            <a:r>
              <a:rPr lang="en-US" sz="2000" dirty="0" err="1" smtClean="0"/>
              <a:t>Pudoc</a:t>
            </a:r>
            <a:r>
              <a:rPr lang="en-US" sz="2000" dirty="0" smtClean="0"/>
              <a:t>, </a:t>
            </a:r>
            <a:r>
              <a:rPr lang="en-US" sz="2000" dirty="0" err="1" smtClean="0"/>
              <a:t>Wageningen</a:t>
            </a:r>
            <a:r>
              <a:rPr lang="en-US" sz="2000" dirty="0" smtClean="0"/>
              <a:t>, the Netherlands.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518611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 smtClean="0"/>
              <a:t>Soil </a:t>
            </a:r>
            <a:r>
              <a:rPr lang="en-US" b="1" dirty="0" smtClean="0"/>
              <a:t>data </a:t>
            </a:r>
            <a:r>
              <a:rPr lang="en-US" sz="2800" b="1" dirty="0" smtClean="0"/>
              <a:t>(selected data) </a:t>
            </a:r>
            <a:endParaRPr lang="nl-NL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983764"/>
              </p:ext>
            </p:extLst>
          </p:nvPr>
        </p:nvGraphicFramePr>
        <p:xfrm>
          <a:off x="1010651" y="1459835"/>
          <a:ext cx="9095875" cy="4940970"/>
        </p:xfrm>
        <a:graphic>
          <a:graphicData uri="http://schemas.openxmlformats.org/drawingml/2006/table">
            <a:tbl>
              <a:tblPr firstRow="1" firstCol="1" bandRow="1"/>
              <a:tblGrid>
                <a:gridCol w="1489097">
                  <a:extLst>
                    <a:ext uri="{9D8B030D-6E8A-4147-A177-3AD203B41FA5}">
                      <a16:colId xmlns:a16="http://schemas.microsoft.com/office/drawing/2014/main" val="861709919"/>
                    </a:ext>
                  </a:extLst>
                </a:gridCol>
                <a:gridCol w="876883">
                  <a:extLst>
                    <a:ext uri="{9D8B030D-6E8A-4147-A177-3AD203B41FA5}">
                      <a16:colId xmlns:a16="http://schemas.microsoft.com/office/drawing/2014/main" val="474024257"/>
                    </a:ext>
                  </a:extLst>
                </a:gridCol>
                <a:gridCol w="865298">
                  <a:extLst>
                    <a:ext uri="{9D8B030D-6E8A-4147-A177-3AD203B41FA5}">
                      <a16:colId xmlns:a16="http://schemas.microsoft.com/office/drawing/2014/main" val="1141275694"/>
                    </a:ext>
                  </a:extLst>
                </a:gridCol>
                <a:gridCol w="910745">
                  <a:extLst>
                    <a:ext uri="{9D8B030D-6E8A-4147-A177-3AD203B41FA5}">
                      <a16:colId xmlns:a16="http://schemas.microsoft.com/office/drawing/2014/main" val="1565426652"/>
                    </a:ext>
                  </a:extLst>
                </a:gridCol>
                <a:gridCol w="1000751">
                  <a:extLst>
                    <a:ext uri="{9D8B030D-6E8A-4147-A177-3AD203B41FA5}">
                      <a16:colId xmlns:a16="http://schemas.microsoft.com/office/drawing/2014/main" val="2717556845"/>
                    </a:ext>
                  </a:extLst>
                </a:gridCol>
                <a:gridCol w="631819">
                  <a:extLst>
                    <a:ext uri="{9D8B030D-6E8A-4147-A177-3AD203B41FA5}">
                      <a16:colId xmlns:a16="http://schemas.microsoft.com/office/drawing/2014/main" val="1755737082"/>
                    </a:ext>
                  </a:extLst>
                </a:gridCol>
                <a:gridCol w="631819">
                  <a:extLst>
                    <a:ext uri="{9D8B030D-6E8A-4147-A177-3AD203B41FA5}">
                      <a16:colId xmlns:a16="http://schemas.microsoft.com/office/drawing/2014/main" val="3013034957"/>
                    </a:ext>
                  </a:extLst>
                </a:gridCol>
                <a:gridCol w="1000751">
                  <a:extLst>
                    <a:ext uri="{9D8B030D-6E8A-4147-A177-3AD203B41FA5}">
                      <a16:colId xmlns:a16="http://schemas.microsoft.com/office/drawing/2014/main" val="2362132506"/>
                    </a:ext>
                  </a:extLst>
                </a:gridCol>
                <a:gridCol w="631819">
                  <a:extLst>
                    <a:ext uri="{9D8B030D-6E8A-4147-A177-3AD203B41FA5}">
                      <a16:colId xmlns:a16="http://schemas.microsoft.com/office/drawing/2014/main" val="4110087338"/>
                    </a:ext>
                  </a:extLst>
                </a:gridCol>
                <a:gridCol w="1056893">
                  <a:extLst>
                    <a:ext uri="{9D8B030D-6E8A-4147-A177-3AD203B41FA5}">
                      <a16:colId xmlns:a16="http://schemas.microsoft.com/office/drawing/2014/main" val="3235600254"/>
                    </a:ext>
                  </a:extLst>
                </a:gridCol>
              </a:tblGrid>
              <a:tr h="226650">
                <a:tc gridSpan="4">
                  <a:txBody>
                    <a:bodyPr/>
                    <a:lstStyle/>
                    <a:p>
                      <a:endParaRPr lang="nl-NL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topsoil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subsoil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494867"/>
                  </a:ext>
                </a:extLst>
              </a:tr>
              <a:tr h="725280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texture topsoil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stones topsoil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stones subsoil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WP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porosity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WP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541673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adigudat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clayloam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46,77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34,37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17,18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32,83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16,01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95374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tikuz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clay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47,33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43,03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23,05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53,27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49,53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31,97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574462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adikolagol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clay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52,93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40,57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18,81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59,43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31,68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180615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adowro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clayloam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34,97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13,79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45,47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38025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dingelat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clay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41,33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18,42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60,23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50,33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26,62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464795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gudowro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clayloam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47,57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13,25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45,93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16804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awadu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loamy sand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15,93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2,82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18,77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8,66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990966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hadishadi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loamy sand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21,97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5,74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30,37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16,75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66303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mayzagra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silty clay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42,77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36,63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43,63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39,33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052396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machalawi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sandy loam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45,07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27,43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10,65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37,23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27,67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11,61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284586"/>
                  </a:ext>
                </a:extLst>
              </a:tr>
              <a:tr h="3626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zonghi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clayloam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14,75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189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498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Stored moisture and </a:t>
            </a:r>
            <a:r>
              <a:rPr lang="en-US" b="1" dirty="0" smtClean="0"/>
              <a:t>infiltration </a:t>
            </a:r>
            <a:r>
              <a:rPr lang="en-US" sz="2800" b="1" dirty="0" smtClean="0"/>
              <a:t>(selected data)</a:t>
            </a:r>
            <a:endParaRPr lang="nl-NL" sz="2800" b="1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650291"/>
              </p:ext>
            </p:extLst>
          </p:nvPr>
        </p:nvGraphicFramePr>
        <p:xfrm>
          <a:off x="838201" y="1690688"/>
          <a:ext cx="9332493" cy="4437400"/>
        </p:xfrm>
        <a:graphic>
          <a:graphicData uri="http://schemas.openxmlformats.org/drawingml/2006/table">
            <a:tbl>
              <a:tblPr firstRow="1" firstCol="1" bandRow="1"/>
              <a:tblGrid>
                <a:gridCol w="1392510">
                  <a:extLst>
                    <a:ext uri="{9D8B030D-6E8A-4147-A177-3AD203B41FA5}">
                      <a16:colId xmlns:a16="http://schemas.microsoft.com/office/drawing/2014/main" val="2107757139"/>
                    </a:ext>
                  </a:extLst>
                </a:gridCol>
                <a:gridCol w="669476">
                  <a:extLst>
                    <a:ext uri="{9D8B030D-6E8A-4147-A177-3AD203B41FA5}">
                      <a16:colId xmlns:a16="http://schemas.microsoft.com/office/drawing/2014/main" val="408231977"/>
                    </a:ext>
                  </a:extLst>
                </a:gridCol>
                <a:gridCol w="974757">
                  <a:extLst>
                    <a:ext uri="{9D8B030D-6E8A-4147-A177-3AD203B41FA5}">
                      <a16:colId xmlns:a16="http://schemas.microsoft.com/office/drawing/2014/main" val="3449300146"/>
                    </a:ext>
                  </a:extLst>
                </a:gridCol>
                <a:gridCol w="1265755">
                  <a:extLst>
                    <a:ext uri="{9D8B030D-6E8A-4147-A177-3AD203B41FA5}">
                      <a16:colId xmlns:a16="http://schemas.microsoft.com/office/drawing/2014/main" val="699460376"/>
                    </a:ext>
                  </a:extLst>
                </a:gridCol>
                <a:gridCol w="1264863">
                  <a:extLst>
                    <a:ext uri="{9D8B030D-6E8A-4147-A177-3AD203B41FA5}">
                      <a16:colId xmlns:a16="http://schemas.microsoft.com/office/drawing/2014/main" val="1482573444"/>
                    </a:ext>
                  </a:extLst>
                </a:gridCol>
                <a:gridCol w="1865606">
                  <a:extLst>
                    <a:ext uri="{9D8B030D-6E8A-4147-A177-3AD203B41FA5}">
                      <a16:colId xmlns:a16="http://schemas.microsoft.com/office/drawing/2014/main" val="3835055277"/>
                    </a:ext>
                  </a:extLst>
                </a:gridCol>
                <a:gridCol w="1899526">
                  <a:extLst>
                    <a:ext uri="{9D8B030D-6E8A-4147-A177-3AD203B41FA5}">
                      <a16:colId xmlns:a16="http://schemas.microsoft.com/office/drawing/2014/main" val="4031145455"/>
                    </a:ext>
                  </a:extLst>
                </a:gridCol>
              </a:tblGrid>
              <a:tr h="999977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storage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indicative rainfall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stored of total rainfall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infiltration 1 hour in august (mm)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events &gt; 5mm/hour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194184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tikuz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118864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mayzagra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732154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zalaweni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460366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machalawi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46167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mymisham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859208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zonghi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282232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mayzagra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048875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awadu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929300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hadishadi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16517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biherawi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94542"/>
                  </a:ext>
                </a:extLst>
              </a:tr>
              <a:tr h="31249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zonghi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46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323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Crop production and growing </a:t>
            </a:r>
            <a:r>
              <a:rPr lang="en-US" b="1" dirty="0" smtClean="0"/>
              <a:t>period </a:t>
            </a:r>
            <a:r>
              <a:rPr lang="en-US" sz="2800" b="1" dirty="0" smtClean="0"/>
              <a:t>(selected data)</a:t>
            </a:r>
            <a:endParaRPr lang="nl-NL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303938"/>
              </p:ext>
            </p:extLst>
          </p:nvPr>
        </p:nvGraphicFramePr>
        <p:xfrm>
          <a:off x="838197" y="1459833"/>
          <a:ext cx="9845844" cy="4812629"/>
        </p:xfrm>
        <a:graphic>
          <a:graphicData uri="http://schemas.openxmlformats.org/drawingml/2006/table">
            <a:tbl>
              <a:tblPr firstRow="1" firstCol="1" bandRow="1"/>
              <a:tblGrid>
                <a:gridCol w="1354694">
                  <a:extLst>
                    <a:ext uri="{9D8B030D-6E8A-4147-A177-3AD203B41FA5}">
                      <a16:colId xmlns:a16="http://schemas.microsoft.com/office/drawing/2014/main" val="2658567047"/>
                    </a:ext>
                  </a:extLst>
                </a:gridCol>
                <a:gridCol w="738135">
                  <a:extLst>
                    <a:ext uri="{9D8B030D-6E8A-4147-A177-3AD203B41FA5}">
                      <a16:colId xmlns:a16="http://schemas.microsoft.com/office/drawing/2014/main" val="164206327"/>
                    </a:ext>
                  </a:extLst>
                </a:gridCol>
                <a:gridCol w="872735">
                  <a:extLst>
                    <a:ext uri="{9D8B030D-6E8A-4147-A177-3AD203B41FA5}">
                      <a16:colId xmlns:a16="http://schemas.microsoft.com/office/drawing/2014/main" val="1961632596"/>
                    </a:ext>
                  </a:extLst>
                </a:gridCol>
                <a:gridCol w="975205">
                  <a:extLst>
                    <a:ext uri="{9D8B030D-6E8A-4147-A177-3AD203B41FA5}">
                      <a16:colId xmlns:a16="http://schemas.microsoft.com/office/drawing/2014/main" val="383584733"/>
                    </a:ext>
                  </a:extLst>
                </a:gridCol>
                <a:gridCol w="738135">
                  <a:extLst>
                    <a:ext uri="{9D8B030D-6E8A-4147-A177-3AD203B41FA5}">
                      <a16:colId xmlns:a16="http://schemas.microsoft.com/office/drawing/2014/main" val="3718213911"/>
                    </a:ext>
                  </a:extLst>
                </a:gridCol>
                <a:gridCol w="1134990">
                  <a:extLst>
                    <a:ext uri="{9D8B030D-6E8A-4147-A177-3AD203B41FA5}">
                      <a16:colId xmlns:a16="http://schemas.microsoft.com/office/drawing/2014/main" val="2857721897"/>
                    </a:ext>
                  </a:extLst>
                </a:gridCol>
                <a:gridCol w="1324300">
                  <a:extLst>
                    <a:ext uri="{9D8B030D-6E8A-4147-A177-3AD203B41FA5}">
                      <a16:colId xmlns:a16="http://schemas.microsoft.com/office/drawing/2014/main" val="1744905282"/>
                    </a:ext>
                  </a:extLst>
                </a:gridCol>
                <a:gridCol w="1236592">
                  <a:extLst>
                    <a:ext uri="{9D8B030D-6E8A-4147-A177-3AD203B41FA5}">
                      <a16:colId xmlns:a16="http://schemas.microsoft.com/office/drawing/2014/main" val="742435993"/>
                    </a:ext>
                  </a:extLst>
                </a:gridCol>
                <a:gridCol w="1471058">
                  <a:extLst>
                    <a:ext uri="{9D8B030D-6E8A-4147-A177-3AD203B41FA5}">
                      <a16:colId xmlns:a16="http://schemas.microsoft.com/office/drawing/2014/main" val="827874709"/>
                    </a:ext>
                  </a:extLst>
                </a:gridCol>
              </a:tblGrid>
              <a:tr h="895373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crop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ASM before 15/9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ASM after 15/9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growing period weeks (full)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growing period av. moist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seeds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 (kg/ha)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biomass dm (kg/ha)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425228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adigudat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6476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295087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munguda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teff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5629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069091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adowro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hanfets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1992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5831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850946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dingelat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369837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awadu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hanfets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910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4519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177110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hadishadi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6362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116566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mymisham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hanfets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7649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510788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adigudat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2757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131845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endamariam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5674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810027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adigudat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6518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466991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adigudat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teff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405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316233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adowro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3549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8733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751071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dingelat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2322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2748648"/>
                  </a:ext>
                </a:extLst>
              </a:tr>
              <a:tr h="27980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mymisham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3903</a:t>
                      </a:r>
                      <a:endParaRPr lang="nl-NL" sz="9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8966</a:t>
                      </a:r>
                      <a:endParaRPr lang="nl-NL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007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51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Discussion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Storage is limited ( </a:t>
            </a:r>
            <a:r>
              <a:rPr lang="en-US" dirty="0" smtClean="0"/>
              <a:t>much less than 50</a:t>
            </a:r>
            <a:r>
              <a:rPr lang="en-US" dirty="0" smtClean="0"/>
              <a:t>% of total rainfall)</a:t>
            </a:r>
          </a:p>
          <a:p>
            <a:r>
              <a:rPr lang="en-US" dirty="0" smtClean="0"/>
              <a:t>Relatively high water content for the duration of the rainy period; when the rains have stopped followed by quick depletion</a:t>
            </a:r>
          </a:p>
          <a:p>
            <a:r>
              <a:rPr lang="en-US" dirty="0" smtClean="0"/>
              <a:t>Plant </a:t>
            </a:r>
            <a:r>
              <a:rPr lang="en-US" dirty="0"/>
              <a:t>available moisture is often </a:t>
            </a:r>
            <a:r>
              <a:rPr lang="en-US" dirty="0" smtClean="0"/>
              <a:t>limited due to limited depth and textural composition</a:t>
            </a:r>
          </a:p>
          <a:p>
            <a:r>
              <a:rPr lang="en-US" dirty="0"/>
              <a:t>S</a:t>
            </a:r>
            <a:r>
              <a:rPr lang="en-US" dirty="0" smtClean="0"/>
              <a:t>hort growing season (fully depending on rainfall)</a:t>
            </a:r>
          </a:p>
          <a:p>
            <a:r>
              <a:rPr lang="en-US" dirty="0"/>
              <a:t>I</a:t>
            </a:r>
            <a:r>
              <a:rPr lang="en-US" dirty="0" smtClean="0"/>
              <a:t>nfiltration capacity is low due to high moisture content en low conductivity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2052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176" y="525546"/>
            <a:ext cx="11303495" cy="1335338"/>
          </a:xfrm>
        </p:spPr>
        <p:txBody>
          <a:bodyPr/>
          <a:lstStyle/>
          <a:p>
            <a:r>
              <a:rPr lang="en-US" b="1" dirty="0" smtClean="0"/>
              <a:t>Limited infiltration capacity also in the growing season</a:t>
            </a:r>
            <a:endParaRPr lang="nl-NL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177" y="2133600"/>
            <a:ext cx="5564823" cy="4173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848" y="2133600"/>
            <a:ext cx="5564824" cy="417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3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 en recommendations (case study)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SWC-measures should aim at increasing storage capacity, while at the same time increasing time for precipitation to infiltrate.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Approaches that address these requirements include, for example, tied ridging, the use of vegetation grass strips and controlled drainage of excess water.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886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 (methodology)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223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Gravimetric </a:t>
            </a:r>
            <a:r>
              <a:rPr lang="en-US" sz="3200" dirty="0" smtClean="0"/>
              <a:t>soil moisture data are </a:t>
            </a:r>
            <a:r>
              <a:rPr lang="en-US" sz="3200" dirty="0" smtClean="0"/>
              <a:t>effective to monitor the hydrological performance of land use systems.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A </a:t>
            </a:r>
            <a:r>
              <a:rPr lang="en-US" sz="3200" dirty="0"/>
              <a:t>rather complete picture can be </a:t>
            </a:r>
            <a:r>
              <a:rPr lang="en-US" sz="3200" dirty="0" smtClean="0"/>
              <a:t>provided in combination with additional meteorological data (rainfall; evaporation) and hydrological data (moisture retention; soil composition).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079820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Problem context</a:t>
            </a:r>
            <a:endParaRPr lang="nl-NL" sz="4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Soil erosion is a complex problem</a:t>
            </a:r>
          </a:p>
          <a:p>
            <a:r>
              <a:rPr lang="en-US" sz="3200" dirty="0" smtClean="0"/>
              <a:t>Measures are not always effective</a:t>
            </a:r>
          </a:p>
          <a:p>
            <a:r>
              <a:rPr lang="en-US" sz="3200" dirty="0"/>
              <a:t>N</a:t>
            </a:r>
            <a:r>
              <a:rPr lang="en-US" sz="3200" dirty="0" smtClean="0"/>
              <a:t>eed for </a:t>
            </a:r>
            <a:r>
              <a:rPr lang="en-US" sz="3200" dirty="0" smtClean="0"/>
              <a:t>local-specific </a:t>
            </a:r>
            <a:r>
              <a:rPr lang="en-US" sz="3200" dirty="0" smtClean="0"/>
              <a:t>approaches</a:t>
            </a:r>
          </a:p>
          <a:p>
            <a:r>
              <a:rPr lang="en-US" sz="3200" dirty="0"/>
              <a:t>W</a:t>
            </a:r>
            <a:r>
              <a:rPr lang="en-US" sz="3200" dirty="0" smtClean="0"/>
              <a:t>hy approaches work or don’t work isn’t always clear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nformation on hydrological performance of land use systems is essential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497365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b="1" dirty="0" smtClean="0"/>
              <a:t>Case study: Tigray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Serious and long term problems with soil erosion</a:t>
            </a:r>
          </a:p>
          <a:p>
            <a:r>
              <a:rPr lang="en-US" dirty="0"/>
              <a:t>M</a:t>
            </a:r>
            <a:r>
              <a:rPr lang="en-US" dirty="0" smtClean="0"/>
              <a:t>easures taken are not always fully effective </a:t>
            </a:r>
          </a:p>
          <a:p>
            <a:r>
              <a:rPr lang="en-US" dirty="0"/>
              <a:t>S</a:t>
            </a:r>
            <a:r>
              <a:rPr lang="en-US" dirty="0" smtClean="0"/>
              <a:t>ustainability is </a:t>
            </a:r>
            <a:r>
              <a:rPr lang="en-US" dirty="0" err="1" smtClean="0"/>
              <a:t>severly</a:t>
            </a:r>
            <a:r>
              <a:rPr lang="en-US" dirty="0" smtClean="0"/>
              <a:t> affected</a:t>
            </a:r>
            <a:r>
              <a:rPr lang="en-US" dirty="0" smtClean="0"/>
              <a:t>: crop production, food security, environmental degradation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602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307" y="426277"/>
            <a:ext cx="7796462" cy="5850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854" y="426277"/>
            <a:ext cx="283945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Event of about half an hour resulted in massive run off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2084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4455"/>
            <a:ext cx="10515600" cy="805949"/>
          </a:xfrm>
        </p:spPr>
        <p:txBody>
          <a:bodyPr/>
          <a:lstStyle/>
          <a:p>
            <a:r>
              <a:rPr lang="en-US" b="1" dirty="0" smtClean="0"/>
              <a:t>Massive run off</a:t>
            </a:r>
            <a:endParaRPr lang="nl-NL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8036" y="1360404"/>
            <a:ext cx="6271016" cy="4703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0404"/>
            <a:ext cx="3540040" cy="47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38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Study area</a:t>
            </a:r>
            <a:endParaRPr lang="nl-NL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90" y="1777175"/>
            <a:ext cx="4333328" cy="4437827"/>
          </a:xfrm>
        </p:spPr>
      </p:pic>
      <p:sp>
        <p:nvSpPr>
          <p:cNvPr id="3" name="TextBox 2"/>
          <p:cNvSpPr txBox="1"/>
          <p:nvPr/>
        </p:nvSpPr>
        <p:spPr>
          <a:xfrm>
            <a:off x="1017240" y="1690688"/>
            <a:ext cx="35387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our years (2010-2013)</a:t>
            </a:r>
          </a:p>
          <a:p>
            <a:endParaRPr lang="en-US" sz="2400" dirty="0"/>
          </a:p>
          <a:p>
            <a:r>
              <a:rPr lang="en-US" sz="2400" dirty="0" smtClean="0"/>
              <a:t>16 locations (distributed over 4 </a:t>
            </a:r>
            <a:r>
              <a:rPr lang="en-US" sz="2400" dirty="0" err="1" smtClean="0"/>
              <a:t>woredas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Four sites per location</a:t>
            </a:r>
          </a:p>
          <a:p>
            <a:endParaRPr lang="en-US" sz="2400" dirty="0" smtClean="0"/>
          </a:p>
          <a:p>
            <a:r>
              <a:rPr lang="en-US" sz="2400" dirty="0" smtClean="0"/>
              <a:t>64 observed sites (of which some were repeated for more years; in total 43 different sites were involved)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032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967"/>
            <a:ext cx="10515600" cy="228182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are t</a:t>
            </a:r>
            <a:r>
              <a:rPr lang="en-GB" b="1" dirty="0" smtClean="0"/>
              <a:t>rends </a:t>
            </a:r>
            <a:r>
              <a:rPr lang="en-GB" b="1" dirty="0"/>
              <a:t>in hydrological performance of agricultural land use systems in Tigray, northern </a:t>
            </a:r>
            <a:r>
              <a:rPr lang="en-GB" b="1" dirty="0" smtClean="0"/>
              <a:t>Ethiopia?</a:t>
            </a:r>
            <a:r>
              <a:rPr lang="en-GB" b="1" dirty="0"/>
              <a:t/>
            </a:r>
            <a:br>
              <a:rPr lang="en-GB" b="1" dirty="0"/>
            </a:b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437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Data collected to support crop growth modelling were available:</a:t>
            </a:r>
          </a:p>
          <a:p>
            <a:pPr marL="0" indent="0">
              <a:buNone/>
            </a:pPr>
            <a:r>
              <a:rPr lang="en-US" dirty="0" smtClean="0"/>
              <a:t>Gravimetric soil moisture data (different depths; throughout the growing </a:t>
            </a:r>
            <a:r>
              <a:rPr lang="en-US" dirty="0" smtClean="0"/>
              <a:t>season for four years)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Moisture retention (field capacity, wilting point), porosity, bulk density, granular composition</a:t>
            </a:r>
          </a:p>
          <a:p>
            <a:pPr marL="0" indent="0">
              <a:buNone/>
            </a:pPr>
            <a:r>
              <a:rPr lang="en-US" dirty="0" smtClean="0"/>
              <a:t>Crop productivity</a:t>
            </a:r>
          </a:p>
          <a:p>
            <a:pPr marL="0" indent="0">
              <a:buNone/>
            </a:pPr>
            <a:r>
              <a:rPr lang="en-US" dirty="0" smtClean="0"/>
              <a:t>Indicative rainfall data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619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Starting point: Moisture stored in the soil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Result of infiltration (as a complement to run off)</a:t>
            </a:r>
          </a:p>
          <a:p>
            <a:r>
              <a:rPr lang="en-US" sz="3200" dirty="0"/>
              <a:t>A</a:t>
            </a:r>
            <a:r>
              <a:rPr lang="en-US" sz="3200" dirty="0" smtClean="0"/>
              <a:t>vailable </a:t>
            </a:r>
            <a:r>
              <a:rPr lang="en-US" sz="3200" dirty="0" smtClean="0"/>
              <a:t>for plant growth</a:t>
            </a:r>
          </a:p>
          <a:p>
            <a:r>
              <a:rPr lang="en-US" sz="3200" dirty="0"/>
              <a:t>M</a:t>
            </a:r>
            <a:r>
              <a:rPr lang="en-US" sz="3200" dirty="0" smtClean="0"/>
              <a:t>easured </a:t>
            </a:r>
            <a:r>
              <a:rPr lang="en-US" sz="3200" dirty="0" smtClean="0"/>
              <a:t>gravimetrically (sampling at different depths by auger; oven dried at 105 </a:t>
            </a:r>
            <a:r>
              <a:rPr lang="en-US" sz="3200" baseline="30000" dirty="0" err="1" smtClean="0"/>
              <a:t>o</a:t>
            </a:r>
            <a:r>
              <a:rPr lang="en-US" sz="3200" dirty="0" err="1" smtClean="0"/>
              <a:t>C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Depth and moisture content provide soil moisture stock</a:t>
            </a:r>
            <a:endParaRPr lang="en-US" sz="3200" dirty="0" smtClean="0"/>
          </a:p>
          <a:p>
            <a:r>
              <a:rPr lang="en-US" sz="3200" dirty="0" smtClean="0"/>
              <a:t>C</a:t>
            </a:r>
            <a:r>
              <a:rPr lang="en-US" sz="3200" dirty="0" smtClean="0"/>
              <a:t>hange </a:t>
            </a:r>
            <a:r>
              <a:rPr lang="en-US" sz="3200" dirty="0" smtClean="0"/>
              <a:t>of moisture stock over the growing period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42011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Additional data</a:t>
            </a:r>
            <a:endParaRPr lang="nl-NL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Indicative rainfall data for each location</a:t>
            </a:r>
          </a:p>
          <a:p>
            <a:r>
              <a:rPr lang="en-US" dirty="0" smtClean="0"/>
              <a:t>Moisture retention data (pF), bulk density and porosity on the basis of core samples</a:t>
            </a:r>
          </a:p>
          <a:p>
            <a:r>
              <a:rPr lang="en-US" dirty="0" smtClean="0"/>
              <a:t>Granular composition (stone% by sieving; estimation textural class by feel method and reference samples)</a:t>
            </a:r>
          </a:p>
          <a:p>
            <a:r>
              <a:rPr lang="en-US" dirty="0" smtClean="0"/>
              <a:t>Crop production data (for recommended practice)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4018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Hash xmlns="bd4cd38f-5bdc-49ff-bbdf-6316b9ce397c" xsi:nil="true"/>
    <UniqueSourceRef xmlns="bd4cd38f-5bdc-49ff-bbdf-6316b9ce397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DBE42C3BCA604AA6E0D5F822BDEFB8" ma:contentTypeVersion="15" ma:contentTypeDescription="Een nieuw document maken." ma:contentTypeScope="" ma:versionID="9124291ccc310dc61b485189c1c4257f">
  <xsd:schema xmlns:xsd="http://www.w3.org/2001/XMLSchema" xmlns:xs="http://www.w3.org/2001/XMLSchema" xmlns:p="http://schemas.microsoft.com/office/2006/metadata/properties" xmlns:ns3="bd4cd38f-5bdc-49ff-bbdf-6316b9ce397c" xmlns:ns4="644f9f40-1dc6-4640-934b-40644c88cfb9" targetNamespace="http://schemas.microsoft.com/office/2006/metadata/properties" ma:root="true" ma:fieldsID="858a4084d15f63249424085c011d1def" ns3:_="" ns4:_="">
    <xsd:import namespace="bd4cd38f-5bdc-49ff-bbdf-6316b9ce397c"/>
    <xsd:import namespace="644f9f40-1dc6-4640-934b-40644c88cfb9"/>
    <xsd:element name="properties">
      <xsd:complexType>
        <xsd:sequence>
          <xsd:element name="documentManagement">
            <xsd:complexType>
              <xsd:all>
                <xsd:element ref="ns3:UniqueSourceRef" minOccurs="0"/>
                <xsd:element ref="ns3:FileHash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cd38f-5bdc-49ff-bbdf-6316b9ce397c" elementFormDefault="qualified">
    <xsd:import namespace="http://schemas.microsoft.com/office/2006/documentManagement/types"/>
    <xsd:import namespace="http://schemas.microsoft.com/office/infopath/2007/PartnerControls"/>
    <xsd:element name="UniqueSourceRef" ma:index="8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f9f40-1dc6-4640-934b-40644c88cf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E78695-9C71-45EE-9588-4270CF4FA7C9}">
  <ds:schemaRefs>
    <ds:schemaRef ds:uri="http://schemas.microsoft.com/office/2006/documentManagement/types"/>
    <ds:schemaRef ds:uri="644f9f40-1dc6-4640-934b-40644c88cfb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bd4cd38f-5bdc-49ff-bbdf-6316b9ce397c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EBF61AC-E141-49A2-B55A-A29C6805A0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03800C-28CF-427E-8AAE-46639E457A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4cd38f-5bdc-49ff-bbdf-6316b9ce397c"/>
    <ds:schemaRef ds:uri="644f9f40-1dc6-4640-934b-40644c88cf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1009</Words>
  <Application>Microsoft Office PowerPoint</Application>
  <PresentationFormat>Widescreen</PresentationFormat>
  <Paragraphs>415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Stock change of soil moisture under crop cultivation</vt:lpstr>
      <vt:lpstr>Problem context</vt:lpstr>
      <vt:lpstr>Case study: Tigray</vt:lpstr>
      <vt:lpstr>PowerPoint Presentation</vt:lpstr>
      <vt:lpstr>Massive run off</vt:lpstr>
      <vt:lpstr>Study area</vt:lpstr>
      <vt:lpstr>What are trends in hydrological performance of agricultural land use systems in Tigray, northern Ethiopia? </vt:lpstr>
      <vt:lpstr>Starting point: Moisture stored in the soil</vt:lpstr>
      <vt:lpstr>Additional data</vt:lpstr>
      <vt:lpstr>Analysis</vt:lpstr>
      <vt:lpstr> Soil data (selected data) </vt:lpstr>
      <vt:lpstr>Stored moisture and infiltration (selected data)</vt:lpstr>
      <vt:lpstr>Crop production and growing period (selected data)</vt:lpstr>
      <vt:lpstr>Discussion</vt:lpstr>
      <vt:lpstr>Limited infiltration capacity also in the growing season</vt:lpstr>
      <vt:lpstr>Conclusion en recommendations (case study)</vt:lpstr>
      <vt:lpstr>Conclusion (methodology)</vt:lpstr>
    </vt:vector>
  </TitlesOfParts>
  <Company>Hogeschool Van Hall Larenstein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Kraaijvanger, Richard</dc:creator>
  <cp:lastModifiedBy>Kraaijvanger, Richard</cp:lastModifiedBy>
  <cp:revision>33</cp:revision>
  <dcterms:created xsi:type="dcterms:W3CDTF">2020-05-05T07:42:05Z</dcterms:created>
  <dcterms:modified xsi:type="dcterms:W3CDTF">2020-05-07T08:25:24Z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0x01010014DBE42C3BCA604AA6E0D5F822BDEFB8</vt:lpwstr>
  </property>
</Properties>
</file>