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308" r:id="rId2"/>
    <p:sldId id="320" r:id="rId3"/>
    <p:sldId id="311" r:id="rId4"/>
    <p:sldId id="322" r:id="rId5"/>
    <p:sldId id="317" r:id="rId6"/>
    <p:sldId id="312" r:id="rId7"/>
    <p:sldId id="323" r:id="rId8"/>
    <p:sldId id="325" r:id="rId9"/>
    <p:sldId id="326" r:id="rId10"/>
    <p:sldId id="327" r:id="rId11"/>
    <p:sldId id="313" r:id="rId12"/>
    <p:sldId id="314" r:id="rId13"/>
    <p:sldId id="330" r:id="rId14"/>
    <p:sldId id="331" r:id="rId15"/>
    <p:sldId id="332" r:id="rId16"/>
    <p:sldId id="333" r:id="rId17"/>
    <p:sldId id="315" r:id="rId18"/>
    <p:sldId id="319" r:id="rId19"/>
    <p:sldId id="329" r:id="rId20"/>
    <p:sldId id="328" r:id="rId21"/>
    <p:sldId id="307" r:id="rId22"/>
  </p:sldIdLst>
  <p:sldSz cx="9144000" cy="6858000" type="screen4x3"/>
  <p:notesSz cx="6797675" cy="9926638"/>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D44D9C-433C-4597-89C7-865BC4BB8A79}">
          <p14:sldIdLst>
            <p14:sldId id="308"/>
            <p14:sldId id="320"/>
            <p14:sldId id="311"/>
            <p14:sldId id="322"/>
            <p14:sldId id="317"/>
            <p14:sldId id="312"/>
            <p14:sldId id="323"/>
            <p14:sldId id="325"/>
            <p14:sldId id="326"/>
            <p14:sldId id="327"/>
            <p14:sldId id="313"/>
            <p14:sldId id="314"/>
            <p14:sldId id="330"/>
            <p14:sldId id="331"/>
            <p14:sldId id="332"/>
            <p14:sldId id="333"/>
            <p14:sldId id="315"/>
            <p14:sldId id="319"/>
            <p14:sldId id="329"/>
            <p14:sldId id="328"/>
            <p14:sldId id="3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65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0" autoAdjust="0"/>
    <p:restoredTop sz="65829" autoAdjust="0"/>
  </p:normalViewPr>
  <p:slideViewPr>
    <p:cSldViewPr>
      <p:cViewPr varScale="1">
        <p:scale>
          <a:sx n="56" d="100"/>
          <a:sy n="56" d="100"/>
        </p:scale>
        <p:origin x="2237"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1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6661" tIns="48331" rIns="96661" bIns="48331" rtlCol="0"/>
          <a:lstStyle>
            <a:lvl1pPr algn="r">
              <a:defRPr sz="1300"/>
            </a:lvl1pPr>
          </a:lstStyle>
          <a:p>
            <a:fld id="{9865A274-82A6-4849-8F8C-BCB513C26845}" type="datetimeFigureOut">
              <a:rPr lang="en-GB" smtClean="0"/>
              <a:t>04/05/2020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6332"/>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6661" tIns="48331" rIns="96661" bIns="48331" rtlCol="0" anchor="b"/>
          <a:lstStyle>
            <a:lvl1pPr algn="r">
              <a:defRPr sz="1300"/>
            </a:lvl1pPr>
          </a:lstStyle>
          <a:p>
            <a:fld id="{EB300439-318A-4B04-9FE9-984F19844652}" type="slidenum">
              <a:rPr lang="en-GB" smtClean="0"/>
              <a:t>‹#›</a:t>
            </a:fld>
            <a:endParaRPr lang="en-GB"/>
          </a:p>
        </p:txBody>
      </p:sp>
    </p:spTree>
    <p:extLst>
      <p:ext uri="{BB962C8B-B14F-4D97-AF65-F5344CB8AC3E}">
        <p14:creationId xmlns:p14="http://schemas.microsoft.com/office/powerpoint/2010/main" val="2100979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300439-318A-4B04-9FE9-984F19844652}" type="slidenum">
              <a:rPr lang="en-GB" smtClean="0"/>
              <a:t>1</a:t>
            </a:fld>
            <a:endParaRPr lang="en-GB"/>
          </a:p>
        </p:txBody>
      </p:sp>
    </p:spTree>
    <p:extLst>
      <p:ext uri="{BB962C8B-B14F-4D97-AF65-F5344CB8AC3E}">
        <p14:creationId xmlns:p14="http://schemas.microsoft.com/office/powerpoint/2010/main" val="2832932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10</a:t>
            </a:fld>
            <a:endParaRPr lang="en-GB"/>
          </a:p>
        </p:txBody>
      </p:sp>
    </p:spTree>
    <p:extLst>
      <p:ext uri="{BB962C8B-B14F-4D97-AF65-F5344CB8AC3E}">
        <p14:creationId xmlns:p14="http://schemas.microsoft.com/office/powerpoint/2010/main" val="1857412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When tackling the sensing system design, there were 2 main drivers that required attention. </a:t>
            </a:r>
          </a:p>
          <a:p>
            <a:r>
              <a:rPr lang="en-GB" baseline="0" dirty="0"/>
              <a:t>Firstly, the testing scenario in which the platform was to operate: What altitude it would fly, MTOW, complexity of flight mission, maintenance of platform, </a:t>
            </a:r>
          </a:p>
          <a:p>
            <a:r>
              <a:rPr lang="en-GB" baseline="0" dirty="0"/>
              <a:t>Secondly, the parameters that the sensor would need to measure: What typical Electric Field intensities, time constant, operational time, materials/location of platform.  </a:t>
            </a:r>
          </a:p>
          <a:p>
            <a:endParaRPr lang="en-GB" baseline="0" dirty="0"/>
          </a:p>
          <a:p>
            <a:r>
              <a:rPr lang="en-GB" baseline="0" dirty="0"/>
              <a:t>After careful consideration of these criteria, the proposed platform is a small UAV (to allow for low operational complexity). In order to achieve the desired altitude while maintaining low operational risk, a fixed wing aircraft was chosen.  </a:t>
            </a:r>
          </a:p>
          <a:p>
            <a:r>
              <a:rPr lang="en-GB" baseline="0" dirty="0"/>
              <a:t>  </a:t>
            </a:r>
          </a:p>
          <a:p>
            <a:r>
              <a:rPr lang="en-GB" baseline="0" dirty="0"/>
              <a:t>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11</a:t>
            </a:fld>
            <a:endParaRPr lang="en-GB"/>
          </a:p>
        </p:txBody>
      </p:sp>
    </p:spTree>
    <p:extLst>
      <p:ext uri="{BB962C8B-B14F-4D97-AF65-F5344CB8AC3E}">
        <p14:creationId xmlns:p14="http://schemas.microsoft.com/office/powerpoint/2010/main" val="2408237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Two alternative platforms were selected. Both of them using pusher prop thrust to avoid disturbing the air ahead of the measurement (one of the other concerns that disqualified quad copters). </a:t>
            </a:r>
          </a:p>
          <a:p>
            <a:r>
              <a:rPr lang="en-GB" baseline="0" dirty="0"/>
              <a:t> </a:t>
            </a:r>
          </a:p>
          <a:p>
            <a:pPr marL="228600" indent="-228600">
              <a:buAutoNum type="alphaLcParenR"/>
            </a:pPr>
            <a:r>
              <a:rPr lang="en-GB" baseline="0" dirty="0"/>
              <a:t>Skywalker X8 can be seen, with a wingspan of 2.1m and an MTOW of 5kg, also catapult launch. This is an aircraft where there is experience in building (2), maintenance (6) and field trials (10+). </a:t>
            </a:r>
          </a:p>
          <a:p>
            <a:r>
              <a:rPr lang="en-GB" baseline="0" dirty="0"/>
              <a:t>	</a:t>
            </a:r>
          </a:p>
          <a:p>
            <a:r>
              <a:rPr lang="en-GB" baseline="0" dirty="0"/>
              <a:t>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12</a:t>
            </a:fld>
            <a:endParaRPr lang="en-GB"/>
          </a:p>
        </p:txBody>
      </p:sp>
    </p:spTree>
    <p:extLst>
      <p:ext uri="{BB962C8B-B14F-4D97-AF65-F5344CB8AC3E}">
        <p14:creationId xmlns:p14="http://schemas.microsoft.com/office/powerpoint/2010/main" val="3294182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b) bespoke aircraft was designed by colleagues of mine from </a:t>
            </a:r>
            <a:r>
              <a:rPr lang="en-GB" baseline="0" dirty="0" err="1"/>
              <a:t>UoB</a:t>
            </a:r>
            <a:r>
              <a:rPr lang="en-GB" baseline="0" dirty="0"/>
              <a:t>; The aircraft called Atmos has a 2.3m wingspan and an MTOW of 6 kg; carbon infused </a:t>
            </a:r>
            <a:r>
              <a:rPr lang="en-GB" baseline="0" dirty="0" err="1"/>
              <a:t>fiber</a:t>
            </a:r>
            <a:r>
              <a:rPr lang="en-GB" baseline="0" dirty="0"/>
              <a:t> glass composite skin and can be launched from a catapult. I was acting ground control station for 2 test flights. </a:t>
            </a:r>
          </a:p>
          <a:p>
            <a:endParaRPr lang="en-GB" baseline="0" dirty="0"/>
          </a:p>
          <a:p>
            <a:r>
              <a:rPr lang="en-GB" baseline="0" dirty="0"/>
              <a:t>On the top right, a Skywalker X8 can be seen, with a wingspan of 2.1m and an MTOW of 5kg, also catapult launch. This is an aircraft where there is experience in building (2), maintenance (6) and field trials (10+). Less powerful than the Atmos, but more familiar, reducing the operational risk to the project.</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 the bottom left, a CAD with the sensor embedded into the wing of an X8.</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 the bottom right, the CAD blow up of the latest prototype of the small EFS can be seen. The integration between the wing spars should reduce to minimum the impact on wing integrity. The wing resonance frequency would be shifted and there would be an impact on maximum/operational speed of the aircraft and agility, but initial risk assessments passed.   </a:t>
            </a:r>
          </a:p>
          <a:p>
            <a:endParaRPr lang="en-GB" baseline="0" dirty="0"/>
          </a:p>
          <a:p>
            <a:r>
              <a:rPr lang="en-GB" baseline="0" dirty="0"/>
              <a:t>	</a:t>
            </a:r>
          </a:p>
          <a:p>
            <a:r>
              <a:rPr lang="en-GB" baseline="0" dirty="0"/>
              <a:t>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13</a:t>
            </a:fld>
            <a:endParaRPr lang="en-GB"/>
          </a:p>
        </p:txBody>
      </p:sp>
    </p:spTree>
    <p:extLst>
      <p:ext uri="{BB962C8B-B14F-4D97-AF65-F5344CB8AC3E}">
        <p14:creationId xmlns:p14="http://schemas.microsoft.com/office/powerpoint/2010/main" val="2691674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 A CAD blow up of the latest prototype of the small EFS can be seen. The electrode sensing surface is 6cm2/patch. The screen covers/uncovers the electrodes at 1-3Hz and there are control voltages that can be applied to the shield in order to calibrate the unit in flight.</a:t>
            </a:r>
          </a:p>
          <a:p>
            <a:endParaRPr lang="en-GB" baseline="0" dirty="0"/>
          </a:p>
          <a:p>
            <a:r>
              <a:rPr lang="en-GB" baseline="0" dirty="0"/>
              <a:t>	</a:t>
            </a:r>
          </a:p>
          <a:p>
            <a:r>
              <a:rPr lang="en-GB" baseline="0" dirty="0"/>
              <a:t>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14</a:t>
            </a:fld>
            <a:endParaRPr lang="en-GB"/>
          </a:p>
        </p:txBody>
      </p:sp>
    </p:spTree>
    <p:extLst>
      <p:ext uri="{BB962C8B-B14F-4D97-AF65-F5344CB8AC3E}">
        <p14:creationId xmlns:p14="http://schemas.microsoft.com/office/powerpoint/2010/main" val="3552230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 A CAD with the sensor embedded into the wing of an X8.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Electrostatical</a:t>
            </a:r>
            <a:r>
              <a:rPr lang="en-GB" baseline="0" dirty="0"/>
              <a:t> modelling indicated that the wings present least distortion, especially during attitude changes of the aircraft.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order to compensate for changes in attitude during flight, a minimum of a pair of sensors would be needed that would point in opposite directions.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integration between the wing spars should reduce to minimum the impact on wing integrity. The wing resonance frequency would be shifted and there would be an impact on maximum/operational speed of the aircraft and agility, but initial risk assessments passed.   </a:t>
            </a:r>
          </a:p>
          <a:p>
            <a:endParaRPr lang="en-GB" baseline="0" dirty="0"/>
          </a:p>
          <a:p>
            <a:r>
              <a:rPr lang="en-GB" baseline="0" dirty="0"/>
              <a:t>	</a:t>
            </a:r>
          </a:p>
          <a:p>
            <a:r>
              <a:rPr lang="en-GB" baseline="0" dirty="0"/>
              <a:t>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15</a:t>
            </a:fld>
            <a:endParaRPr lang="en-GB"/>
          </a:p>
        </p:txBody>
      </p:sp>
    </p:spTree>
    <p:extLst>
      <p:ext uri="{BB962C8B-B14F-4D97-AF65-F5344CB8AC3E}">
        <p14:creationId xmlns:p14="http://schemas.microsoft.com/office/powerpoint/2010/main" val="3623483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16</a:t>
            </a:fld>
            <a:endParaRPr lang="en-GB"/>
          </a:p>
        </p:txBody>
      </p:sp>
    </p:spTree>
    <p:extLst>
      <p:ext uri="{BB962C8B-B14F-4D97-AF65-F5344CB8AC3E}">
        <p14:creationId xmlns:p14="http://schemas.microsoft.com/office/powerpoint/2010/main" val="1742108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a:t>
            </a:r>
            <a:r>
              <a:rPr lang="en-GB" baseline="0" dirty="0" err="1"/>
              <a:t>sEFS</a:t>
            </a:r>
            <a:r>
              <a:rPr lang="en-GB" baseline="0" dirty="0"/>
              <a:t> senses the external electric field using the front end circuitry. The 2 opposing signals are differenced and amplified prior to ADC sampling and logging by the </a:t>
            </a:r>
            <a:r>
              <a:rPr lang="en-GB" baseline="0" dirty="0" err="1"/>
              <a:t>uController</a:t>
            </a:r>
            <a:r>
              <a:rPr lang="en-GB" baseline="0" dirty="0"/>
              <a:t>. </a:t>
            </a:r>
          </a:p>
          <a:p>
            <a:r>
              <a:rPr lang="en-GB" baseline="0" dirty="0"/>
              <a:t>The microcontroller drives the shield and decides what voltage is applied to the shield (</a:t>
            </a:r>
            <a:r>
              <a:rPr lang="en-GB" baseline="0" dirty="0" err="1"/>
              <a:t>wrt</a:t>
            </a:r>
            <a:r>
              <a:rPr lang="en-GB" baseline="0" dirty="0"/>
              <a:t> local ground) and logs these variables along with the signal and a timestamp obtained from and RTC. </a:t>
            </a:r>
          </a:p>
          <a:p>
            <a:r>
              <a:rPr lang="en-GB" baseline="0" dirty="0"/>
              <a:t>The complementary sensors (without dedicated loggers) also pass the signal to the microcontroller. </a:t>
            </a:r>
          </a:p>
          <a:p>
            <a:endParaRPr lang="en-GB" baseline="0" dirty="0"/>
          </a:p>
          <a:p>
            <a:r>
              <a:rPr lang="en-GB" baseline="0" dirty="0"/>
              <a:t>The autopilot is in constant contact with the GCS via telemetry over 868MHz (a link tested to 1.5 km line of sight horizontally) and has a parachute deployment system as a fall back. </a:t>
            </a:r>
          </a:p>
          <a:p>
            <a:endParaRPr lang="en-GB" baseline="0" dirty="0"/>
          </a:p>
          <a:p>
            <a:r>
              <a:rPr lang="en-GB" baseline="0" dirty="0"/>
              <a:t>  </a:t>
            </a:r>
          </a:p>
          <a:p>
            <a:r>
              <a:rPr lang="en-GB" baseline="0" dirty="0"/>
              <a:t>Optical cloud droplet sensor</a:t>
            </a:r>
          </a:p>
          <a:p>
            <a:r>
              <a:rPr lang="en-GB" baseline="0" dirty="0"/>
              <a:t>Space </a:t>
            </a:r>
            <a:r>
              <a:rPr lang="en-GB" baseline="0"/>
              <a:t>charge density</a:t>
            </a:r>
            <a:r>
              <a:rPr lang="en-GB" baseline="0" dirty="0"/>
              <a:t>	</a:t>
            </a:r>
          </a:p>
          <a:p>
            <a:r>
              <a:rPr lang="en-GB" baseline="0" dirty="0"/>
              <a:t>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17</a:t>
            </a:fld>
            <a:endParaRPr lang="en-GB"/>
          </a:p>
        </p:txBody>
      </p:sp>
    </p:spTree>
    <p:extLst>
      <p:ext uri="{BB962C8B-B14F-4D97-AF65-F5344CB8AC3E}">
        <p14:creationId xmlns:p14="http://schemas.microsoft.com/office/powerpoint/2010/main" val="2318681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Using the COMSOL Multiphysics package, a uniform electric field was simulated with an intensity of 100V/m (representative for fair weather atmospheric conditions).  The aircraft was considered made uniformly of foam with a relative dielectric constant of 2.4 (representative for expanded foam). The aircraft antennas and small features (control rods; GPS unit; hatch latches; tail propeller; tail motor; winglets) were omitted in order to reduce the complexity. </a:t>
            </a:r>
          </a:p>
          <a:p>
            <a:endParaRPr lang="en-GB" baseline="0" dirty="0"/>
          </a:p>
          <a:p>
            <a:r>
              <a:rPr lang="en-GB" baseline="0" dirty="0"/>
              <a:t>a) and b) show iso-surfaces of the electric field intensity while the aircraft is horizontal in the electric field (straight flying).  </a:t>
            </a:r>
          </a:p>
        </p:txBody>
      </p:sp>
      <p:sp>
        <p:nvSpPr>
          <p:cNvPr id="4" name="Slide Number Placeholder 3"/>
          <p:cNvSpPr>
            <a:spLocks noGrp="1"/>
          </p:cNvSpPr>
          <p:nvPr>
            <p:ph type="sldNum" sz="quarter" idx="10"/>
          </p:nvPr>
        </p:nvSpPr>
        <p:spPr/>
        <p:txBody>
          <a:bodyPr/>
          <a:lstStyle/>
          <a:p>
            <a:fld id="{EB300439-318A-4B04-9FE9-984F19844652}" type="slidenum">
              <a:rPr lang="en-GB" smtClean="0"/>
              <a:t>18</a:t>
            </a:fld>
            <a:endParaRPr lang="en-GB"/>
          </a:p>
        </p:txBody>
      </p:sp>
    </p:spTree>
    <p:extLst>
      <p:ext uri="{BB962C8B-B14F-4D97-AF65-F5344CB8AC3E}">
        <p14:creationId xmlns:p14="http://schemas.microsoft.com/office/powerpoint/2010/main" val="918606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c) and d) show the same conditions, but with the aircraft banking 45 degrees within the electric field. This is the maximum banking angle recorded while the aircraft was performing a holding pattern circling around a rally point with a 50m radius. Although the aircraft is permitted to bank sharper (60degree), that limit is for aircraft safety, not for the scientific profile of the flights which will include wide circling patterns.</a:t>
            </a:r>
          </a:p>
          <a:p>
            <a:endParaRPr lang="en-GB" baseline="0" dirty="0"/>
          </a:p>
          <a:p>
            <a:r>
              <a:rPr lang="en-GB" baseline="0" dirty="0"/>
              <a:t>The main concern is the variation of the iso-surface lines with time as the aircraft would fly. The minimal slope of distortion indicates that the optimal location for the sensor is on the wings, at a slight distance from the main body of the aircraft. A pair of sensors, one pointing up and one down would allow for post processing normalisation of the distortion due to charge deposition on the aircraft. The triboelectric charging of the small UAV is expected to be much less than on a manned aircraft and a conductive skin would help redistribute the charge in a manner that would keep the distortion slope as low as possible. </a:t>
            </a:r>
          </a:p>
        </p:txBody>
      </p:sp>
      <p:sp>
        <p:nvSpPr>
          <p:cNvPr id="4" name="Slide Number Placeholder 3"/>
          <p:cNvSpPr>
            <a:spLocks noGrp="1"/>
          </p:cNvSpPr>
          <p:nvPr>
            <p:ph type="sldNum" sz="quarter" idx="10"/>
          </p:nvPr>
        </p:nvSpPr>
        <p:spPr/>
        <p:txBody>
          <a:bodyPr/>
          <a:lstStyle/>
          <a:p>
            <a:fld id="{EB300439-318A-4B04-9FE9-984F19844652}" type="slidenum">
              <a:rPr lang="en-GB" smtClean="0"/>
              <a:t>19</a:t>
            </a:fld>
            <a:endParaRPr lang="en-GB"/>
          </a:p>
        </p:txBody>
      </p:sp>
    </p:spTree>
    <p:extLst>
      <p:ext uri="{BB962C8B-B14F-4D97-AF65-F5344CB8AC3E}">
        <p14:creationId xmlns:p14="http://schemas.microsoft.com/office/powerpoint/2010/main" val="75700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a:t>
            </a:r>
          </a:p>
          <a:p>
            <a:r>
              <a:rPr lang="en-GB" dirty="0"/>
              <a:t>This</a:t>
            </a:r>
            <a:r>
              <a:rPr lang="en-GB" baseline="0" dirty="0"/>
              <a:t> is what I would like to skim over in this short presentation.</a:t>
            </a:r>
          </a:p>
          <a:p>
            <a:endParaRPr lang="en-GB" baseline="0" dirty="0"/>
          </a:p>
          <a:p>
            <a:r>
              <a:rPr lang="en-GB" baseline="0" dirty="0"/>
              <a:t>1) Very brief introduction to the areas of the atmospheric electricity that influence my work the most.</a:t>
            </a:r>
          </a:p>
          <a:p>
            <a:r>
              <a:rPr lang="en-GB" dirty="0"/>
              <a:t>2) Expand a bit on the focus of my research. So I plan on building a tool: a sensor and a platform for it. </a:t>
            </a:r>
          </a:p>
          <a:p>
            <a:r>
              <a:rPr lang="en-GB" dirty="0"/>
              <a:t>3-4-5) Zooming into the concept behind atmospheric e-field measurements, the work I have done so far and an example of data out of the tool</a:t>
            </a:r>
          </a:p>
          <a:p>
            <a:r>
              <a:rPr lang="en-GB" dirty="0"/>
              <a:t>6) A glimpse at my to-do list as I see it at the moment </a:t>
            </a:r>
          </a:p>
        </p:txBody>
      </p:sp>
      <p:sp>
        <p:nvSpPr>
          <p:cNvPr id="4" name="Slide Number Placeholder 3"/>
          <p:cNvSpPr>
            <a:spLocks noGrp="1"/>
          </p:cNvSpPr>
          <p:nvPr>
            <p:ph type="sldNum" sz="quarter" idx="10"/>
          </p:nvPr>
        </p:nvSpPr>
        <p:spPr/>
        <p:txBody>
          <a:bodyPr/>
          <a:lstStyle/>
          <a:p>
            <a:fld id="{EB300439-318A-4B04-9FE9-984F19844652}" type="slidenum">
              <a:rPr lang="en-GB" smtClean="0"/>
              <a:t>2</a:t>
            </a:fld>
            <a:endParaRPr lang="en-GB"/>
          </a:p>
        </p:txBody>
      </p:sp>
    </p:spTree>
    <p:extLst>
      <p:ext uri="{BB962C8B-B14F-4D97-AF65-F5344CB8AC3E}">
        <p14:creationId xmlns:p14="http://schemas.microsoft.com/office/powerpoint/2010/main" val="2380077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Where to next? </a:t>
            </a:r>
          </a:p>
          <a:p>
            <a:r>
              <a:rPr lang="en-GB" baseline="0" dirty="0"/>
              <a:t>I intend to acquire test measurements with the working prototype fully integrated into an X8 platform. </a:t>
            </a:r>
          </a:p>
          <a:p>
            <a:r>
              <a:rPr lang="en-GB" baseline="0" dirty="0"/>
              <a:t>The main purpose is to record background platform induce noise and motion induced noise. In case field experiments are impossible in the short term, an alternative is being considered with electrostatic modelling of the sensor mounted in the wing inside a wind tunnel and confirming the results with wind tunnel testing.</a:t>
            </a:r>
          </a:p>
          <a:p>
            <a:endParaRPr lang="en-GB" baseline="0" dirty="0"/>
          </a:p>
          <a:p>
            <a:r>
              <a:rPr lang="en-GB" baseline="0" dirty="0"/>
              <a:t>Finally, the validation flight campaign can be planned and new data sets can be generated in order to confirm the functionality of the new sensing system.</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20</a:t>
            </a:fld>
            <a:endParaRPr lang="en-GB"/>
          </a:p>
        </p:txBody>
      </p:sp>
    </p:spTree>
    <p:extLst>
      <p:ext uri="{BB962C8B-B14F-4D97-AF65-F5344CB8AC3E}">
        <p14:creationId xmlns:p14="http://schemas.microsoft.com/office/powerpoint/2010/main" val="3193571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All starts from the fact that the atmosphere is electrified. We all know this and maybe the easiest example is the seeing storms with lightning strikes.</a:t>
            </a:r>
          </a:p>
          <a:p>
            <a:endParaRPr lang="en-GB" baseline="0" dirty="0"/>
          </a:p>
          <a:p>
            <a:r>
              <a:rPr lang="en-GB" baseline="0" dirty="0"/>
              <a:t>If you can now please imagine the ionosphere as a conductive sphere, up-top, with a net positive charge (optional – the charged particles appear mainly due to GCR, solar radiation and natural radiation from radioactive rocks like Rd). And the Earth’s surface down-below, with a measured slightly negative charge (optional – measured by Peltier in the 1800s). As you can see in Figure 1, difference in potential was generated. This is a global property of the atmosphere, observed everywhere around the surface of the Earth (optional – as recorded by CTR Wilson’s research cruises aboard The Carnegie - papers from 1920s). The difference in potential leads to a small leakage current to flow from the ionosphere towards the surface of the earth. This is called </a:t>
            </a:r>
            <a:r>
              <a:rPr lang="en-GB" baseline="0" dirty="0" err="1"/>
              <a:t>Jc</a:t>
            </a:r>
            <a:r>
              <a:rPr lang="en-GB" baseline="0" dirty="0"/>
              <a:t> – the conduction current and I will come back to it in a few slides. The observed electric field, varies in intensity with height, and Figure2 from </a:t>
            </a:r>
            <a:r>
              <a:rPr lang="en-GB" b="0" baseline="0" dirty="0" err="1"/>
              <a:t>Imyanitov</a:t>
            </a:r>
            <a:r>
              <a:rPr lang="en-GB" b="0" baseline="0" dirty="0"/>
              <a:t> and </a:t>
            </a:r>
            <a:r>
              <a:rPr lang="en-GB" b="0" baseline="0" dirty="0" err="1"/>
              <a:t>Chubarina</a:t>
            </a:r>
            <a:r>
              <a:rPr lang="en-GB" b="1" baseline="0" dirty="0"/>
              <a:t> </a:t>
            </a:r>
            <a:r>
              <a:rPr lang="en-GB" b="0" baseline="0" dirty="0"/>
              <a:t>shows an example of this variation during clear days over Leningrad. </a:t>
            </a:r>
          </a:p>
          <a:p>
            <a:endParaRPr lang="en-GB" b="1" baseline="0" dirty="0"/>
          </a:p>
          <a:p>
            <a:r>
              <a:rPr lang="en-GB" b="0" baseline="0" dirty="0"/>
              <a:t>The most important aspect of this plot is that you can notice that most of the variation in intensity of the Electric field is concentrated in the lower 5km of the atmosphere. This is due to the higher density of particles that impede the flow of </a:t>
            </a:r>
            <a:r>
              <a:rPr lang="en-GB" b="0" baseline="0" dirty="0" err="1"/>
              <a:t>Jc</a:t>
            </a:r>
            <a:r>
              <a:rPr lang="en-GB" b="0" baseline="0" dirty="0"/>
              <a:t> and thus act as a sponge for electric charge carriers. </a:t>
            </a:r>
            <a:r>
              <a:rPr lang="en-GB" baseline="0" dirty="0"/>
              <a:t> </a:t>
            </a:r>
          </a:p>
          <a:p>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3</a:t>
            </a:fld>
            <a:endParaRPr lang="en-GB"/>
          </a:p>
        </p:txBody>
      </p:sp>
    </p:spTree>
    <p:extLst>
      <p:ext uri="{BB962C8B-B14F-4D97-AF65-F5344CB8AC3E}">
        <p14:creationId xmlns:p14="http://schemas.microsoft.com/office/powerpoint/2010/main" val="3671169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observed electric field, varies in intensity mainly with height, and Figure2 from </a:t>
            </a:r>
            <a:r>
              <a:rPr lang="en-GB" b="0" baseline="0" dirty="0" err="1"/>
              <a:t>Imyanitov</a:t>
            </a:r>
            <a:r>
              <a:rPr lang="en-GB" b="0" baseline="0" dirty="0"/>
              <a:t> and </a:t>
            </a:r>
            <a:r>
              <a:rPr lang="en-GB" b="0" baseline="0" dirty="0" err="1"/>
              <a:t>Chubarina</a:t>
            </a:r>
            <a:r>
              <a:rPr lang="en-GB" b="1" baseline="0" dirty="0"/>
              <a:t> </a:t>
            </a:r>
            <a:r>
              <a:rPr lang="en-GB" b="0" baseline="0" dirty="0"/>
              <a:t>shows an example of this variation during clear days over Leningrad. </a:t>
            </a:r>
          </a:p>
          <a:p>
            <a:endParaRPr lang="en-GB" b="1" baseline="0" dirty="0"/>
          </a:p>
          <a:p>
            <a:r>
              <a:rPr lang="en-GB" b="0" baseline="0" dirty="0"/>
              <a:t>The most important aspect of this plot is that you can notice that most of the variation in intensity of the Electric field is concentrated in the lower 5km of the atmosphere. This is due to the higher density of particles that impede the flow of </a:t>
            </a:r>
            <a:r>
              <a:rPr lang="en-GB" b="0" baseline="0" dirty="0" err="1"/>
              <a:t>Jc</a:t>
            </a:r>
            <a:r>
              <a:rPr lang="en-GB" b="0" baseline="0" dirty="0"/>
              <a:t> and thus act as a sponge for electric charge carriers. </a:t>
            </a:r>
            <a:r>
              <a:rPr lang="en-GB" baseline="0" dirty="0"/>
              <a:t> </a:t>
            </a:r>
          </a:p>
          <a:p>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4</a:t>
            </a:fld>
            <a:endParaRPr lang="en-GB"/>
          </a:p>
        </p:txBody>
      </p:sp>
    </p:spTree>
    <p:extLst>
      <p:ext uri="{BB962C8B-B14F-4D97-AF65-F5344CB8AC3E}">
        <p14:creationId xmlns:p14="http://schemas.microsoft.com/office/powerpoint/2010/main" val="415837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So, what am I trying to do during my PhD, and more importantly, why?</a:t>
            </a:r>
          </a:p>
          <a:p>
            <a:endParaRPr lang="en-GB" baseline="0" dirty="0"/>
          </a:p>
          <a:p>
            <a:r>
              <a:rPr lang="en-GB" baseline="0" dirty="0"/>
              <a:t>I want to build a small Electric Field Sensor that can be mounted onto a small UAVs or free balloons. Small UAVs have become a common sight in everyday life (some would call them a nuisance) and they seem an ideal platform for atmospheric research. The advantage of small UAVs (as defined by the UK CAA meaning UAVs &lt;7kg) is their ease of deployment, maintenance and low cost. With such a tool, new measurement data sets can be obtained and further understanding of our atmosphere can be achieved. The challenge is to find a suitable </a:t>
            </a:r>
            <a:r>
              <a:rPr lang="en-GB" baseline="0" dirty="0" err="1"/>
              <a:t>sUAV</a:t>
            </a:r>
            <a:r>
              <a:rPr lang="en-GB" baseline="0" dirty="0"/>
              <a:t>, to develop the sensing payload, to integrate both and to prove the functionality of the sensing system in flight trials.  </a:t>
            </a:r>
          </a:p>
          <a:p>
            <a:endParaRPr lang="en-GB" baseline="0" dirty="0"/>
          </a:p>
          <a:p>
            <a:r>
              <a:rPr lang="en-GB" baseline="0" dirty="0"/>
              <a:t>Why do I care/should you care? </a:t>
            </a:r>
          </a:p>
          <a:p>
            <a:r>
              <a:rPr lang="en-GB" baseline="0" dirty="0"/>
              <a:t>Because among these new data sets, there is potential to </a:t>
            </a:r>
          </a:p>
          <a:p>
            <a:r>
              <a:rPr lang="en-GB" baseline="0" dirty="0"/>
              <a:t>	a) monitor the ionospheric potential (remember that most of the variation in Electric field happens in the lower atmosphere, where we can reach with a </a:t>
            </a:r>
            <a:r>
              <a:rPr lang="en-GB" baseline="0" dirty="0" err="1"/>
              <a:t>sUAV</a:t>
            </a:r>
            <a:r>
              <a:rPr lang="en-GB" baseline="0" dirty="0"/>
              <a:t>); </a:t>
            </a:r>
          </a:p>
          <a:p>
            <a:r>
              <a:rPr lang="en-GB" baseline="0" dirty="0"/>
              <a:t>	b) monitor aerosol concentration (as aerosols impede the flow of </a:t>
            </a:r>
            <a:r>
              <a:rPr lang="en-GB" baseline="0" dirty="0" err="1"/>
              <a:t>Jc</a:t>
            </a:r>
            <a:r>
              <a:rPr lang="en-GB" baseline="0" dirty="0"/>
              <a:t>, a local increase in the Electric field is linked to higher air pollution; as PM sensors discriminate by size, 	observing the electric field can give information for a broader sizes range); </a:t>
            </a:r>
            <a:endParaRPr lang="en-GB" b="1" baseline="0" dirty="0"/>
          </a:p>
          <a:p>
            <a:r>
              <a:rPr lang="en-GB" b="1" baseline="0" dirty="0"/>
              <a:t>Main!!!</a:t>
            </a:r>
            <a:r>
              <a:rPr lang="en-GB" baseline="0" dirty="0"/>
              <a:t>	c) study the impact of electric charges onto the cloud properties (at the moment it is known that once a non-thunderstorm cloud happens in the way of </a:t>
            </a:r>
            <a:r>
              <a:rPr lang="en-GB" baseline="0" dirty="0" err="1"/>
              <a:t>Jc</a:t>
            </a:r>
            <a:r>
              <a:rPr lang="en-GB" baseline="0" dirty="0"/>
              <a:t>, positive charges will 	deposit on the top layer of the cloud, while negative ones will concentrated on the lower boundary, but it is not yet fully understood what the effect of this local electric field has on 	cloud droplet formation rate, cloud base height, or droplet size)   </a:t>
            </a:r>
          </a:p>
          <a:p>
            <a:endParaRPr lang="en-GB" baseline="0" dirty="0"/>
          </a:p>
          <a:p>
            <a:r>
              <a:rPr lang="en-GB" baseline="0" dirty="0"/>
              <a:t>Also, my work is aimed to establish a roadmap for complex atmospheric sensor integration with an autonomous platform for scientific purposes. There are currently many groups pioneering the use of UAVs (and </a:t>
            </a:r>
            <a:r>
              <a:rPr lang="en-GB" baseline="0" dirty="0" err="1"/>
              <a:t>sUAVs</a:t>
            </a:r>
            <a:r>
              <a:rPr lang="en-GB" baseline="0" dirty="0"/>
              <a:t>) for atmospheric research, but as all early endeavours, the sensing packages I have found during my literature review are limited to temperature, pressure, humidity and a few PM aerosol ones. What I am proposing is a more complex platform integrating the EFS, the above mentioned atmospheric sensing packages, an optical cloud detection sensor (developed by G Harrison and K Nicoll), and space charge density sensor (also developed by KN).  </a:t>
            </a:r>
          </a:p>
        </p:txBody>
      </p:sp>
      <p:sp>
        <p:nvSpPr>
          <p:cNvPr id="4" name="Slide Number Placeholder 3"/>
          <p:cNvSpPr>
            <a:spLocks noGrp="1"/>
          </p:cNvSpPr>
          <p:nvPr>
            <p:ph type="sldNum" sz="quarter" idx="10"/>
          </p:nvPr>
        </p:nvSpPr>
        <p:spPr/>
        <p:txBody>
          <a:bodyPr/>
          <a:lstStyle/>
          <a:p>
            <a:fld id="{EB300439-318A-4B04-9FE9-984F19844652}" type="slidenum">
              <a:rPr lang="en-GB" smtClean="0"/>
              <a:t>5</a:t>
            </a:fld>
            <a:endParaRPr lang="en-GB"/>
          </a:p>
        </p:txBody>
      </p:sp>
    </p:spTree>
    <p:extLst>
      <p:ext uri="{BB962C8B-B14F-4D97-AF65-F5344CB8AC3E}">
        <p14:creationId xmlns:p14="http://schemas.microsoft.com/office/powerpoint/2010/main" val="124629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There are many methods for sensing the electric field, but in the area of atmospheric electricity measurements there are 3 main types of sensor that I have found in literature:</a:t>
            </a:r>
          </a:p>
          <a:p>
            <a:pPr marL="228600" indent="-228600">
              <a:buAutoNum type="alphaLcParenR"/>
            </a:pPr>
            <a:r>
              <a:rPr lang="en-GB" baseline="0" dirty="0"/>
              <a:t>The simplest of them all is the </a:t>
            </a:r>
            <a:r>
              <a:rPr lang="en-GB" b="1" baseline="0" dirty="0"/>
              <a:t>Passive probe</a:t>
            </a:r>
            <a:r>
              <a:rPr lang="en-GB" baseline="0" dirty="0"/>
              <a:t> (using an electrode situated 1m above the earth surface and measuring the voltage between the earth and the probe. Due to the low conductivity of air, this sensor has a time constant of about 30 minutes, and this lead to enhancements of this sensing family using radioactive probes, burning fuse or water droppers to greatly improve the response time of the unit) </a:t>
            </a:r>
          </a:p>
          <a:p>
            <a:pPr marL="0" indent="0">
              <a:buNone/>
            </a:pPr>
            <a:r>
              <a:rPr lang="en-GB" baseline="0" dirty="0"/>
              <a:t>      (OPTIONAL: The second family is the </a:t>
            </a:r>
            <a:r>
              <a:rPr lang="en-GB" b="1" baseline="0" dirty="0"/>
              <a:t>Corona</a:t>
            </a:r>
            <a:r>
              <a:rPr lang="en-GB" b="0" baseline="0" dirty="0"/>
              <a:t> probe, or the </a:t>
            </a:r>
            <a:r>
              <a:rPr lang="en-GB" b="1" baseline="0" dirty="0"/>
              <a:t>Point discharge sensor</a:t>
            </a:r>
            <a:r>
              <a:rPr lang="en-GB" b="0" baseline="0" dirty="0"/>
              <a:t> (a conducting needle concentrates the electric field around it and once breakdown is reached, the current pushed through is monitored. These sensors have a typical E-field threshold </a:t>
            </a:r>
            <a:r>
              <a:rPr lang="en-GB" b="0" baseline="0" dirty="0" err="1"/>
              <a:t>ov</a:t>
            </a:r>
            <a:r>
              <a:rPr lang="en-GB" b="0" baseline="0" dirty="0"/>
              <a:t> 1-5 kV/m. )</a:t>
            </a:r>
          </a:p>
          <a:p>
            <a:pPr marL="0" indent="0">
              <a:buNone/>
            </a:pPr>
            <a:endParaRPr lang="en-GB" b="0" baseline="0" dirty="0"/>
          </a:p>
          <a:p>
            <a:pPr marL="0" indent="0">
              <a:buNone/>
            </a:pPr>
            <a:r>
              <a:rPr lang="en-GB" b="0" baseline="0" dirty="0"/>
              <a:t>   </a:t>
            </a:r>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6</a:t>
            </a:fld>
            <a:endParaRPr lang="en-GB"/>
          </a:p>
        </p:txBody>
      </p:sp>
    </p:spTree>
    <p:extLst>
      <p:ext uri="{BB962C8B-B14F-4D97-AF65-F5344CB8AC3E}">
        <p14:creationId xmlns:p14="http://schemas.microsoft.com/office/powerpoint/2010/main" val="3680209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startAt="2"/>
            </a:pPr>
            <a:r>
              <a:rPr lang="en-GB" b="0" baseline="0" dirty="0"/>
              <a:t>Differential in balloon (image taken from </a:t>
            </a:r>
            <a:r>
              <a:rPr lang="en-GB" b="0" baseline="0" dirty="0" err="1"/>
              <a:t>MacGorman</a:t>
            </a:r>
            <a:r>
              <a:rPr lang="en-GB" b="0" baseline="0" dirty="0"/>
              <a:t> and Rust, quoting Marshal et all 1995</a:t>
            </a:r>
          </a:p>
          <a:p>
            <a:pPr marL="0" indent="0">
              <a:buNone/>
            </a:pPr>
            <a:endParaRPr lang="en-GB" b="0" baseline="0" dirty="0"/>
          </a:p>
          <a:p>
            <a:pPr marL="0" indent="0">
              <a:buNone/>
            </a:pPr>
            <a:r>
              <a:rPr lang="en-GB" b="0" baseline="0" dirty="0"/>
              <a:t>This method is using two stacked passive probes that are spinning in the horizontal axis. This leads to a difference between the two of them and it eliminates the need for a fixed ground connection. The “slope” of the potential difference between the two electrodes is what gives the intensity of the electric field at that location along the vertical axis.</a:t>
            </a:r>
          </a:p>
          <a:p>
            <a:pPr marL="0" indent="0">
              <a:buNone/>
            </a:pPr>
            <a:endParaRPr lang="en-GB" b="0" baseline="0" dirty="0"/>
          </a:p>
          <a:p>
            <a:pPr marL="0" indent="0">
              <a:buNone/>
            </a:pPr>
            <a:r>
              <a:rPr lang="en-GB" b="0" baseline="0" dirty="0"/>
              <a:t>The concern with using this technology is that the mechanism occupies a large volume and it is difficult to miniaturize if at all possible. The sensitivity of the measurement is directly related to the surface of the spherical electrodes.  </a:t>
            </a:r>
          </a:p>
          <a:p>
            <a:pPr marL="0" indent="0">
              <a:buNone/>
            </a:pPr>
            <a:endParaRPr lang="en-GB" b="0" baseline="0" dirty="0"/>
          </a:p>
          <a:p>
            <a:pPr marL="0" indent="0">
              <a:buNone/>
            </a:pPr>
            <a:r>
              <a:rPr lang="en-GB" b="0" baseline="0" dirty="0"/>
              <a:t>   </a:t>
            </a:r>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7</a:t>
            </a:fld>
            <a:endParaRPr lang="en-GB"/>
          </a:p>
        </p:txBody>
      </p:sp>
    </p:spTree>
    <p:extLst>
      <p:ext uri="{BB962C8B-B14F-4D97-AF65-F5344CB8AC3E}">
        <p14:creationId xmlns:p14="http://schemas.microsoft.com/office/powerpoint/2010/main" val="199000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startAt="3"/>
            </a:pPr>
            <a:r>
              <a:rPr lang="en-GB" b="0" baseline="0" dirty="0"/>
              <a:t>The most common EFS is the </a:t>
            </a:r>
            <a:r>
              <a:rPr lang="en-GB" b="1" baseline="0" dirty="0"/>
              <a:t>Electric Field Mill. </a:t>
            </a:r>
            <a:r>
              <a:rPr lang="en-GB" b="0" baseline="0" dirty="0"/>
              <a:t>The sensor has 2 electrodes that are exposed/shielded alternatively. Once an electrode is exposed to the external E-field, electric charge carriers move (push) through the electrode. Once the       sensing patch is shielded, the charge carriers relax back in place. By measuring these 180* out of phase signals and subtracting them, the amplitude of the signal is </a:t>
            </a:r>
            <a:r>
              <a:rPr lang="en-GB" b="0" baseline="0" dirty="0" err="1"/>
              <a:t>corelated</a:t>
            </a:r>
            <a:r>
              <a:rPr lang="en-GB" b="0" baseline="0" dirty="0"/>
              <a:t> to the amplitude of the external electric field. There are variants of this sensor in which the exposed area is milled in the horizontal plane or a cylindrical setup is implemented. </a:t>
            </a:r>
          </a:p>
          <a:p>
            <a:pPr marL="0" indent="0">
              <a:buNone/>
            </a:pPr>
            <a:r>
              <a:rPr lang="en-GB" b="0" baseline="0" dirty="0"/>
              <a:t>     </a:t>
            </a:r>
          </a:p>
          <a:p>
            <a:pPr marL="0" indent="0">
              <a:buNone/>
            </a:pPr>
            <a:r>
              <a:rPr lang="en-GB" b="0" baseline="0" dirty="0"/>
              <a:t>The disadvantage of this technology is that it involves a rotating mass which in airborne platforms can cause to instability via delayed response and also it can reduce the efficiency of the aircraft flight characteristics. Although it allow for miniaturization (a great advantage over the differential probe example), it need redevelopment as there are no commercially available examples that are already in a small form factor.  </a:t>
            </a:r>
          </a:p>
          <a:p>
            <a:pPr marL="0" indent="0">
              <a:buNone/>
            </a:pPr>
            <a:endParaRPr lang="en-GB" b="0" baseline="0" dirty="0"/>
          </a:p>
          <a:p>
            <a:pPr marL="0" indent="0">
              <a:buNone/>
            </a:pPr>
            <a:r>
              <a:rPr lang="en-GB" b="0" baseline="0" dirty="0"/>
              <a:t>   </a:t>
            </a:r>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8</a:t>
            </a:fld>
            <a:endParaRPr lang="en-GB"/>
          </a:p>
        </p:txBody>
      </p:sp>
    </p:spTree>
    <p:extLst>
      <p:ext uri="{BB962C8B-B14F-4D97-AF65-F5344CB8AC3E}">
        <p14:creationId xmlns:p14="http://schemas.microsoft.com/office/powerpoint/2010/main" val="3680209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startAt="4"/>
            </a:pPr>
            <a:r>
              <a:rPr lang="en-GB" b="0" baseline="0" dirty="0"/>
              <a:t>My choice of sensor is part of the EFM family, </a:t>
            </a:r>
          </a:p>
          <a:p>
            <a:pPr marL="0" indent="0">
              <a:buNone/>
            </a:pPr>
            <a:r>
              <a:rPr lang="en-GB" b="0" baseline="0" dirty="0"/>
              <a:t>Mainly due to a concerns regarding the ability to integrate a rotating EFM with a small UAV platform, a linear translational movement of the shield adaptation was implemented. The key problems identified that this solution would address are the gyroscopic effect, size (it allows reducing the height of the instrument without affecting the sensing electrode area), electric noise on shield connection.  </a:t>
            </a:r>
          </a:p>
          <a:p>
            <a:pPr marL="0" indent="0">
              <a:buNone/>
            </a:pPr>
            <a:endParaRPr lang="en-GB" b="0" baseline="0" dirty="0"/>
          </a:p>
          <a:p>
            <a:pPr marL="0" indent="0">
              <a:buNone/>
            </a:pPr>
            <a:r>
              <a:rPr lang="en-GB" b="0" baseline="0" dirty="0"/>
              <a:t>The main concerns still standing would be the speed at which the shield can move translationally and the requirement for in house development of the whole system. The last point can be considered an advantage as well as it would allow considerations of the integration with the aircraft to be included from the earliest stages of development. </a:t>
            </a:r>
          </a:p>
          <a:p>
            <a:pPr marL="0" indent="0">
              <a:buNone/>
            </a:pPr>
            <a:r>
              <a:rPr lang="en-GB" b="0" baseline="0" dirty="0"/>
              <a:t>   </a:t>
            </a:r>
            <a:endParaRPr lang="en-GB" baseline="0" dirty="0"/>
          </a:p>
        </p:txBody>
      </p:sp>
      <p:sp>
        <p:nvSpPr>
          <p:cNvPr id="4" name="Slide Number Placeholder 3"/>
          <p:cNvSpPr>
            <a:spLocks noGrp="1"/>
          </p:cNvSpPr>
          <p:nvPr>
            <p:ph type="sldNum" sz="quarter" idx="10"/>
          </p:nvPr>
        </p:nvSpPr>
        <p:spPr/>
        <p:txBody>
          <a:bodyPr/>
          <a:lstStyle/>
          <a:p>
            <a:fld id="{EB300439-318A-4B04-9FE9-984F19844652}" type="slidenum">
              <a:rPr lang="en-GB" smtClean="0"/>
              <a:t>9</a:t>
            </a:fld>
            <a:endParaRPr lang="en-GB"/>
          </a:p>
        </p:txBody>
      </p:sp>
    </p:spTree>
    <p:extLst>
      <p:ext uri="{BB962C8B-B14F-4D97-AF65-F5344CB8AC3E}">
        <p14:creationId xmlns:p14="http://schemas.microsoft.com/office/powerpoint/2010/main" val="1597614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008450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01802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8738" y="981075"/>
            <a:ext cx="2051050" cy="58213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0825" y="981075"/>
            <a:ext cx="6005513"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861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7537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50340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0825" y="2276475"/>
            <a:ext cx="37766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179888" y="2276475"/>
            <a:ext cx="37766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44564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99512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67048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13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2558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9996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lum/>
            <a:alphaModFix/>
          </a:blip>
          <a:srcRect/>
          <a:stretch>
            <a:fillRect/>
          </a:stretch>
        </p:blipFill>
        <p:spPr>
          <a:xfrm>
            <a:off x="6656399" y="347760"/>
            <a:ext cx="1809719" cy="637920"/>
          </a:xfrm>
          <a:prstGeom prst="rect">
            <a:avLst/>
          </a:prstGeom>
          <a:noFill/>
          <a:ln>
            <a:noFill/>
          </a:ln>
        </p:spPr>
      </p:pic>
      <p:sp>
        <p:nvSpPr>
          <p:cNvPr id="3" name="Freeform 2"/>
          <p:cNvSpPr/>
          <p:nvPr/>
        </p:nvSpPr>
        <p:spPr>
          <a:xfrm>
            <a:off x="8640720" y="0"/>
            <a:ext cx="50328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B7528"/>
          </a:solidFill>
          <a:ln w="0">
            <a:solidFill>
              <a:srgbClr val="000000">
                <a:alpha val="0"/>
              </a:srgbClr>
            </a:solidFill>
            <a:prstDash val="solid"/>
            <a:miter/>
          </a:ln>
        </p:spPr>
        <p:txBody>
          <a:bodyPr vert="horz" wrap="none" lIns="90000" tIns="46800" rIns="90000" bIns="46800" anchor="ctr"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GB" sz="2400" b="0" i="0" u="none" strike="noStrike" baseline="0" dirty="0">
              <a:ln>
                <a:noFill/>
              </a:ln>
              <a:solidFill>
                <a:srgbClr val="000000"/>
              </a:solidFill>
              <a:latin typeface="Lucida Grande" pitchFamily="17"/>
              <a:ea typeface="Geneva" pitchFamily="1"/>
              <a:cs typeface="Geneva" pitchFamily="1"/>
            </a:endParaRPr>
          </a:p>
        </p:txBody>
      </p:sp>
      <p:pic>
        <p:nvPicPr>
          <p:cNvPr id="4" name="Picture 3"/>
          <p:cNvPicPr>
            <a:picLocks noChangeAspect="1"/>
          </p:cNvPicPr>
          <p:nvPr/>
        </p:nvPicPr>
        <p:blipFill>
          <a:blip r:embed="rId14">
            <a:lum/>
            <a:alphaModFix/>
          </a:blip>
          <a:srcRect/>
          <a:stretch>
            <a:fillRect/>
          </a:stretch>
        </p:blipFill>
        <p:spPr>
          <a:xfrm>
            <a:off x="0" y="358920"/>
            <a:ext cx="6481800" cy="590400"/>
          </a:xfrm>
          <a:prstGeom prst="rect">
            <a:avLst/>
          </a:prstGeom>
          <a:noFill/>
          <a:ln>
            <a:noFill/>
          </a:ln>
        </p:spPr>
      </p:pic>
      <p:sp>
        <p:nvSpPr>
          <p:cNvPr id="5" name="Freeform 4"/>
          <p:cNvSpPr/>
          <p:nvPr/>
        </p:nvSpPr>
        <p:spPr>
          <a:xfrm>
            <a:off x="358920" y="569880"/>
            <a:ext cx="5486399" cy="194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spAutoFit/>
          </a:bodyPr>
          <a:lstStyle/>
          <a:p>
            <a:pPr marL="0" marR="0" lvl="0" indent="0" algn="l" rtl="0" hangingPunct="0">
              <a:lnSpc>
                <a:spcPct val="80000"/>
              </a:lnSpc>
              <a:spcBef>
                <a:spcPts val="99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600" b="0" i="0" u="none" strike="noStrike" baseline="0" dirty="0">
                <a:ln>
                  <a:noFill/>
                </a:ln>
                <a:solidFill>
                  <a:srgbClr val="FFFFFF"/>
                </a:solidFill>
                <a:latin typeface="Arial" pitchFamily="18"/>
                <a:ea typeface="Geneva" pitchFamily="1"/>
                <a:cs typeface="Geneva" pitchFamily="1"/>
              </a:rPr>
              <a:t>Department of Electronic &amp; Electrical Engineering</a:t>
            </a:r>
          </a:p>
        </p:txBody>
      </p:sp>
      <p:sp>
        <p:nvSpPr>
          <p:cNvPr id="6" name="Title Placeholder 5"/>
          <p:cNvSpPr txBox="1">
            <a:spLocks noGrp="1"/>
          </p:cNvSpPr>
          <p:nvPr>
            <p:ph type="title"/>
          </p:nvPr>
        </p:nvSpPr>
        <p:spPr>
          <a:xfrm>
            <a:off x="250920" y="980640"/>
            <a:ext cx="8208720" cy="648000"/>
          </a:xfrm>
          <a:prstGeom prst="rect">
            <a:avLst/>
          </a:prstGeom>
          <a:noFill/>
          <a:ln>
            <a:noFill/>
          </a:ln>
        </p:spPr>
        <p:txBody>
          <a:bodyPr vert="horz" lIns="90000" tIns="46800" rIns="90000" bIns="4680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GB"/>
          </a:p>
        </p:txBody>
      </p:sp>
      <p:sp>
        <p:nvSpPr>
          <p:cNvPr id="7" name="Text Placeholder 6"/>
          <p:cNvSpPr txBox="1">
            <a:spLocks noGrp="1"/>
          </p:cNvSpPr>
          <p:nvPr>
            <p:ph type="body" idx="1"/>
          </p:nvPr>
        </p:nvSpPr>
        <p:spPr>
          <a:xfrm>
            <a:off x="250560" y="2276639"/>
            <a:ext cx="7705799" cy="4526280"/>
          </a:xfrm>
          <a:prstGeom prst="rect">
            <a:avLst/>
          </a:prstGeom>
          <a:noFill/>
          <a:ln>
            <a:noFill/>
          </a:ln>
        </p:spPr>
        <p:txBody>
          <a:bodyPr vert="horz" lIns="90000" tIns="46800" rIns="90000" bIns="46800" anchor="t" anchorCtr="0" compatLnSpc="1"/>
          <a:lstStyle>
            <a:defPPr marL="342720" marR="0" lvl="0" indent="-342720" algn="l" rtl="0" hangingPunct="1">
              <a:lnSpc>
                <a:spcPct val="100000"/>
              </a:lnSpc>
              <a:spcBef>
                <a:spcPts val="448"/>
              </a:spcBef>
              <a:spcAft>
                <a:spcPts val="0"/>
              </a:spcAft>
              <a:buNone/>
              <a:tabLst>
                <a:tab pos="342720" algn="l"/>
                <a:tab pos="914040" algn="l"/>
                <a:tab pos="1828439" algn="l"/>
                <a:tab pos="2742839" algn="l"/>
                <a:tab pos="3657239" algn="l"/>
                <a:tab pos="4571639" algn="l"/>
                <a:tab pos="5486040" algn="l"/>
                <a:tab pos="6400440" algn="l"/>
                <a:tab pos="7314840" algn="l"/>
                <a:tab pos="8229240" algn="l"/>
                <a:tab pos="9143640" algn="l"/>
                <a:tab pos="10058040" algn="l"/>
              </a:tabLst>
              <a:defRPr lang="en-GB" sz="1800" b="0" i="0" u="none" strike="noStrike" baseline="0">
                <a:ln>
                  <a:noFill/>
                </a:ln>
                <a:solidFill>
                  <a:srgbClr val="000000"/>
                </a:solidFill>
                <a:latin typeface="Arial" pitchFamily="2"/>
                <a:ea typeface="Geneva" pitchFamily="1"/>
                <a:cs typeface="Geneva" pitchFamily="1"/>
              </a:defRPr>
            </a:defPPr>
            <a:lvl1pPr marL="342720" marR="0" lvl="0" indent="-342720" algn="l" rtl="0" hangingPunct="1">
              <a:lnSpc>
                <a:spcPct val="100000"/>
              </a:lnSpc>
              <a:spcBef>
                <a:spcPts val="448"/>
              </a:spcBef>
              <a:spcAft>
                <a:spcPts val="0"/>
              </a:spcAft>
              <a:buNone/>
              <a:tabLst>
                <a:tab pos="342720" algn="l"/>
                <a:tab pos="914040" algn="l"/>
                <a:tab pos="1828439" algn="l"/>
                <a:tab pos="2742839" algn="l"/>
                <a:tab pos="3657239" algn="l"/>
                <a:tab pos="4571639" algn="l"/>
                <a:tab pos="5486040" algn="l"/>
                <a:tab pos="6400440" algn="l"/>
                <a:tab pos="7314840" algn="l"/>
                <a:tab pos="8229240" algn="l"/>
                <a:tab pos="9143640" algn="l"/>
                <a:tab pos="10058040" algn="l"/>
              </a:tabLst>
              <a:defRPr lang="en-GB" sz="1800" b="0" i="0" u="none" strike="noStrike" baseline="0">
                <a:ln>
                  <a:noFill/>
                </a:ln>
                <a:solidFill>
                  <a:srgbClr val="000000"/>
                </a:solidFill>
                <a:latin typeface="Arial" pitchFamily="2"/>
                <a:ea typeface="Geneva" pitchFamily="1"/>
                <a:cs typeface="Geneva" pitchFamily="1"/>
              </a:defRPr>
            </a:lvl1pPr>
            <a:lvl2pPr marL="742680" marR="0" lvl="1" indent="-285480" algn="l" rtl="0" hangingPunct="1">
              <a:lnSpc>
                <a:spcPct val="100000"/>
              </a:lnSpc>
              <a:spcBef>
                <a:spcPts val="697"/>
              </a:spcBef>
              <a:spcAft>
                <a:spcPts val="0"/>
              </a:spcAft>
              <a:buClr>
                <a:srgbClr val="000000"/>
              </a:buClr>
              <a:buSzPct val="100000"/>
              <a:buFont typeface="Lucida Grande" pitchFamily="1"/>
              <a:buChar char="–"/>
              <a:tabLst>
                <a:tab pos="742680" algn="l"/>
                <a:tab pos="914040" algn="l"/>
                <a:tab pos="1828439" algn="l"/>
                <a:tab pos="2742840" algn="l"/>
                <a:tab pos="3657240" algn="l"/>
                <a:tab pos="4571639" algn="l"/>
                <a:tab pos="5486040" algn="l"/>
                <a:tab pos="6400440" algn="l"/>
                <a:tab pos="7314840" algn="l"/>
                <a:tab pos="8229240" algn="l"/>
                <a:tab pos="9143640" algn="l"/>
                <a:tab pos="10058040" algn="l"/>
              </a:tabLst>
              <a:defRPr lang="en-GB" sz="2800" b="0" i="0" u="none" strike="noStrike" baseline="0">
                <a:ln>
                  <a:noFill/>
                </a:ln>
                <a:solidFill>
                  <a:srgbClr val="000000"/>
                </a:solidFill>
                <a:latin typeface="Lucida Grande" pitchFamily="1"/>
                <a:ea typeface="Geneva" pitchFamily="1"/>
                <a:cs typeface="Geneva" pitchFamily="1"/>
              </a:defRPr>
            </a:lvl2pPr>
            <a:lvl3pPr marL="1143000" marR="0" lvl="2" indent="-228600" algn="l" rtl="0" hangingPunct="1">
              <a:lnSpc>
                <a:spcPct val="100000"/>
              </a:lnSpc>
              <a:spcBef>
                <a:spcPts val="598"/>
              </a:spcBef>
              <a:spcAft>
                <a:spcPts val="0"/>
              </a:spcAft>
              <a:buClr>
                <a:srgbClr val="000000"/>
              </a:buClr>
              <a:buSzPct val="100000"/>
              <a:buFont typeface="Lucida Grande" pitchFamily="1"/>
              <a:buChar char="•"/>
              <a:tabLst>
                <a:tab pos="1143000" algn="l"/>
                <a:tab pos="1828799" algn="l"/>
                <a:tab pos="2743200" algn="l"/>
                <a:tab pos="3657600" algn="l"/>
                <a:tab pos="4572000" algn="l"/>
                <a:tab pos="5486400" algn="l"/>
                <a:tab pos="6400800" algn="l"/>
                <a:tab pos="7315200" algn="l"/>
                <a:tab pos="8229600" algn="l"/>
                <a:tab pos="9143999" algn="l"/>
                <a:tab pos="10058399" algn="l"/>
              </a:tabLst>
              <a:defRPr lang="en-GB" sz="2400" b="0" i="0" u="none" strike="noStrike" baseline="0">
                <a:ln>
                  <a:noFill/>
                </a:ln>
                <a:solidFill>
                  <a:srgbClr val="000000"/>
                </a:solidFill>
                <a:latin typeface="Lucida Grande" pitchFamily="1"/>
                <a:ea typeface="Geneva" pitchFamily="1"/>
                <a:cs typeface="Geneva" pitchFamily="1"/>
              </a:defRPr>
            </a:lvl3pPr>
            <a:lvl4pPr marL="1600199" marR="0" lvl="3" indent="-228600" algn="l" rtl="0" hangingPunct="1">
              <a:lnSpc>
                <a:spcPct val="100000"/>
              </a:lnSpc>
              <a:spcBef>
                <a:spcPts val="499"/>
              </a:spcBef>
              <a:spcAft>
                <a:spcPts val="0"/>
              </a:spcAft>
              <a:buClr>
                <a:srgbClr val="000000"/>
              </a:buClr>
              <a:buSzPct val="100000"/>
              <a:buFont typeface="Lucida Grande" pitchFamily="1"/>
              <a:buChar char="–"/>
              <a:tabLst>
                <a:tab pos="1600200" algn="l"/>
                <a:tab pos="1828800" algn="l"/>
                <a:tab pos="2743200" algn="l"/>
                <a:tab pos="3657600" algn="l"/>
                <a:tab pos="4572000" algn="l"/>
                <a:tab pos="5486400" algn="l"/>
                <a:tab pos="6400800" algn="l"/>
                <a:tab pos="7315200" algn="l"/>
                <a:tab pos="8229600" algn="l"/>
                <a:tab pos="9143999" algn="l"/>
                <a:tab pos="10058400" algn="l"/>
              </a:tabLst>
              <a:defRPr lang="en-GB" sz="2000" b="0" i="0" u="none" strike="noStrike" baseline="0">
                <a:ln>
                  <a:noFill/>
                </a:ln>
                <a:solidFill>
                  <a:srgbClr val="000000"/>
                </a:solidFill>
                <a:latin typeface="Lucida Grande" pitchFamily="1"/>
                <a:ea typeface="Geneva" pitchFamily="1"/>
                <a:cs typeface="Geneva" pitchFamily="1"/>
              </a:defRPr>
            </a:lvl4pPr>
            <a:lvl5pPr marL="2057400" marR="0" lvl="4" indent="-228600" algn="l" rtl="0" hangingPunct="1">
              <a:lnSpc>
                <a:spcPct val="100000"/>
              </a:lnSpc>
              <a:spcBef>
                <a:spcPts val="499"/>
              </a:spcBef>
              <a:spcAft>
                <a:spcPts val="0"/>
              </a:spcAft>
              <a:buClr>
                <a:srgbClr val="000000"/>
              </a:buClr>
              <a:buSzPct val="100000"/>
              <a:buFont typeface="Lucida Grande" pitchFamily="1"/>
              <a:buChar char="»"/>
              <a:tabLst>
                <a:tab pos="685799" algn="l"/>
                <a:tab pos="1600200" algn="l"/>
                <a:tab pos="2514600" algn="l"/>
                <a:tab pos="3429000" algn="l"/>
                <a:tab pos="4343400" algn="l"/>
                <a:tab pos="5257800" algn="l"/>
                <a:tab pos="6172200" algn="l"/>
                <a:tab pos="7086600" algn="l"/>
                <a:tab pos="8000999" algn="l"/>
              </a:tabLst>
              <a:defRPr lang="en-GB" sz="2000" b="0" i="0" u="none" strike="noStrike" baseline="0">
                <a:ln>
                  <a:noFill/>
                </a:ln>
                <a:solidFill>
                  <a:srgbClr val="000000"/>
                </a:solidFill>
                <a:latin typeface="Lucida Grande" pitchFamily="1"/>
                <a:ea typeface="Geneva" pitchFamily="1"/>
                <a:cs typeface="Geneva" pitchFamily="1"/>
              </a:defRPr>
            </a:lvl5pPr>
            <a:lvl6pPr marL="2057400" marR="0" lvl="5" indent="-228600" algn="l" rtl="0" hangingPunct="1">
              <a:lnSpc>
                <a:spcPct val="100000"/>
              </a:lnSpc>
              <a:spcBef>
                <a:spcPts val="499"/>
              </a:spcBef>
              <a:spcAft>
                <a:spcPts val="0"/>
              </a:spcAft>
              <a:buClr>
                <a:srgbClr val="000000"/>
              </a:buClr>
              <a:buSzPct val="100000"/>
              <a:buFont typeface="Lucida Grande" pitchFamily="1"/>
              <a:buChar char="»"/>
              <a:tabLst>
                <a:tab pos="685799" algn="l"/>
                <a:tab pos="1600200" algn="l"/>
                <a:tab pos="2514600" algn="l"/>
                <a:tab pos="3429000" algn="l"/>
                <a:tab pos="4343400" algn="l"/>
                <a:tab pos="5257800" algn="l"/>
                <a:tab pos="6172200" algn="l"/>
                <a:tab pos="7086600" algn="l"/>
                <a:tab pos="8000999" algn="l"/>
              </a:tabLst>
              <a:defRPr lang="en-GB" sz="2000" b="0" i="0" u="none" strike="noStrike" baseline="0">
                <a:ln>
                  <a:noFill/>
                </a:ln>
                <a:solidFill>
                  <a:srgbClr val="000000"/>
                </a:solidFill>
                <a:latin typeface="Lucida Grande" pitchFamily="1"/>
                <a:ea typeface="Geneva" pitchFamily="1"/>
                <a:cs typeface="Geneva" pitchFamily="1"/>
              </a:defRPr>
            </a:lvl6pPr>
            <a:lvl7pPr marL="2057400" marR="0" lvl="6" indent="-228600" algn="l" rtl="0" hangingPunct="1">
              <a:lnSpc>
                <a:spcPct val="100000"/>
              </a:lnSpc>
              <a:spcBef>
                <a:spcPts val="499"/>
              </a:spcBef>
              <a:spcAft>
                <a:spcPts val="0"/>
              </a:spcAft>
              <a:buClr>
                <a:srgbClr val="000000"/>
              </a:buClr>
              <a:buSzPct val="100000"/>
              <a:buFont typeface="Lucida Grande" pitchFamily="1"/>
              <a:buChar char="»"/>
              <a:tabLst>
                <a:tab pos="685799" algn="l"/>
                <a:tab pos="1600200" algn="l"/>
                <a:tab pos="2514600" algn="l"/>
                <a:tab pos="3429000" algn="l"/>
                <a:tab pos="4343400" algn="l"/>
                <a:tab pos="5257800" algn="l"/>
                <a:tab pos="6172200" algn="l"/>
                <a:tab pos="7086600" algn="l"/>
                <a:tab pos="8000999" algn="l"/>
              </a:tabLst>
              <a:defRPr lang="en-GB" sz="2000" b="0" i="0" u="none" strike="noStrike" baseline="0">
                <a:ln>
                  <a:noFill/>
                </a:ln>
                <a:solidFill>
                  <a:srgbClr val="000000"/>
                </a:solidFill>
                <a:latin typeface="Lucida Grande" pitchFamily="1"/>
                <a:ea typeface="Geneva" pitchFamily="1"/>
                <a:cs typeface="Geneva" pitchFamily="1"/>
              </a:defRPr>
            </a:lvl7pPr>
            <a:lvl8pPr marL="2057400" marR="0" lvl="7" indent="-228600" algn="l" rtl="0" hangingPunct="1">
              <a:lnSpc>
                <a:spcPct val="100000"/>
              </a:lnSpc>
              <a:spcBef>
                <a:spcPts val="499"/>
              </a:spcBef>
              <a:spcAft>
                <a:spcPts val="0"/>
              </a:spcAft>
              <a:buClr>
                <a:srgbClr val="000000"/>
              </a:buClr>
              <a:buSzPct val="100000"/>
              <a:buFont typeface="Lucida Grande" pitchFamily="1"/>
              <a:buChar char="»"/>
              <a:tabLst>
                <a:tab pos="685799" algn="l"/>
                <a:tab pos="1600200" algn="l"/>
                <a:tab pos="2514600" algn="l"/>
                <a:tab pos="3429000" algn="l"/>
                <a:tab pos="4343400" algn="l"/>
                <a:tab pos="5257800" algn="l"/>
                <a:tab pos="6172200" algn="l"/>
                <a:tab pos="7086600" algn="l"/>
                <a:tab pos="8000999" algn="l"/>
              </a:tabLst>
              <a:defRPr lang="en-GB" sz="2000" b="0" i="0" u="none" strike="noStrike" baseline="0">
                <a:ln>
                  <a:noFill/>
                </a:ln>
                <a:solidFill>
                  <a:srgbClr val="000000"/>
                </a:solidFill>
                <a:latin typeface="Lucida Grande" pitchFamily="1"/>
                <a:ea typeface="Geneva" pitchFamily="1"/>
                <a:cs typeface="Geneva" pitchFamily="1"/>
              </a:defRPr>
            </a:lvl8pPr>
            <a:lvl9pPr marL="2057400" marR="0" lvl="8" indent="-228600" algn="l" rtl="0" hangingPunct="1">
              <a:lnSpc>
                <a:spcPct val="100000"/>
              </a:lnSpc>
              <a:spcBef>
                <a:spcPts val="499"/>
              </a:spcBef>
              <a:spcAft>
                <a:spcPts val="0"/>
              </a:spcAft>
              <a:buClr>
                <a:srgbClr val="000000"/>
              </a:buClr>
              <a:buSzPct val="100000"/>
              <a:buFont typeface="Lucida Grande" pitchFamily="1"/>
              <a:buChar char="»"/>
              <a:tabLst>
                <a:tab pos="685799" algn="l"/>
                <a:tab pos="1600200" algn="l"/>
                <a:tab pos="2514600" algn="l"/>
                <a:tab pos="3429000" algn="l"/>
                <a:tab pos="4343400" algn="l"/>
                <a:tab pos="5257800" algn="l"/>
                <a:tab pos="6172200" algn="l"/>
                <a:tab pos="7086600" algn="l"/>
                <a:tab pos="8000999" algn="l"/>
              </a:tabLst>
              <a:defRPr lang="en-GB" sz="2000" b="0" i="0" u="none" strike="noStrike" baseline="0">
                <a:ln>
                  <a:noFill/>
                </a:ln>
                <a:solidFill>
                  <a:srgbClr val="000000"/>
                </a:solidFill>
                <a:latin typeface="Lucida Grande" pitchFamily="1"/>
                <a:ea typeface="Geneva" pitchFamily="1"/>
                <a:cs typeface="Geneva" pitchFamily="1"/>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0" marR="0" indent="0" algn="l" rtl="0" eaLnBrk="1" hangingPunct="1">
        <a:lnSpc>
          <a:spcPct val="100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GB" sz="2800" b="1" i="0" u="none" strike="noStrike" baseline="0">
          <a:ln>
            <a:noFill/>
          </a:ln>
          <a:solidFill>
            <a:srgbClr val="45535F"/>
          </a:solidFill>
          <a:latin typeface="Arial" pitchFamily="18"/>
        </a:defRPr>
      </a:lvl1pPr>
    </p:titleStyle>
    <p:bodyStyle>
      <a:lvl1pPr marL="342720" marR="0" indent="-342720" algn="l" rtl="0" eaLnBrk="1" hangingPunct="1">
        <a:lnSpc>
          <a:spcPct val="100000"/>
        </a:lnSpc>
        <a:spcBef>
          <a:spcPts val="448"/>
        </a:spcBef>
        <a:spcAft>
          <a:spcPts val="0"/>
        </a:spcAft>
        <a:tabLst>
          <a:tab pos="342720" algn="l"/>
          <a:tab pos="914040" algn="l"/>
          <a:tab pos="1828439" algn="l"/>
          <a:tab pos="2742839" algn="l"/>
          <a:tab pos="3657239" algn="l"/>
          <a:tab pos="4571639" algn="l"/>
          <a:tab pos="5486040" algn="l"/>
          <a:tab pos="6400440" algn="l"/>
          <a:tab pos="7314840" algn="l"/>
          <a:tab pos="8229240" algn="l"/>
          <a:tab pos="9143640" algn="l"/>
          <a:tab pos="10058040" algn="l"/>
        </a:tabLst>
        <a:defRPr lang="en-GB" sz="1800" b="0" i="0" u="none" strike="noStrike" baseline="0">
          <a:ln>
            <a:noFill/>
          </a:ln>
          <a:solidFill>
            <a:srgbClr val="000000"/>
          </a:solidFill>
          <a:latin typeface="Arial" pitchFamily="18"/>
        </a:defRPr>
      </a:lvl1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59A6AA-4BD7-41C9-AD6A-57B23DED5C4E}"/>
              </a:ext>
            </a:extLst>
          </p:cNvPr>
          <p:cNvSpPr/>
          <p:nvPr/>
        </p:nvSpPr>
        <p:spPr>
          <a:xfrm>
            <a:off x="228600" y="3105835"/>
            <a:ext cx="8153400" cy="2800767"/>
          </a:xfrm>
          <a:prstGeom prst="rect">
            <a:avLst/>
          </a:prstGeom>
        </p:spPr>
        <p:txBody>
          <a:bodyPr wrap="square">
            <a:spAutoFit/>
          </a:bodyPr>
          <a:lstStyle/>
          <a:p>
            <a:pPr algn="ctr"/>
            <a:r>
              <a:rPr lang="en-GB" sz="3200" dirty="0"/>
              <a:t>Small Electric Field Sensor (</a:t>
            </a:r>
            <a:r>
              <a:rPr lang="en-GB" sz="3200" dirty="0" err="1"/>
              <a:t>sEFS</a:t>
            </a:r>
            <a:r>
              <a:rPr lang="en-GB" sz="3200" dirty="0"/>
              <a:t>) for </a:t>
            </a:r>
          </a:p>
          <a:p>
            <a:pPr algn="ctr"/>
            <a:r>
              <a:rPr lang="en-GB" sz="3200" dirty="0"/>
              <a:t>Small Unmanned Aerial Vehicles (</a:t>
            </a:r>
            <a:r>
              <a:rPr lang="en-GB" sz="3200" dirty="0" err="1"/>
              <a:t>sUAV</a:t>
            </a:r>
            <a:r>
              <a:rPr lang="en-GB" sz="3200" dirty="0"/>
              <a:t>)</a:t>
            </a:r>
          </a:p>
          <a:p>
            <a:pPr algn="ctr"/>
            <a:endParaRPr lang="en-GB" sz="2000" dirty="0"/>
          </a:p>
          <a:p>
            <a:pPr algn="ctr"/>
            <a:endParaRPr lang="en-GB" sz="2000" dirty="0"/>
          </a:p>
          <a:p>
            <a:pPr algn="ctr"/>
            <a:endParaRPr lang="en-GB" sz="2000" dirty="0"/>
          </a:p>
          <a:p>
            <a:pPr algn="ctr"/>
            <a:endParaRPr lang="en-GB" sz="2000" dirty="0"/>
          </a:p>
          <a:p>
            <a:pPr algn="ctr"/>
            <a:r>
              <a:rPr lang="en-GB" dirty="0"/>
              <a:t>Stefan Chindea: sc684@bath.ac.uk</a:t>
            </a:r>
            <a:r>
              <a:rPr lang="en-GB" sz="3200" dirty="0"/>
              <a:t> </a:t>
            </a:r>
          </a:p>
        </p:txBody>
      </p:sp>
      <p:pic>
        <p:nvPicPr>
          <p:cNvPr id="4" name="Picture 3" descr="A drawing of a face&#10;&#10;Description automatically generated">
            <a:extLst>
              <a:ext uri="{FF2B5EF4-FFF2-40B4-BE49-F238E27FC236}">
                <a16:creationId xmlns:a16="http://schemas.microsoft.com/office/drawing/2014/main" id="{3B1F6D51-15D7-479B-9DC9-5F71D2D6C0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1997714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208544"/>
            <a:ext cx="7772400" cy="2677656"/>
          </a:xfrm>
          <a:prstGeom prst="rect">
            <a:avLst/>
          </a:prstGeom>
          <a:noFill/>
        </p:spPr>
        <p:txBody>
          <a:bodyPr wrap="square" rtlCol="0">
            <a:spAutoFit/>
          </a:bodyPr>
          <a:lstStyle/>
          <a:p>
            <a:r>
              <a:rPr lang="en-GB" sz="2400" dirty="0"/>
              <a:t>3) Concept of operation of Electric Field Sensors</a:t>
            </a:r>
          </a:p>
          <a:p>
            <a:endParaRPr lang="en-GB" sz="2400" dirty="0"/>
          </a:p>
          <a:p>
            <a:endParaRPr lang="en-GB" sz="2400" dirty="0"/>
          </a:p>
          <a:p>
            <a:endParaRPr lang="en-GB" sz="2400" dirty="0"/>
          </a:p>
          <a:p>
            <a:endParaRPr lang="en-GB" sz="2400" dirty="0"/>
          </a:p>
          <a:p>
            <a:endParaRPr lang="en-GB" sz="2400" dirty="0"/>
          </a:p>
          <a:p>
            <a:endParaRPr lang="en-GB" sz="2400" dirty="0"/>
          </a:p>
        </p:txBody>
      </p:sp>
      <p:pic>
        <p:nvPicPr>
          <p:cNvPr id="8" name="Picture 7" descr="A close up of a piece of paper&#10;&#10;Description automatically generated">
            <a:extLst>
              <a:ext uri="{FF2B5EF4-FFF2-40B4-BE49-F238E27FC236}">
                <a16:creationId xmlns:a16="http://schemas.microsoft.com/office/drawing/2014/main" id="{A06E5F8C-3FD7-439F-A5CA-94F16DAE5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55" y="3879913"/>
            <a:ext cx="2476715" cy="2408129"/>
          </a:xfrm>
          <a:prstGeom prst="rect">
            <a:avLst/>
          </a:prstGeom>
        </p:spPr>
      </p:pic>
      <p:sp>
        <p:nvSpPr>
          <p:cNvPr id="6" name="TextBox 5"/>
          <p:cNvSpPr txBox="1"/>
          <p:nvPr/>
        </p:nvSpPr>
        <p:spPr>
          <a:xfrm>
            <a:off x="3312694" y="3515899"/>
            <a:ext cx="365806" cy="369332"/>
          </a:xfrm>
          <a:prstGeom prst="rect">
            <a:avLst/>
          </a:prstGeom>
          <a:noFill/>
        </p:spPr>
        <p:txBody>
          <a:bodyPr wrap="none" rtlCol="0">
            <a:spAutoFit/>
          </a:bodyPr>
          <a:lstStyle/>
          <a:p>
            <a:r>
              <a:rPr lang="en-GB" dirty="0"/>
              <a:t>a)</a:t>
            </a:r>
          </a:p>
        </p:txBody>
      </p:sp>
      <p:sp>
        <p:nvSpPr>
          <p:cNvPr id="9" name="TextBox 8"/>
          <p:cNvSpPr txBox="1"/>
          <p:nvPr/>
        </p:nvSpPr>
        <p:spPr>
          <a:xfrm>
            <a:off x="7113247" y="3445632"/>
            <a:ext cx="455574" cy="369332"/>
          </a:xfrm>
          <a:prstGeom prst="rect">
            <a:avLst/>
          </a:prstGeom>
          <a:noFill/>
        </p:spPr>
        <p:txBody>
          <a:bodyPr wrap="none" rtlCol="0">
            <a:spAutoFit/>
          </a:bodyPr>
          <a:lstStyle/>
          <a:p>
            <a:r>
              <a:rPr lang="en-GB" dirty="0"/>
              <a:t>b)</a:t>
            </a:r>
            <a:r>
              <a:rPr lang="en-GB" baseline="30000" dirty="0"/>
              <a:t>3</a:t>
            </a:r>
            <a:endParaRPr lang="en-GB" dirty="0"/>
          </a:p>
        </p:txBody>
      </p:sp>
      <p:sp>
        <p:nvSpPr>
          <p:cNvPr id="11" name="TextBox 10"/>
          <p:cNvSpPr txBox="1"/>
          <p:nvPr/>
        </p:nvSpPr>
        <p:spPr>
          <a:xfrm>
            <a:off x="3316640" y="5683599"/>
            <a:ext cx="431528" cy="369332"/>
          </a:xfrm>
          <a:prstGeom prst="rect">
            <a:avLst/>
          </a:prstGeom>
          <a:noFill/>
        </p:spPr>
        <p:txBody>
          <a:bodyPr wrap="none" rtlCol="0">
            <a:spAutoFit/>
          </a:bodyPr>
          <a:lstStyle/>
          <a:p>
            <a:r>
              <a:rPr lang="en-GB" dirty="0"/>
              <a:t>c)</a:t>
            </a:r>
            <a:r>
              <a:rPr lang="en-GB" baseline="30000" dirty="0"/>
              <a:t>1</a:t>
            </a:r>
            <a:endParaRPr lang="en-GB"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358" y="1592239"/>
            <a:ext cx="2342233" cy="221662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1224" y="1592239"/>
            <a:ext cx="2983510" cy="2381334"/>
          </a:xfrm>
          <a:prstGeom prst="rect">
            <a:avLst/>
          </a:prstGeom>
        </p:spPr>
      </p:pic>
      <p:pic>
        <p:nvPicPr>
          <p:cNvPr id="2" name="20190920_105910">
            <a:hlinkClick r:id="" action="ppaction://media"/>
            <a:extLst>
              <a:ext uri="{FF2B5EF4-FFF2-40B4-BE49-F238E27FC236}">
                <a16:creationId xmlns:a16="http://schemas.microsoft.com/office/drawing/2014/main" id="{71D35734-8DCA-4092-B6D3-7F81A70EF5F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015975" y="4020011"/>
            <a:ext cx="3285785" cy="1848254"/>
          </a:xfrm>
          <a:prstGeom prst="rect">
            <a:avLst/>
          </a:prstGeom>
        </p:spPr>
      </p:pic>
      <p:sp>
        <p:nvSpPr>
          <p:cNvPr id="10" name="TextBox 9">
            <a:extLst>
              <a:ext uri="{FF2B5EF4-FFF2-40B4-BE49-F238E27FC236}">
                <a16:creationId xmlns:a16="http://schemas.microsoft.com/office/drawing/2014/main" id="{9332E331-71CB-4FA8-9A0F-4E907D7879F6}"/>
              </a:ext>
            </a:extLst>
          </p:cNvPr>
          <p:cNvSpPr txBox="1"/>
          <p:nvPr/>
        </p:nvSpPr>
        <p:spPr>
          <a:xfrm>
            <a:off x="7271087" y="5683599"/>
            <a:ext cx="377026" cy="369332"/>
          </a:xfrm>
          <a:prstGeom prst="rect">
            <a:avLst/>
          </a:prstGeom>
          <a:noFill/>
        </p:spPr>
        <p:txBody>
          <a:bodyPr wrap="none" rtlCol="0">
            <a:spAutoFit/>
          </a:bodyPr>
          <a:lstStyle/>
          <a:p>
            <a:r>
              <a:rPr lang="en-GB" dirty="0"/>
              <a:t>d)</a:t>
            </a:r>
          </a:p>
        </p:txBody>
      </p:sp>
      <p:sp>
        <p:nvSpPr>
          <p:cNvPr id="14" name="TextBox 5">
            <a:extLst>
              <a:ext uri="{FF2B5EF4-FFF2-40B4-BE49-F238E27FC236}">
                <a16:creationId xmlns:a16="http://schemas.microsoft.com/office/drawing/2014/main" id="{CBC20EBB-F043-476B-96D9-0020CD03FCA9}"/>
              </a:ext>
            </a:extLst>
          </p:cNvPr>
          <p:cNvSpPr txBox="1"/>
          <p:nvPr/>
        </p:nvSpPr>
        <p:spPr>
          <a:xfrm>
            <a:off x="393300" y="6381560"/>
            <a:ext cx="811319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t>3</a:t>
            </a:r>
            <a:r>
              <a:rPr lang="en-US" sz="1200" dirty="0"/>
              <a:t> W. D. </a:t>
            </a:r>
            <a:r>
              <a:rPr lang="en-US" sz="1200" dirty="0" err="1"/>
              <a:t>MacGorman</a:t>
            </a:r>
            <a:r>
              <a:rPr lang="en-US" sz="1200" dirty="0"/>
              <a:t>, D. R and Rust, The electrical nature of storms. New York, Oxford University Press, 1998</a:t>
            </a:r>
          </a:p>
        </p:txBody>
      </p:sp>
      <p:pic>
        <p:nvPicPr>
          <p:cNvPr id="15" name="Picture 14" descr="A drawing of a face&#10;&#10;Description automatically generated">
            <a:extLst>
              <a:ext uri="{FF2B5EF4-FFF2-40B4-BE49-F238E27FC236}">
                <a16:creationId xmlns:a16="http://schemas.microsoft.com/office/drawing/2014/main" id="{A9870BD2-2E3D-4A05-912A-D885D76DC8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80760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1447800"/>
            <a:ext cx="7772400" cy="1200329"/>
          </a:xfrm>
          <a:prstGeom prst="rect">
            <a:avLst/>
          </a:prstGeom>
          <a:noFill/>
        </p:spPr>
        <p:txBody>
          <a:bodyPr wrap="square" rtlCol="0">
            <a:spAutoFit/>
          </a:bodyPr>
          <a:lstStyle/>
          <a:p>
            <a:r>
              <a:rPr lang="en-GB" sz="2400" dirty="0"/>
              <a:t>4) Sensing system development process</a:t>
            </a:r>
          </a:p>
          <a:p>
            <a:endParaRPr lang="en-GB" sz="2400" dirty="0"/>
          </a:p>
          <a:p>
            <a:endParaRPr lang="en-GB" sz="2400" dirty="0"/>
          </a:p>
        </p:txBody>
      </p:sp>
      <p:graphicFrame>
        <p:nvGraphicFramePr>
          <p:cNvPr id="2" name="Table 2">
            <a:extLst>
              <a:ext uri="{FF2B5EF4-FFF2-40B4-BE49-F238E27FC236}">
                <a16:creationId xmlns:a16="http://schemas.microsoft.com/office/drawing/2014/main" id="{6B939830-7F11-4D07-B2C9-ABA880DA5957}"/>
              </a:ext>
            </a:extLst>
          </p:cNvPr>
          <p:cNvGraphicFramePr>
            <a:graphicFrameLocks noGrp="1"/>
          </p:cNvGraphicFramePr>
          <p:nvPr>
            <p:extLst>
              <p:ext uri="{D42A27DB-BD31-4B8C-83A1-F6EECF244321}">
                <p14:modId xmlns:p14="http://schemas.microsoft.com/office/powerpoint/2010/main" val="3645038413"/>
              </p:ext>
            </p:extLst>
          </p:nvPr>
        </p:nvGraphicFramePr>
        <p:xfrm>
          <a:off x="609600" y="2047964"/>
          <a:ext cx="7620000" cy="4276635"/>
        </p:xfrm>
        <a:graphic>
          <a:graphicData uri="http://schemas.openxmlformats.org/drawingml/2006/table">
            <a:tbl>
              <a:tblPr firstRow="1" bandRow="1">
                <a:tableStyleId>{93296810-A885-4BE3-A3E7-6D5BEEA58F35}</a:tableStyleId>
              </a:tblPr>
              <a:tblGrid>
                <a:gridCol w="1600200">
                  <a:extLst>
                    <a:ext uri="{9D8B030D-6E8A-4147-A177-3AD203B41FA5}">
                      <a16:colId xmlns:a16="http://schemas.microsoft.com/office/drawing/2014/main" val="4215034860"/>
                    </a:ext>
                  </a:extLst>
                </a:gridCol>
                <a:gridCol w="3048000">
                  <a:extLst>
                    <a:ext uri="{9D8B030D-6E8A-4147-A177-3AD203B41FA5}">
                      <a16:colId xmlns:a16="http://schemas.microsoft.com/office/drawing/2014/main" val="1973281865"/>
                    </a:ext>
                  </a:extLst>
                </a:gridCol>
                <a:gridCol w="2971800">
                  <a:extLst>
                    <a:ext uri="{9D8B030D-6E8A-4147-A177-3AD203B41FA5}">
                      <a16:colId xmlns:a16="http://schemas.microsoft.com/office/drawing/2014/main" val="2269299994"/>
                    </a:ext>
                  </a:extLst>
                </a:gridCol>
              </a:tblGrid>
              <a:tr h="419616">
                <a:tc>
                  <a:txBody>
                    <a:bodyPr/>
                    <a:lstStyle/>
                    <a:p>
                      <a:pPr algn="ctr"/>
                      <a:r>
                        <a:rPr lang="en-GB" dirty="0"/>
                        <a:t>Driver</a:t>
                      </a:r>
                    </a:p>
                  </a:txBody>
                  <a:tcPr>
                    <a:solidFill>
                      <a:schemeClr val="accent6">
                        <a:lumMod val="75000"/>
                      </a:schemeClr>
                    </a:solidFill>
                  </a:tcPr>
                </a:tc>
                <a:tc>
                  <a:txBody>
                    <a:bodyPr/>
                    <a:lstStyle/>
                    <a:p>
                      <a:pPr algn="ctr"/>
                      <a:r>
                        <a:rPr lang="en-GB" dirty="0"/>
                        <a:t>Criteria</a:t>
                      </a:r>
                    </a:p>
                  </a:txBody>
                  <a:tcPr>
                    <a:solidFill>
                      <a:schemeClr val="accent6">
                        <a:lumMod val="75000"/>
                      </a:schemeClr>
                    </a:solidFill>
                  </a:tcPr>
                </a:tc>
                <a:tc>
                  <a:txBody>
                    <a:bodyPr/>
                    <a:lstStyle/>
                    <a:p>
                      <a:pPr algn="ctr"/>
                      <a:r>
                        <a:rPr lang="en-GB" dirty="0"/>
                        <a:t>Requirement</a:t>
                      </a:r>
                    </a:p>
                  </a:txBody>
                  <a:tcPr>
                    <a:solidFill>
                      <a:schemeClr val="accent6">
                        <a:lumMod val="75000"/>
                      </a:schemeClr>
                    </a:solidFill>
                  </a:tcPr>
                </a:tc>
                <a:extLst>
                  <a:ext uri="{0D108BD9-81ED-4DB2-BD59-A6C34878D82A}">
                    <a16:rowId xmlns:a16="http://schemas.microsoft.com/office/drawing/2014/main" val="3343690007"/>
                  </a:ext>
                </a:extLst>
              </a:tr>
              <a:tr h="419616">
                <a:tc rowSpan="3">
                  <a:txBody>
                    <a:bodyPr/>
                    <a:lstStyle/>
                    <a:p>
                      <a:pPr algn="ctr"/>
                      <a:r>
                        <a:rPr lang="en-GB" dirty="0"/>
                        <a:t>Platform</a:t>
                      </a:r>
                    </a:p>
                  </a:txBody>
                  <a:tcPr anchor="ctr">
                    <a:solidFill>
                      <a:schemeClr val="accent6">
                        <a:lumMod val="60000"/>
                        <a:lumOff val="40000"/>
                      </a:schemeClr>
                    </a:solidFill>
                  </a:tcPr>
                </a:tc>
                <a:tc>
                  <a:txBody>
                    <a:bodyPr/>
                    <a:lstStyle/>
                    <a:p>
                      <a:pPr algn="ctr"/>
                      <a:r>
                        <a:rPr lang="en-GB" dirty="0"/>
                        <a:t>Altitude</a:t>
                      </a:r>
                    </a:p>
                  </a:txBody>
                  <a:tcPr>
                    <a:solidFill>
                      <a:schemeClr val="accent6">
                        <a:lumMod val="60000"/>
                        <a:lumOff val="40000"/>
                      </a:schemeClr>
                    </a:solidFill>
                  </a:tcPr>
                </a:tc>
                <a:tc>
                  <a:txBody>
                    <a:bodyPr/>
                    <a:lstStyle/>
                    <a:p>
                      <a:pPr algn="ctr"/>
                      <a:r>
                        <a:rPr lang="en-GB" dirty="0"/>
                        <a:t>Typical below 2.5km in UK</a:t>
                      </a:r>
                    </a:p>
                  </a:txBody>
                  <a:tcPr>
                    <a:solidFill>
                      <a:schemeClr val="accent6">
                        <a:lumMod val="60000"/>
                        <a:lumOff val="40000"/>
                      </a:schemeClr>
                    </a:solidFill>
                  </a:tcPr>
                </a:tc>
                <a:extLst>
                  <a:ext uri="{0D108BD9-81ED-4DB2-BD59-A6C34878D82A}">
                    <a16:rowId xmlns:a16="http://schemas.microsoft.com/office/drawing/2014/main" val="3225410742"/>
                  </a:ext>
                </a:extLst>
              </a:tr>
              <a:tr h="419616">
                <a:tc vMerge="1">
                  <a:txBody>
                    <a:bodyPr/>
                    <a:lstStyle/>
                    <a:p>
                      <a:endParaRPr lang="en-GB" dirty="0"/>
                    </a:p>
                  </a:txBody>
                  <a:tcPr/>
                </a:tc>
                <a:tc>
                  <a:txBody>
                    <a:bodyPr/>
                    <a:lstStyle/>
                    <a:p>
                      <a:pPr algn="ctr"/>
                      <a:r>
                        <a:rPr lang="en-GB" dirty="0"/>
                        <a:t>MTOW</a:t>
                      </a:r>
                    </a:p>
                  </a:txBody>
                  <a:tcPr>
                    <a:solidFill>
                      <a:schemeClr val="accent6">
                        <a:lumMod val="60000"/>
                        <a:lumOff val="40000"/>
                      </a:schemeClr>
                    </a:solidFill>
                  </a:tcPr>
                </a:tc>
                <a:tc>
                  <a:txBody>
                    <a:bodyPr/>
                    <a:lstStyle/>
                    <a:p>
                      <a:pPr algn="ctr"/>
                      <a:r>
                        <a:rPr lang="en-GB" dirty="0"/>
                        <a:t>6 - 7 kg (sensor weight &lt;250g)</a:t>
                      </a:r>
                    </a:p>
                  </a:txBody>
                  <a:tcPr>
                    <a:solidFill>
                      <a:schemeClr val="accent6">
                        <a:lumMod val="60000"/>
                        <a:lumOff val="40000"/>
                      </a:schemeClr>
                    </a:solidFill>
                  </a:tcPr>
                </a:tc>
                <a:extLst>
                  <a:ext uri="{0D108BD9-81ED-4DB2-BD59-A6C34878D82A}">
                    <a16:rowId xmlns:a16="http://schemas.microsoft.com/office/drawing/2014/main" val="31577474"/>
                  </a:ext>
                </a:extLst>
              </a:tr>
              <a:tr h="1034670">
                <a:tc vMerge="1">
                  <a:txBody>
                    <a:bodyPr/>
                    <a:lstStyle/>
                    <a:p>
                      <a:endParaRPr lang="en-GB" dirty="0"/>
                    </a:p>
                  </a:txBody>
                  <a:tcPr/>
                </a:tc>
                <a:tc>
                  <a:txBody>
                    <a:bodyPr/>
                    <a:lstStyle/>
                    <a:p>
                      <a:pPr algn="ctr"/>
                      <a:r>
                        <a:rPr lang="en-GB" dirty="0"/>
                        <a:t>Mission complexity</a:t>
                      </a:r>
                    </a:p>
                  </a:txBody>
                  <a:tcPr>
                    <a:solidFill>
                      <a:schemeClr val="accent6">
                        <a:lumMod val="60000"/>
                        <a:lumOff val="40000"/>
                      </a:schemeClr>
                    </a:solidFill>
                  </a:tcPr>
                </a:tc>
                <a:tc>
                  <a:txBody>
                    <a:bodyPr/>
                    <a:lstStyle/>
                    <a:p>
                      <a:pPr algn="ctr"/>
                      <a:r>
                        <a:rPr lang="en-GB" dirty="0"/>
                        <a:t>2 - 3 ground crew; minimal/no special permit/CAA request</a:t>
                      </a:r>
                    </a:p>
                  </a:txBody>
                  <a:tcPr>
                    <a:solidFill>
                      <a:schemeClr val="accent6">
                        <a:lumMod val="60000"/>
                        <a:lumOff val="40000"/>
                      </a:schemeClr>
                    </a:solidFill>
                  </a:tcPr>
                </a:tc>
                <a:extLst>
                  <a:ext uri="{0D108BD9-81ED-4DB2-BD59-A6C34878D82A}">
                    <a16:rowId xmlns:a16="http://schemas.microsoft.com/office/drawing/2014/main" val="3947419424"/>
                  </a:ext>
                </a:extLst>
              </a:tr>
              <a:tr h="724269">
                <a:tc rowSpan="3">
                  <a:txBody>
                    <a:bodyPr/>
                    <a:lstStyle/>
                    <a:p>
                      <a:pPr algn="ctr"/>
                      <a:r>
                        <a:rPr lang="en-GB" dirty="0"/>
                        <a:t>Sensor</a:t>
                      </a:r>
                    </a:p>
                  </a:txBody>
                  <a:tcPr anchor="ctr">
                    <a:solidFill>
                      <a:schemeClr val="accent6">
                        <a:lumMod val="60000"/>
                        <a:lumOff val="40000"/>
                      </a:schemeClr>
                    </a:solidFill>
                  </a:tcPr>
                </a:tc>
                <a:tc>
                  <a:txBody>
                    <a:bodyPr/>
                    <a:lstStyle/>
                    <a:p>
                      <a:pPr algn="ctr"/>
                      <a:r>
                        <a:rPr lang="en-GB" dirty="0"/>
                        <a:t>Typical E-field intensity range</a:t>
                      </a:r>
                    </a:p>
                  </a:txBody>
                  <a:tcPr>
                    <a:solidFill>
                      <a:schemeClr val="accent6">
                        <a:lumMod val="60000"/>
                        <a:lumOff val="40000"/>
                      </a:schemeClr>
                    </a:solidFill>
                  </a:tcPr>
                </a:tc>
                <a:tc>
                  <a:txBody>
                    <a:bodyPr/>
                    <a:lstStyle/>
                    <a:p>
                      <a:pPr algn="ctr"/>
                      <a:r>
                        <a:rPr lang="en-GB" dirty="0"/>
                        <a:t>From 0V/m to  ~1.5 kV/m</a:t>
                      </a:r>
                    </a:p>
                  </a:txBody>
                  <a:tcPr>
                    <a:solidFill>
                      <a:schemeClr val="accent6">
                        <a:lumMod val="60000"/>
                        <a:lumOff val="40000"/>
                      </a:schemeClr>
                    </a:solidFill>
                  </a:tcPr>
                </a:tc>
                <a:extLst>
                  <a:ext uri="{0D108BD9-81ED-4DB2-BD59-A6C34878D82A}">
                    <a16:rowId xmlns:a16="http://schemas.microsoft.com/office/drawing/2014/main" val="2167100672"/>
                  </a:ext>
                </a:extLst>
              </a:tr>
              <a:tr h="419616">
                <a:tc vMerge="1">
                  <a:txBody>
                    <a:bodyPr/>
                    <a:lstStyle/>
                    <a:p>
                      <a:endParaRPr lang="en-GB" dirty="0"/>
                    </a:p>
                  </a:txBody>
                  <a:tcPr/>
                </a:tc>
                <a:tc>
                  <a:txBody>
                    <a:bodyPr/>
                    <a:lstStyle/>
                    <a:p>
                      <a:pPr algn="ctr"/>
                      <a:r>
                        <a:rPr lang="en-GB" dirty="0"/>
                        <a:t>Response time</a:t>
                      </a:r>
                    </a:p>
                  </a:txBody>
                  <a:tcPr>
                    <a:solidFill>
                      <a:schemeClr val="accent6">
                        <a:lumMod val="60000"/>
                        <a:lumOff val="40000"/>
                      </a:schemeClr>
                    </a:solidFill>
                  </a:tcPr>
                </a:tc>
                <a:tc>
                  <a:txBody>
                    <a:bodyPr/>
                    <a:lstStyle/>
                    <a:p>
                      <a:pPr algn="ctr"/>
                      <a:r>
                        <a:rPr lang="en-GB" dirty="0"/>
                        <a:t>  1 - 2 s</a:t>
                      </a:r>
                    </a:p>
                  </a:txBody>
                  <a:tcPr>
                    <a:solidFill>
                      <a:schemeClr val="accent6">
                        <a:lumMod val="60000"/>
                        <a:lumOff val="40000"/>
                      </a:schemeClr>
                    </a:solidFill>
                  </a:tcPr>
                </a:tc>
                <a:extLst>
                  <a:ext uri="{0D108BD9-81ED-4DB2-BD59-A6C34878D82A}">
                    <a16:rowId xmlns:a16="http://schemas.microsoft.com/office/drawing/2014/main" val="4227309677"/>
                  </a:ext>
                </a:extLst>
              </a:tr>
              <a:tr h="419616">
                <a:tc vMerge="1">
                  <a:txBody>
                    <a:bodyPr/>
                    <a:lstStyle/>
                    <a:p>
                      <a:endParaRPr lang="en-GB" dirty="0"/>
                    </a:p>
                  </a:txBody>
                  <a:tcPr/>
                </a:tc>
                <a:tc>
                  <a:txBody>
                    <a:bodyPr/>
                    <a:lstStyle/>
                    <a:p>
                      <a:pPr algn="ctr"/>
                      <a:r>
                        <a:rPr lang="en-GB" dirty="0"/>
                        <a:t>Running time</a:t>
                      </a:r>
                    </a:p>
                  </a:txBody>
                  <a:tcPr>
                    <a:solidFill>
                      <a:schemeClr val="accent6">
                        <a:lumMod val="60000"/>
                        <a:lumOff val="40000"/>
                      </a:schemeClr>
                    </a:solidFill>
                  </a:tcPr>
                </a:tc>
                <a:tc>
                  <a:txBody>
                    <a:bodyPr/>
                    <a:lstStyle/>
                    <a:p>
                      <a:pPr algn="ctr"/>
                      <a:r>
                        <a:rPr lang="en-GB" dirty="0"/>
                        <a:t>30 - 40 min</a:t>
                      </a:r>
                    </a:p>
                  </a:txBody>
                  <a:tcPr>
                    <a:solidFill>
                      <a:schemeClr val="accent6">
                        <a:lumMod val="60000"/>
                        <a:lumOff val="40000"/>
                      </a:schemeClr>
                    </a:solidFill>
                  </a:tcPr>
                </a:tc>
                <a:extLst>
                  <a:ext uri="{0D108BD9-81ED-4DB2-BD59-A6C34878D82A}">
                    <a16:rowId xmlns:a16="http://schemas.microsoft.com/office/drawing/2014/main" val="4225856230"/>
                  </a:ext>
                </a:extLst>
              </a:tr>
              <a:tr h="419616">
                <a:tc>
                  <a:txBody>
                    <a:bodyPr/>
                    <a:lstStyle/>
                    <a:p>
                      <a:pPr algn="ctr"/>
                      <a:r>
                        <a:rPr lang="en-GB" dirty="0"/>
                        <a:t>Common</a:t>
                      </a:r>
                    </a:p>
                  </a:txBody>
                  <a:tcPr anchor="ctr">
                    <a:solidFill>
                      <a:schemeClr val="accent6">
                        <a:lumMod val="60000"/>
                        <a:lumOff val="40000"/>
                      </a:schemeClr>
                    </a:solidFill>
                  </a:tcPr>
                </a:tc>
                <a:tc gridSpan="2">
                  <a:txBody>
                    <a:bodyPr/>
                    <a:lstStyle/>
                    <a:p>
                      <a:pPr algn="ctr"/>
                      <a:r>
                        <a:rPr lang="en-GB" dirty="0"/>
                        <a:t>Materials; Power; Disturbances; Size</a:t>
                      </a:r>
                    </a:p>
                  </a:txBody>
                  <a:tcPr>
                    <a:solidFill>
                      <a:schemeClr val="accent6">
                        <a:lumMod val="60000"/>
                        <a:lumOff val="40000"/>
                      </a:schemeClr>
                    </a:solidFill>
                  </a:tcPr>
                </a:tc>
                <a:tc hMerge="1">
                  <a:txBody>
                    <a:bodyPr/>
                    <a:lstStyle/>
                    <a:p>
                      <a:endParaRPr lang="en-GB" dirty="0"/>
                    </a:p>
                  </a:txBody>
                  <a:tcPr/>
                </a:tc>
                <a:extLst>
                  <a:ext uri="{0D108BD9-81ED-4DB2-BD59-A6C34878D82A}">
                    <a16:rowId xmlns:a16="http://schemas.microsoft.com/office/drawing/2014/main" val="702391867"/>
                  </a:ext>
                </a:extLst>
              </a:tr>
            </a:tbl>
          </a:graphicData>
        </a:graphic>
      </p:graphicFrame>
      <p:pic>
        <p:nvPicPr>
          <p:cNvPr id="4" name="Picture 3" descr="A drawing of a face&#10;&#10;Description automatically generated">
            <a:extLst>
              <a:ext uri="{FF2B5EF4-FFF2-40B4-BE49-F238E27FC236}">
                <a16:creationId xmlns:a16="http://schemas.microsoft.com/office/drawing/2014/main" id="{EA2B5B92-D0E2-404E-B313-BA0BCD0298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58032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ground&#10;&#10;Description automatically generated">
            <a:extLst>
              <a:ext uri="{FF2B5EF4-FFF2-40B4-BE49-F238E27FC236}">
                <a16:creationId xmlns:a16="http://schemas.microsoft.com/office/drawing/2014/main" id="{A27E652A-33AF-4DD9-AD14-41EEC5EA8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031246"/>
            <a:ext cx="3252583" cy="2677588"/>
          </a:xfrm>
          <a:prstGeom prst="rect">
            <a:avLst/>
          </a:prstGeom>
        </p:spPr>
      </p:pic>
      <p:sp>
        <p:nvSpPr>
          <p:cNvPr id="10" name="TextBox 9">
            <a:extLst>
              <a:ext uri="{FF2B5EF4-FFF2-40B4-BE49-F238E27FC236}">
                <a16:creationId xmlns:a16="http://schemas.microsoft.com/office/drawing/2014/main" id="{A213569A-1A50-4635-BA68-5FAEA8AD96E8}"/>
              </a:ext>
            </a:extLst>
          </p:cNvPr>
          <p:cNvSpPr txBox="1"/>
          <p:nvPr/>
        </p:nvSpPr>
        <p:spPr>
          <a:xfrm>
            <a:off x="2843491" y="3102665"/>
            <a:ext cx="609600" cy="461665"/>
          </a:xfrm>
          <a:prstGeom prst="rect">
            <a:avLst/>
          </a:prstGeom>
          <a:solidFill>
            <a:schemeClr val="bg1"/>
          </a:solidFill>
          <a:ln>
            <a:solidFill>
              <a:schemeClr val="tx1"/>
            </a:solidFill>
          </a:ln>
        </p:spPr>
        <p:txBody>
          <a:bodyPr wrap="square" rtlCol="0">
            <a:spAutoFit/>
          </a:bodyPr>
          <a:lstStyle/>
          <a:p>
            <a:r>
              <a:rPr lang="en-GB" sz="2400" dirty="0"/>
              <a:t>a)</a:t>
            </a:r>
            <a:endParaRPr lang="en-GB" dirty="0"/>
          </a:p>
        </p:txBody>
      </p:sp>
      <p:sp>
        <p:nvSpPr>
          <p:cNvPr id="7" name="TextBox 6">
            <a:extLst>
              <a:ext uri="{FF2B5EF4-FFF2-40B4-BE49-F238E27FC236}">
                <a16:creationId xmlns:a16="http://schemas.microsoft.com/office/drawing/2014/main" id="{B0B4DFC7-BEDE-4EF5-AE6E-AA80DF8DBE75}"/>
              </a:ext>
            </a:extLst>
          </p:cNvPr>
          <p:cNvSpPr txBox="1"/>
          <p:nvPr/>
        </p:nvSpPr>
        <p:spPr>
          <a:xfrm>
            <a:off x="3872324" y="1031246"/>
            <a:ext cx="4447500" cy="3139321"/>
          </a:xfrm>
          <a:prstGeom prst="rect">
            <a:avLst/>
          </a:prstGeom>
          <a:noFill/>
        </p:spPr>
        <p:txBody>
          <a:bodyPr wrap="none" rtlCol="0">
            <a:spAutoFit/>
          </a:bodyPr>
          <a:lstStyle/>
          <a:p>
            <a:r>
              <a:rPr lang="en-GB" b="1" dirty="0"/>
              <a:t>Skywalker X8</a:t>
            </a:r>
            <a:r>
              <a:rPr lang="en-GB" dirty="0"/>
              <a:t> </a:t>
            </a:r>
          </a:p>
          <a:p>
            <a:endParaRPr lang="en-GB" dirty="0"/>
          </a:p>
          <a:p>
            <a:r>
              <a:rPr lang="en-GB" dirty="0"/>
              <a:t>Commercially available aircraft body</a:t>
            </a:r>
          </a:p>
          <a:p>
            <a:r>
              <a:rPr lang="en-GB" dirty="0"/>
              <a:t>Commonly used by hobbyists and researchers</a:t>
            </a:r>
          </a:p>
          <a:p>
            <a:endParaRPr lang="en-GB" dirty="0"/>
          </a:p>
          <a:p>
            <a:r>
              <a:rPr lang="en-GB" dirty="0"/>
              <a:t>Wingspan of 2.1m </a:t>
            </a:r>
          </a:p>
          <a:p>
            <a:r>
              <a:rPr lang="en-GB" dirty="0"/>
              <a:t>Maximum Take Off Weight 5kg</a:t>
            </a:r>
          </a:p>
          <a:p>
            <a:r>
              <a:rPr lang="en-GB" dirty="0"/>
              <a:t>Catapult launch/belly landing capable</a:t>
            </a:r>
          </a:p>
          <a:p>
            <a:endParaRPr lang="en-GB" dirty="0"/>
          </a:p>
          <a:p>
            <a:r>
              <a:rPr lang="en-GB" dirty="0"/>
              <a:t>Prior experience</a:t>
            </a:r>
          </a:p>
          <a:p>
            <a:r>
              <a:rPr lang="en-GB" dirty="0"/>
              <a:t>Build (2) / Maintenance(6) / Field trials (10+) </a:t>
            </a:r>
          </a:p>
        </p:txBody>
      </p:sp>
      <p:pic>
        <p:nvPicPr>
          <p:cNvPr id="5" name="Picture 4" descr="A drawing of a face&#10;&#10;Description automatically generated">
            <a:extLst>
              <a:ext uri="{FF2B5EF4-FFF2-40B4-BE49-F238E27FC236}">
                <a16:creationId xmlns:a16="http://schemas.microsoft.com/office/drawing/2014/main" id="{98FEC58E-D031-410A-A28F-BD5A6DABC6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322231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mall plane sitting on a grassy field&#10;&#10;Description automatically generated">
            <a:extLst>
              <a:ext uri="{FF2B5EF4-FFF2-40B4-BE49-F238E27FC236}">
                <a16:creationId xmlns:a16="http://schemas.microsoft.com/office/drawing/2014/main" id="{A9472A6A-AB2E-4FAB-AA9D-A080EEBF4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084" y="1094201"/>
            <a:ext cx="4097559" cy="2614633"/>
          </a:xfrm>
          <a:prstGeom prst="rect">
            <a:avLst/>
          </a:prstGeom>
        </p:spPr>
      </p:pic>
      <p:sp>
        <p:nvSpPr>
          <p:cNvPr id="8" name="TextBox 7">
            <a:extLst>
              <a:ext uri="{FF2B5EF4-FFF2-40B4-BE49-F238E27FC236}">
                <a16:creationId xmlns:a16="http://schemas.microsoft.com/office/drawing/2014/main" id="{056E5001-3871-464C-A5A0-F45722D62143}"/>
              </a:ext>
            </a:extLst>
          </p:cNvPr>
          <p:cNvSpPr txBox="1"/>
          <p:nvPr/>
        </p:nvSpPr>
        <p:spPr>
          <a:xfrm>
            <a:off x="7190818" y="3102665"/>
            <a:ext cx="609600" cy="461665"/>
          </a:xfrm>
          <a:prstGeom prst="rect">
            <a:avLst/>
          </a:prstGeom>
          <a:solidFill>
            <a:schemeClr val="bg1"/>
          </a:solidFill>
          <a:ln>
            <a:solidFill>
              <a:schemeClr val="tx1"/>
            </a:solidFill>
          </a:ln>
        </p:spPr>
        <p:txBody>
          <a:bodyPr wrap="square" rtlCol="0">
            <a:spAutoFit/>
          </a:bodyPr>
          <a:lstStyle/>
          <a:p>
            <a:r>
              <a:rPr lang="en-GB" sz="2400" dirty="0"/>
              <a:t>b)</a:t>
            </a:r>
            <a:endParaRPr lang="en-GB" dirty="0"/>
          </a:p>
        </p:txBody>
      </p:sp>
      <p:sp>
        <p:nvSpPr>
          <p:cNvPr id="11" name="TextBox 10">
            <a:extLst>
              <a:ext uri="{FF2B5EF4-FFF2-40B4-BE49-F238E27FC236}">
                <a16:creationId xmlns:a16="http://schemas.microsoft.com/office/drawing/2014/main" id="{236110F2-EF00-4CA1-B84F-D8DA35DA8584}"/>
              </a:ext>
            </a:extLst>
          </p:cNvPr>
          <p:cNvSpPr txBox="1"/>
          <p:nvPr/>
        </p:nvSpPr>
        <p:spPr>
          <a:xfrm>
            <a:off x="377025" y="1295400"/>
            <a:ext cx="3398059" cy="3693319"/>
          </a:xfrm>
          <a:prstGeom prst="rect">
            <a:avLst/>
          </a:prstGeom>
          <a:noFill/>
        </p:spPr>
        <p:txBody>
          <a:bodyPr wrap="square" rtlCol="0">
            <a:spAutoFit/>
          </a:bodyPr>
          <a:lstStyle/>
          <a:p>
            <a:r>
              <a:rPr lang="en-GB" b="1" dirty="0"/>
              <a:t>Atmos</a:t>
            </a:r>
            <a:endParaRPr lang="en-GB" dirty="0"/>
          </a:p>
          <a:p>
            <a:endParaRPr lang="en-GB" dirty="0"/>
          </a:p>
          <a:p>
            <a:r>
              <a:rPr lang="en-GB" dirty="0"/>
              <a:t>In house design and build by University of Bath students</a:t>
            </a:r>
          </a:p>
          <a:p>
            <a:endParaRPr lang="en-GB" dirty="0"/>
          </a:p>
          <a:p>
            <a:r>
              <a:rPr lang="en-GB" dirty="0"/>
              <a:t>Wingspan of 2.3m</a:t>
            </a:r>
          </a:p>
          <a:p>
            <a:r>
              <a:rPr lang="en-GB" dirty="0"/>
              <a:t>Maximum Take off Weight 6kg</a:t>
            </a:r>
          </a:p>
          <a:p>
            <a:r>
              <a:rPr lang="en-GB" dirty="0"/>
              <a:t>Catapult launch/belly landing</a:t>
            </a:r>
          </a:p>
          <a:p>
            <a:r>
              <a:rPr lang="en-GB" dirty="0"/>
              <a:t>Carbon infused fibre glass skin</a:t>
            </a:r>
          </a:p>
          <a:p>
            <a:endParaRPr lang="en-GB" dirty="0"/>
          </a:p>
          <a:p>
            <a:r>
              <a:rPr lang="en-GB" dirty="0"/>
              <a:t>Prior experience:</a:t>
            </a:r>
          </a:p>
          <a:p>
            <a:r>
              <a:rPr lang="en-GB" dirty="0"/>
              <a:t>Flight trial (2) </a:t>
            </a:r>
          </a:p>
          <a:p>
            <a:endParaRPr lang="en-GB" dirty="0"/>
          </a:p>
        </p:txBody>
      </p:sp>
      <p:pic>
        <p:nvPicPr>
          <p:cNvPr id="5" name="Picture 4" descr="A drawing of a face&#10;&#10;Description automatically generated">
            <a:extLst>
              <a:ext uri="{FF2B5EF4-FFF2-40B4-BE49-F238E27FC236}">
                <a16:creationId xmlns:a16="http://schemas.microsoft.com/office/drawing/2014/main" id="{B8E5AC39-0ADE-485B-866B-CE1A95F170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1097217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857607"/>
            <a:ext cx="3252583" cy="2677791"/>
          </a:xfrm>
          <a:prstGeom prst="rect">
            <a:avLst/>
          </a:prstGeom>
        </p:spPr>
      </p:pic>
      <p:sp>
        <p:nvSpPr>
          <p:cNvPr id="2" name="TextBox 1"/>
          <p:cNvSpPr txBox="1"/>
          <p:nvPr/>
        </p:nvSpPr>
        <p:spPr>
          <a:xfrm>
            <a:off x="2971800" y="6020937"/>
            <a:ext cx="352982" cy="369332"/>
          </a:xfrm>
          <a:prstGeom prst="rect">
            <a:avLst/>
          </a:prstGeom>
          <a:noFill/>
        </p:spPr>
        <p:txBody>
          <a:bodyPr wrap="none" rtlCol="0">
            <a:spAutoFit/>
          </a:bodyPr>
          <a:lstStyle/>
          <a:p>
            <a:r>
              <a:rPr lang="en-GB" dirty="0"/>
              <a:t>c)</a:t>
            </a:r>
          </a:p>
        </p:txBody>
      </p:sp>
      <p:sp>
        <p:nvSpPr>
          <p:cNvPr id="11" name="TextBox 10">
            <a:extLst>
              <a:ext uri="{FF2B5EF4-FFF2-40B4-BE49-F238E27FC236}">
                <a16:creationId xmlns:a16="http://schemas.microsoft.com/office/drawing/2014/main" id="{E00161A8-708A-4FD7-9303-941B13CF483C}"/>
              </a:ext>
            </a:extLst>
          </p:cNvPr>
          <p:cNvSpPr txBox="1"/>
          <p:nvPr/>
        </p:nvSpPr>
        <p:spPr>
          <a:xfrm>
            <a:off x="4495800" y="3857607"/>
            <a:ext cx="3931459" cy="2308324"/>
          </a:xfrm>
          <a:prstGeom prst="rect">
            <a:avLst/>
          </a:prstGeom>
          <a:noFill/>
        </p:spPr>
        <p:txBody>
          <a:bodyPr wrap="square" rtlCol="0">
            <a:spAutoFit/>
          </a:bodyPr>
          <a:lstStyle/>
          <a:p>
            <a:r>
              <a:rPr lang="en-GB" b="1" dirty="0" err="1"/>
              <a:t>sEFS</a:t>
            </a:r>
            <a:r>
              <a:rPr lang="en-GB" b="1" dirty="0"/>
              <a:t> CAD</a:t>
            </a:r>
            <a:endParaRPr lang="en-GB" dirty="0"/>
          </a:p>
          <a:p>
            <a:endParaRPr lang="en-GB" dirty="0"/>
          </a:p>
          <a:p>
            <a:r>
              <a:rPr lang="en-GB" dirty="0"/>
              <a:t>Electrode surface: 6cm^2</a:t>
            </a:r>
          </a:p>
          <a:p>
            <a:r>
              <a:rPr lang="en-GB" dirty="0"/>
              <a:t>Screen cover/uncover frequency: 1-3Hz</a:t>
            </a:r>
          </a:p>
          <a:p>
            <a:endParaRPr lang="en-GB" dirty="0"/>
          </a:p>
          <a:p>
            <a:r>
              <a:rPr lang="en-GB" dirty="0"/>
              <a:t>Control voltages available for respective field intensity of approximately:</a:t>
            </a:r>
          </a:p>
          <a:p>
            <a:r>
              <a:rPr lang="en-GB" dirty="0"/>
              <a:t>	 +/- 800;400;200 V/m  </a:t>
            </a:r>
          </a:p>
        </p:txBody>
      </p:sp>
      <p:pic>
        <p:nvPicPr>
          <p:cNvPr id="6" name="Picture 5" descr="A drawing of a face&#10;&#10;Description automatically generated">
            <a:extLst>
              <a:ext uri="{FF2B5EF4-FFF2-40B4-BE49-F238E27FC236}">
                <a16:creationId xmlns:a16="http://schemas.microsoft.com/office/drawing/2014/main" id="{CD74AC6A-E8A1-48B2-A6AC-FBAB7E57AE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3025436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5955" y="3428999"/>
            <a:ext cx="4806688" cy="3067125"/>
          </a:xfrm>
          <a:prstGeom prst="rect">
            <a:avLst/>
          </a:prstGeom>
        </p:spPr>
      </p:pic>
      <p:sp>
        <p:nvSpPr>
          <p:cNvPr id="9" name="TextBox 8"/>
          <p:cNvSpPr txBox="1"/>
          <p:nvPr/>
        </p:nvSpPr>
        <p:spPr>
          <a:xfrm>
            <a:off x="7495618" y="6024944"/>
            <a:ext cx="377026" cy="369332"/>
          </a:xfrm>
          <a:prstGeom prst="rect">
            <a:avLst/>
          </a:prstGeom>
          <a:noFill/>
        </p:spPr>
        <p:txBody>
          <a:bodyPr wrap="none" rtlCol="0">
            <a:spAutoFit/>
          </a:bodyPr>
          <a:lstStyle/>
          <a:p>
            <a:r>
              <a:rPr lang="en-GB" dirty="0"/>
              <a:t>d)</a:t>
            </a:r>
          </a:p>
        </p:txBody>
      </p:sp>
      <p:sp>
        <p:nvSpPr>
          <p:cNvPr id="7" name="TextBox 6">
            <a:extLst>
              <a:ext uri="{FF2B5EF4-FFF2-40B4-BE49-F238E27FC236}">
                <a16:creationId xmlns:a16="http://schemas.microsoft.com/office/drawing/2014/main" id="{ACD39DB3-799F-4C2D-B127-A8B557EF0DCF}"/>
              </a:ext>
            </a:extLst>
          </p:cNvPr>
          <p:cNvSpPr txBox="1"/>
          <p:nvPr/>
        </p:nvSpPr>
        <p:spPr>
          <a:xfrm>
            <a:off x="381000" y="1447800"/>
            <a:ext cx="7491643" cy="1477328"/>
          </a:xfrm>
          <a:prstGeom prst="rect">
            <a:avLst/>
          </a:prstGeom>
          <a:noFill/>
        </p:spPr>
        <p:txBody>
          <a:bodyPr wrap="square" rtlCol="0">
            <a:spAutoFit/>
          </a:bodyPr>
          <a:lstStyle/>
          <a:p>
            <a:r>
              <a:rPr lang="en-GB" dirty="0"/>
              <a:t>Physical location within the wing due to consideration for:</a:t>
            </a:r>
          </a:p>
          <a:p>
            <a:endParaRPr lang="en-GB" dirty="0"/>
          </a:p>
          <a:p>
            <a:r>
              <a:rPr lang="en-GB" dirty="0"/>
              <a:t>	surrounding field distortions (COMSOL modelling)</a:t>
            </a:r>
          </a:p>
          <a:p>
            <a:r>
              <a:rPr lang="en-GB" dirty="0"/>
              <a:t>	symmetry of mass distribution and sensor orientation</a:t>
            </a:r>
          </a:p>
          <a:p>
            <a:r>
              <a:rPr lang="en-GB" dirty="0"/>
              <a:t>	impact on structural integrity and flight performance</a:t>
            </a:r>
          </a:p>
        </p:txBody>
      </p:sp>
      <p:pic>
        <p:nvPicPr>
          <p:cNvPr id="5" name="Picture 4" descr="A drawing of a face&#10;&#10;Description automatically generated">
            <a:extLst>
              <a:ext uri="{FF2B5EF4-FFF2-40B4-BE49-F238E27FC236}">
                <a16:creationId xmlns:a16="http://schemas.microsoft.com/office/drawing/2014/main" id="{D30860A6-9749-4E4F-A2D2-B60A5D42BC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4198989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857607"/>
            <a:ext cx="3252583" cy="267779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5085" y="3881491"/>
            <a:ext cx="4097558" cy="2614633"/>
          </a:xfrm>
          <a:prstGeom prst="rect">
            <a:avLst/>
          </a:prstGeom>
        </p:spPr>
      </p:pic>
      <p:pic>
        <p:nvPicPr>
          <p:cNvPr id="3" name="Picture 2" descr="A picture containing grass, outdoor, ground&#10;&#10;Description automatically generated">
            <a:extLst>
              <a:ext uri="{FF2B5EF4-FFF2-40B4-BE49-F238E27FC236}">
                <a16:creationId xmlns:a16="http://schemas.microsoft.com/office/drawing/2014/main" id="{A27E652A-33AF-4DD9-AD14-41EEC5EA8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031246"/>
            <a:ext cx="3252583" cy="2677588"/>
          </a:xfrm>
          <a:prstGeom prst="rect">
            <a:avLst/>
          </a:prstGeom>
        </p:spPr>
      </p:pic>
      <p:pic>
        <p:nvPicPr>
          <p:cNvPr id="6" name="Picture 5" descr="A small plane sitting on a grassy field&#10;&#10;Description automatically generated">
            <a:extLst>
              <a:ext uri="{FF2B5EF4-FFF2-40B4-BE49-F238E27FC236}">
                <a16:creationId xmlns:a16="http://schemas.microsoft.com/office/drawing/2014/main" id="{A9472A6A-AB2E-4FAB-AA9D-A080EEBF4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5084" y="1094201"/>
            <a:ext cx="4097559" cy="2614633"/>
          </a:xfrm>
          <a:prstGeom prst="rect">
            <a:avLst/>
          </a:prstGeom>
        </p:spPr>
      </p:pic>
      <p:sp>
        <p:nvSpPr>
          <p:cNvPr id="2" name="TextBox 1"/>
          <p:cNvSpPr txBox="1"/>
          <p:nvPr/>
        </p:nvSpPr>
        <p:spPr>
          <a:xfrm>
            <a:off x="2971800" y="6020937"/>
            <a:ext cx="352982" cy="369332"/>
          </a:xfrm>
          <a:prstGeom prst="rect">
            <a:avLst/>
          </a:prstGeom>
          <a:noFill/>
        </p:spPr>
        <p:txBody>
          <a:bodyPr wrap="none" rtlCol="0">
            <a:spAutoFit/>
          </a:bodyPr>
          <a:lstStyle/>
          <a:p>
            <a:r>
              <a:rPr lang="en-GB" dirty="0"/>
              <a:t>c)</a:t>
            </a:r>
          </a:p>
        </p:txBody>
      </p:sp>
      <p:sp>
        <p:nvSpPr>
          <p:cNvPr id="9" name="TextBox 8"/>
          <p:cNvSpPr txBox="1"/>
          <p:nvPr/>
        </p:nvSpPr>
        <p:spPr>
          <a:xfrm>
            <a:off x="7495618" y="6024944"/>
            <a:ext cx="377026" cy="369332"/>
          </a:xfrm>
          <a:prstGeom prst="rect">
            <a:avLst/>
          </a:prstGeom>
          <a:noFill/>
        </p:spPr>
        <p:txBody>
          <a:bodyPr wrap="none" rtlCol="0">
            <a:spAutoFit/>
          </a:bodyPr>
          <a:lstStyle/>
          <a:p>
            <a:r>
              <a:rPr lang="en-GB" dirty="0"/>
              <a:t>d)</a:t>
            </a:r>
          </a:p>
        </p:txBody>
      </p:sp>
      <p:sp>
        <p:nvSpPr>
          <p:cNvPr id="8" name="TextBox 7">
            <a:extLst>
              <a:ext uri="{FF2B5EF4-FFF2-40B4-BE49-F238E27FC236}">
                <a16:creationId xmlns:a16="http://schemas.microsoft.com/office/drawing/2014/main" id="{056E5001-3871-464C-A5A0-F45722D62143}"/>
              </a:ext>
            </a:extLst>
          </p:cNvPr>
          <p:cNvSpPr txBox="1"/>
          <p:nvPr/>
        </p:nvSpPr>
        <p:spPr>
          <a:xfrm>
            <a:off x="7190818" y="3102665"/>
            <a:ext cx="609600" cy="461665"/>
          </a:xfrm>
          <a:prstGeom prst="rect">
            <a:avLst/>
          </a:prstGeom>
          <a:solidFill>
            <a:schemeClr val="bg1"/>
          </a:solidFill>
          <a:ln>
            <a:solidFill>
              <a:schemeClr val="tx1"/>
            </a:solidFill>
          </a:ln>
        </p:spPr>
        <p:txBody>
          <a:bodyPr wrap="square" rtlCol="0">
            <a:spAutoFit/>
          </a:bodyPr>
          <a:lstStyle/>
          <a:p>
            <a:r>
              <a:rPr lang="en-GB" sz="2400" dirty="0"/>
              <a:t>b)</a:t>
            </a:r>
            <a:endParaRPr lang="en-GB" dirty="0"/>
          </a:p>
        </p:txBody>
      </p:sp>
      <p:sp>
        <p:nvSpPr>
          <p:cNvPr id="10" name="TextBox 9">
            <a:extLst>
              <a:ext uri="{FF2B5EF4-FFF2-40B4-BE49-F238E27FC236}">
                <a16:creationId xmlns:a16="http://schemas.microsoft.com/office/drawing/2014/main" id="{A213569A-1A50-4635-BA68-5FAEA8AD96E8}"/>
              </a:ext>
            </a:extLst>
          </p:cNvPr>
          <p:cNvSpPr txBox="1"/>
          <p:nvPr/>
        </p:nvSpPr>
        <p:spPr>
          <a:xfrm>
            <a:off x="2843491" y="3102665"/>
            <a:ext cx="609600" cy="461665"/>
          </a:xfrm>
          <a:prstGeom prst="rect">
            <a:avLst/>
          </a:prstGeom>
          <a:solidFill>
            <a:schemeClr val="bg1"/>
          </a:solidFill>
          <a:ln>
            <a:solidFill>
              <a:schemeClr val="tx1"/>
            </a:solidFill>
          </a:ln>
        </p:spPr>
        <p:txBody>
          <a:bodyPr wrap="square" rtlCol="0">
            <a:spAutoFit/>
          </a:bodyPr>
          <a:lstStyle/>
          <a:p>
            <a:r>
              <a:rPr lang="en-GB" sz="2400" dirty="0"/>
              <a:t>a)</a:t>
            </a:r>
            <a:endParaRPr lang="en-GB" dirty="0"/>
          </a:p>
        </p:txBody>
      </p:sp>
      <p:pic>
        <p:nvPicPr>
          <p:cNvPr id="11" name="Picture 10" descr="A drawing of a face&#10;&#10;Description automatically generated">
            <a:extLst>
              <a:ext uri="{FF2B5EF4-FFF2-40B4-BE49-F238E27FC236}">
                <a16:creationId xmlns:a16="http://schemas.microsoft.com/office/drawing/2014/main" id="{62C6C513-3069-42C4-B355-F27ADDD909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3400776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33C9629-FB8E-4EF0-B36D-A7DA532DBDDF}"/>
              </a:ext>
            </a:extLst>
          </p:cNvPr>
          <p:cNvSpPr/>
          <p:nvPr/>
        </p:nvSpPr>
        <p:spPr>
          <a:xfrm>
            <a:off x="0" y="1524000"/>
            <a:ext cx="8482084" cy="480515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r>
              <a:rPr lang="en-GB" sz="4000" b="1" dirty="0">
                <a:solidFill>
                  <a:schemeClr val="tx1"/>
                </a:solidFill>
              </a:rPr>
              <a:t>             Aircraft body</a:t>
            </a:r>
          </a:p>
        </p:txBody>
      </p:sp>
      <p:sp>
        <p:nvSpPr>
          <p:cNvPr id="4" name="Rectangle: Rounded Corners 3">
            <a:extLst>
              <a:ext uri="{FF2B5EF4-FFF2-40B4-BE49-F238E27FC236}">
                <a16:creationId xmlns:a16="http://schemas.microsoft.com/office/drawing/2014/main" id="{1BA6C914-49CB-4B5B-8AFD-2D5A1A0614A7}"/>
              </a:ext>
            </a:extLst>
          </p:cNvPr>
          <p:cNvSpPr/>
          <p:nvPr/>
        </p:nvSpPr>
        <p:spPr>
          <a:xfrm>
            <a:off x="188794" y="1631686"/>
            <a:ext cx="7607490" cy="302106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r>
              <a:rPr lang="en-GB" sz="3200" b="1" dirty="0" err="1">
                <a:solidFill>
                  <a:schemeClr val="tx1"/>
                </a:solidFill>
              </a:rPr>
              <a:t>sEFS</a:t>
            </a:r>
            <a:r>
              <a:rPr lang="en-GB" sz="3200" b="1" dirty="0">
                <a:solidFill>
                  <a:schemeClr val="tx1"/>
                </a:solidFill>
              </a:rPr>
              <a:t> body</a:t>
            </a:r>
            <a:endParaRPr lang="en-GB" sz="2800" b="1" dirty="0">
              <a:solidFill>
                <a:schemeClr val="tx1"/>
              </a:solidFill>
            </a:endParaRPr>
          </a:p>
          <a:p>
            <a:pPr algn="ctr"/>
            <a:endParaRPr lang="en-GB" sz="2800" dirty="0"/>
          </a:p>
          <a:p>
            <a:pPr algn="ctr"/>
            <a:endParaRPr lang="en-GB" sz="2800" dirty="0"/>
          </a:p>
          <a:p>
            <a:pPr algn="ctr"/>
            <a:endParaRPr lang="en-GB" sz="2800" dirty="0"/>
          </a:p>
          <a:p>
            <a:pPr algn="ctr"/>
            <a:endParaRPr lang="en-GB" sz="2800" dirty="0"/>
          </a:p>
        </p:txBody>
      </p:sp>
      <p:sp>
        <p:nvSpPr>
          <p:cNvPr id="3" name="TextBox 2">
            <a:extLst>
              <a:ext uri="{FF2B5EF4-FFF2-40B4-BE49-F238E27FC236}">
                <a16:creationId xmlns:a16="http://schemas.microsoft.com/office/drawing/2014/main" id="{4AF3B03A-5F8B-4191-A53C-64A4D78A6720}"/>
              </a:ext>
            </a:extLst>
          </p:cNvPr>
          <p:cNvSpPr txBox="1"/>
          <p:nvPr/>
        </p:nvSpPr>
        <p:spPr>
          <a:xfrm>
            <a:off x="217227" y="1003995"/>
            <a:ext cx="8153400" cy="461665"/>
          </a:xfrm>
          <a:prstGeom prst="rect">
            <a:avLst/>
          </a:prstGeom>
          <a:noFill/>
        </p:spPr>
        <p:txBody>
          <a:bodyPr wrap="square" rtlCol="0">
            <a:spAutoFit/>
          </a:bodyPr>
          <a:lstStyle/>
          <a:p>
            <a:r>
              <a:rPr lang="en-GB" sz="2400" dirty="0"/>
              <a:t>5) Full system architecture</a:t>
            </a:r>
          </a:p>
        </p:txBody>
      </p:sp>
      <p:sp>
        <p:nvSpPr>
          <p:cNvPr id="2" name="Rectangle: Rounded Corners 1">
            <a:extLst>
              <a:ext uri="{FF2B5EF4-FFF2-40B4-BE49-F238E27FC236}">
                <a16:creationId xmlns:a16="http://schemas.microsoft.com/office/drawing/2014/main" id="{94649DCD-1807-411F-86E1-FEBF5D06E684}"/>
              </a:ext>
            </a:extLst>
          </p:cNvPr>
          <p:cNvSpPr/>
          <p:nvPr/>
        </p:nvSpPr>
        <p:spPr>
          <a:xfrm>
            <a:off x="404884" y="1833350"/>
            <a:ext cx="16002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Front end </a:t>
            </a:r>
          </a:p>
        </p:txBody>
      </p:sp>
      <p:sp>
        <p:nvSpPr>
          <p:cNvPr id="6" name="Rectangle: Rounded Corners 5">
            <a:extLst>
              <a:ext uri="{FF2B5EF4-FFF2-40B4-BE49-F238E27FC236}">
                <a16:creationId xmlns:a16="http://schemas.microsoft.com/office/drawing/2014/main" id="{849B8034-470A-40D1-AD55-342C9549AFE7}"/>
              </a:ext>
            </a:extLst>
          </p:cNvPr>
          <p:cNvSpPr/>
          <p:nvPr/>
        </p:nvSpPr>
        <p:spPr>
          <a:xfrm>
            <a:off x="2233684" y="1833350"/>
            <a:ext cx="16002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Differencing and amplification</a:t>
            </a:r>
          </a:p>
        </p:txBody>
      </p:sp>
      <p:sp>
        <p:nvSpPr>
          <p:cNvPr id="7" name="Rectangle: Rounded Corners 6">
            <a:extLst>
              <a:ext uri="{FF2B5EF4-FFF2-40B4-BE49-F238E27FC236}">
                <a16:creationId xmlns:a16="http://schemas.microsoft.com/office/drawing/2014/main" id="{AFDB6C00-4A76-457E-8E29-3908C8E8263E}"/>
              </a:ext>
            </a:extLst>
          </p:cNvPr>
          <p:cNvSpPr/>
          <p:nvPr/>
        </p:nvSpPr>
        <p:spPr>
          <a:xfrm>
            <a:off x="394648" y="3200485"/>
            <a:ext cx="3429000" cy="493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Position of shield</a:t>
            </a:r>
          </a:p>
        </p:txBody>
      </p:sp>
      <p:sp>
        <p:nvSpPr>
          <p:cNvPr id="8" name="Rectangle: Rounded Corners 7">
            <a:extLst>
              <a:ext uri="{FF2B5EF4-FFF2-40B4-BE49-F238E27FC236}">
                <a16:creationId xmlns:a16="http://schemas.microsoft.com/office/drawing/2014/main" id="{F66F0EB2-41A7-46C7-A80B-7DBA4141673A}"/>
              </a:ext>
            </a:extLst>
          </p:cNvPr>
          <p:cNvSpPr/>
          <p:nvPr/>
        </p:nvSpPr>
        <p:spPr>
          <a:xfrm>
            <a:off x="4070445" y="1833349"/>
            <a:ext cx="1600200" cy="2654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Micro-controller</a:t>
            </a:r>
          </a:p>
        </p:txBody>
      </p:sp>
      <p:sp>
        <p:nvSpPr>
          <p:cNvPr id="10" name="Rectangle: Rounded Corners 9">
            <a:extLst>
              <a:ext uri="{FF2B5EF4-FFF2-40B4-BE49-F238E27FC236}">
                <a16:creationId xmlns:a16="http://schemas.microsoft.com/office/drawing/2014/main" id="{C175944E-D615-4D54-875D-2C690A2B44B6}"/>
              </a:ext>
            </a:extLst>
          </p:cNvPr>
          <p:cNvSpPr/>
          <p:nvPr/>
        </p:nvSpPr>
        <p:spPr>
          <a:xfrm>
            <a:off x="2233684" y="3994498"/>
            <a:ext cx="1600200" cy="493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Real Time clock</a:t>
            </a:r>
          </a:p>
        </p:txBody>
      </p:sp>
      <p:sp>
        <p:nvSpPr>
          <p:cNvPr id="12" name="Rectangle: Rounded Corners 11">
            <a:extLst>
              <a:ext uri="{FF2B5EF4-FFF2-40B4-BE49-F238E27FC236}">
                <a16:creationId xmlns:a16="http://schemas.microsoft.com/office/drawing/2014/main" id="{B4E60F3D-0445-45D6-A6CB-51E75708D4FC}"/>
              </a:ext>
            </a:extLst>
          </p:cNvPr>
          <p:cNvSpPr/>
          <p:nvPr/>
        </p:nvSpPr>
        <p:spPr>
          <a:xfrm>
            <a:off x="5901520" y="3994498"/>
            <a:ext cx="1585415" cy="493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SD card logging</a:t>
            </a:r>
          </a:p>
        </p:txBody>
      </p:sp>
      <p:sp>
        <p:nvSpPr>
          <p:cNvPr id="13" name="Rectangle: Rounded Corners 12">
            <a:extLst>
              <a:ext uri="{FF2B5EF4-FFF2-40B4-BE49-F238E27FC236}">
                <a16:creationId xmlns:a16="http://schemas.microsoft.com/office/drawing/2014/main" id="{81727040-89C8-402C-9393-8B0B304FF357}"/>
              </a:ext>
            </a:extLst>
          </p:cNvPr>
          <p:cNvSpPr/>
          <p:nvPr/>
        </p:nvSpPr>
        <p:spPr>
          <a:xfrm>
            <a:off x="404884" y="4769429"/>
            <a:ext cx="3429000" cy="493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Complementary sensors</a:t>
            </a:r>
          </a:p>
        </p:txBody>
      </p:sp>
      <p:sp>
        <p:nvSpPr>
          <p:cNvPr id="15" name="Rectangle: Rounded Corners 14">
            <a:extLst>
              <a:ext uri="{FF2B5EF4-FFF2-40B4-BE49-F238E27FC236}">
                <a16:creationId xmlns:a16="http://schemas.microsoft.com/office/drawing/2014/main" id="{BDC066AF-694D-4D7E-90F0-89C2185F1F0D}"/>
              </a:ext>
            </a:extLst>
          </p:cNvPr>
          <p:cNvSpPr/>
          <p:nvPr/>
        </p:nvSpPr>
        <p:spPr>
          <a:xfrm>
            <a:off x="404883" y="5423616"/>
            <a:ext cx="4516273" cy="493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Avionics; control surfaces; propulsion</a:t>
            </a:r>
          </a:p>
        </p:txBody>
      </p:sp>
      <p:sp>
        <p:nvSpPr>
          <p:cNvPr id="16" name="Rectangle: Rounded Corners 15">
            <a:extLst>
              <a:ext uri="{FF2B5EF4-FFF2-40B4-BE49-F238E27FC236}">
                <a16:creationId xmlns:a16="http://schemas.microsoft.com/office/drawing/2014/main" id="{52C5DF93-00BE-4CD1-BB92-204BE06B1062}"/>
              </a:ext>
            </a:extLst>
          </p:cNvPr>
          <p:cNvSpPr/>
          <p:nvPr/>
        </p:nvSpPr>
        <p:spPr>
          <a:xfrm>
            <a:off x="5213447" y="4788511"/>
            <a:ext cx="1600200" cy="1147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Aircraft autopilot</a:t>
            </a:r>
          </a:p>
        </p:txBody>
      </p:sp>
      <p:sp>
        <p:nvSpPr>
          <p:cNvPr id="17" name="Rectangle: Rounded Corners 16">
            <a:extLst>
              <a:ext uri="{FF2B5EF4-FFF2-40B4-BE49-F238E27FC236}">
                <a16:creationId xmlns:a16="http://schemas.microsoft.com/office/drawing/2014/main" id="{8C34457B-14BD-466A-98EA-A6CE425E1D9C}"/>
              </a:ext>
            </a:extLst>
          </p:cNvPr>
          <p:cNvSpPr/>
          <p:nvPr/>
        </p:nvSpPr>
        <p:spPr>
          <a:xfrm>
            <a:off x="5859439" y="3200485"/>
            <a:ext cx="1600200" cy="493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Shield Voltage</a:t>
            </a:r>
          </a:p>
        </p:txBody>
      </p:sp>
      <p:sp>
        <p:nvSpPr>
          <p:cNvPr id="18" name="Rectangle: Rounded Corners 17">
            <a:extLst>
              <a:ext uri="{FF2B5EF4-FFF2-40B4-BE49-F238E27FC236}">
                <a16:creationId xmlns:a16="http://schemas.microsoft.com/office/drawing/2014/main" id="{4B8BD994-4896-4545-A10C-BFCD2D810EF1}"/>
              </a:ext>
            </a:extLst>
          </p:cNvPr>
          <p:cNvSpPr/>
          <p:nvPr/>
        </p:nvSpPr>
        <p:spPr>
          <a:xfrm>
            <a:off x="6901220" y="4769284"/>
            <a:ext cx="1255030" cy="493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Telemetry</a:t>
            </a:r>
          </a:p>
        </p:txBody>
      </p:sp>
      <p:sp>
        <p:nvSpPr>
          <p:cNvPr id="19" name="Rectangle: Rounded Corners 18">
            <a:extLst>
              <a:ext uri="{FF2B5EF4-FFF2-40B4-BE49-F238E27FC236}">
                <a16:creationId xmlns:a16="http://schemas.microsoft.com/office/drawing/2014/main" id="{75E9CCEE-0F44-40E1-B69F-8FC622C674A9}"/>
              </a:ext>
            </a:extLst>
          </p:cNvPr>
          <p:cNvSpPr/>
          <p:nvPr/>
        </p:nvSpPr>
        <p:spPr>
          <a:xfrm>
            <a:off x="6901220" y="5379496"/>
            <a:ext cx="1255030" cy="493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Parachute</a:t>
            </a:r>
          </a:p>
        </p:txBody>
      </p:sp>
      <p:sp>
        <p:nvSpPr>
          <p:cNvPr id="9" name="Arrow: Right 8">
            <a:extLst>
              <a:ext uri="{FF2B5EF4-FFF2-40B4-BE49-F238E27FC236}">
                <a16:creationId xmlns:a16="http://schemas.microsoft.com/office/drawing/2014/main" id="{DCE679D9-E8E0-42A5-9BC6-809C716D9F9C}"/>
              </a:ext>
            </a:extLst>
          </p:cNvPr>
          <p:cNvSpPr/>
          <p:nvPr/>
        </p:nvSpPr>
        <p:spPr>
          <a:xfrm>
            <a:off x="1961013" y="2316698"/>
            <a:ext cx="276936" cy="26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ED27F3E3-D20F-46ED-98FD-C0E442A78454}"/>
              </a:ext>
            </a:extLst>
          </p:cNvPr>
          <p:cNvSpPr/>
          <p:nvPr/>
        </p:nvSpPr>
        <p:spPr>
          <a:xfrm>
            <a:off x="3854071" y="2236443"/>
            <a:ext cx="276936" cy="26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54A3EE9A-10BD-4E5B-B0D5-6ADA0BEB1AED}"/>
              </a:ext>
            </a:extLst>
          </p:cNvPr>
          <p:cNvSpPr/>
          <p:nvPr/>
        </p:nvSpPr>
        <p:spPr>
          <a:xfrm>
            <a:off x="3821800" y="3163937"/>
            <a:ext cx="276936" cy="26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D3F895DF-E70B-454B-883D-8E29A69EF282}"/>
              </a:ext>
            </a:extLst>
          </p:cNvPr>
          <p:cNvSpPr/>
          <p:nvPr/>
        </p:nvSpPr>
        <p:spPr>
          <a:xfrm rot="10800000">
            <a:off x="5582503" y="3144856"/>
            <a:ext cx="276936" cy="26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661A9F3A-0EC5-47CC-868E-FE290EDD13F5}"/>
              </a:ext>
            </a:extLst>
          </p:cNvPr>
          <p:cNvSpPr/>
          <p:nvPr/>
        </p:nvSpPr>
        <p:spPr>
          <a:xfrm>
            <a:off x="5604965" y="3385531"/>
            <a:ext cx="276936" cy="26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E4BFE6A5-A31B-4CC6-8A6D-AEA487CE0735}"/>
              </a:ext>
            </a:extLst>
          </p:cNvPr>
          <p:cNvSpPr/>
          <p:nvPr/>
        </p:nvSpPr>
        <p:spPr>
          <a:xfrm>
            <a:off x="5647615" y="4080079"/>
            <a:ext cx="276936" cy="26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8328E8CA-DC66-48D4-BB56-867D861DE339}"/>
              </a:ext>
            </a:extLst>
          </p:cNvPr>
          <p:cNvSpPr/>
          <p:nvPr/>
        </p:nvSpPr>
        <p:spPr>
          <a:xfrm rot="10800000">
            <a:off x="6694227" y="4903443"/>
            <a:ext cx="276936" cy="26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6" name="Arrow: Right 25">
            <a:extLst>
              <a:ext uri="{FF2B5EF4-FFF2-40B4-BE49-F238E27FC236}">
                <a16:creationId xmlns:a16="http://schemas.microsoft.com/office/drawing/2014/main" id="{8F3776A6-3D63-418E-A2A1-FF8F4D1CF312}"/>
              </a:ext>
            </a:extLst>
          </p:cNvPr>
          <p:cNvSpPr/>
          <p:nvPr/>
        </p:nvSpPr>
        <p:spPr>
          <a:xfrm>
            <a:off x="6727496" y="5513655"/>
            <a:ext cx="276936" cy="26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A791FD56-309A-40F7-8A15-474E214CB162}"/>
              </a:ext>
            </a:extLst>
          </p:cNvPr>
          <p:cNvSpPr/>
          <p:nvPr/>
        </p:nvSpPr>
        <p:spPr>
          <a:xfrm>
            <a:off x="4945605" y="5379496"/>
            <a:ext cx="276936" cy="26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0443C5B8-E5BA-4D7F-A1C6-450A14A9D6B5}"/>
              </a:ext>
            </a:extLst>
          </p:cNvPr>
          <p:cNvSpPr/>
          <p:nvPr/>
        </p:nvSpPr>
        <p:spPr>
          <a:xfrm rot="10800000">
            <a:off x="4921156" y="5656681"/>
            <a:ext cx="276936" cy="26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BD8F50A-53CA-4A56-B331-F55329584854}"/>
              </a:ext>
            </a:extLst>
          </p:cNvPr>
          <p:cNvSpPr/>
          <p:nvPr/>
        </p:nvSpPr>
        <p:spPr>
          <a:xfrm>
            <a:off x="3823647" y="5055844"/>
            <a:ext cx="1063965" cy="10821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3669B0B9-2053-41C4-A779-AAE8F5F53B9F}"/>
              </a:ext>
            </a:extLst>
          </p:cNvPr>
          <p:cNvSpPr/>
          <p:nvPr/>
        </p:nvSpPr>
        <p:spPr>
          <a:xfrm rot="16200000">
            <a:off x="4413001" y="4378964"/>
            <a:ext cx="823365" cy="74681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DAC584CF-BBDC-4314-89E2-1205816428AC}"/>
              </a:ext>
            </a:extLst>
          </p:cNvPr>
          <p:cNvSpPr/>
          <p:nvPr/>
        </p:nvSpPr>
        <p:spPr>
          <a:xfrm>
            <a:off x="3850090" y="4111030"/>
            <a:ext cx="276936" cy="26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4" name="Arrow: Right 33">
            <a:extLst>
              <a:ext uri="{FF2B5EF4-FFF2-40B4-BE49-F238E27FC236}">
                <a16:creationId xmlns:a16="http://schemas.microsoft.com/office/drawing/2014/main" id="{0FE5FA8F-AA84-4DCC-A83F-94FCA7E3074B}"/>
              </a:ext>
            </a:extLst>
          </p:cNvPr>
          <p:cNvSpPr/>
          <p:nvPr/>
        </p:nvSpPr>
        <p:spPr>
          <a:xfrm rot="10800000">
            <a:off x="3821800" y="3460371"/>
            <a:ext cx="276936" cy="26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37" name="Picture 36" descr="A drawing of a face&#10;&#10;Description automatically generated">
            <a:extLst>
              <a:ext uri="{FF2B5EF4-FFF2-40B4-BE49-F238E27FC236}">
                <a16:creationId xmlns:a16="http://schemas.microsoft.com/office/drawing/2014/main" id="{8AD9B5DE-287C-4319-956C-4EF98D8650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1051381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1447800"/>
            <a:ext cx="7772400" cy="830997"/>
          </a:xfrm>
          <a:prstGeom prst="rect">
            <a:avLst/>
          </a:prstGeom>
          <a:noFill/>
        </p:spPr>
        <p:txBody>
          <a:bodyPr wrap="square" rtlCol="0">
            <a:spAutoFit/>
          </a:bodyPr>
          <a:lstStyle/>
          <a:p>
            <a:r>
              <a:rPr lang="en-GB" sz="2400" dirty="0"/>
              <a:t>6) Electrostatic modelling – E-field intensity iso-surfaces</a:t>
            </a:r>
          </a:p>
          <a:p>
            <a:endParaRPr lang="en-GB" sz="2400" dirty="0"/>
          </a:p>
        </p:txBody>
      </p:sp>
      <p:pic>
        <p:nvPicPr>
          <p:cNvPr id="8" name="Picture 7" descr="A picture containing indoor, sitting, table, cake&#10;&#10;Description automatically generated">
            <a:extLst>
              <a:ext uri="{FF2B5EF4-FFF2-40B4-BE49-F238E27FC236}">
                <a16:creationId xmlns:a16="http://schemas.microsoft.com/office/drawing/2014/main" id="{D3BE620D-7F1B-444B-875B-E53063B33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1379" y="1863297"/>
            <a:ext cx="3884894" cy="2442003"/>
          </a:xfrm>
          <a:prstGeom prst="rect">
            <a:avLst/>
          </a:prstGeom>
        </p:spPr>
      </p:pic>
      <p:pic>
        <p:nvPicPr>
          <p:cNvPr id="10" name="Picture 9">
            <a:extLst>
              <a:ext uri="{FF2B5EF4-FFF2-40B4-BE49-F238E27FC236}">
                <a16:creationId xmlns:a16="http://schemas.microsoft.com/office/drawing/2014/main" id="{2DD7474F-5826-489D-AD1F-C05EA2FE6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175" y="2020610"/>
            <a:ext cx="3634630" cy="2284690"/>
          </a:xfrm>
          <a:prstGeom prst="rect">
            <a:avLst/>
          </a:prstGeom>
        </p:spPr>
      </p:pic>
      <p:sp>
        <p:nvSpPr>
          <p:cNvPr id="11" name="TextBox 10">
            <a:extLst>
              <a:ext uri="{FF2B5EF4-FFF2-40B4-BE49-F238E27FC236}">
                <a16:creationId xmlns:a16="http://schemas.microsoft.com/office/drawing/2014/main" id="{73E4C024-9DF4-43CE-920B-A67BAC825F4F}"/>
              </a:ext>
            </a:extLst>
          </p:cNvPr>
          <p:cNvSpPr txBox="1"/>
          <p:nvPr/>
        </p:nvSpPr>
        <p:spPr>
          <a:xfrm>
            <a:off x="3926999" y="1863297"/>
            <a:ext cx="365806" cy="369332"/>
          </a:xfrm>
          <a:prstGeom prst="rect">
            <a:avLst/>
          </a:prstGeom>
          <a:noFill/>
        </p:spPr>
        <p:txBody>
          <a:bodyPr wrap="none" rtlCol="0">
            <a:spAutoFit/>
          </a:bodyPr>
          <a:lstStyle/>
          <a:p>
            <a:r>
              <a:rPr lang="en-GB" dirty="0"/>
              <a:t>a)</a:t>
            </a:r>
          </a:p>
        </p:txBody>
      </p:sp>
      <p:sp>
        <p:nvSpPr>
          <p:cNvPr id="12" name="TextBox 11">
            <a:extLst>
              <a:ext uri="{FF2B5EF4-FFF2-40B4-BE49-F238E27FC236}">
                <a16:creationId xmlns:a16="http://schemas.microsoft.com/office/drawing/2014/main" id="{DE53A8C5-4294-4794-B3C1-778A861A9A56}"/>
              </a:ext>
            </a:extLst>
          </p:cNvPr>
          <p:cNvSpPr txBox="1"/>
          <p:nvPr/>
        </p:nvSpPr>
        <p:spPr>
          <a:xfrm>
            <a:off x="7802043" y="1835944"/>
            <a:ext cx="377026" cy="369332"/>
          </a:xfrm>
          <a:prstGeom prst="rect">
            <a:avLst/>
          </a:prstGeom>
          <a:noFill/>
        </p:spPr>
        <p:txBody>
          <a:bodyPr wrap="none" rtlCol="0">
            <a:spAutoFit/>
          </a:bodyPr>
          <a:lstStyle/>
          <a:p>
            <a:r>
              <a:rPr lang="en-GB" dirty="0"/>
              <a:t>b)</a:t>
            </a:r>
          </a:p>
        </p:txBody>
      </p:sp>
      <p:sp>
        <p:nvSpPr>
          <p:cNvPr id="14" name="TextBox 13">
            <a:extLst>
              <a:ext uri="{FF2B5EF4-FFF2-40B4-BE49-F238E27FC236}">
                <a16:creationId xmlns:a16="http://schemas.microsoft.com/office/drawing/2014/main" id="{894F801E-AA60-4AC4-9CB8-DFA5C8719A4F}"/>
              </a:ext>
            </a:extLst>
          </p:cNvPr>
          <p:cNvSpPr txBox="1"/>
          <p:nvPr/>
        </p:nvSpPr>
        <p:spPr>
          <a:xfrm>
            <a:off x="609600" y="4671536"/>
            <a:ext cx="8153400" cy="1477328"/>
          </a:xfrm>
          <a:prstGeom prst="rect">
            <a:avLst/>
          </a:prstGeom>
          <a:noFill/>
        </p:spPr>
        <p:txBody>
          <a:bodyPr wrap="square" rtlCol="0">
            <a:spAutoFit/>
          </a:bodyPr>
          <a:lstStyle/>
          <a:p>
            <a:r>
              <a:rPr lang="en-GB" dirty="0"/>
              <a:t>A uniform vertical electric field is disturbed by the aircraft geometry</a:t>
            </a:r>
          </a:p>
          <a:p>
            <a:endParaRPr lang="en-GB" dirty="0"/>
          </a:p>
          <a:p>
            <a:r>
              <a:rPr lang="en-GB" dirty="0"/>
              <a:t>The distortions concentrate on the leading edge and around the body of the aircraft. </a:t>
            </a:r>
          </a:p>
          <a:p>
            <a:endParaRPr lang="en-GB" dirty="0"/>
          </a:p>
          <a:p>
            <a:r>
              <a:rPr lang="en-GB" dirty="0"/>
              <a:t>This confirms the optimal location for the sensor being embedded in the wing</a:t>
            </a:r>
          </a:p>
        </p:txBody>
      </p:sp>
      <p:pic>
        <p:nvPicPr>
          <p:cNvPr id="9" name="Picture 8" descr="A drawing of a face&#10;&#10;Description automatically generated">
            <a:extLst>
              <a:ext uri="{FF2B5EF4-FFF2-40B4-BE49-F238E27FC236}">
                <a16:creationId xmlns:a16="http://schemas.microsoft.com/office/drawing/2014/main" id="{A7A89459-C29F-43E0-83EB-43CED8F1EC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2181907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1447800"/>
            <a:ext cx="7772400" cy="830997"/>
          </a:xfrm>
          <a:prstGeom prst="rect">
            <a:avLst/>
          </a:prstGeom>
          <a:noFill/>
        </p:spPr>
        <p:txBody>
          <a:bodyPr wrap="square" rtlCol="0">
            <a:spAutoFit/>
          </a:bodyPr>
          <a:lstStyle/>
          <a:p>
            <a:r>
              <a:rPr lang="en-GB" sz="2400" dirty="0"/>
              <a:t>6) Electrostatic modelling</a:t>
            </a:r>
          </a:p>
          <a:p>
            <a:endParaRPr lang="en-GB" sz="2400" dirty="0"/>
          </a:p>
        </p:txBody>
      </p:sp>
      <p:pic>
        <p:nvPicPr>
          <p:cNvPr id="6" name="Picture 5" descr="A close up of a map&#10;&#10;Description automatically generated">
            <a:extLst>
              <a:ext uri="{FF2B5EF4-FFF2-40B4-BE49-F238E27FC236}">
                <a16:creationId xmlns:a16="http://schemas.microsoft.com/office/drawing/2014/main" id="{69A68E75-FA3B-41EA-9F71-40E10DD30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305300"/>
            <a:ext cx="3515491" cy="2209800"/>
          </a:xfrm>
          <a:prstGeom prst="rect">
            <a:avLst/>
          </a:prstGeom>
        </p:spPr>
      </p:pic>
      <p:sp>
        <p:nvSpPr>
          <p:cNvPr id="7" name="TextBox 6">
            <a:extLst>
              <a:ext uri="{FF2B5EF4-FFF2-40B4-BE49-F238E27FC236}">
                <a16:creationId xmlns:a16="http://schemas.microsoft.com/office/drawing/2014/main" id="{AC190782-51C8-4301-A61A-3C1DE69F9F29}"/>
              </a:ext>
            </a:extLst>
          </p:cNvPr>
          <p:cNvSpPr txBox="1"/>
          <p:nvPr/>
        </p:nvSpPr>
        <p:spPr>
          <a:xfrm>
            <a:off x="3760727" y="4209872"/>
            <a:ext cx="352982" cy="369332"/>
          </a:xfrm>
          <a:prstGeom prst="rect">
            <a:avLst/>
          </a:prstGeom>
          <a:noFill/>
        </p:spPr>
        <p:txBody>
          <a:bodyPr wrap="none" rtlCol="0">
            <a:spAutoFit/>
          </a:bodyPr>
          <a:lstStyle/>
          <a:p>
            <a:r>
              <a:rPr lang="en-GB" dirty="0"/>
              <a:t>c)</a:t>
            </a:r>
          </a:p>
        </p:txBody>
      </p:sp>
      <p:sp>
        <p:nvSpPr>
          <p:cNvPr id="9" name="TextBox 8">
            <a:extLst>
              <a:ext uri="{FF2B5EF4-FFF2-40B4-BE49-F238E27FC236}">
                <a16:creationId xmlns:a16="http://schemas.microsoft.com/office/drawing/2014/main" id="{A5173020-C3ED-4787-9386-FF8A3BF0640A}"/>
              </a:ext>
            </a:extLst>
          </p:cNvPr>
          <p:cNvSpPr txBox="1"/>
          <p:nvPr/>
        </p:nvSpPr>
        <p:spPr>
          <a:xfrm>
            <a:off x="7860468" y="4209872"/>
            <a:ext cx="377026" cy="369332"/>
          </a:xfrm>
          <a:prstGeom prst="rect">
            <a:avLst/>
          </a:prstGeom>
          <a:noFill/>
        </p:spPr>
        <p:txBody>
          <a:bodyPr wrap="none" rtlCol="0">
            <a:spAutoFit/>
          </a:bodyPr>
          <a:lstStyle/>
          <a:p>
            <a:r>
              <a:rPr lang="en-GB" dirty="0"/>
              <a:t>d)</a:t>
            </a:r>
          </a:p>
        </p:txBody>
      </p:sp>
      <p:pic>
        <p:nvPicPr>
          <p:cNvPr id="12" name="Picture 11">
            <a:extLst>
              <a:ext uri="{FF2B5EF4-FFF2-40B4-BE49-F238E27FC236}">
                <a16:creationId xmlns:a16="http://schemas.microsoft.com/office/drawing/2014/main" id="{3FADEBA3-4A8F-48E4-AF27-28908E70E9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567" y="4256396"/>
            <a:ext cx="3723433" cy="2204979"/>
          </a:xfrm>
          <a:prstGeom prst="rect">
            <a:avLst/>
          </a:prstGeom>
        </p:spPr>
      </p:pic>
      <p:sp>
        <p:nvSpPr>
          <p:cNvPr id="13" name="TextBox 12">
            <a:extLst>
              <a:ext uri="{FF2B5EF4-FFF2-40B4-BE49-F238E27FC236}">
                <a16:creationId xmlns:a16="http://schemas.microsoft.com/office/drawing/2014/main" id="{0E5B37AB-769E-4B8D-989F-9DE8772F29CA}"/>
              </a:ext>
            </a:extLst>
          </p:cNvPr>
          <p:cNvSpPr txBox="1"/>
          <p:nvPr/>
        </p:nvSpPr>
        <p:spPr>
          <a:xfrm>
            <a:off x="581867" y="2273976"/>
            <a:ext cx="8153400" cy="1754326"/>
          </a:xfrm>
          <a:prstGeom prst="rect">
            <a:avLst/>
          </a:prstGeom>
          <a:noFill/>
        </p:spPr>
        <p:txBody>
          <a:bodyPr wrap="square" rtlCol="0">
            <a:spAutoFit/>
          </a:bodyPr>
          <a:lstStyle/>
          <a:p>
            <a:r>
              <a:rPr lang="en-GB" dirty="0"/>
              <a:t>Even during a steep roll (45degrees), the wing of the aircraft presents the least disturbed region. </a:t>
            </a:r>
          </a:p>
          <a:p>
            <a:endParaRPr lang="en-GB" dirty="0"/>
          </a:p>
          <a:p>
            <a:r>
              <a:rPr lang="en-GB" dirty="0"/>
              <a:t>Effect of charge deposition on leading edge elements is yet to be performed, but the application of a conductive skin is expected to redistribute the charge and minimise the effects. </a:t>
            </a:r>
          </a:p>
        </p:txBody>
      </p:sp>
      <p:pic>
        <p:nvPicPr>
          <p:cNvPr id="8" name="Picture 7" descr="A drawing of a face&#10;&#10;Description automatically generated">
            <a:extLst>
              <a:ext uri="{FF2B5EF4-FFF2-40B4-BE49-F238E27FC236}">
                <a16:creationId xmlns:a16="http://schemas.microsoft.com/office/drawing/2014/main" id="{67A8D7FE-D10B-4A3F-A4FF-83DA0DD61A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423720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447800"/>
            <a:ext cx="8153400" cy="4893647"/>
          </a:xfrm>
          <a:prstGeom prst="rect">
            <a:avLst/>
          </a:prstGeom>
          <a:noFill/>
        </p:spPr>
        <p:txBody>
          <a:bodyPr wrap="square" rtlCol="0">
            <a:spAutoFit/>
          </a:bodyPr>
          <a:lstStyle/>
          <a:p>
            <a:r>
              <a:rPr lang="en-GB" sz="2400" b="1" dirty="0"/>
              <a:t>Overview:</a:t>
            </a:r>
          </a:p>
          <a:p>
            <a:endParaRPr lang="en-GB" sz="2400" dirty="0"/>
          </a:p>
          <a:p>
            <a:r>
              <a:rPr lang="en-GB" sz="2400" dirty="0"/>
              <a:t>	1) Introduction to the atmospheric electric field (DC)</a:t>
            </a:r>
          </a:p>
          <a:p>
            <a:r>
              <a:rPr lang="en-GB" sz="2400" dirty="0"/>
              <a:t>	</a:t>
            </a:r>
          </a:p>
          <a:p>
            <a:r>
              <a:rPr lang="en-GB" sz="2400" dirty="0"/>
              <a:t>	2) The focus of my research</a:t>
            </a:r>
          </a:p>
          <a:p>
            <a:r>
              <a:rPr lang="en-GB" sz="2400" dirty="0"/>
              <a:t>	</a:t>
            </a:r>
          </a:p>
          <a:p>
            <a:r>
              <a:rPr lang="en-GB" sz="2400" dirty="0"/>
              <a:t>	3) Concept behind Atmospheric E-field measurements</a:t>
            </a:r>
          </a:p>
          <a:p>
            <a:r>
              <a:rPr lang="en-GB" sz="2400" dirty="0"/>
              <a:t>	</a:t>
            </a:r>
          </a:p>
          <a:p>
            <a:r>
              <a:rPr lang="en-GB" sz="2400" dirty="0"/>
              <a:t>	4) Work to date</a:t>
            </a:r>
          </a:p>
          <a:p>
            <a:endParaRPr lang="en-GB" sz="2400" dirty="0"/>
          </a:p>
          <a:p>
            <a:r>
              <a:rPr lang="en-GB" sz="2400" dirty="0"/>
              <a:t>	5) Output</a:t>
            </a:r>
          </a:p>
          <a:p>
            <a:endParaRPr lang="en-GB" sz="2400" dirty="0"/>
          </a:p>
          <a:p>
            <a:r>
              <a:rPr lang="en-GB" sz="2400" dirty="0"/>
              <a:t>	6) Next steps</a:t>
            </a:r>
          </a:p>
        </p:txBody>
      </p:sp>
      <p:pic>
        <p:nvPicPr>
          <p:cNvPr id="3" name="Picture 2" descr="A drawing of a face&#10;&#10;Description automatically generated">
            <a:extLst>
              <a:ext uri="{FF2B5EF4-FFF2-40B4-BE49-F238E27FC236}">
                <a16:creationId xmlns:a16="http://schemas.microsoft.com/office/drawing/2014/main" id="{43A3DA18-B192-41E3-A89C-002752146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1098220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1447800"/>
            <a:ext cx="7772400" cy="3785652"/>
          </a:xfrm>
          <a:prstGeom prst="rect">
            <a:avLst/>
          </a:prstGeom>
          <a:noFill/>
        </p:spPr>
        <p:txBody>
          <a:bodyPr wrap="square" rtlCol="0">
            <a:spAutoFit/>
          </a:bodyPr>
          <a:lstStyle/>
          <a:p>
            <a:r>
              <a:rPr lang="en-GB" sz="2400" dirty="0"/>
              <a:t>6) Future work</a:t>
            </a:r>
          </a:p>
          <a:p>
            <a:endParaRPr lang="en-GB" sz="2400" dirty="0"/>
          </a:p>
          <a:p>
            <a:r>
              <a:rPr lang="en-GB" sz="2400" dirty="0"/>
              <a:t>	Mount it on the aircraft</a:t>
            </a:r>
          </a:p>
          <a:p>
            <a:r>
              <a:rPr lang="en-GB" sz="2400" dirty="0"/>
              <a:t>	Acquire test measurements</a:t>
            </a:r>
          </a:p>
          <a:p>
            <a:endParaRPr lang="en-GB" sz="2400" dirty="0"/>
          </a:p>
          <a:p>
            <a:r>
              <a:rPr lang="en-GB" sz="2400" dirty="0"/>
              <a:t>	Electrostatic modelling of charge deposition effects</a:t>
            </a:r>
          </a:p>
          <a:p>
            <a:endParaRPr lang="en-GB" sz="2400" dirty="0"/>
          </a:p>
          <a:p>
            <a:r>
              <a:rPr lang="en-GB" sz="2400" dirty="0"/>
              <a:t>	Planning flight campaign</a:t>
            </a:r>
          </a:p>
          <a:p>
            <a:r>
              <a:rPr lang="en-GB" sz="2400" dirty="0"/>
              <a:t>	Run final platform validation campaign</a:t>
            </a:r>
          </a:p>
          <a:p>
            <a:endParaRPr lang="en-GB" sz="2400" dirty="0"/>
          </a:p>
        </p:txBody>
      </p:sp>
      <p:pic>
        <p:nvPicPr>
          <p:cNvPr id="3" name="Picture 2" descr="A drawing of a face&#10;&#10;Description automatically generated">
            <a:extLst>
              <a:ext uri="{FF2B5EF4-FFF2-40B4-BE49-F238E27FC236}">
                <a16:creationId xmlns:a16="http://schemas.microsoft.com/office/drawing/2014/main" id="{DDA757B9-F0A8-4DF9-97BE-75C689E02E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690241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560" y="2276639"/>
            <a:ext cx="7598040" cy="4526280"/>
          </a:xfrm>
        </p:spPr>
        <p:txBody>
          <a:bodyPr/>
          <a:lstStyle/>
          <a:p>
            <a:pPr algn="ctr"/>
            <a:endParaRPr lang="en-GB" sz="2400" b="1" dirty="0"/>
          </a:p>
          <a:p>
            <a:pPr algn="ctr"/>
            <a:endParaRPr lang="en-GB" sz="2400" b="1" dirty="0"/>
          </a:p>
          <a:p>
            <a:pPr algn="ctr"/>
            <a:r>
              <a:rPr lang="en-GB" sz="2400" b="1" dirty="0"/>
              <a:t>Thank you for your time and attention!</a:t>
            </a:r>
          </a:p>
        </p:txBody>
      </p:sp>
      <p:pic>
        <p:nvPicPr>
          <p:cNvPr id="4" name="Picture 3" descr="A drawing of a face&#10;&#10;Description automatically generated">
            <a:extLst>
              <a:ext uri="{FF2B5EF4-FFF2-40B4-BE49-F238E27FC236}">
                <a16:creationId xmlns:a16="http://schemas.microsoft.com/office/drawing/2014/main" id="{3506FDCE-9C01-4D7B-8A72-C4F47C046D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244816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7D9B783C-AA5D-4773-8E90-9C67F9818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0" y="1481171"/>
            <a:ext cx="4303752" cy="4422360"/>
          </a:xfrm>
          <a:prstGeom prst="rect">
            <a:avLst/>
          </a:prstGeom>
        </p:spPr>
      </p:pic>
      <p:sp>
        <p:nvSpPr>
          <p:cNvPr id="2" name="Rectangle 1"/>
          <p:cNvSpPr/>
          <p:nvPr/>
        </p:nvSpPr>
        <p:spPr>
          <a:xfrm>
            <a:off x="317500" y="992268"/>
            <a:ext cx="7912100" cy="461665"/>
          </a:xfrm>
          <a:prstGeom prst="rect">
            <a:avLst/>
          </a:prstGeom>
        </p:spPr>
        <p:txBody>
          <a:bodyPr wrap="square">
            <a:spAutoFit/>
          </a:bodyPr>
          <a:lstStyle/>
          <a:p>
            <a:r>
              <a:rPr lang="en-GB" sz="2400" b="1" dirty="0"/>
              <a:t>1) Introduction to the atmospheric electric field (DC)</a:t>
            </a:r>
          </a:p>
        </p:txBody>
      </p:sp>
      <p:sp>
        <p:nvSpPr>
          <p:cNvPr id="4" name="TextBox 3"/>
          <p:cNvSpPr txBox="1"/>
          <p:nvPr/>
        </p:nvSpPr>
        <p:spPr>
          <a:xfrm>
            <a:off x="801169" y="5958065"/>
            <a:ext cx="3103735" cy="369332"/>
          </a:xfrm>
          <a:prstGeom prst="rect">
            <a:avLst/>
          </a:prstGeom>
          <a:noFill/>
        </p:spPr>
        <p:txBody>
          <a:bodyPr wrap="none" rtlCol="0">
            <a:spAutoFit/>
          </a:bodyPr>
          <a:lstStyle/>
          <a:p>
            <a:r>
              <a:rPr lang="en-GB" dirty="0"/>
              <a:t>Figure1. Global electric circuit </a:t>
            </a:r>
            <a:r>
              <a:rPr lang="en-GB" baseline="30000" dirty="0"/>
              <a:t>1</a:t>
            </a:r>
            <a:endParaRPr lang="en-GB" dirty="0"/>
          </a:p>
        </p:txBody>
      </p:sp>
      <p:sp>
        <p:nvSpPr>
          <p:cNvPr id="8" name="TextBox 5">
            <a:extLst>
              <a:ext uri="{FF2B5EF4-FFF2-40B4-BE49-F238E27FC236}">
                <a16:creationId xmlns:a16="http://schemas.microsoft.com/office/drawing/2014/main" id="{5185BF0E-2DE7-41B5-989D-12F01D6D2F77}"/>
              </a:ext>
            </a:extLst>
          </p:cNvPr>
          <p:cNvSpPr txBox="1"/>
          <p:nvPr/>
        </p:nvSpPr>
        <p:spPr>
          <a:xfrm>
            <a:off x="497400" y="6426093"/>
            <a:ext cx="811319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t>1.</a:t>
            </a:r>
            <a:r>
              <a:rPr lang="en-US" sz="1200" dirty="0"/>
              <a:t> K. Nicoll Coupling Between the Global Atmospheric Electric Circuit and Clouds, 2010</a:t>
            </a:r>
            <a:endParaRPr lang="en-GB" sz="1200" dirty="0"/>
          </a:p>
        </p:txBody>
      </p:sp>
      <p:sp>
        <p:nvSpPr>
          <p:cNvPr id="6" name="TextBox 5">
            <a:extLst>
              <a:ext uri="{FF2B5EF4-FFF2-40B4-BE49-F238E27FC236}">
                <a16:creationId xmlns:a16="http://schemas.microsoft.com/office/drawing/2014/main" id="{B634AD39-BDD2-493B-A075-2896DF8C0024}"/>
              </a:ext>
            </a:extLst>
          </p:cNvPr>
          <p:cNvSpPr txBox="1"/>
          <p:nvPr/>
        </p:nvSpPr>
        <p:spPr>
          <a:xfrm>
            <a:off x="4306847" y="1905000"/>
            <a:ext cx="4303752" cy="3970318"/>
          </a:xfrm>
          <a:prstGeom prst="rect">
            <a:avLst/>
          </a:prstGeom>
          <a:noFill/>
        </p:spPr>
        <p:txBody>
          <a:bodyPr wrap="square" rtlCol="0">
            <a:spAutoFit/>
          </a:bodyPr>
          <a:lstStyle/>
          <a:p>
            <a:pPr algn="ctr"/>
            <a:r>
              <a:rPr lang="en-GB" dirty="0"/>
              <a:t>Atmosphere is electrified</a:t>
            </a:r>
          </a:p>
          <a:p>
            <a:pPr algn="ctr"/>
            <a:endParaRPr lang="en-GB" dirty="0"/>
          </a:p>
          <a:p>
            <a:pPr algn="ctr"/>
            <a:endParaRPr lang="en-GB" dirty="0"/>
          </a:p>
          <a:p>
            <a:pPr algn="ctr"/>
            <a:r>
              <a:rPr lang="en-GB" dirty="0"/>
              <a:t>Atmosphere ~ leaky capacitor</a:t>
            </a:r>
          </a:p>
          <a:p>
            <a:pPr algn="ctr"/>
            <a:endParaRPr lang="en-GB" dirty="0"/>
          </a:p>
          <a:p>
            <a:pPr algn="ctr"/>
            <a:endParaRPr lang="en-GB" dirty="0"/>
          </a:p>
          <a:p>
            <a:pPr algn="ctr"/>
            <a:r>
              <a:rPr lang="en-GB" dirty="0"/>
              <a:t>Ionospheric potential is a global parameter</a:t>
            </a:r>
          </a:p>
          <a:p>
            <a:pPr algn="ctr"/>
            <a:endParaRPr lang="en-GB" dirty="0"/>
          </a:p>
          <a:p>
            <a:pPr algn="ctr"/>
            <a:endParaRPr lang="en-GB" dirty="0"/>
          </a:p>
          <a:p>
            <a:pPr algn="ctr"/>
            <a:r>
              <a:rPr lang="en-GB" dirty="0"/>
              <a:t>When </a:t>
            </a:r>
            <a:r>
              <a:rPr lang="en-GB" dirty="0" err="1"/>
              <a:t>Jc</a:t>
            </a:r>
            <a:r>
              <a:rPr lang="en-GB" dirty="0"/>
              <a:t> (conduction current) flow down through higher resistivity regions (like clouds, pollution), electric charge deposition can occur on the vertical boundaries of the low conductivity layer</a:t>
            </a:r>
          </a:p>
        </p:txBody>
      </p:sp>
      <p:grpSp>
        <p:nvGrpSpPr>
          <p:cNvPr id="14" name="Group 13">
            <a:extLst>
              <a:ext uri="{FF2B5EF4-FFF2-40B4-BE49-F238E27FC236}">
                <a16:creationId xmlns:a16="http://schemas.microsoft.com/office/drawing/2014/main" id="{53F141BE-8D5B-4FA5-A994-6E5E55015231}"/>
              </a:ext>
            </a:extLst>
          </p:cNvPr>
          <p:cNvGrpSpPr/>
          <p:nvPr/>
        </p:nvGrpSpPr>
        <p:grpSpPr>
          <a:xfrm>
            <a:off x="6214287" y="2237244"/>
            <a:ext cx="229737" cy="2186315"/>
            <a:chOff x="6214287" y="2237244"/>
            <a:chExt cx="229737" cy="2186315"/>
          </a:xfrm>
        </p:grpSpPr>
        <p:sp>
          <p:nvSpPr>
            <p:cNvPr id="11" name="Arrow: Down 10">
              <a:extLst>
                <a:ext uri="{FF2B5EF4-FFF2-40B4-BE49-F238E27FC236}">
                  <a16:creationId xmlns:a16="http://schemas.microsoft.com/office/drawing/2014/main" id="{413E283B-39AE-44D2-9D56-04BBDACC2EE0}"/>
                </a:ext>
              </a:extLst>
            </p:cNvPr>
            <p:cNvSpPr/>
            <p:nvPr/>
          </p:nvSpPr>
          <p:spPr>
            <a:xfrm>
              <a:off x="6214287" y="2237244"/>
              <a:ext cx="228600" cy="5334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E2094D52-7D8E-4CEE-8537-559188D90115}"/>
                </a:ext>
              </a:extLst>
            </p:cNvPr>
            <p:cNvSpPr/>
            <p:nvPr/>
          </p:nvSpPr>
          <p:spPr>
            <a:xfrm>
              <a:off x="6215424" y="3072684"/>
              <a:ext cx="228600" cy="5334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B7AD4D5D-EFD3-40F3-8191-48773D041291}"/>
                </a:ext>
              </a:extLst>
            </p:cNvPr>
            <p:cNvSpPr/>
            <p:nvPr/>
          </p:nvSpPr>
          <p:spPr>
            <a:xfrm>
              <a:off x="6214287" y="3890159"/>
              <a:ext cx="228600" cy="5334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pic>
        <p:nvPicPr>
          <p:cNvPr id="15" name="Picture 14" descr="A drawing of a face&#10;&#10;Description automatically generated">
            <a:extLst>
              <a:ext uri="{FF2B5EF4-FFF2-40B4-BE49-F238E27FC236}">
                <a16:creationId xmlns:a16="http://schemas.microsoft.com/office/drawing/2014/main" id="{02897359-6936-4FB5-B9EE-7312BD64E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1103320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992268"/>
            <a:ext cx="7912100" cy="461665"/>
          </a:xfrm>
          <a:prstGeom prst="rect">
            <a:avLst/>
          </a:prstGeom>
        </p:spPr>
        <p:txBody>
          <a:bodyPr wrap="square">
            <a:spAutoFit/>
          </a:bodyPr>
          <a:lstStyle/>
          <a:p>
            <a:r>
              <a:rPr lang="en-GB" sz="2400" b="1" dirty="0"/>
              <a:t>1) Introduction to the atmospheric electric field (DC)</a:t>
            </a:r>
          </a:p>
        </p:txBody>
      </p:sp>
      <p:sp>
        <p:nvSpPr>
          <p:cNvPr id="7" name="TextBox 6"/>
          <p:cNvSpPr txBox="1"/>
          <p:nvPr/>
        </p:nvSpPr>
        <p:spPr>
          <a:xfrm>
            <a:off x="4910041" y="5404067"/>
            <a:ext cx="3875341" cy="923330"/>
          </a:xfrm>
          <a:prstGeom prst="rect">
            <a:avLst/>
          </a:prstGeom>
          <a:noFill/>
        </p:spPr>
        <p:txBody>
          <a:bodyPr wrap="square" rtlCol="0">
            <a:spAutoFit/>
          </a:bodyPr>
          <a:lstStyle/>
          <a:p>
            <a:r>
              <a:rPr lang="en-GB" dirty="0"/>
              <a:t>Figure2. Variation of the electric field intensity with height, as measured on clear days over Leningrad </a:t>
            </a:r>
            <a:r>
              <a:rPr lang="en-GB" baseline="30000" dirty="0"/>
              <a:t>2</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041" y="1482985"/>
            <a:ext cx="3319559" cy="3933394"/>
          </a:xfrm>
          <a:prstGeom prst="rect">
            <a:avLst/>
          </a:prstGeom>
        </p:spPr>
      </p:pic>
      <p:sp>
        <p:nvSpPr>
          <p:cNvPr id="8" name="TextBox 5">
            <a:extLst>
              <a:ext uri="{FF2B5EF4-FFF2-40B4-BE49-F238E27FC236}">
                <a16:creationId xmlns:a16="http://schemas.microsoft.com/office/drawing/2014/main" id="{5185BF0E-2DE7-41B5-989D-12F01D6D2F77}"/>
              </a:ext>
            </a:extLst>
          </p:cNvPr>
          <p:cNvSpPr txBox="1"/>
          <p:nvPr/>
        </p:nvSpPr>
        <p:spPr>
          <a:xfrm>
            <a:off x="497400" y="6426093"/>
            <a:ext cx="811319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t>2</a:t>
            </a:r>
            <a:r>
              <a:rPr lang="en-US" sz="1200" dirty="0"/>
              <a:t>. M. </a:t>
            </a:r>
            <a:r>
              <a:rPr lang="en-US" sz="1200" dirty="0" err="1"/>
              <a:t>Imyanitov</a:t>
            </a:r>
            <a:r>
              <a:rPr lang="en-US" sz="1200" dirty="0"/>
              <a:t> and E. V. </a:t>
            </a:r>
            <a:r>
              <a:rPr lang="en-US" sz="1200" dirty="0" err="1"/>
              <a:t>Chubarina</a:t>
            </a:r>
            <a:r>
              <a:rPr lang="en-US" sz="1200" dirty="0"/>
              <a:t>, “Electricity of the free atmosphere,” Isr. </a:t>
            </a:r>
            <a:r>
              <a:rPr lang="en-US" sz="1200" dirty="0" err="1"/>
              <a:t>Progr</a:t>
            </a:r>
            <a:r>
              <a:rPr lang="en-US" sz="1200" dirty="0"/>
              <a:t>. Sci. Transl. , 1967</a:t>
            </a:r>
          </a:p>
        </p:txBody>
      </p:sp>
      <p:sp>
        <p:nvSpPr>
          <p:cNvPr id="9" name="TextBox 8">
            <a:extLst>
              <a:ext uri="{FF2B5EF4-FFF2-40B4-BE49-F238E27FC236}">
                <a16:creationId xmlns:a16="http://schemas.microsoft.com/office/drawing/2014/main" id="{96E5F13B-826B-4DF0-B44C-1D8AF35C50A6}"/>
              </a:ext>
            </a:extLst>
          </p:cNvPr>
          <p:cNvSpPr txBox="1"/>
          <p:nvPr/>
        </p:nvSpPr>
        <p:spPr>
          <a:xfrm>
            <a:off x="317500" y="2157020"/>
            <a:ext cx="4303752" cy="3416320"/>
          </a:xfrm>
          <a:prstGeom prst="rect">
            <a:avLst/>
          </a:prstGeom>
          <a:noFill/>
        </p:spPr>
        <p:txBody>
          <a:bodyPr wrap="square" rtlCol="0">
            <a:spAutoFit/>
          </a:bodyPr>
          <a:lstStyle/>
          <a:p>
            <a:pPr algn="ctr"/>
            <a:r>
              <a:rPr lang="en-GB" dirty="0"/>
              <a:t>Electric field intensity varies with height</a:t>
            </a:r>
          </a:p>
          <a:p>
            <a:pPr algn="ctr"/>
            <a:r>
              <a:rPr lang="en-GB" dirty="0"/>
              <a:t>These observations are in line with the approximation of atmosphere to a capacitor</a:t>
            </a:r>
          </a:p>
          <a:p>
            <a:pPr algn="ctr"/>
            <a:endParaRPr lang="en-GB" dirty="0"/>
          </a:p>
          <a:p>
            <a:pPr algn="ctr"/>
            <a:endParaRPr lang="en-GB" dirty="0"/>
          </a:p>
          <a:p>
            <a:pPr algn="ctr"/>
            <a:r>
              <a:rPr lang="en-GB" dirty="0"/>
              <a:t>Most variation happens in the lower 5km of atmosphere as the electric resistivity increases the most in this region </a:t>
            </a:r>
          </a:p>
          <a:p>
            <a:pPr algn="ctr"/>
            <a:endParaRPr lang="en-GB" dirty="0"/>
          </a:p>
          <a:p>
            <a:pPr algn="ctr"/>
            <a:endParaRPr lang="en-GB" dirty="0"/>
          </a:p>
          <a:p>
            <a:pPr algn="ctr"/>
            <a:r>
              <a:rPr lang="en-GB" dirty="0"/>
              <a:t>Focused effort in characterizing this region is expected to yield concentrated results</a:t>
            </a:r>
          </a:p>
        </p:txBody>
      </p:sp>
      <p:grpSp>
        <p:nvGrpSpPr>
          <p:cNvPr id="10" name="Group 9">
            <a:extLst>
              <a:ext uri="{FF2B5EF4-FFF2-40B4-BE49-F238E27FC236}">
                <a16:creationId xmlns:a16="http://schemas.microsoft.com/office/drawing/2014/main" id="{3D448B4E-2118-4E2E-804A-C848A0EC7DEC}"/>
              </a:ext>
            </a:extLst>
          </p:cNvPr>
          <p:cNvGrpSpPr/>
          <p:nvPr/>
        </p:nvGrpSpPr>
        <p:grpSpPr>
          <a:xfrm>
            <a:off x="2354507" y="3124028"/>
            <a:ext cx="228600" cy="1822309"/>
            <a:chOff x="6214287" y="2255081"/>
            <a:chExt cx="228600" cy="1822309"/>
          </a:xfrm>
        </p:grpSpPr>
        <p:sp>
          <p:nvSpPr>
            <p:cNvPr id="11" name="Arrow: Down 10">
              <a:extLst>
                <a:ext uri="{FF2B5EF4-FFF2-40B4-BE49-F238E27FC236}">
                  <a16:creationId xmlns:a16="http://schemas.microsoft.com/office/drawing/2014/main" id="{C7898F23-8277-4EC7-A598-D9F45C79CE16}"/>
                </a:ext>
              </a:extLst>
            </p:cNvPr>
            <p:cNvSpPr/>
            <p:nvPr/>
          </p:nvSpPr>
          <p:spPr>
            <a:xfrm>
              <a:off x="6214287" y="2255081"/>
              <a:ext cx="228600" cy="5334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E844A629-458F-4DEE-98A1-2AA32D15ADEB}"/>
                </a:ext>
              </a:extLst>
            </p:cNvPr>
            <p:cNvSpPr/>
            <p:nvPr/>
          </p:nvSpPr>
          <p:spPr>
            <a:xfrm>
              <a:off x="6214287" y="3543990"/>
              <a:ext cx="228600" cy="5334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pic>
        <p:nvPicPr>
          <p:cNvPr id="13" name="Picture 12" descr="A drawing of a face&#10;&#10;Description automatically generated">
            <a:extLst>
              <a:ext uri="{FF2B5EF4-FFF2-40B4-BE49-F238E27FC236}">
                <a16:creationId xmlns:a16="http://schemas.microsoft.com/office/drawing/2014/main" id="{5815E59E-6C49-4747-A8B9-BC0ACF92BE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4255320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280597-C1AB-4BC1-8FE8-8BA0A19E918D}"/>
              </a:ext>
            </a:extLst>
          </p:cNvPr>
          <p:cNvSpPr txBox="1"/>
          <p:nvPr/>
        </p:nvSpPr>
        <p:spPr>
          <a:xfrm>
            <a:off x="228600" y="1447800"/>
            <a:ext cx="8153400" cy="4893647"/>
          </a:xfrm>
          <a:prstGeom prst="rect">
            <a:avLst/>
          </a:prstGeom>
          <a:noFill/>
        </p:spPr>
        <p:txBody>
          <a:bodyPr wrap="square" rtlCol="0">
            <a:spAutoFit/>
          </a:bodyPr>
          <a:lstStyle/>
          <a:p>
            <a:r>
              <a:rPr lang="en-GB" sz="2400" dirty="0"/>
              <a:t>2) What am I trying to do during my PhD?</a:t>
            </a:r>
          </a:p>
          <a:p>
            <a:endParaRPr lang="en-GB" sz="2400" dirty="0"/>
          </a:p>
          <a:p>
            <a:r>
              <a:rPr lang="en-GB" sz="2400" dirty="0"/>
              <a:t>      small UAVs have become widely available </a:t>
            </a:r>
          </a:p>
          <a:p>
            <a:r>
              <a:rPr lang="en-GB" sz="2400" dirty="0"/>
              <a:t>		           I propose to use them as scientific platform</a:t>
            </a:r>
          </a:p>
          <a:p>
            <a:r>
              <a:rPr lang="en-GB" sz="2400" dirty="0"/>
              <a:t>	</a:t>
            </a:r>
          </a:p>
          <a:p>
            <a:r>
              <a:rPr lang="en-GB" sz="2400" dirty="0"/>
              <a:t>    What is there to be gained?</a:t>
            </a:r>
          </a:p>
          <a:p>
            <a:r>
              <a:rPr lang="en-GB" sz="2400" dirty="0"/>
              <a:t>      </a:t>
            </a:r>
          </a:p>
          <a:p>
            <a:r>
              <a:rPr lang="en-GB" sz="2400" dirty="0"/>
              <a:t>      monitor	ionospheric potential</a:t>
            </a:r>
          </a:p>
          <a:p>
            <a:r>
              <a:rPr lang="en-GB" sz="2400" dirty="0"/>
              <a:t> 		aerosol concentration</a:t>
            </a:r>
          </a:p>
          <a:p>
            <a:r>
              <a:rPr lang="en-GB" sz="2400" dirty="0"/>
              <a:t>	 	</a:t>
            </a:r>
            <a:r>
              <a:rPr lang="en-GB" sz="2400" b="1" dirty="0"/>
              <a:t>non-thunderstorm cloud charge and its effects</a:t>
            </a:r>
          </a:p>
          <a:p>
            <a:endParaRPr lang="en-GB" sz="2400" dirty="0"/>
          </a:p>
          <a:p>
            <a:r>
              <a:rPr lang="en-GB" sz="2400" dirty="0"/>
              <a:t>     engineering </a:t>
            </a:r>
            <a:r>
              <a:rPr lang="en-GB" sz="2400" b="1" dirty="0"/>
              <a:t>roadmap</a:t>
            </a:r>
            <a:r>
              <a:rPr lang="en-GB" sz="2400" dirty="0"/>
              <a:t> for developing and integrating complex</a:t>
            </a:r>
          </a:p>
          <a:p>
            <a:r>
              <a:rPr lang="en-GB" sz="2400" dirty="0"/>
              <a:t>     atmospheric research sensing platforms and identify </a:t>
            </a:r>
            <a:r>
              <a:rPr lang="en-GB" sz="2400" b="1" dirty="0"/>
              <a:t>pitfalls</a:t>
            </a:r>
          </a:p>
        </p:txBody>
      </p:sp>
      <p:pic>
        <p:nvPicPr>
          <p:cNvPr id="3" name="Picture 2" descr="A drawing of a face&#10;&#10;Description automatically generated">
            <a:extLst>
              <a:ext uri="{FF2B5EF4-FFF2-40B4-BE49-F238E27FC236}">
                <a16:creationId xmlns:a16="http://schemas.microsoft.com/office/drawing/2014/main" id="{543BB6E1-49D6-4D5E-878B-A6E160139A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1538334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208544"/>
            <a:ext cx="7772400" cy="2677656"/>
          </a:xfrm>
          <a:prstGeom prst="rect">
            <a:avLst/>
          </a:prstGeom>
          <a:noFill/>
        </p:spPr>
        <p:txBody>
          <a:bodyPr wrap="square" rtlCol="0">
            <a:spAutoFit/>
          </a:bodyPr>
          <a:lstStyle/>
          <a:p>
            <a:r>
              <a:rPr lang="en-GB" sz="2400" dirty="0"/>
              <a:t>3) Concept of operation of Electric Field Sensors</a:t>
            </a:r>
          </a:p>
          <a:p>
            <a:endParaRPr lang="en-GB" sz="2400" dirty="0"/>
          </a:p>
          <a:p>
            <a:endParaRPr lang="en-GB" sz="2400" dirty="0"/>
          </a:p>
          <a:p>
            <a:endParaRPr lang="en-GB" sz="2400" dirty="0"/>
          </a:p>
          <a:p>
            <a:endParaRPr lang="en-GB" sz="2400" dirty="0"/>
          </a:p>
          <a:p>
            <a:endParaRPr lang="en-GB" sz="2400" dirty="0"/>
          </a:p>
          <a:p>
            <a:endParaRPr lang="en-GB" sz="2400" dirty="0"/>
          </a:p>
        </p:txBody>
      </p:sp>
      <p:sp>
        <p:nvSpPr>
          <p:cNvPr id="6" name="TextBox 5"/>
          <p:cNvSpPr txBox="1"/>
          <p:nvPr/>
        </p:nvSpPr>
        <p:spPr>
          <a:xfrm>
            <a:off x="3312694" y="3515899"/>
            <a:ext cx="365806" cy="369332"/>
          </a:xfrm>
          <a:prstGeom prst="rect">
            <a:avLst/>
          </a:prstGeom>
          <a:noFill/>
        </p:spPr>
        <p:txBody>
          <a:bodyPr wrap="none" rtlCol="0">
            <a:spAutoFit/>
          </a:bodyPr>
          <a:lstStyle/>
          <a:p>
            <a:r>
              <a:rPr lang="en-GB" dirty="0"/>
              <a:t>a)</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58" y="1592239"/>
            <a:ext cx="2342233" cy="2216625"/>
          </a:xfrm>
          <a:prstGeom prst="rect">
            <a:avLst/>
          </a:prstGeom>
        </p:spPr>
      </p:pic>
      <p:sp>
        <p:nvSpPr>
          <p:cNvPr id="15" name="TextBox 14">
            <a:extLst>
              <a:ext uri="{FF2B5EF4-FFF2-40B4-BE49-F238E27FC236}">
                <a16:creationId xmlns:a16="http://schemas.microsoft.com/office/drawing/2014/main" id="{0315C3AB-89B9-45E1-8946-DE409ABE47A1}"/>
              </a:ext>
            </a:extLst>
          </p:cNvPr>
          <p:cNvSpPr txBox="1"/>
          <p:nvPr/>
        </p:nvSpPr>
        <p:spPr>
          <a:xfrm>
            <a:off x="4505715" y="1886888"/>
            <a:ext cx="4303752" cy="2308324"/>
          </a:xfrm>
          <a:prstGeom prst="rect">
            <a:avLst/>
          </a:prstGeom>
          <a:noFill/>
        </p:spPr>
        <p:txBody>
          <a:bodyPr wrap="square" rtlCol="0">
            <a:spAutoFit/>
          </a:bodyPr>
          <a:lstStyle/>
          <a:p>
            <a:pPr algn="ctr"/>
            <a:r>
              <a:rPr lang="en-GB" b="1" dirty="0"/>
              <a:t>Passive probe</a:t>
            </a:r>
          </a:p>
          <a:p>
            <a:pPr algn="ctr"/>
            <a:endParaRPr lang="en-GB" b="1" dirty="0"/>
          </a:p>
          <a:p>
            <a:r>
              <a:rPr lang="en-GB" dirty="0"/>
              <a:t>Pro: Simple</a:t>
            </a:r>
          </a:p>
          <a:p>
            <a:endParaRPr lang="en-GB" dirty="0"/>
          </a:p>
          <a:p>
            <a:r>
              <a:rPr lang="en-GB" dirty="0"/>
              <a:t>Con: 	long response time</a:t>
            </a:r>
          </a:p>
          <a:p>
            <a:r>
              <a:rPr lang="en-GB" dirty="0"/>
              <a:t>	it requires a ground connection</a:t>
            </a:r>
          </a:p>
          <a:p>
            <a:pPr algn="ctr"/>
            <a:endParaRPr lang="en-GB" dirty="0"/>
          </a:p>
          <a:p>
            <a:pPr algn="ctr"/>
            <a:endParaRPr lang="en-GB" dirty="0"/>
          </a:p>
        </p:txBody>
      </p:sp>
      <p:pic>
        <p:nvPicPr>
          <p:cNvPr id="7" name="Picture 6" descr="A drawing of a face&#10;&#10;Description automatically generated">
            <a:extLst>
              <a:ext uri="{FF2B5EF4-FFF2-40B4-BE49-F238E27FC236}">
                <a16:creationId xmlns:a16="http://schemas.microsoft.com/office/drawing/2014/main" id="{E1579CE5-2CF3-424D-A1D7-6457C3A758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1698716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208544"/>
            <a:ext cx="7772400" cy="2677656"/>
          </a:xfrm>
          <a:prstGeom prst="rect">
            <a:avLst/>
          </a:prstGeom>
          <a:noFill/>
        </p:spPr>
        <p:txBody>
          <a:bodyPr wrap="square" rtlCol="0">
            <a:spAutoFit/>
          </a:bodyPr>
          <a:lstStyle/>
          <a:p>
            <a:r>
              <a:rPr lang="en-GB" sz="2400" dirty="0"/>
              <a:t>3) Concept of operation of Electric Field Sensors</a:t>
            </a:r>
          </a:p>
          <a:p>
            <a:endParaRPr lang="en-GB" sz="2400" dirty="0"/>
          </a:p>
          <a:p>
            <a:endParaRPr lang="en-GB" sz="2400" dirty="0"/>
          </a:p>
          <a:p>
            <a:endParaRPr lang="en-GB" sz="2400" dirty="0"/>
          </a:p>
          <a:p>
            <a:endParaRPr lang="en-GB" sz="2400" dirty="0"/>
          </a:p>
          <a:p>
            <a:endParaRPr lang="en-GB" sz="2400" dirty="0"/>
          </a:p>
          <a:p>
            <a:endParaRPr lang="en-GB" sz="2400" dirty="0"/>
          </a:p>
        </p:txBody>
      </p:sp>
      <p:sp>
        <p:nvSpPr>
          <p:cNvPr id="9" name="TextBox 8"/>
          <p:cNvSpPr txBox="1"/>
          <p:nvPr/>
        </p:nvSpPr>
        <p:spPr>
          <a:xfrm>
            <a:off x="7113247" y="3445632"/>
            <a:ext cx="455574" cy="369332"/>
          </a:xfrm>
          <a:prstGeom prst="rect">
            <a:avLst/>
          </a:prstGeom>
          <a:noFill/>
        </p:spPr>
        <p:txBody>
          <a:bodyPr wrap="none" rtlCol="0">
            <a:spAutoFit/>
          </a:bodyPr>
          <a:lstStyle/>
          <a:p>
            <a:r>
              <a:rPr lang="en-GB" dirty="0"/>
              <a:t>b)</a:t>
            </a:r>
            <a:r>
              <a:rPr lang="en-GB" baseline="30000" dirty="0"/>
              <a:t>3</a:t>
            </a:r>
            <a:endParaRPr lang="en-GB"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224" y="1592239"/>
            <a:ext cx="2983510" cy="2381334"/>
          </a:xfrm>
          <a:prstGeom prst="rect">
            <a:avLst/>
          </a:prstGeom>
        </p:spPr>
      </p:pic>
      <p:sp>
        <p:nvSpPr>
          <p:cNvPr id="14" name="TextBox 5">
            <a:extLst>
              <a:ext uri="{FF2B5EF4-FFF2-40B4-BE49-F238E27FC236}">
                <a16:creationId xmlns:a16="http://schemas.microsoft.com/office/drawing/2014/main" id="{CBC20EBB-F043-476B-96D9-0020CD03FCA9}"/>
              </a:ext>
            </a:extLst>
          </p:cNvPr>
          <p:cNvSpPr txBox="1"/>
          <p:nvPr/>
        </p:nvSpPr>
        <p:spPr>
          <a:xfrm>
            <a:off x="393300" y="6381560"/>
            <a:ext cx="811319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t>3</a:t>
            </a:r>
            <a:r>
              <a:rPr lang="en-US" sz="1200" dirty="0"/>
              <a:t> W. D. </a:t>
            </a:r>
            <a:r>
              <a:rPr lang="en-US" sz="1200" dirty="0" err="1"/>
              <a:t>MacGorman</a:t>
            </a:r>
            <a:r>
              <a:rPr lang="en-US" sz="1200" dirty="0"/>
              <a:t>, D. R and Rust, The electrical nature of storms. New York, Oxford University Press, 1998</a:t>
            </a:r>
          </a:p>
        </p:txBody>
      </p:sp>
      <p:sp>
        <p:nvSpPr>
          <p:cNvPr id="15" name="TextBox 14">
            <a:extLst>
              <a:ext uri="{FF2B5EF4-FFF2-40B4-BE49-F238E27FC236}">
                <a16:creationId xmlns:a16="http://schemas.microsoft.com/office/drawing/2014/main" id="{00295786-B337-4779-B8E8-C4F1E86326F1}"/>
              </a:ext>
            </a:extLst>
          </p:cNvPr>
          <p:cNvSpPr txBox="1"/>
          <p:nvPr/>
        </p:nvSpPr>
        <p:spPr>
          <a:xfrm>
            <a:off x="231977" y="1969544"/>
            <a:ext cx="3806623" cy="2308324"/>
          </a:xfrm>
          <a:prstGeom prst="rect">
            <a:avLst/>
          </a:prstGeom>
          <a:noFill/>
        </p:spPr>
        <p:txBody>
          <a:bodyPr wrap="square" rtlCol="0">
            <a:spAutoFit/>
          </a:bodyPr>
          <a:lstStyle/>
          <a:p>
            <a:pPr algn="ctr"/>
            <a:r>
              <a:rPr lang="en-GB" b="1" dirty="0"/>
              <a:t>Differential probes (airborne)</a:t>
            </a:r>
          </a:p>
          <a:p>
            <a:pPr algn="ctr"/>
            <a:endParaRPr lang="en-GB" b="1" dirty="0"/>
          </a:p>
          <a:p>
            <a:r>
              <a:rPr lang="en-GB" dirty="0"/>
              <a:t>Pro: doesn’t need ground connection</a:t>
            </a:r>
          </a:p>
          <a:p>
            <a:endParaRPr lang="en-GB" dirty="0"/>
          </a:p>
          <a:p>
            <a:r>
              <a:rPr lang="en-GB" dirty="0"/>
              <a:t>Con: long response time</a:t>
            </a:r>
          </a:p>
          <a:p>
            <a:r>
              <a:rPr lang="en-GB" dirty="0"/>
              <a:t>         bulky and difficult to miniaturize</a:t>
            </a:r>
          </a:p>
          <a:p>
            <a:pPr algn="ctr"/>
            <a:endParaRPr lang="en-GB" dirty="0"/>
          </a:p>
          <a:p>
            <a:pPr algn="ctr"/>
            <a:endParaRPr lang="en-GB" dirty="0"/>
          </a:p>
        </p:txBody>
      </p:sp>
      <p:pic>
        <p:nvPicPr>
          <p:cNvPr id="7" name="Picture 6" descr="A drawing of a face&#10;&#10;Description automatically generated">
            <a:extLst>
              <a:ext uri="{FF2B5EF4-FFF2-40B4-BE49-F238E27FC236}">
                <a16:creationId xmlns:a16="http://schemas.microsoft.com/office/drawing/2014/main" id="{94FF4EC5-812F-4C00-93EA-201181B15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2961738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208544"/>
            <a:ext cx="7772400" cy="2677656"/>
          </a:xfrm>
          <a:prstGeom prst="rect">
            <a:avLst/>
          </a:prstGeom>
          <a:noFill/>
        </p:spPr>
        <p:txBody>
          <a:bodyPr wrap="square" rtlCol="0">
            <a:spAutoFit/>
          </a:bodyPr>
          <a:lstStyle/>
          <a:p>
            <a:r>
              <a:rPr lang="en-GB" sz="2400" dirty="0"/>
              <a:t>3) Concept of operation of Electric Field Sensors</a:t>
            </a:r>
          </a:p>
          <a:p>
            <a:endParaRPr lang="en-GB" sz="2400" dirty="0"/>
          </a:p>
          <a:p>
            <a:endParaRPr lang="en-GB" sz="2400" dirty="0"/>
          </a:p>
          <a:p>
            <a:endParaRPr lang="en-GB" sz="2400" dirty="0"/>
          </a:p>
          <a:p>
            <a:endParaRPr lang="en-GB" sz="2400" dirty="0"/>
          </a:p>
          <a:p>
            <a:endParaRPr lang="en-GB" sz="2400" dirty="0"/>
          </a:p>
          <a:p>
            <a:endParaRPr lang="en-GB" sz="2400" dirty="0"/>
          </a:p>
        </p:txBody>
      </p:sp>
      <p:pic>
        <p:nvPicPr>
          <p:cNvPr id="8" name="Picture 7" descr="A close up of a piece of paper&#10;&#10;Description automatically generated">
            <a:extLst>
              <a:ext uri="{FF2B5EF4-FFF2-40B4-BE49-F238E27FC236}">
                <a16:creationId xmlns:a16="http://schemas.microsoft.com/office/drawing/2014/main" id="{A06E5F8C-3FD7-439F-A5CA-94F16DAE5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555" y="3879913"/>
            <a:ext cx="2476715" cy="2408129"/>
          </a:xfrm>
          <a:prstGeom prst="rect">
            <a:avLst/>
          </a:prstGeom>
        </p:spPr>
      </p:pic>
      <p:sp>
        <p:nvSpPr>
          <p:cNvPr id="11" name="TextBox 10"/>
          <p:cNvSpPr txBox="1"/>
          <p:nvPr/>
        </p:nvSpPr>
        <p:spPr>
          <a:xfrm>
            <a:off x="3316640" y="5683599"/>
            <a:ext cx="431528" cy="369332"/>
          </a:xfrm>
          <a:prstGeom prst="rect">
            <a:avLst/>
          </a:prstGeom>
          <a:noFill/>
        </p:spPr>
        <p:txBody>
          <a:bodyPr wrap="none" rtlCol="0">
            <a:spAutoFit/>
          </a:bodyPr>
          <a:lstStyle/>
          <a:p>
            <a:r>
              <a:rPr lang="en-GB" dirty="0"/>
              <a:t>c)</a:t>
            </a:r>
            <a:r>
              <a:rPr lang="en-GB" baseline="30000" dirty="0"/>
              <a:t>1</a:t>
            </a:r>
            <a:endParaRPr lang="en-GB" dirty="0"/>
          </a:p>
        </p:txBody>
      </p:sp>
      <p:sp>
        <p:nvSpPr>
          <p:cNvPr id="15" name="TextBox 14">
            <a:extLst>
              <a:ext uri="{FF2B5EF4-FFF2-40B4-BE49-F238E27FC236}">
                <a16:creationId xmlns:a16="http://schemas.microsoft.com/office/drawing/2014/main" id="{0704EA82-6F5D-4364-A934-16CAEEB7E435}"/>
              </a:ext>
            </a:extLst>
          </p:cNvPr>
          <p:cNvSpPr txBox="1"/>
          <p:nvPr/>
        </p:nvSpPr>
        <p:spPr>
          <a:xfrm>
            <a:off x="3748169" y="4073236"/>
            <a:ext cx="4862430" cy="2308324"/>
          </a:xfrm>
          <a:prstGeom prst="rect">
            <a:avLst/>
          </a:prstGeom>
          <a:noFill/>
        </p:spPr>
        <p:txBody>
          <a:bodyPr wrap="square" rtlCol="0">
            <a:spAutoFit/>
          </a:bodyPr>
          <a:lstStyle/>
          <a:p>
            <a:pPr algn="ctr"/>
            <a:r>
              <a:rPr lang="en-GB" b="1" dirty="0"/>
              <a:t>Electric Field Mill (EFM)</a:t>
            </a:r>
          </a:p>
          <a:p>
            <a:pPr algn="ctr"/>
            <a:endParaRPr lang="en-GB" b="1" dirty="0"/>
          </a:p>
          <a:p>
            <a:r>
              <a:rPr lang="en-GB" dirty="0"/>
              <a:t>Pro: common</a:t>
            </a:r>
          </a:p>
          <a:p>
            <a:r>
              <a:rPr lang="en-GB" dirty="0"/>
              <a:t>        allows miniaturization</a:t>
            </a:r>
          </a:p>
          <a:p>
            <a:endParaRPr lang="en-GB" dirty="0"/>
          </a:p>
          <a:p>
            <a:r>
              <a:rPr lang="en-GB" dirty="0"/>
              <a:t>Con: gyroscopic effect</a:t>
            </a:r>
          </a:p>
          <a:p>
            <a:r>
              <a:rPr lang="en-GB" dirty="0"/>
              <a:t>         no commercially available compact versions</a:t>
            </a:r>
          </a:p>
          <a:p>
            <a:r>
              <a:rPr lang="en-GB" dirty="0"/>
              <a:t>         noise through the rotor electrical connection</a:t>
            </a:r>
          </a:p>
        </p:txBody>
      </p:sp>
      <p:sp>
        <p:nvSpPr>
          <p:cNvPr id="16" name="TextBox 5">
            <a:extLst>
              <a:ext uri="{FF2B5EF4-FFF2-40B4-BE49-F238E27FC236}">
                <a16:creationId xmlns:a16="http://schemas.microsoft.com/office/drawing/2014/main" id="{7F417C5B-3DDF-4A33-8A39-78471126F6A5}"/>
              </a:ext>
            </a:extLst>
          </p:cNvPr>
          <p:cNvSpPr txBox="1"/>
          <p:nvPr/>
        </p:nvSpPr>
        <p:spPr>
          <a:xfrm>
            <a:off x="497400" y="6426093"/>
            <a:ext cx="811319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t>1.</a:t>
            </a:r>
            <a:r>
              <a:rPr lang="en-US" sz="1200" dirty="0"/>
              <a:t> K. Nicoll Coupling Between the Global Atmospheric Electric Circuit and Clouds, 2010</a:t>
            </a:r>
            <a:endParaRPr lang="en-GB" sz="1200" dirty="0"/>
          </a:p>
        </p:txBody>
      </p:sp>
      <p:pic>
        <p:nvPicPr>
          <p:cNvPr id="7" name="Picture 6" descr="A drawing of a face&#10;&#10;Description automatically generated">
            <a:extLst>
              <a:ext uri="{FF2B5EF4-FFF2-40B4-BE49-F238E27FC236}">
                <a16:creationId xmlns:a16="http://schemas.microsoft.com/office/drawing/2014/main" id="{20305B07-C8B5-4006-BE3E-644431926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1641633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208544"/>
            <a:ext cx="7772400" cy="2677656"/>
          </a:xfrm>
          <a:prstGeom prst="rect">
            <a:avLst/>
          </a:prstGeom>
          <a:noFill/>
        </p:spPr>
        <p:txBody>
          <a:bodyPr wrap="square" rtlCol="0">
            <a:spAutoFit/>
          </a:bodyPr>
          <a:lstStyle/>
          <a:p>
            <a:r>
              <a:rPr lang="en-GB" sz="2400" dirty="0"/>
              <a:t>3) Concept of operation of Electric Field Sensors</a:t>
            </a:r>
          </a:p>
          <a:p>
            <a:endParaRPr lang="en-GB" sz="2400" dirty="0"/>
          </a:p>
          <a:p>
            <a:endParaRPr lang="en-GB" sz="2400" dirty="0"/>
          </a:p>
          <a:p>
            <a:endParaRPr lang="en-GB" sz="2400" dirty="0"/>
          </a:p>
          <a:p>
            <a:endParaRPr lang="en-GB" sz="2400" dirty="0"/>
          </a:p>
          <a:p>
            <a:endParaRPr lang="en-GB" sz="2400" dirty="0"/>
          </a:p>
          <a:p>
            <a:endParaRPr lang="en-GB" sz="2400" dirty="0"/>
          </a:p>
        </p:txBody>
      </p:sp>
      <p:pic>
        <p:nvPicPr>
          <p:cNvPr id="2" name="20190920_105910">
            <a:hlinkClick r:id="" action="ppaction://media"/>
            <a:extLst>
              <a:ext uri="{FF2B5EF4-FFF2-40B4-BE49-F238E27FC236}">
                <a16:creationId xmlns:a16="http://schemas.microsoft.com/office/drawing/2014/main" id="{71D35734-8DCA-4092-B6D3-7F81A70EF5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15975" y="4020011"/>
            <a:ext cx="3285785" cy="1848254"/>
          </a:xfrm>
          <a:prstGeom prst="rect">
            <a:avLst/>
          </a:prstGeom>
        </p:spPr>
      </p:pic>
      <p:sp>
        <p:nvSpPr>
          <p:cNvPr id="10" name="TextBox 9">
            <a:extLst>
              <a:ext uri="{FF2B5EF4-FFF2-40B4-BE49-F238E27FC236}">
                <a16:creationId xmlns:a16="http://schemas.microsoft.com/office/drawing/2014/main" id="{9332E331-71CB-4FA8-9A0F-4E907D7879F6}"/>
              </a:ext>
            </a:extLst>
          </p:cNvPr>
          <p:cNvSpPr txBox="1"/>
          <p:nvPr/>
        </p:nvSpPr>
        <p:spPr>
          <a:xfrm>
            <a:off x="7271087" y="5683599"/>
            <a:ext cx="377026" cy="369332"/>
          </a:xfrm>
          <a:prstGeom prst="rect">
            <a:avLst/>
          </a:prstGeom>
          <a:noFill/>
        </p:spPr>
        <p:txBody>
          <a:bodyPr wrap="none" rtlCol="0">
            <a:spAutoFit/>
          </a:bodyPr>
          <a:lstStyle/>
          <a:p>
            <a:r>
              <a:rPr lang="en-GB" dirty="0"/>
              <a:t>d)</a:t>
            </a:r>
          </a:p>
        </p:txBody>
      </p:sp>
      <p:sp>
        <p:nvSpPr>
          <p:cNvPr id="15" name="TextBox 14">
            <a:extLst>
              <a:ext uri="{FF2B5EF4-FFF2-40B4-BE49-F238E27FC236}">
                <a16:creationId xmlns:a16="http://schemas.microsoft.com/office/drawing/2014/main" id="{10482C26-3F4E-477D-8B55-50D4047502BA}"/>
              </a:ext>
            </a:extLst>
          </p:cNvPr>
          <p:cNvSpPr txBox="1"/>
          <p:nvPr/>
        </p:nvSpPr>
        <p:spPr>
          <a:xfrm>
            <a:off x="181293" y="3886200"/>
            <a:ext cx="3628708" cy="2308324"/>
          </a:xfrm>
          <a:prstGeom prst="rect">
            <a:avLst/>
          </a:prstGeom>
          <a:noFill/>
        </p:spPr>
        <p:txBody>
          <a:bodyPr wrap="square" rtlCol="0">
            <a:spAutoFit/>
          </a:bodyPr>
          <a:lstStyle/>
          <a:p>
            <a:pPr algn="ctr"/>
            <a:r>
              <a:rPr lang="en-GB" b="1" dirty="0"/>
              <a:t>Electric Field Mill (EFM)</a:t>
            </a:r>
          </a:p>
          <a:p>
            <a:pPr algn="ctr"/>
            <a:endParaRPr lang="en-GB" b="1" dirty="0"/>
          </a:p>
          <a:p>
            <a:r>
              <a:rPr lang="en-GB" dirty="0"/>
              <a:t>Pro: proven technology </a:t>
            </a:r>
          </a:p>
          <a:p>
            <a:r>
              <a:rPr lang="en-GB" dirty="0"/>
              <a:t>        no gyroscopic effect</a:t>
            </a:r>
          </a:p>
          <a:p>
            <a:r>
              <a:rPr lang="en-GB" dirty="0"/>
              <a:t>        allows miniaturization</a:t>
            </a:r>
          </a:p>
          <a:p>
            <a:endParaRPr lang="en-GB" dirty="0"/>
          </a:p>
          <a:p>
            <a:r>
              <a:rPr lang="en-GB" dirty="0"/>
              <a:t>Con: lower cover/uncover frequency</a:t>
            </a:r>
          </a:p>
          <a:p>
            <a:r>
              <a:rPr lang="en-GB" dirty="0"/>
              <a:t>         requires in house development</a:t>
            </a:r>
          </a:p>
        </p:txBody>
      </p:sp>
      <p:pic>
        <p:nvPicPr>
          <p:cNvPr id="6" name="Picture 5" descr="A drawing of a face&#10;&#10;Description automatically generated">
            <a:extLst>
              <a:ext uri="{FF2B5EF4-FFF2-40B4-BE49-F238E27FC236}">
                <a16:creationId xmlns:a16="http://schemas.microsoft.com/office/drawing/2014/main" id="{7FDDE509-03E6-4A57-BD26-C641EFA692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6477000"/>
            <a:ext cx="791828" cy="277042"/>
          </a:xfrm>
          <a:prstGeom prst="rect">
            <a:avLst/>
          </a:prstGeom>
        </p:spPr>
      </p:pic>
    </p:spTree>
    <p:extLst>
      <p:ext uri="{BB962C8B-B14F-4D97-AF65-F5344CB8AC3E}">
        <p14:creationId xmlns:p14="http://schemas.microsoft.com/office/powerpoint/2010/main" val="116289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E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4712</TotalTime>
  <Words>3663</Words>
  <Application>Microsoft Office PowerPoint</Application>
  <PresentationFormat>On-screen Show (4:3)</PresentationFormat>
  <Paragraphs>380</Paragraphs>
  <Slides>21</Slides>
  <Notes>20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Lucida Grande</vt:lpstr>
      <vt:lpstr>StarSymbol</vt:lpstr>
      <vt:lps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Generalization.</dc:title>
  <dc:creator>Paul Leonard</dc:creator>
  <cp:lastModifiedBy>chindea stefan</cp:lastModifiedBy>
  <cp:revision>420</cp:revision>
  <cp:lastPrinted>2018-11-08T09:23:37Z</cp:lastPrinted>
  <dcterms:created xsi:type="dcterms:W3CDTF">2006-08-16T00:00:00Z</dcterms:created>
  <dcterms:modified xsi:type="dcterms:W3CDTF">2020-05-04T14:51:27Z</dcterms:modified>
  <cp:contentStatus/>
</cp:coreProperties>
</file>