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3"/>
  </p:notesMasterIdLst>
  <p:sldIdLst>
    <p:sldId id="260" r:id="rId2"/>
    <p:sldId id="261" r:id="rId3"/>
    <p:sldId id="262" r:id="rId4"/>
    <p:sldId id="270" r:id="rId5"/>
    <p:sldId id="263" r:id="rId6"/>
    <p:sldId id="264" r:id="rId7"/>
    <p:sldId id="265" r:id="rId8"/>
    <p:sldId id="266" r:id="rId9"/>
    <p:sldId id="267" r:id="rId10"/>
    <p:sldId id="269" r:id="rId11"/>
    <p:sldId id="268" r:id="rId12"/>
  </p:sldIdLst>
  <p:sldSz cx="9144000" cy="6858000" type="screen4x3"/>
  <p:notesSz cx="6811963" cy="99425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8DF85"/>
    <a:srgbClr val="A9DA74"/>
    <a:srgbClr val="CC3300"/>
    <a:srgbClr val="008000"/>
    <a:srgbClr val="00CC00"/>
    <a:srgbClr val="00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86151" autoAdjust="0"/>
  </p:normalViewPr>
  <p:slideViewPr>
    <p:cSldViewPr>
      <p:cViewPr>
        <p:scale>
          <a:sx n="90" d="100"/>
          <a:sy n="90" d="100"/>
        </p:scale>
        <p:origin x="-11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382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991" y="0"/>
            <a:ext cx="2952382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197" y="4722694"/>
            <a:ext cx="544957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Click to edit Master text styles</a:t>
            </a:r>
          </a:p>
          <a:p>
            <a:pPr lvl="1"/>
            <a:r>
              <a:rPr lang="cs-CZ" altLang="cs-CZ" noProof="0" smtClean="0"/>
              <a:t>Second level</a:t>
            </a:r>
          </a:p>
          <a:p>
            <a:pPr lvl="2"/>
            <a:r>
              <a:rPr lang="cs-CZ" altLang="cs-CZ" noProof="0" smtClean="0"/>
              <a:t>Third level</a:t>
            </a:r>
          </a:p>
          <a:p>
            <a:pPr lvl="3"/>
            <a:r>
              <a:rPr lang="cs-CZ" altLang="cs-CZ" noProof="0" smtClean="0"/>
              <a:t>Fourth level</a:t>
            </a:r>
          </a:p>
          <a:p>
            <a:pPr lvl="4"/>
            <a:r>
              <a:rPr lang="cs-CZ" altLang="cs-CZ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794"/>
            <a:ext cx="2952382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33" tIns="45866" rIns="91733" bIns="4586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991" y="9443794"/>
            <a:ext cx="2952382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33" tIns="45866" rIns="91733" bIns="4586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7BCEA-CB43-46BF-8CAA-98F85A0779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8960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7BCEA-CB43-46BF-8CAA-98F85A0779C4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751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7BCEA-CB43-46BF-8CAA-98F85A0779C4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538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532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altLang="cs-CZ" noProof="0" smtClean="0"/>
              <a:t>Click to edit Master title style</a:t>
            </a:r>
          </a:p>
        </p:txBody>
      </p:sp>
      <p:sp>
        <p:nvSpPr>
          <p:cNvPr id="532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cs-CZ" altLang="cs-CZ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DCE5-DE5F-4BAE-8357-D6802310C16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054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09B5-43A0-4E35-BFC3-9E1021E319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582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03598-E57A-4FC8-B38C-01A5B5CFF8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236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3EF4D-CD61-4A7E-8104-FBA3BA60C7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46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2D43F-0379-4B2F-B00A-CB7B9D1254C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20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2EB4C-023E-4B34-9002-F297883BA7A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781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5E5E3-5BDA-43BC-B5B6-51F4B41906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2322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4BC89-207E-4BC3-84D6-7977B219D54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820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A8045-7BB6-45BA-8B34-0AA8089D36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911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97AA4-5FC2-4AC2-BDCC-AFFED44A37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947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06BF-9750-47B6-B533-1530F289E7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275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ECA44FC-A20F-4F85-92C5-25A04825D74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Click to edit Master text styles</a:t>
            </a:r>
          </a:p>
          <a:p>
            <a:pPr lvl="1"/>
            <a:r>
              <a:rPr lang="cs-CZ" altLang="cs-CZ" smtClean="0"/>
              <a:t>Second level</a:t>
            </a:r>
          </a:p>
          <a:p>
            <a:pPr lvl="2"/>
            <a:r>
              <a:rPr lang="cs-CZ" altLang="cs-CZ" smtClean="0"/>
              <a:t>Third level</a:t>
            </a:r>
          </a:p>
          <a:p>
            <a:pPr lvl="3"/>
            <a:r>
              <a:rPr lang="cs-CZ" altLang="cs-CZ" smtClean="0"/>
              <a:t>Fourth level</a:t>
            </a:r>
          </a:p>
          <a:p>
            <a:pPr lvl="4"/>
            <a:r>
              <a:rPr lang="cs-CZ" altLang="cs-CZ" smtClean="0"/>
              <a:t>Fifth level</a:t>
            </a:r>
          </a:p>
        </p:txBody>
      </p:sp>
      <p:sp>
        <p:nvSpPr>
          <p:cNvPr id="522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451565" y="1992323"/>
            <a:ext cx="8079965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1" i="1" dirty="0">
                <a:latin typeface="Times New Roman" pitchFamily="18" charset="0"/>
              </a:rPr>
              <a:t>Growth and evolution of continental lithosphere by cycles of oceanic </a:t>
            </a:r>
            <a:r>
              <a:rPr lang="en-US" altLang="cs-CZ" b="1" i="1" dirty="0" err="1">
                <a:latin typeface="Times New Roman" pitchFamily="18" charset="0"/>
              </a:rPr>
              <a:t>subductions</a:t>
            </a:r>
            <a:r>
              <a:rPr lang="en-US" altLang="cs-CZ" b="1" i="1" dirty="0">
                <a:latin typeface="Times New Roman" pitchFamily="18" charset="0"/>
              </a:rPr>
              <a:t> – Evidence from seismic anisotropy supported by petrologic and </a:t>
            </a:r>
            <a:r>
              <a:rPr lang="en-US" altLang="cs-CZ" b="1" i="1" dirty="0" smtClean="0">
                <a:latin typeface="Times New Roman" pitchFamily="18" charset="0"/>
              </a:rPr>
              <a:t>geochemical findings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cs-CZ" sz="1800" dirty="0" smtClean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aseline="30000" dirty="0" smtClean="0">
                <a:latin typeface="Times New Roman" pitchFamily="18" charset="0"/>
              </a:rPr>
              <a:t> </a:t>
            </a:r>
            <a:r>
              <a:rPr lang="en-US" altLang="cs-CZ" sz="1800" dirty="0" smtClean="0">
                <a:latin typeface="Times New Roman" pitchFamily="18" charset="0"/>
              </a:rPr>
              <a:t>V. </a:t>
            </a:r>
            <a:r>
              <a:rPr lang="en-US" altLang="cs-CZ" sz="1800" dirty="0" err="1" smtClean="0">
                <a:latin typeface="Times New Roman" pitchFamily="18" charset="0"/>
              </a:rPr>
              <a:t>Babu</a:t>
            </a:r>
            <a:r>
              <a:rPr lang="cs-CZ" altLang="cs-CZ" sz="1800" dirty="0" err="1" smtClean="0">
                <a:latin typeface="Times New Roman" pitchFamily="18" charset="0"/>
              </a:rPr>
              <a:t>ška</a:t>
            </a:r>
            <a:r>
              <a:rPr lang="en-US" altLang="cs-CZ" sz="1800" dirty="0" smtClean="0">
                <a:latin typeface="Times New Roman" pitchFamily="18" charset="0"/>
              </a:rPr>
              <a:t>,</a:t>
            </a:r>
            <a:r>
              <a:rPr lang="cs-CZ" altLang="cs-CZ" sz="1800" dirty="0" smtClean="0">
                <a:latin typeface="Times New Roman" pitchFamily="18" charset="0"/>
              </a:rPr>
              <a:t> </a:t>
            </a:r>
            <a:r>
              <a:rPr lang="it-IT" altLang="cs-CZ" sz="1800" dirty="0" smtClean="0">
                <a:latin typeface="Times New Roman" pitchFamily="18" charset="0"/>
              </a:rPr>
              <a:t>J</a:t>
            </a:r>
            <a:r>
              <a:rPr lang="it-IT" altLang="cs-CZ" sz="1800" dirty="0">
                <a:latin typeface="Times New Roman" pitchFamily="18" charset="0"/>
              </a:rPr>
              <a:t>. Plomerov</a:t>
            </a:r>
            <a:r>
              <a:rPr lang="cs-CZ" altLang="cs-CZ" sz="1800" dirty="0" smtClean="0">
                <a:latin typeface="Times New Roman" pitchFamily="18" charset="0"/>
              </a:rPr>
              <a:t>á</a:t>
            </a:r>
            <a:r>
              <a:rPr lang="en-US" altLang="cs-CZ" sz="1800" dirty="0" smtClean="0">
                <a:latin typeface="Times New Roman" pitchFamily="18" charset="0"/>
              </a:rPr>
              <a:t>, </a:t>
            </a:r>
            <a:r>
              <a:rPr lang="cs-CZ" altLang="cs-CZ" sz="1800" dirty="0" smtClean="0">
                <a:latin typeface="Times New Roman" pitchFamily="18" charset="0"/>
              </a:rPr>
              <a:t>L. </a:t>
            </a:r>
            <a:r>
              <a:rPr lang="cs-CZ" altLang="cs-CZ" sz="1800" dirty="0" err="1" smtClean="0">
                <a:latin typeface="Times New Roman" pitchFamily="18" charset="0"/>
              </a:rPr>
              <a:t>Vecsey</a:t>
            </a:r>
            <a:r>
              <a:rPr lang="cs-CZ" altLang="cs-CZ" sz="1800" dirty="0" smtClean="0">
                <a:latin typeface="Times New Roman" pitchFamily="18" charset="0"/>
              </a:rPr>
              <a:t> and </a:t>
            </a:r>
            <a:r>
              <a:rPr lang="it-IT" altLang="cs-CZ" sz="1800" dirty="0">
                <a:latin typeface="Times New Roman" pitchFamily="18" charset="0"/>
              </a:rPr>
              <a:t>H. </a:t>
            </a:r>
            <a:r>
              <a:rPr lang="cs-CZ" altLang="cs-CZ" sz="1800" dirty="0" err="1">
                <a:latin typeface="Times New Roman" pitchFamily="18" charset="0"/>
              </a:rPr>
              <a:t>Žlebčíková</a:t>
            </a:r>
            <a:r>
              <a:rPr lang="en-US" altLang="cs-CZ" sz="1800" baseline="30000" dirty="0">
                <a:latin typeface="Times New Roman" pitchFamily="18" charset="0"/>
              </a:rPr>
              <a:t> </a:t>
            </a:r>
            <a:r>
              <a:rPr lang="cs-CZ" altLang="cs-CZ" sz="1800" dirty="0" smtClean="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800" dirty="0" smtClean="0">
              <a:latin typeface="Times New Roman" pitchFamily="18" charset="0"/>
            </a:endParaRPr>
          </a:p>
          <a:p>
            <a:pPr marL="452438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800" i="1" dirty="0" smtClean="0">
                <a:latin typeface="Times New Roman" pitchFamily="18" charset="0"/>
              </a:rPr>
              <a:t>              Institute </a:t>
            </a:r>
            <a:r>
              <a:rPr lang="en-GB" altLang="cs-CZ" sz="1800" i="1" dirty="0">
                <a:latin typeface="Times New Roman" pitchFamily="18" charset="0"/>
              </a:rPr>
              <a:t>of Geophysics, </a:t>
            </a:r>
            <a:r>
              <a:rPr lang="en-GB" altLang="cs-CZ" sz="1800" i="1" dirty="0" smtClean="0">
                <a:latin typeface="Times New Roman" pitchFamily="18" charset="0"/>
              </a:rPr>
              <a:t> Czech Academy </a:t>
            </a:r>
            <a:r>
              <a:rPr lang="en-GB" altLang="cs-CZ" sz="1800" i="1" dirty="0">
                <a:latin typeface="Times New Roman" pitchFamily="18" charset="0"/>
              </a:rPr>
              <a:t>of </a:t>
            </a:r>
            <a:r>
              <a:rPr lang="en-GB" altLang="cs-CZ" sz="1800" i="1" dirty="0" smtClean="0">
                <a:latin typeface="Times New Roman" pitchFamily="18" charset="0"/>
              </a:rPr>
              <a:t>Sciences, Prague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cs-CZ" sz="1800" i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cs-CZ" sz="1800" i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cs-CZ" sz="1800" i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cs-CZ" sz="1800" i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800" i="1" dirty="0">
                <a:latin typeface="Times New Roman" pitchFamily="18" charset="0"/>
              </a:rPr>
              <a:t> </a:t>
            </a:r>
            <a:endParaRPr lang="en-AU" altLang="cs-CZ" sz="1800" i="1" dirty="0">
              <a:latin typeface="Times New Roman" pitchFamily="18" charset="0"/>
            </a:endParaRPr>
          </a:p>
        </p:txBody>
      </p:sp>
      <p:sp>
        <p:nvSpPr>
          <p:cNvPr id="3075" name="Text Box 17"/>
          <p:cNvSpPr txBox="1">
            <a:spLocks noChangeArrowheads="1"/>
          </p:cNvSpPr>
          <p:nvPr/>
        </p:nvSpPr>
        <p:spPr bwMode="auto">
          <a:xfrm>
            <a:off x="4860033" y="6393527"/>
            <a:ext cx="38130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dirty="0" smtClean="0">
                <a:latin typeface="Times New Roman" pitchFamily="18" charset="0"/>
              </a:rPr>
              <a:t>EGU </a:t>
            </a:r>
            <a:r>
              <a:rPr lang="en-US" altLang="cs-CZ" sz="1400" dirty="0" smtClean="0">
                <a:latin typeface="Times New Roman" pitchFamily="18" charset="0"/>
              </a:rPr>
              <a:t>2020, GD4.2  “40 years with ILP” May 5</a:t>
            </a:r>
            <a:endParaRPr lang="cs-CZ" altLang="cs-CZ" sz="1400" dirty="0"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286954" y="620688"/>
            <a:ext cx="2397614" cy="678171"/>
            <a:chOff x="6133916" y="5430694"/>
            <a:chExt cx="2397614" cy="678171"/>
          </a:xfrm>
        </p:grpSpPr>
        <p:pic>
          <p:nvPicPr>
            <p:cNvPr id="8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3916" y="5430694"/>
              <a:ext cx="2394604" cy="646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911848" y="5475206"/>
              <a:ext cx="1619682" cy="63365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IG CAS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Prague</a:t>
              </a:r>
              <a:endParaRPr lang="cs-CZ" sz="2000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7" y="692696"/>
            <a:ext cx="6790990" cy="900138"/>
          </a:xfrm>
          <a:prstGeom prst="rect">
            <a:avLst/>
          </a:prstGeom>
        </p:spPr>
      </p:pic>
      <p:pic>
        <p:nvPicPr>
          <p:cNvPr id="9" name="Picture 2" descr="https://egu2020.eu/cc_by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5" y="6210697"/>
            <a:ext cx="1167146" cy="40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908720"/>
            <a:ext cx="828092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Examples of independent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findings from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petrology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and geochemistry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supporting the presented model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continental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lithosphere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originally formed at hot oceanic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ridges – in accord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our model derived from seismic anisotropy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observations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composition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depleted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peridotites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build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mantle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lithosphere of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cratons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requires formation 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shallower depths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than they currently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reside;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peridotites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originally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formed in oceanic or arc environments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Lee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al., 2011; Servali and 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Korenaga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, 2018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Trace</a:t>
            </a:r>
            <a:r>
              <a:rPr lang="cs-CZ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element </a:t>
            </a:r>
            <a:r>
              <a:rPr lang="cs-CZ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silicate and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sulphide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inclusions in diamonds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 beneath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Archean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cratons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(southern Africa,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Yakutia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Brazil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suggest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 the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Archean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continental lithosphere evolved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tectonic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stacking of oceanic lithospher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 during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intra-oceanic 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collisions </a:t>
            </a:r>
            <a:r>
              <a:rPr lang="fr-F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Hart et al., 1997</a:t>
            </a:r>
            <a:r>
              <a:rPr lang="fr-F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Timing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diamond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formation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examined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relation to the lithosphere evolution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reveals that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cratonic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peridotites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formed within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Archean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subduction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zones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Pearson and Wittig, 2008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providing thus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compelling support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continental lithosphere construction via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tectonic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stacking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oceanic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plates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617333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cs-CZ" sz="1600" i="1" dirty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altLang="cs-CZ" sz="1600" i="1" dirty="0" err="1">
                <a:latin typeface="Times New Roman" pitchFamily="18" charset="0"/>
                <a:cs typeface="Times New Roman" pitchFamily="18" charset="0"/>
              </a:rPr>
              <a:t>Babu</a:t>
            </a:r>
            <a:r>
              <a:rPr lang="cs-CZ" altLang="cs-CZ" sz="1600" i="1" dirty="0" err="1" smtClean="0">
                <a:latin typeface="Times New Roman" pitchFamily="18" charset="0"/>
                <a:cs typeface="Times New Roman" pitchFamily="18" charset="0"/>
              </a:rPr>
              <a:t>ška</a:t>
            </a:r>
            <a:r>
              <a:rPr lang="en-US" altLang="cs-CZ" sz="1600" i="1" dirty="0" smtClean="0">
                <a:latin typeface="Times New Roman" pitchFamily="18" charset="0"/>
                <a:cs typeface="Times New Roman" pitchFamily="18" charset="0"/>
              </a:rPr>
              <a:t> and</a:t>
            </a:r>
            <a:r>
              <a:rPr lang="cs-CZ" alt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cs-CZ" sz="1600" i="1" dirty="0">
                <a:latin typeface="Times New Roman" pitchFamily="18" charset="0"/>
                <a:cs typeface="Times New Roman" pitchFamily="18" charset="0"/>
              </a:rPr>
              <a:t>J. Plomerov</a:t>
            </a:r>
            <a:r>
              <a:rPr lang="cs-CZ" altLang="cs-CZ" sz="1600" i="1" dirty="0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altLang="cs-CZ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Solid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Earth Sciences 5 (2020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https://doi.org/10.1016/j.sesci.2019.12.003</a:t>
            </a:r>
          </a:p>
        </p:txBody>
      </p:sp>
      <p:pic>
        <p:nvPicPr>
          <p:cNvPr id="5" name="Picture 2" descr="https://egu2020.eu/cc_by_logo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5" y="6210697"/>
            <a:ext cx="1167146" cy="40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404552" y="188640"/>
            <a:ext cx="1713357" cy="518460"/>
            <a:chOff x="6133916" y="5430694"/>
            <a:chExt cx="2397614" cy="678174"/>
          </a:xfrm>
        </p:grpSpPr>
        <p:pic>
          <p:nvPicPr>
            <p:cNvPr id="10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3916" y="5430694"/>
              <a:ext cx="2394604" cy="646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911848" y="5475208"/>
              <a:ext cx="1619682" cy="63366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IG CAS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Prague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3000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67675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cs-CZ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196752"/>
            <a:ext cx="842493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Olivine preferred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orientation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(LPO),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formed by mantle convection in the oceanic mantle lithosphere due to its spreading on both sides 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mid-ocean ridges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is 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prerequisite for the tilted anisotropies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we model in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continents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explaine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systematically oriented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dipping fabrics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the continental mantle lithosphere by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successive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subductions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of ancient oceanic plates and their accretions enlarging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primordial continent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cores.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Consequent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continental break-ups and assemblages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wandering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micro-plates preserve “frozen” anisotropic fabrics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create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patchwork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structures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present-day continents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Supporting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arguments for such model arise from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petrological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geochemical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studies indicating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continental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mantle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peridotites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formed in oceanic environments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became “continental” after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significant thickening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underthrusting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Combining seismological, petrologic and geochemical findings can help to bridge the gulf between the different viewpoints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evoke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further discussions on possible growth mechanisms of the continental lithosphere.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2949" y="609329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cs-CZ" sz="1600" i="1" dirty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altLang="cs-CZ" sz="1600" i="1" dirty="0" err="1">
                <a:latin typeface="Times New Roman" pitchFamily="18" charset="0"/>
                <a:cs typeface="Times New Roman" pitchFamily="18" charset="0"/>
              </a:rPr>
              <a:t>Babu</a:t>
            </a:r>
            <a:r>
              <a:rPr lang="cs-CZ" altLang="cs-CZ" sz="1600" i="1" dirty="0" err="1" smtClean="0">
                <a:latin typeface="Times New Roman" pitchFamily="18" charset="0"/>
                <a:cs typeface="Times New Roman" pitchFamily="18" charset="0"/>
              </a:rPr>
              <a:t>ška</a:t>
            </a:r>
            <a:r>
              <a:rPr lang="en-US" altLang="cs-CZ" sz="1600" i="1" dirty="0" smtClean="0">
                <a:latin typeface="Times New Roman" pitchFamily="18" charset="0"/>
                <a:cs typeface="Times New Roman" pitchFamily="18" charset="0"/>
              </a:rPr>
              <a:t> and</a:t>
            </a:r>
            <a:r>
              <a:rPr lang="cs-CZ" alt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cs-CZ" sz="1600" i="1" dirty="0">
                <a:latin typeface="Times New Roman" pitchFamily="18" charset="0"/>
                <a:cs typeface="Times New Roman" pitchFamily="18" charset="0"/>
              </a:rPr>
              <a:t>J. Plomerov</a:t>
            </a:r>
            <a:r>
              <a:rPr lang="cs-CZ" altLang="cs-CZ" sz="1600" i="1" dirty="0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altLang="cs-CZ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Solid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Earth Sciences 5 (2020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https://doi.org/10.1016/j.sesci.2019.12.003</a:t>
            </a:r>
          </a:p>
        </p:txBody>
      </p:sp>
      <p:pic>
        <p:nvPicPr>
          <p:cNvPr id="6" name="Picture 2" descr="https://egu2020.eu/cc_by_logo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5" y="6210697"/>
            <a:ext cx="1167146" cy="40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7252152" y="158296"/>
            <a:ext cx="1713357" cy="518460"/>
            <a:chOff x="6133916" y="5430694"/>
            <a:chExt cx="2397614" cy="678174"/>
          </a:xfrm>
        </p:grpSpPr>
        <p:pic>
          <p:nvPicPr>
            <p:cNvPr id="8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3916" y="5430694"/>
              <a:ext cx="2394604" cy="646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911848" y="5475208"/>
              <a:ext cx="1619682" cy="63366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IG CAS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Prague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550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836712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We present 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independent findings from seismology, petrology and geochemistry to support our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3D anisotropic model of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continental mantle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lithosphere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tilted symmetry axes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derived from data of passive seismic experiments organized in tectonically different domains of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Archean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Proterozoic and Phanerozoic provinces of Europe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extent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lithosphere domains and their boundaries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are delimited according to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changes in orientation of the large-scale anisotropy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associated with a systematic preferred orientation of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olivine (LPO).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smtClean="0">
                <a:latin typeface="Times New Roman"/>
                <a:ea typeface="Times New Roman"/>
              </a:rPr>
              <a:t>The </a:t>
            </a:r>
            <a:r>
              <a:rPr lang="en-GB" b="1" dirty="0" smtClean="0">
                <a:latin typeface="Times New Roman"/>
                <a:ea typeface="Times New Roman"/>
              </a:rPr>
              <a:t>systematically </a:t>
            </a:r>
            <a:r>
              <a:rPr lang="en-GB" b="1" dirty="0">
                <a:latin typeface="Times New Roman"/>
                <a:ea typeface="Times New Roman"/>
              </a:rPr>
              <a:t>oriented dipping fabrics </a:t>
            </a:r>
            <a:r>
              <a:rPr lang="en-GB" dirty="0">
                <a:latin typeface="Times New Roman"/>
                <a:ea typeface="Times New Roman"/>
              </a:rPr>
              <a:t>in the continental mantle lithosphere </a:t>
            </a:r>
            <a:r>
              <a:rPr lang="en-GB" dirty="0" smtClean="0">
                <a:latin typeface="Times New Roman"/>
                <a:ea typeface="Times New Roman"/>
              </a:rPr>
              <a:t>can be created by </a:t>
            </a:r>
            <a:r>
              <a:rPr lang="en-GB" b="1" dirty="0">
                <a:latin typeface="Times New Roman"/>
                <a:ea typeface="Times New Roman"/>
              </a:rPr>
              <a:t>successive </a:t>
            </a:r>
            <a:r>
              <a:rPr lang="en-GB" b="1" dirty="0" err="1">
                <a:latin typeface="Times New Roman"/>
                <a:ea typeface="Times New Roman"/>
              </a:rPr>
              <a:t>subductions</a:t>
            </a:r>
            <a:r>
              <a:rPr lang="en-GB" b="1" dirty="0">
                <a:latin typeface="Times New Roman"/>
                <a:ea typeface="Times New Roman"/>
              </a:rPr>
              <a:t> of ancient oceanic plates </a:t>
            </a:r>
            <a:r>
              <a:rPr lang="en-GB" dirty="0">
                <a:latin typeface="Times New Roman"/>
                <a:ea typeface="Times New Roman"/>
              </a:rPr>
              <a:t>and their accretions enlarging primordial continent cores (</a:t>
            </a:r>
            <a:r>
              <a:rPr lang="en-GB" dirty="0" err="1">
                <a:latin typeface="Times New Roman"/>
                <a:ea typeface="Times New Roman"/>
              </a:rPr>
              <a:t>Babu</a:t>
            </a:r>
            <a:r>
              <a:rPr lang="cs-CZ" dirty="0" err="1">
                <a:latin typeface="Times New Roman"/>
                <a:ea typeface="Times New Roman"/>
              </a:rPr>
              <a:t>ška</a:t>
            </a:r>
            <a:r>
              <a:rPr lang="cs-CZ" dirty="0">
                <a:latin typeface="Times New Roman"/>
                <a:ea typeface="Times New Roman"/>
              </a:rPr>
              <a:t> and </a:t>
            </a:r>
            <a:r>
              <a:rPr lang="cs-CZ" dirty="0" err="1">
                <a:latin typeface="Times New Roman"/>
                <a:ea typeface="Times New Roman"/>
              </a:rPr>
              <a:t>Plomerová</a:t>
            </a:r>
            <a:r>
              <a:rPr lang="en-US" dirty="0">
                <a:latin typeface="Times New Roman"/>
                <a:ea typeface="Times New Roman"/>
              </a:rPr>
              <a:t>, 1989). </a:t>
            </a:r>
            <a:endParaRPr lang="en-US" dirty="0" smtClean="0">
              <a:latin typeface="Times New Roman"/>
              <a:ea typeface="Times New Roman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smtClean="0">
                <a:latin typeface="Times New Roman"/>
                <a:ea typeface="Times New Roman"/>
              </a:rPr>
              <a:t>Consequent </a:t>
            </a:r>
            <a:r>
              <a:rPr lang="en-GB" b="1" dirty="0">
                <a:latin typeface="Times New Roman"/>
                <a:ea typeface="Times New Roman"/>
              </a:rPr>
              <a:t>continental break-ups </a:t>
            </a:r>
            <a:r>
              <a:rPr lang="en-GB" dirty="0">
                <a:latin typeface="Times New Roman"/>
                <a:ea typeface="Times New Roman"/>
              </a:rPr>
              <a:t>and </a:t>
            </a:r>
            <a:r>
              <a:rPr lang="en-GB" b="1" dirty="0">
                <a:latin typeface="Times New Roman"/>
                <a:ea typeface="Times New Roman"/>
              </a:rPr>
              <a:t>assemblages </a:t>
            </a:r>
            <a:r>
              <a:rPr lang="en-GB" dirty="0">
                <a:latin typeface="Times New Roman"/>
                <a:ea typeface="Times New Roman"/>
              </a:rPr>
              <a:t>of wandering micro-plates preserve </a:t>
            </a:r>
            <a:r>
              <a:rPr lang="en-GB" b="1" dirty="0">
                <a:latin typeface="Times New Roman"/>
                <a:ea typeface="Times New Roman"/>
              </a:rPr>
              <a:t>“frozen” anisotropic fabrics </a:t>
            </a:r>
            <a:r>
              <a:rPr lang="en-GB" dirty="0">
                <a:latin typeface="Times New Roman"/>
                <a:ea typeface="Times New Roman"/>
              </a:rPr>
              <a:t>and created </a:t>
            </a:r>
            <a:r>
              <a:rPr lang="en-GB" b="1" dirty="0">
                <a:latin typeface="Times New Roman"/>
                <a:ea typeface="Times New Roman"/>
              </a:rPr>
              <a:t>patchwork</a:t>
            </a:r>
            <a:r>
              <a:rPr lang="en-GB" dirty="0">
                <a:latin typeface="Times New Roman"/>
                <a:ea typeface="Times New Roman"/>
              </a:rPr>
              <a:t> </a:t>
            </a:r>
            <a:r>
              <a:rPr lang="en-GB" b="1" dirty="0">
                <a:latin typeface="Times New Roman"/>
                <a:ea typeface="Times New Roman"/>
              </a:rPr>
              <a:t>structures</a:t>
            </a:r>
            <a:r>
              <a:rPr lang="en-GB" dirty="0">
                <a:latin typeface="Times New Roman"/>
                <a:ea typeface="Times New Roman"/>
              </a:rPr>
              <a:t> of the present-day continents.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5589240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cs-CZ" sz="1600" i="1" dirty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altLang="cs-CZ" sz="1600" i="1" dirty="0" err="1">
                <a:latin typeface="Times New Roman" pitchFamily="18" charset="0"/>
                <a:cs typeface="Times New Roman" pitchFamily="18" charset="0"/>
              </a:rPr>
              <a:t>Babu</a:t>
            </a:r>
            <a:r>
              <a:rPr lang="cs-CZ" altLang="cs-CZ" sz="1600" i="1" dirty="0" err="1" smtClean="0">
                <a:latin typeface="Times New Roman" pitchFamily="18" charset="0"/>
                <a:cs typeface="Times New Roman" pitchFamily="18" charset="0"/>
              </a:rPr>
              <a:t>ška</a:t>
            </a:r>
            <a:r>
              <a:rPr lang="en-US" altLang="cs-CZ" sz="1600" i="1" dirty="0" smtClean="0">
                <a:latin typeface="Times New Roman" pitchFamily="18" charset="0"/>
                <a:cs typeface="Times New Roman" pitchFamily="18" charset="0"/>
              </a:rPr>
              <a:t> and</a:t>
            </a:r>
            <a:r>
              <a:rPr lang="cs-CZ" alt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cs-CZ" sz="1600" i="1" dirty="0">
                <a:latin typeface="Times New Roman" pitchFamily="18" charset="0"/>
                <a:cs typeface="Times New Roman" pitchFamily="18" charset="0"/>
              </a:rPr>
              <a:t>J. Plomerov</a:t>
            </a:r>
            <a:r>
              <a:rPr lang="cs-CZ" altLang="cs-CZ" sz="1600" i="1" dirty="0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altLang="cs-CZ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Solid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Earth Sciences 5 (2020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https://doi.org/10.1016/j.sesci.2019.12.003</a:t>
            </a:r>
          </a:p>
        </p:txBody>
      </p:sp>
      <p:pic>
        <p:nvPicPr>
          <p:cNvPr id="5" name="Picture 2" descr="https://egu2020.eu/cc_by_logo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5" y="6210697"/>
            <a:ext cx="1167146" cy="40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395147" y="158296"/>
            <a:ext cx="1713357" cy="518460"/>
            <a:chOff x="6133916" y="5430694"/>
            <a:chExt cx="2397614" cy="678174"/>
          </a:xfrm>
        </p:grpSpPr>
        <p:pic>
          <p:nvPicPr>
            <p:cNvPr id="16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3916" y="5430694"/>
              <a:ext cx="2394604" cy="646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911848" y="5475208"/>
              <a:ext cx="1619682" cy="63366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IG CAS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Prague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1516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38925"/>
            <a:ext cx="5688632" cy="2526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9" y="4537092"/>
            <a:ext cx="87129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Schematic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representation 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of variable orientations of seismic anisotropy in different depths of the oceanic mantle lithosphere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based on the anisotropic 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plate thickening model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originally proposed by Ishikawa (1984). Fabrics of the oceanic mantle lithosphere are shown in three depth slices:  in the upper (1) and middle (2) parts and at the bottom of the mantle lithosphere (3). Varying directions of the 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asthenosphere flow re-orient the a and c axes in the thickening oceanic plate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and thus give rise fabrics, which can be approximated by a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hexagonal model with the sub-vertical b axis and the high-velocity (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a,c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) plane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097" y="511237"/>
            <a:ext cx="3729227" cy="1535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0152" y="2046907"/>
            <a:ext cx="30963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Compressional velocities (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Kumazawa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and Anderson, 1969) in a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monocrystal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of olivine of orthorhombic symmetry and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peridotite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aggregates with two types of hexagonal (transversally isotropic) symmetry with dipping symmetry axes. High-velocity directions along the a axis (lineation) or foliation (plane (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a,c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)) are in blue; low-velocity directions along the b axis or (plane (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b,c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)) are in red (lower-hemisphere projection).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6353" y="6221496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cs-CZ" sz="1400" i="1" dirty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altLang="cs-CZ" sz="1400" i="1" dirty="0" err="1">
                <a:latin typeface="Times New Roman" pitchFamily="18" charset="0"/>
                <a:cs typeface="Times New Roman" pitchFamily="18" charset="0"/>
              </a:rPr>
              <a:t>Babu</a:t>
            </a:r>
            <a:r>
              <a:rPr lang="cs-CZ" altLang="cs-CZ" sz="1400" i="1" dirty="0" err="1" smtClean="0">
                <a:latin typeface="Times New Roman" pitchFamily="18" charset="0"/>
                <a:cs typeface="Times New Roman" pitchFamily="18" charset="0"/>
              </a:rPr>
              <a:t>ška</a:t>
            </a:r>
            <a:r>
              <a:rPr lang="en-US" altLang="cs-CZ" sz="1400" i="1" dirty="0" smtClean="0">
                <a:latin typeface="Times New Roman" pitchFamily="18" charset="0"/>
                <a:cs typeface="Times New Roman" pitchFamily="18" charset="0"/>
              </a:rPr>
              <a:t> and</a:t>
            </a:r>
            <a:r>
              <a:rPr lang="cs-CZ" altLang="cs-CZ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cs-CZ" sz="1400" i="1" dirty="0">
                <a:latin typeface="Times New Roman" pitchFamily="18" charset="0"/>
                <a:cs typeface="Times New Roman" pitchFamily="18" charset="0"/>
              </a:rPr>
              <a:t>J. Plomerov</a:t>
            </a:r>
            <a:r>
              <a:rPr lang="cs-CZ" altLang="cs-CZ" sz="1400" i="1" dirty="0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altLang="cs-CZ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Solid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Earth Sciences 5 (2020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https://doi.org/10.1016/j.sesci.2019.12.003</a:t>
            </a:r>
          </a:p>
        </p:txBody>
      </p:sp>
      <p:pic>
        <p:nvPicPr>
          <p:cNvPr id="8" name="Picture 2" descr="https://egu2020.eu/cc_by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99104"/>
            <a:ext cx="1296144" cy="4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395147" y="158296"/>
            <a:ext cx="1713357" cy="518460"/>
            <a:chOff x="6133916" y="5430694"/>
            <a:chExt cx="2397614" cy="678174"/>
          </a:xfrm>
        </p:grpSpPr>
        <p:pic>
          <p:nvPicPr>
            <p:cNvPr id="13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3916" y="5430694"/>
              <a:ext cx="2394604" cy="646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911848" y="5475208"/>
              <a:ext cx="1619682" cy="63366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IG CAS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Prague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075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16" y="1043342"/>
            <a:ext cx="5520620" cy="53379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71586" y="692696"/>
            <a:ext cx="465302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Examples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of mantle lithosphere fabrics modelled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from body-wave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anisotropy evaluated in 3D. Orientation of dipping axes and type of hexagonal symmetry (‘fast’  </a:t>
            </a:r>
            <a:r>
              <a:rPr lang="en-GB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or ‘slow’  </a:t>
            </a:r>
            <a:r>
              <a:rPr lang="en-GB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axis) retrieved 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from joint inversio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 of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-wave (directional travel time variations) and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wave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(SKS splitting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) anisotropy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7395147" y="158296"/>
            <a:ext cx="1713357" cy="518460"/>
            <a:chOff x="6133916" y="5430694"/>
            <a:chExt cx="2397614" cy="678174"/>
          </a:xfrm>
        </p:grpSpPr>
        <p:pic>
          <p:nvPicPr>
            <p:cNvPr id="5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3916" y="5430694"/>
              <a:ext cx="2394604" cy="646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911848" y="5475208"/>
              <a:ext cx="1619682" cy="63366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IG CAS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Prague</a:t>
              </a:r>
              <a:endParaRPr lang="cs-CZ" sz="16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654476" y="4293096"/>
            <a:ext cx="273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High-velocity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directions along the </a:t>
            </a:r>
            <a:r>
              <a:rPr lang="en-GB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 axis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(lineation) or foliation </a:t>
            </a:r>
            <a:r>
              <a:rPr lang="en-GB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(plane (</a:t>
            </a:r>
            <a:r>
              <a:rPr lang="en-GB" sz="1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a,c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)) are in blue</a:t>
            </a:r>
            <a:r>
              <a:rPr lang="en-GB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low-velocity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directions along the </a:t>
            </a:r>
            <a:r>
              <a:rPr lang="en-GB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 axis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plane </a:t>
            </a:r>
            <a:r>
              <a:rPr lang="en-GB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b,c</a:t>
            </a:r>
            <a:r>
              <a:rPr lang="en-GB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are in red (lower-hemisphere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projection).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egu2020.eu/cc_by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7" y="6256885"/>
            <a:ext cx="1167146" cy="40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20647" y="2965493"/>
            <a:ext cx="42039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the complete set of models and their parameters see Table 1 in </a:t>
            </a:r>
            <a:r>
              <a:rPr lang="en-US" altLang="cs-CZ" i="1" dirty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altLang="cs-CZ" i="1" dirty="0" err="1">
                <a:latin typeface="Times New Roman" pitchFamily="18" charset="0"/>
                <a:cs typeface="Times New Roman" pitchFamily="18" charset="0"/>
              </a:rPr>
              <a:t>Babu</a:t>
            </a:r>
            <a:r>
              <a:rPr lang="cs-CZ" altLang="cs-CZ" i="1" dirty="0" err="1">
                <a:latin typeface="Times New Roman" pitchFamily="18" charset="0"/>
                <a:cs typeface="Times New Roman" pitchFamily="18" charset="0"/>
              </a:rPr>
              <a:t>ška</a:t>
            </a:r>
            <a:r>
              <a:rPr lang="en-US" altLang="cs-CZ" i="1" dirty="0">
                <a:latin typeface="Times New Roman" pitchFamily="18" charset="0"/>
                <a:cs typeface="Times New Roman" pitchFamily="18" charset="0"/>
              </a:rPr>
              <a:t> and</a:t>
            </a:r>
            <a:r>
              <a:rPr lang="cs-CZ" altLang="cs-C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cs-CZ" i="1" dirty="0">
                <a:latin typeface="Times New Roman" pitchFamily="18" charset="0"/>
                <a:cs typeface="Times New Roman" pitchFamily="18" charset="0"/>
              </a:rPr>
              <a:t>J. Plomerov</a:t>
            </a:r>
            <a:r>
              <a:rPr lang="cs-CZ" altLang="cs-CZ" i="1" dirty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altLang="cs-CZ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Solid Earth Sciences 5 (2020)</a:t>
            </a:r>
          </a:p>
          <a:p>
            <a:r>
              <a:rPr lang="cs-CZ" i="1" dirty="0">
                <a:latin typeface="Times New Roman" pitchFamily="18" charset="0"/>
                <a:cs typeface="Times New Roman" pitchFamily="18" charset="0"/>
              </a:rPr>
              <a:t>https://doi.org/10.1016/j.sesci.2019.12.003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244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7142" y="154775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Stage 1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1127009" y="4859868"/>
            <a:ext cx="3012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The first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subduction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ceased.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675" y="709683"/>
            <a:ext cx="7866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Scenario of the suggested origin and growth of the continental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lithosphere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8992" y="1254991"/>
            <a:ext cx="7509392" cy="3542161"/>
            <a:chOff x="1475656" y="1254992"/>
            <a:chExt cx="7056784" cy="31553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261" y="1254992"/>
              <a:ext cx="6785179" cy="315535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475656" y="3573016"/>
              <a:ext cx="57606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49807" y="6046733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cs-CZ" sz="1600" i="1" dirty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altLang="cs-CZ" sz="1600" i="1" dirty="0" err="1">
                <a:latin typeface="Times New Roman" pitchFamily="18" charset="0"/>
                <a:cs typeface="Times New Roman" pitchFamily="18" charset="0"/>
              </a:rPr>
              <a:t>Babu</a:t>
            </a:r>
            <a:r>
              <a:rPr lang="cs-CZ" altLang="cs-CZ" sz="1600" i="1" dirty="0" err="1" smtClean="0">
                <a:latin typeface="Times New Roman" pitchFamily="18" charset="0"/>
                <a:cs typeface="Times New Roman" pitchFamily="18" charset="0"/>
              </a:rPr>
              <a:t>ška</a:t>
            </a:r>
            <a:r>
              <a:rPr lang="en-US" altLang="cs-CZ" sz="1600" i="1" dirty="0" smtClean="0">
                <a:latin typeface="Times New Roman" pitchFamily="18" charset="0"/>
                <a:cs typeface="Times New Roman" pitchFamily="18" charset="0"/>
              </a:rPr>
              <a:t> and</a:t>
            </a:r>
            <a:r>
              <a:rPr lang="cs-CZ" alt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cs-CZ" sz="1600" i="1" dirty="0">
                <a:latin typeface="Times New Roman" pitchFamily="18" charset="0"/>
                <a:cs typeface="Times New Roman" pitchFamily="18" charset="0"/>
              </a:rPr>
              <a:t>J. Plomerov</a:t>
            </a:r>
            <a:r>
              <a:rPr lang="cs-CZ" altLang="cs-CZ" sz="1600" i="1" dirty="0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altLang="cs-CZ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Solid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Earth Sciences 5 (2020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https://doi.org/10.1016/j.sesci.2019.12.003</a:t>
            </a:r>
          </a:p>
        </p:txBody>
      </p:sp>
      <p:pic>
        <p:nvPicPr>
          <p:cNvPr id="11" name="Picture 2" descr="https://egu2020.eu/cc_by_logo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5" y="6210697"/>
            <a:ext cx="1167146" cy="40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380312" y="158296"/>
            <a:ext cx="1713357" cy="518460"/>
            <a:chOff x="6133916" y="5430694"/>
            <a:chExt cx="2397614" cy="678174"/>
          </a:xfrm>
        </p:grpSpPr>
        <p:pic>
          <p:nvPicPr>
            <p:cNvPr id="16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3916" y="5430694"/>
              <a:ext cx="2394604" cy="646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911848" y="5475208"/>
              <a:ext cx="1619682" cy="63366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IG CAS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Prague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815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4292" y="4653136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….. new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subduction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has started outboard of the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enlarged continent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5475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Stage 2</a:t>
            </a:r>
            <a:endParaRPr lang="cs-CZ" dirty="0"/>
          </a:p>
        </p:txBody>
      </p:sp>
      <p:grpSp>
        <p:nvGrpSpPr>
          <p:cNvPr id="7" name="Group 6"/>
          <p:cNvGrpSpPr/>
          <p:nvPr/>
        </p:nvGrpSpPr>
        <p:grpSpPr>
          <a:xfrm>
            <a:off x="395536" y="1090558"/>
            <a:ext cx="7115561" cy="3418562"/>
            <a:chOff x="1835696" y="1700808"/>
            <a:chExt cx="5279865" cy="277978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439" y="1700808"/>
              <a:ext cx="5087122" cy="277978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35696" y="3789040"/>
              <a:ext cx="57606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48817" y="5863697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cs-CZ" sz="1600" i="1" dirty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altLang="cs-CZ" sz="1600" i="1" dirty="0" err="1">
                <a:latin typeface="Times New Roman" pitchFamily="18" charset="0"/>
                <a:cs typeface="Times New Roman" pitchFamily="18" charset="0"/>
              </a:rPr>
              <a:t>Babu</a:t>
            </a:r>
            <a:r>
              <a:rPr lang="cs-CZ" altLang="cs-CZ" sz="1600" i="1" dirty="0" err="1" smtClean="0">
                <a:latin typeface="Times New Roman" pitchFamily="18" charset="0"/>
                <a:cs typeface="Times New Roman" pitchFamily="18" charset="0"/>
              </a:rPr>
              <a:t>ška</a:t>
            </a:r>
            <a:r>
              <a:rPr lang="en-US" altLang="cs-CZ" sz="1600" i="1" dirty="0" smtClean="0">
                <a:latin typeface="Times New Roman" pitchFamily="18" charset="0"/>
                <a:cs typeface="Times New Roman" pitchFamily="18" charset="0"/>
              </a:rPr>
              <a:t> and</a:t>
            </a:r>
            <a:r>
              <a:rPr lang="cs-CZ" alt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cs-CZ" sz="1600" i="1" dirty="0">
                <a:latin typeface="Times New Roman" pitchFamily="18" charset="0"/>
                <a:cs typeface="Times New Roman" pitchFamily="18" charset="0"/>
              </a:rPr>
              <a:t>J. Plomerov</a:t>
            </a:r>
            <a:r>
              <a:rPr lang="cs-CZ" altLang="cs-CZ" sz="1600" i="1" dirty="0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altLang="cs-CZ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Solid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Earth Sciences 5 (2020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https://doi.org/10.1016/j.sesci.2019.12.003</a:t>
            </a:r>
          </a:p>
        </p:txBody>
      </p:sp>
      <p:pic>
        <p:nvPicPr>
          <p:cNvPr id="10" name="Picture 2" descr="https://egu2020.eu/cc_by_logo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5" y="6210697"/>
            <a:ext cx="1167146" cy="40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69544" y="678963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Scenario of the suggested origin and growth of the continental lithosphere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395147" y="158296"/>
            <a:ext cx="1713357" cy="518460"/>
            <a:chOff x="6133916" y="5430694"/>
            <a:chExt cx="2397614" cy="678174"/>
          </a:xfrm>
        </p:grpSpPr>
        <p:pic>
          <p:nvPicPr>
            <p:cNvPr id="16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3916" y="5430694"/>
              <a:ext cx="2394604" cy="646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911848" y="5475208"/>
              <a:ext cx="1619682" cy="63366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IG CAS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Prague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815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4550" y="4299485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process of continental building continued and resulted in a series of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subductions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accompanied by an assembly of elongated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terranes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paralleling strikes of the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subductions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670" y="14127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Stage 3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71600" y="1340768"/>
            <a:ext cx="6666642" cy="2798209"/>
            <a:chOff x="1619672" y="1268760"/>
            <a:chExt cx="5590227" cy="25298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416" y="1268760"/>
              <a:ext cx="5300483" cy="252984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619672" y="3068960"/>
              <a:ext cx="57606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563888" y="5863697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cs-CZ" sz="1600" i="1" dirty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altLang="cs-CZ" sz="1600" i="1" dirty="0" err="1">
                <a:latin typeface="Times New Roman" pitchFamily="18" charset="0"/>
                <a:cs typeface="Times New Roman" pitchFamily="18" charset="0"/>
              </a:rPr>
              <a:t>Babu</a:t>
            </a:r>
            <a:r>
              <a:rPr lang="cs-CZ" altLang="cs-CZ" sz="1600" i="1" dirty="0" err="1" smtClean="0">
                <a:latin typeface="Times New Roman" pitchFamily="18" charset="0"/>
                <a:cs typeface="Times New Roman" pitchFamily="18" charset="0"/>
              </a:rPr>
              <a:t>ška</a:t>
            </a:r>
            <a:r>
              <a:rPr lang="en-US" altLang="cs-CZ" sz="1600" i="1" dirty="0" smtClean="0">
                <a:latin typeface="Times New Roman" pitchFamily="18" charset="0"/>
                <a:cs typeface="Times New Roman" pitchFamily="18" charset="0"/>
              </a:rPr>
              <a:t> and</a:t>
            </a:r>
            <a:r>
              <a:rPr lang="cs-CZ" alt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cs-CZ" sz="1600" i="1" dirty="0">
                <a:latin typeface="Times New Roman" pitchFamily="18" charset="0"/>
                <a:cs typeface="Times New Roman" pitchFamily="18" charset="0"/>
              </a:rPr>
              <a:t>J. Plomerov</a:t>
            </a:r>
            <a:r>
              <a:rPr lang="cs-CZ" altLang="cs-CZ" sz="1600" i="1" dirty="0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altLang="cs-CZ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Solid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Earth Sciences 5 (2020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https://doi.org/10.1016/j.sesci.2019.12.003</a:t>
            </a:r>
          </a:p>
        </p:txBody>
      </p:sp>
      <p:pic>
        <p:nvPicPr>
          <p:cNvPr id="11" name="Picture 2" descr="https://egu2020.eu/cc_by_logo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5" y="6210697"/>
            <a:ext cx="1167146" cy="40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1479" y="659545"/>
            <a:ext cx="79729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Scenario of the suggested origin and growth of the continental lithosphere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380312" y="158296"/>
            <a:ext cx="1713357" cy="518460"/>
            <a:chOff x="6133916" y="5430694"/>
            <a:chExt cx="2397614" cy="678174"/>
          </a:xfrm>
        </p:grpSpPr>
        <p:pic>
          <p:nvPicPr>
            <p:cNvPr id="16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3916" y="5430694"/>
              <a:ext cx="2394604" cy="646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911848" y="5475208"/>
              <a:ext cx="1619682" cy="63366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IG CAS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Prague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8154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3787" y="465313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large elongated parts of continents were subsequently separated into micro-plates and later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dispersed.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5475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Stage 4</a:t>
            </a:r>
            <a:endParaRPr lang="cs-CZ" dirty="0"/>
          </a:p>
        </p:txBody>
      </p:sp>
      <p:grpSp>
        <p:nvGrpSpPr>
          <p:cNvPr id="7" name="Group 6"/>
          <p:cNvGrpSpPr/>
          <p:nvPr/>
        </p:nvGrpSpPr>
        <p:grpSpPr>
          <a:xfrm>
            <a:off x="458499" y="1412776"/>
            <a:ext cx="7938968" cy="3024336"/>
            <a:chOff x="519822" y="1412776"/>
            <a:chExt cx="7697273" cy="25969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412776"/>
              <a:ext cx="7461519" cy="259690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19822" y="2834888"/>
              <a:ext cx="57606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491880" y="573325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cs-CZ" sz="1600" i="1" dirty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altLang="cs-CZ" sz="1600" i="1" dirty="0" err="1">
                <a:latin typeface="Times New Roman" pitchFamily="18" charset="0"/>
                <a:cs typeface="Times New Roman" pitchFamily="18" charset="0"/>
              </a:rPr>
              <a:t>Babu</a:t>
            </a:r>
            <a:r>
              <a:rPr lang="cs-CZ" altLang="cs-CZ" sz="1600" i="1" dirty="0" err="1" smtClean="0">
                <a:latin typeface="Times New Roman" pitchFamily="18" charset="0"/>
                <a:cs typeface="Times New Roman" pitchFamily="18" charset="0"/>
              </a:rPr>
              <a:t>ška</a:t>
            </a:r>
            <a:r>
              <a:rPr lang="en-US" altLang="cs-CZ" sz="1600" i="1" dirty="0" smtClean="0">
                <a:latin typeface="Times New Roman" pitchFamily="18" charset="0"/>
                <a:cs typeface="Times New Roman" pitchFamily="18" charset="0"/>
              </a:rPr>
              <a:t> and</a:t>
            </a:r>
            <a:r>
              <a:rPr lang="cs-CZ" alt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cs-CZ" sz="1600" i="1" dirty="0">
                <a:latin typeface="Times New Roman" pitchFamily="18" charset="0"/>
                <a:cs typeface="Times New Roman" pitchFamily="18" charset="0"/>
              </a:rPr>
              <a:t>J. Plomerov</a:t>
            </a:r>
            <a:r>
              <a:rPr lang="cs-CZ" altLang="cs-CZ" sz="1600" i="1" dirty="0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altLang="cs-CZ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Solid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Earth Sciences 5 (2020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https://doi.org/10.1016/j.sesci.2019.12.003</a:t>
            </a:r>
          </a:p>
        </p:txBody>
      </p:sp>
      <p:pic>
        <p:nvPicPr>
          <p:cNvPr id="11" name="Picture 2" descr="https://egu2020.eu/cc_by_logo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5" y="6210697"/>
            <a:ext cx="1167146" cy="40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3568" y="692696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Scenario of the suggested origin and growth of the continental lithosphere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380312" y="158296"/>
            <a:ext cx="1713357" cy="518460"/>
            <a:chOff x="6133916" y="5430694"/>
            <a:chExt cx="2397614" cy="678174"/>
          </a:xfrm>
        </p:grpSpPr>
        <p:pic>
          <p:nvPicPr>
            <p:cNvPr id="16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3916" y="5430694"/>
              <a:ext cx="2394604" cy="646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911848" y="5475208"/>
              <a:ext cx="1619682" cy="63366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IG CAS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Prague</a:t>
              </a:r>
              <a:endParaRPr lang="cs-CZ" sz="16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6249450" y="1624482"/>
            <a:ext cx="117573" cy="220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6150858" y="1548865"/>
            <a:ext cx="216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95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693" y="4797152"/>
            <a:ext cx="747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Mantle lithosphere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with fossil olivine fabrics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acts as a raft carrying the crust on top. The process resulted in a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patchwork of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microplates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with their own fabrics  and history assembled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into a new continent.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693" y="120732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Stage 5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242088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The process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continued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by a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wander of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microplates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later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amalgamated into a new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continent.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3693" y="1694100"/>
            <a:ext cx="4809346" cy="2959036"/>
            <a:chOff x="2915816" y="1331972"/>
            <a:chExt cx="4809346" cy="29590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1331972"/>
              <a:ext cx="4449306" cy="295903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915816" y="1349801"/>
              <a:ext cx="57606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91880" y="609329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cs-CZ" sz="1600" i="1" dirty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altLang="cs-CZ" sz="1600" i="1" dirty="0" err="1">
                <a:latin typeface="Times New Roman" pitchFamily="18" charset="0"/>
                <a:cs typeface="Times New Roman" pitchFamily="18" charset="0"/>
              </a:rPr>
              <a:t>Babu</a:t>
            </a:r>
            <a:r>
              <a:rPr lang="cs-CZ" altLang="cs-CZ" sz="1600" i="1" dirty="0" err="1" smtClean="0">
                <a:latin typeface="Times New Roman" pitchFamily="18" charset="0"/>
                <a:cs typeface="Times New Roman" pitchFamily="18" charset="0"/>
              </a:rPr>
              <a:t>ška</a:t>
            </a:r>
            <a:r>
              <a:rPr lang="en-US" altLang="cs-CZ" sz="1600" i="1" dirty="0" smtClean="0">
                <a:latin typeface="Times New Roman" pitchFamily="18" charset="0"/>
                <a:cs typeface="Times New Roman" pitchFamily="18" charset="0"/>
              </a:rPr>
              <a:t> and</a:t>
            </a:r>
            <a:r>
              <a:rPr lang="cs-CZ" alt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cs-CZ" sz="1600" i="1" dirty="0">
                <a:latin typeface="Times New Roman" pitchFamily="18" charset="0"/>
                <a:cs typeface="Times New Roman" pitchFamily="18" charset="0"/>
              </a:rPr>
              <a:t>J. Plomerov</a:t>
            </a:r>
            <a:r>
              <a:rPr lang="cs-CZ" altLang="cs-CZ" sz="1600" i="1" dirty="0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altLang="cs-CZ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Solid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Earth Sciences 5 (2020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https://doi.org/10.1016/j.sesci.2019.12.003</a:t>
            </a:r>
          </a:p>
        </p:txBody>
      </p:sp>
      <p:pic>
        <p:nvPicPr>
          <p:cNvPr id="12" name="Picture 2" descr="https://egu2020.eu/cc_by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5" y="6210697"/>
            <a:ext cx="1167146" cy="40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6231" y="683176"/>
            <a:ext cx="78367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Scenario of the suggested origin and growth of the continental lithosphere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7252152" y="158296"/>
            <a:ext cx="1713357" cy="518460"/>
            <a:chOff x="6133916" y="5430694"/>
            <a:chExt cx="2397614" cy="678174"/>
          </a:xfrm>
        </p:grpSpPr>
        <p:pic>
          <p:nvPicPr>
            <p:cNvPr id="17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3916" y="5430694"/>
              <a:ext cx="2394604" cy="646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6911848" y="5475208"/>
              <a:ext cx="1619682" cy="63366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IG CAS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Prague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95595303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10421</TotalTime>
  <Words>1072</Words>
  <Application>Microsoft Office PowerPoint</Application>
  <PresentationFormat>On-screen Show (4:3)</PresentationFormat>
  <Paragraphs>93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Pixel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jpl</dc:creator>
  <cp:lastModifiedBy>jpl</cp:lastModifiedBy>
  <cp:revision>501</cp:revision>
  <cp:lastPrinted>2019-04-05T11:59:54Z</cp:lastPrinted>
  <dcterms:created xsi:type="dcterms:W3CDTF">2011-06-17T13:45:23Z</dcterms:created>
  <dcterms:modified xsi:type="dcterms:W3CDTF">2020-05-05T08:58:53Z</dcterms:modified>
</cp:coreProperties>
</file>