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69" r:id="rId3"/>
    <p:sldMasterId id="2147483673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8" r:id="rId6"/>
    <p:sldId id="267" r:id="rId7"/>
    <p:sldId id="270" r:id="rId8"/>
    <p:sldId id="275" r:id="rId9"/>
    <p:sldId id="272" r:id="rId10"/>
    <p:sldId id="257" r:id="rId11"/>
    <p:sldId id="258" r:id="rId12"/>
    <p:sldId id="260" r:id="rId13"/>
    <p:sldId id="261" r:id="rId14"/>
    <p:sldId id="263" r:id="rId15"/>
    <p:sldId id="271" r:id="rId1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image" Target="../media/image1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6284A-442B-4DDC-A05B-C463106990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0EEBC07-00B1-453D-B814-53F573506A0B}">
      <dgm:prSet phldrT="[Tex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IMU </a:t>
          </a:r>
          <a:r>
            <a:rPr lang="de-DE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Initialization</a:t>
          </a:r>
          <a:endParaRPr lang="de-DE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58D80-E9D3-4819-A389-0752613384E7}" type="parTrans" cxnId="{E6AAE4C9-08EC-42AC-A07E-159DB82746F7}">
      <dgm:prSet/>
      <dgm:spPr/>
      <dgm:t>
        <a:bodyPr/>
        <a:lstStyle/>
        <a:p>
          <a:endParaRPr lang="de-DE"/>
        </a:p>
      </dgm:t>
    </dgm:pt>
    <dgm:pt modelId="{2E621704-0FBB-4874-8F51-D56A0C3BDA55}" type="sibTrans" cxnId="{E6AAE4C9-08EC-42AC-A07E-159DB82746F7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61317BD5-4B6F-4293-9D08-6BE5076A7EC0}">
          <dgm:prSet phldrT="[Text]" custT="1"/>
          <dgm:spPr>
            <a:solidFill>
              <a:schemeClr val="bg2"/>
            </a:solidFill>
          </dgm:spPr>
          <dgm:t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Update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r>
                    <a:rPr lang="de-DE" sz="12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= </m:t>
                  </m:r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+k(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r>
                    <a:rPr lang="de-DE" sz="12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−</m:t>
                  </m:r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de-DE" sz="1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=(</a:t>
              </a:r>
              <a14:m>
                <m:oMath xmlns:m="http://schemas.openxmlformats.org/officeDocument/2006/math">
                  <m:r>
                    <a:rPr lang="de-DE" sz="12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𝐼</m:t>
                  </m:r>
                  <m:r>
                    <a:rPr lang="de-DE" sz="12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−</m:t>
                  </m:r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𝑘𝐻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2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endParaRPr lang="de-DE" sz="1200" b="0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de-DE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m:oMathPara>
              </a14:m>
              <a:endParaRPr lang="de-DE" sz="1200" b="0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dgm:t>
        </dgm:pt>
      </mc:Choice>
      <mc:Fallback xmlns="">
        <dgm:pt modelId="{61317BD5-4B6F-4293-9D08-6BE5076A7EC0}">
          <dgm:prSet phldrT="[Text]" custT="1"/>
          <dgm:spPr>
            <a:solidFill>
              <a:schemeClr val="bg2"/>
            </a:solidFill>
          </dgm:spPr>
          <dgm:t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Update</a:t>
              </a:r>
            </a:p>
            <a:p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𝑥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𝑘= 𝑥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+k(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𝑧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𝑘−𝐻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𝑥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b="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=(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𝐼−</a:t>
              </a:r>
              <a:r>
                <a:rPr lang="en-US" sz="120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〖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𝐻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〗_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𝑥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200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endParaRPr lang="de-DE" sz="1200" b="0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𝑘=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𝐻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〖[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〖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𝐻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b="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〗_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𝐻_𝑘^𝑇+𝑅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𝑘]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〗^(−1)</a:t>
              </a:r>
              <a:endParaRPr lang="de-DE" sz="1200" b="0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dgm:t>
        </dgm:pt>
      </mc:Fallback>
    </mc:AlternateContent>
    <dgm:pt modelId="{AFFD9882-31AD-49D6-ADD1-C7EC0BD0B176}" type="sibTrans" cxnId="{8A3B3B87-C278-4CBB-A628-E0BD3BE64909}">
      <dgm:prSet/>
      <dgm:spPr/>
      <dgm:t>
        <a:bodyPr/>
        <a:lstStyle/>
        <a:p>
          <a:endParaRPr lang="de-DE"/>
        </a:p>
      </dgm:t>
    </dgm:pt>
    <dgm:pt modelId="{854E0001-465F-422B-861C-CD0A79187BFA}" type="parTrans" cxnId="{8A3B3B87-C278-4CBB-A628-E0BD3BE64909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9BE3BEEE-8FC2-483E-986F-358AC446A602}">
          <dgm:prSet phldrT="[Text]" custT="1"/>
          <dgm:spPr>
            <a:solidFill>
              <a:schemeClr val="bg2"/>
            </a:solidFill>
          </dgm:spPr>
          <dgm:t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sub>
                  </m:sSub>
                  <m:r>
                    <a:rPr lang="de-DE" sz="12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= </m:t>
                  </m:r>
                  <m:sSub>
                    <m:sSubPr>
                      <m:ctrlP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e>
                    <m:sub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e>
                    <m:sub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sub>
                  </m:sSub>
                  <m:sSub>
                    <m:sSubPr>
                      <m:ctrlP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e>
                    <m:sub>
                      <m:r>
                        <a:rPr lang="de-D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sub>
                  </m:sSub>
                </m:oMath>
              </a14:m>
              <a:endParaRPr lang="de-DE" sz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acc>
                        <m:accPr>
                          <m:chr m:val="̃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acc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sub>
                  </m:sSub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14:m>
                <m:oMath xmlns:m="http://schemas.openxmlformats.org/officeDocument/2006/math">
                  <m:sSub>
                    <m:sSubPr>
                      <m:ctrlP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  <m:sSubSup>
                    <m:sSubSupPr>
                      <m:ctrlP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Sup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  <m:sup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sup>
                  </m:sSubSup>
                </m:oMath>
              </a14:m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sSubPr>
                    <m:e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</m:e>
                    <m:sub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sub>
                  </m:sSub>
                </m:oMath>
              </a14:m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9BE3BEEE-8FC2-483E-986F-358AC446A602}">
          <dgm:prSet phldrT="[Text]" custT="1"/>
          <dgm:spPr>
            <a:solidFill>
              <a:schemeClr val="bg2"/>
            </a:solidFill>
          </dgm:spPr>
          <dgm:t>
            <a:bodyPr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</a:t>
              </a:r>
            </a:p>
            <a:p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𝑥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̃_(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𝑘+1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=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𝐹_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𝑥</a:t>
              </a:r>
              <a:r>
                <a:rPr lang="en-US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</a:t>
              </a:r>
              <a:r>
                <a:rPr lang="en-US" sz="120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𝐺</a:t>
              </a:r>
              <a:r>
                <a:rPr lang="de-DE" sz="120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_</a:t>
              </a:r>
              <a:r>
                <a:rPr lang="de-DE" sz="12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𝑘 𝑤_𝑘</a:t>
              </a:r>
              <a:endParaRPr lang="de-DE" sz="1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</a:endParaRPr>
            </a:p>
            <a:p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 ̃_(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𝑘+1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𝐹_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𝑃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𝐹_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𝑘^𝑇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𝑄</a:t>
              </a:r>
              <a:r>
                <a:rPr lang="en-US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_</a:t>
              </a:r>
              <a:r>
                <a:rPr lang="de-DE" sz="1200" b="0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𝑘</a:t>
              </a:r>
              <a:endPara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D8115910-38F2-4B5D-94E0-7296CA0C08D6}" type="sibTrans" cxnId="{46E87154-79C1-41EB-93AA-59C1A662EDE0}">
      <dgm:prSet/>
      <dgm:spPr/>
      <dgm:t>
        <a:bodyPr/>
        <a:lstStyle/>
        <a:p>
          <a:endParaRPr lang="de-DE"/>
        </a:p>
      </dgm:t>
    </dgm:pt>
    <dgm:pt modelId="{5FE35564-7D03-4947-8735-4AA22B16B42E}" type="parTrans" cxnId="{46E87154-79C1-41EB-93AA-59C1A662EDE0}">
      <dgm:prSet/>
      <dgm:spPr/>
      <dgm:t>
        <a:bodyPr/>
        <a:lstStyle/>
        <a:p>
          <a:endParaRPr lang="de-DE"/>
        </a:p>
      </dgm:t>
    </dgm:pt>
    <dgm:pt modelId="{737DE550-C3E4-4F64-AEF1-BD88870E331F}" type="pres">
      <dgm:prSet presAssocID="{3666284A-442B-4DDC-A05B-C4631069901F}" presName="Name0" presStyleCnt="0">
        <dgm:presLayoutVars>
          <dgm:dir/>
          <dgm:resizeHandles val="exact"/>
        </dgm:presLayoutVars>
      </dgm:prSet>
      <dgm:spPr/>
    </dgm:pt>
    <dgm:pt modelId="{69B0C059-1B41-455B-A569-1DC04E53AF04}" type="pres">
      <dgm:prSet presAssocID="{10EEBC07-00B1-453D-B814-53F573506A0B}" presName="node" presStyleLbl="node1" presStyleIdx="0" presStyleCnt="3" custScaleX="79606" custScaleY="817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BC7751-CF4C-4769-98A0-4097A6C8F545}" type="pres">
      <dgm:prSet presAssocID="{2E621704-0FBB-4874-8F51-D56A0C3BDA55}" presName="sibTrans" presStyleLbl="sibTrans2D1" presStyleIdx="0" presStyleCnt="2"/>
      <dgm:spPr/>
      <dgm:t>
        <a:bodyPr/>
        <a:lstStyle/>
        <a:p>
          <a:endParaRPr lang="de-DE"/>
        </a:p>
      </dgm:t>
    </dgm:pt>
    <dgm:pt modelId="{409C79C4-48BF-497B-B9F0-338253F20543}" type="pres">
      <dgm:prSet presAssocID="{2E621704-0FBB-4874-8F51-D56A0C3BDA55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CDB45524-5042-40D7-AF3A-3D3E67B1CA8C}" type="pres">
      <dgm:prSet presAssocID="{9BE3BEEE-8FC2-483E-986F-358AC446A602}" presName="node" presStyleLbl="node1" presStyleIdx="1" presStyleCnt="3" custScaleX="92516" custScaleY="838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12BCBF-EB51-4AC7-A82B-397D61062DB9}" type="pres">
      <dgm:prSet presAssocID="{D8115910-38F2-4B5D-94E0-7296CA0C08D6}" presName="sibTrans" presStyleLbl="sibTrans2D1" presStyleIdx="1" presStyleCnt="2"/>
      <dgm:spPr/>
      <dgm:t>
        <a:bodyPr/>
        <a:lstStyle/>
        <a:p>
          <a:endParaRPr lang="de-DE"/>
        </a:p>
      </dgm:t>
    </dgm:pt>
    <dgm:pt modelId="{30F9C06A-4686-4BA3-B00F-E16F8223DB5D}" type="pres">
      <dgm:prSet presAssocID="{D8115910-38F2-4B5D-94E0-7296CA0C08D6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23759E59-2E07-4250-A113-2D1CF4AF83B4}" type="pres">
      <dgm:prSet presAssocID="{61317BD5-4B6F-4293-9D08-6BE5076A7EC0}" presName="node" presStyleLbl="node1" presStyleIdx="2" presStyleCnt="3" custScaleX="92877" custScaleY="82139" custLinFactNeighborX="455" custLinFactNeighborY="24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06BB19-C9AF-42B1-8D13-8A10492518C2}" type="presOf" srcId="{9BE3BEEE-8FC2-483E-986F-358AC446A602}" destId="{CDB45524-5042-40D7-AF3A-3D3E67B1CA8C}" srcOrd="0" destOrd="0" presId="urn:microsoft.com/office/officeart/2005/8/layout/process1"/>
    <dgm:cxn modelId="{F5C2CD95-1BE2-496E-B41C-650CB3B2C8BD}" type="presOf" srcId="{2E621704-0FBB-4874-8F51-D56A0C3BDA55}" destId="{7FBC7751-CF4C-4769-98A0-4097A6C8F545}" srcOrd="0" destOrd="0" presId="urn:microsoft.com/office/officeart/2005/8/layout/process1"/>
    <dgm:cxn modelId="{BBC7B058-8388-4AD8-83DA-8F0B002A352E}" type="presOf" srcId="{D8115910-38F2-4B5D-94E0-7296CA0C08D6}" destId="{30F9C06A-4686-4BA3-B00F-E16F8223DB5D}" srcOrd="1" destOrd="0" presId="urn:microsoft.com/office/officeart/2005/8/layout/process1"/>
    <dgm:cxn modelId="{E5021DFC-D8C1-4517-9E95-467396A9BB71}" type="presOf" srcId="{61317BD5-4B6F-4293-9D08-6BE5076A7EC0}" destId="{23759E59-2E07-4250-A113-2D1CF4AF83B4}" srcOrd="0" destOrd="0" presId="urn:microsoft.com/office/officeart/2005/8/layout/process1"/>
    <dgm:cxn modelId="{8A3B3B87-C278-4CBB-A628-E0BD3BE64909}" srcId="{3666284A-442B-4DDC-A05B-C4631069901F}" destId="{61317BD5-4B6F-4293-9D08-6BE5076A7EC0}" srcOrd="2" destOrd="0" parTransId="{854E0001-465F-422B-861C-CD0A79187BFA}" sibTransId="{AFFD9882-31AD-49D6-ADD1-C7EC0BD0B176}"/>
    <dgm:cxn modelId="{7ACD8E22-78B2-4FAA-A936-D52465F6710D}" type="presOf" srcId="{2E621704-0FBB-4874-8F51-D56A0C3BDA55}" destId="{409C79C4-48BF-497B-B9F0-338253F20543}" srcOrd="1" destOrd="0" presId="urn:microsoft.com/office/officeart/2005/8/layout/process1"/>
    <dgm:cxn modelId="{7D6F1082-44C2-4043-842F-1567799370D8}" type="presOf" srcId="{D8115910-38F2-4B5D-94E0-7296CA0C08D6}" destId="{EF12BCBF-EB51-4AC7-A82B-397D61062DB9}" srcOrd="0" destOrd="0" presId="urn:microsoft.com/office/officeart/2005/8/layout/process1"/>
    <dgm:cxn modelId="{46E87154-79C1-41EB-93AA-59C1A662EDE0}" srcId="{3666284A-442B-4DDC-A05B-C4631069901F}" destId="{9BE3BEEE-8FC2-483E-986F-358AC446A602}" srcOrd="1" destOrd="0" parTransId="{5FE35564-7D03-4947-8735-4AA22B16B42E}" sibTransId="{D8115910-38F2-4B5D-94E0-7296CA0C08D6}"/>
    <dgm:cxn modelId="{E6AAE4C9-08EC-42AC-A07E-159DB82746F7}" srcId="{3666284A-442B-4DDC-A05B-C4631069901F}" destId="{10EEBC07-00B1-453D-B814-53F573506A0B}" srcOrd="0" destOrd="0" parTransId="{6F358D80-E9D3-4819-A389-0752613384E7}" sibTransId="{2E621704-0FBB-4874-8F51-D56A0C3BDA55}"/>
    <dgm:cxn modelId="{B5E1DFF5-F38A-4ABB-9EDB-E699508D2DB4}" type="presOf" srcId="{3666284A-442B-4DDC-A05B-C4631069901F}" destId="{737DE550-C3E4-4F64-AEF1-BD88870E331F}" srcOrd="0" destOrd="0" presId="urn:microsoft.com/office/officeart/2005/8/layout/process1"/>
    <dgm:cxn modelId="{E9288772-866A-4AB4-8025-2569281FF2D0}" type="presOf" srcId="{10EEBC07-00B1-453D-B814-53F573506A0B}" destId="{69B0C059-1B41-455B-A569-1DC04E53AF04}" srcOrd="0" destOrd="0" presId="urn:microsoft.com/office/officeart/2005/8/layout/process1"/>
    <dgm:cxn modelId="{18100CB5-8F0B-4209-9FBB-0BE8E7A040ED}" type="presParOf" srcId="{737DE550-C3E4-4F64-AEF1-BD88870E331F}" destId="{69B0C059-1B41-455B-A569-1DC04E53AF04}" srcOrd="0" destOrd="0" presId="urn:microsoft.com/office/officeart/2005/8/layout/process1"/>
    <dgm:cxn modelId="{72C20614-030D-49EA-B475-59A47A8EC388}" type="presParOf" srcId="{737DE550-C3E4-4F64-AEF1-BD88870E331F}" destId="{7FBC7751-CF4C-4769-98A0-4097A6C8F545}" srcOrd="1" destOrd="0" presId="urn:microsoft.com/office/officeart/2005/8/layout/process1"/>
    <dgm:cxn modelId="{903173CD-D9FD-447E-9B6F-8FE6A4D0B419}" type="presParOf" srcId="{7FBC7751-CF4C-4769-98A0-4097A6C8F545}" destId="{409C79C4-48BF-497B-B9F0-338253F20543}" srcOrd="0" destOrd="0" presId="urn:microsoft.com/office/officeart/2005/8/layout/process1"/>
    <dgm:cxn modelId="{6E5E035E-FD1D-42D7-BA43-C0E34E34B519}" type="presParOf" srcId="{737DE550-C3E4-4F64-AEF1-BD88870E331F}" destId="{CDB45524-5042-40D7-AF3A-3D3E67B1CA8C}" srcOrd="2" destOrd="0" presId="urn:microsoft.com/office/officeart/2005/8/layout/process1"/>
    <dgm:cxn modelId="{6EAF8F1C-A9A8-425E-B1DB-C1AA0CFD8AA0}" type="presParOf" srcId="{737DE550-C3E4-4F64-AEF1-BD88870E331F}" destId="{EF12BCBF-EB51-4AC7-A82B-397D61062DB9}" srcOrd="3" destOrd="0" presId="urn:microsoft.com/office/officeart/2005/8/layout/process1"/>
    <dgm:cxn modelId="{B1930F43-5D09-4237-8302-C73E25CC2161}" type="presParOf" srcId="{EF12BCBF-EB51-4AC7-A82B-397D61062DB9}" destId="{30F9C06A-4686-4BA3-B00F-E16F8223DB5D}" srcOrd="0" destOrd="0" presId="urn:microsoft.com/office/officeart/2005/8/layout/process1"/>
    <dgm:cxn modelId="{B897EAF8-CE70-4D57-AE04-082F406224B8}" type="presParOf" srcId="{737DE550-C3E4-4F64-AEF1-BD88870E331F}" destId="{23759E59-2E07-4250-A113-2D1CF4AF83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6284A-442B-4DDC-A05B-C463106990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0EEBC07-00B1-453D-B814-53F573506A0B}">
      <dgm:prSet phldrT="[Text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de-D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IMU </a:t>
          </a:r>
          <a:r>
            <a:rPr lang="de-DE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Initialization</a:t>
          </a:r>
          <a:endParaRPr lang="de-DE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58D80-E9D3-4819-A389-0752613384E7}" type="parTrans" cxnId="{E6AAE4C9-08EC-42AC-A07E-159DB82746F7}">
      <dgm:prSet/>
      <dgm:spPr/>
      <dgm:t>
        <a:bodyPr/>
        <a:lstStyle/>
        <a:p>
          <a:endParaRPr lang="de-DE"/>
        </a:p>
      </dgm:t>
    </dgm:pt>
    <dgm:pt modelId="{2E621704-0FBB-4874-8F51-D56A0C3BDA55}" type="sibTrans" cxnId="{E6AAE4C9-08EC-42AC-A07E-159DB82746F7}">
      <dgm:prSet/>
      <dgm:spPr/>
      <dgm:t>
        <a:bodyPr/>
        <a:lstStyle/>
        <a:p>
          <a:endParaRPr lang="de-DE"/>
        </a:p>
      </dgm:t>
    </dgm:pt>
    <dgm:pt modelId="{61317BD5-4B6F-4293-9D08-6BE5076A7EC0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AFFD9882-31AD-49D6-ADD1-C7EC0BD0B176}" type="sibTrans" cxnId="{8A3B3B87-C278-4CBB-A628-E0BD3BE64909}">
      <dgm:prSet/>
      <dgm:spPr/>
      <dgm:t>
        <a:bodyPr/>
        <a:lstStyle/>
        <a:p>
          <a:endParaRPr lang="de-DE"/>
        </a:p>
      </dgm:t>
    </dgm:pt>
    <dgm:pt modelId="{854E0001-465F-422B-861C-CD0A79187BFA}" type="parTrans" cxnId="{8A3B3B87-C278-4CBB-A628-E0BD3BE64909}">
      <dgm:prSet/>
      <dgm:spPr/>
      <dgm:t>
        <a:bodyPr/>
        <a:lstStyle/>
        <a:p>
          <a:endParaRPr lang="de-DE"/>
        </a:p>
      </dgm:t>
    </dgm:pt>
    <dgm:pt modelId="{9BE3BEEE-8FC2-483E-986F-358AC446A60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D8115910-38F2-4B5D-94E0-7296CA0C08D6}" type="sibTrans" cxnId="{46E87154-79C1-41EB-93AA-59C1A662EDE0}">
      <dgm:prSet/>
      <dgm:spPr/>
      <dgm:t>
        <a:bodyPr/>
        <a:lstStyle/>
        <a:p>
          <a:endParaRPr lang="de-DE"/>
        </a:p>
      </dgm:t>
    </dgm:pt>
    <dgm:pt modelId="{5FE35564-7D03-4947-8735-4AA22B16B42E}" type="parTrans" cxnId="{46E87154-79C1-41EB-93AA-59C1A662EDE0}">
      <dgm:prSet/>
      <dgm:spPr/>
      <dgm:t>
        <a:bodyPr/>
        <a:lstStyle/>
        <a:p>
          <a:endParaRPr lang="de-DE"/>
        </a:p>
      </dgm:t>
    </dgm:pt>
    <dgm:pt modelId="{737DE550-C3E4-4F64-AEF1-BD88870E331F}" type="pres">
      <dgm:prSet presAssocID="{3666284A-442B-4DDC-A05B-C4631069901F}" presName="Name0" presStyleCnt="0">
        <dgm:presLayoutVars>
          <dgm:dir/>
          <dgm:resizeHandles val="exact"/>
        </dgm:presLayoutVars>
      </dgm:prSet>
      <dgm:spPr/>
    </dgm:pt>
    <dgm:pt modelId="{69B0C059-1B41-455B-A569-1DC04E53AF04}" type="pres">
      <dgm:prSet presAssocID="{10EEBC07-00B1-453D-B814-53F573506A0B}" presName="node" presStyleLbl="node1" presStyleIdx="0" presStyleCnt="3" custScaleX="79606" custScaleY="817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BC7751-CF4C-4769-98A0-4097A6C8F545}" type="pres">
      <dgm:prSet presAssocID="{2E621704-0FBB-4874-8F51-D56A0C3BDA55}" presName="sibTrans" presStyleLbl="sibTrans2D1" presStyleIdx="0" presStyleCnt="2"/>
      <dgm:spPr/>
      <dgm:t>
        <a:bodyPr/>
        <a:lstStyle/>
        <a:p>
          <a:endParaRPr lang="de-DE"/>
        </a:p>
      </dgm:t>
    </dgm:pt>
    <dgm:pt modelId="{409C79C4-48BF-497B-B9F0-338253F20543}" type="pres">
      <dgm:prSet presAssocID="{2E621704-0FBB-4874-8F51-D56A0C3BDA55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CDB45524-5042-40D7-AF3A-3D3E67B1CA8C}" type="pres">
      <dgm:prSet presAssocID="{9BE3BEEE-8FC2-483E-986F-358AC446A602}" presName="node" presStyleLbl="node1" presStyleIdx="1" presStyleCnt="3" custScaleX="92516" custScaleY="838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12BCBF-EB51-4AC7-A82B-397D61062DB9}" type="pres">
      <dgm:prSet presAssocID="{D8115910-38F2-4B5D-94E0-7296CA0C08D6}" presName="sibTrans" presStyleLbl="sibTrans2D1" presStyleIdx="1" presStyleCnt="2"/>
      <dgm:spPr/>
      <dgm:t>
        <a:bodyPr/>
        <a:lstStyle/>
        <a:p>
          <a:endParaRPr lang="de-DE"/>
        </a:p>
      </dgm:t>
    </dgm:pt>
    <dgm:pt modelId="{30F9C06A-4686-4BA3-B00F-E16F8223DB5D}" type="pres">
      <dgm:prSet presAssocID="{D8115910-38F2-4B5D-94E0-7296CA0C08D6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23759E59-2E07-4250-A113-2D1CF4AF83B4}" type="pres">
      <dgm:prSet presAssocID="{61317BD5-4B6F-4293-9D08-6BE5076A7EC0}" presName="node" presStyleLbl="node1" presStyleIdx="2" presStyleCnt="3" custScaleX="92877" custScaleY="82139" custLinFactNeighborX="455" custLinFactNeighborY="24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AAE4C9-08EC-42AC-A07E-159DB82746F7}" srcId="{3666284A-442B-4DDC-A05B-C4631069901F}" destId="{10EEBC07-00B1-453D-B814-53F573506A0B}" srcOrd="0" destOrd="0" parTransId="{6F358D80-E9D3-4819-A389-0752613384E7}" sibTransId="{2E621704-0FBB-4874-8F51-D56A0C3BDA55}"/>
    <dgm:cxn modelId="{BBC7B058-8388-4AD8-83DA-8F0B002A352E}" type="presOf" srcId="{D8115910-38F2-4B5D-94E0-7296CA0C08D6}" destId="{30F9C06A-4686-4BA3-B00F-E16F8223DB5D}" srcOrd="1" destOrd="0" presId="urn:microsoft.com/office/officeart/2005/8/layout/process1"/>
    <dgm:cxn modelId="{B5E1DFF5-F38A-4ABB-9EDB-E699508D2DB4}" type="presOf" srcId="{3666284A-442B-4DDC-A05B-C4631069901F}" destId="{737DE550-C3E4-4F64-AEF1-BD88870E331F}" srcOrd="0" destOrd="0" presId="urn:microsoft.com/office/officeart/2005/8/layout/process1"/>
    <dgm:cxn modelId="{E5021DFC-D8C1-4517-9E95-467396A9BB71}" type="presOf" srcId="{61317BD5-4B6F-4293-9D08-6BE5076A7EC0}" destId="{23759E59-2E07-4250-A113-2D1CF4AF83B4}" srcOrd="0" destOrd="0" presId="urn:microsoft.com/office/officeart/2005/8/layout/process1"/>
    <dgm:cxn modelId="{46E87154-79C1-41EB-93AA-59C1A662EDE0}" srcId="{3666284A-442B-4DDC-A05B-C4631069901F}" destId="{9BE3BEEE-8FC2-483E-986F-358AC446A602}" srcOrd="1" destOrd="0" parTransId="{5FE35564-7D03-4947-8735-4AA22B16B42E}" sibTransId="{D8115910-38F2-4B5D-94E0-7296CA0C08D6}"/>
    <dgm:cxn modelId="{7ACD8E22-78B2-4FAA-A936-D52465F6710D}" type="presOf" srcId="{2E621704-0FBB-4874-8F51-D56A0C3BDA55}" destId="{409C79C4-48BF-497B-B9F0-338253F20543}" srcOrd="1" destOrd="0" presId="urn:microsoft.com/office/officeart/2005/8/layout/process1"/>
    <dgm:cxn modelId="{4306BB19-C9AF-42B1-8D13-8A10492518C2}" type="presOf" srcId="{9BE3BEEE-8FC2-483E-986F-358AC446A602}" destId="{CDB45524-5042-40D7-AF3A-3D3E67B1CA8C}" srcOrd="0" destOrd="0" presId="urn:microsoft.com/office/officeart/2005/8/layout/process1"/>
    <dgm:cxn modelId="{8A3B3B87-C278-4CBB-A628-E0BD3BE64909}" srcId="{3666284A-442B-4DDC-A05B-C4631069901F}" destId="{61317BD5-4B6F-4293-9D08-6BE5076A7EC0}" srcOrd="2" destOrd="0" parTransId="{854E0001-465F-422B-861C-CD0A79187BFA}" sibTransId="{AFFD9882-31AD-49D6-ADD1-C7EC0BD0B176}"/>
    <dgm:cxn modelId="{E9288772-866A-4AB4-8025-2569281FF2D0}" type="presOf" srcId="{10EEBC07-00B1-453D-B814-53F573506A0B}" destId="{69B0C059-1B41-455B-A569-1DC04E53AF04}" srcOrd="0" destOrd="0" presId="urn:microsoft.com/office/officeart/2005/8/layout/process1"/>
    <dgm:cxn modelId="{F5C2CD95-1BE2-496E-B41C-650CB3B2C8BD}" type="presOf" srcId="{2E621704-0FBB-4874-8F51-D56A0C3BDA55}" destId="{7FBC7751-CF4C-4769-98A0-4097A6C8F545}" srcOrd="0" destOrd="0" presId="urn:microsoft.com/office/officeart/2005/8/layout/process1"/>
    <dgm:cxn modelId="{7D6F1082-44C2-4043-842F-1567799370D8}" type="presOf" srcId="{D8115910-38F2-4B5D-94E0-7296CA0C08D6}" destId="{EF12BCBF-EB51-4AC7-A82B-397D61062DB9}" srcOrd="0" destOrd="0" presId="urn:microsoft.com/office/officeart/2005/8/layout/process1"/>
    <dgm:cxn modelId="{18100CB5-8F0B-4209-9FBB-0BE8E7A040ED}" type="presParOf" srcId="{737DE550-C3E4-4F64-AEF1-BD88870E331F}" destId="{69B0C059-1B41-455B-A569-1DC04E53AF04}" srcOrd="0" destOrd="0" presId="urn:microsoft.com/office/officeart/2005/8/layout/process1"/>
    <dgm:cxn modelId="{72C20614-030D-49EA-B475-59A47A8EC388}" type="presParOf" srcId="{737DE550-C3E4-4F64-AEF1-BD88870E331F}" destId="{7FBC7751-CF4C-4769-98A0-4097A6C8F545}" srcOrd="1" destOrd="0" presId="urn:microsoft.com/office/officeart/2005/8/layout/process1"/>
    <dgm:cxn modelId="{903173CD-D9FD-447E-9B6F-8FE6A4D0B419}" type="presParOf" srcId="{7FBC7751-CF4C-4769-98A0-4097A6C8F545}" destId="{409C79C4-48BF-497B-B9F0-338253F20543}" srcOrd="0" destOrd="0" presId="urn:microsoft.com/office/officeart/2005/8/layout/process1"/>
    <dgm:cxn modelId="{6E5E035E-FD1D-42D7-BA43-C0E34E34B519}" type="presParOf" srcId="{737DE550-C3E4-4F64-AEF1-BD88870E331F}" destId="{CDB45524-5042-40D7-AF3A-3D3E67B1CA8C}" srcOrd="2" destOrd="0" presId="urn:microsoft.com/office/officeart/2005/8/layout/process1"/>
    <dgm:cxn modelId="{6EAF8F1C-A9A8-425E-B1DB-C1AA0CFD8AA0}" type="presParOf" srcId="{737DE550-C3E4-4F64-AEF1-BD88870E331F}" destId="{EF12BCBF-EB51-4AC7-A82B-397D61062DB9}" srcOrd="3" destOrd="0" presId="urn:microsoft.com/office/officeart/2005/8/layout/process1"/>
    <dgm:cxn modelId="{B1930F43-5D09-4237-8302-C73E25CC2161}" type="presParOf" srcId="{EF12BCBF-EB51-4AC7-A82B-397D61062DB9}" destId="{30F9C06A-4686-4BA3-B00F-E16F8223DB5D}" srcOrd="0" destOrd="0" presId="urn:microsoft.com/office/officeart/2005/8/layout/process1"/>
    <dgm:cxn modelId="{B897EAF8-CE70-4D57-AE04-082F406224B8}" type="presParOf" srcId="{737DE550-C3E4-4F64-AEF1-BD88870E331F}" destId="{23759E59-2E07-4250-A113-2D1CF4AF83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0C059-1B41-455B-A569-1DC04E53AF04}">
      <dsp:nvSpPr>
        <dsp:cNvPr id="0" name=""/>
        <dsp:cNvSpPr/>
      </dsp:nvSpPr>
      <dsp:spPr>
        <a:xfrm>
          <a:off x="3921" y="122210"/>
          <a:ext cx="1717131" cy="110712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IMU </a:t>
          </a:r>
          <a:r>
            <a:rPr lang="de-DE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Initialization</a:t>
          </a:r>
          <a:endParaRPr lang="de-DE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47" y="154636"/>
        <a:ext cx="1652279" cy="1042269"/>
      </dsp:txXfrm>
    </dsp:sp>
    <dsp:sp modelId="{7FBC7751-CF4C-4769-98A0-4097A6C8F545}">
      <dsp:nvSpPr>
        <dsp:cNvPr id="0" name=""/>
        <dsp:cNvSpPr/>
      </dsp:nvSpPr>
      <dsp:spPr>
        <a:xfrm>
          <a:off x="1936756" y="408298"/>
          <a:ext cx="457292" cy="534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/>
        </a:p>
      </dsp:txBody>
      <dsp:txXfrm>
        <a:off x="1936756" y="515287"/>
        <a:ext cx="320104" cy="320967"/>
      </dsp:txXfrm>
    </dsp:sp>
    <dsp:sp modelId="{CDB45524-5042-40D7-AF3A-3D3E67B1CA8C}">
      <dsp:nvSpPr>
        <dsp:cNvPr id="0" name=""/>
        <dsp:cNvSpPr/>
      </dsp:nvSpPr>
      <dsp:spPr>
        <a:xfrm>
          <a:off x="2583868" y="107544"/>
          <a:ext cx="1995605" cy="1136454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+1</m:t>
                  </m:r>
                </m:sub>
              </m:sSub>
              <m:r>
                <a:rPr lang="de-DE" sz="12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m:t>= </m:t>
              </m:r>
              <m:sSub>
                <m:sSubPr>
                  <m:ctrlP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𝐹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𝐺</m:t>
                  </m:r>
                </m:e>
                <m:sub>
                  <m: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</m:t>
                  </m:r>
                </m:sub>
              </m:sSub>
              <m:sSub>
                <m:sSubPr>
                  <m:ctrlP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𝑤</m:t>
                  </m:r>
                </m:e>
                <m:sub>
                  <m:r>
                    <a:rPr lang="de-DE" sz="12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</m:t>
                  </m:r>
                </m:sub>
              </m:sSub>
            </m:oMath>
          </a14:m>
          <a:endParaRPr lang="de-DE" sz="1200" kern="1200" dirty="0">
            <a:solidFill>
              <a:schemeClr val="tx1"/>
            </a:solidFill>
            <a:latin typeface="Times New Roman" panose="02020603050405020304" pitchFamily="18" charset="0"/>
            <a:ea typeface="Cambria Math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+1</m:t>
                  </m:r>
                </m:sub>
              </m:sSub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𝐹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𝑃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sSubSup>
                <m:sSubSupPr>
                  <m:ctrlP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Sup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m:t>𝐹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  <m:sup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𝑇</m:t>
                  </m:r>
                </m:sup>
              </m:sSubSup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𝑄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7154" y="140830"/>
        <a:ext cx="1929033" cy="1069882"/>
      </dsp:txXfrm>
    </dsp:sp>
    <dsp:sp modelId="{EF12BCBF-EB51-4AC7-A82B-397D61062DB9}">
      <dsp:nvSpPr>
        <dsp:cNvPr id="0" name=""/>
        <dsp:cNvSpPr/>
      </dsp:nvSpPr>
      <dsp:spPr>
        <a:xfrm rot="39552">
          <a:off x="4796142" y="424914"/>
          <a:ext cx="459400" cy="534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/>
        </a:p>
      </dsp:txBody>
      <dsp:txXfrm>
        <a:off x="4796147" y="531110"/>
        <a:ext cx="321580" cy="320967"/>
      </dsp:txXfrm>
    </dsp:sp>
    <dsp:sp modelId="{23759E59-2E07-4250-A113-2D1CF4AF83B4}">
      <dsp:nvSpPr>
        <dsp:cNvPr id="0" name=""/>
        <dsp:cNvSpPr/>
      </dsp:nvSpPr>
      <dsp:spPr>
        <a:xfrm>
          <a:off x="5446210" y="152303"/>
          <a:ext cx="2003392" cy="111289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Update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r>
                <a:rPr lang="de-DE" sz="12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m:t>= </m:t>
              </m:r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+k(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𝑧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r>
                <a:rPr lang="de-DE" sz="12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m:t>−</m:t>
              </m:r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𝐻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𝑃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r>
            <a:rPr lang="de-DE" sz="1200" b="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=(</a:t>
          </a:r>
          <a14:m xmlns:a14="http://schemas.microsoft.com/office/drawing/2010/main">
            <m:oMath xmlns:m="http://schemas.openxmlformats.org/officeDocument/2006/math">
              <m:r>
                <a:rPr lang="de-DE" sz="12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m:t>𝐼</m:t>
              </m:r>
              <m:r>
                <a:rPr lang="de-DE" sz="12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m:t>−</m:t>
              </m:r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𝑘𝐻</m:t>
                  </m:r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12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sSubPr>
                <m:e>
                  <m:acc>
                    <m:accPr>
                      <m:chr m:val="̃"/>
                      <m:ctrlPr>
                        <a:rPr lang="en-US" sz="12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de-DE" sz="1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e>
                  </m:acc>
                </m:e>
                <m:sub>
                  <m:r>
                    <a:rPr lang="de-DE" sz="12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m:t>𝑘</m:t>
                  </m:r>
                </m:sub>
              </m:sSub>
            </m:oMath>
          </a14:m>
          <a:endParaRPr lang="de-DE" sz="1200" b="0" kern="1200" dirty="0" smtClean="0">
            <a:solidFill>
              <a:schemeClr val="tx1"/>
            </a:solidFill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de-DE" sz="12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𝑘</m:t>
                </m:r>
                <m:r>
                  <a:rPr lang="de-DE" sz="1200" b="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</m:t>
                </m:r>
                <m:sSub>
                  <m:sSubPr>
                    <m:ctrlP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bPr>
                  <m:e>
                    <m:r>
                      <a:rPr lang="de-DE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e>
                  <m:sub>
                    <m:r>
                      <a:rPr lang="de-DE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sub>
                </m:sSub>
                <m:sSub>
                  <m:sSubPr>
                    <m:ctrlPr>
                      <a:rPr lang="en-US" sz="12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bPr>
                  <m:e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e>
                  <m:sub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sub>
                </m:sSub>
                <m:sSup>
                  <m:sSupPr>
                    <m:ctrlP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</m:ctrlPr>
                  </m:sSupPr>
                  <m:e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12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20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2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de-DE" sz="12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12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2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2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bSup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2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2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e>
                  <m:sup>
                    <m:r>
                      <a:rPr lang="de-DE" sz="12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sup>
                </m:sSup>
              </m:oMath>
            </m:oMathPara>
          </a14:m>
          <a:endParaRPr lang="de-DE" sz="1200" b="0" kern="1200" dirty="0" smtClean="0">
            <a:solidFill>
              <a:schemeClr val="tx1"/>
            </a:solidFill>
            <a:cs typeface="Times New Roman" panose="02020603050405020304" pitchFamily="18" charset="0"/>
          </a:endParaRPr>
        </a:p>
      </dsp:txBody>
      <dsp:txXfrm>
        <a:off x="5478805" y="184898"/>
        <a:ext cx="1938202" cy="104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A3BF-A566-444F-B8E7-748D9BE7947D}" type="datetimeFigureOut">
              <a:rPr lang="de-AT" smtClean="0"/>
              <a:t>03.05.2020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86E02-CFFB-4FEC-9934-5E7631AEB03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47213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CEA6-9821-4E13-8BA4-899BBDFFE289}" type="datetimeFigureOut">
              <a:rPr lang="de-AT" smtClean="0"/>
              <a:t>03.05.2020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68E2-15B1-4F37-9AD0-0FA90B6809E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985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DA17-1068-4E30-AB4F-78137054F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533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EGU 2020 Session G1.3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70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4B39-C1E3-4CC2-8366-49E299A8F7B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2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6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2571745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73817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fld id="{F6C3B9EF-444E-40A5-A475-91FECBD4902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1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fld id="{76120A4A-9DDE-4B5E-B479-409DEC0928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57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2824-3D0F-4811-9DDC-11B7CE8C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0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7A8DB37-53B0-48BB-BD56-7DB9BA0FC5C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8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67A8DB37-53B0-48BB-BD56-7DB9BA0FC5C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02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61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285749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30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E9BC1-0BEA-47A0-B47F-60809F86D81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26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6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2571745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73817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fld id="{DD1F32D8-BB0A-4BE8-AE96-3073BABB627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8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charset="0"/>
              </a:defRPr>
            </a:lvl1pPr>
          </a:lstStyle>
          <a:p>
            <a:pPr>
              <a:defRPr/>
            </a:pPr>
            <a:fld id="{FB4BC3DC-5B6A-4CC4-AB2C-2A3AEDF54F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16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TU_rendering.mini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102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pic>
        <p:nvPicPr>
          <p:cNvPr id="1028" name="Grafik 15" descr="TU_Signet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620395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pic>
        <p:nvPicPr>
          <p:cNvPr id="2051" name="Grafik 15" descr="TU_Signet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620395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CDC724-9FE1-40B7-AF66-B61D891CB0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5270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smtClean="0"/>
              <a:t>04.05.2020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EGU 2020 Session G1.3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606F54-3F04-4B69-A255-7774A08549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3" name="Grafik 12" descr="TU_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5270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4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GPS/IMU/Odometer based train positioning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Robert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	         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Geodesy&amp;Geoinformation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Research Division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Höhere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Geodäsie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TU 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Vienna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1</a:t>
            </a:fld>
            <a:endParaRPr lang="de-A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94" y="901055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2063552" y="1484784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de-A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TU-Wien Software(GPS/IMU/ODO)</a:t>
            </a: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4538" y="2152076"/>
            <a:ext cx="2929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</a:t>
            </a:r>
            <a:r>
              <a:rPr lang="de-DE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endParaRPr lang="de-AT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8" y="2413685"/>
            <a:ext cx="5536323" cy="4118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5938867" cy="4039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2063552" y="1484784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TU-Wien Software(GPS/IMU/ODO)</a:t>
            </a: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" y="1952368"/>
            <a:ext cx="5420497" cy="4547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91" y="1952367"/>
            <a:ext cx="5853214" cy="45472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175" y="2418191"/>
            <a:ext cx="98438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GPS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outages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522 sec, 147 sec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outages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INS/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w.r.t.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plain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GPS/IMU/ODO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m in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blockages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aiding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GPS/INS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outages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PNT.</a:t>
            </a:r>
            <a:endParaRPr lang="de-A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2063552" y="1484784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de-DE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2020 Session G1.3</a:t>
            </a:r>
            <a:endParaRPr lang="de-A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04.05.2020</a:t>
            </a:r>
            <a:endParaRPr lang="de-AT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2159000" y="630872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980303" y="63087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2063552" y="1484784"/>
            <a:ext cx="7848872" cy="100811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 filtering of GPS/IMU/Odometer data</a:t>
            </a:r>
            <a:endParaRPr lang="de-AT" sz="2000" b="1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34334" y="1893090"/>
            <a:ext cx="95790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real-time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post-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 sensor fusion. The sensor fusion allows to combine the advantages of GNSS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 term stability and INS short term stability. Moreover GNSS outages can be compensated.</a:t>
            </a:r>
          </a:p>
          <a:p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additional aiding source: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 data are counts of impulses, which relate the wheel’s circumference to the velocity and the distance traveled by the train.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GPS outages, the integrated system can switch from GPS/IMU to IMU/Odometer mode.</a:t>
            </a:r>
          </a:p>
          <a:p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IMU device, a GPS receiver and an Odometer provide the data input for 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coupled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integration algorithm.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our solution was tested against trajectories obtained with the software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-CMD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as reference.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65" descr="20171002_0908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9" y="1857375"/>
            <a:ext cx="277018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afik 5" descr="20171002_0913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4" y="1849438"/>
            <a:ext cx="23320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feld 6"/>
          <p:cNvSpPr txBox="1">
            <a:spLocks noChangeArrowheads="1"/>
          </p:cNvSpPr>
          <p:nvPr/>
        </p:nvSpPr>
        <p:spPr bwMode="auto">
          <a:xfrm>
            <a:off x="5343525" y="4100513"/>
            <a:ext cx="159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 b="1">
                <a:latin typeface="Calibri" panose="020F0502020204030204" pitchFamily="34" charset="0"/>
              </a:rPr>
              <a:t>GNSS-Antenne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(position)</a:t>
            </a:r>
          </a:p>
        </p:txBody>
      </p:sp>
      <p:cxnSp>
        <p:nvCxnSpPr>
          <p:cNvPr id="9" name="Gerade Verbindung mit Pfeil 8"/>
          <p:cNvCxnSpPr>
            <a:endCxn id="24580" idx="1"/>
          </p:cNvCxnSpPr>
          <p:nvPr/>
        </p:nvCxnSpPr>
        <p:spPr>
          <a:xfrm>
            <a:off x="3935413" y="2767014"/>
            <a:ext cx="1408112" cy="156368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feld 10"/>
          <p:cNvSpPr txBox="1">
            <a:spLocks noChangeArrowheads="1"/>
          </p:cNvSpPr>
          <p:nvPr/>
        </p:nvSpPr>
        <p:spPr bwMode="auto">
          <a:xfrm>
            <a:off x="5475288" y="4598988"/>
            <a:ext cx="149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 b="1">
                <a:latin typeface="Calibri" panose="020F0502020204030204" pitchFamily="34" charset="0"/>
              </a:rPr>
              <a:t>IMU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(Orientation)</a:t>
            </a:r>
          </a:p>
        </p:txBody>
      </p:sp>
      <p:cxnSp>
        <p:nvCxnSpPr>
          <p:cNvPr id="12" name="Gerade Verbindung mit Pfeil 11"/>
          <p:cNvCxnSpPr>
            <a:endCxn id="24582" idx="1"/>
          </p:cNvCxnSpPr>
          <p:nvPr/>
        </p:nvCxnSpPr>
        <p:spPr>
          <a:xfrm>
            <a:off x="3863976" y="3551239"/>
            <a:ext cx="1611313" cy="127793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feld 18"/>
          <p:cNvSpPr txBox="1">
            <a:spLocks noChangeArrowheads="1"/>
          </p:cNvSpPr>
          <p:nvPr/>
        </p:nvSpPr>
        <p:spPr bwMode="auto">
          <a:xfrm>
            <a:off x="5060951" y="3554414"/>
            <a:ext cx="187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 b="1" dirty="0" err="1">
                <a:latin typeface="Calibri" panose="020F0502020204030204" pitchFamily="34" charset="0"/>
              </a:rPr>
              <a:t>Odometer</a:t>
            </a:r>
            <a:r>
              <a:rPr lang="de-AT" altLang="en-US" sz="1200" b="1" dirty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 dirty="0">
                <a:latin typeface="Calibri" panose="020F0502020204030204" pitchFamily="34" charset="0"/>
              </a:rPr>
              <a:t>(</a:t>
            </a:r>
            <a:r>
              <a:rPr lang="de-AT" altLang="en-US" sz="1200" dirty="0" err="1">
                <a:latin typeface="Calibri" panose="020F0502020204030204" pitchFamily="34" charset="0"/>
              </a:rPr>
              <a:t>Velocity</a:t>
            </a:r>
            <a:r>
              <a:rPr lang="de-AT" altLang="en-US" sz="1200" dirty="0">
                <a:latin typeface="Calibri" panose="020F0502020204030204" pitchFamily="34" charset="0"/>
              </a:rPr>
              <a:t>, Orientation (YAW))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5951539" y="2767013"/>
            <a:ext cx="28575" cy="88265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feld 58"/>
          <p:cNvSpPr txBox="1">
            <a:spLocks noChangeArrowheads="1"/>
          </p:cNvSpPr>
          <p:nvPr/>
        </p:nvSpPr>
        <p:spPr bwMode="auto">
          <a:xfrm>
            <a:off x="5343526" y="5097463"/>
            <a:ext cx="1624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Panoramacamera</a:t>
            </a:r>
          </a:p>
        </p:txBody>
      </p:sp>
      <p:sp>
        <p:nvSpPr>
          <p:cNvPr id="24587" name="Textfeld 59"/>
          <p:cNvSpPr txBox="1">
            <a:spLocks noChangeArrowheads="1"/>
          </p:cNvSpPr>
          <p:nvPr/>
        </p:nvSpPr>
        <p:spPr bwMode="auto">
          <a:xfrm>
            <a:off x="5343525" y="5387976"/>
            <a:ext cx="1593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Camera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( Stereo,RGB&amp;SIW)</a:t>
            </a:r>
          </a:p>
        </p:txBody>
      </p:sp>
      <p:sp>
        <p:nvSpPr>
          <p:cNvPr id="24588" name="Textfeld 63"/>
          <p:cNvSpPr txBox="1">
            <a:spLocks noChangeArrowheads="1"/>
          </p:cNvSpPr>
          <p:nvPr/>
        </p:nvSpPr>
        <p:spPr bwMode="auto">
          <a:xfrm>
            <a:off x="5343525" y="5910264"/>
            <a:ext cx="158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Laserscanner</a:t>
            </a:r>
          </a:p>
        </p:txBody>
      </p:sp>
      <p:sp>
        <p:nvSpPr>
          <p:cNvPr id="24589" name="Textfeld 64"/>
          <p:cNvSpPr txBox="1">
            <a:spLocks noChangeArrowheads="1"/>
          </p:cNvSpPr>
          <p:nvPr/>
        </p:nvSpPr>
        <p:spPr bwMode="auto">
          <a:xfrm>
            <a:off x="5343526" y="6248401"/>
            <a:ext cx="162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en-US" sz="1200">
                <a:latin typeface="Calibri" panose="020F0502020204030204" pitchFamily="34" charset="0"/>
              </a:rPr>
              <a:t>Gleisbettscanner</a:t>
            </a:r>
          </a:p>
        </p:txBody>
      </p:sp>
      <p:pic>
        <p:nvPicPr>
          <p:cNvPr id="24590" name="Grafik 66" descr="20171002_09095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44675"/>
            <a:ext cx="27813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Gerade Verbindung mit Pfeil 76"/>
          <p:cNvCxnSpPr>
            <a:endCxn id="24580" idx="3"/>
          </p:cNvCxnSpPr>
          <p:nvPr/>
        </p:nvCxnSpPr>
        <p:spPr>
          <a:xfrm flipH="1">
            <a:off x="6937376" y="2492376"/>
            <a:ext cx="1535113" cy="183832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endCxn id="24582" idx="3"/>
          </p:cNvCxnSpPr>
          <p:nvPr/>
        </p:nvCxnSpPr>
        <p:spPr>
          <a:xfrm flipH="1">
            <a:off x="6967539" y="4251325"/>
            <a:ext cx="1343025" cy="57785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endCxn id="24586" idx="1"/>
          </p:cNvCxnSpPr>
          <p:nvPr/>
        </p:nvCxnSpPr>
        <p:spPr>
          <a:xfrm>
            <a:off x="3935413" y="2974975"/>
            <a:ext cx="1408112" cy="2262188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>
            <a:endCxn id="24587" idx="1"/>
          </p:cNvCxnSpPr>
          <p:nvPr/>
        </p:nvCxnSpPr>
        <p:spPr>
          <a:xfrm>
            <a:off x="3287713" y="3429001"/>
            <a:ext cx="2055812" cy="2189163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endCxn id="24588" idx="1"/>
          </p:cNvCxnSpPr>
          <p:nvPr/>
        </p:nvCxnSpPr>
        <p:spPr>
          <a:xfrm>
            <a:off x="3892551" y="4176713"/>
            <a:ext cx="1450975" cy="187166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>
            <a:endCxn id="24589" idx="1"/>
          </p:cNvCxnSpPr>
          <p:nvPr/>
        </p:nvCxnSpPr>
        <p:spPr>
          <a:xfrm>
            <a:off x="3863975" y="4562475"/>
            <a:ext cx="1479550" cy="1824038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Titel 1"/>
          <p:cNvSpPr txBox="1">
            <a:spLocks/>
          </p:cNvSpPr>
          <p:nvPr/>
        </p:nvSpPr>
        <p:spPr bwMode="auto">
          <a:xfrm>
            <a:off x="2381250" y="1285875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onboard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2511893"/>
            <a:ext cx="1221904" cy="36651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2063552" y="1484784"/>
            <a:ext cx="7848872" cy="1008112"/>
          </a:xfrm>
        </p:spPr>
        <p:txBody>
          <a:bodyPr/>
          <a:lstStyle/>
          <a:p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Loosely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191053" y="2199343"/>
            <a:ext cx="1219790" cy="357609"/>
          </a:xfrm>
          <a:prstGeom prst="rect">
            <a:avLst/>
          </a:prstGeom>
          <a:ln>
            <a:noFill/>
          </a:ln>
        </p:spPr>
        <p:txBody>
          <a:bodyPr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13575" y="3626428"/>
            <a:ext cx="1221904" cy="4356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231494" y="3270952"/>
            <a:ext cx="1221904" cy="355475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Gerade Verbindung mit Pfeil 15"/>
          <p:cNvCxnSpPr>
            <a:stCxn id="2" idx="3"/>
            <a:endCxn id="17" idx="1"/>
          </p:cNvCxnSpPr>
          <p:nvPr/>
        </p:nvCxnSpPr>
        <p:spPr>
          <a:xfrm>
            <a:off x="3431704" y="2695148"/>
            <a:ext cx="936104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367808" y="2449071"/>
            <a:ext cx="1656184" cy="50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 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processer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023992" y="2539573"/>
            <a:ext cx="1764196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/>
          <p:cNvSpPr txBox="1">
            <a:spLocks/>
          </p:cNvSpPr>
          <p:nvPr/>
        </p:nvSpPr>
        <p:spPr>
          <a:xfrm>
            <a:off x="7579132" y="2344705"/>
            <a:ext cx="2130364" cy="35760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,v ,R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021878" y="2862130"/>
            <a:ext cx="936104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el 1"/>
          <p:cNvSpPr txBox="1">
            <a:spLocks/>
          </p:cNvSpPr>
          <p:nvPr/>
        </p:nvSpPr>
        <p:spPr>
          <a:xfrm>
            <a:off x="6975902" y="2748080"/>
            <a:ext cx="1736817" cy="7575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Kalman Filter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Sensor Fusion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Gewinkelter Verbinder 30"/>
          <p:cNvCxnSpPr>
            <a:stCxn id="17" idx="0"/>
            <a:endCxn id="27" idx="3"/>
          </p:cNvCxnSpPr>
          <p:nvPr/>
        </p:nvCxnSpPr>
        <p:spPr>
          <a:xfrm rot="16200000" flipH="1">
            <a:off x="6615423" y="1029547"/>
            <a:ext cx="677773" cy="3516818"/>
          </a:xfrm>
          <a:prstGeom prst="bentConnector4">
            <a:avLst>
              <a:gd name="adj1" fmla="val -33728"/>
              <a:gd name="adj2" fmla="val 135001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el 1"/>
          <p:cNvSpPr txBox="1">
            <a:spLocks/>
          </p:cNvSpPr>
          <p:nvPr/>
        </p:nvSpPr>
        <p:spPr>
          <a:xfrm>
            <a:off x="8605047" y="3054175"/>
            <a:ext cx="1008112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5978529" y="2881401"/>
            <a:ext cx="1080120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p,v,R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(IMU)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3429590" y="3826393"/>
            <a:ext cx="936104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el 1"/>
          <p:cNvSpPr txBox="1">
            <a:spLocks/>
          </p:cNvSpPr>
          <p:nvPr/>
        </p:nvSpPr>
        <p:spPr>
          <a:xfrm>
            <a:off x="4365694" y="3555060"/>
            <a:ext cx="1656184" cy="50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GNSS 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GrafNav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Gewinkelter Verbinder 46"/>
          <p:cNvCxnSpPr>
            <a:stCxn id="42" idx="3"/>
            <a:endCxn id="27" idx="2"/>
          </p:cNvCxnSpPr>
          <p:nvPr/>
        </p:nvCxnSpPr>
        <p:spPr>
          <a:xfrm flipV="1">
            <a:off x="6021878" y="3505606"/>
            <a:ext cx="1822433" cy="302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 1"/>
          <p:cNvSpPr txBox="1">
            <a:spLocks/>
          </p:cNvSpPr>
          <p:nvPr/>
        </p:nvSpPr>
        <p:spPr>
          <a:xfrm>
            <a:off x="5978529" y="3849941"/>
            <a:ext cx="1600603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p,v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(GNSS), 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Qll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5207587" y="1938103"/>
            <a:ext cx="1008112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2231494" y="3673864"/>
            <a:ext cx="1198096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el 1"/>
              <p:cNvSpPr txBox="1">
                <a:spLocks/>
              </p:cNvSpPr>
              <p:nvPr/>
            </p:nvSpPr>
            <p:spPr>
              <a:xfrm>
                <a:off x="2209800" y="4887653"/>
                <a:ext cx="1221904" cy="3665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𝑖𝑏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de-A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𝑖𝑏</m:t>
                          </m:r>
                        </m:sub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887653"/>
                <a:ext cx="1221904" cy="366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el 1"/>
          <p:cNvSpPr txBox="1">
            <a:spLocks/>
          </p:cNvSpPr>
          <p:nvPr/>
        </p:nvSpPr>
        <p:spPr>
          <a:xfrm>
            <a:off x="2209800" y="4538828"/>
            <a:ext cx="1219790" cy="357609"/>
          </a:xfrm>
          <a:prstGeom prst="rect">
            <a:avLst/>
          </a:prstGeom>
          <a:ln>
            <a:noFill/>
          </a:ln>
        </p:spPr>
        <p:txBody>
          <a:bodyPr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el 1"/>
              <p:cNvSpPr txBox="1">
                <a:spLocks/>
              </p:cNvSpPr>
              <p:nvPr/>
            </p:nvSpPr>
            <p:spPr>
              <a:xfrm>
                <a:off x="2209800" y="5787234"/>
                <a:ext cx="1221904" cy="47969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𝑜𝑑𝑜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87234"/>
                <a:ext cx="1221904" cy="479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el 1"/>
          <p:cNvSpPr txBox="1">
            <a:spLocks/>
          </p:cNvSpPr>
          <p:nvPr/>
        </p:nvSpPr>
        <p:spPr>
          <a:xfrm>
            <a:off x="2209800" y="5433549"/>
            <a:ext cx="1221904" cy="3933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15"/>
          <p:cNvCxnSpPr>
            <a:stCxn id="30" idx="3"/>
            <a:endCxn id="43" idx="1"/>
          </p:cNvCxnSpPr>
          <p:nvPr/>
        </p:nvCxnSpPr>
        <p:spPr>
          <a:xfrm>
            <a:off x="3431704" y="5070908"/>
            <a:ext cx="936104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el 1"/>
          <p:cNvSpPr txBox="1">
            <a:spLocks/>
          </p:cNvSpPr>
          <p:nvPr/>
        </p:nvSpPr>
        <p:spPr>
          <a:xfrm>
            <a:off x="4367808" y="4824831"/>
            <a:ext cx="1656184" cy="50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 process0r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21"/>
          <p:cNvCxnSpPr/>
          <p:nvPr/>
        </p:nvCxnSpPr>
        <p:spPr>
          <a:xfrm>
            <a:off x="6023992" y="4915333"/>
            <a:ext cx="1764196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el 1"/>
          <p:cNvSpPr txBox="1">
            <a:spLocks/>
          </p:cNvSpPr>
          <p:nvPr/>
        </p:nvSpPr>
        <p:spPr>
          <a:xfrm>
            <a:off x="7579132" y="4720465"/>
            <a:ext cx="2130364" cy="35760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,v ,R (</a:t>
            </a:r>
            <a:r>
              <a:rPr lang="de-A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de-A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Gerade Verbindung mit Pfeil 25"/>
          <p:cNvCxnSpPr/>
          <p:nvPr/>
        </p:nvCxnSpPr>
        <p:spPr>
          <a:xfrm>
            <a:off x="6021878" y="5237890"/>
            <a:ext cx="936104" cy="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el 1"/>
          <p:cNvSpPr txBox="1">
            <a:spLocks/>
          </p:cNvSpPr>
          <p:nvPr/>
        </p:nvSpPr>
        <p:spPr>
          <a:xfrm>
            <a:off x="6975902" y="5123840"/>
            <a:ext cx="1736817" cy="7575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Kalman Filter (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Sensor Fusion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Gewinkelter Verbinder 30"/>
          <p:cNvCxnSpPr>
            <a:stCxn id="43" idx="0"/>
            <a:endCxn id="52" idx="3"/>
          </p:cNvCxnSpPr>
          <p:nvPr/>
        </p:nvCxnSpPr>
        <p:spPr>
          <a:xfrm rot="16200000" flipH="1">
            <a:off x="6615423" y="3405307"/>
            <a:ext cx="677773" cy="3516818"/>
          </a:xfrm>
          <a:prstGeom prst="bentConnector4">
            <a:avLst>
              <a:gd name="adj1" fmla="val -33728"/>
              <a:gd name="adj2" fmla="val 135001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el 1"/>
          <p:cNvSpPr txBox="1">
            <a:spLocks/>
          </p:cNvSpPr>
          <p:nvPr/>
        </p:nvSpPr>
        <p:spPr>
          <a:xfrm>
            <a:off x="8605047" y="5429935"/>
            <a:ext cx="1008112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itel 1"/>
              <p:cNvSpPr txBox="1">
                <a:spLocks/>
              </p:cNvSpPr>
              <p:nvPr/>
            </p:nvSpPr>
            <p:spPr>
              <a:xfrm>
                <a:off x="5978529" y="5257161"/>
                <a:ext cx="1080120" cy="65671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de-A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p,v</a:t>
                </a:r>
                <a:r>
                  <a:rPr lang="de-A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de-A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(IMU)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29" y="5257161"/>
                <a:ext cx="1080120" cy="656712"/>
              </a:xfrm>
              <a:prstGeom prst="rect">
                <a:avLst/>
              </a:prstGeom>
              <a:blipFill>
                <a:blip r:embed="rId5"/>
                <a:stretch>
                  <a:fillRect t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el 1"/>
          <p:cNvSpPr txBox="1">
            <a:spLocks/>
          </p:cNvSpPr>
          <p:nvPr/>
        </p:nvSpPr>
        <p:spPr>
          <a:xfrm>
            <a:off x="5922406" y="6088757"/>
            <a:ext cx="1865782" cy="349745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A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(Dead </a:t>
            </a:r>
            <a:r>
              <a:rPr lang="de-A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reckoning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itel 1"/>
          <p:cNvSpPr txBox="1">
            <a:spLocks/>
          </p:cNvSpPr>
          <p:nvPr/>
        </p:nvSpPr>
        <p:spPr>
          <a:xfrm>
            <a:off x="5207587" y="4313863"/>
            <a:ext cx="1008112" cy="3179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de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49"/>
          <p:cNvCxnSpPr/>
          <p:nvPr/>
        </p:nvCxnSpPr>
        <p:spPr>
          <a:xfrm flipV="1">
            <a:off x="3429590" y="6024928"/>
            <a:ext cx="938218" cy="9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el 1"/>
          <p:cNvSpPr txBox="1">
            <a:spLocks/>
          </p:cNvSpPr>
          <p:nvPr/>
        </p:nvSpPr>
        <p:spPr>
          <a:xfrm>
            <a:off x="4354400" y="5771684"/>
            <a:ext cx="1674780" cy="557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winkelter Verbinder 52"/>
          <p:cNvCxnSpPr>
            <a:stCxn id="60" idx="3"/>
            <a:endCxn id="52" idx="2"/>
          </p:cNvCxnSpPr>
          <p:nvPr/>
        </p:nvCxnSpPr>
        <p:spPr>
          <a:xfrm flipV="1">
            <a:off x="6029180" y="5881366"/>
            <a:ext cx="1815131" cy="168886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1"/>
          <p:cNvSpPr txBox="1">
            <a:spLocks/>
          </p:cNvSpPr>
          <p:nvPr/>
        </p:nvSpPr>
        <p:spPr>
          <a:xfrm>
            <a:off x="4389924" y="5971133"/>
            <a:ext cx="1603732" cy="31795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Odometer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Gerade Verbindung mit Pfeil 15"/>
          <p:cNvCxnSpPr>
            <a:stCxn id="43" idx="2"/>
            <a:endCxn id="60" idx="0"/>
          </p:cNvCxnSpPr>
          <p:nvPr/>
        </p:nvCxnSpPr>
        <p:spPr>
          <a:xfrm flipH="1">
            <a:off x="5191790" y="5331318"/>
            <a:ext cx="4110" cy="440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761480" y="5364486"/>
                <a:ext cx="40427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de-AT" sz="12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80" y="5364486"/>
                <a:ext cx="40427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el 1"/>
          <p:cNvSpPr txBox="1">
            <a:spLocks/>
          </p:cNvSpPr>
          <p:nvPr/>
        </p:nvSpPr>
        <p:spPr>
          <a:xfrm>
            <a:off x="449714" y="2987305"/>
            <a:ext cx="1313728" cy="3665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available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itel 1"/>
          <p:cNvSpPr txBox="1">
            <a:spLocks/>
          </p:cNvSpPr>
          <p:nvPr/>
        </p:nvSpPr>
        <p:spPr>
          <a:xfrm>
            <a:off x="449714" y="5383103"/>
            <a:ext cx="1424316" cy="3665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Outage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6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 txBox="1">
            <a:spLocks/>
          </p:cNvSpPr>
          <p:nvPr/>
        </p:nvSpPr>
        <p:spPr bwMode="auto">
          <a:xfrm>
            <a:off x="2279650" y="1228725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frame</a:t>
            </a:r>
          </a:p>
        </p:txBody>
      </p:sp>
      <p:pic>
        <p:nvPicPr>
          <p:cNvPr id="2048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2404706"/>
            <a:ext cx="1172109" cy="10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368405"/>
            <a:ext cx="1131750" cy="11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48" y="2495495"/>
            <a:ext cx="1191172" cy="8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feld 7"/>
          <p:cNvSpPr txBox="1">
            <a:spLocks noChangeArrowheads="1"/>
          </p:cNvSpPr>
          <p:nvPr/>
        </p:nvSpPr>
        <p:spPr bwMode="auto">
          <a:xfrm>
            <a:off x="7556962" y="2091407"/>
            <a:ext cx="2381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</a:rPr>
              <a:t>IMU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20487" name="Textfeld 9"/>
          <p:cNvSpPr txBox="1">
            <a:spLocks noChangeArrowheads="1"/>
          </p:cNvSpPr>
          <p:nvPr/>
        </p:nvSpPr>
        <p:spPr bwMode="auto">
          <a:xfrm>
            <a:off x="4817402" y="2100034"/>
            <a:ext cx="2381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</a:rPr>
              <a:t>Odometer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20488" name="Textfeld 10"/>
          <p:cNvSpPr txBox="1">
            <a:spLocks noChangeArrowheads="1"/>
          </p:cNvSpPr>
          <p:nvPr/>
        </p:nvSpPr>
        <p:spPr bwMode="auto">
          <a:xfrm>
            <a:off x="1736677" y="2103190"/>
            <a:ext cx="2381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Calibri" panose="020F0502020204030204" pitchFamily="34" charset="0"/>
              </a:rPr>
              <a:t>GPS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4077073"/>
            <a:ext cx="1998493" cy="203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12" y="4129421"/>
            <a:ext cx="2160536" cy="198045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95800" y="508518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ight Arrow 17"/>
          <p:cNvSpPr/>
          <p:nvPr/>
        </p:nvSpPr>
        <p:spPr>
          <a:xfrm rot="10800000">
            <a:off x="7680176" y="508122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3" y="4069261"/>
            <a:ext cx="2591990" cy="1980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7753">
            <a:off x="6384484" y="4790950"/>
            <a:ext cx="207592" cy="283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ight Arrow 21"/>
          <p:cNvSpPr/>
          <p:nvPr/>
        </p:nvSpPr>
        <p:spPr>
          <a:xfrm rot="5400000">
            <a:off x="2806656" y="3722559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8710533" y="3724629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Rounded Rectangle 11"/>
          <p:cNvSpPr/>
          <p:nvPr/>
        </p:nvSpPr>
        <p:spPr>
          <a:xfrm>
            <a:off x="5375920" y="1988841"/>
            <a:ext cx="4333230" cy="1475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noFill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7928" y="604937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Navigationsframe</a:t>
            </a:r>
            <a:endParaRPr lang="de-AT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84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Untertitel 2"/>
          <p:cNvSpPr>
            <a:spLocks noGrp="1"/>
          </p:cNvSpPr>
          <p:nvPr>
            <p:ph type="subTitle" idx="1"/>
          </p:nvPr>
        </p:nvSpPr>
        <p:spPr>
          <a:xfrm>
            <a:off x="2063750" y="1484313"/>
            <a:ext cx="7848600" cy="1008062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Filter 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2407652127"/>
                  </p:ext>
                </p:extLst>
              </p:nvPr>
            </p:nvGraphicFramePr>
            <p:xfrm>
              <a:off x="2263248" y="1916152"/>
              <a:ext cx="7449603" cy="13515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2407652127"/>
                  </p:ext>
                </p:extLst>
              </p:nvPr>
            </p:nvGraphicFramePr>
            <p:xfrm>
              <a:off x="2263248" y="1916152"/>
              <a:ext cx="7449603" cy="13515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3750" y="3147375"/>
                <a:ext cx="914794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state vector estimated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state covariance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the transition matrix, it relates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absence of  a forcing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processing noise 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disturbance sequence: noise</a:t>
                </a:r>
                <a14:m>
                  <m:oMath xmlns:m="http://schemas.openxmlformats.org/officeDocument/2006/math"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from IMU specification (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iNAT-M200/SLN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Imar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de-DE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de-DE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b="0" i="0" smtClean="0">
                        <a:latin typeface="Cambria Math"/>
                        <a:cs typeface="Times New Roman" panose="02020603050405020304" pitchFamily="18" charset="0"/>
                      </a:rPr>
                      <m:t>the</m:t>
                    </m:r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disturbance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covariance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measurement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measurement matrix, it relates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is the </a:t>
                </a:r>
                <a:r>
                  <a:rPr lang="en-US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Kalman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 matrix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measurement noise matrix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0" y="3147375"/>
                <a:ext cx="9147947" cy="3416320"/>
              </a:xfrm>
              <a:prstGeom prst="rect">
                <a:avLst/>
              </a:prstGeom>
              <a:blipFill rotWithShape="1">
                <a:blip r:embed="rId12"/>
                <a:stretch>
                  <a:fillRect b="-35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00782"/>
              </p:ext>
            </p:extLst>
          </p:nvPr>
        </p:nvGraphicFramePr>
        <p:xfrm>
          <a:off x="2450716" y="3781462"/>
          <a:ext cx="4224956" cy="134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ormel" r:id="rId13" imgW="4267080" imgH="1854000" progId="Equation.3">
                  <p:embed/>
                </p:oleObj>
              </mc:Choice>
              <mc:Fallback>
                <p:oleObj name="Formel" r:id="rId13" imgW="4267080" imgH="1854000" progId="Equation.3">
                  <p:embed/>
                  <p:pic>
                    <p:nvPicPr>
                      <p:cNvPr id="1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716" y="3781462"/>
                        <a:ext cx="4224956" cy="13439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36031"/>
            <a:ext cx="2844800" cy="365125"/>
          </a:xfrm>
        </p:spPr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6888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6888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2063552" y="1484784"/>
            <a:ext cx="7848872" cy="100811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GPS/IMU data processing</a:t>
            </a:r>
          </a:p>
          <a:p>
            <a:endParaRPr lang="de-AT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2099556" y="1988841"/>
                <a:ext cx="7776864" cy="432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rate: IMU 500Hz, GPS 1Hz,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Odometer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10Hz</a:t>
                </a:r>
              </a:p>
              <a:p>
                <a:endParaRPr lang="de-AT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b>
                    </m:sSub>
                  </m:oMath>
                </a14:m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= </a:t>
                </a:r>
                <a:r>
                  <a:rPr lang="de-AT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1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∗(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𝑋𝑟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𝑖𝑚𝑢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de-DE" sz="1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𝑋𝑟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𝐺𝑃𝑆</m:t>
                                  </m:r>
                                </m:sub>
                              </m:sSub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𝑖𝑚𝑢</m:t>
                                  </m:r>
                                </m:sub>
                              </m:sSub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𝐺𝑃𝑆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de-DE" sz="1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m:rPr>
                        <m:brk m:alnAt="7"/>
                      </m:rPr>
                      <a:rPr lang="de-DE" sz="1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´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de-DE" sz="1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𝜑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𝐺𝑃𝑆</m:t>
                        </m:r>
                      </m:sub>
                    </m:sSub>
                  </m:oMath>
                </a14:m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3D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AT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GPS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Matrix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de-DE" sz="1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1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de-DE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𝑚𝑏</m:t>
                        </m:r>
                      </m:e>
                      <m:sub>
                        <m:r>
                          <a:rPr lang="de-DE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𝑜𝑑𝑜</m:t>
                        </m:r>
                      </m:sub>
                    </m:sSub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Scale</m:t>
                    </m:r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factor</m:t>
                    </m:r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error</m:t>
                    </m:r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odometer</m:t>
                    </m:r>
                    <m:r>
                      <a:rPr lang="de-DE" sz="1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AT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1D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Odometer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AT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𝑖𝑚𝑢</m:t>
                                  </m:r>
                                </m:sub>
                              </m:sSub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𝑜𝑑𝑜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</a:p>
              <a:p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Matrix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de-DE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𝑉𝑙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𝑖𝑚𝑢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_×</m:t>
                              </m:r>
                            </m:e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𝑉𝑙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𝑖𝑚𝑢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𝑉𝑙</m:t>
                    </m:r>
                    <m:r>
                      <a:rPr lang="de-DE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de-DE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𝑖𝑚𝑢</m:t>
                    </m:r>
                    <m:r>
                      <a:rPr lang="de-DE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_×</m:t>
                    </m:r>
                  </m:oMath>
                </a14:m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skew-symmetric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bases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3D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components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de-AT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IMU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56" y="1988841"/>
                <a:ext cx="7776864" cy="4321889"/>
              </a:xfrm>
              <a:prstGeom prst="rect">
                <a:avLst/>
              </a:prstGeom>
              <a:blipFill>
                <a:blip r:embed="rId2"/>
                <a:stretch>
                  <a:fillRect b="-1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Untertitel 2"/>
          <p:cNvSpPr txBox="1">
            <a:spLocks/>
          </p:cNvSpPr>
          <p:nvPr/>
        </p:nvSpPr>
        <p:spPr bwMode="auto">
          <a:xfrm>
            <a:off x="2052977" y="4120137"/>
            <a:ext cx="8483217" cy="41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 of GPS signal blocking we switch to  IMU/ODO processing</a:t>
            </a: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7868" y="4849194"/>
                <a:ext cx="2160240" cy="409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𝑜𝑑𝑜</m:t>
                        </m:r>
                      </m:sub>
                    </m:sSub>
                  </m:oMath>
                </a14:m>
                <a:r>
                  <a:rPr lang="de-AT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1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de-DE" sz="1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sz="10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de-DE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𝑚𝑏</m:t>
                        </m:r>
                      </m:e>
                    </m:d>
                    <m:r>
                      <a:rPr lang="de-DE" sz="1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de-DE" sz="1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1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𝑜𝑑𝑜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AT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68" y="4849194"/>
                <a:ext cx="2160240" cy="409984"/>
              </a:xfrm>
              <a:prstGeom prst="rect">
                <a:avLst/>
              </a:prstGeom>
              <a:blipFill>
                <a:blip r:embed="rId3"/>
                <a:stretch>
                  <a:fillRect l="-1977" t="-1471" b="-102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8633" y="3003628"/>
                <a:ext cx="2935448" cy="63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Rr_gps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1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AT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3" y="3003628"/>
                <a:ext cx="2935448" cy="637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8634" y="2492896"/>
                <a:ext cx="2560127" cy="44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𝑔𝑝𝑠</m:t>
                        </m:r>
                      </m:sub>
                    </m:sSub>
                  </m:oMath>
                </a14:m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𝑔𝑝𝑠</m:t>
                        </m:r>
                      </m:sub>
                    </m:sSub>
                  </m:oMath>
                </a14:m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</a:t>
                </a:r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DE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GPS </a:t>
                </a:r>
                <a:r>
                  <a:rPr lang="de-DE" sz="1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de-AT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4" y="2492896"/>
                <a:ext cx="2560127" cy="444609"/>
              </a:xfrm>
              <a:prstGeom prst="rect">
                <a:avLst/>
              </a:prstGeom>
              <a:blipFill rotWithShape="1">
                <a:blip r:embed="rId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35163" y="4475965"/>
            <a:ext cx="2929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covariance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29205" y="4850303"/>
                <a:ext cx="2736304" cy="40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1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𝑔𝑝𝑠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𝑅𝑣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_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𝑔𝑝𝑠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AT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05" y="4850303"/>
                <a:ext cx="2736304" cy="409664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8633" y="3766814"/>
                <a:ext cx="3007456" cy="63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Rv_gps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1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𝑔𝑝𝑠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AT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3" y="3766814"/>
                <a:ext cx="3007456" cy="637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56041" y="2209498"/>
            <a:ext cx="2929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de-DE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de-DE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Signal</a:t>
            </a:r>
            <a:endParaRPr lang="de-AT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464485"/>
            <a:ext cx="6502458" cy="4068119"/>
          </a:xfrm>
          <a:prstGeom prst="rect">
            <a:avLst/>
          </a:prstGeom>
        </p:spPr>
      </p:pic>
      <p:sp>
        <p:nvSpPr>
          <p:cNvPr id="10" name="Untertitel 2"/>
          <p:cNvSpPr txBox="1">
            <a:spLocks/>
          </p:cNvSpPr>
          <p:nvPr/>
        </p:nvSpPr>
        <p:spPr bwMode="auto">
          <a:xfrm>
            <a:off x="2215952" y="1637184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A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olution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TU-Wien 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Software(GPS/IMU)</a:t>
            </a: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6014" y="5399625"/>
            <a:ext cx="3079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Solution : 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iXCOM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-CMD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iMar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GPS/IMU/ODO </a:t>
            </a:r>
            <a:r>
              <a:rPr lang="de-DE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A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2131791" y="1471137"/>
            <a:ext cx="78488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de-AT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A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A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TU-Wien Software(GPS/IMU/ODO)</a:t>
            </a: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842" y="3633381"/>
            <a:ext cx="292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covariance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IMU/ODO 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2841" y="4243375"/>
                <a:ext cx="3079464" cy="637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Rv_odo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de-DE" sz="11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1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𝑜𝑑𝑜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𝑜𝑑𝑜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AT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𝑜𝑑𝑜</m:t>
                                  </m:r>
                                </m:sub>
                              </m:sSub>
                              <m:r>
                                <a:rPr lang="de-DE" sz="1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^2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AT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1" y="4243375"/>
                <a:ext cx="3079464" cy="6372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2841" y="2479249"/>
            <a:ext cx="3079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GPS/IMU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IMU/ODO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3" y="2219941"/>
            <a:ext cx="7774164" cy="41262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4B39-C1E3-4CC2-8366-49E299A8F7BB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59000" y="6308726"/>
            <a:ext cx="3860800" cy="365125"/>
          </a:xfrm>
        </p:spPr>
        <p:txBody>
          <a:bodyPr/>
          <a:lstStyle/>
          <a:p>
            <a:pPr algn="l"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G1.3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980303" y="630872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de-DE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04.05.2020</a:t>
            </a:r>
            <a:endParaRPr lang="de-A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85825" y="4953000"/>
            <a:ext cx="334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 covers a distance of 11.8km.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w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wien" id="{F52301EF-1632-4BE9-B9FD-6F43E4C35B10}" vid="{8559BA52-780C-49E5-A2D3-8D818537D73A}"/>
    </a:ext>
  </a:extLst>
</a:theme>
</file>

<file path=ppt/theme/theme2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tuwien</Template>
  <TotalTime>0</TotalTime>
  <Words>1583</Words>
  <Application>Microsoft Office PowerPoint</Application>
  <PresentationFormat>Widescreen</PresentationFormat>
  <Paragraphs>177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 New Roman</vt:lpstr>
      <vt:lpstr>Wingdings</vt:lpstr>
      <vt:lpstr>tuwien</vt:lpstr>
      <vt:lpstr>Titel mit weißem Rahmen und dunklem Logo</vt:lpstr>
      <vt:lpstr>Inhalt_blauer_Rahmen</vt:lpstr>
      <vt:lpstr>Inhalt_weißer_Rahmen</vt:lpstr>
      <vt:lpstr>Formel</vt:lpstr>
      <vt:lpstr>GPS/IMU/Odometer based train positioning </vt:lpstr>
      <vt:lpstr>PowerPoint Presentation</vt:lpstr>
      <vt:lpstr>PowerPoint Presentation</vt:lpstr>
      <vt:lpstr>f,ω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Qing  Li</dc:creator>
  <cp:lastModifiedBy>Qing  Li</cp:lastModifiedBy>
  <cp:revision>52</cp:revision>
  <dcterms:created xsi:type="dcterms:W3CDTF">2020-04-05T19:39:28Z</dcterms:created>
  <dcterms:modified xsi:type="dcterms:W3CDTF">2020-05-03T07:15:33Z</dcterms:modified>
</cp:coreProperties>
</file>