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77" r:id="rId4"/>
    <p:sldId id="275" r:id="rId5"/>
    <p:sldId id="284" r:id="rId6"/>
    <p:sldId id="260" r:id="rId7"/>
    <p:sldId id="279" r:id="rId8"/>
    <p:sldId id="280" r:id="rId9"/>
    <p:sldId id="281" r:id="rId10"/>
    <p:sldId id="282" r:id="rId11"/>
    <p:sldId id="262" r:id="rId12"/>
    <p:sldId id="285" r:id="rId13"/>
    <p:sldId id="286" r:id="rId14"/>
    <p:sldId id="283" r:id="rId15"/>
    <p:sldId id="271" r:id="rId16"/>
    <p:sldId id="28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san Sarıaslan" initials="NS" lastIdx="1" clrIdx="0">
    <p:extLst>
      <p:ext uri="{19B8F6BF-5375-455C-9EA6-DF929625EA0E}">
        <p15:presenceInfo xmlns:p15="http://schemas.microsoft.com/office/powerpoint/2012/main" userId="d7d472e597143cf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A3BC"/>
    <a:srgbClr val="6EB9D0"/>
    <a:srgbClr val="1FC5C5"/>
    <a:srgbClr val="2B3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4465" autoAdjust="0"/>
  </p:normalViewPr>
  <p:slideViewPr>
    <p:cSldViewPr snapToGrid="0">
      <p:cViewPr varScale="1">
        <p:scale>
          <a:sx n="81" d="100"/>
          <a:sy n="81" d="100"/>
        </p:scale>
        <p:origin x="145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37CF-C4F8-4DD5-8E58-004420FAE0AF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B9DB-4C9F-4043-B20D-D9AD8C5DCB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063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37CF-C4F8-4DD5-8E58-004420FAE0AF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B9DB-4C9F-4043-B20D-D9AD8C5DCB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510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37CF-C4F8-4DD5-8E58-004420FAE0AF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B9DB-4C9F-4043-B20D-D9AD8C5DCB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552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37CF-C4F8-4DD5-8E58-004420FAE0AF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B9DB-4C9F-4043-B20D-D9AD8C5DCB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08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37CF-C4F8-4DD5-8E58-004420FAE0AF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B9DB-4C9F-4043-B20D-D9AD8C5DCB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408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37CF-C4F8-4DD5-8E58-004420FAE0AF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B9DB-4C9F-4043-B20D-D9AD8C5DCB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9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37CF-C4F8-4DD5-8E58-004420FAE0AF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B9DB-4C9F-4043-B20D-D9AD8C5DCB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406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37CF-C4F8-4DD5-8E58-004420FAE0AF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B9DB-4C9F-4043-B20D-D9AD8C5DCB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801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37CF-C4F8-4DD5-8E58-004420FAE0AF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B9DB-4C9F-4043-B20D-D9AD8C5DCB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582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37CF-C4F8-4DD5-8E58-004420FAE0AF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B9DB-4C9F-4043-B20D-D9AD8C5DCB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476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37CF-C4F8-4DD5-8E58-004420FAE0AF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B9DB-4C9F-4043-B20D-D9AD8C5DCB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84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E37CF-C4F8-4DD5-8E58-004420FAE0AF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8B9DB-4C9F-4043-B20D-D9AD8C5DCB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43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A3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açık hava, sahil, su, çayır içeren bir resim&#10;&#10;Açıklama otomatik olarak oluşturuldu">
            <a:extLst>
              <a:ext uri="{FF2B5EF4-FFF2-40B4-BE49-F238E27FC236}">
                <a16:creationId xmlns:a16="http://schemas.microsoft.com/office/drawing/2014/main" id="{64FF75B4-FA38-4779-BF55-BCB7AA8E04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15" y="857251"/>
            <a:ext cx="9143985" cy="5143499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A1A07107-77C6-4527-9C7D-B2D91896E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10099"/>
            <a:ext cx="6858000" cy="1733109"/>
          </a:xfrm>
        </p:spPr>
        <p:txBody>
          <a:bodyPr>
            <a:normAutofit fontScale="90000"/>
          </a:bodyPr>
          <a:lstStyle/>
          <a:p>
            <a:r>
              <a:rPr lang="en-US" sz="285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Composition, structure, diversity and abundance gradients of benthic foraminifera in the Lagos Lagoon (Nigeria) </a:t>
            </a:r>
            <a:br>
              <a:rPr lang="tr-TR" sz="285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5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tracers of environmental perturbations</a:t>
            </a:r>
            <a:endParaRPr lang="en-GB" sz="285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124DEAD-B5E8-461D-A914-C90AA8776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976804"/>
            <a:ext cx="6858000" cy="823796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Olugbenga T. Fajemila</a:t>
            </a:r>
            <a:r>
              <a:rPr lang="en-US" sz="1600" baseline="3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Nisan Sariaslan</a:t>
            </a:r>
            <a:r>
              <a:rPr lang="en-US" sz="1600" baseline="3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Martin R. Langer</a:t>
            </a:r>
            <a:r>
              <a:rPr lang="en-US" sz="1600" baseline="3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1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25" baseline="3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1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Geological Sciences, Osun State University, Osogbo, Nigeria</a:t>
            </a:r>
            <a:endParaRPr lang="en-GB" sz="1125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125" baseline="3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11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 für Geowissenschaften, Abteilung Paläontologie, Rheinische Friedrich-Wilhelms Universität, Nussallee 8, 53115 Bonn, Germany.</a:t>
            </a:r>
            <a:endParaRPr lang="en-GB" sz="1125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atei:Universität Bonn.svg – Wikipedia">
            <a:extLst>
              <a:ext uri="{FF2B5EF4-FFF2-40B4-BE49-F238E27FC236}">
                <a16:creationId xmlns:a16="http://schemas.microsoft.com/office/drawing/2014/main" id="{DAAE9583-587E-4F2A-A656-8084DD4E2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" y="6098856"/>
            <a:ext cx="1897761" cy="72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ldergebnis für logo dfg">
            <a:extLst>
              <a:ext uri="{FF2B5EF4-FFF2-40B4-BE49-F238E27FC236}">
                <a16:creationId xmlns:a16="http://schemas.microsoft.com/office/drawing/2014/main" id="{FA9BAB7C-7832-443C-82B7-8DC79103B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535" y="6056151"/>
            <a:ext cx="1376553" cy="77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 descr="çizim içeren bir resim&#10;&#10;Açıklama otomatik olarak oluşturuldu">
            <a:extLst>
              <a:ext uri="{FF2B5EF4-FFF2-40B4-BE49-F238E27FC236}">
                <a16:creationId xmlns:a16="http://schemas.microsoft.com/office/drawing/2014/main" id="{1727AD47-5DC8-4E49-8BAA-78B2A8F149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05" y="135592"/>
            <a:ext cx="1417155" cy="49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50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harita içeren bir resim&#10;&#10;Açıklama otomatik olarak oluşturuldu">
            <a:extLst>
              <a:ext uri="{FF2B5EF4-FFF2-40B4-BE49-F238E27FC236}">
                <a16:creationId xmlns:a16="http://schemas.microsoft.com/office/drawing/2014/main" id="{72E28D46-98F9-4E74-AFD4-8F9AFAD84B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309947"/>
            <a:ext cx="8178799" cy="3823589"/>
          </a:xfrm>
          <a:prstGeom prst="rect">
            <a:avLst/>
          </a:prstGeom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1FC0DA2C-DF5C-4E83-A3B8-465759FF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620255" cy="787079"/>
          </a:xfrm>
          <a:gradFill flip="none" rotWithShape="1">
            <a:gsLst>
              <a:gs pos="44978">
                <a:srgbClr val="6EB9D0"/>
              </a:gs>
              <a:gs pos="56320">
                <a:srgbClr val="6EB9D0"/>
              </a:gs>
              <a:gs pos="73000">
                <a:srgbClr val="6EB9D0"/>
              </a:gs>
              <a:gs pos="0">
                <a:srgbClr val="28A3BC"/>
              </a:gs>
              <a:gs pos="35000">
                <a:srgbClr val="6EB9D0"/>
              </a:gs>
              <a:gs pos="100000">
                <a:srgbClr val="28A3BC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Analysis of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the</a:t>
            </a:r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Foraminifera</a:t>
            </a:r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 in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the</a:t>
            </a:r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 Lagos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Lagoon</a:t>
            </a:r>
            <a:endParaRPr lang="en-GB" sz="2100" dirty="0">
              <a:latin typeface="Adobe Caslon Pro Bold" panose="0205070206050A020403" pitchFamily="18" charset="0"/>
              <a:ea typeface="Adobe Song Std L" panose="020203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00F5714B-6BEB-463E-869D-AB55561836F0}"/>
              </a:ext>
            </a:extLst>
          </p:cNvPr>
          <p:cNvSpPr/>
          <p:nvPr/>
        </p:nvSpPr>
        <p:spPr>
          <a:xfrm>
            <a:off x="656220" y="1056059"/>
            <a:ext cx="76450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solidFill>
                  <a:srgbClr val="FF0000"/>
                </a:solidFill>
                <a:latin typeface="Adobe Caslon Pro Bold" panose="0205070206050A020403" pitchFamily="18" charset="0"/>
              </a:rPr>
              <a:t>Abundance patterns </a:t>
            </a:r>
            <a:r>
              <a:rPr lang="en-GB" sz="2000" dirty="0">
                <a:latin typeface="Adobe Caslon Pro Bold" panose="0205070206050A020403" pitchFamily="18" charset="0"/>
              </a:rPr>
              <a:t>of </a:t>
            </a:r>
            <a:r>
              <a:rPr lang="tr-TR" sz="2000" dirty="0" err="1">
                <a:latin typeface="Adobe Caslon Pro Bold" panose="0205070206050A020403" pitchFamily="18" charset="0"/>
              </a:rPr>
              <a:t>the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most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frequent</a:t>
            </a:r>
            <a:r>
              <a:rPr lang="en-GB" sz="2000" dirty="0">
                <a:latin typeface="Adobe Caslon Pro Bold" panose="0205070206050A020403" pitchFamily="18" charset="0"/>
              </a:rPr>
              <a:t> and abundant species were plotted over the lagoon to identify specific tolerance levels </a:t>
            </a:r>
            <a:r>
              <a:rPr lang="tr-TR" sz="2000" dirty="0" err="1">
                <a:latin typeface="Adobe Caslon Pro Bold" panose="0205070206050A020403" pitchFamily="18" charset="0"/>
              </a:rPr>
              <a:t>to</a:t>
            </a:r>
            <a:r>
              <a:rPr lang="en-GB" sz="2000" dirty="0">
                <a:latin typeface="Adobe Caslon Pro Bold" panose="0205070206050A020403" pitchFamily="18" charset="0"/>
              </a:rPr>
              <a:t> pollution</a:t>
            </a:r>
            <a:r>
              <a:rPr lang="tr-TR" sz="2000" dirty="0">
                <a:latin typeface="Adobe Caslon Pro Bold" panose="0205070206050A020403" pitchFamily="18" charset="0"/>
              </a:rPr>
              <a:t>: </a:t>
            </a:r>
          </a:p>
          <a:p>
            <a:pPr algn="just"/>
            <a:r>
              <a:rPr lang="de-DE" sz="2000" i="1" dirty="0" err="1">
                <a:latin typeface="Adobe Caslon Pro Bold" panose="0205070206050A020403" pitchFamily="18" charset="0"/>
              </a:rPr>
              <a:t>Trochammina</a:t>
            </a:r>
            <a:r>
              <a:rPr lang="de-DE" sz="2000" i="1" dirty="0">
                <a:latin typeface="Adobe Caslon Pro Bold" panose="0205070206050A020403" pitchFamily="18" charset="0"/>
              </a:rPr>
              <a:t> </a:t>
            </a:r>
            <a:r>
              <a:rPr lang="de-DE" sz="2000" dirty="0" err="1">
                <a:latin typeface="Adobe Caslon Pro Bold" panose="0205070206050A020403" pitchFamily="18" charset="0"/>
              </a:rPr>
              <a:t>sp</a:t>
            </a:r>
            <a:r>
              <a:rPr lang="de-DE" sz="2000" dirty="0">
                <a:latin typeface="Adobe Caslon Pro Bold" panose="0205070206050A020403" pitchFamily="18" charset="0"/>
              </a:rPr>
              <a:t>. 1</a:t>
            </a:r>
            <a:endParaRPr lang="en-GB" sz="2000" dirty="0">
              <a:latin typeface="Adobe Caslon Pro Bold" panose="0205070206050A020403" pitchFamily="18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274772C-9A2E-42AC-B73B-290204C8DCA7}"/>
              </a:ext>
            </a:extLst>
          </p:cNvPr>
          <p:cNvSpPr/>
          <p:nvPr/>
        </p:nvSpPr>
        <p:spPr>
          <a:xfrm>
            <a:off x="7691196" y="1890635"/>
            <a:ext cx="12202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100" dirty="0">
                <a:latin typeface="Adobe Caslon Pro Bold" panose="0205070206050A020403" pitchFamily="18" charset="0"/>
              </a:rPr>
              <a:t>% of the </a:t>
            </a:r>
          </a:p>
          <a:p>
            <a:pPr algn="ctr"/>
            <a:r>
              <a:rPr lang="en-GB" sz="1100" dirty="0">
                <a:latin typeface="Adobe Caslon Pro Bold" panose="0205070206050A020403" pitchFamily="18" charset="0"/>
              </a:rPr>
              <a:t>total assemblage</a:t>
            </a:r>
            <a:endParaRPr lang="de-DE" sz="11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96F7F68-5275-476D-9230-133944365AFE}"/>
              </a:ext>
            </a:extLst>
          </p:cNvPr>
          <p:cNvSpPr/>
          <p:nvPr/>
        </p:nvSpPr>
        <p:spPr>
          <a:xfrm>
            <a:off x="1936973" y="6239799"/>
            <a:ext cx="52032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en-GB" sz="1600" i="1" dirty="0" err="1">
                <a:latin typeface="Adobe Caslon Pro Bold" panose="0205070206050A020403" pitchFamily="18" charset="0"/>
              </a:rPr>
              <a:t>Trochammina</a:t>
            </a:r>
            <a:r>
              <a:rPr lang="en-GB" sz="1600" i="1" dirty="0">
                <a:latin typeface="Adobe Caslon Pro Bold" panose="0205070206050A020403" pitchFamily="18" charset="0"/>
              </a:rPr>
              <a:t> sp. 1 </a:t>
            </a:r>
            <a:r>
              <a:rPr lang="en-GB" sz="1600" dirty="0">
                <a:latin typeface="Adobe Caslon Pro Bold" panose="0205070206050A020403" pitchFamily="18" charset="0"/>
              </a:rPr>
              <a:t>is abundant near urban sewage areas. </a:t>
            </a:r>
            <a:endParaRPr lang="de-DE" sz="1600" dirty="0"/>
          </a:p>
        </p:txBody>
      </p:sp>
      <p:pic>
        <p:nvPicPr>
          <p:cNvPr id="10" name="Grafik 3">
            <a:extLst>
              <a:ext uri="{FF2B5EF4-FFF2-40B4-BE49-F238E27FC236}">
                <a16:creationId xmlns:a16="http://schemas.microsoft.com/office/drawing/2014/main" id="{90045008-E26D-4223-995F-F75FEACBE1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57" t="36020" r="40632" b="33488"/>
          <a:stretch/>
        </p:blipFill>
        <p:spPr>
          <a:xfrm flipH="1">
            <a:off x="2938280" y="3096049"/>
            <a:ext cx="394511" cy="341574"/>
          </a:xfrm>
          <a:prstGeom prst="rect">
            <a:avLst/>
          </a:prstGeom>
        </p:spPr>
      </p:pic>
      <p:pic>
        <p:nvPicPr>
          <p:cNvPr id="11" name="Grafik 5">
            <a:extLst>
              <a:ext uri="{FF2B5EF4-FFF2-40B4-BE49-F238E27FC236}">
                <a16:creationId xmlns:a16="http://schemas.microsoft.com/office/drawing/2014/main" id="{74035711-8BC5-404F-BACC-A01007CE0D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87" y="2798810"/>
            <a:ext cx="404386" cy="352394"/>
          </a:xfrm>
          <a:prstGeom prst="rect">
            <a:avLst/>
          </a:prstGeom>
        </p:spPr>
      </p:pic>
      <p:pic>
        <p:nvPicPr>
          <p:cNvPr id="12" name="Grafik 17">
            <a:extLst>
              <a:ext uri="{FF2B5EF4-FFF2-40B4-BE49-F238E27FC236}">
                <a16:creationId xmlns:a16="http://schemas.microsoft.com/office/drawing/2014/main" id="{B0FE723B-70DD-4CDE-B508-3B80A7EB82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250" t="41259" r="44083" b="38593"/>
          <a:stretch/>
        </p:blipFill>
        <p:spPr>
          <a:xfrm>
            <a:off x="1305966" y="3946092"/>
            <a:ext cx="359684" cy="34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8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46B0F77A-0FCF-4C3A-B2CF-030BDAB7F1E0}"/>
              </a:ext>
            </a:extLst>
          </p:cNvPr>
          <p:cNvSpPr/>
          <p:nvPr/>
        </p:nvSpPr>
        <p:spPr>
          <a:xfrm>
            <a:off x="1336876" y="2372809"/>
            <a:ext cx="64702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dirty="0">
                <a:latin typeface="Adobe Caslon Pro Bold" panose="0205070206050A020403" pitchFamily="18" charset="0"/>
              </a:rPr>
              <a:t>Statistical </a:t>
            </a:r>
            <a:r>
              <a:rPr lang="en-GB" sz="2000" dirty="0" err="1">
                <a:latin typeface="Adobe Caslon Pro Bold" panose="0205070206050A020403" pitchFamily="18" charset="0"/>
              </a:rPr>
              <a:t>Analys</a:t>
            </a:r>
            <a:r>
              <a:rPr lang="tr-TR" sz="2000" dirty="0">
                <a:latin typeface="Adobe Caslon Pro Bold" panose="0205070206050A020403" pitchFamily="18" charset="0"/>
              </a:rPr>
              <a:t>e</a:t>
            </a:r>
            <a:r>
              <a:rPr lang="en-GB" sz="2000" dirty="0">
                <a:latin typeface="Adobe Caslon Pro Bold" panose="0205070206050A020403" pitchFamily="18" charset="0"/>
              </a:rPr>
              <a:t>s of distribution patterns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have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been</a:t>
            </a:r>
            <a:r>
              <a:rPr lang="tr-TR" sz="2000" dirty="0">
                <a:latin typeface="Adobe Caslon Pro Bold" panose="0205070206050A020403" pitchFamily="18" charset="0"/>
              </a:rPr>
              <a:t> done </a:t>
            </a:r>
            <a:r>
              <a:rPr lang="tr-TR" sz="2000" dirty="0" err="1">
                <a:latin typeface="Adobe Caslon Pro Bold" panose="0205070206050A020403" pitchFamily="18" charset="0"/>
              </a:rPr>
              <a:t>to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associate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certain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assemblages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and</a:t>
            </a:r>
            <a:r>
              <a:rPr lang="tr-TR" sz="2000" dirty="0">
                <a:latin typeface="Adobe Caslon Pro Bold" panose="0205070206050A020403" pitchFamily="18" charset="0"/>
              </a:rPr>
              <a:t>/</a:t>
            </a:r>
            <a:r>
              <a:rPr lang="tr-TR" sz="2000" dirty="0" err="1">
                <a:latin typeface="Adobe Caslon Pro Bold" panose="0205070206050A020403" pitchFamily="18" charset="0"/>
              </a:rPr>
              <a:t>or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species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with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certain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environmental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and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ecological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parameters</a:t>
            </a:r>
            <a:r>
              <a:rPr lang="tr-TR" sz="2000" dirty="0">
                <a:latin typeface="Adobe Caslon Pro Bold" panose="0205070206050A020403" pitchFamily="18" charset="0"/>
              </a:rPr>
              <a:t>:</a:t>
            </a:r>
            <a:r>
              <a:rPr lang="en-GB" sz="2000" dirty="0">
                <a:latin typeface="Adobe Caslon Pro Bold" panose="0205070206050A020403" pitchFamily="18" charset="0"/>
              </a:rPr>
              <a:t> </a:t>
            </a:r>
            <a:endParaRPr lang="tr-TR" sz="2000" dirty="0">
              <a:latin typeface="Adobe Caslon Pro Bold" panose="0205070206050A020403" pitchFamily="18" charset="0"/>
            </a:endParaRPr>
          </a:p>
          <a:p>
            <a:pPr algn="just"/>
            <a:endParaRPr lang="tr-TR" sz="2000" dirty="0">
              <a:latin typeface="Adobe Caslon Pro Bold" panose="0205070206050A020403" pitchFamily="18" charset="0"/>
            </a:endParaRPr>
          </a:p>
          <a:p>
            <a:pPr algn="just"/>
            <a:r>
              <a:rPr lang="en-GB" sz="2000" dirty="0">
                <a:latin typeface="Adobe Caslon Pro Bold" panose="0205070206050A020403" pitchFamily="18" charset="0"/>
              </a:rPr>
              <a:t>via Cluster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and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Principal</a:t>
            </a:r>
            <a:r>
              <a:rPr lang="tr-TR" sz="2000" dirty="0">
                <a:latin typeface="Adobe Caslon Pro Bold" panose="0205070206050A020403" pitchFamily="18" charset="0"/>
              </a:rPr>
              <a:t> Component </a:t>
            </a:r>
            <a:r>
              <a:rPr lang="tr-TR" sz="2000" dirty="0" err="1">
                <a:latin typeface="Adobe Caslon Pro Bold" panose="0205070206050A020403" pitchFamily="18" charset="0"/>
              </a:rPr>
              <a:t>Analyses</a:t>
            </a:r>
            <a:r>
              <a:rPr lang="tr-TR" sz="2000" dirty="0">
                <a:latin typeface="Adobe Caslon Pro Bold" panose="0205070206050A020403" pitchFamily="18" charset="0"/>
              </a:rPr>
              <a:t>…</a:t>
            </a:r>
            <a:endParaRPr lang="en-GB" sz="2000" dirty="0">
              <a:latin typeface="Adobe Caslon Pro Bold" panose="0205070206050A020403" pitchFamily="18" charset="0"/>
            </a:endParaRP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18698547-DBD9-4C05-8F3A-1D214353A620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6757415" cy="787079"/>
          </a:xfrm>
          <a:prstGeom prst="rect">
            <a:avLst/>
          </a:prstGeom>
          <a:gradFill flip="none" rotWithShape="1">
            <a:gsLst>
              <a:gs pos="44978">
                <a:srgbClr val="6EB9D0"/>
              </a:gs>
              <a:gs pos="56320">
                <a:srgbClr val="6EB9D0"/>
              </a:gs>
              <a:gs pos="73000">
                <a:srgbClr val="6EB9D0"/>
              </a:gs>
              <a:gs pos="0">
                <a:srgbClr val="28A3BC"/>
              </a:gs>
              <a:gs pos="35000">
                <a:srgbClr val="6EB9D0"/>
              </a:gs>
              <a:gs pos="100000">
                <a:srgbClr val="28A3BC"/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10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Analysis of the Foraminifera in the Lagos Lagoon</a:t>
            </a:r>
            <a:endParaRPr lang="en-GB" sz="2100" dirty="0">
              <a:latin typeface="Adobe Caslon Pro Bold" panose="0205070206050A020403" pitchFamily="18" charset="0"/>
              <a:ea typeface="Adobe Song Std L" panose="020203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28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46B0F77A-0FCF-4C3A-B2CF-030BDAB7F1E0}"/>
              </a:ext>
            </a:extLst>
          </p:cNvPr>
          <p:cNvSpPr/>
          <p:nvPr/>
        </p:nvSpPr>
        <p:spPr>
          <a:xfrm>
            <a:off x="532436" y="1192191"/>
            <a:ext cx="807912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u="sng" dirty="0">
                <a:latin typeface="Adobe Caslon Pro Bold" panose="0205070206050A020403" pitchFamily="18" charset="0"/>
              </a:rPr>
              <a:t>Cluster Analysis</a:t>
            </a:r>
            <a:endParaRPr lang="tr-TR" sz="2400" dirty="0">
              <a:latin typeface="Adobe Caslon Pro Bold" panose="0205070206050A020403" pitchFamily="18" charset="0"/>
            </a:endParaRPr>
          </a:p>
          <a:p>
            <a:pPr algn="just"/>
            <a:endParaRPr lang="tr-TR" dirty="0">
              <a:latin typeface="Adobe Caslon Pro Bold" panose="0205070206050A020403" pitchFamily="18" charset="0"/>
            </a:endParaRPr>
          </a:p>
          <a:p>
            <a:pPr algn="just"/>
            <a:r>
              <a:rPr lang="tr-TR" dirty="0">
                <a:latin typeface="Adobe Caslon Pro Bold" panose="0205070206050A020403" pitchFamily="18" charset="0"/>
              </a:rPr>
              <a:t>R </a:t>
            </a:r>
            <a:r>
              <a:rPr lang="tr-TR" dirty="0" err="1">
                <a:latin typeface="Adobe Caslon Pro Bold" panose="0205070206050A020403" pitchFamily="18" charset="0"/>
              </a:rPr>
              <a:t>and</a:t>
            </a:r>
            <a:r>
              <a:rPr lang="tr-TR" dirty="0">
                <a:latin typeface="Adobe Caslon Pro Bold" panose="0205070206050A020403" pitchFamily="18" charset="0"/>
              </a:rPr>
              <a:t> Q </a:t>
            </a:r>
            <a:r>
              <a:rPr lang="tr-TR" dirty="0" err="1">
                <a:latin typeface="Adobe Caslon Pro Bold" panose="0205070206050A020403" pitchFamily="18" charset="0"/>
              </a:rPr>
              <a:t>modes</a:t>
            </a:r>
            <a:r>
              <a:rPr lang="tr-TR" dirty="0">
                <a:latin typeface="Adobe Caslon Pro Bold" panose="0205070206050A020403" pitchFamily="18" charset="0"/>
              </a:rPr>
              <a:t> of </a:t>
            </a:r>
            <a:r>
              <a:rPr lang="tr-TR" dirty="0" err="1">
                <a:latin typeface="Adobe Caslon Pro Bold" panose="0205070206050A020403" pitchFamily="18" charset="0"/>
              </a:rPr>
              <a:t>cluster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tr-TR" dirty="0" err="1">
                <a:latin typeface="Adobe Caslon Pro Bold" panose="0205070206050A020403" pitchFamily="18" charset="0"/>
              </a:rPr>
              <a:t>analyses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tr-TR" dirty="0" err="1">
                <a:latin typeface="Adobe Caslon Pro Bold" panose="0205070206050A020403" pitchFamily="18" charset="0"/>
              </a:rPr>
              <a:t>were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tr-TR" dirty="0" err="1">
                <a:latin typeface="Adobe Caslon Pro Bold" panose="0205070206050A020403" pitchFamily="18" charset="0"/>
              </a:rPr>
              <a:t>performed</a:t>
            </a:r>
            <a:r>
              <a:rPr lang="tr-TR" dirty="0">
                <a:latin typeface="Adobe Caslon Pro Bold" panose="0205070206050A020403" pitchFamily="18" charset="0"/>
              </a:rPr>
              <a:t> on </a:t>
            </a:r>
            <a:r>
              <a:rPr lang="tr-TR" dirty="0" err="1">
                <a:latin typeface="Adobe Caslon Pro Bold" panose="0205070206050A020403" pitchFamily="18" charset="0"/>
              </a:rPr>
              <a:t>the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tr-TR" dirty="0" err="1">
                <a:latin typeface="Adobe Caslon Pro Bold" panose="0205070206050A020403" pitchFamily="18" charset="0"/>
              </a:rPr>
              <a:t>most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tr-TR" dirty="0" err="1">
                <a:latin typeface="Adobe Caslon Pro Bold" panose="0205070206050A020403" pitchFamily="18" charset="0"/>
              </a:rPr>
              <a:t>frequent</a:t>
            </a:r>
            <a:r>
              <a:rPr lang="tr-TR" dirty="0">
                <a:latin typeface="Adobe Caslon Pro Bold" panose="0205070206050A020403" pitchFamily="18" charset="0"/>
              </a:rPr>
              <a:t> 13 </a:t>
            </a:r>
            <a:r>
              <a:rPr lang="tr-TR" dirty="0" err="1">
                <a:latin typeface="Adobe Caslon Pro Bold" panose="0205070206050A020403" pitchFamily="18" charset="0"/>
              </a:rPr>
              <a:t>species</a:t>
            </a:r>
            <a:r>
              <a:rPr lang="tr-TR" dirty="0">
                <a:latin typeface="Adobe Caslon Pro Bold" panose="0205070206050A020403" pitchFamily="18" charset="0"/>
              </a:rPr>
              <a:t> (98.3 % of </a:t>
            </a:r>
            <a:r>
              <a:rPr lang="tr-TR" dirty="0" err="1">
                <a:latin typeface="Adobe Caslon Pro Bold" panose="0205070206050A020403" pitchFamily="18" charset="0"/>
              </a:rPr>
              <a:t>the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tr-TR" dirty="0" err="1">
                <a:latin typeface="Adobe Caslon Pro Bold" panose="0205070206050A020403" pitchFamily="18" charset="0"/>
              </a:rPr>
              <a:t>whole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tr-TR" dirty="0" err="1">
                <a:latin typeface="Adobe Caslon Pro Bold" panose="0205070206050A020403" pitchFamily="18" charset="0"/>
              </a:rPr>
              <a:t>population</a:t>
            </a:r>
            <a:r>
              <a:rPr lang="tr-TR" dirty="0">
                <a:latin typeface="Adobe Caslon Pro Bold" panose="0205070206050A020403" pitchFamily="18" charset="0"/>
              </a:rPr>
              <a:t>).</a:t>
            </a:r>
          </a:p>
          <a:p>
            <a:pPr algn="just"/>
            <a:endParaRPr lang="tr-TR" dirty="0">
              <a:latin typeface="Adobe Caslon Pro Bold" panose="0205070206050A020403" pitchFamily="18" charset="0"/>
            </a:endParaRPr>
          </a:p>
          <a:p>
            <a:pPr algn="just"/>
            <a:r>
              <a:rPr lang="tr-TR" dirty="0" err="1">
                <a:latin typeface="Adobe Caslon Pro Bold" panose="0205070206050A020403" pitchFamily="18" charset="0"/>
              </a:rPr>
              <a:t>Subgroups</a:t>
            </a:r>
            <a:r>
              <a:rPr lang="tr-TR" dirty="0">
                <a:latin typeface="Adobe Caslon Pro Bold" panose="0205070206050A020403" pitchFamily="18" charset="0"/>
              </a:rPr>
              <a:t>:</a:t>
            </a:r>
          </a:p>
          <a:p>
            <a:pPr algn="just"/>
            <a:endParaRPr lang="tr-TR" dirty="0">
              <a:latin typeface="Adobe Caslon Pro Bold" panose="0205070206050A020403" pitchFamily="18" charset="0"/>
            </a:endParaRPr>
          </a:p>
          <a:p>
            <a:pPr algn="just"/>
            <a:r>
              <a:rPr lang="tr-TR" dirty="0">
                <a:latin typeface="Adobe Caslon Pro Bold" panose="0205070206050A020403" pitchFamily="18" charset="0"/>
              </a:rPr>
              <a:t>R1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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dominated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by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Trochammina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and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Miliammina</a:t>
            </a:r>
            <a:endParaRPr lang="tr-TR" i="1" dirty="0">
              <a:latin typeface="Adobe Caslon Pro Bold" panose="0205070206050A020403" pitchFamily="18" charset="0"/>
              <a:sym typeface="Wingdings" panose="05000000000000000000" pitchFamily="2" charset="2"/>
            </a:endParaRPr>
          </a:p>
          <a:p>
            <a:pPr algn="just"/>
            <a:endParaRPr lang="tr-TR" i="1" dirty="0">
              <a:latin typeface="Adobe Caslon Pro Bold" panose="0205070206050A020403" pitchFamily="18" charset="0"/>
              <a:sym typeface="Wingdings" panose="05000000000000000000" pitchFamily="2" charset="2"/>
            </a:endParaRPr>
          </a:p>
          <a:p>
            <a:pPr algn="just"/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R2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dominated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by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Ammonia</a:t>
            </a:r>
            <a:r>
              <a:rPr lang="tr-TR" i="1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tepida</a:t>
            </a:r>
            <a:r>
              <a:rPr lang="tr-TR" i="1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and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calcareous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species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representing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the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marine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realm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, as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Quinqueloculina</a:t>
            </a:r>
            <a:r>
              <a:rPr lang="tr-TR" i="1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seminulum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,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Discorbinella</a:t>
            </a:r>
            <a:r>
              <a:rPr lang="tr-TR" i="1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rhodiensis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,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Elphidium</a:t>
            </a:r>
            <a:r>
              <a:rPr lang="tr-TR" i="1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gunteri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,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Nonion</a:t>
            </a:r>
            <a:r>
              <a:rPr lang="tr-TR" i="1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fabum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,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Neoeponides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sp.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etc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endParaRPr lang="tr-TR" dirty="0">
              <a:latin typeface="Adobe Caslon Pro Bold" panose="0205070206050A020403" pitchFamily="18" charset="0"/>
              <a:sym typeface="Wingdings" panose="05000000000000000000" pitchFamily="2" charset="2"/>
            </a:endParaRPr>
          </a:p>
          <a:p>
            <a:pPr algn="just"/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Q1 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dominated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by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Ammotium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salsum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and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agglutinated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species</a:t>
            </a:r>
            <a:endParaRPr lang="tr-TR" dirty="0">
              <a:latin typeface="Adobe Caslon Pro Bold" panose="0205070206050A020403" pitchFamily="18" charset="0"/>
              <a:sym typeface="Wingdings" panose="05000000000000000000" pitchFamily="2" charset="2"/>
            </a:endParaRPr>
          </a:p>
          <a:p>
            <a:pPr algn="just"/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Q1A: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high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abundance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of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Ammotium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species</a:t>
            </a:r>
            <a:endParaRPr lang="tr-TR" dirty="0">
              <a:latin typeface="Adobe Caslon Pro Bold" panose="0205070206050A020403" pitchFamily="18" charset="0"/>
              <a:sym typeface="Wingdings" panose="05000000000000000000" pitchFamily="2" charset="2"/>
            </a:endParaRPr>
          </a:p>
          <a:p>
            <a:pPr algn="just"/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Q1B: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high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abundance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of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Ammotium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species</a:t>
            </a:r>
            <a:endParaRPr lang="tr-TR" dirty="0">
              <a:latin typeface="Adobe Caslon Pro Bold" panose="0205070206050A020403" pitchFamily="18" charset="0"/>
              <a:sym typeface="Wingdings" panose="05000000000000000000" pitchFamily="2" charset="2"/>
            </a:endParaRPr>
          </a:p>
          <a:p>
            <a:pPr algn="just"/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Q1C: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high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abundance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of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Ammotium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salsum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and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Trochammina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sp.</a:t>
            </a:r>
          </a:p>
          <a:p>
            <a:pPr algn="just"/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</a:p>
          <a:p>
            <a:pPr algn="just"/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Q2: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dominated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by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Ammonia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 </a:t>
            </a:r>
            <a:r>
              <a:rPr lang="tr-TR" i="1" dirty="0" err="1">
                <a:latin typeface="Adobe Caslon Pro Bold" panose="0205070206050A020403" pitchFamily="18" charset="0"/>
                <a:sym typeface="Wingdings" panose="05000000000000000000" pitchFamily="2" charset="2"/>
              </a:rPr>
              <a:t>tepida</a:t>
            </a:r>
            <a:endParaRPr lang="tr-TR" i="1" dirty="0">
              <a:latin typeface="Adobe Caslon Pro Bold" panose="0205070206050A020403" pitchFamily="18" charset="0"/>
              <a:sym typeface="Wingdings" panose="05000000000000000000" pitchFamily="2" charset="2"/>
            </a:endParaRPr>
          </a:p>
          <a:p>
            <a:pPr algn="just"/>
            <a:endParaRPr lang="tr-TR" i="1" dirty="0">
              <a:latin typeface="Adobe Caslon Pro Bold" panose="0205070206050A020403" pitchFamily="18" charset="0"/>
              <a:sym typeface="Wingdings" panose="05000000000000000000" pitchFamily="2" charset="2"/>
            </a:endParaRPr>
          </a:p>
          <a:p>
            <a:pPr algn="just"/>
            <a:endParaRPr lang="tr-TR" i="1" dirty="0">
              <a:latin typeface="Adobe Caslon Pro Bold" panose="0205070206050A020403" pitchFamily="18" charset="0"/>
              <a:sym typeface="Wingdings" panose="05000000000000000000" pitchFamily="2" charset="2"/>
            </a:endParaRPr>
          </a:p>
          <a:p>
            <a:pPr algn="just"/>
            <a:endParaRPr lang="tr-TR" dirty="0">
              <a:latin typeface="Adobe Caslon Pro Bold" panose="0205070206050A020403" pitchFamily="18" charset="0"/>
              <a:sym typeface="Wingdings" panose="05000000000000000000" pitchFamily="2" charset="2"/>
            </a:endParaRP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18698547-DBD9-4C05-8F3A-1D214353A620}"/>
              </a:ext>
            </a:extLst>
          </p:cNvPr>
          <p:cNvSpPr txBox="1">
            <a:spLocks/>
          </p:cNvSpPr>
          <p:nvPr/>
        </p:nvSpPr>
        <p:spPr>
          <a:xfrm>
            <a:off x="1" y="-1"/>
            <a:ext cx="6381946" cy="787079"/>
          </a:xfrm>
          <a:prstGeom prst="rect">
            <a:avLst/>
          </a:prstGeom>
          <a:gradFill flip="none" rotWithShape="1">
            <a:gsLst>
              <a:gs pos="44978">
                <a:srgbClr val="6EB9D0"/>
              </a:gs>
              <a:gs pos="56320">
                <a:srgbClr val="6EB9D0"/>
              </a:gs>
              <a:gs pos="73000">
                <a:srgbClr val="6EB9D0"/>
              </a:gs>
              <a:gs pos="0">
                <a:srgbClr val="28A3BC"/>
              </a:gs>
              <a:gs pos="35000">
                <a:srgbClr val="6EB9D0"/>
              </a:gs>
              <a:gs pos="100000">
                <a:srgbClr val="28A3BC"/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10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Analysis of the Foraminifera in the Lagos Lagoon</a:t>
            </a:r>
            <a:endParaRPr lang="en-GB" sz="2100" dirty="0">
              <a:latin typeface="Adobe Caslon Pro Bold" panose="0205070206050A020403" pitchFamily="18" charset="0"/>
              <a:ea typeface="Adobe Song Std L" panose="020203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708136BD-A7A3-4760-ADB2-7500C004593B}"/>
              </a:ext>
            </a:extLst>
          </p:cNvPr>
          <p:cNvSpPr/>
          <p:nvPr/>
        </p:nvSpPr>
        <p:spPr>
          <a:xfrm>
            <a:off x="551290" y="3154757"/>
            <a:ext cx="5038804" cy="358815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14F5CB11-AAA3-4A55-9D64-DF92672E6303}"/>
              </a:ext>
            </a:extLst>
          </p:cNvPr>
          <p:cNvSpPr/>
          <p:nvPr/>
        </p:nvSpPr>
        <p:spPr>
          <a:xfrm>
            <a:off x="551290" y="4805480"/>
            <a:ext cx="6681614" cy="1255177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5149C64D-E5C0-461E-AD33-3F6C45622F5F}"/>
              </a:ext>
            </a:extLst>
          </p:cNvPr>
          <p:cNvSpPr/>
          <p:nvPr/>
        </p:nvSpPr>
        <p:spPr>
          <a:xfrm>
            <a:off x="551290" y="3739277"/>
            <a:ext cx="8041420" cy="905875"/>
          </a:xfrm>
          <a:prstGeom prst="rect">
            <a:avLst/>
          </a:prstGeom>
          <a:noFill/>
          <a:ln w="44450">
            <a:solidFill>
              <a:srgbClr val="1FC5C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6EB9D0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5A29579B-95B5-46ED-A824-A662B540172A}"/>
              </a:ext>
            </a:extLst>
          </p:cNvPr>
          <p:cNvSpPr txBox="1"/>
          <p:nvPr/>
        </p:nvSpPr>
        <p:spPr>
          <a:xfrm>
            <a:off x="4675694" y="2690207"/>
            <a:ext cx="1063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err="1">
                <a:solidFill>
                  <a:srgbClr val="00B050"/>
                </a:solidFill>
                <a:latin typeface="Adobe Caslon Pro Bold" panose="0205070206050A020403" pitchFamily="18" charset="0"/>
              </a:rPr>
              <a:t>Group</a:t>
            </a:r>
            <a:r>
              <a:rPr lang="tr-TR" sz="2000" dirty="0">
                <a:solidFill>
                  <a:srgbClr val="00B050"/>
                </a:solidFill>
                <a:latin typeface="Adobe Caslon Pro Bold" panose="0205070206050A020403" pitchFamily="18" charset="0"/>
              </a:rPr>
              <a:t> I</a:t>
            </a:r>
            <a:endParaRPr lang="en-GB" sz="2000" dirty="0">
              <a:solidFill>
                <a:srgbClr val="00B050"/>
              </a:solidFill>
              <a:latin typeface="Adobe Caslon Pro Bold" panose="0205070206050A020403" pitchFamily="18" charset="0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C0C23C74-A072-4890-A414-EFE9ACD1FFB3}"/>
              </a:ext>
            </a:extLst>
          </p:cNvPr>
          <p:cNvSpPr txBox="1"/>
          <p:nvPr/>
        </p:nvSpPr>
        <p:spPr>
          <a:xfrm>
            <a:off x="7546612" y="3334164"/>
            <a:ext cx="117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err="1">
                <a:solidFill>
                  <a:srgbClr val="28A3BC"/>
                </a:solidFill>
                <a:latin typeface="Adobe Caslon Pro Bold" panose="0205070206050A020403" pitchFamily="18" charset="0"/>
              </a:rPr>
              <a:t>Group</a:t>
            </a:r>
            <a:r>
              <a:rPr lang="tr-TR" sz="2000" dirty="0">
                <a:solidFill>
                  <a:srgbClr val="28A3BC"/>
                </a:solidFill>
                <a:latin typeface="Adobe Caslon Pro Bold" panose="0205070206050A020403" pitchFamily="18" charset="0"/>
              </a:rPr>
              <a:t> II</a:t>
            </a:r>
            <a:endParaRPr lang="en-GB" sz="2000" dirty="0">
              <a:solidFill>
                <a:srgbClr val="28A3BC"/>
              </a:solidFill>
              <a:latin typeface="Adobe Caslon Pro Bold" panose="0205070206050A020403" pitchFamily="18" charset="0"/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CEC696CB-8D05-46C2-BE4B-331127B4FCF4}"/>
              </a:ext>
            </a:extLst>
          </p:cNvPr>
          <p:cNvSpPr/>
          <p:nvPr/>
        </p:nvSpPr>
        <p:spPr>
          <a:xfrm>
            <a:off x="532436" y="6125097"/>
            <a:ext cx="3502236" cy="464240"/>
          </a:xfrm>
          <a:prstGeom prst="rect">
            <a:avLst/>
          </a:prstGeom>
          <a:noFill/>
          <a:ln w="44450">
            <a:solidFill>
              <a:srgbClr val="1FC5C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6EB9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0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3" grpId="0"/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46B0F77A-0FCF-4C3A-B2CF-030BDAB7F1E0}"/>
              </a:ext>
            </a:extLst>
          </p:cNvPr>
          <p:cNvSpPr/>
          <p:nvPr/>
        </p:nvSpPr>
        <p:spPr>
          <a:xfrm>
            <a:off x="532436" y="994224"/>
            <a:ext cx="8079128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u="sng" dirty="0" err="1">
                <a:latin typeface="Adobe Caslon Pro Bold" panose="0205070206050A020403" pitchFamily="18" charset="0"/>
              </a:rPr>
              <a:t>Principal</a:t>
            </a:r>
            <a:r>
              <a:rPr lang="tr-TR" sz="2400" u="sng" dirty="0">
                <a:latin typeface="Adobe Caslon Pro Bold" panose="0205070206050A020403" pitchFamily="18" charset="0"/>
              </a:rPr>
              <a:t> Component Analysis</a:t>
            </a:r>
            <a:endParaRPr lang="tr-TR" sz="2400" dirty="0">
              <a:latin typeface="Adobe Caslon Pro Bold" panose="0205070206050A020403" pitchFamily="18" charset="0"/>
            </a:endParaRPr>
          </a:p>
          <a:p>
            <a:pPr algn="just"/>
            <a:endParaRPr lang="tr-TR" dirty="0">
              <a:latin typeface="Adobe Caslon Pro Bold" panose="0205070206050A020403" pitchFamily="18" charset="0"/>
            </a:endParaRPr>
          </a:p>
          <a:p>
            <a:pPr algn="just"/>
            <a:r>
              <a:rPr lang="tr-TR" dirty="0" err="1">
                <a:latin typeface="Adobe Caslon Pro Bold" panose="0205070206050A020403" pitchFamily="18" charset="0"/>
              </a:rPr>
              <a:t>Principal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tr-TR" dirty="0" err="1">
                <a:latin typeface="Adobe Caslon Pro Bold" panose="0205070206050A020403" pitchFamily="18" charset="0"/>
              </a:rPr>
              <a:t>component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tr-TR" dirty="0" err="1">
                <a:latin typeface="Adobe Caslon Pro Bold" panose="0205070206050A020403" pitchFamily="18" charset="0"/>
              </a:rPr>
              <a:t>analysis</a:t>
            </a:r>
            <a:r>
              <a:rPr lang="tr-TR" dirty="0">
                <a:latin typeface="Adobe Caslon Pro Bold" panose="0205070206050A020403" pitchFamily="18" charset="0"/>
              </a:rPr>
              <a:t> (PCA) </a:t>
            </a:r>
            <a:r>
              <a:rPr lang="tr-TR" dirty="0" err="1">
                <a:latin typeface="Adobe Caslon Pro Bold" panose="0205070206050A020403" pitchFamily="18" charset="0"/>
              </a:rPr>
              <a:t>was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tr-TR" dirty="0" err="1">
                <a:latin typeface="Adobe Caslon Pro Bold" panose="0205070206050A020403" pitchFamily="18" charset="0"/>
              </a:rPr>
              <a:t>performed</a:t>
            </a:r>
            <a:r>
              <a:rPr lang="tr-TR" dirty="0">
                <a:latin typeface="Adobe Caslon Pro Bold" panose="0205070206050A020403" pitchFamily="18" charset="0"/>
              </a:rPr>
              <a:t> on </a:t>
            </a:r>
            <a:r>
              <a:rPr lang="tr-TR" dirty="0" err="1">
                <a:latin typeface="Adobe Caslon Pro Bold" panose="0205070206050A020403" pitchFamily="18" charset="0"/>
              </a:rPr>
              <a:t>the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tr-TR" dirty="0" err="1">
                <a:latin typeface="Adobe Caslon Pro Bold" panose="0205070206050A020403" pitchFamily="18" charset="0"/>
              </a:rPr>
              <a:t>most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tr-TR" dirty="0" err="1">
                <a:latin typeface="Adobe Caslon Pro Bold" panose="0205070206050A020403" pitchFamily="18" charset="0"/>
              </a:rPr>
              <a:t>frequent</a:t>
            </a:r>
            <a:r>
              <a:rPr lang="tr-TR" dirty="0">
                <a:latin typeface="Adobe Caslon Pro Bold" panose="0205070206050A020403" pitchFamily="18" charset="0"/>
              </a:rPr>
              <a:t> 13 </a:t>
            </a:r>
            <a:r>
              <a:rPr lang="tr-TR" dirty="0" err="1">
                <a:latin typeface="Adobe Caslon Pro Bold" panose="0205070206050A020403" pitchFamily="18" charset="0"/>
              </a:rPr>
              <a:t>species</a:t>
            </a:r>
            <a:r>
              <a:rPr lang="tr-TR" dirty="0">
                <a:latin typeface="Adobe Caslon Pro Bold" panose="0205070206050A020403" pitchFamily="18" charset="0"/>
              </a:rPr>
              <a:t> (98.3 % of </a:t>
            </a:r>
            <a:r>
              <a:rPr lang="tr-TR" dirty="0" err="1">
                <a:latin typeface="Adobe Caslon Pro Bold" panose="0205070206050A020403" pitchFamily="18" charset="0"/>
              </a:rPr>
              <a:t>the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tr-TR" dirty="0" err="1">
                <a:latin typeface="Adobe Caslon Pro Bold" panose="0205070206050A020403" pitchFamily="18" charset="0"/>
              </a:rPr>
              <a:t>whole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tr-TR" dirty="0" err="1">
                <a:latin typeface="Adobe Caslon Pro Bold" panose="0205070206050A020403" pitchFamily="18" charset="0"/>
              </a:rPr>
              <a:t>population</a:t>
            </a:r>
            <a:r>
              <a:rPr lang="tr-TR" dirty="0">
                <a:latin typeface="Adobe Caslon Pro Bold" panose="0205070206050A020403" pitchFamily="18" charset="0"/>
              </a:rPr>
              <a:t>).</a:t>
            </a:r>
          </a:p>
          <a:p>
            <a:pPr algn="just"/>
            <a:endParaRPr lang="tr-TR" dirty="0">
              <a:latin typeface="Adobe Caslon Pro Bold" panose="0205070206050A020403" pitchFamily="18" charset="0"/>
            </a:endParaRPr>
          </a:p>
          <a:p>
            <a:pPr algn="just"/>
            <a:r>
              <a:rPr lang="tr-TR" dirty="0">
                <a:latin typeface="Adobe Caslon Pro Bold" panose="0205070206050A020403" pitchFamily="18" charset="0"/>
              </a:rPr>
              <a:t>PCA is a dimension-reduction tool that can be used to reduce a large set of variables to a small set that still contains most of the information in the large set, which helps us to describe and classify our extensive foraminiferal occurrence data</a:t>
            </a:r>
            <a:r>
              <a:rPr lang="de-DE" dirty="0" err="1">
                <a:latin typeface="Adobe Caslon Pro Bold" panose="0205070206050A020403" pitchFamily="18" charset="0"/>
              </a:rPr>
              <a:t>set</a:t>
            </a:r>
            <a:r>
              <a:rPr lang="tr-TR" dirty="0">
                <a:latin typeface="Adobe Caslon Pro Bold" panose="0205070206050A020403" pitchFamily="18" charset="0"/>
              </a:rPr>
              <a:t>.</a:t>
            </a:r>
          </a:p>
          <a:p>
            <a:pPr algn="just"/>
            <a:endParaRPr lang="tr-TR" dirty="0">
              <a:latin typeface="Adobe Caslon Pro Bold" panose="0205070206050A020403" pitchFamily="18" charset="0"/>
            </a:endParaRPr>
          </a:p>
          <a:p>
            <a:pPr algn="ctr"/>
            <a:r>
              <a:rPr lang="tr-TR" sz="2000" dirty="0" err="1">
                <a:latin typeface="Adobe Caslon Pro Bold" panose="0205070206050A020403" pitchFamily="18" charset="0"/>
              </a:rPr>
              <a:t>Its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aim</a:t>
            </a:r>
            <a:r>
              <a:rPr lang="tr-TR" sz="2000" dirty="0">
                <a:latin typeface="Adobe Caslon Pro Bold" panose="0205070206050A020403" pitchFamily="18" charset="0"/>
              </a:rPr>
              <a:t> is </a:t>
            </a:r>
            <a:r>
              <a:rPr lang="tr-TR" sz="2000" dirty="0" err="1">
                <a:latin typeface="Adobe Caslon Pro Bold" panose="0205070206050A020403" pitchFamily="18" charset="0"/>
              </a:rPr>
              <a:t>simply</a:t>
            </a:r>
            <a:r>
              <a:rPr lang="tr-TR" sz="2000" dirty="0">
                <a:latin typeface="Adobe Caslon Pro Bold" panose="0205070206050A020403" pitchFamily="18" charset="0"/>
              </a:rPr>
              <a:t>, data </a:t>
            </a:r>
            <a:r>
              <a:rPr lang="tr-TR" sz="2000" dirty="0" err="1">
                <a:latin typeface="Adobe Caslon Pro Bold" panose="0205070206050A020403" pitchFamily="18" charset="0"/>
              </a:rPr>
              <a:t>visualization</a:t>
            </a:r>
            <a:r>
              <a:rPr lang="tr-TR" sz="2000" dirty="0">
                <a:latin typeface="Adobe Caslon Pro Bold" panose="0205070206050A020403" pitchFamily="18" charset="0"/>
              </a:rPr>
              <a:t>.</a:t>
            </a:r>
          </a:p>
          <a:p>
            <a:pPr algn="just"/>
            <a:endParaRPr lang="tr-TR" dirty="0">
              <a:latin typeface="Adobe Caslon Pro Bold" panose="0205070206050A020403" pitchFamily="18" charset="0"/>
            </a:endParaRPr>
          </a:p>
          <a:p>
            <a:pPr algn="just"/>
            <a:r>
              <a:rPr lang="tr-TR" dirty="0">
                <a:latin typeface="Adobe Caslon Pro Bold" panose="0205070206050A020403" pitchFamily="18" charset="0"/>
              </a:rPr>
              <a:t>2 </a:t>
            </a:r>
            <a:r>
              <a:rPr lang="tr-TR" dirty="0" err="1">
                <a:latin typeface="Adobe Caslon Pro Bold" panose="0205070206050A020403" pitchFamily="18" charset="0"/>
              </a:rPr>
              <a:t>major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tr-TR" dirty="0" err="1">
                <a:latin typeface="Adobe Caslon Pro Bold" panose="0205070206050A020403" pitchFamily="18" charset="0"/>
              </a:rPr>
              <a:t>groups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tr-TR" dirty="0" err="1">
                <a:latin typeface="Adobe Caslon Pro Bold" panose="0205070206050A020403" pitchFamily="18" charset="0"/>
              </a:rPr>
              <a:t>are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tr-TR" dirty="0" err="1">
                <a:latin typeface="Adobe Caslon Pro Bold" panose="0205070206050A020403" pitchFamily="18" charset="0"/>
              </a:rPr>
              <a:t>identified</a:t>
            </a:r>
            <a:r>
              <a:rPr lang="tr-TR" dirty="0">
                <a:latin typeface="Adobe Caslon Pro Bold" panose="0205070206050A020403" pitchFamily="18" charset="0"/>
              </a:rPr>
              <a:t>:</a:t>
            </a:r>
          </a:p>
          <a:p>
            <a:pPr algn="just"/>
            <a:endParaRPr lang="tr-TR" dirty="0">
              <a:latin typeface="Adobe Caslon Pro Bold" panose="0205070206050A020403" pitchFamily="18" charset="0"/>
            </a:endParaRPr>
          </a:p>
          <a:p>
            <a:pPr marL="342900" indent="-342900" algn="just">
              <a:buAutoNum type="arabicPeriod"/>
            </a:pP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Agglutinated group, which is prevalent in the </a:t>
            </a:r>
            <a:r>
              <a:rPr lang="de-DE" dirty="0">
                <a:latin typeface="Adobe Caslon Pro Bold" panose="0205070206050A020403" pitchFamily="18" charset="0"/>
                <a:sym typeface="Wingdings" panose="05000000000000000000" pitchFamily="2" charset="2"/>
              </a:rPr>
              <a:t>e</a:t>
            </a: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astern lagoon, strongly related to </a:t>
            </a:r>
            <a:r>
              <a:rPr lang="tr-TR" i="1" dirty="0">
                <a:latin typeface="Adobe Caslon Pro Bold" panose="0205070206050A020403" pitchFamily="18" charset="0"/>
                <a:sym typeface="Wingdings" panose="05000000000000000000" pitchFamily="2" charset="2"/>
              </a:rPr>
              <a:t>Ammotium salsum</a:t>
            </a:r>
          </a:p>
          <a:p>
            <a:pPr marL="342900" indent="-342900" algn="just">
              <a:buAutoNum type="arabicPeriod"/>
            </a:pPr>
            <a:endParaRPr lang="tr-TR" i="1" dirty="0">
              <a:latin typeface="Adobe Caslon Pro Bold" panose="0205070206050A020403" pitchFamily="18" charset="0"/>
              <a:sym typeface="Wingdings" panose="05000000000000000000" pitchFamily="2" charset="2"/>
            </a:endParaRPr>
          </a:p>
          <a:p>
            <a:pPr marL="342900" indent="-342900" algn="just">
              <a:buAutoNum type="arabicPeriod"/>
            </a:pPr>
            <a:endParaRPr lang="de-DE" dirty="0">
              <a:latin typeface="Adobe Caslon Pro Bold" panose="0205070206050A020403" pitchFamily="18" charset="0"/>
              <a:sym typeface="Wingdings" panose="05000000000000000000" pitchFamily="2" charset="2"/>
            </a:endParaRPr>
          </a:p>
          <a:p>
            <a:pPr marL="342900" indent="-342900" algn="just">
              <a:buAutoNum type="arabicPeriod"/>
            </a:pPr>
            <a:r>
              <a:rPr lang="tr-TR" dirty="0">
                <a:latin typeface="Adobe Caslon Pro Bold" panose="0205070206050A020403" pitchFamily="18" charset="0"/>
                <a:sym typeface="Wingdings" panose="05000000000000000000" pitchFamily="2" charset="2"/>
              </a:rPr>
              <a:t>Hyaline perforate and porcellaneous species of the western lagoon strongly related to </a:t>
            </a:r>
            <a:r>
              <a:rPr lang="tr-TR" i="1" dirty="0">
                <a:latin typeface="Adobe Caslon Pro Bold" panose="0205070206050A020403" pitchFamily="18" charset="0"/>
                <a:sym typeface="Wingdings" panose="05000000000000000000" pitchFamily="2" charset="2"/>
              </a:rPr>
              <a:t>Ammonia tepida</a:t>
            </a:r>
          </a:p>
          <a:p>
            <a:pPr algn="just"/>
            <a:endParaRPr lang="tr-TR" i="1" dirty="0">
              <a:latin typeface="Adobe Caslon Pro Bold" panose="0205070206050A020403" pitchFamily="18" charset="0"/>
              <a:sym typeface="Wingdings" panose="05000000000000000000" pitchFamily="2" charset="2"/>
            </a:endParaRPr>
          </a:p>
          <a:p>
            <a:pPr algn="just"/>
            <a:endParaRPr lang="tr-TR" i="1" dirty="0">
              <a:latin typeface="Adobe Caslon Pro Bold" panose="0205070206050A020403" pitchFamily="18" charset="0"/>
              <a:sym typeface="Wingdings" panose="05000000000000000000" pitchFamily="2" charset="2"/>
            </a:endParaRPr>
          </a:p>
          <a:p>
            <a:pPr algn="just"/>
            <a:endParaRPr lang="tr-TR" dirty="0">
              <a:latin typeface="Adobe Caslon Pro Bold" panose="0205070206050A020403" pitchFamily="18" charset="0"/>
              <a:sym typeface="Wingdings" panose="05000000000000000000" pitchFamily="2" charset="2"/>
            </a:endParaRP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18698547-DBD9-4C05-8F3A-1D214353A620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6334812" cy="787079"/>
          </a:xfrm>
          <a:prstGeom prst="rect">
            <a:avLst/>
          </a:prstGeom>
          <a:gradFill flip="none" rotWithShape="1">
            <a:gsLst>
              <a:gs pos="44978">
                <a:srgbClr val="6EB9D0"/>
              </a:gs>
              <a:gs pos="56320">
                <a:srgbClr val="6EB9D0"/>
              </a:gs>
              <a:gs pos="73000">
                <a:srgbClr val="6EB9D0"/>
              </a:gs>
              <a:gs pos="0">
                <a:srgbClr val="28A3BC"/>
              </a:gs>
              <a:gs pos="35000">
                <a:srgbClr val="6EB9D0"/>
              </a:gs>
              <a:gs pos="100000">
                <a:srgbClr val="28A3BC"/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10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Analysis of the Foraminifera in the Lagos Lagoon</a:t>
            </a:r>
            <a:endParaRPr lang="en-GB" sz="2100" dirty="0">
              <a:latin typeface="Adobe Caslon Pro Bold" panose="0205070206050A020403" pitchFamily="18" charset="0"/>
              <a:ea typeface="Adobe Song Std L" panose="020203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2EF601D5-650B-496D-BEB0-B389D5D06C15}"/>
              </a:ext>
            </a:extLst>
          </p:cNvPr>
          <p:cNvSpPr/>
          <p:nvPr/>
        </p:nvSpPr>
        <p:spPr>
          <a:xfrm>
            <a:off x="551356" y="4862722"/>
            <a:ext cx="8149651" cy="715949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D02F6D0-E751-4528-A5B1-E2065128818F}"/>
              </a:ext>
            </a:extLst>
          </p:cNvPr>
          <p:cNvSpPr txBox="1"/>
          <p:nvPr/>
        </p:nvSpPr>
        <p:spPr>
          <a:xfrm>
            <a:off x="7637574" y="4489037"/>
            <a:ext cx="1063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err="1">
                <a:solidFill>
                  <a:srgbClr val="00B050"/>
                </a:solidFill>
                <a:latin typeface="Adobe Caslon Pro Bold" panose="0205070206050A020403" pitchFamily="18" charset="0"/>
              </a:rPr>
              <a:t>Group</a:t>
            </a:r>
            <a:r>
              <a:rPr lang="tr-TR" sz="2000" dirty="0">
                <a:solidFill>
                  <a:srgbClr val="00B050"/>
                </a:solidFill>
                <a:latin typeface="Adobe Caslon Pro Bold" panose="0205070206050A020403" pitchFamily="18" charset="0"/>
              </a:rPr>
              <a:t> I</a:t>
            </a:r>
            <a:endParaRPr lang="en-GB" sz="2000" dirty="0">
              <a:solidFill>
                <a:srgbClr val="00B050"/>
              </a:solidFill>
              <a:latin typeface="Adobe Caslon Pro Bold" panose="0205070206050A020403" pitchFamily="18" charset="0"/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EDF15430-3BB2-4E3C-9D1B-445FFB62FFF2}"/>
              </a:ext>
            </a:extLst>
          </p:cNvPr>
          <p:cNvSpPr/>
          <p:nvPr/>
        </p:nvSpPr>
        <p:spPr>
          <a:xfrm>
            <a:off x="532436" y="5952356"/>
            <a:ext cx="8186122" cy="764938"/>
          </a:xfrm>
          <a:prstGeom prst="rect">
            <a:avLst/>
          </a:prstGeom>
          <a:noFill/>
          <a:ln w="44450">
            <a:solidFill>
              <a:srgbClr val="1FC5C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6EB9D0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AF28BC2-321A-43BF-B601-2115A59FD1E6}"/>
              </a:ext>
            </a:extLst>
          </p:cNvPr>
          <p:cNvSpPr txBox="1"/>
          <p:nvPr/>
        </p:nvSpPr>
        <p:spPr>
          <a:xfrm>
            <a:off x="7492806" y="6948913"/>
            <a:ext cx="1192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>
                <a:solidFill>
                  <a:srgbClr val="28A3BC"/>
                </a:solidFill>
                <a:latin typeface="Adobe Caslon Pro Bold" panose="0205070206050A020403" pitchFamily="18" charset="0"/>
              </a:rPr>
              <a:t>Group</a:t>
            </a:r>
            <a:r>
              <a:rPr lang="tr-TR" sz="2000" dirty="0">
                <a:solidFill>
                  <a:srgbClr val="28A3BC"/>
                </a:solidFill>
                <a:latin typeface="Adobe Caslon Pro Bold" panose="0205070206050A020403" pitchFamily="18" charset="0"/>
              </a:rPr>
              <a:t> II</a:t>
            </a:r>
            <a:endParaRPr lang="en-GB" sz="2000" dirty="0">
              <a:solidFill>
                <a:srgbClr val="28A3BC"/>
              </a:solidFill>
              <a:latin typeface="Adobe Caslon Pro Bold" panose="0205070206050A020403" pitchFamily="18" charset="0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C035E18-2537-4B37-BD69-16A1B2A0AEEA}"/>
              </a:ext>
            </a:extLst>
          </p:cNvPr>
          <p:cNvSpPr txBox="1"/>
          <p:nvPr/>
        </p:nvSpPr>
        <p:spPr>
          <a:xfrm>
            <a:off x="7637574" y="5610235"/>
            <a:ext cx="117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err="1">
                <a:solidFill>
                  <a:srgbClr val="28A3BC"/>
                </a:solidFill>
                <a:latin typeface="Adobe Caslon Pro Bold" panose="0205070206050A020403" pitchFamily="18" charset="0"/>
              </a:rPr>
              <a:t>Group</a:t>
            </a:r>
            <a:r>
              <a:rPr lang="tr-TR" sz="2000" dirty="0">
                <a:solidFill>
                  <a:srgbClr val="28A3BC"/>
                </a:solidFill>
                <a:latin typeface="Adobe Caslon Pro Bold" panose="0205070206050A020403" pitchFamily="18" charset="0"/>
              </a:rPr>
              <a:t> II</a:t>
            </a:r>
            <a:endParaRPr lang="en-GB" sz="2000" dirty="0">
              <a:solidFill>
                <a:srgbClr val="28A3BC"/>
              </a:solidFill>
              <a:latin typeface="Adobe Caslon Pro Bold" panose="0205070206050A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38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>
            <a:extLst>
              <a:ext uri="{FF2B5EF4-FFF2-40B4-BE49-F238E27FC236}">
                <a16:creationId xmlns:a16="http://schemas.microsoft.com/office/drawing/2014/main" id="{302D588B-9CFF-46B3-9E3C-DC0DC91FFEE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810511" cy="995680"/>
          </a:xfrm>
          <a:prstGeom prst="rect">
            <a:avLst/>
          </a:prstGeom>
          <a:gradFill flip="none" rotWithShape="1">
            <a:gsLst>
              <a:gs pos="44978">
                <a:srgbClr val="6EB9D0"/>
              </a:gs>
              <a:gs pos="56320">
                <a:srgbClr val="6EB9D0"/>
              </a:gs>
              <a:gs pos="73000">
                <a:srgbClr val="6EB9D0"/>
              </a:gs>
              <a:gs pos="0">
                <a:srgbClr val="28A3BC"/>
              </a:gs>
              <a:gs pos="35000">
                <a:srgbClr val="6EB9D0"/>
              </a:gs>
              <a:gs pos="100000">
                <a:srgbClr val="28A3BC"/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Conclusions</a:t>
            </a:r>
            <a:endParaRPr lang="en-GB" sz="2100" dirty="0">
              <a:latin typeface="Adobe Caslon Pro Bold" panose="0205070206050A020403" pitchFamily="18" charset="0"/>
              <a:ea typeface="Adobe Song Std L" panose="020203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0" name="Resim 9" descr="metin, harita içeren bir resim&#10;&#10;Açıklama otomatik olarak oluşturuldu">
            <a:extLst>
              <a:ext uri="{FF2B5EF4-FFF2-40B4-BE49-F238E27FC236}">
                <a16:creationId xmlns:a16="http://schemas.microsoft.com/office/drawing/2014/main" id="{7C7D16E6-5D9E-4F87-8EBE-32FF5D190F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3" y="1024243"/>
            <a:ext cx="8031960" cy="391630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43443E-0F4A-441D-93AD-B98CA920D2C5}"/>
              </a:ext>
            </a:extLst>
          </p:cNvPr>
          <p:cNvSpPr/>
          <p:nvPr/>
        </p:nvSpPr>
        <p:spPr>
          <a:xfrm>
            <a:off x="2096416" y="1970956"/>
            <a:ext cx="2375555" cy="176281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2B8035-6E0A-4990-91D4-F2AF4D88F856}"/>
              </a:ext>
            </a:extLst>
          </p:cNvPr>
          <p:cNvSpPr/>
          <p:nvPr/>
        </p:nvSpPr>
        <p:spPr>
          <a:xfrm>
            <a:off x="5186313" y="1287787"/>
            <a:ext cx="2375555" cy="176281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B85C7AE0-8097-4E1E-9D74-D78C447FDBD9}"/>
              </a:ext>
            </a:extLst>
          </p:cNvPr>
          <p:cNvSpPr txBox="1"/>
          <p:nvPr/>
        </p:nvSpPr>
        <p:spPr>
          <a:xfrm>
            <a:off x="5179696" y="1586235"/>
            <a:ext cx="238879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000" dirty="0" err="1">
                <a:solidFill>
                  <a:srgbClr val="00B050"/>
                </a:solidFill>
                <a:latin typeface="Adobe Caslon Pro Bold" panose="0205070206050A020403" pitchFamily="18" charset="0"/>
              </a:rPr>
              <a:t>Group</a:t>
            </a:r>
            <a:r>
              <a:rPr lang="tr-TR" sz="2000" dirty="0">
                <a:solidFill>
                  <a:srgbClr val="00B050"/>
                </a:solidFill>
                <a:latin typeface="Adobe Caslon Pro Bold" panose="0205070206050A020403" pitchFamily="18" charset="0"/>
              </a:rPr>
              <a:t> I</a:t>
            </a:r>
          </a:p>
          <a:p>
            <a:pPr algn="ctr"/>
            <a:r>
              <a:rPr lang="tr-TR" sz="1400" i="1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A. salsum </a:t>
            </a:r>
            <a:r>
              <a:rPr lang="tr-TR" sz="1400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dominated</a:t>
            </a:r>
            <a:r>
              <a:rPr lang="de-DE" sz="1400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 </a:t>
            </a:r>
            <a:r>
              <a:rPr lang="de-DE" sz="1400" dirty="0" err="1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by</a:t>
            </a:r>
            <a:endParaRPr lang="tr-TR" sz="1400" dirty="0">
              <a:solidFill>
                <a:schemeClr val="tx2">
                  <a:lumMod val="50000"/>
                </a:schemeClr>
              </a:solidFill>
              <a:latin typeface="Adobe Caslon Pro Bold" panose="0205070206050A020403" pitchFamily="18" charset="0"/>
            </a:endParaRPr>
          </a:p>
          <a:p>
            <a:pPr algn="ctr"/>
            <a:r>
              <a:rPr lang="de-DE" sz="1400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a</a:t>
            </a:r>
            <a:r>
              <a:rPr lang="tr-TR" sz="1400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gglutinated taxa; </a:t>
            </a:r>
          </a:p>
          <a:p>
            <a:pPr algn="ctr"/>
            <a:r>
              <a:rPr lang="tr-TR" sz="1400" dirty="0" err="1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adapted</a:t>
            </a:r>
            <a:r>
              <a:rPr lang="tr-TR" sz="1400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 </a:t>
            </a:r>
            <a:r>
              <a:rPr lang="tr-TR" sz="1400" dirty="0" err="1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to</a:t>
            </a:r>
            <a:r>
              <a:rPr lang="tr-TR" sz="1400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 </a:t>
            </a:r>
            <a:r>
              <a:rPr lang="tr-TR" sz="1400" dirty="0" err="1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more</a:t>
            </a:r>
            <a:r>
              <a:rPr lang="tr-TR" sz="1400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 </a:t>
            </a:r>
            <a:r>
              <a:rPr lang="tr-TR" sz="1400" dirty="0" err="1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fresh</a:t>
            </a:r>
            <a:r>
              <a:rPr lang="tr-TR" sz="1400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- </a:t>
            </a:r>
            <a:r>
              <a:rPr lang="tr-TR" sz="1400" dirty="0" err="1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and</a:t>
            </a:r>
            <a:r>
              <a:rPr lang="tr-TR" sz="1400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 </a:t>
            </a:r>
          </a:p>
          <a:p>
            <a:pPr algn="ctr"/>
            <a:r>
              <a:rPr lang="tr-TR" sz="1400" dirty="0" err="1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clean</a:t>
            </a:r>
            <a:r>
              <a:rPr lang="tr-TR" sz="1400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 </a:t>
            </a:r>
            <a:r>
              <a:rPr lang="tr-TR" sz="1400" dirty="0" err="1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waters</a:t>
            </a:r>
            <a:endParaRPr lang="en-GB" sz="1400" dirty="0">
              <a:solidFill>
                <a:schemeClr val="tx2">
                  <a:lumMod val="50000"/>
                </a:schemeClr>
              </a:solidFill>
              <a:latin typeface="Adobe Caslon Pro Bold" panose="0205070206050A020403" pitchFamily="18" charset="0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53AB8FC-443C-4F51-A046-E8AADC4E1432}"/>
              </a:ext>
            </a:extLst>
          </p:cNvPr>
          <p:cNvSpPr txBox="1"/>
          <p:nvPr/>
        </p:nvSpPr>
        <p:spPr>
          <a:xfrm>
            <a:off x="2270005" y="2084351"/>
            <a:ext cx="2028376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000" dirty="0" err="1">
                <a:solidFill>
                  <a:srgbClr val="28A3BC"/>
                </a:solidFill>
                <a:latin typeface="Adobe Caslon Pro Bold" panose="0205070206050A020403" pitchFamily="18" charset="0"/>
              </a:rPr>
              <a:t>Group</a:t>
            </a:r>
            <a:r>
              <a:rPr lang="tr-TR" sz="2000" dirty="0">
                <a:solidFill>
                  <a:srgbClr val="28A3BC"/>
                </a:solidFill>
                <a:latin typeface="Adobe Caslon Pro Bold" panose="0205070206050A020403" pitchFamily="18" charset="0"/>
              </a:rPr>
              <a:t> II</a:t>
            </a:r>
          </a:p>
          <a:p>
            <a:pPr algn="ctr"/>
            <a:r>
              <a:rPr lang="tr-TR" sz="1400" i="1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A. tepida </a:t>
            </a:r>
            <a:r>
              <a:rPr lang="tr-TR" sz="1400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dominated</a:t>
            </a:r>
            <a:r>
              <a:rPr lang="de-DE" sz="1400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 </a:t>
            </a:r>
            <a:r>
              <a:rPr lang="de-DE" sz="1400" dirty="0" err="1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by</a:t>
            </a:r>
            <a:endParaRPr lang="tr-TR" sz="1400" dirty="0">
              <a:solidFill>
                <a:schemeClr val="tx2">
                  <a:lumMod val="50000"/>
                </a:schemeClr>
              </a:solidFill>
              <a:latin typeface="Adobe Caslon Pro Bold" panose="0205070206050A020403" pitchFamily="18" charset="0"/>
            </a:endParaRPr>
          </a:p>
          <a:p>
            <a:pPr algn="ctr"/>
            <a:r>
              <a:rPr lang="tr-TR" sz="1400" dirty="0" err="1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hyaline</a:t>
            </a:r>
            <a:r>
              <a:rPr lang="tr-TR" sz="1400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 </a:t>
            </a:r>
            <a:r>
              <a:rPr lang="tr-TR" sz="1400" dirty="0" err="1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perforated</a:t>
            </a:r>
            <a:r>
              <a:rPr lang="tr-TR" sz="1400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 </a:t>
            </a:r>
            <a:r>
              <a:rPr lang="tr-TR" sz="1400" dirty="0" err="1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and</a:t>
            </a:r>
            <a:r>
              <a:rPr lang="tr-TR" sz="1400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 </a:t>
            </a:r>
          </a:p>
          <a:p>
            <a:pPr algn="ctr"/>
            <a:r>
              <a:rPr lang="tr-TR" sz="1400" dirty="0" err="1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porcellaneous</a:t>
            </a:r>
            <a:r>
              <a:rPr lang="tr-TR" sz="1400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 </a:t>
            </a:r>
            <a:r>
              <a:rPr lang="tr-TR" sz="1400" dirty="0" err="1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taxa</a:t>
            </a:r>
            <a:r>
              <a:rPr lang="tr-TR" sz="1400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; </a:t>
            </a:r>
          </a:p>
          <a:p>
            <a:pPr algn="ctr"/>
            <a:r>
              <a:rPr lang="tr-TR" sz="1400" dirty="0" err="1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adapted</a:t>
            </a:r>
            <a:r>
              <a:rPr lang="tr-TR" sz="1400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 </a:t>
            </a:r>
            <a:r>
              <a:rPr lang="tr-TR" sz="1400" dirty="0" err="1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to</a:t>
            </a:r>
            <a:r>
              <a:rPr lang="tr-TR" sz="1400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 </a:t>
            </a:r>
            <a:r>
              <a:rPr lang="tr-TR" sz="1400" dirty="0" err="1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extremely</a:t>
            </a:r>
            <a:endParaRPr lang="tr-TR" sz="1400" dirty="0">
              <a:solidFill>
                <a:schemeClr val="tx2">
                  <a:lumMod val="50000"/>
                </a:schemeClr>
              </a:solidFill>
              <a:latin typeface="Adobe Caslon Pro Bold" panose="0205070206050A020403" pitchFamily="18" charset="0"/>
            </a:endParaRPr>
          </a:p>
          <a:p>
            <a:pPr algn="ctr"/>
            <a:r>
              <a:rPr lang="tr-TR" sz="1400" dirty="0" err="1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polluted</a:t>
            </a:r>
            <a:r>
              <a:rPr lang="tr-TR" sz="1400" dirty="0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 </a:t>
            </a:r>
            <a:r>
              <a:rPr lang="tr-TR" sz="1400" dirty="0" err="1">
                <a:solidFill>
                  <a:schemeClr val="tx2">
                    <a:lumMod val="50000"/>
                  </a:schemeClr>
                </a:solidFill>
                <a:latin typeface="Adobe Caslon Pro Bold" panose="0205070206050A020403" pitchFamily="18" charset="0"/>
              </a:rPr>
              <a:t>waters</a:t>
            </a:r>
            <a:endParaRPr lang="en-GB" sz="1400" dirty="0">
              <a:solidFill>
                <a:schemeClr val="tx2">
                  <a:lumMod val="50000"/>
                </a:schemeClr>
              </a:solidFill>
              <a:latin typeface="Adobe Caslon Pro Bold" panose="0205070206050A020403" pitchFamily="18" charset="0"/>
            </a:endParaRPr>
          </a:p>
          <a:p>
            <a:endParaRPr lang="tr-TR" sz="2000" dirty="0">
              <a:solidFill>
                <a:srgbClr val="28A3BC"/>
              </a:solidFill>
              <a:latin typeface="Adobe Caslon Pro Bold" panose="0205070206050A020403" pitchFamily="18" charset="0"/>
            </a:endParaRPr>
          </a:p>
          <a:p>
            <a:endParaRPr lang="en-GB" sz="2000" dirty="0">
              <a:solidFill>
                <a:srgbClr val="28A3BC"/>
              </a:solidFill>
              <a:latin typeface="Adobe Caslon Pro Bold" panose="0205070206050A020403" pitchFamily="18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761A044-1962-4703-A46C-69C2DB860AC3}"/>
              </a:ext>
            </a:extLst>
          </p:cNvPr>
          <p:cNvSpPr/>
          <p:nvPr/>
        </p:nvSpPr>
        <p:spPr>
          <a:xfrm>
            <a:off x="168100" y="5105116"/>
            <a:ext cx="8865825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en-GB" sz="1300" dirty="0">
                <a:latin typeface="Adobe Caslon Pro Bold" panose="0205070206050A020403" pitchFamily="18" charset="0"/>
              </a:rPr>
              <a:t>For the first time, the complete foraminiferal fauna from Lagos Lagoon is identified, illustrated and described to species level. </a:t>
            </a:r>
            <a:endParaRPr lang="de-DE" sz="130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568B8FC-C84C-4D68-A181-B6676FE76F7D}"/>
              </a:ext>
            </a:extLst>
          </p:cNvPr>
          <p:cNvSpPr/>
          <p:nvPr/>
        </p:nvSpPr>
        <p:spPr>
          <a:xfrm>
            <a:off x="116573" y="5407286"/>
            <a:ext cx="8975341" cy="49244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en-GB" sz="1300" dirty="0">
                <a:latin typeface="Adobe Caslon Pro Bold" panose="0205070206050A020403" pitchFamily="18" charset="0"/>
              </a:rPr>
              <a:t>Species specific distribution patterns were recognized, with individual taxa showing selective tolerance levels to various forms </a:t>
            </a:r>
          </a:p>
          <a:p>
            <a:pPr algn="just"/>
            <a:r>
              <a:rPr lang="en-GB" sz="1300" dirty="0">
                <a:latin typeface="Adobe Caslon Pro Bold" panose="0205070206050A020403" pitchFamily="18" charset="0"/>
              </a:rPr>
              <a:t>     of pollution.</a:t>
            </a:r>
            <a:endParaRPr lang="de-DE" sz="1300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42B1511-0DF6-46A9-BBAC-368FE7F56F96}"/>
              </a:ext>
            </a:extLst>
          </p:cNvPr>
          <p:cNvSpPr/>
          <p:nvPr/>
        </p:nvSpPr>
        <p:spPr>
          <a:xfrm>
            <a:off x="117859" y="6128019"/>
            <a:ext cx="8019761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en-GB" sz="1300" dirty="0">
                <a:latin typeface="Adobe Caslon Pro Bold" panose="0205070206050A020403" pitchFamily="18" charset="0"/>
              </a:rPr>
              <a:t>Individual taxa may serve as bioindicators of pollution, with potential applications for other areas around Africa.</a:t>
            </a:r>
            <a:endParaRPr lang="de-DE" sz="1300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0811DB44-C4F3-4376-BCD5-D63BDDD1F7EA}"/>
              </a:ext>
            </a:extLst>
          </p:cNvPr>
          <p:cNvSpPr/>
          <p:nvPr/>
        </p:nvSpPr>
        <p:spPr>
          <a:xfrm>
            <a:off x="168100" y="5816067"/>
            <a:ext cx="8607742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en-GB" sz="1300" dirty="0">
                <a:latin typeface="Adobe Caslon Pro Bold" panose="0205070206050A020403" pitchFamily="18" charset="0"/>
              </a:rPr>
              <a:t>A species-richness map covering the entire Lagos Lagoon was generated and serves as a baseline dataset for future studies.</a:t>
            </a:r>
            <a:endParaRPr lang="de-DE" sz="1300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87AA316-69BA-4283-AB52-FE7BC3861285}"/>
              </a:ext>
            </a:extLst>
          </p:cNvPr>
          <p:cNvSpPr/>
          <p:nvPr/>
        </p:nvSpPr>
        <p:spPr>
          <a:xfrm>
            <a:off x="37308" y="6381279"/>
            <a:ext cx="9238042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en-GB" sz="1300" dirty="0">
                <a:solidFill>
                  <a:schemeClr val="bg1">
                    <a:lumMod val="50000"/>
                  </a:schemeClr>
                </a:solidFill>
                <a:latin typeface="Adobe Caslon Pro Bold" panose="0205070206050A020403" pitchFamily="18" charset="0"/>
              </a:rPr>
              <a:t>Work in progress: Lagoon-wide analysis of trace elements, to identify individual tolerance levels to specific forms of pollution… </a:t>
            </a:r>
            <a:endParaRPr lang="de-DE" sz="13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8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  <p:bldP spid="9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605" y="1832213"/>
            <a:ext cx="2860530" cy="286053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E835D348-024B-46D4-8D00-F47C9099D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8" t="1494" r="12967" b="13796"/>
          <a:stretch/>
        </p:blipFill>
        <p:spPr>
          <a:xfrm>
            <a:off x="949590" y="1395166"/>
            <a:ext cx="3714334" cy="373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47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521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Resim 39" descr="metin, harita içeren bir resim&#10;&#10;Açıklama otomatik olarak oluşturuldu">
            <a:extLst>
              <a:ext uri="{FF2B5EF4-FFF2-40B4-BE49-F238E27FC236}">
                <a16:creationId xmlns:a16="http://schemas.microsoft.com/office/drawing/2014/main" id="{32B6D757-F33C-44EB-97AE-8A36A6D7D8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6"/>
          <a:stretch/>
        </p:blipFill>
        <p:spPr>
          <a:xfrm>
            <a:off x="1594606" y="1528132"/>
            <a:ext cx="5778321" cy="4665187"/>
          </a:xfrm>
          <a:prstGeom prst="rect">
            <a:avLst/>
          </a:prstGeom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4FDE5276-04FC-4D7B-A440-BFF8C7F40E8C}"/>
              </a:ext>
            </a:extLst>
          </p:cNvPr>
          <p:cNvSpPr txBox="1"/>
          <p:nvPr/>
        </p:nvSpPr>
        <p:spPr>
          <a:xfrm>
            <a:off x="7100656" y="1159490"/>
            <a:ext cx="715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3º </a:t>
            </a:r>
            <a:r>
              <a:rPr lang="tr-TR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40</a:t>
            </a:r>
            <a:r>
              <a:rPr lang="en-GB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'</a:t>
            </a:r>
            <a:endParaRPr lang="en-GB" sz="1400" dirty="0">
              <a:latin typeface="Adobe Caslon Pro Bold" panose="0205070206050A020403" pitchFamily="18" charset="0"/>
            </a:endParaRP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5D387410-8085-42B4-B9D1-0529F763EA0C}"/>
              </a:ext>
            </a:extLst>
          </p:cNvPr>
          <p:cNvSpPr txBox="1"/>
          <p:nvPr/>
        </p:nvSpPr>
        <p:spPr>
          <a:xfrm>
            <a:off x="7549394" y="1399560"/>
            <a:ext cx="814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6</a:t>
            </a:r>
            <a:r>
              <a:rPr lang="en-GB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º 2</a:t>
            </a:r>
            <a:r>
              <a:rPr lang="tr-TR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2</a:t>
            </a:r>
            <a:r>
              <a:rPr lang="en-GB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'</a:t>
            </a:r>
            <a:endParaRPr lang="en-GB" sz="1400" dirty="0">
              <a:latin typeface="Adobe Caslon Pro Bold" panose="0205070206050A020403" pitchFamily="18" charset="0"/>
            </a:endParaRP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A16ECBF1-044C-46DD-837D-BA3C02D87A15}"/>
              </a:ext>
            </a:extLst>
          </p:cNvPr>
          <p:cNvSpPr txBox="1"/>
          <p:nvPr/>
        </p:nvSpPr>
        <p:spPr>
          <a:xfrm>
            <a:off x="7549394" y="6030066"/>
            <a:ext cx="814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6</a:t>
            </a:r>
            <a:r>
              <a:rPr lang="en-GB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º </a:t>
            </a:r>
            <a:r>
              <a:rPr lang="tr-TR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38</a:t>
            </a:r>
            <a:r>
              <a:rPr lang="en-GB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'</a:t>
            </a:r>
            <a:endParaRPr lang="en-GB" sz="1400" dirty="0">
              <a:latin typeface="Adobe Caslon Pro Bold" panose="0205070206050A020403" pitchFamily="18" charset="0"/>
            </a:endParaRPr>
          </a:p>
        </p:txBody>
      </p:sp>
      <p:sp>
        <p:nvSpPr>
          <p:cNvPr id="38" name="Başlık 1">
            <a:extLst>
              <a:ext uri="{FF2B5EF4-FFF2-40B4-BE49-F238E27FC236}">
                <a16:creationId xmlns:a16="http://schemas.microsoft.com/office/drawing/2014/main" id="{6A2DA275-00E7-4C4F-9098-B4B342259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5660137" cy="775504"/>
          </a:xfrm>
          <a:gradFill flip="none" rotWithShape="1">
            <a:gsLst>
              <a:gs pos="44978">
                <a:srgbClr val="6EB9D0"/>
              </a:gs>
              <a:gs pos="56320">
                <a:srgbClr val="6EB9D0"/>
              </a:gs>
              <a:gs pos="73000">
                <a:srgbClr val="6EB9D0"/>
              </a:gs>
              <a:gs pos="0">
                <a:srgbClr val="28A3BC"/>
              </a:gs>
              <a:gs pos="35000">
                <a:srgbClr val="6EB9D0"/>
              </a:gs>
              <a:gs pos="100000">
                <a:srgbClr val="28A3BC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Location</a:t>
            </a:r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and</a:t>
            </a:r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Geology</a:t>
            </a:r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 of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the</a:t>
            </a:r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 Lagos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Lagoon</a:t>
            </a:r>
            <a:endParaRPr lang="en-GB" sz="2100" dirty="0">
              <a:latin typeface="Adobe Caslon Pro Bold" panose="0205070206050A020403" pitchFamily="18" charset="0"/>
              <a:ea typeface="Adobe Song Std L" panose="020203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44" name="Düz Bağlayıcı 43">
            <a:extLst>
              <a:ext uri="{FF2B5EF4-FFF2-40B4-BE49-F238E27FC236}">
                <a16:creationId xmlns:a16="http://schemas.microsoft.com/office/drawing/2014/main" id="{C475FE4E-71E7-41AF-AB3F-04DD845D7495}"/>
              </a:ext>
            </a:extLst>
          </p:cNvPr>
          <p:cNvCxnSpPr/>
          <p:nvPr/>
        </p:nvCxnSpPr>
        <p:spPr>
          <a:xfrm flipV="1">
            <a:off x="1609846" y="1397000"/>
            <a:ext cx="0" cy="17526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Düz Bağlayıcı 44">
            <a:extLst>
              <a:ext uri="{FF2B5EF4-FFF2-40B4-BE49-F238E27FC236}">
                <a16:creationId xmlns:a16="http://schemas.microsoft.com/office/drawing/2014/main" id="{F86E4F50-7423-4EA7-A1F3-FB8D9C921CC3}"/>
              </a:ext>
            </a:extLst>
          </p:cNvPr>
          <p:cNvCxnSpPr/>
          <p:nvPr/>
        </p:nvCxnSpPr>
        <p:spPr>
          <a:xfrm flipV="1">
            <a:off x="7367333" y="1397000"/>
            <a:ext cx="0" cy="17526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6" name="Düz Bağlayıcı 45">
            <a:extLst>
              <a:ext uri="{FF2B5EF4-FFF2-40B4-BE49-F238E27FC236}">
                <a16:creationId xmlns:a16="http://schemas.microsoft.com/office/drawing/2014/main" id="{3E2B2F0C-65C9-4760-A698-9566007DEFDC}"/>
              </a:ext>
            </a:extLst>
          </p:cNvPr>
          <p:cNvCxnSpPr>
            <a:cxnSpLocks/>
          </p:cNvCxnSpPr>
          <p:nvPr/>
        </p:nvCxnSpPr>
        <p:spPr>
          <a:xfrm>
            <a:off x="7367333" y="1573576"/>
            <a:ext cx="182568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" name="Düz Bağlayıcı 47">
            <a:extLst>
              <a:ext uri="{FF2B5EF4-FFF2-40B4-BE49-F238E27FC236}">
                <a16:creationId xmlns:a16="http://schemas.microsoft.com/office/drawing/2014/main" id="{4D159406-9247-4B5D-AA5C-31C058B402B9}"/>
              </a:ext>
            </a:extLst>
          </p:cNvPr>
          <p:cNvCxnSpPr>
            <a:cxnSpLocks/>
          </p:cNvCxnSpPr>
          <p:nvPr/>
        </p:nvCxnSpPr>
        <p:spPr>
          <a:xfrm flipH="1">
            <a:off x="7367333" y="6183955"/>
            <a:ext cx="182061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8A86E299-4542-4847-8D81-0CD9AD4FCB9D}"/>
              </a:ext>
            </a:extLst>
          </p:cNvPr>
          <p:cNvSpPr txBox="1"/>
          <p:nvPr/>
        </p:nvSpPr>
        <p:spPr>
          <a:xfrm>
            <a:off x="1362566" y="1142609"/>
            <a:ext cx="715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dobe Caslon Pro Bold" panose="0205070206050A020403"/>
                <a:cs typeface="Times New Roman" panose="02020603050405020304" pitchFamily="18" charset="0"/>
              </a:rPr>
              <a:t>3º 23'</a:t>
            </a:r>
            <a:endParaRPr lang="en-GB" sz="1400" dirty="0">
              <a:latin typeface="Adobe Caslon Pro Bold" panose="0205070206050A020403"/>
            </a:endParaRPr>
          </a:p>
        </p:txBody>
      </p:sp>
    </p:spTree>
    <p:extLst>
      <p:ext uri="{BB962C8B-B14F-4D97-AF65-F5344CB8AC3E}">
        <p14:creationId xmlns:p14="http://schemas.microsoft.com/office/powerpoint/2010/main" val="3982096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FE26B29-4791-4E47-993C-FE1224736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562" y="3688724"/>
            <a:ext cx="4212835" cy="250490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de-DE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Lagos Lagoon </a:t>
            </a:r>
            <a:r>
              <a:rPr lang="de-DE" sz="1400" dirty="0" err="1">
                <a:latin typeface="Adobe Caslon Pro Bold" panose="0205070206050A020403" pitchFamily="18" charset="0"/>
                <a:cs typeface="Times New Roman" panose="02020603050405020304" pitchFamily="18" charset="0"/>
              </a:rPr>
              <a:t>is</a:t>
            </a:r>
            <a:r>
              <a:rPr lang="tr-TR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latin typeface="Adobe Caslon Pro Bold" panose="0205070206050A020403" pitchFamily="18" charset="0"/>
                <a:cs typeface="Times New Roman" panose="02020603050405020304" pitchFamily="18" charset="0"/>
              </a:rPr>
              <a:t>situated</a:t>
            </a:r>
            <a:r>
              <a:rPr lang="tr-TR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 in</a:t>
            </a:r>
            <a:r>
              <a:rPr lang="de-DE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the largest megacity in the African continent, which has a population of more than 20M people.</a:t>
            </a:r>
          </a:p>
          <a:p>
            <a:pPr algn="just">
              <a:lnSpc>
                <a:spcPct val="100000"/>
              </a:lnSpc>
            </a:pPr>
            <a:r>
              <a:rPr lang="de-DE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A</a:t>
            </a:r>
            <a:r>
              <a:rPr lang="tr-TR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mong all the megacities in the </a:t>
            </a:r>
            <a:r>
              <a:rPr lang="de-DE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w</a:t>
            </a:r>
            <a:r>
              <a:rPr lang="tr-TR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orld, it is the only one that also harbors a lagoon.</a:t>
            </a:r>
          </a:p>
          <a:p>
            <a:pPr algn="just">
              <a:lnSpc>
                <a:spcPct val="100000"/>
              </a:lnSpc>
            </a:pPr>
            <a:r>
              <a:rPr lang="tr-TR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Lagos </a:t>
            </a:r>
            <a:r>
              <a:rPr lang="de-DE" sz="1400" dirty="0" err="1">
                <a:latin typeface="Adobe Caslon Pro Bold" panose="0205070206050A020403" pitchFamily="18" charset="0"/>
                <a:cs typeface="Times New Roman" panose="02020603050405020304" pitchFamily="18" charset="0"/>
              </a:rPr>
              <a:t>Lagoon</a:t>
            </a:r>
            <a:r>
              <a:rPr lang="de-DE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 Environment </a:t>
            </a:r>
            <a:r>
              <a:rPr lang="tr-TR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ranks first among the most polluted African </a:t>
            </a:r>
            <a:r>
              <a:rPr lang="de-DE" sz="1400" dirty="0" err="1">
                <a:latin typeface="Adobe Caslon Pro Bold" panose="0205070206050A020403" pitchFamily="18" charset="0"/>
                <a:cs typeface="Times New Roman" panose="02020603050405020304" pitchFamily="18" charset="0"/>
              </a:rPr>
              <a:t>ecosystems</a:t>
            </a:r>
            <a:r>
              <a:rPr lang="tr-TR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 (</a:t>
            </a:r>
            <a:r>
              <a:rPr lang="tr-TR" sz="12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data from WHO and Africa UN Environment</a:t>
            </a:r>
            <a:r>
              <a:rPr lang="tr-TR" sz="1400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00000"/>
              </a:lnSpc>
            </a:pPr>
            <a:r>
              <a:rPr lang="en-GB" sz="1400" b="1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Basin-wide planning </a:t>
            </a:r>
            <a:r>
              <a:rPr lang="tr-TR" sz="1400" b="1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is a </a:t>
            </a:r>
            <a:r>
              <a:rPr lang="tr-TR" sz="1400" b="1" dirty="0" err="1">
                <a:latin typeface="Adobe Caslon Pro Bold" panose="0205070206050A020403" pitchFamily="18" charset="0"/>
                <a:cs typeface="Times New Roman" panose="02020603050405020304" pitchFamily="18" charset="0"/>
              </a:rPr>
              <a:t>must</a:t>
            </a:r>
            <a:r>
              <a:rPr lang="tr-TR" sz="1400" b="1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for sustainable development in </a:t>
            </a:r>
            <a:r>
              <a:rPr lang="tr-TR" sz="1400" b="1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Lagos (</a:t>
            </a:r>
            <a:r>
              <a:rPr lang="tr-TR" sz="1400" b="1" dirty="0" err="1">
                <a:latin typeface="Adobe Caslon Pro Bold" panose="0205070206050A020403" pitchFamily="18" charset="0"/>
                <a:cs typeface="Times New Roman" panose="02020603050405020304" pitchFamily="18" charset="0"/>
              </a:rPr>
              <a:t>Eruola</a:t>
            </a:r>
            <a:r>
              <a:rPr lang="tr-TR" sz="1400" b="1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 et al., 2011)</a:t>
            </a:r>
            <a:r>
              <a:rPr lang="en-GB" sz="1400" b="1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.</a:t>
            </a:r>
            <a:endParaRPr lang="de-DE" sz="1400" b="1" dirty="0">
              <a:latin typeface="Adobe Caslon Pro Bold" panose="0205070206050A0204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4" descr="açık hava, sahil, su, çayır içeren bir resim&#10;&#10;Açıklama otomatik olarak oluşturuldu">
            <a:extLst>
              <a:ext uri="{FF2B5EF4-FFF2-40B4-BE49-F238E27FC236}">
                <a16:creationId xmlns:a16="http://schemas.microsoft.com/office/drawing/2014/main" id="{4F98E3D5-2FB0-4A3C-8056-63A4CB855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4" y="1280006"/>
            <a:ext cx="3339878" cy="222519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1F6588A8-7BBC-4763-BDC9-11479D45E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4" y="3688724"/>
            <a:ext cx="3339877" cy="2504907"/>
          </a:xfrm>
          <a:prstGeom prst="rect">
            <a:avLst/>
          </a:prstGeom>
        </p:spPr>
      </p:pic>
      <p:sp>
        <p:nvSpPr>
          <p:cNvPr id="14" name="Başlık 1">
            <a:extLst>
              <a:ext uri="{FF2B5EF4-FFF2-40B4-BE49-F238E27FC236}">
                <a16:creationId xmlns:a16="http://schemas.microsoft.com/office/drawing/2014/main" id="{03727F5F-7C3D-4823-9AD8-A5C383F7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4904509" cy="787079"/>
          </a:xfrm>
          <a:gradFill flip="none" rotWithShape="1">
            <a:gsLst>
              <a:gs pos="44978">
                <a:srgbClr val="6EB9D0"/>
              </a:gs>
              <a:gs pos="56320">
                <a:srgbClr val="6EB9D0"/>
              </a:gs>
              <a:gs pos="73000">
                <a:srgbClr val="6EB9D0"/>
              </a:gs>
              <a:gs pos="0">
                <a:srgbClr val="28A3BC"/>
              </a:gs>
              <a:gs pos="35000">
                <a:srgbClr val="6EB9D0"/>
              </a:gs>
              <a:gs pos="100000">
                <a:srgbClr val="28A3BC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Current</a:t>
            </a:r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Situation</a:t>
            </a:r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 in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the</a:t>
            </a:r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 Lagos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Lagoon</a:t>
            </a:r>
            <a:endParaRPr lang="en-GB" sz="2100" dirty="0">
              <a:latin typeface="Adobe Caslon Pro Bold" panose="0205070206050A020403" pitchFamily="18" charset="0"/>
              <a:ea typeface="Adobe Song Std L" panose="020203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2" name="Resim 11" descr="su, açık hava, doğa, vapur içeren bir resim&#10;&#10;Açıklama otomatik olarak oluşturuldu">
            <a:extLst>
              <a:ext uri="{FF2B5EF4-FFF2-40B4-BE49-F238E27FC236}">
                <a16:creationId xmlns:a16="http://schemas.microsoft.com/office/drawing/2014/main" id="{8AF6C226-3EFD-472F-8750-1B058BE98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753" y="1293303"/>
            <a:ext cx="4130700" cy="219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1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 descr="harita, metin içeren bir resim&#10;&#10;Açıklama otomatik olarak oluşturuldu">
            <a:extLst>
              <a:ext uri="{FF2B5EF4-FFF2-40B4-BE49-F238E27FC236}">
                <a16:creationId xmlns:a16="http://schemas.microsoft.com/office/drawing/2014/main" id="{0ADA201F-D7BF-44AF-AB26-6F9081DA0D5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3" y="1404746"/>
            <a:ext cx="8654546" cy="4284000"/>
          </a:xfrm>
          <a:prstGeom prst="rect">
            <a:avLst/>
          </a:prstGeom>
        </p:spPr>
      </p:pic>
      <p:sp>
        <p:nvSpPr>
          <p:cNvPr id="39" name="Başlık 1">
            <a:extLst>
              <a:ext uri="{FF2B5EF4-FFF2-40B4-BE49-F238E27FC236}">
                <a16:creationId xmlns:a16="http://schemas.microsoft.com/office/drawing/2014/main" id="{9A4471A0-496B-46B7-96FB-D10ABE99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4247909" cy="787079"/>
          </a:xfrm>
          <a:gradFill flip="none" rotWithShape="1">
            <a:gsLst>
              <a:gs pos="44978">
                <a:srgbClr val="6EB9D0"/>
              </a:gs>
              <a:gs pos="56320">
                <a:srgbClr val="6EB9D0"/>
              </a:gs>
              <a:gs pos="73000">
                <a:srgbClr val="6EB9D0"/>
              </a:gs>
              <a:gs pos="0">
                <a:srgbClr val="28A3BC"/>
              </a:gs>
              <a:gs pos="35000">
                <a:srgbClr val="6EB9D0"/>
              </a:gs>
              <a:gs pos="100000">
                <a:srgbClr val="28A3BC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r-TR" sz="210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Distribution of the Sampling Sites</a:t>
            </a:r>
            <a:endParaRPr lang="en-GB" sz="2100" dirty="0">
              <a:latin typeface="Adobe Caslon Pro Bold" panose="0205070206050A020403" pitchFamily="18" charset="0"/>
              <a:ea typeface="Adobe Song Std L" panose="020203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45" name="Resim 44" descr="açık hava, su, kişi, adam içeren bir resim&#10;&#10;Açıklama otomatik olarak oluşturuldu">
            <a:extLst>
              <a:ext uri="{FF2B5EF4-FFF2-40B4-BE49-F238E27FC236}">
                <a16:creationId xmlns:a16="http://schemas.microsoft.com/office/drawing/2014/main" id="{7924EB53-3289-4CE7-B56C-B9305A22BEF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443" y="1635782"/>
            <a:ext cx="3243804" cy="243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 descr="harita, metin içeren bir resim&#10;&#10;Açıklama otomatik olarak oluşturuldu">
            <a:extLst>
              <a:ext uri="{FF2B5EF4-FFF2-40B4-BE49-F238E27FC236}">
                <a16:creationId xmlns:a16="http://schemas.microsoft.com/office/drawing/2014/main" id="{0ADA201F-D7BF-44AF-AB26-6F9081DA0D5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3" y="1404746"/>
            <a:ext cx="8654546" cy="4284000"/>
          </a:xfrm>
          <a:prstGeom prst="rect">
            <a:avLst/>
          </a:prstGeom>
        </p:spPr>
      </p:pic>
      <p:sp>
        <p:nvSpPr>
          <p:cNvPr id="39" name="Başlık 1">
            <a:extLst>
              <a:ext uri="{FF2B5EF4-FFF2-40B4-BE49-F238E27FC236}">
                <a16:creationId xmlns:a16="http://schemas.microsoft.com/office/drawing/2014/main" id="{9A4471A0-496B-46B7-96FB-D10ABE99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4247909" cy="787079"/>
          </a:xfrm>
          <a:gradFill flip="none" rotWithShape="1">
            <a:gsLst>
              <a:gs pos="44978">
                <a:srgbClr val="6EB9D0"/>
              </a:gs>
              <a:gs pos="56320">
                <a:srgbClr val="6EB9D0"/>
              </a:gs>
              <a:gs pos="73000">
                <a:srgbClr val="6EB9D0"/>
              </a:gs>
              <a:gs pos="0">
                <a:srgbClr val="28A3BC"/>
              </a:gs>
              <a:gs pos="35000">
                <a:srgbClr val="6EB9D0"/>
              </a:gs>
              <a:gs pos="100000">
                <a:srgbClr val="28A3BC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Distribution of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the</a:t>
            </a:r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Sampling</a:t>
            </a:r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Sites</a:t>
            </a:r>
            <a:endParaRPr lang="en-GB" sz="2100" dirty="0">
              <a:latin typeface="Adobe Caslon Pro Bold" panose="0205070206050A020403" pitchFamily="18" charset="0"/>
              <a:ea typeface="Adobe Song Std L" panose="020203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113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A2241BB-B954-48E0-B158-F0BEA74E6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135" y="1228891"/>
            <a:ext cx="8341730" cy="1996914"/>
          </a:xfrm>
        </p:spPr>
        <p:txBody>
          <a:bodyPr>
            <a:normAutofit/>
          </a:bodyPr>
          <a:lstStyle/>
          <a:p>
            <a:pPr algn="just"/>
            <a:r>
              <a:rPr lang="en-GB" dirty="0">
                <a:latin typeface="Adobe Caslon Pro Bold" panose="0205070206050A020403" pitchFamily="18" charset="0"/>
              </a:rPr>
              <a:t>Total assemblages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de-DE" dirty="0" err="1">
                <a:latin typeface="Adobe Caslon Pro Bold" panose="0205070206050A020403" pitchFamily="18" charset="0"/>
              </a:rPr>
              <a:t>adding</a:t>
            </a:r>
            <a:r>
              <a:rPr lang="de-DE" dirty="0">
                <a:latin typeface="Adobe Caslon Pro Bold" panose="0205070206050A020403" pitchFamily="18" charset="0"/>
              </a:rPr>
              <a:t> </a:t>
            </a:r>
            <a:r>
              <a:rPr lang="tr-TR" dirty="0">
                <a:latin typeface="Adobe Caslon Pro Bold" panose="0205070206050A020403" pitchFamily="18" charset="0"/>
              </a:rPr>
              <a:t>up to </a:t>
            </a:r>
            <a:r>
              <a:rPr lang="en-US" dirty="0">
                <a:latin typeface="Adobe Caslon Pro Bold" panose="0205070206050A020403" pitchFamily="18" charset="0"/>
              </a:rPr>
              <a:t>3872</a:t>
            </a:r>
            <a:r>
              <a:rPr lang="en-GB" dirty="0">
                <a:latin typeface="Adobe Caslon Pro Bold" panose="0205070206050A020403" pitchFamily="18" charset="0"/>
              </a:rPr>
              <a:t> individuals were analysed</a:t>
            </a:r>
            <a:r>
              <a:rPr lang="tr-TR" dirty="0">
                <a:latin typeface="Adobe Caslon Pro Bold" panose="0205070206050A020403" pitchFamily="18" charset="0"/>
              </a:rPr>
              <a:t>.</a:t>
            </a:r>
            <a:endParaRPr lang="en-GB" dirty="0">
              <a:latin typeface="Adobe Caslon Pro Bold" panose="0205070206050A020403" pitchFamily="18" charset="0"/>
            </a:endParaRPr>
          </a:p>
          <a:p>
            <a:pPr algn="just"/>
            <a:r>
              <a:rPr lang="tr-TR" dirty="0" err="1">
                <a:latin typeface="Adobe Caslon Pro Bold" panose="0205070206050A020403" pitchFamily="18" charset="0"/>
              </a:rPr>
              <a:t>All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tr-TR" dirty="0" err="1">
                <a:latin typeface="Adobe Caslon Pro Bold" panose="0205070206050A020403" pitchFamily="18" charset="0"/>
              </a:rPr>
              <a:t>specimens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tr-TR" dirty="0" err="1">
                <a:latin typeface="Adobe Caslon Pro Bold" panose="0205070206050A020403" pitchFamily="18" charset="0"/>
              </a:rPr>
              <a:t>were</a:t>
            </a:r>
            <a:r>
              <a:rPr lang="en-GB" dirty="0">
                <a:latin typeface="Adobe Caslon Pro Bold" panose="0205070206050A020403" pitchFamily="18" charset="0"/>
              </a:rPr>
              <a:t> identified to species level, </a:t>
            </a:r>
            <a:r>
              <a:rPr lang="tr-TR" dirty="0" err="1">
                <a:latin typeface="Adobe Caslon Pro Bold" panose="0205070206050A020403" pitchFamily="18" charset="0"/>
              </a:rPr>
              <a:t>and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en-GB" dirty="0">
                <a:latin typeface="Adobe Caslon Pro Bold" panose="0205070206050A020403" pitchFamily="18" charset="0"/>
              </a:rPr>
              <a:t>illustrated by SEM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tr-TR" dirty="0" err="1">
                <a:latin typeface="Adobe Caslon Pro Bold" panose="0205070206050A020403" pitchFamily="18" charset="0"/>
              </a:rPr>
              <a:t>and</a:t>
            </a:r>
            <a:r>
              <a:rPr lang="tr-TR" dirty="0">
                <a:latin typeface="Adobe Caslon Pro Bold" panose="0205070206050A020403" pitchFamily="18" charset="0"/>
              </a:rPr>
              <a:t> </a:t>
            </a:r>
            <a:r>
              <a:rPr lang="tr-TR" dirty="0" err="1">
                <a:latin typeface="Adobe Caslon Pro Bold" panose="0205070206050A020403" pitchFamily="18" charset="0"/>
              </a:rPr>
              <a:t>presented</a:t>
            </a:r>
            <a:r>
              <a:rPr lang="tr-TR" dirty="0">
                <a:latin typeface="Adobe Caslon Pro Bold" panose="0205070206050A020403" pitchFamily="18" charset="0"/>
              </a:rPr>
              <a:t> as a </a:t>
            </a:r>
            <a:r>
              <a:rPr lang="tr-TR" dirty="0" err="1">
                <a:latin typeface="Adobe Caslon Pro Bold" panose="0205070206050A020403" pitchFamily="18" charset="0"/>
              </a:rPr>
              <a:t>catalogue</a:t>
            </a:r>
            <a:r>
              <a:rPr lang="tr-TR" dirty="0">
                <a:latin typeface="Adobe Caslon Pro Bold" panose="0205070206050A020403" pitchFamily="18" charset="0"/>
              </a:rPr>
              <a:t>.</a:t>
            </a:r>
            <a:endParaRPr lang="en-GB" dirty="0">
              <a:latin typeface="Adobe Caslon Pro Bold" panose="0205070206050A020403" pitchFamily="18" charset="0"/>
            </a:endParaRP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E37FC318-1BB2-4738-96AE-075B624B8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272783" cy="787079"/>
          </a:xfrm>
          <a:gradFill flip="none" rotWithShape="1">
            <a:gsLst>
              <a:gs pos="44978">
                <a:srgbClr val="6EB9D0"/>
              </a:gs>
              <a:gs pos="56320">
                <a:srgbClr val="6EB9D0"/>
              </a:gs>
              <a:gs pos="73000">
                <a:srgbClr val="6EB9D0"/>
              </a:gs>
              <a:gs pos="0">
                <a:srgbClr val="28A3BC"/>
              </a:gs>
              <a:gs pos="35000">
                <a:srgbClr val="6EB9D0"/>
              </a:gs>
              <a:gs pos="100000">
                <a:srgbClr val="28A3BC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Analysis of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the</a:t>
            </a:r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Foraminifera</a:t>
            </a:r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 in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the</a:t>
            </a:r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 Lagos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Lagoon</a:t>
            </a:r>
            <a:endParaRPr lang="en-GB" sz="2100" dirty="0">
              <a:latin typeface="Adobe Caslon Pro Bold" panose="0205070206050A020403" pitchFamily="18" charset="0"/>
              <a:ea typeface="Adobe Song Std L" panose="020203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0796892-C8C8-4760-8855-E2FE27A24A3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20" y="3518416"/>
            <a:ext cx="1930923" cy="273070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402299E-B408-4F62-BBEF-165A2FBCD9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455" y="3518416"/>
            <a:ext cx="1930923" cy="273070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3B595D7-CF34-4B25-B819-B46F4F1873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24" y="3518416"/>
            <a:ext cx="1930923" cy="273070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E6FE311-B500-4DA3-AC1E-B95EB915056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457" y="3518416"/>
            <a:ext cx="1930923" cy="273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şlık 1">
            <a:extLst>
              <a:ext uri="{FF2B5EF4-FFF2-40B4-BE49-F238E27FC236}">
                <a16:creationId xmlns:a16="http://schemas.microsoft.com/office/drawing/2014/main" id="{E772FB14-5473-4DD7-A3EA-59F26013E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400799" cy="787079"/>
          </a:xfrm>
          <a:gradFill flip="none" rotWithShape="1">
            <a:gsLst>
              <a:gs pos="44978">
                <a:srgbClr val="6EB9D0"/>
              </a:gs>
              <a:gs pos="56320">
                <a:srgbClr val="6EB9D0"/>
              </a:gs>
              <a:gs pos="73000">
                <a:srgbClr val="6EB9D0"/>
              </a:gs>
              <a:gs pos="0">
                <a:srgbClr val="28A3BC"/>
              </a:gs>
              <a:gs pos="35000">
                <a:srgbClr val="6EB9D0"/>
              </a:gs>
              <a:gs pos="100000">
                <a:srgbClr val="28A3BC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Analysis of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the</a:t>
            </a:r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Foraminifera</a:t>
            </a:r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 in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the</a:t>
            </a:r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 Lagos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Lagoon</a:t>
            </a:r>
            <a:endParaRPr lang="en-GB" sz="2100" dirty="0">
              <a:latin typeface="Adobe Caslon Pro Bold" panose="0205070206050A020403" pitchFamily="18" charset="0"/>
              <a:ea typeface="Adobe Song Std L" panose="020203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3" name="Grup 12">
            <a:extLst>
              <a:ext uri="{FF2B5EF4-FFF2-40B4-BE49-F238E27FC236}">
                <a16:creationId xmlns:a16="http://schemas.microsoft.com/office/drawing/2014/main" id="{7E7B2254-C081-4AE4-9FD5-8307D9122333}"/>
              </a:ext>
            </a:extLst>
          </p:cNvPr>
          <p:cNvGrpSpPr/>
          <p:nvPr/>
        </p:nvGrpSpPr>
        <p:grpSpPr>
          <a:xfrm>
            <a:off x="389359" y="1630967"/>
            <a:ext cx="8178799" cy="4332917"/>
            <a:chOff x="389359" y="1735142"/>
            <a:chExt cx="8178799" cy="4332917"/>
          </a:xfrm>
        </p:grpSpPr>
        <p:pic>
          <p:nvPicPr>
            <p:cNvPr id="5" name="Resim 4" descr="metin, harita içeren bir resim&#10;&#10;Açıklama otomatik olarak oluşturuldu">
              <a:extLst>
                <a:ext uri="{FF2B5EF4-FFF2-40B4-BE49-F238E27FC236}">
                  <a16:creationId xmlns:a16="http://schemas.microsoft.com/office/drawing/2014/main" id="{B62E40A8-2A80-4B3E-BC32-C1019F79C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59" y="2040001"/>
              <a:ext cx="8178799" cy="4028058"/>
            </a:xfrm>
            <a:prstGeom prst="rect">
              <a:avLst/>
            </a:prstGeom>
          </p:spPr>
        </p:pic>
        <p:sp>
          <p:nvSpPr>
            <p:cNvPr id="12" name="Dikdörtgen 11">
              <a:extLst>
                <a:ext uri="{FF2B5EF4-FFF2-40B4-BE49-F238E27FC236}">
                  <a16:creationId xmlns:a16="http://schemas.microsoft.com/office/drawing/2014/main" id="{98F9A28E-443C-42A5-AD49-5C72595863B7}"/>
                </a:ext>
              </a:extLst>
            </p:cNvPr>
            <p:cNvSpPr/>
            <p:nvPr/>
          </p:nvSpPr>
          <p:spPr>
            <a:xfrm>
              <a:off x="706056" y="1735142"/>
              <a:ext cx="1435260" cy="510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Dikdörtgen 10">
            <a:extLst>
              <a:ext uri="{FF2B5EF4-FFF2-40B4-BE49-F238E27FC236}">
                <a16:creationId xmlns:a16="http://schemas.microsoft.com/office/drawing/2014/main" id="{2F8F8E21-E319-4B32-981C-24649B0C97EF}"/>
              </a:ext>
            </a:extLst>
          </p:cNvPr>
          <p:cNvSpPr/>
          <p:nvPr/>
        </p:nvSpPr>
        <p:spPr>
          <a:xfrm>
            <a:off x="741260" y="1400134"/>
            <a:ext cx="74749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Foraminiferal Diversity Map: </a:t>
            </a:r>
            <a:r>
              <a:rPr lang="de-DE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de-DE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richness</a:t>
            </a:r>
            <a:endParaRPr lang="en-GB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879BA5F-02FE-4F0C-AAC3-31A667112E2A}"/>
              </a:ext>
            </a:extLst>
          </p:cNvPr>
          <p:cNvSpPr/>
          <p:nvPr/>
        </p:nvSpPr>
        <p:spPr>
          <a:xfrm>
            <a:off x="7815282" y="1767744"/>
            <a:ext cx="87235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100" dirty="0">
                <a:latin typeface="Adobe Caslon Pro Bold" panose="0205070206050A020403" pitchFamily="18" charset="0"/>
              </a:rPr>
              <a:t>Number of</a:t>
            </a:r>
          </a:p>
          <a:p>
            <a:pPr algn="ctr"/>
            <a:r>
              <a:rPr lang="en-GB" sz="1100" dirty="0">
                <a:latin typeface="Adobe Caslon Pro Bold" panose="0205070206050A020403" pitchFamily="18" charset="0"/>
              </a:rPr>
              <a:t>species</a:t>
            </a:r>
            <a:endParaRPr lang="de-DE" sz="11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4D56FDB-F783-4943-B0CC-9F401937B90D}"/>
              </a:ext>
            </a:extLst>
          </p:cNvPr>
          <p:cNvSpPr/>
          <p:nvPr/>
        </p:nvSpPr>
        <p:spPr>
          <a:xfrm>
            <a:off x="838241" y="6008404"/>
            <a:ext cx="55114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en-GB" sz="1100" dirty="0">
                <a:latin typeface="Adobe Caslon Pro Bold" panose="0205070206050A020403" pitchFamily="18" charset="0"/>
              </a:rPr>
              <a:t>Areas of high diversity are in non- or less polluted areas and at the entrance to the lagoon</a:t>
            </a:r>
            <a:endParaRPr lang="de-DE" sz="11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169D1DF-61CA-4AA2-9C41-59648CA164F9}"/>
              </a:ext>
            </a:extLst>
          </p:cNvPr>
          <p:cNvSpPr/>
          <p:nvPr/>
        </p:nvSpPr>
        <p:spPr>
          <a:xfrm>
            <a:off x="823014" y="6246414"/>
            <a:ext cx="533992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en-GB" sz="1100" dirty="0">
                <a:latin typeface="Adobe Caslon Pro Bold" panose="0205070206050A020403" pitchFamily="18" charset="0"/>
              </a:rPr>
              <a:t>Low diversity areas are near the oil refineries, the river outlets and the textile industry</a:t>
            </a:r>
            <a:endParaRPr lang="de-DE" sz="11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39557" t="36020" r="40632" b="33488"/>
          <a:stretch/>
        </p:blipFill>
        <p:spPr>
          <a:xfrm flipH="1">
            <a:off x="2876158" y="2972149"/>
            <a:ext cx="394511" cy="34157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65" y="2674910"/>
            <a:ext cx="404386" cy="35239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5"/>
          <a:srcRect l="44250" t="41259" r="44083" b="38593"/>
          <a:stretch/>
        </p:blipFill>
        <p:spPr>
          <a:xfrm>
            <a:off x="1243844" y="3822192"/>
            <a:ext cx="359684" cy="34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7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harita içeren bir resim&#10;&#10;Açıklama otomatik olarak oluşturuldu">
            <a:extLst>
              <a:ext uri="{FF2B5EF4-FFF2-40B4-BE49-F238E27FC236}">
                <a16:creationId xmlns:a16="http://schemas.microsoft.com/office/drawing/2014/main" id="{837EA628-3D2F-4C3F-A820-56C84E63C82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233717"/>
            <a:ext cx="8178799" cy="3803142"/>
          </a:xfrm>
          <a:prstGeom prst="rect">
            <a:avLst/>
          </a:prstGeom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8CB226C7-3D7D-474F-9159-8C4BF0BC4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291071" cy="787079"/>
          </a:xfrm>
          <a:gradFill flip="none" rotWithShape="1">
            <a:gsLst>
              <a:gs pos="44978">
                <a:srgbClr val="6EB9D0"/>
              </a:gs>
              <a:gs pos="56320">
                <a:srgbClr val="6EB9D0"/>
              </a:gs>
              <a:gs pos="73000">
                <a:srgbClr val="6EB9D0"/>
              </a:gs>
              <a:gs pos="0">
                <a:srgbClr val="28A3BC"/>
              </a:gs>
              <a:gs pos="35000">
                <a:srgbClr val="6EB9D0"/>
              </a:gs>
              <a:gs pos="100000">
                <a:srgbClr val="28A3BC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Analysis of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the</a:t>
            </a:r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Foraminifera</a:t>
            </a:r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 in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the</a:t>
            </a:r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 Lagos </a:t>
            </a:r>
            <a:r>
              <a:rPr lang="tr-TR" sz="2100" dirty="0" err="1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Lagoon</a:t>
            </a:r>
            <a:endParaRPr lang="en-GB" sz="2100" dirty="0">
              <a:latin typeface="Adobe Caslon Pro Bold" panose="0205070206050A020403" pitchFamily="18" charset="0"/>
              <a:ea typeface="Adobe Song Std L" panose="020203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B9269876-D2DE-43C5-B1BF-656422AD21DE}"/>
              </a:ext>
            </a:extLst>
          </p:cNvPr>
          <p:cNvSpPr/>
          <p:nvPr/>
        </p:nvSpPr>
        <p:spPr>
          <a:xfrm>
            <a:off x="656220" y="879530"/>
            <a:ext cx="76450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solidFill>
                  <a:srgbClr val="FF0000"/>
                </a:solidFill>
                <a:latin typeface="Adobe Caslon Pro Bold" panose="0205070206050A020403" pitchFamily="18" charset="0"/>
              </a:rPr>
              <a:t>Abundance patterns </a:t>
            </a:r>
            <a:r>
              <a:rPr lang="en-GB" sz="2000" dirty="0">
                <a:latin typeface="Adobe Caslon Pro Bold" panose="0205070206050A020403" pitchFamily="18" charset="0"/>
              </a:rPr>
              <a:t>of </a:t>
            </a:r>
            <a:r>
              <a:rPr lang="tr-TR" sz="2000" dirty="0" err="1">
                <a:latin typeface="Adobe Caslon Pro Bold" panose="0205070206050A020403" pitchFamily="18" charset="0"/>
              </a:rPr>
              <a:t>the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most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frequent</a:t>
            </a:r>
            <a:r>
              <a:rPr lang="en-GB" sz="2000" dirty="0">
                <a:latin typeface="Adobe Caslon Pro Bold" panose="0205070206050A020403" pitchFamily="18" charset="0"/>
              </a:rPr>
              <a:t> and abundant species were plotted over the lagoon to identify specific tolerance levels </a:t>
            </a:r>
            <a:r>
              <a:rPr lang="tr-TR" sz="2000" dirty="0" err="1">
                <a:latin typeface="Adobe Caslon Pro Bold" panose="0205070206050A020403" pitchFamily="18" charset="0"/>
              </a:rPr>
              <a:t>to</a:t>
            </a:r>
            <a:r>
              <a:rPr lang="en-GB" sz="2000" dirty="0">
                <a:latin typeface="Adobe Caslon Pro Bold" panose="0205070206050A020403" pitchFamily="18" charset="0"/>
              </a:rPr>
              <a:t> pollution</a:t>
            </a:r>
            <a:r>
              <a:rPr lang="tr-TR" sz="2000" dirty="0">
                <a:latin typeface="Adobe Caslon Pro Bold" panose="0205070206050A020403" pitchFamily="18" charset="0"/>
              </a:rPr>
              <a:t>: </a:t>
            </a:r>
            <a:endParaRPr lang="de-DE" sz="2000" dirty="0">
              <a:latin typeface="Adobe Caslon Pro Bold" panose="0205070206050A020403" pitchFamily="18" charset="0"/>
            </a:endParaRPr>
          </a:p>
          <a:p>
            <a:pPr algn="just"/>
            <a:r>
              <a:rPr lang="tr-TR" sz="2000" i="1" dirty="0">
                <a:latin typeface="Adobe Caslon Pro Bold" panose="0205070206050A020403" pitchFamily="18" charset="0"/>
              </a:rPr>
              <a:t>Ammonia tepida</a:t>
            </a:r>
            <a:endParaRPr lang="en-GB" sz="2000" i="1" dirty="0">
              <a:latin typeface="Adobe Caslon Pro Bold" panose="0205070206050A020403" pitchFamily="18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7E8E20E-4CFD-4587-A1FE-024918568614}"/>
              </a:ext>
            </a:extLst>
          </p:cNvPr>
          <p:cNvSpPr/>
          <p:nvPr/>
        </p:nvSpPr>
        <p:spPr>
          <a:xfrm>
            <a:off x="7691196" y="1913208"/>
            <a:ext cx="12202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100" dirty="0">
                <a:latin typeface="Adobe Caslon Pro Bold" panose="0205070206050A020403" pitchFamily="18" charset="0"/>
              </a:rPr>
              <a:t>% of the </a:t>
            </a:r>
          </a:p>
          <a:p>
            <a:pPr algn="ctr"/>
            <a:r>
              <a:rPr lang="en-GB" sz="1100" dirty="0">
                <a:latin typeface="Adobe Caslon Pro Bold" panose="0205070206050A020403" pitchFamily="18" charset="0"/>
              </a:rPr>
              <a:t>total assemblage</a:t>
            </a:r>
            <a:endParaRPr lang="de-DE" sz="11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A5A24E8-7C6C-4595-A866-27AF82243B89}"/>
              </a:ext>
            </a:extLst>
          </p:cNvPr>
          <p:cNvSpPr/>
          <p:nvPr/>
        </p:nvSpPr>
        <p:spPr>
          <a:xfrm>
            <a:off x="8478519" y="5527938"/>
            <a:ext cx="365760" cy="601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91452B6-44BA-408F-88F0-3B2302694F03}"/>
              </a:ext>
            </a:extLst>
          </p:cNvPr>
          <p:cNvSpPr/>
          <p:nvPr/>
        </p:nvSpPr>
        <p:spPr>
          <a:xfrm>
            <a:off x="13363" y="6199282"/>
            <a:ext cx="91914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en-GB" sz="1400" i="1" dirty="0">
                <a:latin typeface="Adobe Caslon Pro Bold" panose="0205070206050A020403" pitchFamily="18" charset="0"/>
              </a:rPr>
              <a:t>Ammonia </a:t>
            </a:r>
            <a:r>
              <a:rPr lang="en-GB" sz="1400" i="1" dirty="0" err="1">
                <a:latin typeface="Adobe Caslon Pro Bold" panose="0205070206050A020403" pitchFamily="18" charset="0"/>
              </a:rPr>
              <a:t>tepida</a:t>
            </a:r>
            <a:r>
              <a:rPr lang="en-GB" sz="1400" i="1" dirty="0">
                <a:latin typeface="Adobe Caslon Pro Bold" panose="0205070206050A020403" pitchFamily="18" charset="0"/>
              </a:rPr>
              <a:t> </a:t>
            </a:r>
            <a:r>
              <a:rPr lang="en-GB" sz="1400" dirty="0">
                <a:latin typeface="Adobe Caslon Pro Bold" panose="0205070206050A020403" pitchFamily="18" charset="0"/>
              </a:rPr>
              <a:t>is rare in the most polluted lagoon areas and in fresh water areas in the east, but tolerates urban runoff.</a:t>
            </a:r>
            <a:endParaRPr lang="de-DE" sz="1400" dirty="0"/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id="{864109C0-E131-4D98-AB7E-11BF34261A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57" t="36020" r="40632" b="33488"/>
          <a:stretch/>
        </p:blipFill>
        <p:spPr>
          <a:xfrm flipH="1">
            <a:off x="2989280" y="3042074"/>
            <a:ext cx="394511" cy="341574"/>
          </a:xfrm>
          <a:prstGeom prst="rect">
            <a:avLst/>
          </a:prstGeom>
        </p:spPr>
      </p:pic>
      <p:pic>
        <p:nvPicPr>
          <p:cNvPr id="10" name="Grafik 5">
            <a:extLst>
              <a:ext uri="{FF2B5EF4-FFF2-40B4-BE49-F238E27FC236}">
                <a16:creationId xmlns:a16="http://schemas.microsoft.com/office/drawing/2014/main" id="{A24E774B-F778-4298-BBCD-2FE4AD17A6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87" y="2744835"/>
            <a:ext cx="404386" cy="352394"/>
          </a:xfrm>
          <a:prstGeom prst="rect">
            <a:avLst/>
          </a:prstGeom>
        </p:spPr>
      </p:pic>
      <p:pic>
        <p:nvPicPr>
          <p:cNvPr id="11" name="Grafik 17">
            <a:extLst>
              <a:ext uri="{FF2B5EF4-FFF2-40B4-BE49-F238E27FC236}">
                <a16:creationId xmlns:a16="http://schemas.microsoft.com/office/drawing/2014/main" id="{771ABD09-48F0-4E33-BE7D-A5D32BF21C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250" t="41259" r="44083" b="38593"/>
          <a:stretch/>
        </p:blipFill>
        <p:spPr>
          <a:xfrm>
            <a:off x="1356966" y="3892117"/>
            <a:ext cx="359684" cy="34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7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harita içeren bir resim&#10;&#10;Açıklama otomatik olarak oluşturuldu">
            <a:extLst>
              <a:ext uri="{FF2B5EF4-FFF2-40B4-BE49-F238E27FC236}">
                <a16:creationId xmlns:a16="http://schemas.microsoft.com/office/drawing/2014/main" id="{7D7CC638-D487-4861-81F2-3DEC928D3C1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321495"/>
            <a:ext cx="8178799" cy="3803142"/>
          </a:xfrm>
          <a:prstGeom prst="rect">
            <a:avLst/>
          </a:prstGeom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6138D87C-1CEB-4F03-9805-62E395C5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492239" cy="787079"/>
          </a:xfrm>
          <a:gradFill flip="none" rotWithShape="1">
            <a:gsLst>
              <a:gs pos="44978">
                <a:srgbClr val="6EB9D0"/>
              </a:gs>
              <a:gs pos="56320">
                <a:srgbClr val="6EB9D0"/>
              </a:gs>
              <a:gs pos="73000">
                <a:srgbClr val="6EB9D0"/>
              </a:gs>
              <a:gs pos="0">
                <a:srgbClr val="28A3BC"/>
              </a:gs>
              <a:gs pos="35000">
                <a:srgbClr val="6EB9D0"/>
              </a:gs>
              <a:gs pos="100000">
                <a:srgbClr val="28A3BC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r-TR" sz="2100" dirty="0">
                <a:latin typeface="Adobe Caslon Pro Bold" panose="0205070206050A020403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Analysis of Foraminifera in the Lagos Lagoon</a:t>
            </a:r>
            <a:endParaRPr lang="en-GB" sz="2100" dirty="0">
              <a:latin typeface="Adobe Caslon Pro Bold" panose="0205070206050A020403" pitchFamily="18" charset="0"/>
              <a:ea typeface="Adobe Song Std L" panose="020203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E610CF31-FC0F-462E-AA44-2DCC7159B978}"/>
              </a:ext>
            </a:extLst>
          </p:cNvPr>
          <p:cNvSpPr/>
          <p:nvPr/>
        </p:nvSpPr>
        <p:spPr>
          <a:xfrm>
            <a:off x="656220" y="997687"/>
            <a:ext cx="76450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solidFill>
                  <a:srgbClr val="FF0000"/>
                </a:solidFill>
                <a:latin typeface="Adobe Caslon Pro Bold" panose="0205070206050A020403" pitchFamily="18" charset="0"/>
              </a:rPr>
              <a:t>Abundance patterns </a:t>
            </a:r>
            <a:r>
              <a:rPr lang="en-GB" sz="2000" dirty="0">
                <a:latin typeface="Adobe Caslon Pro Bold" panose="0205070206050A020403" pitchFamily="18" charset="0"/>
              </a:rPr>
              <a:t>of </a:t>
            </a:r>
            <a:r>
              <a:rPr lang="tr-TR" sz="2000" dirty="0" err="1">
                <a:latin typeface="Adobe Caslon Pro Bold" panose="0205070206050A020403" pitchFamily="18" charset="0"/>
              </a:rPr>
              <a:t>the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most</a:t>
            </a:r>
            <a:r>
              <a:rPr lang="tr-TR" sz="2000" dirty="0">
                <a:latin typeface="Adobe Caslon Pro Bold" panose="0205070206050A020403" pitchFamily="18" charset="0"/>
              </a:rPr>
              <a:t> </a:t>
            </a:r>
            <a:r>
              <a:rPr lang="tr-TR" sz="2000" dirty="0" err="1">
                <a:latin typeface="Adobe Caslon Pro Bold" panose="0205070206050A020403" pitchFamily="18" charset="0"/>
              </a:rPr>
              <a:t>frequent</a:t>
            </a:r>
            <a:r>
              <a:rPr lang="en-GB" sz="2000" dirty="0">
                <a:latin typeface="Adobe Caslon Pro Bold" panose="0205070206050A020403" pitchFamily="18" charset="0"/>
              </a:rPr>
              <a:t> and abundant species were plotted over the lagoon to identify specific tolerance levels </a:t>
            </a:r>
            <a:r>
              <a:rPr lang="tr-TR" sz="2000" dirty="0" err="1">
                <a:latin typeface="Adobe Caslon Pro Bold" panose="0205070206050A020403" pitchFamily="18" charset="0"/>
              </a:rPr>
              <a:t>to</a:t>
            </a:r>
            <a:r>
              <a:rPr lang="en-GB" sz="2000" dirty="0">
                <a:latin typeface="Adobe Caslon Pro Bold" panose="0205070206050A020403" pitchFamily="18" charset="0"/>
              </a:rPr>
              <a:t> pollution</a:t>
            </a:r>
            <a:r>
              <a:rPr lang="tr-TR" sz="2000" dirty="0">
                <a:latin typeface="Adobe Caslon Pro Bold" panose="0205070206050A020403" pitchFamily="18" charset="0"/>
              </a:rPr>
              <a:t>: </a:t>
            </a:r>
          </a:p>
          <a:p>
            <a:pPr algn="just"/>
            <a:r>
              <a:rPr lang="de-DE" sz="2000" i="1" dirty="0" err="1">
                <a:latin typeface="Adobe Caslon Pro Bold" panose="0205070206050A020403" pitchFamily="18" charset="0"/>
              </a:rPr>
              <a:t>Ammotium</a:t>
            </a:r>
            <a:r>
              <a:rPr lang="de-DE" sz="2000" i="1" dirty="0">
                <a:latin typeface="Adobe Caslon Pro Bold" panose="0205070206050A020403" pitchFamily="18" charset="0"/>
              </a:rPr>
              <a:t> </a:t>
            </a:r>
            <a:r>
              <a:rPr lang="de-DE" sz="2000" i="1" dirty="0" err="1">
                <a:latin typeface="Adobe Caslon Pro Bold" panose="0205070206050A020403" pitchFamily="18" charset="0"/>
              </a:rPr>
              <a:t>salsum</a:t>
            </a:r>
            <a:endParaRPr lang="en-GB" sz="2000" i="1" dirty="0">
              <a:latin typeface="Adobe Caslon Pro Bold" panose="0205070206050A020403" pitchFamily="18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45F9969-162C-4758-B34B-C6C6501E96E2}"/>
              </a:ext>
            </a:extLst>
          </p:cNvPr>
          <p:cNvSpPr/>
          <p:nvPr/>
        </p:nvSpPr>
        <p:spPr>
          <a:xfrm>
            <a:off x="7764348" y="1890635"/>
            <a:ext cx="12202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100" dirty="0">
                <a:latin typeface="Adobe Caslon Pro Bold" panose="0205070206050A020403" pitchFamily="18" charset="0"/>
              </a:rPr>
              <a:t>% of the </a:t>
            </a:r>
          </a:p>
          <a:p>
            <a:pPr algn="ctr"/>
            <a:r>
              <a:rPr lang="en-GB" sz="1100" dirty="0">
                <a:latin typeface="Adobe Caslon Pro Bold" panose="0205070206050A020403" pitchFamily="18" charset="0"/>
              </a:rPr>
              <a:t>total assemblage</a:t>
            </a:r>
            <a:endParaRPr lang="de-DE" sz="11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774EFA8-3828-4F7F-BA60-CA155A3B7ABE}"/>
              </a:ext>
            </a:extLst>
          </p:cNvPr>
          <p:cNvSpPr/>
          <p:nvPr/>
        </p:nvSpPr>
        <p:spPr>
          <a:xfrm>
            <a:off x="930073" y="6288656"/>
            <a:ext cx="7159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en-GB" sz="1400" i="1" dirty="0" err="1">
                <a:latin typeface="Adobe Caslon Pro Bold" panose="0205070206050A020403" pitchFamily="18" charset="0"/>
              </a:rPr>
              <a:t>Ammotium</a:t>
            </a:r>
            <a:r>
              <a:rPr lang="en-GB" sz="1400" i="1" dirty="0">
                <a:latin typeface="Adobe Caslon Pro Bold" panose="0205070206050A020403" pitchFamily="18" charset="0"/>
              </a:rPr>
              <a:t> </a:t>
            </a:r>
            <a:r>
              <a:rPr lang="en-GB" sz="1400" i="1" dirty="0" err="1">
                <a:latin typeface="Adobe Caslon Pro Bold" panose="0205070206050A020403" pitchFamily="18" charset="0"/>
              </a:rPr>
              <a:t>salsum</a:t>
            </a:r>
            <a:r>
              <a:rPr lang="en-GB" sz="1400" i="1" dirty="0">
                <a:latin typeface="Adobe Caslon Pro Bold" panose="0205070206050A020403" pitchFamily="18" charset="0"/>
              </a:rPr>
              <a:t> </a:t>
            </a:r>
            <a:r>
              <a:rPr lang="en-GB" sz="1400" dirty="0">
                <a:latin typeface="Adobe Caslon Pro Bold" panose="0205070206050A020403" pitchFamily="18" charset="0"/>
              </a:rPr>
              <a:t>is abundant in low salinity areas and also near the textile industry outlets.</a:t>
            </a:r>
            <a:endParaRPr lang="de-DE" sz="1400" dirty="0"/>
          </a:p>
        </p:txBody>
      </p:sp>
      <p:pic>
        <p:nvPicPr>
          <p:cNvPr id="10" name="Grafik 3">
            <a:extLst>
              <a:ext uri="{FF2B5EF4-FFF2-40B4-BE49-F238E27FC236}">
                <a16:creationId xmlns:a16="http://schemas.microsoft.com/office/drawing/2014/main" id="{4CC34E3F-3512-48E6-89E9-E5FEA7639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57" t="36020" r="40632" b="33488"/>
          <a:stretch/>
        </p:blipFill>
        <p:spPr>
          <a:xfrm flipH="1">
            <a:off x="2998706" y="3122978"/>
            <a:ext cx="394511" cy="341574"/>
          </a:xfrm>
          <a:prstGeom prst="rect">
            <a:avLst/>
          </a:prstGeom>
        </p:spPr>
      </p:pic>
      <p:pic>
        <p:nvPicPr>
          <p:cNvPr id="11" name="Grafik 5">
            <a:extLst>
              <a:ext uri="{FF2B5EF4-FFF2-40B4-BE49-F238E27FC236}">
                <a16:creationId xmlns:a16="http://schemas.microsoft.com/office/drawing/2014/main" id="{DEF2EAD2-406B-4172-A36F-8828496152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13" y="2825739"/>
            <a:ext cx="404386" cy="352394"/>
          </a:xfrm>
          <a:prstGeom prst="rect">
            <a:avLst/>
          </a:prstGeom>
        </p:spPr>
      </p:pic>
      <p:pic>
        <p:nvPicPr>
          <p:cNvPr id="12" name="Grafik 17">
            <a:extLst>
              <a:ext uri="{FF2B5EF4-FFF2-40B4-BE49-F238E27FC236}">
                <a16:creationId xmlns:a16="http://schemas.microsoft.com/office/drawing/2014/main" id="{06387714-EEA7-4602-85B4-FB84BA7CD2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250" t="41259" r="44083" b="38593"/>
          <a:stretch/>
        </p:blipFill>
        <p:spPr>
          <a:xfrm>
            <a:off x="1366392" y="3973021"/>
            <a:ext cx="359684" cy="34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6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</TotalTime>
  <Words>866</Words>
  <Application>Microsoft Office PowerPoint</Application>
  <PresentationFormat>Ekran Gösterisi (4:3)</PresentationFormat>
  <Paragraphs>104</Paragraphs>
  <Slides>16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3" baseType="lpstr">
      <vt:lpstr>Adobe Caslon Pro Bold</vt:lpstr>
      <vt:lpstr>Arial</vt:lpstr>
      <vt:lpstr>Calibri</vt:lpstr>
      <vt:lpstr>Calibri Light</vt:lpstr>
      <vt:lpstr>Times New Roman</vt:lpstr>
      <vt:lpstr>Wingdings</vt:lpstr>
      <vt:lpstr>Office Teması</vt:lpstr>
      <vt:lpstr>Composition, structure, diversity and abundance gradients of benthic foraminifera in the Lagos Lagoon (Nigeria)  as tracers of environmental perturbations</vt:lpstr>
      <vt:lpstr>Location and Geology of the Lagos Lagoon</vt:lpstr>
      <vt:lpstr>Current Situation in the Lagos Lagoon</vt:lpstr>
      <vt:lpstr>Distribution of the Sampling Sites</vt:lpstr>
      <vt:lpstr>Distribution of the Sampling Sites</vt:lpstr>
      <vt:lpstr>Analysis of the Foraminifera in the Lagos Lagoon</vt:lpstr>
      <vt:lpstr>Analysis of the Foraminifera in the Lagos Lagoon</vt:lpstr>
      <vt:lpstr>Analysis of the Foraminifera in the Lagos Lagoon</vt:lpstr>
      <vt:lpstr>Analysis of Foraminifera in the Lagos Lagoon</vt:lpstr>
      <vt:lpstr>Analysis of the Foraminifera in the Lagos Lagoon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Composition, structure, diversity and abundance gradients of benthic foraminifera in the Lagos Lagoon (Nigeria)  as tracers of environmental perturbations</dc:title>
  <dc:creator>Nisan Sarıaslan</dc:creator>
  <cp:lastModifiedBy>Nisan Sarıaslan</cp:lastModifiedBy>
  <cp:revision>77</cp:revision>
  <dcterms:created xsi:type="dcterms:W3CDTF">2020-05-03T17:54:11Z</dcterms:created>
  <dcterms:modified xsi:type="dcterms:W3CDTF">2020-05-05T22:03:58Z</dcterms:modified>
</cp:coreProperties>
</file>