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64" r:id="rId3"/>
    <p:sldId id="265" r:id="rId4"/>
    <p:sldId id="266" r:id="rId5"/>
    <p:sldId id="267" r:id="rId6"/>
    <p:sldId id="268" r:id="rId7"/>
    <p:sldId id="256" r:id="rId8"/>
    <p:sldId id="257" r:id="rId9"/>
    <p:sldId id="258" r:id="rId10"/>
    <p:sldId id="259" r:id="rId11"/>
    <p:sldId id="269" r:id="rId12"/>
    <p:sldId id="262" r:id="rId13"/>
    <p:sldId id="270" r:id="rId14"/>
    <p:sldId id="261"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ya Squires" initials="FS" lastIdx="1" clrIdx="0">
    <p:extLst>
      <p:ext uri="{19B8F6BF-5375-455C-9EA6-DF929625EA0E}">
        <p15:presenceInfo xmlns:p15="http://schemas.microsoft.com/office/powerpoint/2012/main" userId="Freya Squir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4"/>
    <a:srgbClr val="3ACE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3" d="100"/>
          <a:sy n="63" d="100"/>
        </p:scale>
        <p:origin x="544"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F9914-191A-4592-A3CC-440AD54C30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A9EFA4-F49F-4C12-978E-78125345DE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40BAFB-7BEF-4575-9A2F-D9B7FA35AFA0}"/>
              </a:ext>
            </a:extLst>
          </p:cNvPr>
          <p:cNvSpPr>
            <a:spLocks noGrp="1"/>
          </p:cNvSpPr>
          <p:nvPr>
            <p:ph type="dt" sz="half" idx="10"/>
          </p:nvPr>
        </p:nvSpPr>
        <p:spPr/>
        <p:txBody>
          <a:bodyPr/>
          <a:lstStyle/>
          <a:p>
            <a:fld id="{D4E53B74-3F65-478D-81EB-ADE8EC2F588A}" type="datetimeFigureOut">
              <a:rPr lang="en-GB" smtClean="0"/>
              <a:t>06/05/2020</a:t>
            </a:fld>
            <a:endParaRPr lang="en-GB"/>
          </a:p>
        </p:txBody>
      </p:sp>
      <p:sp>
        <p:nvSpPr>
          <p:cNvPr id="5" name="Footer Placeholder 4">
            <a:extLst>
              <a:ext uri="{FF2B5EF4-FFF2-40B4-BE49-F238E27FC236}">
                <a16:creationId xmlns:a16="http://schemas.microsoft.com/office/drawing/2014/main" id="{B89BB436-8D10-4083-ABF8-38C7E4C0D7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2C8C8D-A5F0-4C13-98F2-8559CF0402AF}"/>
              </a:ext>
            </a:extLst>
          </p:cNvPr>
          <p:cNvSpPr>
            <a:spLocks noGrp="1"/>
          </p:cNvSpPr>
          <p:nvPr>
            <p:ph type="sldNum" sz="quarter" idx="12"/>
          </p:nvPr>
        </p:nvSpPr>
        <p:spPr/>
        <p:txBody>
          <a:bodyPr/>
          <a:lstStyle/>
          <a:p>
            <a:fld id="{E99AF708-989A-49D4-A659-23DEA840775C}" type="slidenum">
              <a:rPr lang="en-GB" smtClean="0"/>
              <a:t>‹#›</a:t>
            </a:fld>
            <a:endParaRPr lang="en-GB"/>
          </a:p>
        </p:txBody>
      </p:sp>
    </p:spTree>
    <p:extLst>
      <p:ext uri="{BB962C8B-B14F-4D97-AF65-F5344CB8AC3E}">
        <p14:creationId xmlns:p14="http://schemas.microsoft.com/office/powerpoint/2010/main" val="80209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B91F-F853-480D-A493-4428C4EFEB1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C7DC38-A8F4-4C03-9F84-3540B2EB45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0DB9DC-6E3C-4385-A650-BDEA9A6006E2}"/>
              </a:ext>
            </a:extLst>
          </p:cNvPr>
          <p:cNvSpPr>
            <a:spLocks noGrp="1"/>
          </p:cNvSpPr>
          <p:nvPr>
            <p:ph type="dt" sz="half" idx="10"/>
          </p:nvPr>
        </p:nvSpPr>
        <p:spPr/>
        <p:txBody>
          <a:bodyPr/>
          <a:lstStyle/>
          <a:p>
            <a:fld id="{D4E53B74-3F65-478D-81EB-ADE8EC2F588A}" type="datetimeFigureOut">
              <a:rPr lang="en-GB" smtClean="0"/>
              <a:t>06/05/2020</a:t>
            </a:fld>
            <a:endParaRPr lang="en-GB"/>
          </a:p>
        </p:txBody>
      </p:sp>
      <p:sp>
        <p:nvSpPr>
          <p:cNvPr id="5" name="Footer Placeholder 4">
            <a:extLst>
              <a:ext uri="{FF2B5EF4-FFF2-40B4-BE49-F238E27FC236}">
                <a16:creationId xmlns:a16="http://schemas.microsoft.com/office/drawing/2014/main" id="{5BC813A6-E1D2-453A-88A1-309A346B4D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69CB6C-1AC3-4658-9B2D-5E92E77C8613}"/>
              </a:ext>
            </a:extLst>
          </p:cNvPr>
          <p:cNvSpPr>
            <a:spLocks noGrp="1"/>
          </p:cNvSpPr>
          <p:nvPr>
            <p:ph type="sldNum" sz="quarter" idx="12"/>
          </p:nvPr>
        </p:nvSpPr>
        <p:spPr/>
        <p:txBody>
          <a:bodyPr/>
          <a:lstStyle/>
          <a:p>
            <a:fld id="{E99AF708-989A-49D4-A659-23DEA840775C}" type="slidenum">
              <a:rPr lang="en-GB" smtClean="0"/>
              <a:t>‹#›</a:t>
            </a:fld>
            <a:endParaRPr lang="en-GB"/>
          </a:p>
        </p:txBody>
      </p:sp>
    </p:spTree>
    <p:extLst>
      <p:ext uri="{BB962C8B-B14F-4D97-AF65-F5344CB8AC3E}">
        <p14:creationId xmlns:p14="http://schemas.microsoft.com/office/powerpoint/2010/main" val="407674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BB09B6-4B5F-46ED-B353-D46C3E345C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611E52-4415-421E-B51A-EC187E6296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0C384F-D5A4-427A-8B92-B0F0F913ECA2}"/>
              </a:ext>
            </a:extLst>
          </p:cNvPr>
          <p:cNvSpPr>
            <a:spLocks noGrp="1"/>
          </p:cNvSpPr>
          <p:nvPr>
            <p:ph type="dt" sz="half" idx="10"/>
          </p:nvPr>
        </p:nvSpPr>
        <p:spPr/>
        <p:txBody>
          <a:bodyPr/>
          <a:lstStyle/>
          <a:p>
            <a:fld id="{D4E53B74-3F65-478D-81EB-ADE8EC2F588A}" type="datetimeFigureOut">
              <a:rPr lang="en-GB" smtClean="0"/>
              <a:t>06/05/2020</a:t>
            </a:fld>
            <a:endParaRPr lang="en-GB"/>
          </a:p>
        </p:txBody>
      </p:sp>
      <p:sp>
        <p:nvSpPr>
          <p:cNvPr id="5" name="Footer Placeholder 4">
            <a:extLst>
              <a:ext uri="{FF2B5EF4-FFF2-40B4-BE49-F238E27FC236}">
                <a16:creationId xmlns:a16="http://schemas.microsoft.com/office/drawing/2014/main" id="{8FE61F2D-31FC-4015-877A-75584DC703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43AF22-4FB2-416C-8540-4DED0B42BA45}"/>
              </a:ext>
            </a:extLst>
          </p:cNvPr>
          <p:cNvSpPr>
            <a:spLocks noGrp="1"/>
          </p:cNvSpPr>
          <p:nvPr>
            <p:ph type="sldNum" sz="quarter" idx="12"/>
          </p:nvPr>
        </p:nvSpPr>
        <p:spPr/>
        <p:txBody>
          <a:bodyPr/>
          <a:lstStyle/>
          <a:p>
            <a:fld id="{E99AF708-989A-49D4-A659-23DEA840775C}" type="slidenum">
              <a:rPr lang="en-GB" smtClean="0"/>
              <a:t>‹#›</a:t>
            </a:fld>
            <a:endParaRPr lang="en-GB"/>
          </a:p>
        </p:txBody>
      </p:sp>
    </p:spTree>
    <p:extLst>
      <p:ext uri="{BB962C8B-B14F-4D97-AF65-F5344CB8AC3E}">
        <p14:creationId xmlns:p14="http://schemas.microsoft.com/office/powerpoint/2010/main" val="588135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4962-63E9-4713-ADED-6D845D5E76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596764-48FF-4963-8F3C-F1DD996448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D94F3E-12AB-45E2-A583-C18F553C2738}"/>
              </a:ext>
            </a:extLst>
          </p:cNvPr>
          <p:cNvSpPr>
            <a:spLocks noGrp="1"/>
          </p:cNvSpPr>
          <p:nvPr>
            <p:ph type="dt" sz="half" idx="10"/>
          </p:nvPr>
        </p:nvSpPr>
        <p:spPr/>
        <p:txBody>
          <a:bodyPr/>
          <a:lstStyle/>
          <a:p>
            <a:fld id="{D4E53B74-3F65-478D-81EB-ADE8EC2F588A}" type="datetimeFigureOut">
              <a:rPr lang="en-GB" smtClean="0"/>
              <a:t>06/05/2020</a:t>
            </a:fld>
            <a:endParaRPr lang="en-GB"/>
          </a:p>
        </p:txBody>
      </p:sp>
      <p:sp>
        <p:nvSpPr>
          <p:cNvPr id="5" name="Footer Placeholder 4">
            <a:extLst>
              <a:ext uri="{FF2B5EF4-FFF2-40B4-BE49-F238E27FC236}">
                <a16:creationId xmlns:a16="http://schemas.microsoft.com/office/drawing/2014/main" id="{EB5D23CB-15BB-4735-954B-866C2F3B1D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1020E7-7E73-4876-9641-6DAF25316B4E}"/>
              </a:ext>
            </a:extLst>
          </p:cNvPr>
          <p:cNvSpPr>
            <a:spLocks noGrp="1"/>
          </p:cNvSpPr>
          <p:nvPr>
            <p:ph type="sldNum" sz="quarter" idx="12"/>
          </p:nvPr>
        </p:nvSpPr>
        <p:spPr/>
        <p:txBody>
          <a:bodyPr/>
          <a:lstStyle/>
          <a:p>
            <a:fld id="{E99AF708-989A-49D4-A659-23DEA840775C}" type="slidenum">
              <a:rPr lang="en-GB" smtClean="0"/>
              <a:t>‹#›</a:t>
            </a:fld>
            <a:endParaRPr lang="en-GB"/>
          </a:p>
        </p:txBody>
      </p:sp>
    </p:spTree>
    <p:extLst>
      <p:ext uri="{BB962C8B-B14F-4D97-AF65-F5344CB8AC3E}">
        <p14:creationId xmlns:p14="http://schemas.microsoft.com/office/powerpoint/2010/main" val="413389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0C91-AF62-46BD-99D2-8842047D3D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04EF1A-11AE-491E-973E-4BC4E5BF4A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AAD1C5-80CD-41F9-A14F-6E38039BA3FE}"/>
              </a:ext>
            </a:extLst>
          </p:cNvPr>
          <p:cNvSpPr>
            <a:spLocks noGrp="1"/>
          </p:cNvSpPr>
          <p:nvPr>
            <p:ph type="dt" sz="half" idx="10"/>
          </p:nvPr>
        </p:nvSpPr>
        <p:spPr/>
        <p:txBody>
          <a:bodyPr/>
          <a:lstStyle/>
          <a:p>
            <a:fld id="{D4E53B74-3F65-478D-81EB-ADE8EC2F588A}" type="datetimeFigureOut">
              <a:rPr lang="en-GB" smtClean="0"/>
              <a:t>06/05/2020</a:t>
            </a:fld>
            <a:endParaRPr lang="en-GB"/>
          </a:p>
        </p:txBody>
      </p:sp>
      <p:sp>
        <p:nvSpPr>
          <p:cNvPr id="5" name="Footer Placeholder 4">
            <a:extLst>
              <a:ext uri="{FF2B5EF4-FFF2-40B4-BE49-F238E27FC236}">
                <a16:creationId xmlns:a16="http://schemas.microsoft.com/office/drawing/2014/main" id="{2A0F336E-1AF3-4A7A-A451-4CE03FA0E6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F1138D-B84B-4AA8-ACE5-40177850956E}"/>
              </a:ext>
            </a:extLst>
          </p:cNvPr>
          <p:cNvSpPr>
            <a:spLocks noGrp="1"/>
          </p:cNvSpPr>
          <p:nvPr>
            <p:ph type="sldNum" sz="quarter" idx="12"/>
          </p:nvPr>
        </p:nvSpPr>
        <p:spPr/>
        <p:txBody>
          <a:bodyPr/>
          <a:lstStyle/>
          <a:p>
            <a:fld id="{E99AF708-989A-49D4-A659-23DEA840775C}" type="slidenum">
              <a:rPr lang="en-GB" smtClean="0"/>
              <a:t>‹#›</a:t>
            </a:fld>
            <a:endParaRPr lang="en-GB"/>
          </a:p>
        </p:txBody>
      </p:sp>
    </p:spTree>
    <p:extLst>
      <p:ext uri="{BB962C8B-B14F-4D97-AF65-F5344CB8AC3E}">
        <p14:creationId xmlns:p14="http://schemas.microsoft.com/office/powerpoint/2010/main" val="363667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C68B5-17B0-4F1B-9E05-0DBCF39E58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52E0BD-6FFA-4EEA-AA14-7CDF87F1D6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E364AE-658D-4104-ADEA-23307DD73D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BE3E17-8C89-4E57-A3FF-16BB3452A79A}"/>
              </a:ext>
            </a:extLst>
          </p:cNvPr>
          <p:cNvSpPr>
            <a:spLocks noGrp="1"/>
          </p:cNvSpPr>
          <p:nvPr>
            <p:ph type="dt" sz="half" idx="10"/>
          </p:nvPr>
        </p:nvSpPr>
        <p:spPr/>
        <p:txBody>
          <a:bodyPr/>
          <a:lstStyle/>
          <a:p>
            <a:fld id="{D4E53B74-3F65-478D-81EB-ADE8EC2F588A}" type="datetimeFigureOut">
              <a:rPr lang="en-GB" smtClean="0"/>
              <a:t>06/05/2020</a:t>
            </a:fld>
            <a:endParaRPr lang="en-GB"/>
          </a:p>
        </p:txBody>
      </p:sp>
      <p:sp>
        <p:nvSpPr>
          <p:cNvPr id="6" name="Footer Placeholder 5">
            <a:extLst>
              <a:ext uri="{FF2B5EF4-FFF2-40B4-BE49-F238E27FC236}">
                <a16:creationId xmlns:a16="http://schemas.microsoft.com/office/drawing/2014/main" id="{8DD4992E-ED93-4A9C-9628-3618633536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E63991-8C98-4422-AB11-55E75D27E729}"/>
              </a:ext>
            </a:extLst>
          </p:cNvPr>
          <p:cNvSpPr>
            <a:spLocks noGrp="1"/>
          </p:cNvSpPr>
          <p:nvPr>
            <p:ph type="sldNum" sz="quarter" idx="12"/>
          </p:nvPr>
        </p:nvSpPr>
        <p:spPr/>
        <p:txBody>
          <a:bodyPr/>
          <a:lstStyle/>
          <a:p>
            <a:fld id="{E99AF708-989A-49D4-A659-23DEA840775C}" type="slidenum">
              <a:rPr lang="en-GB" smtClean="0"/>
              <a:t>‹#›</a:t>
            </a:fld>
            <a:endParaRPr lang="en-GB"/>
          </a:p>
        </p:txBody>
      </p:sp>
    </p:spTree>
    <p:extLst>
      <p:ext uri="{BB962C8B-B14F-4D97-AF65-F5344CB8AC3E}">
        <p14:creationId xmlns:p14="http://schemas.microsoft.com/office/powerpoint/2010/main" val="170031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96C61-8EFF-41FD-AC23-6087EFF8B0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ABCEAD-DFF4-42EB-A86F-D5126C8236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7FDD9D-4159-4A78-9DD5-FB5BF79DCE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417B87-DD63-4CFB-8B1E-90B9D1A102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F55CBF-1D8F-4678-9E62-55FFDD2F21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B61176C-E869-46C8-A37C-2070A7285BB1}"/>
              </a:ext>
            </a:extLst>
          </p:cNvPr>
          <p:cNvSpPr>
            <a:spLocks noGrp="1"/>
          </p:cNvSpPr>
          <p:nvPr>
            <p:ph type="dt" sz="half" idx="10"/>
          </p:nvPr>
        </p:nvSpPr>
        <p:spPr/>
        <p:txBody>
          <a:bodyPr/>
          <a:lstStyle/>
          <a:p>
            <a:fld id="{D4E53B74-3F65-478D-81EB-ADE8EC2F588A}" type="datetimeFigureOut">
              <a:rPr lang="en-GB" smtClean="0"/>
              <a:t>06/05/2020</a:t>
            </a:fld>
            <a:endParaRPr lang="en-GB"/>
          </a:p>
        </p:txBody>
      </p:sp>
      <p:sp>
        <p:nvSpPr>
          <p:cNvPr id="8" name="Footer Placeholder 7">
            <a:extLst>
              <a:ext uri="{FF2B5EF4-FFF2-40B4-BE49-F238E27FC236}">
                <a16:creationId xmlns:a16="http://schemas.microsoft.com/office/drawing/2014/main" id="{EB5F0369-B55C-43D9-8A3F-5DDA65897A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59E822-65CD-4606-A8A4-AA3D967962DD}"/>
              </a:ext>
            </a:extLst>
          </p:cNvPr>
          <p:cNvSpPr>
            <a:spLocks noGrp="1"/>
          </p:cNvSpPr>
          <p:nvPr>
            <p:ph type="sldNum" sz="quarter" idx="12"/>
          </p:nvPr>
        </p:nvSpPr>
        <p:spPr/>
        <p:txBody>
          <a:bodyPr/>
          <a:lstStyle/>
          <a:p>
            <a:fld id="{E99AF708-989A-49D4-A659-23DEA840775C}" type="slidenum">
              <a:rPr lang="en-GB" smtClean="0"/>
              <a:t>‹#›</a:t>
            </a:fld>
            <a:endParaRPr lang="en-GB"/>
          </a:p>
        </p:txBody>
      </p:sp>
    </p:spTree>
    <p:extLst>
      <p:ext uri="{BB962C8B-B14F-4D97-AF65-F5344CB8AC3E}">
        <p14:creationId xmlns:p14="http://schemas.microsoft.com/office/powerpoint/2010/main" val="202334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A93F5-933A-46AD-8DC7-B9562E862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7CFDC5-605F-414D-A1A6-AEE6D3ADC13E}"/>
              </a:ext>
            </a:extLst>
          </p:cNvPr>
          <p:cNvSpPr>
            <a:spLocks noGrp="1"/>
          </p:cNvSpPr>
          <p:nvPr>
            <p:ph type="dt" sz="half" idx="10"/>
          </p:nvPr>
        </p:nvSpPr>
        <p:spPr/>
        <p:txBody>
          <a:bodyPr/>
          <a:lstStyle/>
          <a:p>
            <a:fld id="{D4E53B74-3F65-478D-81EB-ADE8EC2F588A}" type="datetimeFigureOut">
              <a:rPr lang="en-GB" smtClean="0"/>
              <a:t>06/05/2020</a:t>
            </a:fld>
            <a:endParaRPr lang="en-GB"/>
          </a:p>
        </p:txBody>
      </p:sp>
      <p:sp>
        <p:nvSpPr>
          <p:cNvPr id="4" name="Footer Placeholder 3">
            <a:extLst>
              <a:ext uri="{FF2B5EF4-FFF2-40B4-BE49-F238E27FC236}">
                <a16:creationId xmlns:a16="http://schemas.microsoft.com/office/drawing/2014/main" id="{EF9E0B45-A7F1-46D7-9D51-D201BABD15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2351DE-5788-470F-A629-03F03A158F72}"/>
              </a:ext>
            </a:extLst>
          </p:cNvPr>
          <p:cNvSpPr>
            <a:spLocks noGrp="1"/>
          </p:cNvSpPr>
          <p:nvPr>
            <p:ph type="sldNum" sz="quarter" idx="12"/>
          </p:nvPr>
        </p:nvSpPr>
        <p:spPr/>
        <p:txBody>
          <a:bodyPr/>
          <a:lstStyle/>
          <a:p>
            <a:fld id="{E99AF708-989A-49D4-A659-23DEA840775C}" type="slidenum">
              <a:rPr lang="en-GB" smtClean="0"/>
              <a:t>‹#›</a:t>
            </a:fld>
            <a:endParaRPr lang="en-GB"/>
          </a:p>
        </p:txBody>
      </p:sp>
    </p:spTree>
    <p:extLst>
      <p:ext uri="{BB962C8B-B14F-4D97-AF65-F5344CB8AC3E}">
        <p14:creationId xmlns:p14="http://schemas.microsoft.com/office/powerpoint/2010/main" val="1175178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C142F4-D14B-41F1-A539-86E0399FA2E1}"/>
              </a:ext>
            </a:extLst>
          </p:cNvPr>
          <p:cNvSpPr>
            <a:spLocks noGrp="1"/>
          </p:cNvSpPr>
          <p:nvPr>
            <p:ph type="dt" sz="half" idx="10"/>
          </p:nvPr>
        </p:nvSpPr>
        <p:spPr/>
        <p:txBody>
          <a:bodyPr/>
          <a:lstStyle/>
          <a:p>
            <a:fld id="{D4E53B74-3F65-478D-81EB-ADE8EC2F588A}" type="datetimeFigureOut">
              <a:rPr lang="en-GB" smtClean="0"/>
              <a:t>06/05/2020</a:t>
            </a:fld>
            <a:endParaRPr lang="en-GB"/>
          </a:p>
        </p:txBody>
      </p:sp>
      <p:sp>
        <p:nvSpPr>
          <p:cNvPr id="3" name="Footer Placeholder 2">
            <a:extLst>
              <a:ext uri="{FF2B5EF4-FFF2-40B4-BE49-F238E27FC236}">
                <a16:creationId xmlns:a16="http://schemas.microsoft.com/office/drawing/2014/main" id="{7EBD61C1-64A8-4388-839D-2C69237706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A7D301-FC01-4CDF-9EA3-48C2DD926E19}"/>
              </a:ext>
            </a:extLst>
          </p:cNvPr>
          <p:cNvSpPr>
            <a:spLocks noGrp="1"/>
          </p:cNvSpPr>
          <p:nvPr>
            <p:ph type="sldNum" sz="quarter" idx="12"/>
          </p:nvPr>
        </p:nvSpPr>
        <p:spPr/>
        <p:txBody>
          <a:bodyPr/>
          <a:lstStyle/>
          <a:p>
            <a:fld id="{E99AF708-989A-49D4-A659-23DEA840775C}" type="slidenum">
              <a:rPr lang="en-GB" smtClean="0"/>
              <a:t>‹#›</a:t>
            </a:fld>
            <a:endParaRPr lang="en-GB"/>
          </a:p>
        </p:txBody>
      </p:sp>
    </p:spTree>
    <p:extLst>
      <p:ext uri="{BB962C8B-B14F-4D97-AF65-F5344CB8AC3E}">
        <p14:creationId xmlns:p14="http://schemas.microsoft.com/office/powerpoint/2010/main" val="2064907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F17E-4EA1-47CF-8A64-49C47A327B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4FCC28-02A0-4675-8FBC-DF052EBB13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58F169-771D-4355-A72B-965CC5B581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5866EE-DA64-43F4-8D61-275DF3858C74}"/>
              </a:ext>
            </a:extLst>
          </p:cNvPr>
          <p:cNvSpPr>
            <a:spLocks noGrp="1"/>
          </p:cNvSpPr>
          <p:nvPr>
            <p:ph type="dt" sz="half" idx="10"/>
          </p:nvPr>
        </p:nvSpPr>
        <p:spPr/>
        <p:txBody>
          <a:bodyPr/>
          <a:lstStyle/>
          <a:p>
            <a:fld id="{D4E53B74-3F65-478D-81EB-ADE8EC2F588A}" type="datetimeFigureOut">
              <a:rPr lang="en-GB" smtClean="0"/>
              <a:t>06/05/2020</a:t>
            </a:fld>
            <a:endParaRPr lang="en-GB"/>
          </a:p>
        </p:txBody>
      </p:sp>
      <p:sp>
        <p:nvSpPr>
          <p:cNvPr id="6" name="Footer Placeholder 5">
            <a:extLst>
              <a:ext uri="{FF2B5EF4-FFF2-40B4-BE49-F238E27FC236}">
                <a16:creationId xmlns:a16="http://schemas.microsoft.com/office/drawing/2014/main" id="{0BC79556-1F55-46A6-9D58-B97010D08A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C52F2D-7E7E-4E15-AEE9-386F2079C76C}"/>
              </a:ext>
            </a:extLst>
          </p:cNvPr>
          <p:cNvSpPr>
            <a:spLocks noGrp="1"/>
          </p:cNvSpPr>
          <p:nvPr>
            <p:ph type="sldNum" sz="quarter" idx="12"/>
          </p:nvPr>
        </p:nvSpPr>
        <p:spPr/>
        <p:txBody>
          <a:bodyPr/>
          <a:lstStyle/>
          <a:p>
            <a:fld id="{E99AF708-989A-49D4-A659-23DEA840775C}" type="slidenum">
              <a:rPr lang="en-GB" smtClean="0"/>
              <a:t>‹#›</a:t>
            </a:fld>
            <a:endParaRPr lang="en-GB"/>
          </a:p>
        </p:txBody>
      </p:sp>
    </p:spTree>
    <p:extLst>
      <p:ext uri="{BB962C8B-B14F-4D97-AF65-F5344CB8AC3E}">
        <p14:creationId xmlns:p14="http://schemas.microsoft.com/office/powerpoint/2010/main" val="348415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45F6F-58E2-4891-9D63-1B8E5CFCB8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A7B4EB-37EE-4F3F-A380-31A0DCC50E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C2161B-3BB8-4806-852C-A80141EAF9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114CF1-48FB-4872-8203-B958998E1173}"/>
              </a:ext>
            </a:extLst>
          </p:cNvPr>
          <p:cNvSpPr>
            <a:spLocks noGrp="1"/>
          </p:cNvSpPr>
          <p:nvPr>
            <p:ph type="dt" sz="half" idx="10"/>
          </p:nvPr>
        </p:nvSpPr>
        <p:spPr/>
        <p:txBody>
          <a:bodyPr/>
          <a:lstStyle/>
          <a:p>
            <a:fld id="{D4E53B74-3F65-478D-81EB-ADE8EC2F588A}" type="datetimeFigureOut">
              <a:rPr lang="en-GB" smtClean="0"/>
              <a:t>06/05/2020</a:t>
            </a:fld>
            <a:endParaRPr lang="en-GB"/>
          </a:p>
        </p:txBody>
      </p:sp>
      <p:sp>
        <p:nvSpPr>
          <p:cNvPr id="6" name="Footer Placeholder 5">
            <a:extLst>
              <a:ext uri="{FF2B5EF4-FFF2-40B4-BE49-F238E27FC236}">
                <a16:creationId xmlns:a16="http://schemas.microsoft.com/office/drawing/2014/main" id="{71E49A49-92BF-414D-A589-4F929F7820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97F641-249F-4B7F-9DB3-9383CD2A42F0}"/>
              </a:ext>
            </a:extLst>
          </p:cNvPr>
          <p:cNvSpPr>
            <a:spLocks noGrp="1"/>
          </p:cNvSpPr>
          <p:nvPr>
            <p:ph type="sldNum" sz="quarter" idx="12"/>
          </p:nvPr>
        </p:nvSpPr>
        <p:spPr/>
        <p:txBody>
          <a:bodyPr/>
          <a:lstStyle/>
          <a:p>
            <a:fld id="{E99AF708-989A-49D4-A659-23DEA840775C}" type="slidenum">
              <a:rPr lang="en-GB" smtClean="0"/>
              <a:t>‹#›</a:t>
            </a:fld>
            <a:endParaRPr lang="en-GB"/>
          </a:p>
        </p:txBody>
      </p:sp>
    </p:spTree>
    <p:extLst>
      <p:ext uri="{BB962C8B-B14F-4D97-AF65-F5344CB8AC3E}">
        <p14:creationId xmlns:p14="http://schemas.microsoft.com/office/powerpoint/2010/main" val="404575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B710CC-D34B-4E5C-9B57-9930E8478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0F7B6E-8C22-4AF4-8BE1-235EAE0A5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5D1192-768A-41BD-B61C-3CD753372C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53B74-3F65-478D-81EB-ADE8EC2F588A}" type="datetimeFigureOut">
              <a:rPr lang="en-GB" smtClean="0"/>
              <a:t>06/05/2020</a:t>
            </a:fld>
            <a:endParaRPr lang="en-GB"/>
          </a:p>
        </p:txBody>
      </p:sp>
      <p:sp>
        <p:nvSpPr>
          <p:cNvPr id="5" name="Footer Placeholder 4">
            <a:extLst>
              <a:ext uri="{FF2B5EF4-FFF2-40B4-BE49-F238E27FC236}">
                <a16:creationId xmlns:a16="http://schemas.microsoft.com/office/drawing/2014/main" id="{A516EECB-C16E-4FB9-9A01-A5973A8960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DC3771-9A47-4317-99FB-8AAAA7B72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AF708-989A-49D4-A659-23DEA840775C}" type="slidenum">
              <a:rPr lang="en-GB" smtClean="0"/>
              <a:t>‹#›</a:t>
            </a:fld>
            <a:endParaRPr lang="en-GB"/>
          </a:p>
        </p:txBody>
      </p:sp>
    </p:spTree>
    <p:extLst>
      <p:ext uri="{BB962C8B-B14F-4D97-AF65-F5344CB8AC3E}">
        <p14:creationId xmlns:p14="http://schemas.microsoft.com/office/powerpoint/2010/main" val="4038559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1485" y="990499"/>
            <a:ext cx="9010966" cy="4524315"/>
          </a:xfrm>
          <a:prstGeom prst="rect">
            <a:avLst/>
          </a:prstGeom>
        </p:spPr>
        <p:txBody>
          <a:bodyPr wrap="square">
            <a:spAutoFit/>
          </a:bodyPr>
          <a:lstStyle/>
          <a:p>
            <a:r>
              <a:rPr lang="en-US" dirty="0" smtClean="0"/>
              <a:t>This </a:t>
            </a:r>
            <a:r>
              <a:rPr lang="en-US" dirty="0"/>
              <a:t>presentation </a:t>
            </a:r>
            <a:r>
              <a:rPr lang="en-US" dirty="0" err="1"/>
              <a:t>summarises</a:t>
            </a:r>
            <a:r>
              <a:rPr lang="en-US" dirty="0"/>
              <a:t> measurements of ozone, nitrogen oxides, carbon monoxide, methane and carbon dioxide that were made during the first four ACSIS (North Atlantic Climate System Integrated Study) flight campaigns. The ACSIS program is an ongoing 5 year project (2017 - 2021) which sets out to enhance understanding of the North Atlantic climate system and the drivers of </a:t>
            </a:r>
            <a:r>
              <a:rPr lang="en-US" dirty="0" err="1"/>
              <a:t>multidecadal</a:t>
            </a:r>
            <a:r>
              <a:rPr lang="en-US" dirty="0"/>
              <a:t> variability in North Atlantic sea surface temperatures (AMV). Measuring the composition of the atmosphere over the North Atlantic is key to gaining a better understanding of the North Atlantic climate system. </a:t>
            </a:r>
          </a:p>
          <a:p>
            <a:endParaRPr lang="en-US" dirty="0"/>
          </a:p>
          <a:p>
            <a:r>
              <a:rPr lang="en-US" dirty="0"/>
              <a:t>Measurements were made from the UK's Atmospheric Research Aircraft, a BAe-146-301 jet. Approximately 80 hours of measurement data was collected over 20 survey flights of the North Atlantic ocean allowing a picture of the spatial distribution of pollutants to be built up. During the flights a wide range of air masses were intercepted, including biomass burning air masses one of which is presented as an example. Data suggests that chemical signatures are preserved as pollutants are transported from source to North Atlantic. Ultimately the aim of these flights is to evaluate how well chemistry models represent the region and some initial data comparing to GEOS-</a:t>
            </a:r>
            <a:r>
              <a:rPr lang="en-US" dirty="0" err="1"/>
              <a:t>Chem</a:t>
            </a:r>
            <a:r>
              <a:rPr lang="en-US" dirty="0"/>
              <a:t> is shown.</a:t>
            </a:r>
            <a:endParaRPr lang="en-GB" dirty="0"/>
          </a:p>
        </p:txBody>
      </p:sp>
    </p:spTree>
    <p:extLst>
      <p:ext uri="{BB962C8B-B14F-4D97-AF65-F5344CB8AC3E}">
        <p14:creationId xmlns:p14="http://schemas.microsoft.com/office/powerpoint/2010/main" val="4222904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EA37C4-31D1-4B95-8770-F2A1D751AC8F}"/>
              </a:ext>
            </a:extLst>
          </p:cNvPr>
          <p:cNvSpPr txBox="1">
            <a:spLocks/>
          </p:cNvSpPr>
          <p:nvPr/>
        </p:nvSpPr>
        <p:spPr>
          <a:xfrm>
            <a:off x="0" y="-292100"/>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lumMod val="50000"/>
                  </a:schemeClr>
                </a:solidFill>
              </a:rPr>
              <a:t>Spatial Distribution of Gas Phase Pollutants</a:t>
            </a:r>
          </a:p>
        </p:txBody>
      </p:sp>
      <p:grpSp>
        <p:nvGrpSpPr>
          <p:cNvPr id="29" name="Group 28">
            <a:extLst>
              <a:ext uri="{FF2B5EF4-FFF2-40B4-BE49-F238E27FC236}">
                <a16:creationId xmlns:a16="http://schemas.microsoft.com/office/drawing/2014/main" id="{D274C8EA-211C-4C42-B50D-EB60F994BE24}"/>
              </a:ext>
            </a:extLst>
          </p:cNvPr>
          <p:cNvGrpSpPr/>
          <p:nvPr/>
        </p:nvGrpSpPr>
        <p:grpSpPr>
          <a:xfrm>
            <a:off x="25400" y="660400"/>
            <a:ext cx="7200000" cy="6248400"/>
            <a:chOff x="0" y="660400"/>
            <a:chExt cx="7200000" cy="6248400"/>
          </a:xfrm>
        </p:grpSpPr>
        <p:pic>
          <p:nvPicPr>
            <p:cNvPr id="7" name="Picture 6" descr="A close up of a map&#10;&#10;Description automatically generated">
              <a:extLst>
                <a:ext uri="{FF2B5EF4-FFF2-40B4-BE49-F238E27FC236}">
                  <a16:creationId xmlns:a16="http://schemas.microsoft.com/office/drawing/2014/main" id="{3AE3DE41-34D1-41A7-AE6F-6310EBFD186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660400"/>
              <a:ext cx="7200000" cy="5760000"/>
            </a:xfrm>
            <a:prstGeom prst="rect">
              <a:avLst/>
            </a:prstGeom>
          </p:spPr>
        </p:pic>
        <p:sp>
          <p:nvSpPr>
            <p:cNvPr id="8" name="TextBox 7">
              <a:extLst>
                <a:ext uri="{FF2B5EF4-FFF2-40B4-BE49-F238E27FC236}">
                  <a16:creationId xmlns:a16="http://schemas.microsoft.com/office/drawing/2014/main" id="{D8EDB8ED-DB96-495E-A430-B349D15CA824}"/>
                </a:ext>
              </a:extLst>
            </p:cNvPr>
            <p:cNvSpPr txBox="1"/>
            <p:nvPr/>
          </p:nvSpPr>
          <p:spPr>
            <a:xfrm>
              <a:off x="2909150" y="6385580"/>
              <a:ext cx="1145955" cy="523220"/>
            </a:xfrm>
            <a:prstGeom prst="rect">
              <a:avLst/>
            </a:prstGeom>
            <a:noFill/>
          </p:spPr>
          <p:txBody>
            <a:bodyPr wrap="none" rtlCol="0">
              <a:spAutoFit/>
            </a:bodyPr>
            <a:lstStyle/>
            <a:p>
              <a:r>
                <a:rPr lang="en-GB" sz="1400" dirty="0" err="1">
                  <a:solidFill>
                    <a:schemeClr val="accent1">
                      <a:lumMod val="50000"/>
                    </a:schemeClr>
                  </a:solidFill>
                </a:rPr>
                <a:t>Lajes</a:t>
              </a:r>
              <a:r>
                <a:rPr lang="en-GB" sz="1400" dirty="0">
                  <a:solidFill>
                    <a:schemeClr val="accent1">
                      <a:lumMod val="50000"/>
                    </a:schemeClr>
                  </a:solidFill>
                </a:rPr>
                <a:t> Airport</a:t>
              </a:r>
            </a:p>
            <a:p>
              <a:r>
                <a:rPr lang="en-GB" sz="1400" dirty="0">
                  <a:solidFill>
                    <a:schemeClr val="accent1">
                      <a:lumMod val="50000"/>
                    </a:schemeClr>
                  </a:solidFill>
                </a:rPr>
                <a:t>Porto Airport</a:t>
              </a:r>
            </a:p>
          </p:txBody>
        </p:sp>
        <p:cxnSp>
          <p:nvCxnSpPr>
            <p:cNvPr id="9" name="Connector: Elbow 8">
              <a:extLst>
                <a:ext uri="{FF2B5EF4-FFF2-40B4-BE49-F238E27FC236}">
                  <a16:creationId xmlns:a16="http://schemas.microsoft.com/office/drawing/2014/main" id="{DDFF4268-67A9-40DE-A6D8-867F68A59D04}"/>
                </a:ext>
              </a:extLst>
            </p:cNvPr>
            <p:cNvCxnSpPr>
              <a:cxnSpLocks/>
            </p:cNvCxnSpPr>
            <p:nvPr/>
          </p:nvCxnSpPr>
          <p:spPr>
            <a:xfrm>
              <a:off x="1919288" y="6191630"/>
              <a:ext cx="1052512" cy="338740"/>
            </a:xfrm>
            <a:prstGeom prst="bentConnector3">
              <a:avLst>
                <a:gd name="adj1" fmla="val 226"/>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876377E5-F945-4529-9A1D-A8C860FBA8E1}"/>
                </a:ext>
              </a:extLst>
            </p:cNvPr>
            <p:cNvCxnSpPr>
              <a:cxnSpLocks/>
            </p:cNvCxnSpPr>
            <p:nvPr/>
          </p:nvCxnSpPr>
          <p:spPr>
            <a:xfrm rot="10800000" flipV="1">
              <a:off x="4055111" y="6216180"/>
              <a:ext cx="1097914" cy="540049"/>
            </a:xfrm>
            <a:prstGeom prst="bentConnector3">
              <a:avLst>
                <a:gd name="adj1" fmla="val -752"/>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CC1FDA20-E199-439D-8AD2-E775F491F909}"/>
                </a:ext>
              </a:extLst>
            </p:cNvPr>
            <p:cNvCxnSpPr>
              <a:cxnSpLocks/>
            </p:cNvCxnSpPr>
            <p:nvPr/>
          </p:nvCxnSpPr>
          <p:spPr>
            <a:xfrm>
              <a:off x="2224088" y="6191630"/>
              <a:ext cx="747714" cy="577142"/>
            </a:xfrm>
            <a:prstGeom prst="bentConnector3">
              <a:avLst>
                <a:gd name="adj1" fmla="val 319"/>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1C99EA5D-C962-4680-8A45-96442E378AC0}"/>
                </a:ext>
              </a:extLst>
            </p:cNvPr>
            <p:cNvCxnSpPr>
              <a:cxnSpLocks/>
            </p:cNvCxnSpPr>
            <p:nvPr/>
          </p:nvCxnSpPr>
          <p:spPr>
            <a:xfrm rot="10800000" flipV="1">
              <a:off x="3959860" y="6216179"/>
              <a:ext cx="897891" cy="323715"/>
            </a:xfrm>
            <a:prstGeom prst="bentConnector3">
              <a:avLst>
                <a:gd name="adj1" fmla="val -389"/>
              </a:avLst>
            </a:prstGeom>
            <a:ln>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30" name="Content Placeholder 8">
            <a:extLst>
              <a:ext uri="{FF2B5EF4-FFF2-40B4-BE49-F238E27FC236}">
                <a16:creationId xmlns:a16="http://schemas.microsoft.com/office/drawing/2014/main" id="{27CB0E71-86E3-47BC-8422-7DCE7F4F3DA7}"/>
              </a:ext>
            </a:extLst>
          </p:cNvPr>
          <p:cNvSpPr txBox="1">
            <a:spLocks/>
          </p:cNvSpPr>
          <p:nvPr/>
        </p:nvSpPr>
        <p:spPr>
          <a:xfrm>
            <a:off x="7200000" y="859630"/>
            <a:ext cx="4776100" cy="576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accent1">
                    <a:lumMod val="75000"/>
                  </a:schemeClr>
                </a:solidFill>
              </a:rPr>
              <a:t>Data presented has been grouped into 2</a:t>
            </a:r>
            <a:r>
              <a:rPr lang="en-GB" sz="2000" b="1" dirty="0">
                <a:solidFill>
                  <a:schemeClr val="accent1">
                    <a:lumMod val="75000"/>
                  </a:schemeClr>
                </a:solidFill>
              </a:rPr>
              <a:t>°</a:t>
            </a:r>
            <a:r>
              <a:rPr lang="en-GB" sz="2000" dirty="0">
                <a:solidFill>
                  <a:schemeClr val="accent1">
                    <a:lumMod val="75000"/>
                  </a:schemeClr>
                </a:solidFill>
              </a:rPr>
              <a:t> latitude bins and the </a:t>
            </a:r>
            <a:r>
              <a:rPr lang="en-GB" sz="2000" b="1" dirty="0">
                <a:solidFill>
                  <a:schemeClr val="accent1">
                    <a:lumMod val="50000"/>
                  </a:schemeClr>
                </a:solidFill>
              </a:rPr>
              <a:t>median</a:t>
            </a:r>
            <a:r>
              <a:rPr lang="en-GB" sz="2000" dirty="0">
                <a:solidFill>
                  <a:schemeClr val="accent1">
                    <a:lumMod val="75000"/>
                  </a:schemeClr>
                </a:solidFill>
              </a:rPr>
              <a:t> value presented as a thick line. The shaded areas represent the </a:t>
            </a:r>
            <a:r>
              <a:rPr lang="en-GB" sz="2000" b="1" dirty="0">
                <a:solidFill>
                  <a:schemeClr val="accent1">
                    <a:lumMod val="50000"/>
                  </a:schemeClr>
                </a:solidFill>
              </a:rPr>
              <a:t>lower and upper quartiles</a:t>
            </a:r>
            <a:r>
              <a:rPr lang="en-GB" sz="2000" dirty="0">
                <a:solidFill>
                  <a:schemeClr val="accent1">
                    <a:lumMod val="75000"/>
                  </a:schemeClr>
                </a:solidFill>
              </a:rPr>
              <a:t> of the data to show the spread. Data from all four campaigns is grouped together.</a:t>
            </a:r>
          </a:p>
          <a:p>
            <a:r>
              <a:rPr lang="en-GB" sz="2000" dirty="0">
                <a:solidFill>
                  <a:schemeClr val="accent1">
                    <a:lumMod val="75000"/>
                  </a:schemeClr>
                </a:solidFill>
              </a:rPr>
              <a:t>Pollutants generally enhanced at most northerly latitudes of flight tracks, especially noticeable in NO</a:t>
            </a:r>
            <a:r>
              <a:rPr lang="en-GB" sz="2000" baseline="-25000" dirty="0">
                <a:solidFill>
                  <a:schemeClr val="accent1">
                    <a:lumMod val="75000"/>
                  </a:schemeClr>
                </a:solidFill>
              </a:rPr>
              <a:t>x</a:t>
            </a:r>
            <a:r>
              <a:rPr lang="en-GB" sz="2000" dirty="0">
                <a:solidFill>
                  <a:schemeClr val="accent1">
                    <a:lumMod val="75000"/>
                  </a:schemeClr>
                </a:solidFill>
              </a:rPr>
              <a:t> and CO within the boundary layer. </a:t>
            </a:r>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204151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11249E-EB8F-48F5-AEF4-7089DBF717B6}"/>
              </a:ext>
            </a:extLst>
          </p:cNvPr>
          <p:cNvSpPr txBox="1">
            <a:spLocks/>
          </p:cNvSpPr>
          <p:nvPr/>
        </p:nvSpPr>
        <p:spPr>
          <a:xfrm>
            <a:off x="51933" y="-247918"/>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chemeClr val="accent1">
                    <a:lumMod val="50000"/>
                  </a:schemeClr>
                </a:solidFill>
              </a:rPr>
              <a:t>HYSPLIT Back Trajectories </a:t>
            </a:r>
          </a:p>
        </p:txBody>
      </p:sp>
      <p:sp>
        <p:nvSpPr>
          <p:cNvPr id="6" name="Content Placeholder 8">
            <a:extLst>
              <a:ext uri="{FF2B5EF4-FFF2-40B4-BE49-F238E27FC236}">
                <a16:creationId xmlns:a16="http://schemas.microsoft.com/office/drawing/2014/main" id="{528EB1FA-0217-4931-B484-806CBE0BCCC3}"/>
              </a:ext>
            </a:extLst>
          </p:cNvPr>
          <p:cNvSpPr txBox="1">
            <a:spLocks/>
          </p:cNvSpPr>
          <p:nvPr/>
        </p:nvSpPr>
        <p:spPr>
          <a:xfrm>
            <a:off x="152399" y="1350361"/>
            <a:ext cx="4011839" cy="3996339"/>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dirty="0">
                <a:solidFill>
                  <a:schemeClr val="accent1">
                    <a:lumMod val="75000"/>
                  </a:schemeClr>
                </a:solidFill>
              </a:rPr>
              <a:t>96 hour HYSPLIT back trajectories, initiated at the mid point of every straight level run on each flight coloured by altitude in meters. </a:t>
            </a:r>
          </a:p>
          <a:p>
            <a:pPr marL="0" indent="0">
              <a:buNone/>
            </a:pPr>
            <a:endParaRPr lang="en-GB" sz="2600" dirty="0">
              <a:solidFill>
                <a:schemeClr val="accent1">
                  <a:lumMod val="75000"/>
                </a:schemeClr>
              </a:solidFill>
            </a:endParaRPr>
          </a:p>
          <a:p>
            <a:pPr marL="0" indent="0">
              <a:buNone/>
            </a:pPr>
            <a:r>
              <a:rPr lang="en-GB" sz="2600" dirty="0">
                <a:solidFill>
                  <a:schemeClr val="accent1">
                    <a:lumMod val="75000"/>
                  </a:schemeClr>
                </a:solidFill>
              </a:rPr>
              <a:t>All four campaigns were influenced by air passing over North America, with air masses originating west of the Azores dominating. </a:t>
            </a:r>
            <a:endParaRPr lang="en-GB" sz="2600" dirty="0"/>
          </a:p>
          <a:p>
            <a:pPr marL="0" indent="0">
              <a:buFont typeface="Arial" panose="020B0604020202020204" pitchFamily="34" charset="0"/>
              <a:buNone/>
            </a:pPr>
            <a:endParaRPr lang="en-GB" dirty="0"/>
          </a:p>
        </p:txBody>
      </p:sp>
      <p:pic>
        <p:nvPicPr>
          <p:cNvPr id="8" name="Picture 7" descr="A close up of a map&#10;&#10;Description automatically generated">
            <a:extLst>
              <a:ext uri="{FF2B5EF4-FFF2-40B4-BE49-F238E27FC236}">
                <a16:creationId xmlns:a16="http://schemas.microsoft.com/office/drawing/2014/main" id="{2722B52A-8536-4D4F-A707-37CEB2B764D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64238" y="783599"/>
            <a:ext cx="7975829" cy="5981872"/>
          </a:xfrm>
          <a:prstGeom prst="rect">
            <a:avLst/>
          </a:prstGeom>
        </p:spPr>
      </p:pic>
    </p:spTree>
    <p:extLst>
      <p:ext uri="{BB962C8B-B14F-4D97-AF65-F5344CB8AC3E}">
        <p14:creationId xmlns:p14="http://schemas.microsoft.com/office/powerpoint/2010/main" val="285966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443C94-6977-45CA-AC17-0423A023CD5A}"/>
              </a:ext>
            </a:extLst>
          </p:cNvPr>
          <p:cNvSpPr txBox="1">
            <a:spLocks/>
          </p:cNvSpPr>
          <p:nvPr/>
        </p:nvSpPr>
        <p:spPr>
          <a:xfrm>
            <a:off x="0" y="-139340"/>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lumMod val="50000"/>
                  </a:schemeClr>
                </a:solidFill>
              </a:rPr>
              <a:t>Case Study: Biomass burning influenced air mass</a:t>
            </a:r>
          </a:p>
        </p:txBody>
      </p:sp>
      <p:sp>
        <p:nvSpPr>
          <p:cNvPr id="8" name="Content Placeholder 8">
            <a:extLst>
              <a:ext uri="{FF2B5EF4-FFF2-40B4-BE49-F238E27FC236}">
                <a16:creationId xmlns:a16="http://schemas.microsoft.com/office/drawing/2014/main" id="{86B5CF6D-73A4-4976-9A7B-FD065AC60A02}"/>
              </a:ext>
            </a:extLst>
          </p:cNvPr>
          <p:cNvSpPr txBox="1">
            <a:spLocks/>
          </p:cNvSpPr>
          <p:nvPr/>
        </p:nvSpPr>
        <p:spPr>
          <a:xfrm>
            <a:off x="107950" y="882315"/>
            <a:ext cx="11887200" cy="242152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accent1">
                    <a:lumMod val="75000"/>
                  </a:schemeClr>
                </a:solidFill>
              </a:rPr>
              <a:t>Previous studies in the region have attempted to classify the different types of air mass over the North Atlantic by analysing </a:t>
            </a:r>
            <a:r>
              <a:rPr lang="en-GB" sz="2400" b="1" dirty="0">
                <a:solidFill>
                  <a:schemeClr val="accent1">
                    <a:lumMod val="50000"/>
                  </a:schemeClr>
                </a:solidFill>
              </a:rPr>
              <a:t>chemical signatures</a:t>
            </a:r>
            <a:r>
              <a:rPr lang="en-GB" sz="2400" dirty="0">
                <a:solidFill>
                  <a:schemeClr val="accent1">
                    <a:lumMod val="75000"/>
                  </a:schemeClr>
                </a:solidFill>
              </a:rPr>
              <a:t> and back trajectories.</a:t>
            </a:r>
          </a:p>
          <a:p>
            <a:pPr>
              <a:buClr>
                <a:schemeClr val="accent1">
                  <a:lumMod val="75000"/>
                </a:schemeClr>
              </a:buClr>
            </a:pPr>
            <a:r>
              <a:rPr lang="en-GB" sz="2400" b="1" dirty="0">
                <a:solidFill>
                  <a:schemeClr val="accent1">
                    <a:lumMod val="50000"/>
                  </a:schemeClr>
                </a:solidFill>
              </a:rPr>
              <a:t>Biomass burning</a:t>
            </a:r>
            <a:r>
              <a:rPr lang="en-GB" sz="2400" dirty="0">
                <a:solidFill>
                  <a:schemeClr val="accent1">
                    <a:lumMod val="75000"/>
                  </a:schemeClr>
                </a:solidFill>
              </a:rPr>
              <a:t> influenced air masses have been measured in the region.</a:t>
            </a:r>
          </a:p>
          <a:p>
            <a:r>
              <a:rPr lang="en-GB" sz="2400" dirty="0">
                <a:solidFill>
                  <a:schemeClr val="accent1">
                    <a:lumMod val="75000"/>
                  </a:schemeClr>
                </a:solidFill>
              </a:rPr>
              <a:t>Biomass burning influenced biomass are associated with </a:t>
            </a:r>
            <a:r>
              <a:rPr lang="en-GB" sz="2400" b="1" dirty="0">
                <a:solidFill>
                  <a:schemeClr val="accent1">
                    <a:lumMod val="50000"/>
                  </a:schemeClr>
                </a:solidFill>
              </a:rPr>
              <a:t>high concentrations of CO and VOCs and low </a:t>
            </a:r>
            <a:r>
              <a:rPr lang="en-GB" sz="2400" b="1" i="1" dirty="0">
                <a:solidFill>
                  <a:schemeClr val="accent1">
                    <a:lumMod val="50000"/>
                  </a:schemeClr>
                </a:solidFill>
              </a:rPr>
              <a:t>d</a:t>
            </a:r>
            <a:r>
              <a:rPr lang="en-GB" sz="2400" b="1" dirty="0">
                <a:solidFill>
                  <a:schemeClr val="accent1">
                    <a:lumMod val="50000"/>
                  </a:schemeClr>
                </a:solidFill>
              </a:rPr>
              <a:t>O</a:t>
            </a:r>
            <a:r>
              <a:rPr lang="en-GB" sz="2400" b="1" baseline="-25000" dirty="0">
                <a:solidFill>
                  <a:schemeClr val="accent1">
                    <a:lumMod val="50000"/>
                  </a:schemeClr>
                </a:solidFill>
              </a:rPr>
              <a:t>3</a:t>
            </a:r>
            <a:r>
              <a:rPr lang="en-GB" sz="2400" b="1" dirty="0">
                <a:solidFill>
                  <a:schemeClr val="accent1">
                    <a:lumMod val="50000"/>
                  </a:schemeClr>
                </a:solidFill>
              </a:rPr>
              <a:t>/</a:t>
            </a:r>
            <a:r>
              <a:rPr lang="en-GB" sz="2400" b="1" i="1" dirty="0" err="1">
                <a:solidFill>
                  <a:schemeClr val="accent1">
                    <a:lumMod val="50000"/>
                  </a:schemeClr>
                </a:solidFill>
              </a:rPr>
              <a:t>d</a:t>
            </a:r>
            <a:r>
              <a:rPr lang="en-GB" sz="2400" b="1" dirty="0" err="1">
                <a:solidFill>
                  <a:schemeClr val="accent1">
                    <a:lumMod val="50000"/>
                  </a:schemeClr>
                </a:solidFill>
              </a:rPr>
              <a:t>CO</a:t>
            </a:r>
            <a:r>
              <a:rPr lang="en-GB" sz="2400" b="1" dirty="0">
                <a:solidFill>
                  <a:schemeClr val="accent1">
                    <a:lumMod val="50000"/>
                  </a:schemeClr>
                </a:solidFill>
              </a:rPr>
              <a:t> values</a:t>
            </a:r>
            <a:r>
              <a:rPr lang="en-GB" sz="2400" dirty="0">
                <a:solidFill>
                  <a:schemeClr val="accent1">
                    <a:lumMod val="75000"/>
                  </a:schemeClr>
                </a:solidFill>
              </a:rPr>
              <a:t>.</a:t>
            </a:r>
          </a:p>
          <a:p>
            <a:r>
              <a:rPr lang="en-GB" sz="2400" dirty="0">
                <a:solidFill>
                  <a:schemeClr val="accent1">
                    <a:lumMod val="75000"/>
                  </a:schemeClr>
                </a:solidFill>
              </a:rPr>
              <a:t>During flight B998 (flight west of the Azores, flight track below), a biomass burning influenced air mass was sampled. </a:t>
            </a:r>
          </a:p>
          <a:p>
            <a:pPr marL="0" indent="0">
              <a:buNone/>
            </a:pPr>
            <a:endParaRPr lang="en-GB" sz="2000" dirty="0">
              <a:solidFill>
                <a:schemeClr val="accent1">
                  <a:lumMod val="75000"/>
                </a:schemeClr>
              </a:solidFill>
            </a:endParaRPr>
          </a:p>
          <a:p>
            <a:endParaRPr lang="en-GB" dirty="0"/>
          </a:p>
          <a:p>
            <a:pPr marL="0" indent="0">
              <a:buFont typeface="Arial" panose="020B0604020202020204" pitchFamily="34" charset="0"/>
              <a:buNone/>
            </a:pPr>
            <a:endParaRPr lang="en-GB" dirty="0"/>
          </a:p>
        </p:txBody>
      </p:sp>
      <p:sp>
        <p:nvSpPr>
          <p:cNvPr id="9" name="TextBox 8">
            <a:extLst>
              <a:ext uri="{FF2B5EF4-FFF2-40B4-BE49-F238E27FC236}">
                <a16:creationId xmlns:a16="http://schemas.microsoft.com/office/drawing/2014/main" id="{43983B4F-B093-41A5-A11F-9B884ABD7652}"/>
              </a:ext>
            </a:extLst>
          </p:cNvPr>
          <p:cNvSpPr txBox="1"/>
          <p:nvPr/>
        </p:nvSpPr>
        <p:spPr>
          <a:xfrm>
            <a:off x="0" y="6273225"/>
            <a:ext cx="10636250" cy="584775"/>
          </a:xfrm>
          <a:prstGeom prst="rect">
            <a:avLst/>
          </a:prstGeom>
          <a:noFill/>
        </p:spPr>
        <p:txBody>
          <a:bodyPr wrap="square" rtlCol="0">
            <a:spAutoFit/>
          </a:bodyPr>
          <a:lstStyle/>
          <a:p>
            <a:r>
              <a:rPr lang="en-GB" sz="1600" dirty="0" err="1">
                <a:solidFill>
                  <a:schemeClr val="accent1">
                    <a:lumMod val="75000"/>
                  </a:schemeClr>
                </a:solidFill>
              </a:rPr>
              <a:t>Lapina</a:t>
            </a:r>
            <a:r>
              <a:rPr lang="en-GB" sz="1600" dirty="0">
                <a:solidFill>
                  <a:schemeClr val="accent1">
                    <a:lumMod val="75000"/>
                  </a:schemeClr>
                </a:solidFill>
              </a:rPr>
              <a:t> et al., </a:t>
            </a:r>
            <a:r>
              <a:rPr lang="en-GB" sz="1600" dirty="0" err="1">
                <a:solidFill>
                  <a:schemeClr val="accent1">
                    <a:lumMod val="75000"/>
                  </a:schemeClr>
                </a:solidFill>
              </a:rPr>
              <a:t>Geophys</a:t>
            </a:r>
            <a:r>
              <a:rPr lang="en-GB" sz="1600" dirty="0">
                <a:solidFill>
                  <a:schemeClr val="accent1">
                    <a:lumMod val="75000"/>
                  </a:schemeClr>
                </a:solidFill>
              </a:rPr>
              <a:t>. Res. Lett, 33, 2006;  Val Martin et al., J. </a:t>
            </a:r>
            <a:r>
              <a:rPr lang="en-GB" sz="1600" dirty="0" err="1">
                <a:solidFill>
                  <a:schemeClr val="accent1">
                    <a:lumMod val="75000"/>
                  </a:schemeClr>
                </a:solidFill>
              </a:rPr>
              <a:t>Geophys</a:t>
            </a:r>
            <a:r>
              <a:rPr lang="en-GB" sz="1600" dirty="0">
                <a:solidFill>
                  <a:schemeClr val="accent1">
                    <a:lumMod val="75000"/>
                  </a:schemeClr>
                </a:solidFill>
              </a:rPr>
              <a:t>. Res, 113, 2008, Lewis et al., J. </a:t>
            </a:r>
            <a:r>
              <a:rPr lang="en-GB" sz="1600" dirty="0" err="1">
                <a:solidFill>
                  <a:schemeClr val="accent1">
                    <a:lumMod val="75000"/>
                  </a:schemeClr>
                </a:solidFill>
              </a:rPr>
              <a:t>Geophys</a:t>
            </a:r>
            <a:r>
              <a:rPr lang="en-GB" sz="1600" dirty="0">
                <a:solidFill>
                  <a:schemeClr val="accent1">
                    <a:lumMod val="75000"/>
                  </a:schemeClr>
                </a:solidFill>
              </a:rPr>
              <a:t>. Res, 2007; Zhang et al., Elem Sci </a:t>
            </a:r>
            <a:r>
              <a:rPr lang="en-GB" sz="1600" dirty="0" err="1">
                <a:solidFill>
                  <a:schemeClr val="accent1">
                    <a:lumMod val="75000"/>
                  </a:schemeClr>
                </a:solidFill>
              </a:rPr>
              <a:t>Anth</a:t>
            </a:r>
            <a:r>
              <a:rPr lang="en-GB" sz="1600" dirty="0">
                <a:solidFill>
                  <a:schemeClr val="accent1">
                    <a:lumMod val="75000"/>
                  </a:schemeClr>
                </a:solidFill>
              </a:rPr>
              <a:t>, 5, 2017 </a:t>
            </a:r>
          </a:p>
        </p:txBody>
      </p:sp>
      <p:pic>
        <p:nvPicPr>
          <p:cNvPr id="3" name="Picture 2" descr="A picture containing screenshot&#10;&#10;Description automatically generated">
            <a:extLst>
              <a:ext uri="{FF2B5EF4-FFF2-40B4-BE49-F238E27FC236}">
                <a16:creationId xmlns:a16="http://schemas.microsoft.com/office/drawing/2014/main" id="{60A56165-468A-4665-83D6-5F8E96D67978}"/>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052" b="19528"/>
          <a:stretch/>
        </p:blipFill>
        <p:spPr>
          <a:xfrm>
            <a:off x="2159761" y="3303837"/>
            <a:ext cx="8514162" cy="2928462"/>
          </a:xfrm>
          <a:prstGeom prst="rect">
            <a:avLst/>
          </a:prstGeom>
        </p:spPr>
      </p:pic>
    </p:spTree>
    <p:extLst>
      <p:ext uri="{BB962C8B-B14F-4D97-AF65-F5344CB8AC3E}">
        <p14:creationId xmlns:p14="http://schemas.microsoft.com/office/powerpoint/2010/main" val="1541887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48E187-97F2-4479-9B83-6D1FCF8A8045}"/>
              </a:ext>
            </a:extLst>
          </p:cNvPr>
          <p:cNvSpPr txBox="1">
            <a:spLocks/>
          </p:cNvSpPr>
          <p:nvPr/>
        </p:nvSpPr>
        <p:spPr>
          <a:xfrm>
            <a:off x="32658" y="-139340"/>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lumMod val="50000"/>
                  </a:schemeClr>
                </a:solidFill>
              </a:rPr>
              <a:t>Case Study: Biomass burning influenced air mass</a:t>
            </a:r>
          </a:p>
        </p:txBody>
      </p:sp>
      <p:sp>
        <p:nvSpPr>
          <p:cNvPr id="10" name="Content Placeholder 8">
            <a:extLst>
              <a:ext uri="{FF2B5EF4-FFF2-40B4-BE49-F238E27FC236}">
                <a16:creationId xmlns:a16="http://schemas.microsoft.com/office/drawing/2014/main" id="{7B2DE67F-F70B-40F0-B0FC-E7FAD618AFD6}"/>
              </a:ext>
            </a:extLst>
          </p:cNvPr>
          <p:cNvSpPr txBox="1">
            <a:spLocks/>
          </p:cNvSpPr>
          <p:nvPr/>
        </p:nvSpPr>
        <p:spPr>
          <a:xfrm>
            <a:off x="263049" y="1085733"/>
            <a:ext cx="3935186" cy="4955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accent1">
                    <a:lumMod val="75000"/>
                  </a:schemeClr>
                </a:solidFill>
              </a:rPr>
              <a:t>Dashed lines on time series show where biomass burning influenced air was intercepted. Run altitude was 4361 m. </a:t>
            </a:r>
          </a:p>
          <a:p>
            <a:r>
              <a:rPr lang="en-GB" sz="2000" dirty="0">
                <a:solidFill>
                  <a:schemeClr val="accent1">
                    <a:lumMod val="75000"/>
                  </a:schemeClr>
                </a:solidFill>
              </a:rPr>
              <a:t>Enhanced CO concentrations ranging from </a:t>
            </a:r>
            <a:r>
              <a:rPr lang="en-GB" sz="2000" b="1" dirty="0">
                <a:solidFill>
                  <a:schemeClr val="accent1">
                    <a:lumMod val="50000"/>
                  </a:schemeClr>
                </a:solidFill>
              </a:rPr>
              <a:t>129 </a:t>
            </a:r>
            <a:r>
              <a:rPr lang="en-GB" sz="2000" b="1" dirty="0" err="1">
                <a:solidFill>
                  <a:schemeClr val="accent1">
                    <a:lumMod val="50000"/>
                  </a:schemeClr>
                </a:solidFill>
              </a:rPr>
              <a:t>ppbv</a:t>
            </a:r>
            <a:r>
              <a:rPr lang="en-GB" sz="2000" b="1" dirty="0">
                <a:solidFill>
                  <a:schemeClr val="accent1">
                    <a:lumMod val="50000"/>
                  </a:schemeClr>
                </a:solidFill>
              </a:rPr>
              <a:t> – 147 </a:t>
            </a:r>
            <a:r>
              <a:rPr lang="en-GB" sz="2000" b="1" dirty="0" err="1">
                <a:solidFill>
                  <a:schemeClr val="accent1">
                    <a:lumMod val="50000"/>
                  </a:schemeClr>
                </a:solidFill>
              </a:rPr>
              <a:t>ppbv</a:t>
            </a:r>
            <a:r>
              <a:rPr lang="en-GB" sz="2000" dirty="0">
                <a:solidFill>
                  <a:schemeClr val="accent1">
                    <a:lumMod val="75000"/>
                  </a:schemeClr>
                </a:solidFill>
              </a:rPr>
              <a:t> during the run.  Ozone concentrations were between </a:t>
            </a:r>
            <a:r>
              <a:rPr lang="en-GB" sz="2000" b="1" dirty="0">
                <a:solidFill>
                  <a:schemeClr val="accent1">
                    <a:lumMod val="50000"/>
                  </a:schemeClr>
                </a:solidFill>
              </a:rPr>
              <a:t>44 and 48 </a:t>
            </a:r>
            <a:r>
              <a:rPr lang="en-GB" sz="2000" b="1" dirty="0" err="1">
                <a:solidFill>
                  <a:schemeClr val="accent1">
                    <a:lumMod val="50000"/>
                  </a:schemeClr>
                </a:solidFill>
              </a:rPr>
              <a:t>ppbv</a:t>
            </a:r>
            <a:r>
              <a:rPr lang="en-GB" sz="2000" dirty="0">
                <a:solidFill>
                  <a:schemeClr val="accent1">
                    <a:lumMod val="75000"/>
                  </a:schemeClr>
                </a:solidFill>
              </a:rPr>
              <a:t>.</a:t>
            </a:r>
          </a:p>
          <a:p>
            <a:r>
              <a:rPr lang="en-GB" sz="2000" dirty="0">
                <a:solidFill>
                  <a:schemeClr val="accent1">
                    <a:lumMod val="75000"/>
                  </a:schemeClr>
                </a:solidFill>
              </a:rPr>
              <a:t>Ethene elevated in sample taken (87 </a:t>
            </a:r>
            <a:r>
              <a:rPr lang="en-GB" sz="2000" dirty="0" err="1">
                <a:solidFill>
                  <a:schemeClr val="accent1">
                    <a:lumMod val="75000"/>
                  </a:schemeClr>
                </a:solidFill>
              </a:rPr>
              <a:t>pptv</a:t>
            </a:r>
            <a:r>
              <a:rPr lang="en-GB" sz="2000" dirty="0">
                <a:solidFill>
                  <a:schemeClr val="accent1">
                    <a:lumMod val="75000"/>
                  </a:schemeClr>
                </a:solidFill>
              </a:rPr>
              <a:t>). </a:t>
            </a:r>
          </a:p>
          <a:p>
            <a:r>
              <a:rPr lang="en-GB" sz="2000" i="1" dirty="0">
                <a:solidFill>
                  <a:schemeClr val="accent1">
                    <a:lumMod val="75000"/>
                  </a:schemeClr>
                </a:solidFill>
              </a:rPr>
              <a:t>d</a:t>
            </a:r>
            <a:r>
              <a:rPr lang="en-GB" sz="2000" dirty="0">
                <a:solidFill>
                  <a:schemeClr val="accent1">
                    <a:lumMod val="75000"/>
                  </a:schemeClr>
                </a:solidFill>
              </a:rPr>
              <a:t>O</a:t>
            </a:r>
            <a:r>
              <a:rPr lang="en-GB" sz="2000" baseline="-25000" dirty="0">
                <a:solidFill>
                  <a:schemeClr val="accent1">
                    <a:lumMod val="75000"/>
                  </a:schemeClr>
                </a:solidFill>
              </a:rPr>
              <a:t>3</a:t>
            </a:r>
            <a:r>
              <a:rPr lang="en-GB" sz="2000" dirty="0">
                <a:solidFill>
                  <a:schemeClr val="accent1">
                    <a:lumMod val="75000"/>
                  </a:schemeClr>
                </a:solidFill>
              </a:rPr>
              <a:t>/</a:t>
            </a:r>
            <a:r>
              <a:rPr lang="en-GB" sz="2000" i="1" dirty="0" err="1">
                <a:solidFill>
                  <a:schemeClr val="accent1">
                    <a:lumMod val="75000"/>
                  </a:schemeClr>
                </a:solidFill>
              </a:rPr>
              <a:t>d</a:t>
            </a:r>
            <a:r>
              <a:rPr lang="en-GB" sz="2000" dirty="0" err="1">
                <a:solidFill>
                  <a:schemeClr val="accent1">
                    <a:lumMod val="75000"/>
                  </a:schemeClr>
                </a:solidFill>
              </a:rPr>
              <a:t>CO</a:t>
            </a:r>
            <a:r>
              <a:rPr lang="en-GB" sz="2000" dirty="0">
                <a:solidFill>
                  <a:schemeClr val="accent1">
                    <a:lumMod val="75000"/>
                  </a:schemeClr>
                </a:solidFill>
              </a:rPr>
              <a:t> value, calculated from RMA regression analysis was </a:t>
            </a:r>
            <a:r>
              <a:rPr lang="en-GB" sz="2000" b="1" dirty="0">
                <a:solidFill>
                  <a:schemeClr val="accent1">
                    <a:lumMod val="50000"/>
                  </a:schemeClr>
                </a:solidFill>
              </a:rPr>
              <a:t>0.15</a:t>
            </a:r>
            <a:r>
              <a:rPr lang="en-GB" sz="2000" dirty="0">
                <a:solidFill>
                  <a:schemeClr val="accent1">
                    <a:lumMod val="75000"/>
                  </a:schemeClr>
                </a:solidFill>
              </a:rPr>
              <a:t>, in the range for aged biomass burning air. </a:t>
            </a:r>
            <a:endParaRPr lang="en-GB" dirty="0"/>
          </a:p>
          <a:p>
            <a:pPr marL="0" indent="0">
              <a:buFont typeface="Arial" panose="020B0604020202020204" pitchFamily="34" charset="0"/>
              <a:buNone/>
            </a:pPr>
            <a:endParaRPr lang="en-GB" dirty="0"/>
          </a:p>
        </p:txBody>
      </p:sp>
      <p:sp>
        <p:nvSpPr>
          <p:cNvPr id="11" name="TextBox 10">
            <a:extLst>
              <a:ext uri="{FF2B5EF4-FFF2-40B4-BE49-F238E27FC236}">
                <a16:creationId xmlns:a16="http://schemas.microsoft.com/office/drawing/2014/main" id="{E2A907EC-AEA0-4B7B-A037-A11656EEA002}"/>
              </a:ext>
            </a:extLst>
          </p:cNvPr>
          <p:cNvSpPr txBox="1"/>
          <p:nvPr/>
        </p:nvSpPr>
        <p:spPr>
          <a:xfrm>
            <a:off x="263049" y="6488668"/>
            <a:ext cx="5105400" cy="369332"/>
          </a:xfrm>
          <a:prstGeom prst="rect">
            <a:avLst/>
          </a:prstGeom>
          <a:noFill/>
        </p:spPr>
        <p:txBody>
          <a:bodyPr wrap="square" rtlCol="0">
            <a:spAutoFit/>
          </a:bodyPr>
          <a:lstStyle/>
          <a:p>
            <a:r>
              <a:rPr lang="en-GB" dirty="0">
                <a:solidFill>
                  <a:schemeClr val="accent1">
                    <a:lumMod val="75000"/>
                  </a:schemeClr>
                </a:solidFill>
              </a:rPr>
              <a:t>Jaffe and </a:t>
            </a:r>
            <a:r>
              <a:rPr lang="en-GB" dirty="0" err="1">
                <a:solidFill>
                  <a:schemeClr val="accent1">
                    <a:lumMod val="75000"/>
                  </a:schemeClr>
                </a:solidFill>
              </a:rPr>
              <a:t>Wigder</a:t>
            </a:r>
            <a:r>
              <a:rPr lang="en-GB" dirty="0">
                <a:solidFill>
                  <a:schemeClr val="accent1">
                    <a:lumMod val="75000"/>
                  </a:schemeClr>
                </a:solidFill>
              </a:rPr>
              <a:t>, Atmos. Environ., 51, 2012</a:t>
            </a:r>
          </a:p>
        </p:txBody>
      </p:sp>
      <p:pic>
        <p:nvPicPr>
          <p:cNvPr id="13" name="Picture 12" descr="A close up of text on a white background&#10;&#10;Description automatically generated">
            <a:extLst>
              <a:ext uri="{FF2B5EF4-FFF2-40B4-BE49-F238E27FC236}">
                <a16:creationId xmlns:a16="http://schemas.microsoft.com/office/drawing/2014/main" id="{144A38CB-ED3D-4665-917B-C3CB269A6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5171" y="990146"/>
            <a:ext cx="7728751" cy="5770800"/>
          </a:xfrm>
          <a:prstGeom prst="rect">
            <a:avLst/>
          </a:prstGeom>
        </p:spPr>
      </p:pic>
    </p:spTree>
    <p:extLst>
      <p:ext uri="{BB962C8B-B14F-4D97-AF65-F5344CB8AC3E}">
        <p14:creationId xmlns:p14="http://schemas.microsoft.com/office/powerpoint/2010/main" val="3774685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7525BF3A-D172-471C-9FC8-A24CE5FD98D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06181" y="1267865"/>
            <a:ext cx="8175171" cy="4905102"/>
          </a:xfrm>
          <a:prstGeom prst="rect">
            <a:avLst/>
          </a:prstGeom>
        </p:spPr>
      </p:pic>
      <p:sp>
        <p:nvSpPr>
          <p:cNvPr id="3" name="Title 1">
            <a:extLst>
              <a:ext uri="{FF2B5EF4-FFF2-40B4-BE49-F238E27FC236}">
                <a16:creationId xmlns:a16="http://schemas.microsoft.com/office/drawing/2014/main" id="{502F381E-E1B5-49FE-9C75-C94249D06C0E}"/>
              </a:ext>
            </a:extLst>
          </p:cNvPr>
          <p:cNvSpPr txBox="1">
            <a:spLocks/>
          </p:cNvSpPr>
          <p:nvPr/>
        </p:nvSpPr>
        <p:spPr>
          <a:xfrm>
            <a:off x="0" y="-187068"/>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lumMod val="50000"/>
                  </a:schemeClr>
                </a:solidFill>
              </a:rPr>
              <a:t>Case Study: Biomass burning influenced air mass</a:t>
            </a:r>
          </a:p>
        </p:txBody>
      </p:sp>
      <p:sp>
        <p:nvSpPr>
          <p:cNvPr id="4" name="Content Placeholder 8">
            <a:extLst>
              <a:ext uri="{FF2B5EF4-FFF2-40B4-BE49-F238E27FC236}">
                <a16:creationId xmlns:a16="http://schemas.microsoft.com/office/drawing/2014/main" id="{CA5BF571-79E7-46ED-A593-2E7E0153E1E3}"/>
              </a:ext>
            </a:extLst>
          </p:cNvPr>
          <p:cNvSpPr txBox="1">
            <a:spLocks/>
          </p:cNvSpPr>
          <p:nvPr/>
        </p:nvSpPr>
        <p:spPr>
          <a:xfrm>
            <a:off x="263049" y="1267865"/>
            <a:ext cx="3643132" cy="53640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solidFill>
                  <a:schemeClr val="accent1">
                    <a:lumMod val="75000"/>
                  </a:schemeClr>
                </a:solidFill>
              </a:rPr>
              <a:t>Plot shows 96 hour HYSPLIT back trajectory initiated at the midpoint of run 11 on flight B998, coloured by height. Orange dots show the location of </a:t>
            </a:r>
            <a:r>
              <a:rPr lang="en-GB" sz="2200" b="1" dirty="0">
                <a:solidFill>
                  <a:schemeClr val="accent1">
                    <a:lumMod val="50000"/>
                  </a:schemeClr>
                </a:solidFill>
              </a:rPr>
              <a:t>active fires</a:t>
            </a:r>
            <a:r>
              <a:rPr lang="en-GB" sz="2200" dirty="0">
                <a:solidFill>
                  <a:schemeClr val="accent1">
                    <a:lumMod val="75000"/>
                  </a:schemeClr>
                </a:solidFill>
              </a:rPr>
              <a:t> on 10/02/2017, four days prior to flight B998. Fire location was determined using fire radiative power data from Global Fire Assimilation System (GFAS).</a:t>
            </a:r>
          </a:p>
          <a:p>
            <a:r>
              <a:rPr lang="en-GB" sz="2200" dirty="0">
                <a:solidFill>
                  <a:schemeClr val="accent1">
                    <a:lumMod val="75000"/>
                  </a:schemeClr>
                </a:solidFill>
              </a:rPr>
              <a:t>Suggests that air mass has encountered burning and </a:t>
            </a:r>
            <a:r>
              <a:rPr lang="en-GB" sz="2200" b="1" dirty="0">
                <a:solidFill>
                  <a:schemeClr val="accent1">
                    <a:lumMod val="50000"/>
                  </a:schemeClr>
                </a:solidFill>
              </a:rPr>
              <a:t>chemical signature</a:t>
            </a:r>
            <a:r>
              <a:rPr lang="en-GB" sz="2200" dirty="0">
                <a:solidFill>
                  <a:schemeClr val="accent1">
                    <a:lumMod val="75000"/>
                  </a:schemeClr>
                </a:solidFill>
              </a:rPr>
              <a:t> has been preserved during transport.</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05766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DA5E67-15E6-44BC-B503-926F644881A5}"/>
              </a:ext>
            </a:extLst>
          </p:cNvPr>
          <p:cNvSpPr txBox="1">
            <a:spLocks/>
          </p:cNvSpPr>
          <p:nvPr/>
        </p:nvSpPr>
        <p:spPr>
          <a:xfrm>
            <a:off x="0" y="-215643"/>
            <a:ext cx="1226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lumMod val="50000"/>
                  </a:schemeClr>
                </a:solidFill>
              </a:rPr>
              <a:t>GEOS-Chem Evaluation and Future Work</a:t>
            </a:r>
          </a:p>
        </p:txBody>
      </p:sp>
      <p:sp>
        <p:nvSpPr>
          <p:cNvPr id="5" name="Content Placeholder 8">
            <a:extLst>
              <a:ext uri="{FF2B5EF4-FFF2-40B4-BE49-F238E27FC236}">
                <a16:creationId xmlns:a16="http://schemas.microsoft.com/office/drawing/2014/main" id="{9AC2FB14-5633-4460-AC0D-ACC89B9B0A73}"/>
              </a:ext>
            </a:extLst>
          </p:cNvPr>
          <p:cNvSpPr txBox="1">
            <a:spLocks/>
          </p:cNvSpPr>
          <p:nvPr/>
        </p:nvSpPr>
        <p:spPr>
          <a:xfrm>
            <a:off x="152400" y="739441"/>
            <a:ext cx="11887200" cy="112463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accent1">
                    <a:lumMod val="75000"/>
                  </a:schemeClr>
                </a:solidFill>
              </a:rPr>
              <a:t>A central aim of the ACSIS program is to evaluate how well models represent the North Atlantic. </a:t>
            </a:r>
          </a:p>
          <a:p>
            <a:r>
              <a:rPr lang="en-GB" sz="2000" dirty="0">
                <a:solidFill>
                  <a:schemeClr val="accent1">
                    <a:lumMod val="75000"/>
                  </a:schemeClr>
                </a:solidFill>
              </a:rPr>
              <a:t>The </a:t>
            </a:r>
            <a:r>
              <a:rPr lang="en-GB" sz="2000" b="1" dirty="0">
                <a:solidFill>
                  <a:schemeClr val="accent1">
                    <a:lumMod val="50000"/>
                  </a:schemeClr>
                </a:solidFill>
              </a:rPr>
              <a:t>GEOS-Chem</a:t>
            </a:r>
            <a:r>
              <a:rPr lang="en-GB" sz="2000" dirty="0">
                <a:solidFill>
                  <a:schemeClr val="accent1">
                    <a:lumMod val="75000"/>
                  </a:schemeClr>
                </a:solidFill>
              </a:rPr>
              <a:t> model was run along the flight tracks for the first two ACSIS campaigns.</a:t>
            </a:r>
          </a:p>
          <a:p>
            <a:r>
              <a:rPr lang="en-GB" sz="2000" dirty="0">
                <a:solidFill>
                  <a:schemeClr val="accent1">
                    <a:lumMod val="75000"/>
                  </a:schemeClr>
                </a:solidFill>
              </a:rPr>
              <a:t>Data here is preliminary and work on this is ongoing.</a:t>
            </a:r>
            <a:endParaRPr lang="en-GB" sz="2400" dirty="0"/>
          </a:p>
          <a:p>
            <a:pPr marL="0" indent="0">
              <a:buFont typeface="Arial" panose="020B0604020202020204" pitchFamily="34" charset="0"/>
              <a:buNone/>
            </a:pPr>
            <a:endParaRPr lang="en-GB" dirty="0"/>
          </a:p>
        </p:txBody>
      </p:sp>
      <p:pic>
        <p:nvPicPr>
          <p:cNvPr id="7" name="Picture 6" descr="A close up of a map&#10;&#10;Description automatically generated">
            <a:extLst>
              <a:ext uri="{FF2B5EF4-FFF2-40B4-BE49-F238E27FC236}">
                <a16:creationId xmlns:a16="http://schemas.microsoft.com/office/drawing/2014/main" id="{96A946A9-4CC6-4342-826A-8ACAFBEBFB5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880" y="1971676"/>
            <a:ext cx="5289020" cy="4533446"/>
          </a:xfrm>
          <a:prstGeom prst="rect">
            <a:avLst/>
          </a:prstGeom>
        </p:spPr>
      </p:pic>
      <p:sp>
        <p:nvSpPr>
          <p:cNvPr id="8" name="TextBox 7">
            <a:extLst>
              <a:ext uri="{FF2B5EF4-FFF2-40B4-BE49-F238E27FC236}">
                <a16:creationId xmlns:a16="http://schemas.microsoft.com/office/drawing/2014/main" id="{B37D8A06-25FD-4A91-9E12-88814C9337D4}"/>
              </a:ext>
            </a:extLst>
          </p:cNvPr>
          <p:cNvSpPr txBox="1"/>
          <p:nvPr/>
        </p:nvSpPr>
        <p:spPr>
          <a:xfrm>
            <a:off x="44980" y="6476094"/>
            <a:ext cx="5467350" cy="369332"/>
          </a:xfrm>
          <a:prstGeom prst="rect">
            <a:avLst/>
          </a:prstGeom>
          <a:noFill/>
        </p:spPr>
        <p:txBody>
          <a:bodyPr wrap="square" rtlCol="0">
            <a:spAutoFit/>
          </a:bodyPr>
          <a:lstStyle/>
          <a:p>
            <a:r>
              <a:rPr lang="en-GB" dirty="0">
                <a:solidFill>
                  <a:schemeClr val="accent1">
                    <a:lumMod val="75000"/>
                  </a:schemeClr>
                </a:solidFill>
              </a:rPr>
              <a:t>Thanks to Tomás </a:t>
            </a:r>
            <a:r>
              <a:rPr lang="en-GB" dirty="0" err="1">
                <a:solidFill>
                  <a:schemeClr val="accent1">
                    <a:lumMod val="75000"/>
                  </a:schemeClr>
                </a:solidFill>
              </a:rPr>
              <a:t>Sherwen</a:t>
            </a:r>
            <a:r>
              <a:rPr lang="en-GB" dirty="0">
                <a:solidFill>
                  <a:schemeClr val="accent1">
                    <a:lumMod val="75000"/>
                  </a:schemeClr>
                </a:solidFill>
              </a:rPr>
              <a:t> for model data.  </a:t>
            </a:r>
          </a:p>
        </p:txBody>
      </p:sp>
      <p:pic>
        <p:nvPicPr>
          <p:cNvPr id="10" name="Picture 9" descr="A close up of a map&#10;&#10;Description automatically generated">
            <a:extLst>
              <a:ext uri="{FF2B5EF4-FFF2-40B4-BE49-F238E27FC236}">
                <a16:creationId xmlns:a16="http://schemas.microsoft.com/office/drawing/2014/main" id="{6B354E09-72AA-44D4-B0C0-531DCE8D426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74090" y="1981201"/>
            <a:ext cx="5287800" cy="4532400"/>
          </a:xfrm>
          <a:prstGeom prst="rect">
            <a:avLst/>
          </a:prstGeom>
        </p:spPr>
      </p:pic>
      <p:sp>
        <p:nvSpPr>
          <p:cNvPr id="11" name="Content Placeholder 8">
            <a:extLst>
              <a:ext uri="{FF2B5EF4-FFF2-40B4-BE49-F238E27FC236}">
                <a16:creationId xmlns:a16="http://schemas.microsoft.com/office/drawing/2014/main" id="{1FE56E2B-B125-425F-84EC-DF21F76E75D8}"/>
              </a:ext>
            </a:extLst>
          </p:cNvPr>
          <p:cNvSpPr txBox="1">
            <a:spLocks/>
          </p:cNvSpPr>
          <p:nvPr/>
        </p:nvSpPr>
        <p:spPr>
          <a:xfrm>
            <a:off x="10369927" y="2910790"/>
            <a:ext cx="1815193" cy="37687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chemeClr val="accent1">
                    <a:lumMod val="75000"/>
                  </a:schemeClr>
                </a:solidFill>
              </a:rPr>
              <a:t>Plots indicate </a:t>
            </a:r>
            <a:r>
              <a:rPr lang="en-GB" sz="1600" b="1" dirty="0">
                <a:solidFill>
                  <a:schemeClr val="accent1">
                    <a:lumMod val="50000"/>
                  </a:schemeClr>
                </a:solidFill>
              </a:rPr>
              <a:t>spatial variation in model-measurement agreement</a:t>
            </a:r>
            <a:r>
              <a:rPr lang="en-GB" sz="1600" dirty="0">
                <a:solidFill>
                  <a:schemeClr val="accent1">
                    <a:lumMod val="75000"/>
                  </a:schemeClr>
                </a:solidFill>
              </a:rPr>
              <a:t>. If the model agrees well with measurement data the value will be 1. If the model overestimates measurements values will be &gt;1 and if model underestimates concentrations values will be &lt;1.</a:t>
            </a:r>
          </a:p>
        </p:txBody>
      </p:sp>
    </p:spTree>
    <p:extLst>
      <p:ext uri="{BB962C8B-B14F-4D97-AF65-F5344CB8AC3E}">
        <p14:creationId xmlns:p14="http://schemas.microsoft.com/office/powerpoint/2010/main" val="427949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217343-4F3D-4865-97CF-3D16D768692E}"/>
              </a:ext>
            </a:extLst>
          </p:cNvPr>
          <p:cNvSpPr>
            <a:spLocks noGrp="1"/>
          </p:cNvSpPr>
          <p:nvPr>
            <p:ph type="ctrTitle"/>
          </p:nvPr>
        </p:nvSpPr>
        <p:spPr>
          <a:xfrm>
            <a:off x="311150" y="221630"/>
            <a:ext cx="11569700" cy="2387600"/>
          </a:xfrm>
        </p:spPr>
        <p:txBody>
          <a:bodyPr>
            <a:normAutofit fontScale="90000"/>
          </a:bodyPr>
          <a:lstStyle/>
          <a:p>
            <a:r>
              <a:rPr lang="en-GB" b="1" dirty="0">
                <a:solidFill>
                  <a:srgbClr val="002060"/>
                </a:solidFill>
              </a:rPr>
              <a:t>Measurement of Gas Phase Pollutants over the North Atlantic Ocean</a:t>
            </a:r>
          </a:p>
        </p:txBody>
      </p:sp>
      <p:sp>
        <p:nvSpPr>
          <p:cNvPr id="5" name="Subtitle 4">
            <a:extLst>
              <a:ext uri="{FF2B5EF4-FFF2-40B4-BE49-F238E27FC236}">
                <a16:creationId xmlns:a16="http://schemas.microsoft.com/office/drawing/2014/main" id="{17A4BFB0-5DAF-42CD-9617-30ED3FD2E30C}"/>
              </a:ext>
            </a:extLst>
          </p:cNvPr>
          <p:cNvSpPr>
            <a:spLocks noGrp="1"/>
          </p:cNvSpPr>
          <p:nvPr>
            <p:ph type="subTitle" idx="1"/>
          </p:nvPr>
        </p:nvSpPr>
        <p:spPr>
          <a:xfrm>
            <a:off x="1524000" y="2775306"/>
            <a:ext cx="9144000" cy="2387600"/>
          </a:xfrm>
        </p:spPr>
        <p:txBody>
          <a:bodyPr>
            <a:normAutofit/>
          </a:bodyPr>
          <a:lstStyle/>
          <a:p>
            <a:r>
              <a:rPr lang="en-GB">
                <a:solidFill>
                  <a:schemeClr val="accent1">
                    <a:lumMod val="75000"/>
                  </a:schemeClr>
                </a:solidFill>
              </a:rPr>
              <a:t>James Lee</a:t>
            </a:r>
            <a:r>
              <a:rPr lang="en-GB" baseline="30000">
                <a:solidFill>
                  <a:schemeClr val="accent1">
                    <a:lumMod val="75000"/>
                  </a:schemeClr>
                </a:solidFill>
              </a:rPr>
              <a:t>1,2</a:t>
            </a:r>
            <a:r>
              <a:rPr lang="en-GB">
                <a:solidFill>
                  <a:schemeClr val="accent1">
                    <a:lumMod val="75000"/>
                  </a:schemeClr>
                </a:solidFill>
              </a:rPr>
              <a:t>, Freya Squires</a:t>
            </a:r>
            <a:r>
              <a:rPr lang="en-GB" baseline="30000">
                <a:solidFill>
                  <a:schemeClr val="accent1">
                    <a:lumMod val="75000"/>
                  </a:schemeClr>
                </a:solidFill>
              </a:rPr>
              <a:t>1</a:t>
            </a:r>
            <a:r>
              <a:rPr lang="en-GB">
                <a:solidFill>
                  <a:schemeClr val="accent1">
                    <a:lumMod val="75000"/>
                  </a:schemeClr>
                </a:solidFill>
              </a:rPr>
              <a:t>, Simone Andersen</a:t>
            </a:r>
            <a:r>
              <a:rPr lang="en-GB" baseline="30000">
                <a:solidFill>
                  <a:schemeClr val="accent1">
                    <a:lumMod val="75000"/>
                  </a:schemeClr>
                </a:solidFill>
              </a:rPr>
              <a:t>1</a:t>
            </a:r>
            <a:r>
              <a:rPr lang="en-GB">
                <a:solidFill>
                  <a:schemeClr val="accent1">
                    <a:lumMod val="75000"/>
                  </a:schemeClr>
                </a:solidFill>
              </a:rPr>
              <a:t>, Jim Hopkins</a:t>
            </a:r>
            <a:r>
              <a:rPr lang="en-GB" baseline="30000">
                <a:solidFill>
                  <a:schemeClr val="accent1">
                    <a:lumMod val="75000"/>
                  </a:schemeClr>
                </a:solidFill>
              </a:rPr>
              <a:t>1,2</a:t>
            </a:r>
            <a:r>
              <a:rPr lang="en-GB">
                <a:solidFill>
                  <a:schemeClr val="accent1">
                    <a:lumMod val="75000"/>
                  </a:schemeClr>
                </a:solidFill>
              </a:rPr>
              <a:t>, Dominika Pasternak</a:t>
            </a:r>
            <a:r>
              <a:rPr lang="en-GB" baseline="30000">
                <a:solidFill>
                  <a:schemeClr val="accent1">
                    <a:lumMod val="75000"/>
                  </a:schemeClr>
                </a:solidFill>
              </a:rPr>
              <a:t>1</a:t>
            </a:r>
            <a:r>
              <a:rPr lang="en-GB">
                <a:solidFill>
                  <a:schemeClr val="accent1">
                    <a:lumMod val="75000"/>
                  </a:schemeClr>
                </a:solidFill>
              </a:rPr>
              <a:t> and Alex Archibald</a:t>
            </a:r>
            <a:r>
              <a:rPr lang="en-GB" baseline="30000">
                <a:solidFill>
                  <a:schemeClr val="accent1">
                    <a:lumMod val="75000"/>
                  </a:schemeClr>
                </a:solidFill>
              </a:rPr>
              <a:t>3</a:t>
            </a:r>
            <a:endParaRPr lang="en-GB">
              <a:solidFill>
                <a:schemeClr val="accent1">
                  <a:lumMod val="75000"/>
                </a:schemeClr>
              </a:solidFill>
            </a:endParaRPr>
          </a:p>
          <a:p>
            <a:r>
              <a:rPr lang="en-GB" baseline="30000">
                <a:solidFill>
                  <a:schemeClr val="accent1">
                    <a:lumMod val="75000"/>
                  </a:schemeClr>
                </a:solidFill>
              </a:rPr>
              <a:t>1</a:t>
            </a:r>
            <a:r>
              <a:rPr lang="en-GB">
                <a:solidFill>
                  <a:schemeClr val="accent1">
                    <a:lumMod val="75000"/>
                  </a:schemeClr>
                </a:solidFill>
              </a:rPr>
              <a:t>Wolfson Atmospheric Chemistry Laboratories, University of York, UK</a:t>
            </a:r>
          </a:p>
          <a:p>
            <a:r>
              <a:rPr lang="en-GB" baseline="30000">
                <a:solidFill>
                  <a:schemeClr val="accent1">
                    <a:lumMod val="75000"/>
                  </a:schemeClr>
                </a:solidFill>
              </a:rPr>
              <a:t>2</a:t>
            </a:r>
            <a:r>
              <a:rPr lang="en-GB">
                <a:solidFill>
                  <a:schemeClr val="accent1">
                    <a:lumMod val="75000"/>
                  </a:schemeClr>
                </a:solidFill>
              </a:rPr>
              <a:t>National Centre for Atmospheric Science, University of York, UK</a:t>
            </a:r>
          </a:p>
          <a:p>
            <a:r>
              <a:rPr lang="en-GB" baseline="30000">
                <a:solidFill>
                  <a:schemeClr val="accent1">
                    <a:lumMod val="75000"/>
                  </a:schemeClr>
                </a:solidFill>
              </a:rPr>
              <a:t>3</a:t>
            </a:r>
            <a:r>
              <a:rPr lang="en-GB">
                <a:solidFill>
                  <a:schemeClr val="accent1">
                    <a:lumMod val="75000"/>
                  </a:schemeClr>
                </a:solidFill>
              </a:rPr>
              <a:t>Department of Chemistry, University of Cambridge, UK</a:t>
            </a:r>
            <a:endParaRPr lang="en-GB" dirty="0">
              <a:solidFill>
                <a:schemeClr val="accent1">
                  <a:lumMod val="75000"/>
                </a:schemeClr>
              </a:solidFill>
            </a:endParaRPr>
          </a:p>
        </p:txBody>
      </p:sp>
      <p:pic>
        <p:nvPicPr>
          <p:cNvPr id="7" name="Picture 6">
            <a:extLst>
              <a:ext uri="{FF2B5EF4-FFF2-40B4-BE49-F238E27FC236}">
                <a16:creationId xmlns:a16="http://schemas.microsoft.com/office/drawing/2014/main" id="{9161BE94-FBD5-4FE3-9FCB-AFD016ACB4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3008" y="5341381"/>
            <a:ext cx="1752775" cy="1220721"/>
          </a:xfrm>
          <a:prstGeom prst="rect">
            <a:avLst/>
          </a:prstGeom>
        </p:spPr>
      </p:pic>
      <p:pic>
        <p:nvPicPr>
          <p:cNvPr id="11" name="Shape 57" descr="NCAS_national_centre_logo.png">
            <a:extLst>
              <a:ext uri="{FF2B5EF4-FFF2-40B4-BE49-F238E27FC236}">
                <a16:creationId xmlns:a16="http://schemas.microsoft.com/office/drawing/2014/main" id="{0BF7D4F5-C223-4469-9EEE-FDF4BC5F4E6E}"/>
              </a:ext>
            </a:extLst>
          </p:cNvPr>
          <p:cNvPicPr preferRelativeResize="0"/>
          <p:nvPr/>
        </p:nvPicPr>
        <p:blipFill>
          <a:blip r:embed="rId3">
            <a:clrChange>
              <a:clrFrom>
                <a:srgbClr val="FFFFFF"/>
              </a:clrFrom>
              <a:clrTo>
                <a:srgbClr val="FFFFFF">
                  <a:alpha val="0"/>
                </a:srgbClr>
              </a:clrTo>
            </a:clrChange>
            <a:alphaModFix/>
          </a:blip>
          <a:stretch>
            <a:fillRect/>
          </a:stretch>
        </p:blipFill>
        <p:spPr>
          <a:xfrm>
            <a:off x="7890084" y="5495058"/>
            <a:ext cx="4301916" cy="1029257"/>
          </a:xfrm>
          <a:prstGeom prst="rect">
            <a:avLst/>
          </a:prstGeom>
          <a:noFill/>
          <a:ln>
            <a:noFill/>
          </a:ln>
        </p:spPr>
      </p:pic>
      <p:pic>
        <p:nvPicPr>
          <p:cNvPr id="3" name="Picture 2">
            <a:extLst>
              <a:ext uri="{FF2B5EF4-FFF2-40B4-BE49-F238E27FC236}">
                <a16:creationId xmlns:a16="http://schemas.microsoft.com/office/drawing/2014/main" id="{1CA112D7-16E5-4E8E-8304-90AE4A8D6550}"/>
              </a:ext>
            </a:extLst>
          </p:cNvPr>
          <p:cNvPicPr>
            <a:picLocks noChangeAspect="1"/>
          </p:cNvPicPr>
          <p:nvPr/>
        </p:nvPicPr>
        <p:blipFill>
          <a:blip r:embed="rId4" cstate="hqprint">
            <a:clrChange>
              <a:clrFrom>
                <a:srgbClr val="FAFBFD"/>
              </a:clrFrom>
              <a:clrTo>
                <a:srgbClr val="FAFBFD">
                  <a:alpha val="0"/>
                </a:srgbClr>
              </a:clrTo>
            </a:clrChange>
            <a:extLst>
              <a:ext uri="{28A0092B-C50C-407E-A947-70E740481C1C}">
                <a14:useLocalDpi xmlns:a14="http://schemas.microsoft.com/office/drawing/2010/main" val="0"/>
              </a:ext>
            </a:extLst>
          </a:blip>
          <a:stretch>
            <a:fillRect/>
          </a:stretch>
        </p:blipFill>
        <p:spPr>
          <a:xfrm>
            <a:off x="1251855" y="4537660"/>
            <a:ext cx="4485700" cy="2691420"/>
          </a:xfrm>
          <a:prstGeom prst="rect">
            <a:avLst/>
          </a:prstGeom>
        </p:spPr>
      </p:pic>
      <p:pic>
        <p:nvPicPr>
          <p:cNvPr id="13" name="Graphic 12">
            <a:extLst>
              <a:ext uri="{FF2B5EF4-FFF2-40B4-BE49-F238E27FC236}">
                <a16:creationId xmlns:a16="http://schemas.microsoft.com/office/drawing/2014/main" id="{20385E97-E38D-4B32-85AF-02360838921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786094" y="5357710"/>
            <a:ext cx="3040418" cy="1357464"/>
          </a:xfrm>
          <a:prstGeom prst="rect">
            <a:avLst/>
          </a:prstGeom>
        </p:spPr>
      </p:pic>
    </p:spTree>
    <p:extLst>
      <p:ext uri="{BB962C8B-B14F-4D97-AF65-F5344CB8AC3E}">
        <p14:creationId xmlns:p14="http://schemas.microsoft.com/office/powerpoint/2010/main" val="1211573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244-1F3C-4F46-B2BA-A6F41817F5D4}"/>
              </a:ext>
            </a:extLst>
          </p:cNvPr>
          <p:cNvSpPr>
            <a:spLocks noGrp="1"/>
          </p:cNvSpPr>
          <p:nvPr>
            <p:ph type="title"/>
          </p:nvPr>
        </p:nvSpPr>
        <p:spPr/>
        <p:txBody>
          <a:bodyPr>
            <a:normAutofit/>
          </a:bodyPr>
          <a:lstStyle/>
          <a:p>
            <a:r>
              <a:rPr lang="en-GB" sz="5400" b="1" dirty="0">
                <a:solidFill>
                  <a:srgbClr val="002060"/>
                </a:solidFill>
              </a:rPr>
              <a:t>The ACSIS Program</a:t>
            </a:r>
          </a:p>
        </p:txBody>
      </p:sp>
      <p:sp>
        <p:nvSpPr>
          <p:cNvPr id="3" name="Content Placeholder 2">
            <a:extLst>
              <a:ext uri="{FF2B5EF4-FFF2-40B4-BE49-F238E27FC236}">
                <a16:creationId xmlns:a16="http://schemas.microsoft.com/office/drawing/2014/main" id="{BBD96BAA-A19A-4739-8FA2-7AA8268D3195}"/>
              </a:ext>
            </a:extLst>
          </p:cNvPr>
          <p:cNvSpPr>
            <a:spLocks noGrp="1"/>
          </p:cNvSpPr>
          <p:nvPr>
            <p:ph idx="1"/>
          </p:nvPr>
        </p:nvSpPr>
        <p:spPr>
          <a:xfrm>
            <a:off x="838200" y="1635125"/>
            <a:ext cx="10265229" cy="4351338"/>
          </a:xfrm>
        </p:spPr>
        <p:txBody>
          <a:bodyPr>
            <a:normAutofit/>
          </a:bodyPr>
          <a:lstStyle/>
          <a:p>
            <a:pPr algn="just"/>
            <a:r>
              <a:rPr lang="en-GB" dirty="0">
                <a:solidFill>
                  <a:schemeClr val="accent1">
                    <a:lumMod val="75000"/>
                  </a:schemeClr>
                </a:solidFill>
              </a:rPr>
              <a:t>The 5 year (2017–21) </a:t>
            </a:r>
            <a:r>
              <a:rPr lang="en-GB" b="1" dirty="0">
                <a:solidFill>
                  <a:srgbClr val="002060"/>
                </a:solidFill>
              </a:rPr>
              <a:t>North Atlantic Climate System Integrated Study </a:t>
            </a:r>
            <a:r>
              <a:rPr lang="en-GB" dirty="0">
                <a:solidFill>
                  <a:schemeClr val="accent1">
                    <a:lumMod val="75000"/>
                  </a:schemeClr>
                </a:solidFill>
              </a:rPr>
              <a:t>(ACSIS) sets out to enhance understanding of the North Atlantic climate system and the drivers of Atlantic multidecadal variability (AMV).</a:t>
            </a:r>
          </a:p>
          <a:p>
            <a:pPr algn="just"/>
            <a:r>
              <a:rPr lang="en-GB" dirty="0">
                <a:solidFill>
                  <a:schemeClr val="accent1">
                    <a:lumMod val="75000"/>
                  </a:schemeClr>
                </a:solidFill>
              </a:rPr>
              <a:t>ACSIS studies all aspects of the climate system; the ocean, its interactions with Arctic sea ice and the Greenland ice sheet and the </a:t>
            </a:r>
            <a:r>
              <a:rPr lang="en-GB" b="1" dirty="0">
                <a:solidFill>
                  <a:srgbClr val="002060"/>
                </a:solidFill>
              </a:rPr>
              <a:t>composition of the atmosphere</a:t>
            </a:r>
            <a:r>
              <a:rPr lang="en-GB" dirty="0">
                <a:solidFill>
                  <a:schemeClr val="accent1">
                    <a:lumMod val="75000"/>
                  </a:schemeClr>
                </a:solidFill>
              </a:rPr>
              <a:t> above. </a:t>
            </a:r>
          </a:p>
          <a:p>
            <a:pPr algn="just"/>
            <a:r>
              <a:rPr lang="en-GB" dirty="0">
                <a:solidFill>
                  <a:schemeClr val="accent1">
                    <a:lumMod val="75000"/>
                  </a:schemeClr>
                </a:solidFill>
              </a:rPr>
              <a:t>Changes in atmospheric composition can be linked to </a:t>
            </a:r>
            <a:r>
              <a:rPr lang="en-GB" b="1" dirty="0">
                <a:solidFill>
                  <a:srgbClr val="002060"/>
                </a:solidFill>
              </a:rPr>
              <a:t>Atlantic Multidecadal Variability </a:t>
            </a:r>
            <a:r>
              <a:rPr lang="en-GB" dirty="0">
                <a:solidFill>
                  <a:schemeClr val="accent1">
                    <a:lumMod val="75000"/>
                  </a:schemeClr>
                </a:solidFill>
              </a:rPr>
              <a:t>(AMV). </a:t>
            </a:r>
          </a:p>
        </p:txBody>
      </p:sp>
      <p:sp>
        <p:nvSpPr>
          <p:cNvPr id="5" name="TextBox 4">
            <a:extLst>
              <a:ext uri="{FF2B5EF4-FFF2-40B4-BE49-F238E27FC236}">
                <a16:creationId xmlns:a16="http://schemas.microsoft.com/office/drawing/2014/main" id="{82154264-8819-4D2E-8014-9DFEEAC35B9A}"/>
              </a:ext>
            </a:extLst>
          </p:cNvPr>
          <p:cNvSpPr txBox="1"/>
          <p:nvPr/>
        </p:nvSpPr>
        <p:spPr>
          <a:xfrm>
            <a:off x="266700" y="6308209"/>
            <a:ext cx="2570575" cy="369332"/>
          </a:xfrm>
          <a:prstGeom prst="rect">
            <a:avLst/>
          </a:prstGeom>
          <a:noFill/>
        </p:spPr>
        <p:txBody>
          <a:bodyPr wrap="none" rtlCol="0">
            <a:spAutoFit/>
          </a:bodyPr>
          <a:lstStyle/>
          <a:p>
            <a:r>
              <a:rPr lang="en-GB" dirty="0">
                <a:solidFill>
                  <a:schemeClr val="accent1">
                    <a:lumMod val="75000"/>
                  </a:schemeClr>
                </a:solidFill>
              </a:rPr>
              <a:t>Sutton et al., BAMS, 2017</a:t>
            </a:r>
          </a:p>
        </p:txBody>
      </p:sp>
    </p:spTree>
    <p:extLst>
      <p:ext uri="{BB962C8B-B14F-4D97-AF65-F5344CB8AC3E}">
        <p14:creationId xmlns:p14="http://schemas.microsoft.com/office/powerpoint/2010/main" val="415817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326D-DFBD-4235-BEC9-B57E0CD9C43E}"/>
              </a:ext>
            </a:extLst>
          </p:cNvPr>
          <p:cNvSpPr>
            <a:spLocks noGrp="1"/>
          </p:cNvSpPr>
          <p:nvPr>
            <p:ph type="title"/>
          </p:nvPr>
        </p:nvSpPr>
        <p:spPr/>
        <p:txBody>
          <a:bodyPr>
            <a:normAutofit/>
          </a:bodyPr>
          <a:lstStyle/>
          <a:p>
            <a:r>
              <a:rPr lang="en-GB" sz="5400" b="1" dirty="0">
                <a:solidFill>
                  <a:srgbClr val="002060"/>
                </a:solidFill>
              </a:rPr>
              <a:t>The ACSIS Program</a:t>
            </a:r>
            <a:endParaRPr lang="en-GB" sz="5400" b="1" dirty="0">
              <a:solidFill>
                <a:schemeClr val="accent1">
                  <a:lumMod val="50000"/>
                </a:schemeClr>
              </a:solidFill>
            </a:endParaRPr>
          </a:p>
        </p:txBody>
      </p:sp>
      <p:sp>
        <p:nvSpPr>
          <p:cNvPr id="3" name="Content Placeholder 2">
            <a:extLst>
              <a:ext uri="{FF2B5EF4-FFF2-40B4-BE49-F238E27FC236}">
                <a16:creationId xmlns:a16="http://schemas.microsoft.com/office/drawing/2014/main" id="{742EA72C-B937-4963-A55F-F557AE40DD7F}"/>
              </a:ext>
            </a:extLst>
          </p:cNvPr>
          <p:cNvSpPr>
            <a:spLocks noGrp="1"/>
          </p:cNvSpPr>
          <p:nvPr>
            <p:ph idx="1"/>
          </p:nvPr>
        </p:nvSpPr>
        <p:spPr/>
        <p:txBody>
          <a:bodyPr/>
          <a:lstStyle/>
          <a:p>
            <a:r>
              <a:rPr lang="en-GB" dirty="0">
                <a:solidFill>
                  <a:schemeClr val="accent1">
                    <a:lumMod val="75000"/>
                  </a:schemeClr>
                </a:solidFill>
              </a:rPr>
              <a:t>Measurements for the ACSIS campaign were carried out by the UK’s </a:t>
            </a:r>
            <a:r>
              <a:rPr lang="en-GB" b="1" dirty="0">
                <a:solidFill>
                  <a:schemeClr val="accent1">
                    <a:lumMod val="50000"/>
                  </a:schemeClr>
                </a:solidFill>
              </a:rPr>
              <a:t>BAe-146 Large Atmospheric Research Aircraft</a:t>
            </a:r>
            <a:r>
              <a:rPr lang="en-GB" dirty="0">
                <a:solidFill>
                  <a:schemeClr val="accent1">
                    <a:lumMod val="75000"/>
                  </a:schemeClr>
                </a:solidFill>
              </a:rPr>
              <a:t>, managed by FAAM. </a:t>
            </a:r>
          </a:p>
          <a:p>
            <a:r>
              <a:rPr lang="en-GB" dirty="0">
                <a:solidFill>
                  <a:schemeClr val="accent1">
                    <a:lumMod val="75000"/>
                  </a:schemeClr>
                </a:solidFill>
              </a:rPr>
              <a:t>Atmospheric Research Aircraft are useful research tools which allow a  large area of the atmosphere to be studied. </a:t>
            </a:r>
          </a:p>
          <a:p>
            <a:r>
              <a:rPr lang="en-GB" dirty="0">
                <a:solidFill>
                  <a:schemeClr val="accent1">
                    <a:lumMod val="75000"/>
                  </a:schemeClr>
                </a:solidFill>
              </a:rPr>
              <a:t>In this presentation, atmospheric composition data for the first four ACSIS campaigns (February 2017 – February 2019) are presented.</a:t>
            </a:r>
          </a:p>
        </p:txBody>
      </p:sp>
    </p:spTree>
    <p:extLst>
      <p:ext uri="{BB962C8B-B14F-4D97-AF65-F5344CB8AC3E}">
        <p14:creationId xmlns:p14="http://schemas.microsoft.com/office/powerpoint/2010/main" val="365278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B0F00-1DE0-4377-B2F7-3B1EA281B446}"/>
              </a:ext>
            </a:extLst>
          </p:cNvPr>
          <p:cNvSpPr>
            <a:spLocks noGrp="1"/>
          </p:cNvSpPr>
          <p:nvPr>
            <p:ph type="title"/>
          </p:nvPr>
        </p:nvSpPr>
        <p:spPr>
          <a:xfrm>
            <a:off x="838200" y="365125"/>
            <a:ext cx="10515600" cy="1325563"/>
          </a:xfrm>
        </p:spPr>
        <p:txBody>
          <a:bodyPr>
            <a:normAutofit/>
          </a:bodyPr>
          <a:lstStyle/>
          <a:p>
            <a:r>
              <a:rPr lang="en-GB" sz="5400" b="1" dirty="0">
                <a:solidFill>
                  <a:schemeClr val="accent1">
                    <a:lumMod val="50000"/>
                  </a:schemeClr>
                </a:solidFill>
              </a:rPr>
              <a:t>The BAe 146</a:t>
            </a:r>
            <a:endParaRPr lang="en-GB" sz="5400" dirty="0">
              <a:solidFill>
                <a:schemeClr val="accent1">
                  <a:lumMod val="50000"/>
                </a:schemeClr>
              </a:solidFill>
            </a:endParaRPr>
          </a:p>
        </p:txBody>
      </p:sp>
      <p:pic>
        <p:nvPicPr>
          <p:cNvPr id="4" name="Picture 3">
            <a:extLst>
              <a:ext uri="{FF2B5EF4-FFF2-40B4-BE49-F238E27FC236}">
                <a16:creationId xmlns:a16="http://schemas.microsoft.com/office/drawing/2014/main" id="{377D9505-2D43-42CC-83E5-8EDC076820A8}"/>
              </a:ext>
            </a:extLst>
          </p:cNvPr>
          <p:cNvPicPr>
            <a:picLocks noChangeAspect="1" noChangeArrowheads="1"/>
          </p:cNvPicPr>
          <p:nvPr/>
        </p:nvPicPr>
        <p:blipFill>
          <a:blip r:embed="rId2" cstate="print"/>
          <a:srcRect/>
          <a:stretch>
            <a:fillRect/>
          </a:stretch>
        </p:blipFill>
        <p:spPr bwMode="auto">
          <a:xfrm>
            <a:off x="408216" y="1538799"/>
            <a:ext cx="5852874" cy="4394932"/>
          </a:xfrm>
          <a:prstGeom prst="rect">
            <a:avLst/>
          </a:prstGeom>
          <a:noFill/>
          <a:ln w="9525">
            <a:noFill/>
            <a:round/>
            <a:headEnd/>
            <a:tailEnd/>
          </a:ln>
        </p:spPr>
      </p:pic>
      <p:graphicFrame>
        <p:nvGraphicFramePr>
          <p:cNvPr id="5" name="Table 5">
            <a:extLst>
              <a:ext uri="{FF2B5EF4-FFF2-40B4-BE49-F238E27FC236}">
                <a16:creationId xmlns:a16="http://schemas.microsoft.com/office/drawing/2014/main" id="{F2533AD4-8A5F-4D81-BA18-05A210ECED79}"/>
              </a:ext>
            </a:extLst>
          </p:cNvPr>
          <p:cNvGraphicFramePr>
            <a:graphicFrameLocks noGrp="1"/>
          </p:cNvGraphicFramePr>
          <p:nvPr>
            <p:extLst>
              <p:ext uri="{D42A27DB-BD31-4B8C-83A1-F6EECF244321}">
                <p14:modId xmlns:p14="http://schemas.microsoft.com/office/powerpoint/2010/main" val="789896638"/>
              </p:ext>
            </p:extLst>
          </p:nvPr>
        </p:nvGraphicFramePr>
        <p:xfrm>
          <a:off x="6222990" y="1353745"/>
          <a:ext cx="5803900" cy="4815840"/>
        </p:xfrm>
        <a:graphic>
          <a:graphicData uri="http://schemas.openxmlformats.org/drawingml/2006/table">
            <a:tbl>
              <a:tblPr firstRow="1" bandRow="1">
                <a:tableStyleId>{2D5ABB26-0587-4C30-8999-92F81FD0307C}</a:tableStyleId>
              </a:tblPr>
              <a:tblGrid>
                <a:gridCol w="2540000">
                  <a:extLst>
                    <a:ext uri="{9D8B030D-6E8A-4147-A177-3AD203B41FA5}">
                      <a16:colId xmlns:a16="http://schemas.microsoft.com/office/drawing/2014/main" val="3908360023"/>
                    </a:ext>
                  </a:extLst>
                </a:gridCol>
                <a:gridCol w="3263900">
                  <a:extLst>
                    <a:ext uri="{9D8B030D-6E8A-4147-A177-3AD203B41FA5}">
                      <a16:colId xmlns:a16="http://schemas.microsoft.com/office/drawing/2014/main" val="2071566083"/>
                    </a:ext>
                  </a:extLst>
                </a:gridCol>
              </a:tblGrid>
              <a:tr h="370840">
                <a:tc>
                  <a:txBody>
                    <a:bodyPr/>
                    <a:lstStyle/>
                    <a:p>
                      <a:pPr algn="r"/>
                      <a:r>
                        <a:rPr lang="en-GB" b="1" dirty="0">
                          <a:solidFill>
                            <a:schemeClr val="accent1">
                              <a:lumMod val="50000"/>
                            </a:schemeClr>
                          </a:solidFill>
                        </a:rPr>
                        <a:t>Crew</a:t>
                      </a:r>
                    </a:p>
                  </a:txBody>
                  <a:tcPr/>
                </a:tc>
                <a:tc>
                  <a:txBody>
                    <a:bodyPr/>
                    <a:lstStyle/>
                    <a:p>
                      <a:r>
                        <a:rPr lang="en-GB" dirty="0">
                          <a:solidFill>
                            <a:schemeClr val="accent1">
                              <a:lumMod val="75000"/>
                            </a:schemeClr>
                          </a:solidFill>
                        </a:rPr>
                        <a:t>3</a:t>
                      </a:r>
                    </a:p>
                  </a:txBody>
                  <a:tcPr/>
                </a:tc>
                <a:extLst>
                  <a:ext uri="{0D108BD9-81ED-4DB2-BD59-A6C34878D82A}">
                    <a16:rowId xmlns:a16="http://schemas.microsoft.com/office/drawing/2014/main" val="1013638701"/>
                  </a:ext>
                </a:extLst>
              </a:tr>
              <a:tr h="370840">
                <a:tc>
                  <a:txBody>
                    <a:bodyPr/>
                    <a:lstStyle/>
                    <a:p>
                      <a:pPr algn="r"/>
                      <a:r>
                        <a:rPr lang="en-GB" b="1" dirty="0">
                          <a:solidFill>
                            <a:schemeClr val="accent1">
                              <a:lumMod val="50000"/>
                            </a:schemeClr>
                          </a:solidFill>
                        </a:rPr>
                        <a:t>Scientists</a:t>
                      </a:r>
                    </a:p>
                  </a:txBody>
                  <a:tcPr/>
                </a:tc>
                <a:tc>
                  <a:txBody>
                    <a:bodyPr/>
                    <a:lstStyle/>
                    <a:p>
                      <a:r>
                        <a:rPr lang="en-GB" dirty="0">
                          <a:solidFill>
                            <a:schemeClr val="accent1">
                              <a:lumMod val="75000"/>
                            </a:schemeClr>
                          </a:solidFill>
                        </a:rPr>
                        <a:t>18</a:t>
                      </a:r>
                    </a:p>
                  </a:txBody>
                  <a:tcPr/>
                </a:tc>
                <a:extLst>
                  <a:ext uri="{0D108BD9-81ED-4DB2-BD59-A6C34878D82A}">
                    <a16:rowId xmlns:a16="http://schemas.microsoft.com/office/drawing/2014/main" val="1215796205"/>
                  </a:ext>
                </a:extLst>
              </a:tr>
              <a:tr h="370840">
                <a:tc>
                  <a:txBody>
                    <a:bodyPr/>
                    <a:lstStyle/>
                    <a:p>
                      <a:pPr algn="r"/>
                      <a:r>
                        <a:rPr lang="en-GB" altLang="en-US" sz="1800" b="1" dirty="0">
                          <a:solidFill>
                            <a:schemeClr val="accent1">
                              <a:lumMod val="50000"/>
                            </a:schemeClr>
                          </a:solidFill>
                        </a:rPr>
                        <a:t>Length</a:t>
                      </a:r>
                      <a:endParaRPr lang="en-GB" b="1" dirty="0">
                        <a:solidFill>
                          <a:schemeClr val="accent1">
                            <a:lumMod val="50000"/>
                          </a:schemeClr>
                        </a:solidFill>
                      </a:endParaRPr>
                    </a:p>
                  </a:txBody>
                  <a:tcPr/>
                </a:tc>
                <a:tc>
                  <a:txBody>
                    <a:bodyPr/>
                    <a:lstStyle/>
                    <a:p>
                      <a:r>
                        <a:rPr lang="en-GB" dirty="0">
                          <a:solidFill>
                            <a:schemeClr val="accent1">
                              <a:lumMod val="75000"/>
                            </a:schemeClr>
                          </a:solidFill>
                        </a:rPr>
                        <a:t>31 m</a:t>
                      </a:r>
                    </a:p>
                  </a:txBody>
                  <a:tcPr/>
                </a:tc>
                <a:extLst>
                  <a:ext uri="{0D108BD9-81ED-4DB2-BD59-A6C34878D82A}">
                    <a16:rowId xmlns:a16="http://schemas.microsoft.com/office/drawing/2014/main" val="273802440"/>
                  </a:ext>
                </a:extLst>
              </a:tr>
              <a:tr h="370840">
                <a:tc>
                  <a:txBody>
                    <a:bodyPr/>
                    <a:lstStyle/>
                    <a:p>
                      <a:pPr algn="r"/>
                      <a:r>
                        <a:rPr lang="en-GB" b="1" dirty="0">
                          <a:solidFill>
                            <a:schemeClr val="accent1">
                              <a:lumMod val="50000"/>
                            </a:schemeClr>
                          </a:solidFill>
                        </a:rPr>
                        <a:t>Wingspan</a:t>
                      </a:r>
                    </a:p>
                  </a:txBody>
                  <a:tcPr/>
                </a:tc>
                <a:tc>
                  <a:txBody>
                    <a:bodyPr/>
                    <a:lstStyle/>
                    <a:p>
                      <a:r>
                        <a:rPr lang="en-GB" dirty="0">
                          <a:solidFill>
                            <a:schemeClr val="accent1">
                              <a:lumMod val="75000"/>
                            </a:schemeClr>
                          </a:solidFill>
                        </a:rPr>
                        <a:t>26 m</a:t>
                      </a:r>
                    </a:p>
                  </a:txBody>
                  <a:tcPr/>
                </a:tc>
                <a:extLst>
                  <a:ext uri="{0D108BD9-81ED-4DB2-BD59-A6C34878D82A}">
                    <a16:rowId xmlns:a16="http://schemas.microsoft.com/office/drawing/2014/main" val="2047769754"/>
                  </a:ext>
                </a:extLst>
              </a:tr>
              <a:tr h="370840">
                <a:tc>
                  <a:txBody>
                    <a:bodyPr/>
                    <a:lstStyle/>
                    <a:p>
                      <a:pPr algn="r"/>
                      <a:r>
                        <a:rPr lang="en-GB" b="1" dirty="0">
                          <a:solidFill>
                            <a:schemeClr val="accent1">
                              <a:lumMod val="50000"/>
                            </a:schemeClr>
                          </a:solidFill>
                        </a:rPr>
                        <a:t>Height</a:t>
                      </a:r>
                    </a:p>
                  </a:txBody>
                  <a:tcPr/>
                </a:tc>
                <a:tc>
                  <a:txBody>
                    <a:bodyPr/>
                    <a:lstStyle/>
                    <a:p>
                      <a:r>
                        <a:rPr lang="en-GB" dirty="0">
                          <a:solidFill>
                            <a:schemeClr val="accent1">
                              <a:lumMod val="75000"/>
                            </a:schemeClr>
                          </a:solidFill>
                        </a:rPr>
                        <a:t>8.4 m</a:t>
                      </a:r>
                    </a:p>
                  </a:txBody>
                  <a:tcPr/>
                </a:tc>
                <a:extLst>
                  <a:ext uri="{0D108BD9-81ED-4DB2-BD59-A6C34878D82A}">
                    <a16:rowId xmlns:a16="http://schemas.microsoft.com/office/drawing/2014/main" val="3768713330"/>
                  </a:ext>
                </a:extLst>
              </a:tr>
              <a:tr h="370840">
                <a:tc>
                  <a:txBody>
                    <a:bodyPr/>
                    <a:lstStyle/>
                    <a:p>
                      <a:pPr algn="r"/>
                      <a:r>
                        <a:rPr lang="en-GB" b="1" dirty="0">
                          <a:solidFill>
                            <a:schemeClr val="accent1">
                              <a:lumMod val="50000"/>
                            </a:schemeClr>
                          </a:solidFill>
                        </a:rPr>
                        <a:t>Engines</a:t>
                      </a:r>
                    </a:p>
                  </a:txBody>
                  <a:tcPr/>
                </a:tc>
                <a:tc>
                  <a:txBody>
                    <a:bodyPr/>
                    <a:lstStyle/>
                    <a:p>
                      <a:r>
                        <a:rPr lang="en-GB" altLang="en-US" sz="1800" dirty="0">
                          <a:solidFill>
                            <a:schemeClr val="accent1">
                              <a:lumMod val="75000"/>
                            </a:schemeClr>
                          </a:solidFill>
                        </a:rPr>
                        <a:t>4 Honeywell LF507-1H Turbofans</a:t>
                      </a:r>
                      <a:endParaRPr lang="en-GB" dirty="0">
                        <a:solidFill>
                          <a:schemeClr val="accent1">
                            <a:lumMod val="75000"/>
                          </a:schemeClr>
                        </a:solidFill>
                      </a:endParaRPr>
                    </a:p>
                  </a:txBody>
                  <a:tcPr/>
                </a:tc>
                <a:extLst>
                  <a:ext uri="{0D108BD9-81ED-4DB2-BD59-A6C34878D82A}">
                    <a16:rowId xmlns:a16="http://schemas.microsoft.com/office/drawing/2014/main" val="3975999351"/>
                  </a:ext>
                </a:extLst>
              </a:tr>
              <a:tr h="370840">
                <a:tc>
                  <a:txBody>
                    <a:bodyPr/>
                    <a:lstStyle/>
                    <a:p>
                      <a:pPr algn="r"/>
                      <a:r>
                        <a:rPr lang="en-GB" b="1" dirty="0">
                          <a:solidFill>
                            <a:schemeClr val="accent1">
                              <a:lumMod val="50000"/>
                            </a:schemeClr>
                          </a:solidFill>
                        </a:rPr>
                        <a:t>Max Altitude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800" dirty="0">
                          <a:solidFill>
                            <a:schemeClr val="accent1">
                              <a:lumMod val="75000"/>
                            </a:schemeClr>
                          </a:solidFill>
                        </a:rPr>
                        <a:t>35000 ft</a:t>
                      </a:r>
                      <a:endParaRPr lang="en-GB" altLang="en-US" sz="1800" dirty="0">
                        <a:solidFill>
                          <a:schemeClr val="accent1">
                            <a:lumMod val="75000"/>
                          </a:schemeClr>
                        </a:solidFill>
                        <a:cs typeface="Times New Roman" panose="02020603050405020304" pitchFamily="18" charset="0"/>
                      </a:endParaRPr>
                    </a:p>
                  </a:txBody>
                  <a:tcPr/>
                </a:tc>
                <a:extLst>
                  <a:ext uri="{0D108BD9-81ED-4DB2-BD59-A6C34878D82A}">
                    <a16:rowId xmlns:a16="http://schemas.microsoft.com/office/drawing/2014/main" val="4122025354"/>
                  </a:ext>
                </a:extLst>
              </a:tr>
              <a:tr h="370840">
                <a:tc>
                  <a:txBody>
                    <a:bodyPr/>
                    <a:lstStyle/>
                    <a:p>
                      <a:pPr algn="r"/>
                      <a:r>
                        <a:rPr lang="en-GB" b="1" dirty="0">
                          <a:solidFill>
                            <a:schemeClr val="accent1">
                              <a:lumMod val="50000"/>
                            </a:schemeClr>
                          </a:solidFill>
                        </a:rPr>
                        <a:t>Min Altitude</a:t>
                      </a:r>
                    </a:p>
                  </a:txBody>
                  <a:tcPr/>
                </a:tc>
                <a:tc>
                  <a:txBody>
                    <a:bodyPr/>
                    <a:lstStyle/>
                    <a:p>
                      <a:r>
                        <a:rPr lang="en-GB" dirty="0">
                          <a:solidFill>
                            <a:schemeClr val="accent1">
                              <a:lumMod val="75000"/>
                            </a:schemeClr>
                          </a:solidFill>
                        </a:rPr>
                        <a:t>50 ft</a:t>
                      </a:r>
                    </a:p>
                  </a:txBody>
                  <a:tcPr/>
                </a:tc>
                <a:extLst>
                  <a:ext uri="{0D108BD9-81ED-4DB2-BD59-A6C34878D82A}">
                    <a16:rowId xmlns:a16="http://schemas.microsoft.com/office/drawing/2014/main" val="3651544573"/>
                  </a:ext>
                </a:extLst>
              </a:tr>
              <a:tr h="370840">
                <a:tc>
                  <a:txBody>
                    <a:bodyPr/>
                    <a:lstStyle/>
                    <a:p>
                      <a:pPr algn="r"/>
                      <a:r>
                        <a:rPr lang="en-GB" b="1" dirty="0">
                          <a:solidFill>
                            <a:schemeClr val="accent1">
                              <a:lumMod val="50000"/>
                            </a:schemeClr>
                          </a:solidFill>
                        </a:rPr>
                        <a:t>Range</a:t>
                      </a:r>
                    </a:p>
                  </a:txBody>
                  <a:tcPr/>
                </a:tc>
                <a:tc>
                  <a:txBody>
                    <a:bodyPr/>
                    <a:lstStyle/>
                    <a:p>
                      <a:r>
                        <a:rPr lang="en-GB" dirty="0">
                          <a:solidFill>
                            <a:schemeClr val="accent1">
                              <a:lumMod val="75000"/>
                            </a:schemeClr>
                          </a:solidFill>
                        </a:rPr>
                        <a:t>3700 km</a:t>
                      </a:r>
                    </a:p>
                  </a:txBody>
                  <a:tcPr/>
                </a:tc>
                <a:extLst>
                  <a:ext uri="{0D108BD9-81ED-4DB2-BD59-A6C34878D82A}">
                    <a16:rowId xmlns:a16="http://schemas.microsoft.com/office/drawing/2014/main" val="2893047183"/>
                  </a:ext>
                </a:extLst>
              </a:tr>
              <a:tr h="370840">
                <a:tc>
                  <a:txBody>
                    <a:bodyPr/>
                    <a:lstStyle/>
                    <a:p>
                      <a:pPr algn="r"/>
                      <a:r>
                        <a:rPr lang="en-GB" b="1" dirty="0">
                          <a:solidFill>
                            <a:schemeClr val="accent1">
                              <a:lumMod val="50000"/>
                            </a:schemeClr>
                          </a:solidFill>
                        </a:rPr>
                        <a:t>Cruise Altitude</a:t>
                      </a:r>
                    </a:p>
                  </a:txBody>
                  <a:tcPr/>
                </a:tc>
                <a:tc>
                  <a:txBody>
                    <a:bodyPr/>
                    <a:lstStyle/>
                    <a:p>
                      <a:r>
                        <a:rPr lang="en-GB" dirty="0">
                          <a:solidFill>
                            <a:schemeClr val="accent1">
                              <a:lumMod val="75000"/>
                            </a:schemeClr>
                          </a:solidFill>
                        </a:rPr>
                        <a:t>27000 ft</a:t>
                      </a:r>
                    </a:p>
                  </a:txBody>
                  <a:tcPr/>
                </a:tc>
                <a:extLst>
                  <a:ext uri="{0D108BD9-81ED-4DB2-BD59-A6C34878D82A}">
                    <a16:rowId xmlns:a16="http://schemas.microsoft.com/office/drawing/2014/main" val="1885533649"/>
                  </a:ext>
                </a:extLst>
              </a:tr>
              <a:tr h="370840">
                <a:tc>
                  <a:txBody>
                    <a:bodyPr/>
                    <a:lstStyle/>
                    <a:p>
                      <a:pPr algn="r"/>
                      <a:r>
                        <a:rPr lang="en-GB" b="1" dirty="0">
                          <a:solidFill>
                            <a:schemeClr val="accent1">
                              <a:lumMod val="50000"/>
                            </a:schemeClr>
                          </a:solidFill>
                        </a:rPr>
                        <a:t>Typical Sortie Duration</a:t>
                      </a:r>
                    </a:p>
                  </a:txBody>
                  <a:tcPr/>
                </a:tc>
                <a:tc>
                  <a:txBody>
                    <a:bodyPr/>
                    <a:lstStyle/>
                    <a:p>
                      <a:r>
                        <a:rPr lang="en-GB" dirty="0">
                          <a:solidFill>
                            <a:schemeClr val="accent1">
                              <a:lumMod val="75000"/>
                            </a:schemeClr>
                          </a:solidFill>
                        </a:rPr>
                        <a:t>4 – 5 hr</a:t>
                      </a:r>
                    </a:p>
                  </a:txBody>
                  <a:tcPr/>
                </a:tc>
                <a:extLst>
                  <a:ext uri="{0D108BD9-81ED-4DB2-BD59-A6C34878D82A}">
                    <a16:rowId xmlns:a16="http://schemas.microsoft.com/office/drawing/2014/main" val="3295381765"/>
                  </a:ext>
                </a:extLst>
              </a:tr>
              <a:tr h="370840">
                <a:tc>
                  <a:txBody>
                    <a:bodyPr/>
                    <a:lstStyle/>
                    <a:p>
                      <a:pPr algn="r"/>
                      <a:r>
                        <a:rPr lang="en-GB" b="1" dirty="0">
                          <a:solidFill>
                            <a:schemeClr val="accent1">
                              <a:lumMod val="50000"/>
                            </a:schemeClr>
                          </a:solidFill>
                        </a:rPr>
                        <a:t>Science Speed</a:t>
                      </a:r>
                    </a:p>
                  </a:txBody>
                  <a:tcPr/>
                </a:tc>
                <a:tc>
                  <a:txBody>
                    <a:bodyPr/>
                    <a:lstStyle/>
                    <a:p>
                      <a:r>
                        <a:rPr lang="en-GB" dirty="0">
                          <a:solidFill>
                            <a:schemeClr val="accent1">
                              <a:lumMod val="75000"/>
                            </a:schemeClr>
                          </a:solidFill>
                        </a:rPr>
                        <a:t>200 </a:t>
                      </a:r>
                      <a:r>
                        <a:rPr lang="en-GB" dirty="0" err="1">
                          <a:solidFill>
                            <a:schemeClr val="accent1">
                              <a:lumMod val="75000"/>
                            </a:schemeClr>
                          </a:solidFill>
                        </a:rPr>
                        <a:t>kts</a:t>
                      </a:r>
                      <a:endParaRPr lang="en-GB" dirty="0">
                        <a:solidFill>
                          <a:schemeClr val="accent1">
                            <a:lumMod val="75000"/>
                          </a:schemeClr>
                        </a:solidFill>
                      </a:endParaRPr>
                    </a:p>
                  </a:txBody>
                  <a:tcPr/>
                </a:tc>
                <a:extLst>
                  <a:ext uri="{0D108BD9-81ED-4DB2-BD59-A6C34878D82A}">
                    <a16:rowId xmlns:a16="http://schemas.microsoft.com/office/drawing/2014/main" val="1761386064"/>
                  </a:ext>
                </a:extLst>
              </a:tr>
              <a:tr h="0">
                <a:tc>
                  <a:txBody>
                    <a:bodyPr/>
                    <a:lstStyle/>
                    <a:p>
                      <a:pPr algn="r"/>
                      <a:r>
                        <a:rPr lang="en-GB" b="1" dirty="0">
                          <a:solidFill>
                            <a:schemeClr val="accent1">
                              <a:lumMod val="50000"/>
                            </a:schemeClr>
                          </a:solidFill>
                        </a:rPr>
                        <a:t>Payload</a:t>
                      </a:r>
                    </a:p>
                  </a:txBody>
                  <a:tcPr/>
                </a:tc>
                <a:tc>
                  <a:txBody>
                    <a:bodyPr/>
                    <a:lstStyle/>
                    <a:p>
                      <a:r>
                        <a:rPr lang="en-GB" dirty="0">
                          <a:solidFill>
                            <a:schemeClr val="accent1">
                              <a:lumMod val="75000"/>
                            </a:schemeClr>
                          </a:solidFill>
                        </a:rPr>
                        <a:t>4000 kg instrumentation</a:t>
                      </a:r>
                    </a:p>
                  </a:txBody>
                  <a:tcPr/>
                </a:tc>
                <a:extLst>
                  <a:ext uri="{0D108BD9-81ED-4DB2-BD59-A6C34878D82A}">
                    <a16:rowId xmlns:a16="http://schemas.microsoft.com/office/drawing/2014/main" val="551637194"/>
                  </a:ext>
                </a:extLst>
              </a:tr>
            </a:tbl>
          </a:graphicData>
        </a:graphic>
      </p:graphicFrame>
    </p:spTree>
    <p:extLst>
      <p:ext uri="{BB962C8B-B14F-4D97-AF65-F5344CB8AC3E}">
        <p14:creationId xmlns:p14="http://schemas.microsoft.com/office/powerpoint/2010/main" val="323616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1AE2-A816-4C6D-A48D-569826ECC096}"/>
              </a:ext>
            </a:extLst>
          </p:cNvPr>
          <p:cNvSpPr>
            <a:spLocks noGrp="1"/>
          </p:cNvSpPr>
          <p:nvPr>
            <p:ph type="title"/>
          </p:nvPr>
        </p:nvSpPr>
        <p:spPr>
          <a:xfrm>
            <a:off x="0" y="-148223"/>
            <a:ext cx="10515600" cy="1325563"/>
          </a:xfrm>
        </p:spPr>
        <p:txBody>
          <a:bodyPr>
            <a:normAutofit/>
          </a:bodyPr>
          <a:lstStyle/>
          <a:p>
            <a:r>
              <a:rPr lang="en-GB" sz="5400" b="1" dirty="0">
                <a:solidFill>
                  <a:schemeClr val="accent1">
                    <a:lumMod val="50000"/>
                  </a:schemeClr>
                </a:solidFill>
              </a:rPr>
              <a:t>Instrumentation onboard the BAe 146 </a:t>
            </a:r>
          </a:p>
        </p:txBody>
      </p:sp>
      <p:sp>
        <p:nvSpPr>
          <p:cNvPr id="3" name="Content Placeholder 2">
            <a:extLst>
              <a:ext uri="{FF2B5EF4-FFF2-40B4-BE49-F238E27FC236}">
                <a16:creationId xmlns:a16="http://schemas.microsoft.com/office/drawing/2014/main" id="{78AC1056-B1B6-484F-B303-DC7C8BA3B214}"/>
              </a:ext>
            </a:extLst>
          </p:cNvPr>
          <p:cNvSpPr>
            <a:spLocks noGrp="1"/>
          </p:cNvSpPr>
          <p:nvPr>
            <p:ph idx="1"/>
          </p:nvPr>
        </p:nvSpPr>
        <p:spPr>
          <a:xfrm>
            <a:off x="232038" y="949003"/>
            <a:ext cx="5851358" cy="4666080"/>
          </a:xfrm>
        </p:spPr>
        <p:txBody>
          <a:bodyPr>
            <a:noAutofit/>
          </a:bodyPr>
          <a:lstStyle/>
          <a:p>
            <a:r>
              <a:rPr lang="en-GB" altLang="en-US" sz="2300" dirty="0">
                <a:solidFill>
                  <a:schemeClr val="accent1">
                    <a:lumMod val="75000"/>
                  </a:schemeClr>
                </a:solidFill>
                <a:cs typeface="Times New Roman" panose="02020603050405020304" pitchFamily="18" charset="0"/>
              </a:rPr>
              <a:t>Instrument fit includes ‘core’ instruments – operated by FAAM (basic chemistry, aerosols and meteorology) and mission-specific instruments – operated by other institutes/universities.</a:t>
            </a:r>
          </a:p>
          <a:p>
            <a:pPr marL="0" indent="0">
              <a:buNone/>
            </a:pPr>
            <a:r>
              <a:rPr lang="en-GB" altLang="en-US" sz="2300" dirty="0">
                <a:solidFill>
                  <a:schemeClr val="accent1">
                    <a:lumMod val="50000"/>
                  </a:schemeClr>
                </a:solidFill>
                <a:cs typeface="Times New Roman" panose="02020603050405020304" pitchFamily="18" charset="0"/>
              </a:rPr>
              <a:t>Chemistry Measurements:</a:t>
            </a:r>
          </a:p>
          <a:p>
            <a:pPr marL="285750" indent="-285750"/>
            <a:r>
              <a:rPr lang="en-GB" altLang="en-US" sz="2300" b="1" dirty="0">
                <a:solidFill>
                  <a:schemeClr val="accent1">
                    <a:lumMod val="50000"/>
                  </a:schemeClr>
                </a:solidFill>
                <a:cs typeface="Times New Roman" panose="02020603050405020304" pitchFamily="18" charset="0"/>
              </a:rPr>
              <a:t>O</a:t>
            </a:r>
            <a:r>
              <a:rPr lang="en-GB" altLang="en-US" sz="2300" b="1" baseline="-25000" dirty="0">
                <a:solidFill>
                  <a:schemeClr val="accent1">
                    <a:lumMod val="50000"/>
                  </a:schemeClr>
                </a:solidFill>
                <a:cs typeface="Times New Roman" panose="02020603050405020304" pitchFamily="18" charset="0"/>
              </a:rPr>
              <a:t>3</a:t>
            </a:r>
            <a:r>
              <a:rPr lang="en-GB" altLang="en-US" sz="2300" dirty="0">
                <a:solidFill>
                  <a:schemeClr val="accent1">
                    <a:lumMod val="75000"/>
                  </a:schemeClr>
                </a:solidFill>
                <a:cs typeface="Times New Roman" panose="02020603050405020304" pitchFamily="18" charset="0"/>
              </a:rPr>
              <a:t> (UV absorption spectrometer, Thermo Scientific TEi49i)</a:t>
            </a:r>
          </a:p>
          <a:p>
            <a:pPr marL="285750" indent="-285750"/>
            <a:r>
              <a:rPr lang="en-GB" altLang="en-US" sz="2300" b="1" dirty="0">
                <a:solidFill>
                  <a:schemeClr val="accent1">
                    <a:lumMod val="50000"/>
                  </a:schemeClr>
                </a:solidFill>
                <a:cs typeface="Times New Roman" panose="02020603050405020304" pitchFamily="18" charset="0"/>
              </a:rPr>
              <a:t>CO</a:t>
            </a:r>
            <a:r>
              <a:rPr lang="en-GB" altLang="en-US" sz="2300" dirty="0">
                <a:solidFill>
                  <a:schemeClr val="accent1">
                    <a:lumMod val="75000"/>
                  </a:schemeClr>
                </a:solidFill>
                <a:cs typeface="Times New Roman" panose="02020603050405020304" pitchFamily="18" charset="0"/>
              </a:rPr>
              <a:t> (Resonance fluorescence, Aero-Laser AL5002)</a:t>
            </a:r>
          </a:p>
          <a:p>
            <a:pPr marL="285750" indent="-285750"/>
            <a:r>
              <a:rPr lang="en-GB" altLang="en-US" sz="2300" b="1" dirty="0">
                <a:solidFill>
                  <a:schemeClr val="accent1">
                    <a:lumMod val="50000"/>
                  </a:schemeClr>
                </a:solidFill>
                <a:cs typeface="Times New Roman" panose="02020603050405020304" pitchFamily="18" charset="0"/>
              </a:rPr>
              <a:t>CH</a:t>
            </a:r>
            <a:r>
              <a:rPr lang="en-GB" altLang="en-US" sz="2300" b="1" baseline="-25000" dirty="0">
                <a:solidFill>
                  <a:schemeClr val="accent1">
                    <a:lumMod val="50000"/>
                  </a:schemeClr>
                </a:solidFill>
                <a:cs typeface="Times New Roman" panose="02020603050405020304" pitchFamily="18" charset="0"/>
              </a:rPr>
              <a:t>4</a:t>
            </a:r>
            <a:r>
              <a:rPr lang="en-GB" altLang="en-US" sz="2300" b="1" dirty="0">
                <a:solidFill>
                  <a:schemeClr val="accent1">
                    <a:lumMod val="50000"/>
                  </a:schemeClr>
                </a:solidFill>
                <a:cs typeface="Times New Roman" panose="02020603050405020304" pitchFamily="18" charset="0"/>
              </a:rPr>
              <a:t>/CO</a:t>
            </a:r>
            <a:r>
              <a:rPr lang="en-GB" altLang="en-US" sz="2300" b="1" baseline="-25000" dirty="0">
                <a:solidFill>
                  <a:schemeClr val="accent1">
                    <a:lumMod val="50000"/>
                  </a:schemeClr>
                </a:solidFill>
                <a:cs typeface="Times New Roman" panose="02020603050405020304" pitchFamily="18" charset="0"/>
              </a:rPr>
              <a:t>2</a:t>
            </a:r>
            <a:r>
              <a:rPr lang="en-GB" altLang="en-US" sz="2300" b="1" dirty="0">
                <a:solidFill>
                  <a:schemeClr val="accent1">
                    <a:lumMod val="50000"/>
                  </a:schemeClr>
                </a:solidFill>
                <a:cs typeface="Times New Roman" panose="02020603050405020304" pitchFamily="18" charset="0"/>
              </a:rPr>
              <a:t> </a:t>
            </a:r>
            <a:r>
              <a:rPr lang="en-GB" altLang="en-US" sz="2300" dirty="0">
                <a:solidFill>
                  <a:schemeClr val="accent1">
                    <a:lumMod val="75000"/>
                  </a:schemeClr>
                </a:solidFill>
                <a:cs typeface="Times New Roman" panose="02020603050405020304" pitchFamily="18" charset="0"/>
              </a:rPr>
              <a:t>(</a:t>
            </a:r>
            <a:r>
              <a:rPr lang="en-GB" sz="2300" dirty="0">
                <a:solidFill>
                  <a:schemeClr val="accent1">
                    <a:lumMod val="75000"/>
                  </a:schemeClr>
                </a:solidFill>
              </a:rPr>
              <a:t>IR absorption spectroscopy, Los Gatos Research Fast Greenhouse Gas Analyser</a:t>
            </a:r>
            <a:r>
              <a:rPr lang="en-GB" altLang="en-US" sz="2300" dirty="0">
                <a:solidFill>
                  <a:schemeClr val="accent1">
                    <a:lumMod val="75000"/>
                  </a:schemeClr>
                </a:solidFill>
                <a:cs typeface="Times New Roman" panose="02020603050405020304" pitchFamily="18" charset="0"/>
              </a:rPr>
              <a:t>)</a:t>
            </a:r>
          </a:p>
          <a:p>
            <a:pPr marL="285750" indent="-285750"/>
            <a:r>
              <a:rPr lang="en-GB" altLang="en-US" sz="2300" b="1" dirty="0">
                <a:solidFill>
                  <a:schemeClr val="accent1">
                    <a:lumMod val="50000"/>
                  </a:schemeClr>
                </a:solidFill>
                <a:cs typeface="Times New Roman" panose="02020603050405020304" pitchFamily="18" charset="0"/>
              </a:rPr>
              <a:t>NO</a:t>
            </a:r>
            <a:r>
              <a:rPr lang="en-GB" altLang="en-US" sz="2300" b="1" baseline="-25000" dirty="0">
                <a:solidFill>
                  <a:schemeClr val="accent1">
                    <a:lumMod val="50000"/>
                  </a:schemeClr>
                </a:solidFill>
                <a:cs typeface="Times New Roman" panose="02020603050405020304" pitchFamily="18" charset="0"/>
              </a:rPr>
              <a:t>x</a:t>
            </a:r>
            <a:r>
              <a:rPr lang="en-GB" altLang="en-US" sz="2300" dirty="0">
                <a:solidFill>
                  <a:schemeClr val="accent1">
                    <a:lumMod val="75000"/>
                  </a:schemeClr>
                </a:solidFill>
                <a:cs typeface="Times New Roman" panose="02020603050405020304" pitchFamily="18" charset="0"/>
              </a:rPr>
              <a:t> (chemiluminescence, Air Quality Design)</a:t>
            </a:r>
          </a:p>
          <a:p>
            <a:pPr marL="285750" indent="-285750"/>
            <a:r>
              <a:rPr lang="en-GB" altLang="en-US" sz="2300" b="1" dirty="0">
                <a:solidFill>
                  <a:schemeClr val="accent1">
                    <a:lumMod val="50000"/>
                  </a:schemeClr>
                </a:solidFill>
                <a:cs typeface="Times New Roman" panose="02020603050405020304" pitchFamily="18" charset="0"/>
              </a:rPr>
              <a:t>VOCs</a:t>
            </a:r>
            <a:r>
              <a:rPr lang="en-GB" altLang="en-US" sz="2300" dirty="0">
                <a:solidFill>
                  <a:schemeClr val="accent1">
                    <a:lumMod val="75000"/>
                  </a:schemeClr>
                </a:solidFill>
                <a:cs typeface="Times New Roman" panose="02020603050405020304" pitchFamily="18" charset="0"/>
              </a:rPr>
              <a:t> (Whole Air Samples, WAS in rear hold)</a:t>
            </a:r>
          </a:p>
        </p:txBody>
      </p:sp>
      <p:pic>
        <p:nvPicPr>
          <p:cNvPr id="4" name="Picture 7" descr="PICT0475">
            <a:extLst>
              <a:ext uri="{FF2B5EF4-FFF2-40B4-BE49-F238E27FC236}">
                <a16:creationId xmlns:a16="http://schemas.microsoft.com/office/drawing/2014/main" id="{EF24B7FC-4E93-4BCE-94ED-5B3A7DB46523}"/>
              </a:ext>
            </a:extLst>
          </p:cNvPr>
          <p:cNvPicPr>
            <a:picLocks noChangeAspect="1" noChangeArrowheads="1"/>
          </p:cNvPicPr>
          <p:nvPr/>
        </p:nvPicPr>
        <p:blipFill>
          <a:blip r:embed="rId2" cstate="print"/>
          <a:srcRect/>
          <a:stretch>
            <a:fillRect/>
          </a:stretch>
        </p:blipFill>
        <p:spPr bwMode="auto">
          <a:xfrm>
            <a:off x="8120377" y="3756282"/>
            <a:ext cx="3994484" cy="2994371"/>
          </a:xfrm>
          <a:prstGeom prst="rect">
            <a:avLst/>
          </a:prstGeom>
          <a:noFill/>
          <a:ln w="9525">
            <a:noFill/>
            <a:miter lim="800000"/>
            <a:headEnd/>
            <a:tailEnd/>
          </a:ln>
        </p:spPr>
      </p:pic>
      <p:pic>
        <p:nvPicPr>
          <p:cNvPr id="6" name="Picture 5">
            <a:extLst>
              <a:ext uri="{FF2B5EF4-FFF2-40B4-BE49-F238E27FC236}">
                <a16:creationId xmlns:a16="http://schemas.microsoft.com/office/drawing/2014/main" id="{23D610B1-9601-4327-B922-AEF62FA7C9B2}"/>
              </a:ext>
            </a:extLst>
          </p:cNvPr>
          <p:cNvPicPr>
            <a:picLocks noChangeAspect="1"/>
          </p:cNvPicPr>
          <p:nvPr/>
        </p:nvPicPr>
        <p:blipFill rotWithShape="1">
          <a:blip r:embed="rId3"/>
          <a:srcRect r="13362"/>
          <a:stretch/>
        </p:blipFill>
        <p:spPr>
          <a:xfrm>
            <a:off x="5947210" y="927333"/>
            <a:ext cx="3556714" cy="3078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7473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FD6B095B-83BF-41E5-9F29-BC3ED65B050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4047" b="3334"/>
          <a:stretch/>
        </p:blipFill>
        <p:spPr>
          <a:xfrm>
            <a:off x="604158" y="1433773"/>
            <a:ext cx="6825342" cy="5057254"/>
          </a:xfrm>
          <a:prstGeom prst="rect">
            <a:avLst/>
          </a:prstGeom>
        </p:spPr>
      </p:pic>
      <p:sp>
        <p:nvSpPr>
          <p:cNvPr id="7" name="Title 1">
            <a:extLst>
              <a:ext uri="{FF2B5EF4-FFF2-40B4-BE49-F238E27FC236}">
                <a16:creationId xmlns:a16="http://schemas.microsoft.com/office/drawing/2014/main" id="{CACAB1C1-710A-47BB-B0B9-A95CA91D9CDA}"/>
              </a:ext>
            </a:extLst>
          </p:cNvPr>
          <p:cNvSpPr>
            <a:spLocks noGrp="1"/>
          </p:cNvSpPr>
          <p:nvPr>
            <p:ph type="title"/>
          </p:nvPr>
        </p:nvSpPr>
        <p:spPr>
          <a:xfrm>
            <a:off x="838200" y="202802"/>
            <a:ext cx="10515600" cy="1325563"/>
          </a:xfrm>
        </p:spPr>
        <p:txBody>
          <a:bodyPr>
            <a:normAutofit/>
          </a:bodyPr>
          <a:lstStyle/>
          <a:p>
            <a:r>
              <a:rPr lang="en-GB" sz="5400" b="1" dirty="0">
                <a:solidFill>
                  <a:schemeClr val="accent1">
                    <a:lumMod val="50000"/>
                  </a:schemeClr>
                </a:solidFill>
              </a:rPr>
              <a:t>Overview of ACSIS Flight Tracks</a:t>
            </a:r>
          </a:p>
        </p:txBody>
      </p:sp>
      <p:sp>
        <p:nvSpPr>
          <p:cNvPr id="9" name="Content Placeholder 8">
            <a:extLst>
              <a:ext uri="{FF2B5EF4-FFF2-40B4-BE49-F238E27FC236}">
                <a16:creationId xmlns:a16="http://schemas.microsoft.com/office/drawing/2014/main" id="{410EE7A0-F558-4C26-BE9E-93D9DD92914E}"/>
              </a:ext>
            </a:extLst>
          </p:cNvPr>
          <p:cNvSpPr>
            <a:spLocks noGrp="1"/>
          </p:cNvSpPr>
          <p:nvPr>
            <p:ph sz="half" idx="2"/>
          </p:nvPr>
        </p:nvSpPr>
        <p:spPr>
          <a:xfrm>
            <a:off x="7601544" y="1786730"/>
            <a:ext cx="4374556" cy="4565083"/>
          </a:xfrm>
        </p:spPr>
        <p:txBody>
          <a:bodyPr>
            <a:normAutofit fontScale="92500" lnSpcReduction="10000"/>
          </a:bodyPr>
          <a:lstStyle/>
          <a:p>
            <a:r>
              <a:rPr lang="en-GB" sz="2600" dirty="0">
                <a:solidFill>
                  <a:schemeClr val="accent1">
                    <a:lumMod val="75000"/>
                  </a:schemeClr>
                </a:solidFill>
              </a:rPr>
              <a:t>Based out of the Azores, Portugal or Cork, Ireland and completed survey flights of the atmosphere in four directions.</a:t>
            </a:r>
          </a:p>
          <a:p>
            <a:r>
              <a:rPr lang="en-GB" sz="2600" dirty="0">
                <a:solidFill>
                  <a:schemeClr val="accent1">
                    <a:lumMod val="75000"/>
                  </a:schemeClr>
                </a:solidFill>
              </a:rPr>
              <a:t>Approximately </a:t>
            </a:r>
            <a:r>
              <a:rPr lang="en-GB" sz="2600" b="1" dirty="0">
                <a:solidFill>
                  <a:schemeClr val="accent1">
                    <a:lumMod val="50000"/>
                  </a:schemeClr>
                </a:solidFill>
              </a:rPr>
              <a:t>80 hours</a:t>
            </a:r>
            <a:r>
              <a:rPr lang="en-GB" sz="2600" dirty="0">
                <a:solidFill>
                  <a:schemeClr val="accent1">
                    <a:lumMod val="50000"/>
                  </a:schemeClr>
                </a:solidFill>
              </a:rPr>
              <a:t> </a:t>
            </a:r>
            <a:r>
              <a:rPr lang="en-GB" sz="2600" dirty="0">
                <a:solidFill>
                  <a:schemeClr val="accent1">
                    <a:lumMod val="75000"/>
                  </a:schemeClr>
                </a:solidFill>
              </a:rPr>
              <a:t>of measurement data collected during the four ACSIS campaigns.</a:t>
            </a:r>
          </a:p>
          <a:p>
            <a:r>
              <a:rPr lang="en-GB" sz="2600" dirty="0">
                <a:solidFill>
                  <a:schemeClr val="accent1">
                    <a:lumMod val="75000"/>
                  </a:schemeClr>
                </a:solidFill>
              </a:rPr>
              <a:t>Measurements made at altitude between 50 m and 7600 m. </a:t>
            </a:r>
          </a:p>
          <a:p>
            <a:r>
              <a:rPr lang="en-GB" sz="2600" dirty="0">
                <a:solidFill>
                  <a:schemeClr val="accent1">
                    <a:lumMod val="75000"/>
                  </a:schemeClr>
                </a:solidFill>
              </a:rPr>
              <a:t>Wide range of air masses sampled.</a:t>
            </a:r>
            <a:endParaRPr lang="en-GB" dirty="0"/>
          </a:p>
          <a:p>
            <a:pPr marL="0" indent="0">
              <a:buNone/>
            </a:pPr>
            <a:endParaRPr lang="en-GB" dirty="0"/>
          </a:p>
        </p:txBody>
      </p:sp>
    </p:spTree>
    <p:extLst>
      <p:ext uri="{BB962C8B-B14F-4D97-AF65-F5344CB8AC3E}">
        <p14:creationId xmlns:p14="http://schemas.microsoft.com/office/powerpoint/2010/main" val="414930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75DEADC-338D-44C6-B20D-940274944F1C}"/>
              </a:ext>
            </a:extLst>
          </p:cNvPr>
          <p:cNvSpPr>
            <a:spLocks noGrp="1"/>
          </p:cNvSpPr>
          <p:nvPr>
            <p:ph type="title"/>
          </p:nvPr>
        </p:nvSpPr>
        <p:spPr>
          <a:xfrm>
            <a:off x="17689" y="0"/>
            <a:ext cx="12004222" cy="1325563"/>
          </a:xfrm>
        </p:spPr>
        <p:txBody>
          <a:bodyPr>
            <a:noAutofit/>
          </a:bodyPr>
          <a:lstStyle/>
          <a:p>
            <a:r>
              <a:rPr lang="en-GB" sz="5400" b="1" dirty="0">
                <a:solidFill>
                  <a:schemeClr val="accent1">
                    <a:lumMod val="50000"/>
                  </a:schemeClr>
                </a:solidFill>
              </a:rPr>
              <a:t>Vertical Distribution of Gas Phase Pollutants</a:t>
            </a:r>
          </a:p>
        </p:txBody>
      </p:sp>
      <p:pic>
        <p:nvPicPr>
          <p:cNvPr id="4" name="Picture 3" descr="A screenshot of a cell phone&#10;&#10;Description automatically generated">
            <a:extLst>
              <a:ext uri="{FF2B5EF4-FFF2-40B4-BE49-F238E27FC236}">
                <a16:creationId xmlns:a16="http://schemas.microsoft.com/office/drawing/2014/main" id="{E18EA8C6-6715-4876-B178-FE57D79982C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0300" y="1189927"/>
            <a:ext cx="9931400" cy="4767072"/>
          </a:xfrm>
          <a:prstGeom prst="rect">
            <a:avLst/>
          </a:prstGeom>
        </p:spPr>
      </p:pic>
      <p:sp>
        <p:nvSpPr>
          <p:cNvPr id="6" name="Content Placeholder 8">
            <a:extLst>
              <a:ext uri="{FF2B5EF4-FFF2-40B4-BE49-F238E27FC236}">
                <a16:creationId xmlns:a16="http://schemas.microsoft.com/office/drawing/2014/main" id="{C9B7AF73-8C0F-40B8-9D9B-34E19E18118F}"/>
              </a:ext>
            </a:extLst>
          </p:cNvPr>
          <p:cNvSpPr txBox="1">
            <a:spLocks/>
          </p:cNvSpPr>
          <p:nvPr/>
        </p:nvSpPr>
        <p:spPr>
          <a:xfrm>
            <a:off x="970190" y="6134100"/>
            <a:ext cx="10701110" cy="71120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accent1">
                    <a:lumMod val="75000"/>
                  </a:schemeClr>
                </a:solidFill>
              </a:rPr>
              <a:t>Box and whisker plots showing how concentrations vary above and below the boundary layer. Data from the four ACSIS campaigns has been included in these plots. Boundary layer was determined for each individual flight using temperature profile data.</a:t>
            </a:r>
          </a:p>
          <a:p>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4114503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271FAC-F4FE-49C4-BC44-6ADCFFBBEB70}"/>
              </a:ext>
            </a:extLst>
          </p:cNvPr>
          <p:cNvSpPr>
            <a:spLocks noGrp="1"/>
          </p:cNvSpPr>
          <p:nvPr>
            <p:ph type="title"/>
          </p:nvPr>
        </p:nvSpPr>
        <p:spPr>
          <a:xfrm>
            <a:off x="0" y="-347663"/>
            <a:ext cx="12268200" cy="1325563"/>
          </a:xfrm>
        </p:spPr>
        <p:txBody>
          <a:bodyPr>
            <a:noAutofit/>
          </a:bodyPr>
          <a:lstStyle/>
          <a:p>
            <a:r>
              <a:rPr lang="en-GB" b="1" dirty="0">
                <a:solidFill>
                  <a:schemeClr val="accent1">
                    <a:lumMod val="50000"/>
                  </a:schemeClr>
                </a:solidFill>
              </a:rPr>
              <a:t>Spatial Distribution of Gas Phase Pollutants</a:t>
            </a:r>
          </a:p>
        </p:txBody>
      </p:sp>
      <p:grpSp>
        <p:nvGrpSpPr>
          <p:cNvPr id="40" name="Group 39">
            <a:extLst>
              <a:ext uri="{FF2B5EF4-FFF2-40B4-BE49-F238E27FC236}">
                <a16:creationId xmlns:a16="http://schemas.microsoft.com/office/drawing/2014/main" id="{AC647900-1ED5-41B6-9B05-14E53DBCB3A3}"/>
              </a:ext>
            </a:extLst>
          </p:cNvPr>
          <p:cNvGrpSpPr/>
          <p:nvPr/>
        </p:nvGrpSpPr>
        <p:grpSpPr>
          <a:xfrm>
            <a:off x="0" y="625580"/>
            <a:ext cx="6720000" cy="6283220"/>
            <a:chOff x="0" y="549000"/>
            <a:chExt cx="6720000" cy="6283220"/>
          </a:xfrm>
        </p:grpSpPr>
        <p:pic>
          <p:nvPicPr>
            <p:cNvPr id="12" name="Picture 11" descr="A close up of a map&#10;&#10;Description automatically generated">
              <a:extLst>
                <a:ext uri="{FF2B5EF4-FFF2-40B4-BE49-F238E27FC236}">
                  <a16:creationId xmlns:a16="http://schemas.microsoft.com/office/drawing/2014/main" id="{919E8DDE-2282-4824-817D-B234374CA55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549000"/>
              <a:ext cx="6720000" cy="5760000"/>
            </a:xfrm>
            <a:prstGeom prst="rect">
              <a:avLst/>
            </a:prstGeom>
          </p:spPr>
        </p:pic>
        <p:sp>
          <p:nvSpPr>
            <p:cNvPr id="13" name="TextBox 12">
              <a:extLst>
                <a:ext uri="{FF2B5EF4-FFF2-40B4-BE49-F238E27FC236}">
                  <a16:creationId xmlns:a16="http://schemas.microsoft.com/office/drawing/2014/main" id="{A40DB5E8-7573-4010-9A06-C175D8B2426B}"/>
                </a:ext>
              </a:extLst>
            </p:cNvPr>
            <p:cNvSpPr txBox="1"/>
            <p:nvPr/>
          </p:nvSpPr>
          <p:spPr>
            <a:xfrm>
              <a:off x="2909150" y="6309000"/>
              <a:ext cx="1145955" cy="523220"/>
            </a:xfrm>
            <a:prstGeom prst="rect">
              <a:avLst/>
            </a:prstGeom>
            <a:noFill/>
          </p:spPr>
          <p:txBody>
            <a:bodyPr wrap="none" rtlCol="0">
              <a:spAutoFit/>
            </a:bodyPr>
            <a:lstStyle/>
            <a:p>
              <a:r>
                <a:rPr lang="en-GB" sz="1400" dirty="0" err="1">
                  <a:solidFill>
                    <a:schemeClr val="accent1">
                      <a:lumMod val="50000"/>
                    </a:schemeClr>
                  </a:solidFill>
                </a:rPr>
                <a:t>Lajes</a:t>
              </a:r>
              <a:r>
                <a:rPr lang="en-GB" sz="1400" dirty="0">
                  <a:solidFill>
                    <a:schemeClr val="accent1">
                      <a:lumMod val="50000"/>
                    </a:schemeClr>
                  </a:solidFill>
                </a:rPr>
                <a:t> Airport</a:t>
              </a:r>
            </a:p>
            <a:p>
              <a:r>
                <a:rPr lang="en-GB" sz="1400" dirty="0">
                  <a:solidFill>
                    <a:schemeClr val="accent1">
                      <a:lumMod val="50000"/>
                    </a:schemeClr>
                  </a:solidFill>
                </a:rPr>
                <a:t>Porto Airport</a:t>
              </a:r>
            </a:p>
          </p:txBody>
        </p:sp>
        <p:cxnSp>
          <p:nvCxnSpPr>
            <p:cNvPr id="16" name="Connector: Elbow 15">
              <a:extLst>
                <a:ext uri="{FF2B5EF4-FFF2-40B4-BE49-F238E27FC236}">
                  <a16:creationId xmlns:a16="http://schemas.microsoft.com/office/drawing/2014/main" id="{629EDF54-B37E-4529-B8F6-ABE22E1F9870}"/>
                </a:ext>
              </a:extLst>
            </p:cNvPr>
            <p:cNvCxnSpPr>
              <a:cxnSpLocks/>
            </p:cNvCxnSpPr>
            <p:nvPr/>
          </p:nvCxnSpPr>
          <p:spPr>
            <a:xfrm>
              <a:off x="1600200" y="6070600"/>
              <a:ext cx="1371600" cy="383190"/>
            </a:xfrm>
            <a:prstGeom prst="bentConnector3">
              <a:avLst>
                <a:gd name="adj1" fmla="val 0"/>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944AD326-DBE1-4C37-9329-505DDCE3A8AC}"/>
                </a:ext>
              </a:extLst>
            </p:cNvPr>
            <p:cNvCxnSpPr>
              <a:cxnSpLocks/>
            </p:cNvCxnSpPr>
            <p:nvPr/>
          </p:nvCxnSpPr>
          <p:spPr>
            <a:xfrm rot="10800000" flipV="1">
              <a:off x="4055108" y="6196066"/>
              <a:ext cx="1501143" cy="483587"/>
            </a:xfrm>
            <a:prstGeom prst="bentConnector3">
              <a:avLst>
                <a:gd name="adj1" fmla="val -76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9CAB0125-0589-4B1E-8914-E5DD6A8AFE3F}"/>
                </a:ext>
              </a:extLst>
            </p:cNvPr>
            <p:cNvCxnSpPr>
              <a:cxnSpLocks/>
            </p:cNvCxnSpPr>
            <p:nvPr/>
          </p:nvCxnSpPr>
          <p:spPr>
            <a:xfrm rot="16200000" flipH="1">
              <a:off x="2631267" y="6351657"/>
              <a:ext cx="577142" cy="103928"/>
            </a:xfrm>
            <a:prstGeom prst="bentConnector3">
              <a:avLst>
                <a:gd name="adj1" fmla="val 9951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13E6830D-B50E-4DFC-A937-1C2D1AEE7EF0}"/>
                </a:ext>
              </a:extLst>
            </p:cNvPr>
            <p:cNvCxnSpPr>
              <a:cxnSpLocks/>
            </p:cNvCxnSpPr>
            <p:nvPr/>
          </p:nvCxnSpPr>
          <p:spPr>
            <a:xfrm rot="10800000" flipV="1">
              <a:off x="3959859" y="6139601"/>
              <a:ext cx="450216" cy="323714"/>
            </a:xfrm>
            <a:prstGeom prst="bentConnector3">
              <a:avLst>
                <a:gd name="adj1" fmla="val -776"/>
              </a:avLst>
            </a:prstGeom>
            <a:ln>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41" name="Content Placeholder 8">
            <a:extLst>
              <a:ext uri="{FF2B5EF4-FFF2-40B4-BE49-F238E27FC236}">
                <a16:creationId xmlns:a16="http://schemas.microsoft.com/office/drawing/2014/main" id="{C1AF992B-9A7F-43A2-9EB4-CC1B7CFD91E7}"/>
              </a:ext>
            </a:extLst>
          </p:cNvPr>
          <p:cNvSpPr txBox="1">
            <a:spLocks/>
          </p:cNvSpPr>
          <p:nvPr/>
        </p:nvSpPr>
        <p:spPr>
          <a:xfrm>
            <a:off x="6821600" y="859630"/>
            <a:ext cx="5154500" cy="576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accent1">
                    <a:lumMod val="75000"/>
                  </a:schemeClr>
                </a:solidFill>
              </a:rPr>
              <a:t>Data presented has been grouped into 2</a:t>
            </a:r>
            <a:r>
              <a:rPr lang="en-GB" sz="2000" b="1" dirty="0">
                <a:solidFill>
                  <a:schemeClr val="accent1">
                    <a:lumMod val="75000"/>
                  </a:schemeClr>
                </a:solidFill>
              </a:rPr>
              <a:t>°</a:t>
            </a:r>
            <a:r>
              <a:rPr lang="en-GB" sz="2000" dirty="0">
                <a:solidFill>
                  <a:schemeClr val="accent1">
                    <a:lumMod val="75000"/>
                  </a:schemeClr>
                </a:solidFill>
              </a:rPr>
              <a:t> longitude bins and the </a:t>
            </a:r>
            <a:r>
              <a:rPr lang="en-GB" sz="2000" b="1" dirty="0">
                <a:solidFill>
                  <a:schemeClr val="accent1">
                    <a:lumMod val="50000"/>
                  </a:schemeClr>
                </a:solidFill>
              </a:rPr>
              <a:t>median</a:t>
            </a:r>
            <a:r>
              <a:rPr lang="en-GB" sz="2000" dirty="0">
                <a:solidFill>
                  <a:schemeClr val="accent1">
                    <a:lumMod val="75000"/>
                  </a:schemeClr>
                </a:solidFill>
              </a:rPr>
              <a:t> value presented as a thick line. The shaded areas represent the </a:t>
            </a:r>
            <a:r>
              <a:rPr lang="en-GB" sz="2000" b="1" dirty="0">
                <a:solidFill>
                  <a:schemeClr val="accent1">
                    <a:lumMod val="50000"/>
                  </a:schemeClr>
                </a:solidFill>
              </a:rPr>
              <a:t>lower and upper quartiles</a:t>
            </a:r>
            <a:r>
              <a:rPr lang="en-GB" sz="2000" dirty="0">
                <a:solidFill>
                  <a:schemeClr val="accent1">
                    <a:lumMod val="75000"/>
                  </a:schemeClr>
                </a:solidFill>
              </a:rPr>
              <a:t> of the data to show the spread. Data from all four campaigns is grouped together.</a:t>
            </a:r>
          </a:p>
          <a:p>
            <a:r>
              <a:rPr lang="en-GB" sz="2000" dirty="0">
                <a:solidFill>
                  <a:schemeClr val="accent1">
                    <a:lumMod val="75000"/>
                  </a:schemeClr>
                </a:solidFill>
              </a:rPr>
              <a:t>All pollutant concentrations (apart from O</a:t>
            </a:r>
            <a:r>
              <a:rPr lang="en-GB" sz="2000" baseline="-25000" dirty="0">
                <a:solidFill>
                  <a:schemeClr val="accent1">
                    <a:lumMod val="75000"/>
                  </a:schemeClr>
                </a:solidFill>
              </a:rPr>
              <a:t>3</a:t>
            </a:r>
            <a:r>
              <a:rPr lang="en-GB" sz="2000" dirty="0">
                <a:solidFill>
                  <a:schemeClr val="accent1">
                    <a:lumMod val="75000"/>
                  </a:schemeClr>
                </a:solidFill>
              </a:rPr>
              <a:t> due to titration) are enhanced within the boundary layer between 0 – 10 °W, likely due to </a:t>
            </a:r>
            <a:r>
              <a:rPr lang="en-GB" sz="2000" b="1" dirty="0">
                <a:solidFill>
                  <a:schemeClr val="accent1">
                    <a:lumMod val="50000"/>
                  </a:schemeClr>
                </a:solidFill>
              </a:rPr>
              <a:t>emissions from major shipping lanes and Europe</a:t>
            </a:r>
            <a:r>
              <a:rPr lang="en-GB" sz="2000" dirty="0">
                <a:solidFill>
                  <a:schemeClr val="accent1">
                    <a:lumMod val="75000"/>
                  </a:schemeClr>
                </a:solidFill>
              </a:rPr>
              <a:t>.</a:t>
            </a:r>
          </a:p>
          <a:p>
            <a:r>
              <a:rPr lang="en-GB" sz="2000" dirty="0">
                <a:solidFill>
                  <a:schemeClr val="accent1">
                    <a:lumMod val="75000"/>
                  </a:schemeClr>
                </a:solidFill>
              </a:rPr>
              <a:t>For NO</a:t>
            </a:r>
            <a:r>
              <a:rPr lang="en-GB" sz="2000" baseline="-25000" dirty="0">
                <a:solidFill>
                  <a:schemeClr val="accent1">
                    <a:lumMod val="75000"/>
                  </a:schemeClr>
                </a:solidFill>
              </a:rPr>
              <a:t>x</a:t>
            </a:r>
            <a:r>
              <a:rPr lang="en-GB" sz="2000" dirty="0">
                <a:solidFill>
                  <a:schemeClr val="accent1">
                    <a:lumMod val="75000"/>
                  </a:schemeClr>
                </a:solidFill>
              </a:rPr>
              <a:t> there are enhancements in concentrations above the boundary layer at 0 – 10 °W due to mixing of air from within the boundary layer. NOx concentrations are at trace levels west of the Azores.</a:t>
            </a:r>
          </a:p>
          <a:p>
            <a:r>
              <a:rPr lang="en-GB" sz="2000" dirty="0">
                <a:solidFill>
                  <a:schemeClr val="accent1">
                    <a:lumMod val="75000"/>
                  </a:schemeClr>
                </a:solidFill>
              </a:rPr>
              <a:t>There are enhancements in CO west of the Azores likely due to transport of </a:t>
            </a:r>
            <a:r>
              <a:rPr lang="en-GB" sz="2000" b="1" dirty="0">
                <a:solidFill>
                  <a:schemeClr val="accent1">
                    <a:lumMod val="50000"/>
                  </a:schemeClr>
                </a:solidFill>
              </a:rPr>
              <a:t>polluted air from North America</a:t>
            </a:r>
            <a:r>
              <a:rPr lang="en-GB" sz="2000" dirty="0">
                <a:solidFill>
                  <a:schemeClr val="accent1">
                    <a:lumMod val="75000"/>
                  </a:schemeClr>
                </a:solidFill>
              </a:rPr>
              <a:t>.</a:t>
            </a:r>
          </a:p>
          <a:p>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368569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1363</Words>
  <Application>Microsoft Office PowerPoint</Application>
  <PresentationFormat>Widescreen</PresentationFormat>
  <Paragraphs>97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Measurement of Gas Phase Pollutants over the North Atlantic Ocean</vt:lpstr>
      <vt:lpstr>The ACSIS Program</vt:lpstr>
      <vt:lpstr>The ACSIS Program</vt:lpstr>
      <vt:lpstr>The BAe 146</vt:lpstr>
      <vt:lpstr>Instrumentation onboard the BAe 146 </vt:lpstr>
      <vt:lpstr>Overview of ACSIS Flight Tracks</vt:lpstr>
      <vt:lpstr>Vertical Distribution of Gas Phase Pollutants</vt:lpstr>
      <vt:lpstr>Spatial Distribution of Gas Phase Pollutants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Freya Squires</dc:creator>
  <cp:lastModifiedBy>James Lee</cp:lastModifiedBy>
  <cp:revision>62</cp:revision>
  <dcterms:created xsi:type="dcterms:W3CDTF">2020-04-29T11:38:13Z</dcterms:created>
  <dcterms:modified xsi:type="dcterms:W3CDTF">2020-05-06T14:25:02Z</dcterms:modified>
</cp:coreProperties>
</file>