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30311725" cy="42803763"/>
  <p:notesSz cx="6797675" cy="9926638"/>
  <p:defaultTextStyle>
    <a:defPPr>
      <a:defRPr lang="en-US"/>
    </a:defPPr>
    <a:lvl1pPr marL="0" algn="l" defTabSz="4177859" rtl="0" eaLnBrk="1" latinLnBrk="0" hangingPunct="1">
      <a:defRPr sz="8242" kern="1200">
        <a:solidFill>
          <a:schemeClr val="tx1"/>
        </a:solidFill>
        <a:latin typeface="+mn-lt"/>
        <a:ea typeface="+mn-ea"/>
        <a:cs typeface="+mn-cs"/>
      </a:defRPr>
    </a:lvl1pPr>
    <a:lvl2pPr marL="2088930" algn="l" defTabSz="4177859" rtl="0" eaLnBrk="1" latinLnBrk="0" hangingPunct="1">
      <a:defRPr sz="8242" kern="1200">
        <a:solidFill>
          <a:schemeClr val="tx1"/>
        </a:solidFill>
        <a:latin typeface="+mn-lt"/>
        <a:ea typeface="+mn-ea"/>
        <a:cs typeface="+mn-cs"/>
      </a:defRPr>
    </a:lvl2pPr>
    <a:lvl3pPr marL="4177859" algn="l" defTabSz="4177859" rtl="0" eaLnBrk="1" latinLnBrk="0" hangingPunct="1">
      <a:defRPr sz="8242" kern="1200">
        <a:solidFill>
          <a:schemeClr val="tx1"/>
        </a:solidFill>
        <a:latin typeface="+mn-lt"/>
        <a:ea typeface="+mn-ea"/>
        <a:cs typeface="+mn-cs"/>
      </a:defRPr>
    </a:lvl3pPr>
    <a:lvl4pPr marL="6266789" algn="l" defTabSz="4177859" rtl="0" eaLnBrk="1" latinLnBrk="0" hangingPunct="1">
      <a:defRPr sz="8242" kern="1200">
        <a:solidFill>
          <a:schemeClr val="tx1"/>
        </a:solidFill>
        <a:latin typeface="+mn-lt"/>
        <a:ea typeface="+mn-ea"/>
        <a:cs typeface="+mn-cs"/>
      </a:defRPr>
    </a:lvl4pPr>
    <a:lvl5pPr marL="8355719" algn="l" defTabSz="4177859" rtl="0" eaLnBrk="1" latinLnBrk="0" hangingPunct="1">
      <a:defRPr sz="8242" kern="1200">
        <a:solidFill>
          <a:schemeClr val="tx1"/>
        </a:solidFill>
        <a:latin typeface="+mn-lt"/>
        <a:ea typeface="+mn-ea"/>
        <a:cs typeface="+mn-cs"/>
      </a:defRPr>
    </a:lvl5pPr>
    <a:lvl6pPr marL="10444648" algn="l" defTabSz="4177859" rtl="0" eaLnBrk="1" latinLnBrk="0" hangingPunct="1">
      <a:defRPr sz="8242" kern="1200">
        <a:solidFill>
          <a:schemeClr val="tx1"/>
        </a:solidFill>
        <a:latin typeface="+mn-lt"/>
        <a:ea typeface="+mn-ea"/>
        <a:cs typeface="+mn-cs"/>
      </a:defRPr>
    </a:lvl6pPr>
    <a:lvl7pPr marL="12533578" algn="l" defTabSz="4177859" rtl="0" eaLnBrk="1" latinLnBrk="0" hangingPunct="1">
      <a:defRPr sz="8242" kern="1200">
        <a:solidFill>
          <a:schemeClr val="tx1"/>
        </a:solidFill>
        <a:latin typeface="+mn-lt"/>
        <a:ea typeface="+mn-ea"/>
        <a:cs typeface="+mn-cs"/>
      </a:defRPr>
    </a:lvl7pPr>
    <a:lvl8pPr marL="14622508" algn="l" defTabSz="4177859" rtl="0" eaLnBrk="1" latinLnBrk="0" hangingPunct="1">
      <a:defRPr sz="8242" kern="1200">
        <a:solidFill>
          <a:schemeClr val="tx1"/>
        </a:solidFill>
        <a:latin typeface="+mn-lt"/>
        <a:ea typeface="+mn-ea"/>
        <a:cs typeface="+mn-cs"/>
      </a:defRPr>
    </a:lvl8pPr>
    <a:lvl9pPr marL="16711437" algn="l" defTabSz="4177859" rtl="0" eaLnBrk="1" latinLnBrk="0" hangingPunct="1">
      <a:defRPr sz="824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2" userDrawn="1">
          <p15:clr>
            <a:srgbClr val="A4A3A4"/>
          </p15:clr>
        </p15:guide>
        <p15:guide id="2" pos="95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D7"/>
    <a:srgbClr val="E90000"/>
    <a:srgbClr val="7F2F2C"/>
    <a:srgbClr val="C50003"/>
    <a:srgbClr val="FF0000"/>
    <a:srgbClr val="7B2E2B"/>
    <a:srgbClr val="702A27"/>
    <a:srgbClr val="993936"/>
    <a:srgbClr val="FF9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>
      <p:cViewPr>
        <p:scale>
          <a:sx n="34" d="100"/>
          <a:sy n="34" d="100"/>
        </p:scale>
        <p:origin x="1696" y="-3960"/>
      </p:cViewPr>
      <p:guideLst>
        <p:guide orient="horz" pos="13482"/>
        <p:guide pos="95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090FB6-D4FB-5C49-885E-C59C0D417D05}" type="doc">
      <dgm:prSet loTypeId="urn:microsoft.com/office/officeart/2005/8/layout/process1" loCatId="" qsTypeId="urn:microsoft.com/office/officeart/2005/8/quickstyle/simple4" qsCatId="simple" csTypeId="urn:microsoft.com/office/officeart/2005/8/colors/colorful1" csCatId="colorful" phldr="1"/>
      <dgm:spPr/>
    </dgm:pt>
    <dgm:pt modelId="{D1543BEA-93AD-F242-A615-E4D87B2279E5}">
      <dgm:prSet phldrT="[Text]" custT="1"/>
      <dgm:spPr>
        <a:solidFill>
          <a:schemeClr val="bg1">
            <a:lumMod val="50000"/>
          </a:schemeClr>
        </a:solidFill>
        <a:ln w="19050"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sz="3200" b="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2</a:t>
          </a:r>
          <a:r>
            <a:rPr lang="en-US" sz="3200" b="1" cap="none" spc="0" dirty="0" smtClean="0">
              <a:ln w="6600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4</a:t>
          </a:r>
          <a:r>
            <a:rPr lang="en-US" sz="3200" b="1" cap="none" spc="0" baseline="30000" dirty="0" smtClean="0">
              <a:ln w="6600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th</a:t>
          </a:r>
          <a:r>
            <a:rPr lang="en-US" sz="3200" b="1" cap="none" spc="0" dirty="0" smtClean="0">
              <a:ln w="6600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June </a:t>
          </a:r>
        </a:p>
        <a:p>
          <a:r>
            <a:rPr lang="en-US" sz="2400" b="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Fires break out on </a:t>
          </a:r>
          <a:r>
            <a:rPr lang="en-US" sz="2400" b="1" cap="none" spc="0" dirty="0" err="1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Saddleworth</a:t>
          </a:r>
          <a:r>
            <a:rPr lang="en-US" sz="2400" b="1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Moor </a:t>
          </a:r>
          <a:endParaRPr lang="en-US" sz="2400" b="1" cap="none" spc="0" dirty="0">
            <a:ln w="0">
              <a:noFill/>
            </a:ln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31E5256-D90F-DB42-A761-7FE081243BE7}" type="parTrans" cxnId="{A065D3AC-3024-1F49-8257-684CEC1E97AF}">
      <dgm:prSet/>
      <dgm:spPr/>
      <dgm:t>
        <a:bodyPr/>
        <a:lstStyle/>
        <a:p>
          <a:endParaRPr lang="en-US"/>
        </a:p>
      </dgm:t>
    </dgm:pt>
    <dgm:pt modelId="{F5134EB8-2C78-A745-A3BF-530CE6B1E0E6}" type="sibTrans" cxnId="{A065D3AC-3024-1F49-8257-684CEC1E97AF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163DBDC8-A7A5-034E-A831-5210CB4765B7}">
      <dgm:prSet phldrT="[Text]" custT="1"/>
      <dgm:spPr>
        <a:solidFill>
          <a:schemeClr val="bg1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US" sz="3200" b="1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27</a:t>
          </a:r>
          <a:r>
            <a:rPr lang="en-US" sz="3200" b="1" cap="none" spc="0" baseline="30000" dirty="0" smtClean="0">
              <a:ln w="0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th</a:t>
          </a:r>
          <a:r>
            <a:rPr lang="en-US" sz="3200" b="1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June </a:t>
          </a:r>
        </a:p>
        <a:p>
          <a:r>
            <a:rPr lang="en-US" sz="2000" b="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Peak size (</a:t>
          </a:r>
          <a:r>
            <a:rPr lang="en-US" sz="2400" b="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8km</a:t>
          </a:r>
          <a:r>
            <a:rPr lang="en-US" sz="2400" b="0" cap="none" spc="0" baseline="3000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2</a:t>
          </a:r>
          <a:r>
            <a:rPr lang="en-US" sz="2000" b="0" cap="none" spc="0" baseline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)</a:t>
          </a:r>
          <a:endParaRPr lang="en-US" sz="2000" b="0" cap="none" spc="0" dirty="0" smtClean="0">
            <a:ln w="0">
              <a:noFill/>
            </a:ln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r>
            <a:rPr lang="en-US" sz="2000" b="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&gt;100 firefighters and army tackling blaze</a:t>
          </a:r>
        </a:p>
        <a:p>
          <a:r>
            <a:rPr lang="en-US" sz="2000" b="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Local residents evacuated </a:t>
          </a:r>
          <a:endParaRPr lang="en-US" sz="2000" b="0" cap="none" spc="0" dirty="0">
            <a:ln w="0">
              <a:noFill/>
            </a:ln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0E6A24-2817-8A4C-B5A4-2E5D08C253A9}" type="parTrans" cxnId="{223EF4C4-3ED9-164C-883A-4D857D870C3A}">
      <dgm:prSet/>
      <dgm:spPr/>
      <dgm:t>
        <a:bodyPr/>
        <a:lstStyle/>
        <a:p>
          <a:endParaRPr lang="en-US"/>
        </a:p>
      </dgm:t>
    </dgm:pt>
    <dgm:pt modelId="{D4DE1DE7-7296-6043-A5F9-84E5D48290F3}" type="sibTrans" cxnId="{223EF4C4-3ED9-164C-883A-4D857D870C3A}">
      <dgm:prSet/>
      <dgm:spPr>
        <a:solidFill>
          <a:srgbClr val="C50003"/>
        </a:solidFill>
      </dgm:spPr>
      <dgm:t>
        <a:bodyPr/>
        <a:lstStyle/>
        <a:p>
          <a:endParaRPr lang="en-US"/>
        </a:p>
      </dgm:t>
    </dgm:pt>
    <dgm:pt modelId="{89A819A3-BCD6-6946-B99E-D37792296583}">
      <dgm:prSet phldrT="[Text]" custT="1"/>
      <dgm:spPr>
        <a:solidFill>
          <a:schemeClr val="bg1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US" sz="3200" b="1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30</a:t>
          </a:r>
          <a:r>
            <a:rPr lang="en-US" sz="3200" b="1" cap="none" spc="0" baseline="300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th</a:t>
          </a:r>
          <a:r>
            <a:rPr lang="en-US" sz="3200" b="1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June </a:t>
          </a:r>
        </a:p>
        <a:p>
          <a:r>
            <a:rPr lang="en-US" sz="2400" b="1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Winter Hill </a:t>
          </a:r>
          <a:r>
            <a:rPr lang="en-US" sz="2400" b="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fire begins</a:t>
          </a:r>
          <a:endParaRPr lang="en-US" sz="24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6547220-9D0F-9042-B393-99E039D06EF4}" type="parTrans" cxnId="{E6CF9CCF-3740-1543-B185-94CEB0F9F046}">
      <dgm:prSet/>
      <dgm:spPr/>
      <dgm:t>
        <a:bodyPr/>
        <a:lstStyle/>
        <a:p>
          <a:endParaRPr lang="en-US"/>
        </a:p>
      </dgm:t>
    </dgm:pt>
    <dgm:pt modelId="{506C9A30-C7FE-F94E-B1AB-36AB18CC0648}" type="sibTrans" cxnId="{E6CF9CCF-3740-1543-B185-94CEB0F9F046}">
      <dgm:prSet/>
      <dgm:spPr/>
      <dgm:t>
        <a:bodyPr/>
        <a:lstStyle/>
        <a:p>
          <a:endParaRPr lang="en-US"/>
        </a:p>
      </dgm:t>
    </dgm:pt>
    <dgm:pt modelId="{7966BD07-C5CE-2C4E-87D7-1686915FF366}" type="pres">
      <dgm:prSet presAssocID="{39090FB6-D4FB-5C49-885E-C59C0D417D05}" presName="Name0" presStyleCnt="0">
        <dgm:presLayoutVars>
          <dgm:dir/>
          <dgm:resizeHandles val="exact"/>
        </dgm:presLayoutVars>
      </dgm:prSet>
      <dgm:spPr/>
    </dgm:pt>
    <dgm:pt modelId="{C1C77E01-244D-FC41-814B-CC8CFB485E5C}" type="pres">
      <dgm:prSet presAssocID="{D1543BEA-93AD-F242-A615-E4D87B2279E5}" presName="node" presStyleLbl="node1" presStyleIdx="0" presStyleCnt="3" custLinFactNeighborX="-1302" custLinFactNeighborY="19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E13033-BF0C-2440-A577-FABD3C42A47A}" type="pres">
      <dgm:prSet presAssocID="{F5134EB8-2C78-A745-A3BF-530CE6B1E0E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4E4B5379-C478-5B49-BF21-5815193866EE}" type="pres">
      <dgm:prSet presAssocID="{F5134EB8-2C78-A745-A3BF-530CE6B1E0E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F5C5471-4DEB-024E-9ACA-975DDA04E297}" type="pres">
      <dgm:prSet presAssocID="{163DBDC8-A7A5-034E-A831-5210CB4765B7}" presName="node" presStyleLbl="node1" presStyleIdx="1" presStyleCnt="3" custLinFactNeighborX="278" custLinFactNeighborY="3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F9AB9-D5DD-FB44-BCDA-57DE8F153467}" type="pres">
      <dgm:prSet presAssocID="{D4DE1DE7-7296-6043-A5F9-84E5D48290F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0D1154F-9D31-5241-9530-1F1E487D1203}" type="pres">
      <dgm:prSet presAssocID="{D4DE1DE7-7296-6043-A5F9-84E5D48290F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8BB33F8B-CECE-C848-863A-F67EA11B676E}" type="pres">
      <dgm:prSet presAssocID="{89A819A3-BCD6-6946-B99E-D37792296583}" presName="node" presStyleLbl="node1" presStyleIdx="2" presStyleCnt="3" custLinFactNeighborX="-1836" custLinFactNeighborY="29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CF9CCF-3740-1543-B185-94CEB0F9F046}" srcId="{39090FB6-D4FB-5C49-885E-C59C0D417D05}" destId="{89A819A3-BCD6-6946-B99E-D37792296583}" srcOrd="2" destOrd="0" parTransId="{16547220-9D0F-9042-B393-99E039D06EF4}" sibTransId="{506C9A30-C7FE-F94E-B1AB-36AB18CC0648}"/>
    <dgm:cxn modelId="{A3D2C1A4-20A3-CE4F-AD9F-2AC593A6E40C}" type="presOf" srcId="{F5134EB8-2C78-A745-A3BF-530CE6B1E0E6}" destId="{4E4B5379-C478-5B49-BF21-5815193866EE}" srcOrd="1" destOrd="0" presId="urn:microsoft.com/office/officeart/2005/8/layout/process1"/>
    <dgm:cxn modelId="{3F2761D1-4F0E-BB42-AF1F-E8015F865648}" type="presOf" srcId="{D4DE1DE7-7296-6043-A5F9-84E5D48290F3}" destId="{D0D1154F-9D31-5241-9530-1F1E487D1203}" srcOrd="1" destOrd="0" presId="urn:microsoft.com/office/officeart/2005/8/layout/process1"/>
    <dgm:cxn modelId="{C6A31F3C-625C-3B49-A4C9-447C9C1A37A7}" type="presOf" srcId="{39090FB6-D4FB-5C49-885E-C59C0D417D05}" destId="{7966BD07-C5CE-2C4E-87D7-1686915FF366}" srcOrd="0" destOrd="0" presId="urn:microsoft.com/office/officeart/2005/8/layout/process1"/>
    <dgm:cxn modelId="{C79F27E6-FC76-A540-9A28-9FF59E296D4C}" type="presOf" srcId="{D1543BEA-93AD-F242-A615-E4D87B2279E5}" destId="{C1C77E01-244D-FC41-814B-CC8CFB485E5C}" srcOrd="0" destOrd="0" presId="urn:microsoft.com/office/officeart/2005/8/layout/process1"/>
    <dgm:cxn modelId="{331C3475-C179-C049-B26F-D5BCA1CD6100}" type="presOf" srcId="{89A819A3-BCD6-6946-B99E-D37792296583}" destId="{8BB33F8B-CECE-C848-863A-F67EA11B676E}" srcOrd="0" destOrd="0" presId="urn:microsoft.com/office/officeart/2005/8/layout/process1"/>
    <dgm:cxn modelId="{223EF4C4-3ED9-164C-883A-4D857D870C3A}" srcId="{39090FB6-D4FB-5C49-885E-C59C0D417D05}" destId="{163DBDC8-A7A5-034E-A831-5210CB4765B7}" srcOrd="1" destOrd="0" parTransId="{650E6A24-2817-8A4C-B5A4-2E5D08C253A9}" sibTransId="{D4DE1DE7-7296-6043-A5F9-84E5D48290F3}"/>
    <dgm:cxn modelId="{E61B6EDC-890E-6043-ACF2-C18A95A7A597}" type="presOf" srcId="{D4DE1DE7-7296-6043-A5F9-84E5D48290F3}" destId="{32AF9AB9-D5DD-FB44-BCDA-57DE8F153467}" srcOrd="0" destOrd="0" presId="urn:microsoft.com/office/officeart/2005/8/layout/process1"/>
    <dgm:cxn modelId="{9A32DA27-2319-7E42-B1E2-DE6AFB364C3F}" type="presOf" srcId="{163DBDC8-A7A5-034E-A831-5210CB4765B7}" destId="{2F5C5471-4DEB-024E-9ACA-975DDA04E297}" srcOrd="0" destOrd="0" presId="urn:microsoft.com/office/officeart/2005/8/layout/process1"/>
    <dgm:cxn modelId="{A065D3AC-3024-1F49-8257-684CEC1E97AF}" srcId="{39090FB6-D4FB-5C49-885E-C59C0D417D05}" destId="{D1543BEA-93AD-F242-A615-E4D87B2279E5}" srcOrd="0" destOrd="0" parTransId="{331E5256-D90F-DB42-A761-7FE081243BE7}" sibTransId="{F5134EB8-2C78-A745-A3BF-530CE6B1E0E6}"/>
    <dgm:cxn modelId="{CAEC933E-9A11-7845-9F3A-73EE8E659D8E}" type="presOf" srcId="{F5134EB8-2C78-A745-A3BF-530CE6B1E0E6}" destId="{B5E13033-BF0C-2440-A577-FABD3C42A47A}" srcOrd="0" destOrd="0" presId="urn:microsoft.com/office/officeart/2005/8/layout/process1"/>
    <dgm:cxn modelId="{A5D4EF43-C761-704D-925E-3069A43877B1}" type="presParOf" srcId="{7966BD07-C5CE-2C4E-87D7-1686915FF366}" destId="{C1C77E01-244D-FC41-814B-CC8CFB485E5C}" srcOrd="0" destOrd="0" presId="urn:microsoft.com/office/officeart/2005/8/layout/process1"/>
    <dgm:cxn modelId="{2779A96F-51E0-0F46-969A-D9614E84128A}" type="presParOf" srcId="{7966BD07-C5CE-2C4E-87D7-1686915FF366}" destId="{B5E13033-BF0C-2440-A577-FABD3C42A47A}" srcOrd="1" destOrd="0" presId="urn:microsoft.com/office/officeart/2005/8/layout/process1"/>
    <dgm:cxn modelId="{75AF8988-059A-6B49-8FD3-E30C91010ED1}" type="presParOf" srcId="{B5E13033-BF0C-2440-A577-FABD3C42A47A}" destId="{4E4B5379-C478-5B49-BF21-5815193866EE}" srcOrd="0" destOrd="0" presId="urn:microsoft.com/office/officeart/2005/8/layout/process1"/>
    <dgm:cxn modelId="{E8D2C498-6386-1041-9E66-C8BC2C96FCAC}" type="presParOf" srcId="{7966BD07-C5CE-2C4E-87D7-1686915FF366}" destId="{2F5C5471-4DEB-024E-9ACA-975DDA04E297}" srcOrd="2" destOrd="0" presId="urn:microsoft.com/office/officeart/2005/8/layout/process1"/>
    <dgm:cxn modelId="{9F7D5CB6-7506-CC4F-9E89-C1E5A66B14D7}" type="presParOf" srcId="{7966BD07-C5CE-2C4E-87D7-1686915FF366}" destId="{32AF9AB9-D5DD-FB44-BCDA-57DE8F153467}" srcOrd="3" destOrd="0" presId="urn:microsoft.com/office/officeart/2005/8/layout/process1"/>
    <dgm:cxn modelId="{0BF7A553-2B69-E84F-ADFE-4B2CB2F9C166}" type="presParOf" srcId="{32AF9AB9-D5DD-FB44-BCDA-57DE8F153467}" destId="{D0D1154F-9D31-5241-9530-1F1E487D1203}" srcOrd="0" destOrd="0" presId="urn:microsoft.com/office/officeart/2005/8/layout/process1"/>
    <dgm:cxn modelId="{F93E711A-7686-344B-89F9-F225017E52B8}" type="presParOf" srcId="{7966BD07-C5CE-2C4E-87D7-1686915FF366}" destId="{8BB33F8B-CECE-C848-863A-F67EA11B676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77E01-244D-FC41-814B-CC8CFB485E5C}">
      <dsp:nvSpPr>
        <dsp:cNvPr id="0" name=""/>
        <dsp:cNvSpPr/>
      </dsp:nvSpPr>
      <dsp:spPr>
        <a:xfrm>
          <a:off x="0" y="139903"/>
          <a:ext cx="3930532" cy="2468865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9050">
          <a:solidFill>
            <a:schemeClr val="bg1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2</a:t>
          </a:r>
          <a:r>
            <a:rPr lang="en-US" sz="3200" b="1" kern="1200" cap="none" spc="0" dirty="0" smtClean="0">
              <a:ln w="6600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4</a:t>
          </a:r>
          <a:r>
            <a:rPr lang="en-US" sz="3200" b="1" kern="1200" cap="none" spc="0" baseline="30000" dirty="0" smtClean="0">
              <a:ln w="6600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th</a:t>
          </a:r>
          <a:r>
            <a:rPr lang="en-US" sz="3200" b="1" kern="1200" cap="none" spc="0" dirty="0" smtClean="0">
              <a:ln w="6600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June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Fires break out on </a:t>
          </a:r>
          <a:r>
            <a:rPr lang="en-US" sz="2400" b="1" kern="1200" cap="none" spc="0" dirty="0" err="1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Saddleworth</a:t>
          </a:r>
          <a:r>
            <a:rPr lang="en-US" sz="2400" b="1" kern="120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Moor </a:t>
          </a:r>
          <a:endParaRPr lang="en-US" sz="2400" b="1" kern="1200" cap="none" spc="0" dirty="0">
            <a:ln w="0">
              <a:noFill/>
            </a:ln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72311" y="212214"/>
        <a:ext cx="3785910" cy="2324243"/>
      </dsp:txXfrm>
    </dsp:sp>
    <dsp:sp modelId="{B5E13033-BF0C-2440-A577-FABD3C42A47A}">
      <dsp:nvSpPr>
        <dsp:cNvPr id="0" name=""/>
        <dsp:cNvSpPr/>
      </dsp:nvSpPr>
      <dsp:spPr>
        <a:xfrm rot="25814">
          <a:off x="4327954" y="907855"/>
          <a:ext cx="842582" cy="974772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/>
        </a:p>
      </dsp:txBody>
      <dsp:txXfrm>
        <a:off x="4327958" y="1101860"/>
        <a:ext cx="589807" cy="584864"/>
      </dsp:txXfrm>
    </dsp:sp>
    <dsp:sp modelId="{2F5C5471-4DEB-024E-9ACA-975DDA04E297}">
      <dsp:nvSpPr>
        <dsp:cNvPr id="0" name=""/>
        <dsp:cNvSpPr/>
      </dsp:nvSpPr>
      <dsp:spPr>
        <a:xfrm>
          <a:off x="5520267" y="181355"/>
          <a:ext cx="3930532" cy="2468865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905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27</a:t>
          </a:r>
          <a:r>
            <a:rPr lang="en-US" sz="3200" b="1" kern="1200" cap="none" spc="0" baseline="30000" dirty="0" smtClean="0">
              <a:ln w="0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th</a:t>
          </a:r>
          <a:r>
            <a:rPr lang="en-US" sz="3200" b="1" kern="120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June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Peak size (</a:t>
          </a:r>
          <a:r>
            <a:rPr lang="en-US" sz="2400" b="0" kern="120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8km</a:t>
          </a:r>
          <a:r>
            <a:rPr lang="en-US" sz="2400" b="0" kern="1200" cap="none" spc="0" baseline="3000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2</a:t>
          </a:r>
          <a:r>
            <a:rPr lang="en-US" sz="2000" b="0" kern="1200" cap="none" spc="0" baseline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)</a:t>
          </a:r>
          <a:endParaRPr lang="en-US" sz="2000" b="0" kern="1200" cap="none" spc="0" dirty="0" smtClean="0">
            <a:ln w="0">
              <a:noFill/>
            </a:ln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&gt;100 firefighters and army tackling blaze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cap="none" spc="0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Local residents evacuated </a:t>
          </a:r>
          <a:endParaRPr lang="en-US" sz="2000" b="0" kern="1200" cap="none" spc="0" dirty="0">
            <a:ln w="0">
              <a:noFill/>
            </a:ln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592578" y="253666"/>
        <a:ext cx="3785910" cy="2324243"/>
      </dsp:txXfrm>
    </dsp:sp>
    <dsp:sp modelId="{32AF9AB9-D5DD-FB44-BCDA-57DE8F153467}">
      <dsp:nvSpPr>
        <dsp:cNvPr id="0" name=""/>
        <dsp:cNvSpPr/>
      </dsp:nvSpPr>
      <dsp:spPr>
        <a:xfrm rot="21590317">
          <a:off x="9835542" y="920634"/>
          <a:ext cx="815660" cy="974772"/>
        </a:xfrm>
        <a:prstGeom prst="rightArrow">
          <a:avLst>
            <a:gd name="adj1" fmla="val 60000"/>
            <a:gd name="adj2" fmla="val 50000"/>
          </a:avLst>
        </a:prstGeom>
        <a:solidFill>
          <a:srgbClr val="C5000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/>
        </a:p>
      </dsp:txBody>
      <dsp:txXfrm>
        <a:off x="9835542" y="1115933"/>
        <a:ext cx="570962" cy="584864"/>
      </dsp:txXfrm>
    </dsp:sp>
    <dsp:sp modelId="{8BB33F8B-CECE-C848-863A-F67EA11B676E}">
      <dsp:nvSpPr>
        <dsp:cNvPr id="0" name=""/>
        <dsp:cNvSpPr/>
      </dsp:nvSpPr>
      <dsp:spPr>
        <a:xfrm>
          <a:off x="10989776" y="165950"/>
          <a:ext cx="3930532" cy="2468865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905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30</a:t>
          </a:r>
          <a:r>
            <a:rPr lang="en-US" sz="3200" b="1" kern="1200" cap="none" spc="0" baseline="300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th</a:t>
          </a:r>
          <a:r>
            <a:rPr lang="en-US" sz="3200" b="1" kern="120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June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Winter Hill </a:t>
          </a:r>
          <a:r>
            <a:rPr lang="en-US" sz="2400" b="0" kern="120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fire begins</a:t>
          </a:r>
          <a:endParaRPr lang="en-US" sz="24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1062087" y="238261"/>
        <a:ext cx="3785910" cy="2324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3379" y="13296918"/>
            <a:ext cx="25764967" cy="91750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6760" y="24255466"/>
            <a:ext cx="21218208" cy="109387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78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57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36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15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39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47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552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31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3DF5-2ACC-438C-8B41-416DFA76D4D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1372-20C0-43FF-AF7C-72361B26CF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18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3DF5-2ACC-438C-8B41-416DFA76D4D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1372-20C0-43FF-AF7C-72361B26CF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628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76002" y="1714142"/>
            <a:ext cx="6820138" cy="36521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5586" y="1714142"/>
            <a:ext cx="19955219" cy="36521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3DF5-2ACC-438C-8B41-416DFA76D4D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1372-20C0-43FF-AF7C-72361B26CF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60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3DF5-2ACC-438C-8B41-416DFA76D4D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1372-20C0-43FF-AF7C-72361B26CF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3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418" y="27505382"/>
            <a:ext cx="25764967" cy="8501303"/>
          </a:xfrm>
        </p:spPr>
        <p:txBody>
          <a:bodyPr anchor="t"/>
          <a:lstStyle>
            <a:lvl1pPr algn="l">
              <a:defRPr sz="18189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4418" y="18142067"/>
            <a:ext cx="25764967" cy="9363318"/>
          </a:xfrm>
        </p:spPr>
        <p:txBody>
          <a:bodyPr anchor="b"/>
          <a:lstStyle>
            <a:lvl1pPr marL="0" indent="0">
              <a:buNone/>
              <a:defRPr sz="9154">
                <a:solidFill>
                  <a:schemeClr val="tx1">
                    <a:tint val="75000"/>
                  </a:schemeClr>
                </a:solidFill>
              </a:defRPr>
            </a:lvl1pPr>
            <a:lvl2pPr marL="2078962" indent="0">
              <a:buNone/>
              <a:defRPr sz="8203">
                <a:solidFill>
                  <a:schemeClr val="tx1">
                    <a:tint val="75000"/>
                  </a:schemeClr>
                </a:solidFill>
              </a:defRPr>
            </a:lvl2pPr>
            <a:lvl3pPr marL="4157923" indent="0">
              <a:buNone/>
              <a:defRPr sz="7252">
                <a:solidFill>
                  <a:schemeClr val="tx1">
                    <a:tint val="75000"/>
                  </a:schemeClr>
                </a:solidFill>
              </a:defRPr>
            </a:lvl3pPr>
            <a:lvl4pPr marL="6236885" indent="0">
              <a:buNone/>
              <a:defRPr sz="6420">
                <a:solidFill>
                  <a:schemeClr val="tx1">
                    <a:tint val="75000"/>
                  </a:schemeClr>
                </a:solidFill>
              </a:defRPr>
            </a:lvl4pPr>
            <a:lvl5pPr marL="8315846" indent="0">
              <a:buNone/>
              <a:defRPr sz="6420">
                <a:solidFill>
                  <a:schemeClr val="tx1">
                    <a:tint val="75000"/>
                  </a:schemeClr>
                </a:solidFill>
              </a:defRPr>
            </a:lvl5pPr>
            <a:lvl6pPr marL="10394808" indent="0">
              <a:buNone/>
              <a:defRPr sz="6420">
                <a:solidFill>
                  <a:schemeClr val="tx1">
                    <a:tint val="75000"/>
                  </a:schemeClr>
                </a:solidFill>
              </a:defRPr>
            </a:lvl6pPr>
            <a:lvl7pPr marL="12473769" indent="0">
              <a:buNone/>
              <a:defRPr sz="6420">
                <a:solidFill>
                  <a:schemeClr val="tx1">
                    <a:tint val="75000"/>
                  </a:schemeClr>
                </a:solidFill>
              </a:defRPr>
            </a:lvl7pPr>
            <a:lvl8pPr marL="14552731" indent="0">
              <a:buNone/>
              <a:defRPr sz="6420">
                <a:solidFill>
                  <a:schemeClr val="tx1">
                    <a:tint val="75000"/>
                  </a:schemeClr>
                </a:solidFill>
              </a:defRPr>
            </a:lvl8pPr>
            <a:lvl9pPr marL="16631692" indent="0">
              <a:buNone/>
              <a:defRPr sz="64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3DF5-2ACC-438C-8B41-416DFA76D4D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1372-20C0-43FF-AF7C-72361B26CF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50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5588" y="9987552"/>
            <a:ext cx="13387678" cy="28248503"/>
          </a:xfrm>
        </p:spPr>
        <p:txBody>
          <a:bodyPr/>
          <a:lstStyle>
            <a:lvl1pPr>
              <a:defRPr sz="12720"/>
            </a:lvl1pPr>
            <a:lvl2pPr>
              <a:defRPr sz="10937"/>
            </a:lvl2pPr>
            <a:lvl3pPr>
              <a:defRPr sz="9154"/>
            </a:lvl3pPr>
            <a:lvl4pPr>
              <a:defRPr sz="8203"/>
            </a:lvl4pPr>
            <a:lvl5pPr>
              <a:defRPr sz="8203"/>
            </a:lvl5pPr>
            <a:lvl6pPr>
              <a:defRPr sz="8203"/>
            </a:lvl6pPr>
            <a:lvl7pPr>
              <a:defRPr sz="8203"/>
            </a:lvl7pPr>
            <a:lvl8pPr>
              <a:defRPr sz="8203"/>
            </a:lvl8pPr>
            <a:lvl9pPr>
              <a:defRPr sz="82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08461" y="9987552"/>
            <a:ext cx="13387678" cy="28248503"/>
          </a:xfrm>
        </p:spPr>
        <p:txBody>
          <a:bodyPr/>
          <a:lstStyle>
            <a:lvl1pPr>
              <a:defRPr sz="12720"/>
            </a:lvl1pPr>
            <a:lvl2pPr>
              <a:defRPr sz="10937"/>
            </a:lvl2pPr>
            <a:lvl3pPr>
              <a:defRPr sz="9154"/>
            </a:lvl3pPr>
            <a:lvl4pPr>
              <a:defRPr sz="8203"/>
            </a:lvl4pPr>
            <a:lvl5pPr>
              <a:defRPr sz="8203"/>
            </a:lvl5pPr>
            <a:lvl6pPr>
              <a:defRPr sz="8203"/>
            </a:lvl6pPr>
            <a:lvl7pPr>
              <a:defRPr sz="8203"/>
            </a:lvl7pPr>
            <a:lvl8pPr>
              <a:defRPr sz="8203"/>
            </a:lvl8pPr>
            <a:lvl9pPr>
              <a:defRPr sz="82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3DF5-2ACC-438C-8B41-416DFA76D4D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1372-20C0-43FF-AF7C-72361B26CF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40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5588" y="9581307"/>
            <a:ext cx="13392942" cy="3993034"/>
          </a:xfrm>
        </p:spPr>
        <p:txBody>
          <a:bodyPr anchor="b"/>
          <a:lstStyle>
            <a:lvl1pPr marL="0" indent="0">
              <a:buNone/>
              <a:defRPr sz="10937" b="1"/>
            </a:lvl1pPr>
            <a:lvl2pPr marL="2078962" indent="0">
              <a:buNone/>
              <a:defRPr sz="9154" b="1"/>
            </a:lvl2pPr>
            <a:lvl3pPr marL="4157923" indent="0">
              <a:buNone/>
              <a:defRPr sz="8203" b="1"/>
            </a:lvl3pPr>
            <a:lvl4pPr marL="6236885" indent="0">
              <a:buNone/>
              <a:defRPr sz="7252" b="1"/>
            </a:lvl4pPr>
            <a:lvl5pPr marL="8315846" indent="0">
              <a:buNone/>
              <a:defRPr sz="7252" b="1"/>
            </a:lvl5pPr>
            <a:lvl6pPr marL="10394808" indent="0">
              <a:buNone/>
              <a:defRPr sz="7252" b="1"/>
            </a:lvl6pPr>
            <a:lvl7pPr marL="12473769" indent="0">
              <a:buNone/>
              <a:defRPr sz="7252" b="1"/>
            </a:lvl7pPr>
            <a:lvl8pPr marL="14552731" indent="0">
              <a:buNone/>
              <a:defRPr sz="7252" b="1"/>
            </a:lvl8pPr>
            <a:lvl9pPr marL="16631692" indent="0">
              <a:buNone/>
              <a:defRPr sz="72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5588" y="13574340"/>
            <a:ext cx="13392942" cy="24661708"/>
          </a:xfrm>
        </p:spPr>
        <p:txBody>
          <a:bodyPr/>
          <a:lstStyle>
            <a:lvl1pPr>
              <a:defRPr sz="10937"/>
            </a:lvl1pPr>
            <a:lvl2pPr>
              <a:defRPr sz="9154"/>
            </a:lvl2pPr>
            <a:lvl3pPr>
              <a:defRPr sz="8203"/>
            </a:lvl3pPr>
            <a:lvl4pPr>
              <a:defRPr sz="7252"/>
            </a:lvl4pPr>
            <a:lvl5pPr>
              <a:defRPr sz="7252"/>
            </a:lvl5pPr>
            <a:lvl6pPr>
              <a:defRPr sz="7252"/>
            </a:lvl6pPr>
            <a:lvl7pPr>
              <a:defRPr sz="7252"/>
            </a:lvl7pPr>
            <a:lvl8pPr>
              <a:defRPr sz="7252"/>
            </a:lvl8pPr>
            <a:lvl9pPr>
              <a:defRPr sz="725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97939" y="9581307"/>
            <a:ext cx="13398202" cy="3993034"/>
          </a:xfrm>
        </p:spPr>
        <p:txBody>
          <a:bodyPr anchor="b"/>
          <a:lstStyle>
            <a:lvl1pPr marL="0" indent="0">
              <a:buNone/>
              <a:defRPr sz="10937" b="1"/>
            </a:lvl1pPr>
            <a:lvl2pPr marL="2078962" indent="0">
              <a:buNone/>
              <a:defRPr sz="9154" b="1"/>
            </a:lvl2pPr>
            <a:lvl3pPr marL="4157923" indent="0">
              <a:buNone/>
              <a:defRPr sz="8203" b="1"/>
            </a:lvl3pPr>
            <a:lvl4pPr marL="6236885" indent="0">
              <a:buNone/>
              <a:defRPr sz="7252" b="1"/>
            </a:lvl4pPr>
            <a:lvl5pPr marL="8315846" indent="0">
              <a:buNone/>
              <a:defRPr sz="7252" b="1"/>
            </a:lvl5pPr>
            <a:lvl6pPr marL="10394808" indent="0">
              <a:buNone/>
              <a:defRPr sz="7252" b="1"/>
            </a:lvl6pPr>
            <a:lvl7pPr marL="12473769" indent="0">
              <a:buNone/>
              <a:defRPr sz="7252" b="1"/>
            </a:lvl7pPr>
            <a:lvl8pPr marL="14552731" indent="0">
              <a:buNone/>
              <a:defRPr sz="7252" b="1"/>
            </a:lvl8pPr>
            <a:lvl9pPr marL="16631692" indent="0">
              <a:buNone/>
              <a:defRPr sz="72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97939" y="13574340"/>
            <a:ext cx="13398202" cy="24661708"/>
          </a:xfrm>
        </p:spPr>
        <p:txBody>
          <a:bodyPr/>
          <a:lstStyle>
            <a:lvl1pPr>
              <a:defRPr sz="10937"/>
            </a:lvl1pPr>
            <a:lvl2pPr>
              <a:defRPr sz="9154"/>
            </a:lvl2pPr>
            <a:lvl3pPr>
              <a:defRPr sz="8203"/>
            </a:lvl3pPr>
            <a:lvl4pPr>
              <a:defRPr sz="7252"/>
            </a:lvl4pPr>
            <a:lvl5pPr>
              <a:defRPr sz="7252"/>
            </a:lvl5pPr>
            <a:lvl6pPr>
              <a:defRPr sz="7252"/>
            </a:lvl6pPr>
            <a:lvl7pPr>
              <a:defRPr sz="7252"/>
            </a:lvl7pPr>
            <a:lvl8pPr>
              <a:defRPr sz="7252"/>
            </a:lvl8pPr>
            <a:lvl9pPr>
              <a:defRPr sz="725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3DF5-2ACC-438C-8B41-416DFA76D4D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1372-20C0-43FF-AF7C-72361B26CF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664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3DF5-2ACC-438C-8B41-416DFA76D4D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1372-20C0-43FF-AF7C-72361B26CF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606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3DF5-2ACC-438C-8B41-416DFA76D4D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1372-20C0-43FF-AF7C-72361B26CF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82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588" y="1704226"/>
            <a:ext cx="9972350" cy="7252860"/>
          </a:xfrm>
        </p:spPr>
        <p:txBody>
          <a:bodyPr anchor="b"/>
          <a:lstStyle>
            <a:lvl1pPr algn="l">
              <a:defRPr sz="9154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1042" y="1704229"/>
            <a:ext cx="16945099" cy="36531828"/>
          </a:xfrm>
        </p:spPr>
        <p:txBody>
          <a:bodyPr/>
          <a:lstStyle>
            <a:lvl1pPr>
              <a:defRPr sz="14503"/>
            </a:lvl1pPr>
            <a:lvl2pPr>
              <a:defRPr sz="12720"/>
            </a:lvl2pPr>
            <a:lvl3pPr>
              <a:defRPr sz="10937"/>
            </a:lvl3pPr>
            <a:lvl4pPr>
              <a:defRPr sz="9154"/>
            </a:lvl4pPr>
            <a:lvl5pPr>
              <a:defRPr sz="9154"/>
            </a:lvl5pPr>
            <a:lvl6pPr>
              <a:defRPr sz="9154"/>
            </a:lvl6pPr>
            <a:lvl7pPr>
              <a:defRPr sz="9154"/>
            </a:lvl7pPr>
            <a:lvl8pPr>
              <a:defRPr sz="9154"/>
            </a:lvl8pPr>
            <a:lvl9pPr>
              <a:defRPr sz="915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5588" y="8957088"/>
            <a:ext cx="9972350" cy="29278967"/>
          </a:xfrm>
        </p:spPr>
        <p:txBody>
          <a:bodyPr/>
          <a:lstStyle>
            <a:lvl1pPr marL="0" indent="0">
              <a:buNone/>
              <a:defRPr sz="6420"/>
            </a:lvl1pPr>
            <a:lvl2pPr marL="2078962" indent="0">
              <a:buNone/>
              <a:defRPr sz="5468"/>
            </a:lvl2pPr>
            <a:lvl3pPr marL="4157923" indent="0">
              <a:buNone/>
              <a:defRPr sz="4517"/>
            </a:lvl3pPr>
            <a:lvl4pPr marL="6236885" indent="0">
              <a:buNone/>
              <a:defRPr sz="4042"/>
            </a:lvl4pPr>
            <a:lvl5pPr marL="8315846" indent="0">
              <a:buNone/>
              <a:defRPr sz="4042"/>
            </a:lvl5pPr>
            <a:lvl6pPr marL="10394808" indent="0">
              <a:buNone/>
              <a:defRPr sz="4042"/>
            </a:lvl6pPr>
            <a:lvl7pPr marL="12473769" indent="0">
              <a:buNone/>
              <a:defRPr sz="4042"/>
            </a:lvl7pPr>
            <a:lvl8pPr marL="14552731" indent="0">
              <a:buNone/>
              <a:defRPr sz="4042"/>
            </a:lvl8pPr>
            <a:lvl9pPr marL="16631692" indent="0">
              <a:buNone/>
              <a:defRPr sz="40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3DF5-2ACC-438C-8B41-416DFA76D4D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1372-20C0-43FF-AF7C-72361B26CF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11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310" y="29962637"/>
            <a:ext cx="18187035" cy="3537260"/>
          </a:xfrm>
        </p:spPr>
        <p:txBody>
          <a:bodyPr anchor="b"/>
          <a:lstStyle>
            <a:lvl1pPr algn="l">
              <a:defRPr sz="9154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41310" y="3824593"/>
            <a:ext cx="18187035" cy="25682258"/>
          </a:xfrm>
        </p:spPr>
        <p:txBody>
          <a:bodyPr/>
          <a:lstStyle>
            <a:lvl1pPr marL="0" indent="0">
              <a:buNone/>
              <a:defRPr sz="14503"/>
            </a:lvl1pPr>
            <a:lvl2pPr marL="2078962" indent="0">
              <a:buNone/>
              <a:defRPr sz="12720"/>
            </a:lvl2pPr>
            <a:lvl3pPr marL="4157923" indent="0">
              <a:buNone/>
              <a:defRPr sz="10937"/>
            </a:lvl3pPr>
            <a:lvl4pPr marL="6236885" indent="0">
              <a:buNone/>
              <a:defRPr sz="9154"/>
            </a:lvl4pPr>
            <a:lvl5pPr marL="8315846" indent="0">
              <a:buNone/>
              <a:defRPr sz="9154"/>
            </a:lvl5pPr>
            <a:lvl6pPr marL="10394808" indent="0">
              <a:buNone/>
              <a:defRPr sz="9154"/>
            </a:lvl6pPr>
            <a:lvl7pPr marL="12473769" indent="0">
              <a:buNone/>
              <a:defRPr sz="9154"/>
            </a:lvl7pPr>
            <a:lvl8pPr marL="14552731" indent="0">
              <a:buNone/>
              <a:defRPr sz="9154"/>
            </a:lvl8pPr>
            <a:lvl9pPr marL="16631692" indent="0">
              <a:buNone/>
              <a:defRPr sz="9154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1310" y="33499897"/>
            <a:ext cx="18187035" cy="5023492"/>
          </a:xfrm>
        </p:spPr>
        <p:txBody>
          <a:bodyPr/>
          <a:lstStyle>
            <a:lvl1pPr marL="0" indent="0">
              <a:buNone/>
              <a:defRPr sz="6420"/>
            </a:lvl1pPr>
            <a:lvl2pPr marL="2078962" indent="0">
              <a:buNone/>
              <a:defRPr sz="5468"/>
            </a:lvl2pPr>
            <a:lvl3pPr marL="4157923" indent="0">
              <a:buNone/>
              <a:defRPr sz="4517"/>
            </a:lvl3pPr>
            <a:lvl4pPr marL="6236885" indent="0">
              <a:buNone/>
              <a:defRPr sz="4042"/>
            </a:lvl4pPr>
            <a:lvl5pPr marL="8315846" indent="0">
              <a:buNone/>
              <a:defRPr sz="4042"/>
            </a:lvl5pPr>
            <a:lvl6pPr marL="10394808" indent="0">
              <a:buNone/>
              <a:defRPr sz="4042"/>
            </a:lvl6pPr>
            <a:lvl7pPr marL="12473769" indent="0">
              <a:buNone/>
              <a:defRPr sz="4042"/>
            </a:lvl7pPr>
            <a:lvl8pPr marL="14552731" indent="0">
              <a:buNone/>
              <a:defRPr sz="4042"/>
            </a:lvl8pPr>
            <a:lvl9pPr marL="16631692" indent="0">
              <a:buNone/>
              <a:defRPr sz="40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3DF5-2ACC-438C-8B41-416DFA76D4D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1372-20C0-43FF-AF7C-72361B26CF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10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5587" y="1714134"/>
            <a:ext cx="27280553" cy="7133961"/>
          </a:xfrm>
          <a:prstGeom prst="rect">
            <a:avLst/>
          </a:prstGeom>
        </p:spPr>
        <p:txBody>
          <a:bodyPr vert="horz" lIns="349758" tIns="174879" rIns="349758" bIns="17487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5587" y="9987552"/>
            <a:ext cx="27280553" cy="28248503"/>
          </a:xfrm>
          <a:prstGeom prst="rect">
            <a:avLst/>
          </a:prstGeom>
        </p:spPr>
        <p:txBody>
          <a:bodyPr vert="horz" lIns="349758" tIns="174879" rIns="349758" bIns="1748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5586" y="39672753"/>
            <a:ext cx="7072736" cy="2278903"/>
          </a:xfrm>
          <a:prstGeom prst="rect">
            <a:avLst/>
          </a:prstGeom>
        </p:spPr>
        <p:txBody>
          <a:bodyPr vert="horz" lIns="349758" tIns="174879" rIns="349758" bIns="174879" rtlCol="0" anchor="ctr"/>
          <a:lstStyle>
            <a:lvl1pPr algn="l">
              <a:defRPr sz="54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83DF5-2ACC-438C-8B41-416DFA76D4D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56506" y="39672753"/>
            <a:ext cx="9598714" cy="2278903"/>
          </a:xfrm>
          <a:prstGeom prst="rect">
            <a:avLst/>
          </a:prstGeom>
        </p:spPr>
        <p:txBody>
          <a:bodyPr vert="horz" lIns="349758" tIns="174879" rIns="349758" bIns="174879" rtlCol="0" anchor="ctr"/>
          <a:lstStyle>
            <a:lvl1pPr algn="ctr">
              <a:defRPr sz="54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723404" y="39672753"/>
            <a:ext cx="7072736" cy="2278903"/>
          </a:xfrm>
          <a:prstGeom prst="rect">
            <a:avLst/>
          </a:prstGeom>
        </p:spPr>
        <p:txBody>
          <a:bodyPr vert="horz" lIns="349758" tIns="174879" rIns="349758" bIns="174879" rtlCol="0" anchor="ctr"/>
          <a:lstStyle>
            <a:lvl1pPr algn="r">
              <a:defRPr sz="54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A1372-20C0-43FF-AF7C-72361B26CF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28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57923" rtl="0" eaLnBrk="1" latinLnBrk="0" hangingPunct="1">
        <a:spcBef>
          <a:spcPct val="0"/>
        </a:spcBef>
        <a:buNone/>
        <a:defRPr sz="199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59222" indent="-1559222" algn="l" defTabSz="4157923" rtl="0" eaLnBrk="1" latinLnBrk="0" hangingPunct="1">
        <a:spcBef>
          <a:spcPct val="20000"/>
        </a:spcBef>
        <a:buFont typeface="Arial" pitchFamily="34" charset="0"/>
        <a:buChar char="•"/>
        <a:defRPr sz="14503" kern="1200">
          <a:solidFill>
            <a:schemeClr val="tx1"/>
          </a:solidFill>
          <a:latin typeface="+mn-lt"/>
          <a:ea typeface="+mn-ea"/>
          <a:cs typeface="+mn-cs"/>
        </a:defRPr>
      </a:lvl1pPr>
      <a:lvl2pPr marL="3378313" indent="-1299351" algn="l" defTabSz="4157923" rtl="0" eaLnBrk="1" latinLnBrk="0" hangingPunct="1">
        <a:spcBef>
          <a:spcPct val="20000"/>
        </a:spcBef>
        <a:buFont typeface="Arial" pitchFamily="34" charset="0"/>
        <a:buChar char="–"/>
        <a:defRPr sz="12720" kern="1200">
          <a:solidFill>
            <a:schemeClr val="tx1"/>
          </a:solidFill>
          <a:latin typeface="+mn-lt"/>
          <a:ea typeface="+mn-ea"/>
          <a:cs typeface="+mn-cs"/>
        </a:defRPr>
      </a:lvl2pPr>
      <a:lvl3pPr marL="5197404" indent="-1039481" algn="l" defTabSz="4157923" rtl="0" eaLnBrk="1" latinLnBrk="0" hangingPunct="1">
        <a:spcBef>
          <a:spcPct val="20000"/>
        </a:spcBef>
        <a:buFont typeface="Arial" pitchFamily="34" charset="0"/>
        <a:buChar char="•"/>
        <a:defRPr sz="10937" kern="1200">
          <a:solidFill>
            <a:schemeClr val="tx1"/>
          </a:solidFill>
          <a:latin typeface="+mn-lt"/>
          <a:ea typeface="+mn-ea"/>
          <a:cs typeface="+mn-cs"/>
        </a:defRPr>
      </a:lvl3pPr>
      <a:lvl4pPr marL="7276365" indent="-1039481" algn="l" defTabSz="4157923" rtl="0" eaLnBrk="1" latinLnBrk="0" hangingPunct="1">
        <a:spcBef>
          <a:spcPct val="20000"/>
        </a:spcBef>
        <a:buFont typeface="Arial" pitchFamily="34" charset="0"/>
        <a:buChar char="–"/>
        <a:defRPr sz="9154" kern="1200">
          <a:solidFill>
            <a:schemeClr val="tx1"/>
          </a:solidFill>
          <a:latin typeface="+mn-lt"/>
          <a:ea typeface="+mn-ea"/>
          <a:cs typeface="+mn-cs"/>
        </a:defRPr>
      </a:lvl4pPr>
      <a:lvl5pPr marL="9355327" indent="-1039481" algn="l" defTabSz="4157923" rtl="0" eaLnBrk="1" latinLnBrk="0" hangingPunct="1">
        <a:spcBef>
          <a:spcPct val="20000"/>
        </a:spcBef>
        <a:buFont typeface="Arial" pitchFamily="34" charset="0"/>
        <a:buChar char="»"/>
        <a:defRPr sz="9154" kern="1200">
          <a:solidFill>
            <a:schemeClr val="tx1"/>
          </a:solidFill>
          <a:latin typeface="+mn-lt"/>
          <a:ea typeface="+mn-ea"/>
          <a:cs typeface="+mn-cs"/>
        </a:defRPr>
      </a:lvl5pPr>
      <a:lvl6pPr marL="11434289" indent="-1039481" algn="l" defTabSz="4157923" rtl="0" eaLnBrk="1" latinLnBrk="0" hangingPunct="1">
        <a:spcBef>
          <a:spcPct val="20000"/>
        </a:spcBef>
        <a:buFont typeface="Arial" pitchFamily="34" charset="0"/>
        <a:buChar char="•"/>
        <a:defRPr sz="9154" kern="1200">
          <a:solidFill>
            <a:schemeClr val="tx1"/>
          </a:solidFill>
          <a:latin typeface="+mn-lt"/>
          <a:ea typeface="+mn-ea"/>
          <a:cs typeface="+mn-cs"/>
        </a:defRPr>
      </a:lvl6pPr>
      <a:lvl7pPr marL="13513250" indent="-1039481" algn="l" defTabSz="4157923" rtl="0" eaLnBrk="1" latinLnBrk="0" hangingPunct="1">
        <a:spcBef>
          <a:spcPct val="20000"/>
        </a:spcBef>
        <a:buFont typeface="Arial" pitchFamily="34" charset="0"/>
        <a:buChar char="•"/>
        <a:defRPr sz="9154" kern="1200">
          <a:solidFill>
            <a:schemeClr val="tx1"/>
          </a:solidFill>
          <a:latin typeface="+mn-lt"/>
          <a:ea typeface="+mn-ea"/>
          <a:cs typeface="+mn-cs"/>
        </a:defRPr>
      </a:lvl7pPr>
      <a:lvl8pPr marL="15592212" indent="-1039481" algn="l" defTabSz="4157923" rtl="0" eaLnBrk="1" latinLnBrk="0" hangingPunct="1">
        <a:spcBef>
          <a:spcPct val="20000"/>
        </a:spcBef>
        <a:buFont typeface="Arial" pitchFamily="34" charset="0"/>
        <a:buChar char="•"/>
        <a:defRPr sz="9154" kern="1200">
          <a:solidFill>
            <a:schemeClr val="tx1"/>
          </a:solidFill>
          <a:latin typeface="+mn-lt"/>
          <a:ea typeface="+mn-ea"/>
          <a:cs typeface="+mn-cs"/>
        </a:defRPr>
      </a:lvl8pPr>
      <a:lvl9pPr marL="17671173" indent="-1039481" algn="l" defTabSz="4157923" rtl="0" eaLnBrk="1" latinLnBrk="0" hangingPunct="1">
        <a:spcBef>
          <a:spcPct val="20000"/>
        </a:spcBef>
        <a:buFont typeface="Arial" pitchFamily="34" charset="0"/>
        <a:buChar char="•"/>
        <a:defRPr sz="91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7923" rtl="0" eaLnBrk="1" latinLnBrk="0" hangingPunct="1">
        <a:defRPr sz="8203" kern="1200">
          <a:solidFill>
            <a:schemeClr val="tx1"/>
          </a:solidFill>
          <a:latin typeface="+mn-lt"/>
          <a:ea typeface="+mn-ea"/>
          <a:cs typeface="+mn-cs"/>
        </a:defRPr>
      </a:lvl1pPr>
      <a:lvl2pPr marL="2078962" algn="l" defTabSz="4157923" rtl="0" eaLnBrk="1" latinLnBrk="0" hangingPunct="1">
        <a:defRPr sz="8203" kern="1200">
          <a:solidFill>
            <a:schemeClr val="tx1"/>
          </a:solidFill>
          <a:latin typeface="+mn-lt"/>
          <a:ea typeface="+mn-ea"/>
          <a:cs typeface="+mn-cs"/>
        </a:defRPr>
      </a:lvl2pPr>
      <a:lvl3pPr marL="4157923" algn="l" defTabSz="4157923" rtl="0" eaLnBrk="1" latinLnBrk="0" hangingPunct="1">
        <a:defRPr sz="8203" kern="1200">
          <a:solidFill>
            <a:schemeClr val="tx1"/>
          </a:solidFill>
          <a:latin typeface="+mn-lt"/>
          <a:ea typeface="+mn-ea"/>
          <a:cs typeface="+mn-cs"/>
        </a:defRPr>
      </a:lvl3pPr>
      <a:lvl4pPr marL="6236885" algn="l" defTabSz="4157923" rtl="0" eaLnBrk="1" latinLnBrk="0" hangingPunct="1">
        <a:defRPr sz="8203" kern="1200">
          <a:solidFill>
            <a:schemeClr val="tx1"/>
          </a:solidFill>
          <a:latin typeface="+mn-lt"/>
          <a:ea typeface="+mn-ea"/>
          <a:cs typeface="+mn-cs"/>
        </a:defRPr>
      </a:lvl4pPr>
      <a:lvl5pPr marL="8315846" algn="l" defTabSz="4157923" rtl="0" eaLnBrk="1" latinLnBrk="0" hangingPunct="1">
        <a:defRPr sz="8203" kern="1200">
          <a:solidFill>
            <a:schemeClr val="tx1"/>
          </a:solidFill>
          <a:latin typeface="+mn-lt"/>
          <a:ea typeface="+mn-ea"/>
          <a:cs typeface="+mn-cs"/>
        </a:defRPr>
      </a:lvl5pPr>
      <a:lvl6pPr marL="10394808" algn="l" defTabSz="4157923" rtl="0" eaLnBrk="1" latinLnBrk="0" hangingPunct="1">
        <a:defRPr sz="8203" kern="1200">
          <a:solidFill>
            <a:schemeClr val="tx1"/>
          </a:solidFill>
          <a:latin typeface="+mn-lt"/>
          <a:ea typeface="+mn-ea"/>
          <a:cs typeface="+mn-cs"/>
        </a:defRPr>
      </a:lvl6pPr>
      <a:lvl7pPr marL="12473769" algn="l" defTabSz="4157923" rtl="0" eaLnBrk="1" latinLnBrk="0" hangingPunct="1">
        <a:defRPr sz="8203" kern="1200">
          <a:solidFill>
            <a:schemeClr val="tx1"/>
          </a:solidFill>
          <a:latin typeface="+mn-lt"/>
          <a:ea typeface="+mn-ea"/>
          <a:cs typeface="+mn-cs"/>
        </a:defRPr>
      </a:lvl7pPr>
      <a:lvl8pPr marL="14552731" algn="l" defTabSz="4157923" rtl="0" eaLnBrk="1" latinLnBrk="0" hangingPunct="1">
        <a:defRPr sz="8203" kern="1200">
          <a:solidFill>
            <a:schemeClr val="tx1"/>
          </a:solidFill>
          <a:latin typeface="+mn-lt"/>
          <a:ea typeface="+mn-ea"/>
          <a:cs typeface="+mn-cs"/>
        </a:defRPr>
      </a:lvl8pPr>
      <a:lvl9pPr marL="16631692" algn="l" defTabSz="4157923" rtl="0" eaLnBrk="1" latinLnBrk="0" hangingPunct="1">
        <a:defRPr sz="82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tiff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10" Type="http://schemas.openxmlformats.org/officeDocument/2006/relationships/image" Target="../media/image9.png"/><Relationship Id="rId11" Type="http://schemas.openxmlformats.org/officeDocument/2006/relationships/image" Target="../media/image10.tiff"/><Relationship Id="rId12" Type="http://schemas.openxmlformats.org/officeDocument/2006/relationships/diagramData" Target="../diagrams/data1.xml"/><Relationship Id="rId13" Type="http://schemas.openxmlformats.org/officeDocument/2006/relationships/diagramLayout" Target="../diagrams/layout1.xml"/><Relationship Id="rId14" Type="http://schemas.openxmlformats.org/officeDocument/2006/relationships/diagramQuickStyle" Target="../diagrams/quickStyle1.xml"/><Relationship Id="rId15" Type="http://schemas.openxmlformats.org/officeDocument/2006/relationships/diagramColors" Target="../diagrams/colors1.xml"/><Relationship Id="rId16" Type="http://schemas.microsoft.com/office/2007/relationships/diagramDrawing" Target="../diagrams/drawing1.xml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55880" y="5706321"/>
            <a:ext cx="29889365" cy="4030697"/>
          </a:xfrm>
          <a:prstGeom prst="rect">
            <a:avLst/>
          </a:prstGeom>
          <a:solidFill>
            <a:schemeClr val="bg1"/>
          </a:solidFill>
          <a:ln w="92075">
            <a:solidFill>
              <a:srgbClr val="FF0000"/>
            </a:solidFill>
            <a:prstDash val="dash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50185" y="19279649"/>
            <a:ext cx="29895060" cy="21047650"/>
            <a:chOff x="197677" y="19928883"/>
            <a:chExt cx="29850398" cy="9455621"/>
          </a:xfrm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58" name="Rectangle 157"/>
            <p:cNvSpPr/>
            <p:nvPr/>
          </p:nvSpPr>
          <p:spPr>
            <a:xfrm>
              <a:off x="197677" y="19928883"/>
              <a:ext cx="29850398" cy="94556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5282762" y="19938752"/>
              <a:ext cx="14711992" cy="414804"/>
            </a:xfrm>
            <a:prstGeom prst="rect">
              <a:avLst/>
            </a:prstGeom>
            <a:solidFill>
              <a:srgbClr val="0096D7"/>
            </a:solidFill>
            <a:ln w="762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 smtClean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WRF-</a:t>
              </a:r>
              <a:r>
                <a:rPr lang="en-GB" sz="5400" dirty="0" err="1" smtClean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Chem</a:t>
              </a:r>
              <a:r>
                <a:rPr lang="en-GB" sz="5400" dirty="0" smtClean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 Simulated PM</a:t>
              </a:r>
              <a:r>
                <a:rPr lang="en-GB" sz="5400" baseline="-25000" dirty="0" smtClean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2.5</a:t>
              </a:r>
              <a:endParaRPr lang="en-GB" sz="54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charset="0"/>
                <a:ea typeface="Arial Black" charset="0"/>
                <a:cs typeface="Arial Black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0" y="-1"/>
            <a:ext cx="30311725" cy="5586515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798" dirty="0"/>
          </a:p>
        </p:txBody>
      </p:sp>
      <p:sp>
        <p:nvSpPr>
          <p:cNvPr id="1025" name="TextBox 1024"/>
          <p:cNvSpPr txBox="1"/>
          <p:nvPr/>
        </p:nvSpPr>
        <p:spPr>
          <a:xfrm>
            <a:off x="310143" y="40706377"/>
            <a:ext cx="139096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>
                <a:latin typeface="+mj-lt"/>
                <a:cs typeface="Arial" panose="020B0604020202020204" pitchFamily="34" charset="0"/>
              </a:rPr>
              <a:t>Surface observations are from AURN (</a:t>
            </a:r>
            <a:r>
              <a:rPr lang="en-GB" sz="2800" dirty="0" err="1" smtClean="0">
                <a:latin typeface="+mj-lt"/>
                <a:ea typeface="Times New Roman" charset="0"/>
              </a:rPr>
              <a:t>uk-air.defra.gov.uk</a:t>
            </a:r>
            <a:r>
              <a:rPr lang="en-GB" sz="2800" dirty="0" smtClean="0">
                <a:latin typeface="+mj-lt"/>
                <a:ea typeface="Times New Roman" charset="0"/>
              </a:rPr>
              <a:t>). Satellite data is from </a:t>
            </a:r>
            <a:r>
              <a:rPr lang="en-GB" sz="2800" dirty="0">
                <a:latin typeface="+mj-lt"/>
                <a:ea typeface="Calibri" charset="0"/>
              </a:rPr>
              <a:t>https://</a:t>
            </a:r>
            <a:r>
              <a:rPr lang="en-GB" sz="2800" dirty="0" smtClean="0">
                <a:latin typeface="+mj-lt"/>
                <a:ea typeface="Calibri" charset="0"/>
              </a:rPr>
              <a:t>scihub.copernicus.eu/</a:t>
            </a:r>
            <a:r>
              <a:rPr lang="en-GB" sz="2800" dirty="0">
                <a:latin typeface="+mj-lt"/>
                <a:ea typeface="Calibri" charset="0"/>
              </a:rPr>
              <a:t> </a:t>
            </a:r>
            <a:r>
              <a:rPr lang="en-GB" sz="2800" dirty="0" smtClean="0">
                <a:latin typeface="+mj-lt"/>
                <a:ea typeface="Calibri" charset="0"/>
              </a:rPr>
              <a:t>and </a:t>
            </a:r>
            <a:r>
              <a:rPr lang="en-GB" sz="2800" dirty="0">
                <a:latin typeface="+mj-lt"/>
                <a:ea typeface="Calibri" charset="0"/>
              </a:rPr>
              <a:t>http://</a:t>
            </a:r>
            <a:r>
              <a:rPr lang="en-GB" sz="2800" dirty="0" smtClean="0">
                <a:latin typeface="+mj-lt"/>
                <a:ea typeface="Calibri" charset="0"/>
              </a:rPr>
              <a:t>www.temis.nl/airpollution/no2.html. </a:t>
            </a:r>
            <a:r>
              <a:rPr lang="en-GB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GB" sz="2800" dirty="0" err="1" smtClean="0">
                <a:latin typeface="+mj-lt"/>
                <a:cs typeface="Arial" panose="020B0604020202020204" pitchFamily="34" charset="0"/>
              </a:rPr>
              <a:t>Reanlysis</a:t>
            </a:r>
            <a:r>
              <a:rPr lang="en-GB" sz="2800" dirty="0" smtClean="0">
                <a:latin typeface="+mj-lt"/>
                <a:cs typeface="Arial" panose="020B0604020202020204" pitchFamily="34" charset="0"/>
              </a:rPr>
              <a:t> data is from ECMWF (FRP and ERA-Interim) (</a:t>
            </a:r>
            <a:r>
              <a:rPr lang="en-GB" sz="2800" dirty="0">
                <a:latin typeface="+mj-lt"/>
                <a:ea typeface="Calibri" charset="0"/>
              </a:rPr>
              <a:t>https://apps.ecmwf.int/datasets/data</a:t>
            </a:r>
            <a:r>
              <a:rPr lang="en-GB" sz="2800" dirty="0" smtClean="0">
                <a:latin typeface="+mj-lt"/>
                <a:ea typeface="Calibri" charset="0"/>
              </a:rPr>
              <a:t>/). </a:t>
            </a:r>
            <a:r>
              <a:rPr lang="en-GB" sz="2800" dirty="0" smtClean="0">
                <a:latin typeface="+mj-lt"/>
                <a:cs typeface="Arial" panose="020B0604020202020204" pitchFamily="34" charset="0"/>
              </a:rPr>
              <a:t>Aircraft data from FAAM is from CEDA (</a:t>
            </a:r>
            <a:r>
              <a:rPr lang="en-GB" sz="2800" dirty="0" smtClean="0">
                <a:latin typeface="+mj-lt"/>
                <a:ea typeface="Calibri" charset="0"/>
              </a:rPr>
              <a:t>https</a:t>
            </a:r>
            <a:r>
              <a:rPr lang="en-GB" sz="2800" dirty="0">
                <a:latin typeface="+mj-lt"/>
                <a:ea typeface="Calibri" charset="0"/>
              </a:rPr>
              <a:t>://</a:t>
            </a:r>
            <a:r>
              <a:rPr lang="en-GB" sz="2800" dirty="0" smtClean="0">
                <a:latin typeface="+mj-lt"/>
                <a:ea typeface="Calibri" charset="0"/>
              </a:rPr>
              <a:t>old.faam.ac.uk/index.php/data)</a:t>
            </a:r>
            <a:endParaRPr lang="en-GB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8" name="Picture 3" descr="LeedsUni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1253" y="3055547"/>
            <a:ext cx="7706142" cy="219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46920" y="-86535"/>
            <a:ext cx="29015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bg1"/>
                </a:solidFill>
              </a:rPr>
              <a:t>Impact of the </a:t>
            </a:r>
            <a:r>
              <a:rPr lang="en-GB" sz="8000" b="1" dirty="0" smtClean="0">
                <a:solidFill>
                  <a:schemeClr val="bg1"/>
                </a:solidFill>
              </a:rPr>
              <a:t>2018 </a:t>
            </a:r>
            <a:r>
              <a:rPr lang="en-GB" sz="8000" b="1" dirty="0" err="1" smtClean="0">
                <a:solidFill>
                  <a:schemeClr val="bg1"/>
                </a:solidFill>
              </a:rPr>
              <a:t>Saddleworth</a:t>
            </a:r>
            <a:r>
              <a:rPr lang="en-GB" sz="8000" b="1" dirty="0" smtClean="0">
                <a:solidFill>
                  <a:schemeClr val="bg1"/>
                </a:solidFill>
              </a:rPr>
              <a:t> </a:t>
            </a:r>
            <a:r>
              <a:rPr lang="en-GB" sz="8000" b="1" dirty="0">
                <a:solidFill>
                  <a:schemeClr val="bg1"/>
                </a:solidFill>
              </a:rPr>
              <a:t>Moor </a:t>
            </a:r>
            <a:r>
              <a:rPr lang="en-GB" sz="8000" b="1" dirty="0" smtClean="0">
                <a:solidFill>
                  <a:schemeClr val="bg1"/>
                </a:solidFill>
              </a:rPr>
              <a:t>wildfires</a:t>
            </a:r>
            <a:endParaRPr lang="en-GB" sz="8000" dirty="0">
              <a:solidFill>
                <a:schemeClr val="bg1"/>
              </a:solidFill>
            </a:endParaRPr>
          </a:p>
          <a:p>
            <a:pPr algn="ctr"/>
            <a:r>
              <a:rPr lang="en-GB" sz="8000" b="1" dirty="0">
                <a:solidFill>
                  <a:schemeClr val="bg1"/>
                </a:solidFill>
              </a:rPr>
              <a:t>on </a:t>
            </a:r>
            <a:r>
              <a:rPr lang="en-GB" sz="8000" b="1" dirty="0" smtClean="0">
                <a:solidFill>
                  <a:schemeClr val="bg1"/>
                </a:solidFill>
              </a:rPr>
              <a:t>Air Quality and Health </a:t>
            </a:r>
            <a:endParaRPr lang="en-GB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852" y="2285840"/>
            <a:ext cx="28694925" cy="3321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Ailish </a:t>
            </a:r>
            <a:r>
              <a:rPr lang="en-GB" sz="4800" b="1" dirty="0">
                <a:solidFill>
                  <a:schemeClr val="bg1"/>
                </a:solidFill>
              </a:rPr>
              <a:t>M. Graham</a:t>
            </a:r>
            <a:r>
              <a:rPr lang="en-GB" sz="4800" b="1" baseline="30000" dirty="0">
                <a:solidFill>
                  <a:schemeClr val="bg1"/>
                </a:solidFill>
              </a:rPr>
              <a:t>1</a:t>
            </a:r>
            <a:r>
              <a:rPr lang="en-GB" sz="4800" b="1" dirty="0">
                <a:solidFill>
                  <a:schemeClr val="bg1"/>
                </a:solidFill>
              </a:rPr>
              <a:t>, Pope RJ</a:t>
            </a:r>
            <a:r>
              <a:rPr lang="en-GB" sz="4800" b="1" baseline="30000" dirty="0">
                <a:solidFill>
                  <a:schemeClr val="bg1"/>
                </a:solidFill>
              </a:rPr>
              <a:t>1,2</a:t>
            </a:r>
            <a:r>
              <a:rPr lang="en-GB" sz="4800" b="1" dirty="0">
                <a:solidFill>
                  <a:schemeClr val="bg1"/>
                </a:solidFill>
              </a:rPr>
              <a:t>, </a:t>
            </a:r>
            <a:r>
              <a:rPr lang="en-GB" sz="4800" b="1" dirty="0" err="1">
                <a:solidFill>
                  <a:schemeClr val="bg1"/>
                </a:solidFill>
              </a:rPr>
              <a:t>McQuaid</a:t>
            </a:r>
            <a:r>
              <a:rPr lang="en-GB" sz="4800" b="1" dirty="0">
                <a:solidFill>
                  <a:schemeClr val="bg1"/>
                </a:solidFill>
              </a:rPr>
              <a:t> JB</a:t>
            </a:r>
            <a:r>
              <a:rPr lang="en-GB" sz="4800" b="1" baseline="30000" dirty="0">
                <a:solidFill>
                  <a:schemeClr val="bg1"/>
                </a:solidFill>
              </a:rPr>
              <a:t>1</a:t>
            </a:r>
            <a:r>
              <a:rPr lang="en-GB" sz="4800" b="1" dirty="0">
                <a:solidFill>
                  <a:schemeClr val="bg1"/>
                </a:solidFill>
              </a:rPr>
              <a:t>, Bruno AG</a:t>
            </a:r>
            <a:r>
              <a:rPr lang="en-GB" sz="4800" b="1" baseline="30000" dirty="0">
                <a:solidFill>
                  <a:schemeClr val="bg1"/>
                </a:solidFill>
              </a:rPr>
              <a:t>3,4</a:t>
            </a:r>
            <a:r>
              <a:rPr lang="en-GB" sz="4800" b="1" dirty="0">
                <a:solidFill>
                  <a:schemeClr val="bg1"/>
                </a:solidFill>
              </a:rPr>
              <a:t>, Moore DP</a:t>
            </a:r>
            <a:r>
              <a:rPr lang="en-GB" sz="4800" b="1" baseline="30000" dirty="0">
                <a:solidFill>
                  <a:schemeClr val="bg1"/>
                </a:solidFill>
              </a:rPr>
              <a:t>3,4</a:t>
            </a:r>
            <a:r>
              <a:rPr lang="en-GB" sz="4800" b="1" dirty="0">
                <a:solidFill>
                  <a:schemeClr val="bg1"/>
                </a:solidFill>
              </a:rPr>
              <a:t>, Harrison JJ</a:t>
            </a:r>
            <a:r>
              <a:rPr lang="en-GB" sz="4800" b="1" baseline="30000" dirty="0">
                <a:solidFill>
                  <a:schemeClr val="bg1"/>
                </a:solidFill>
              </a:rPr>
              <a:t>3,4</a:t>
            </a:r>
            <a:r>
              <a:rPr lang="en-GB" sz="4800" b="1" dirty="0">
                <a:solidFill>
                  <a:schemeClr val="bg1"/>
                </a:solidFill>
              </a:rPr>
              <a:t>, </a:t>
            </a:r>
            <a:r>
              <a:rPr lang="en-GB" sz="4800" b="1" dirty="0" err="1">
                <a:solidFill>
                  <a:schemeClr val="bg1"/>
                </a:solidFill>
              </a:rPr>
              <a:t>Chipperfield</a:t>
            </a:r>
            <a:r>
              <a:rPr lang="en-GB" sz="4800" b="1" dirty="0">
                <a:solidFill>
                  <a:schemeClr val="bg1"/>
                </a:solidFill>
              </a:rPr>
              <a:t> MP</a:t>
            </a:r>
            <a:r>
              <a:rPr lang="en-GB" sz="4800" b="1" baseline="30000" dirty="0">
                <a:solidFill>
                  <a:schemeClr val="bg1"/>
                </a:solidFill>
              </a:rPr>
              <a:t>1,2</a:t>
            </a:r>
            <a:r>
              <a:rPr lang="en-GB" sz="4800" b="1" dirty="0">
                <a:solidFill>
                  <a:schemeClr val="bg1"/>
                </a:solidFill>
              </a:rPr>
              <a:t>, Arnold SR</a:t>
            </a:r>
            <a:r>
              <a:rPr lang="en-GB" sz="4800" b="1" baseline="30000" dirty="0">
                <a:solidFill>
                  <a:schemeClr val="bg1"/>
                </a:solidFill>
              </a:rPr>
              <a:t>1</a:t>
            </a:r>
            <a:r>
              <a:rPr lang="en-GB" sz="4800" b="1" dirty="0">
                <a:solidFill>
                  <a:schemeClr val="bg1"/>
                </a:solidFill>
              </a:rPr>
              <a:t>, Pringle </a:t>
            </a:r>
            <a:r>
              <a:rPr lang="en-GB" sz="4800" b="1" dirty="0" smtClean="0">
                <a:solidFill>
                  <a:schemeClr val="bg1"/>
                </a:solidFill>
              </a:rPr>
              <a:t>K</a:t>
            </a:r>
            <a:r>
              <a:rPr lang="en-GB" sz="4800" b="1" baseline="30000" dirty="0" smtClean="0">
                <a:solidFill>
                  <a:schemeClr val="bg1"/>
                </a:solidFill>
              </a:rPr>
              <a:t>1</a:t>
            </a:r>
            <a:r>
              <a:rPr lang="en-GB" sz="4800" b="1" dirty="0" smtClean="0">
                <a:solidFill>
                  <a:schemeClr val="bg1"/>
                </a:solidFill>
              </a:rPr>
              <a:t>, </a:t>
            </a:r>
            <a:r>
              <a:rPr lang="en-GB" sz="4800" b="1" dirty="0" err="1" smtClean="0">
                <a:solidFill>
                  <a:schemeClr val="bg1"/>
                </a:solidFill>
              </a:rPr>
              <a:t>Conibear</a:t>
            </a:r>
            <a:r>
              <a:rPr lang="en-GB" sz="4800" b="1" dirty="0" smtClean="0">
                <a:solidFill>
                  <a:schemeClr val="bg1"/>
                </a:solidFill>
              </a:rPr>
              <a:t> L</a:t>
            </a:r>
            <a:r>
              <a:rPr lang="en-GB" sz="4800" b="1" baseline="30000" dirty="0" smtClean="0">
                <a:solidFill>
                  <a:schemeClr val="bg1"/>
                </a:solidFill>
              </a:rPr>
              <a:t>1</a:t>
            </a:r>
            <a:r>
              <a:rPr lang="en-GB" sz="4800" b="1" dirty="0" smtClean="0">
                <a:solidFill>
                  <a:schemeClr val="bg1"/>
                </a:solidFill>
              </a:rPr>
              <a:t>, Butt E</a:t>
            </a:r>
            <a:r>
              <a:rPr lang="en-GB" sz="4800" b="1" baseline="30000" dirty="0" smtClean="0">
                <a:solidFill>
                  <a:schemeClr val="bg1"/>
                </a:solidFill>
              </a:rPr>
              <a:t>1</a:t>
            </a:r>
            <a:r>
              <a:rPr lang="en-GB" sz="4800" b="1" dirty="0" smtClean="0">
                <a:solidFill>
                  <a:schemeClr val="bg1"/>
                </a:solidFill>
              </a:rPr>
              <a:t>, </a:t>
            </a:r>
            <a:r>
              <a:rPr lang="en-GB" sz="4800" b="1" dirty="0" err="1" smtClean="0">
                <a:solidFill>
                  <a:schemeClr val="bg1"/>
                </a:solidFill>
              </a:rPr>
              <a:t>Reddington</a:t>
            </a:r>
            <a:r>
              <a:rPr lang="en-GB" sz="4800" b="1" dirty="0" smtClean="0">
                <a:solidFill>
                  <a:schemeClr val="bg1"/>
                </a:solidFill>
              </a:rPr>
              <a:t> C</a:t>
            </a:r>
            <a:r>
              <a:rPr lang="en-GB" sz="4800" b="1" baseline="30000" dirty="0" smtClean="0">
                <a:solidFill>
                  <a:schemeClr val="bg1"/>
                </a:solidFill>
              </a:rPr>
              <a:t>1</a:t>
            </a:r>
            <a:r>
              <a:rPr lang="en-GB" sz="4800" b="1" dirty="0" smtClean="0">
                <a:solidFill>
                  <a:schemeClr val="bg1"/>
                </a:solidFill>
              </a:rPr>
              <a:t>, </a:t>
            </a:r>
            <a:r>
              <a:rPr lang="en-GB" sz="4800" b="1" dirty="0" err="1" smtClean="0">
                <a:solidFill>
                  <a:schemeClr val="bg1"/>
                </a:solidFill>
              </a:rPr>
              <a:t>Keily</a:t>
            </a:r>
            <a:r>
              <a:rPr lang="en-GB" sz="4800" b="1" dirty="0" smtClean="0">
                <a:solidFill>
                  <a:schemeClr val="bg1"/>
                </a:solidFill>
              </a:rPr>
              <a:t> L</a:t>
            </a:r>
            <a:r>
              <a:rPr lang="en-GB" sz="4800" b="1" baseline="30000" dirty="0" smtClean="0">
                <a:solidFill>
                  <a:schemeClr val="bg1"/>
                </a:solidFill>
              </a:rPr>
              <a:t>1</a:t>
            </a:r>
            <a:r>
              <a:rPr lang="en-GB" sz="4800" b="1" dirty="0" smtClean="0">
                <a:solidFill>
                  <a:schemeClr val="bg1"/>
                </a:solidFill>
              </a:rPr>
              <a:t>, Rigby, R</a:t>
            </a:r>
            <a:r>
              <a:rPr lang="en-GB" sz="4800" b="1" baseline="30000" dirty="0" smtClean="0">
                <a:solidFill>
                  <a:schemeClr val="bg1"/>
                </a:solidFill>
              </a:rPr>
              <a:t>5</a:t>
            </a:r>
            <a:r>
              <a:rPr lang="en-GB" sz="4800" b="1" dirty="0" smtClean="0">
                <a:solidFill>
                  <a:schemeClr val="bg1"/>
                </a:solidFill>
              </a:rPr>
              <a:t>, Lee, J</a:t>
            </a:r>
            <a:r>
              <a:rPr lang="en-GB" sz="4800" b="1" baseline="30000" dirty="0" smtClean="0">
                <a:solidFill>
                  <a:schemeClr val="bg1"/>
                </a:solidFill>
              </a:rPr>
              <a:t>6,7</a:t>
            </a:r>
            <a:r>
              <a:rPr lang="en-GB" sz="4800" b="1" dirty="0" smtClean="0">
                <a:solidFill>
                  <a:schemeClr val="bg1"/>
                </a:solidFill>
              </a:rPr>
              <a:t> and Wilde, S</a:t>
            </a:r>
            <a:r>
              <a:rPr lang="en-GB" sz="4800" b="1" baseline="30000" dirty="0" smtClean="0">
                <a:solidFill>
                  <a:schemeClr val="bg1"/>
                </a:solidFill>
              </a:rPr>
              <a:t>6</a:t>
            </a:r>
            <a:endParaRPr lang="en-GB" sz="3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Institute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Climate and Atmospheric Science, School of Earth and Environment, University of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Leeds.  2: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Centre for Earth Observation, University of Leeds, Leeds,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Department of Physics and Astronomy, University of Leicester, Leicester,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UK.   4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National Centre for Earth Observation, University of Leicester, Leicester,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 5: Centre for Environmental Modelling and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Computing, School of Earth and Environment, University of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Leeds  6: Department of Chemistry, University of York, York. 7: National Centre for Atmospheric Science, University of York, York.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713"/>
              </a:spcBef>
            </a:pPr>
            <a:r>
              <a:rPr lang="en-GB" sz="3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lang="en-GB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3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ee15amg@leeds.ac.uk</a:t>
            </a:r>
            <a:endParaRPr lang="en-GB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4" descr="http://www.nerc.ac.uk/nerc/assets/images/logos/nerc/nerc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277" y="40696306"/>
            <a:ext cx="2601000" cy="18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8721"/>
          <a:stretch/>
        </p:blipFill>
        <p:spPr>
          <a:xfrm>
            <a:off x="8814741" y="6797921"/>
            <a:ext cx="3992288" cy="22581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62485" y="6752525"/>
            <a:ext cx="3943938" cy="2400300"/>
            <a:chOff x="462485" y="6752525"/>
            <a:chExt cx="3943938" cy="24003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485" y="6752525"/>
              <a:ext cx="3390900" cy="2400300"/>
            </a:xfrm>
            <a:prstGeom prst="rect">
              <a:avLst/>
            </a:prstGeom>
          </p:spPr>
        </p:pic>
        <p:sp>
          <p:nvSpPr>
            <p:cNvPr id="45" name="Right Arrow 44"/>
            <p:cNvSpPr/>
            <p:nvPr/>
          </p:nvSpPr>
          <p:spPr>
            <a:xfrm>
              <a:off x="3751221" y="7497078"/>
              <a:ext cx="655202" cy="77948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E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/>
          <p:cNvSpPr/>
          <p:nvPr/>
        </p:nvSpPr>
        <p:spPr>
          <a:xfrm>
            <a:off x="12807029" y="8230916"/>
            <a:ext cx="655202" cy="7794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57716" y="7099618"/>
            <a:ext cx="1228329" cy="113468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4003734" y="6027282"/>
            <a:ext cx="6005170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Air Quality Impact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363774" y="8348808"/>
            <a:ext cx="4693914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Health Impact</a:t>
            </a:r>
            <a:endParaRPr lang="en-US" sz="6000" b="1" dirty="0">
              <a:solidFill>
                <a:srgbClr val="FF0000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3895589" y="5726642"/>
            <a:ext cx="4097968" cy="3827296"/>
            <a:chOff x="4293481" y="6000128"/>
            <a:chExt cx="3815588" cy="357848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7"/>
            <a:srcRect r="12006" b="56542"/>
            <a:stretch/>
          </p:blipFill>
          <p:spPr>
            <a:xfrm>
              <a:off x="5941065" y="8143640"/>
              <a:ext cx="2168004" cy="1434976"/>
            </a:xfrm>
            <a:prstGeom prst="rect">
              <a:avLst/>
            </a:prstGeom>
          </p:spPr>
        </p:pic>
        <p:grpSp>
          <p:nvGrpSpPr>
            <p:cNvPr id="74" name="Group 73"/>
            <p:cNvGrpSpPr/>
            <p:nvPr/>
          </p:nvGrpSpPr>
          <p:grpSpPr>
            <a:xfrm>
              <a:off x="4293481" y="6000128"/>
              <a:ext cx="2143116" cy="1491515"/>
              <a:chOff x="23741938" y="9325189"/>
              <a:chExt cx="3256473" cy="2397983"/>
            </a:xfrm>
          </p:grpSpPr>
          <p:sp>
            <p:nvSpPr>
              <p:cNvPr id="77" name="Cloud 76"/>
              <p:cNvSpPr/>
              <p:nvPr/>
            </p:nvSpPr>
            <p:spPr>
              <a:xfrm>
                <a:off x="24027364" y="9853950"/>
                <a:ext cx="2736304" cy="1869222"/>
              </a:xfrm>
              <a:prstGeom prst="cloud">
                <a:avLst/>
              </a:prstGeom>
              <a:solidFill>
                <a:srgbClr val="0096D7"/>
              </a:solidFill>
              <a:ln>
                <a:solidFill>
                  <a:srgbClr val="0096D7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/>
                  <a:t>CO</a:t>
                </a:r>
                <a:endParaRPr lang="en-US" sz="4000" dirty="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26168504" y="9325189"/>
                <a:ext cx="432048" cy="426274"/>
              </a:xfrm>
              <a:prstGeom prst="ellipse">
                <a:avLst/>
              </a:prstGeom>
              <a:solidFill>
                <a:srgbClr val="0096D7"/>
              </a:solidFill>
              <a:ln>
                <a:solidFill>
                  <a:srgbClr val="0096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26677142" y="9961713"/>
                <a:ext cx="288032" cy="278928"/>
              </a:xfrm>
              <a:prstGeom prst="ellipse">
                <a:avLst/>
              </a:prstGeom>
              <a:solidFill>
                <a:srgbClr val="0096D7"/>
              </a:solidFill>
              <a:ln>
                <a:solidFill>
                  <a:srgbClr val="0096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5453006" y="9448553"/>
                <a:ext cx="288032" cy="278928"/>
              </a:xfrm>
              <a:prstGeom prst="ellipse">
                <a:avLst/>
              </a:prstGeom>
              <a:solidFill>
                <a:srgbClr val="0096D7"/>
              </a:solidFill>
              <a:ln>
                <a:solidFill>
                  <a:srgbClr val="0096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4629099" y="9448553"/>
                <a:ext cx="518574" cy="477405"/>
              </a:xfrm>
              <a:prstGeom prst="ellipse">
                <a:avLst/>
              </a:prstGeom>
              <a:solidFill>
                <a:srgbClr val="0096D7"/>
              </a:solidFill>
              <a:ln>
                <a:solidFill>
                  <a:srgbClr val="0096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26952692" y="10609095"/>
                <a:ext cx="45719" cy="53691"/>
              </a:xfrm>
              <a:prstGeom prst="ellipse">
                <a:avLst/>
              </a:prstGeom>
              <a:solidFill>
                <a:srgbClr val="0096D7"/>
              </a:solidFill>
              <a:ln>
                <a:solidFill>
                  <a:srgbClr val="0096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25885054" y="9754902"/>
                <a:ext cx="45719" cy="53691"/>
              </a:xfrm>
              <a:prstGeom prst="ellipse">
                <a:avLst/>
              </a:prstGeom>
              <a:solidFill>
                <a:srgbClr val="0096D7"/>
              </a:solidFill>
              <a:ln>
                <a:solidFill>
                  <a:srgbClr val="0096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24300878" y="9907302"/>
                <a:ext cx="45719" cy="53691"/>
              </a:xfrm>
              <a:prstGeom prst="ellipse">
                <a:avLst/>
              </a:prstGeom>
              <a:solidFill>
                <a:srgbClr val="0096D7"/>
              </a:solidFill>
              <a:ln>
                <a:solidFill>
                  <a:srgbClr val="0096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23741938" y="10049117"/>
                <a:ext cx="432048" cy="485739"/>
              </a:xfrm>
              <a:prstGeom prst="ellipse">
                <a:avLst/>
              </a:prstGeom>
              <a:solidFill>
                <a:srgbClr val="0096D7"/>
              </a:solidFill>
              <a:ln>
                <a:solidFill>
                  <a:srgbClr val="0096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Cloud 74"/>
            <p:cNvSpPr/>
            <p:nvPr/>
          </p:nvSpPr>
          <p:spPr>
            <a:xfrm>
              <a:off x="5862435" y="7125481"/>
              <a:ext cx="1788973" cy="100545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96D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96D7"/>
                  </a:solidFill>
                </a:rPr>
                <a:t>NO</a:t>
              </a:r>
              <a:r>
                <a:rPr lang="en-US" sz="4000" baseline="-25000" dirty="0" smtClean="0">
                  <a:solidFill>
                    <a:srgbClr val="0096D7"/>
                  </a:solidFill>
                </a:rPr>
                <a:t>2</a:t>
              </a:r>
              <a:endParaRPr lang="en-US" sz="4000" dirty="0">
                <a:solidFill>
                  <a:srgbClr val="0096D7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4788154" y="7777835"/>
              <a:ext cx="1074281" cy="93610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6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96D7"/>
                  </a:solidFill>
                </a:rPr>
                <a:t>O</a:t>
              </a:r>
              <a:r>
                <a:rPr lang="en-US" sz="4000" baseline="-25000" dirty="0" smtClean="0">
                  <a:solidFill>
                    <a:srgbClr val="0096D7"/>
                  </a:solidFill>
                </a:rPr>
                <a:t>3</a:t>
              </a:r>
              <a:endParaRPr lang="en-US" sz="4000" dirty="0">
                <a:solidFill>
                  <a:srgbClr val="0096D7"/>
                </a:solidFill>
              </a:endParaRPr>
            </a:p>
          </p:txBody>
        </p:sp>
      </p:grpSp>
      <p:sp>
        <p:nvSpPr>
          <p:cNvPr id="107" name="Right Arrow 106"/>
          <p:cNvSpPr/>
          <p:nvPr/>
        </p:nvSpPr>
        <p:spPr>
          <a:xfrm>
            <a:off x="8147308" y="7521598"/>
            <a:ext cx="655202" cy="779486"/>
          </a:xfrm>
          <a:prstGeom prst="rightArrow">
            <a:avLst/>
          </a:prstGeom>
          <a:solidFill>
            <a:srgbClr val="FF0000"/>
          </a:solidFill>
          <a:ln>
            <a:solidFill>
              <a:srgbClr val="E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1" name="Group 120"/>
          <p:cNvGrpSpPr/>
          <p:nvPr/>
        </p:nvGrpSpPr>
        <p:grpSpPr>
          <a:xfrm>
            <a:off x="20101265" y="5766096"/>
            <a:ext cx="9906231" cy="3970318"/>
            <a:chOff x="19651951" y="5953016"/>
            <a:chExt cx="9186162" cy="3136627"/>
          </a:xfrm>
        </p:grpSpPr>
        <p:grpSp>
          <p:nvGrpSpPr>
            <p:cNvPr id="116" name="Group 115"/>
            <p:cNvGrpSpPr/>
            <p:nvPr/>
          </p:nvGrpSpPr>
          <p:grpSpPr>
            <a:xfrm>
              <a:off x="19736585" y="5953016"/>
              <a:ext cx="9082885" cy="3136627"/>
              <a:chOff x="20606476" y="6199461"/>
              <a:chExt cx="9082885" cy="3136627"/>
            </a:xfrm>
          </p:grpSpPr>
          <p:sp>
            <p:nvSpPr>
              <p:cNvPr id="117" name="Up Arrow 116"/>
              <p:cNvSpPr/>
              <p:nvPr/>
            </p:nvSpPr>
            <p:spPr>
              <a:xfrm>
                <a:off x="23051529" y="6298160"/>
                <a:ext cx="229507" cy="351245"/>
              </a:xfrm>
              <a:prstGeom prst="up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  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20606476" y="6199461"/>
                <a:ext cx="9082885" cy="3136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00" dirty="0" smtClean="0"/>
                  <a:t>Up to 300%   PM</a:t>
                </a:r>
                <a:r>
                  <a:rPr lang="en-US" sz="4200" baseline="-25000" dirty="0" smtClean="0"/>
                  <a:t>2.5</a:t>
                </a:r>
                <a:r>
                  <a:rPr lang="en-US" sz="4200" dirty="0" smtClean="0"/>
                  <a:t> due to fires</a:t>
                </a:r>
              </a:p>
              <a:p>
                <a:r>
                  <a:rPr lang="en-US" sz="4200" dirty="0" smtClean="0"/>
                  <a:t>4.5 million people exposed above WHO 24hrs PM</a:t>
                </a:r>
                <a:r>
                  <a:rPr lang="en-US" sz="4200" baseline="-25000" dirty="0" smtClean="0"/>
                  <a:t>2.5 </a:t>
                </a:r>
                <a:r>
                  <a:rPr lang="en-US" sz="4200" dirty="0" smtClean="0"/>
                  <a:t>limit</a:t>
                </a:r>
              </a:p>
              <a:p>
                <a:r>
                  <a:rPr lang="en-US" sz="4200" dirty="0" smtClean="0"/>
                  <a:t>150%   short-term Excess Mortality (E</a:t>
                </a:r>
                <a:r>
                  <a:rPr lang="en-US" sz="4200" baseline="-25000" dirty="0" smtClean="0"/>
                  <a:t>mPM2.5</a:t>
                </a:r>
                <a:r>
                  <a:rPr lang="en-US" sz="4200" dirty="0" smtClean="0"/>
                  <a:t>)</a:t>
                </a:r>
              </a:p>
              <a:p>
                <a:r>
                  <a:rPr lang="en-US" sz="4200" dirty="0" smtClean="0"/>
                  <a:t>Up to 60</a:t>
                </a:r>
                <a:r>
                  <a:rPr lang="en-US" sz="4200" dirty="0"/>
                  <a:t>% of </a:t>
                </a:r>
                <a:r>
                  <a:rPr lang="en-US" sz="4200" dirty="0" smtClean="0"/>
                  <a:t>E</a:t>
                </a:r>
                <a:r>
                  <a:rPr lang="en-US" sz="4200" baseline="-25000" dirty="0" smtClean="0"/>
                  <a:t>mPM2.5</a:t>
                </a:r>
                <a:r>
                  <a:rPr lang="en-US" sz="4200" dirty="0" smtClean="0"/>
                  <a:t> from fires </a:t>
                </a:r>
              </a:p>
              <a:p>
                <a:r>
                  <a:rPr lang="en-US" sz="4200" dirty="0" smtClean="0"/>
                  <a:t>Economic cost of </a:t>
                </a:r>
                <a:r>
                  <a:rPr lang="en-US" sz="4200" smtClean="0"/>
                  <a:t>mortality </a:t>
                </a:r>
                <a:r>
                  <a:rPr lang="en-US" sz="4200" smtClean="0"/>
                  <a:t>£21.1m</a:t>
                </a:r>
                <a:endParaRPr lang="en-US" sz="4200" baseline="-25000" dirty="0"/>
              </a:p>
            </p:txBody>
          </p:sp>
        </p:grpSp>
        <p:sp>
          <p:nvSpPr>
            <p:cNvPr id="120" name="Rectangle 119"/>
            <p:cNvSpPr/>
            <p:nvPr/>
          </p:nvSpPr>
          <p:spPr>
            <a:xfrm>
              <a:off x="19651951" y="5986682"/>
              <a:ext cx="9186162" cy="3001495"/>
            </a:xfrm>
            <a:prstGeom prst="rect">
              <a:avLst/>
            </a:prstGeom>
            <a:noFill/>
            <a:ln w="57150">
              <a:solidFill>
                <a:srgbClr val="E9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8"/>
          <a:srcRect t="31955" b="38603"/>
          <a:stretch/>
        </p:blipFill>
        <p:spPr>
          <a:xfrm>
            <a:off x="20681660" y="40696307"/>
            <a:ext cx="6823618" cy="1812107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77421" y="40706377"/>
            <a:ext cx="5911853" cy="180203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12729197" y="6434085"/>
            <a:ext cx="655202" cy="7794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50185" y="10021026"/>
            <a:ext cx="29895060" cy="9091270"/>
            <a:chOff x="205445" y="10280487"/>
            <a:chExt cx="31030631" cy="8289614"/>
          </a:xfrm>
          <a:solidFill>
            <a:schemeClr val="bg1"/>
          </a:solidFill>
        </p:grpSpPr>
        <p:grpSp>
          <p:nvGrpSpPr>
            <p:cNvPr id="12" name="Group 11"/>
            <p:cNvGrpSpPr/>
            <p:nvPr/>
          </p:nvGrpSpPr>
          <p:grpSpPr>
            <a:xfrm>
              <a:off x="205445" y="10280487"/>
              <a:ext cx="31030631" cy="8289614"/>
              <a:chOff x="205445" y="10280487"/>
              <a:chExt cx="31030631" cy="8289614"/>
            </a:xfrm>
            <a:grpFill/>
            <a:effectLst>
              <a:outerShdw blurRad="50800" dist="50800" dir="5400000" algn="ctr" rotWithShape="0">
                <a:schemeClr val="bg1"/>
              </a:outerShdw>
            </a:effectLst>
          </p:grpSpPr>
          <p:sp>
            <p:nvSpPr>
              <p:cNvPr id="1037" name="Rectangle 1036"/>
              <p:cNvSpPr/>
              <p:nvPr/>
            </p:nvSpPr>
            <p:spPr>
              <a:xfrm>
                <a:off x="205445" y="10280487"/>
                <a:ext cx="31030631" cy="8289614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96D7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255879" y="10295408"/>
                <a:ext cx="15271953" cy="841912"/>
              </a:xfrm>
              <a:prstGeom prst="rect">
                <a:avLst/>
              </a:prstGeom>
              <a:solidFill>
                <a:srgbClr val="0096D7"/>
              </a:solidFill>
              <a:ln w="7620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5400" dirty="0" smtClean="0">
                    <a:ln w="3175">
                      <a:solidFill>
                        <a:schemeClr val="bg1">
                          <a:lumMod val="7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 Black" charset="0"/>
                    <a:ea typeface="Arial Black" charset="0"/>
                    <a:cs typeface="Arial Black" charset="0"/>
                  </a:rPr>
                  <a:t>Backgroun</a:t>
                </a:r>
                <a:r>
                  <a:rPr lang="en-GB" sz="5400" dirty="0" smtClean="0">
                    <a:ln w="0">
                      <a:solidFill>
                        <a:schemeClr val="bg1">
                          <a:lumMod val="7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 Black" charset="0"/>
                    <a:ea typeface="Arial Black" charset="0"/>
                    <a:cs typeface="Arial Black" charset="0"/>
                  </a:rPr>
                  <a:t>d   </a:t>
                </a:r>
                <a:endParaRPr lang="en-GB" sz="5400" dirty="0">
                  <a:ln w="0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791077" y="13872245"/>
              <a:ext cx="12829412" cy="3099140"/>
              <a:chOff x="19477799" y="10002002"/>
              <a:chExt cx="12829412" cy="3099140"/>
            </a:xfrm>
            <a:grpFill/>
          </p:grpSpPr>
          <p:pic>
            <p:nvPicPr>
              <p:cNvPr id="133" name="Picture 132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31652" y="10086874"/>
                <a:ext cx="8275559" cy="2981132"/>
              </a:xfrm>
              <a:prstGeom prst="rect">
                <a:avLst/>
              </a:prstGeom>
              <a:grpFill/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477799" y="10086764"/>
                <a:ext cx="4577829" cy="3014378"/>
              </a:xfrm>
              <a:prstGeom prst="rect">
                <a:avLst/>
              </a:prstGeom>
              <a:grp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9557092" y="10002002"/>
                <a:ext cx="1135090" cy="533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a)</a:t>
                </a:r>
                <a:endParaRPr lang="en-US" sz="3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4191173" y="10075602"/>
                <a:ext cx="1135090" cy="533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</a:t>
                </a:r>
                <a:r>
                  <a:rPr lang="en-US" sz="32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)</a:t>
                </a:r>
                <a:endParaRPr lang="en-US" sz="3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1611242279"/>
                </p:ext>
              </p:extLst>
            </p:nvPr>
          </p:nvGraphicFramePr>
          <p:xfrm>
            <a:off x="565505" y="11175250"/>
            <a:ext cx="14962326" cy="26540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</p:grpSp>
      <p:sp>
        <p:nvSpPr>
          <p:cNvPr id="94" name="Rectangle 93"/>
          <p:cNvSpPr/>
          <p:nvPr/>
        </p:nvSpPr>
        <p:spPr>
          <a:xfrm>
            <a:off x="15309316" y="30040973"/>
            <a:ext cx="14748437" cy="923330"/>
          </a:xfrm>
          <a:prstGeom prst="rect">
            <a:avLst/>
          </a:prstGeom>
          <a:solidFill>
            <a:srgbClr val="0096D7"/>
          </a:solidFill>
          <a:ln w="76200">
            <a:solidFill>
              <a:schemeClr val="tx1"/>
            </a:solidFill>
          </a:ln>
          <a:effectLst>
            <a:outerShdw dist="50800" sx="1000" sy="1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Health </a:t>
            </a:r>
            <a:r>
              <a:rPr lang="en-GB" sz="5400" dirty="0" smtClean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and Economic Impact</a:t>
            </a:r>
            <a:endParaRPr lang="en-GB" sz="5400" dirty="0">
              <a:ln w="3175"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25" name="Up Arrow 124"/>
          <p:cNvSpPr/>
          <p:nvPr/>
        </p:nvSpPr>
        <p:spPr>
          <a:xfrm>
            <a:off x="21493395" y="7748188"/>
            <a:ext cx="285065" cy="542003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0023" y="17406039"/>
            <a:ext cx="148378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defTabSz="914400"/>
            <a:r>
              <a:rPr lang="en-US" sz="2800" dirty="0" smtClean="0"/>
              <a:t>	Figure 1.a) </a:t>
            </a:r>
            <a:r>
              <a:rPr lang="en-GB" sz="2800" dirty="0"/>
              <a:t>Drone images of the </a:t>
            </a:r>
            <a:r>
              <a:rPr lang="en-GB" sz="2800" dirty="0" err="1"/>
              <a:t>Saddleworth</a:t>
            </a:r>
            <a:r>
              <a:rPr lang="en-GB" sz="2800" dirty="0"/>
              <a:t> Fires (from the </a:t>
            </a:r>
            <a:r>
              <a:rPr lang="en-GB" sz="2800" dirty="0" smtClean="0"/>
              <a:t>BBC) </a:t>
            </a:r>
            <a:r>
              <a:rPr lang="en-US" sz="2800" dirty="0" smtClean="0"/>
              <a:t>b) MODIS </a:t>
            </a:r>
            <a:r>
              <a:rPr lang="en-US" sz="2800" dirty="0"/>
              <a:t>visible images, from both NASA’s Aura and Terra satellites, of the </a:t>
            </a:r>
            <a:r>
              <a:rPr lang="en-US" sz="2800" dirty="0" err="1"/>
              <a:t>Saddleworth</a:t>
            </a:r>
            <a:r>
              <a:rPr lang="en-US" sz="2800" dirty="0"/>
              <a:t> Moor and </a:t>
            </a:r>
            <a:r>
              <a:rPr lang="en-US" sz="2800" dirty="0" smtClean="0"/>
              <a:t>Winter Hill </a:t>
            </a:r>
            <a:r>
              <a:rPr lang="en-US" sz="2800" dirty="0"/>
              <a:t>fires between 25th-30th June. The red circle highlights the location of </a:t>
            </a:r>
            <a:r>
              <a:rPr lang="en-US" sz="2800" dirty="0" err="1"/>
              <a:t>Saddleworth</a:t>
            </a:r>
            <a:r>
              <a:rPr lang="en-US" sz="2800" dirty="0"/>
              <a:t> Moor when the fires first became visible from space</a:t>
            </a:r>
          </a:p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162" name="TextBox 161"/>
          <p:cNvSpPr txBox="1"/>
          <p:nvPr/>
        </p:nvSpPr>
        <p:spPr>
          <a:xfrm>
            <a:off x="12729197" y="3148610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</p:txBody>
      </p:sp>
      <p:sp>
        <p:nvSpPr>
          <p:cNvPr id="113" name="Rectangle 112"/>
          <p:cNvSpPr/>
          <p:nvPr/>
        </p:nvSpPr>
        <p:spPr>
          <a:xfrm>
            <a:off x="272830" y="30040973"/>
            <a:ext cx="14739016" cy="923330"/>
          </a:xfrm>
          <a:prstGeom prst="rect">
            <a:avLst/>
          </a:prstGeom>
          <a:solidFill>
            <a:srgbClr val="0096D7"/>
          </a:solidFill>
          <a:ln w="76200">
            <a:solidFill>
              <a:schemeClr val="tx1"/>
            </a:solidFill>
          </a:ln>
          <a:effectLst>
            <a:outerShdw dist="50800" sx="1000" sy="1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5400" dirty="0" smtClean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Air Quality Impact</a:t>
            </a:r>
            <a:endParaRPr lang="en-GB" sz="5400" dirty="0">
              <a:ln w="3175"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265" y="20837282"/>
            <a:ext cx="14418512" cy="833361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50625" y="31230692"/>
            <a:ext cx="12861020" cy="9037285"/>
            <a:chOff x="14612499" y="20526514"/>
            <a:chExt cx="13810068" cy="90372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8" b="67517"/>
            <a:stretch/>
          </p:blipFill>
          <p:spPr>
            <a:xfrm>
              <a:off x="14612499" y="20526514"/>
              <a:ext cx="6924710" cy="462181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382"/>
            <a:stretch/>
          </p:blipFill>
          <p:spPr>
            <a:xfrm>
              <a:off x="21662252" y="25188966"/>
              <a:ext cx="6760315" cy="4374833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53" r="3282" b="33402"/>
            <a:stretch/>
          </p:blipFill>
          <p:spPr>
            <a:xfrm>
              <a:off x="14645351" y="24987523"/>
              <a:ext cx="6891858" cy="457627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7724689" y="9840246"/>
            <a:ext cx="11174036" cy="9285593"/>
            <a:chOff x="18282358" y="9876182"/>
            <a:chExt cx="11457967" cy="97003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23" b="1175"/>
            <a:stretch/>
          </p:blipFill>
          <p:spPr>
            <a:xfrm>
              <a:off x="18393805" y="18382099"/>
              <a:ext cx="11346520" cy="1194384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77" b="21096"/>
            <a:stretch/>
          </p:blipFill>
          <p:spPr>
            <a:xfrm>
              <a:off x="18282358" y="17251999"/>
              <a:ext cx="11346520" cy="1168411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" t="-15346" r="-403" b="36443"/>
            <a:stretch/>
          </p:blipFill>
          <p:spPr>
            <a:xfrm>
              <a:off x="18377066" y="9876182"/>
              <a:ext cx="11346520" cy="7419027"/>
            </a:xfrm>
            <a:prstGeom prst="rect">
              <a:avLst/>
            </a:prstGeom>
          </p:spPr>
        </p:pic>
      </p:grpSp>
      <p:sp>
        <p:nvSpPr>
          <p:cNvPr id="134" name="Rectangle 133"/>
          <p:cNvSpPr/>
          <p:nvPr/>
        </p:nvSpPr>
        <p:spPr>
          <a:xfrm>
            <a:off x="15393204" y="10037391"/>
            <a:ext cx="14713073" cy="923330"/>
          </a:xfrm>
          <a:prstGeom prst="rect">
            <a:avLst/>
          </a:prstGeom>
          <a:solidFill>
            <a:srgbClr val="0096D7"/>
          </a:solidFill>
          <a:ln w="76200"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5400" dirty="0" smtClean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Simulation Domain</a:t>
            </a:r>
            <a:r>
              <a:rPr lang="en-GB" sz="5400" dirty="0" smtClean="0">
                <a:ln w="0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 </a:t>
            </a:r>
            <a:endParaRPr lang="en-GB" sz="5400" dirty="0">
              <a:ln w="0"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294941" y="19306598"/>
            <a:ext cx="14734004" cy="923329"/>
          </a:xfrm>
          <a:prstGeom prst="rect">
            <a:avLst/>
          </a:prstGeom>
          <a:solidFill>
            <a:srgbClr val="0096D7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5400" dirty="0" smtClean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Scaling FINN emissions</a:t>
            </a:r>
            <a:endParaRPr lang="en-GB" sz="5400" dirty="0">
              <a:ln w="3175"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288175"/>
              </p:ext>
            </p:extLst>
          </p:nvPr>
        </p:nvGraphicFramePr>
        <p:xfrm>
          <a:off x="514676" y="24931988"/>
          <a:ext cx="7035386" cy="45505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0554"/>
                <a:gridCol w="1346706"/>
                <a:gridCol w="1104203"/>
                <a:gridCol w="1223534"/>
                <a:gridCol w="1480389"/>
              </a:tblGrid>
              <a:tr h="13711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Daily Evaluation Statistic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Time-varying Scaling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10x Scaling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No Scaling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No Fire Emissions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398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r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0.77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0.74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0.69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0.62</a:t>
                      </a:r>
                      <a:endParaRPr lang="en-GB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398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RMSE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4.27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4.31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5.06</a:t>
                      </a:r>
                      <a:endParaRPr lang="en-GB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5.30</a:t>
                      </a:r>
                      <a:endParaRPr lang="en-GB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0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MB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-1.59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-0.95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-1.84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-1.98</a:t>
                      </a:r>
                      <a:endParaRPr lang="en-GB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398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NMB 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-0.19</a:t>
                      </a:r>
                      <a:endParaRPr lang="en-GB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-0.10</a:t>
                      </a:r>
                      <a:endParaRPr lang="en-GB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-0.22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-0.24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398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MAE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2.30</a:t>
                      </a:r>
                      <a:endParaRPr lang="en-GB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2.22</a:t>
                      </a:r>
                      <a:endParaRPr lang="en-GB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2.48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2.59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0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NMAE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0.31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0. 31</a:t>
                      </a:r>
                      <a:endParaRPr lang="en-GB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0.33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0.34</a:t>
                      </a:r>
                      <a:endParaRPr lang="en-GB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0" name="Rectangle 39"/>
          <p:cNvSpPr/>
          <p:nvPr/>
        </p:nvSpPr>
        <p:spPr>
          <a:xfrm>
            <a:off x="6605919" y="20375402"/>
            <a:ext cx="8405927" cy="4207559"/>
          </a:xfrm>
          <a:prstGeom prst="rect">
            <a:avLst/>
          </a:prstGeom>
          <a:solidFill>
            <a:schemeClr val="bg1"/>
          </a:solidFill>
          <a:ln>
            <a:solidFill>
              <a:srgbClr val="0096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Fire emissions for 2018 only available from FINN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They </a:t>
            </a:r>
            <a:r>
              <a:rPr lang="en-US" sz="2800" b="1" dirty="0" smtClean="0">
                <a:solidFill>
                  <a:schemeClr val="tx1"/>
                </a:solidFill>
              </a:rPr>
              <a:t>don’t include burning of peat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Therefore we have to </a:t>
            </a:r>
            <a:r>
              <a:rPr lang="en-US" sz="2800" b="1" dirty="0" smtClean="0">
                <a:solidFill>
                  <a:schemeClr val="tx1"/>
                </a:solidFill>
              </a:rPr>
              <a:t>scale emissions on </a:t>
            </a:r>
            <a:r>
              <a:rPr lang="en-US" sz="2800" b="1" dirty="0" err="1" smtClean="0">
                <a:solidFill>
                  <a:schemeClr val="tx1"/>
                </a:solidFill>
              </a:rPr>
              <a:t>Saddleworth</a:t>
            </a:r>
            <a:r>
              <a:rPr lang="en-US" sz="2800" b="1" dirty="0" smtClean="0">
                <a:solidFill>
                  <a:schemeClr val="tx1"/>
                </a:solidFill>
              </a:rPr>
              <a:t> Moor </a:t>
            </a:r>
            <a:r>
              <a:rPr lang="en-US" sz="2800" dirty="0" smtClean="0">
                <a:solidFill>
                  <a:schemeClr val="tx1"/>
                </a:solidFill>
              </a:rPr>
              <a:t>as the moor lies on peat soils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We find </a:t>
            </a:r>
            <a:r>
              <a:rPr lang="en-US" sz="2800" b="1" dirty="0" smtClean="0">
                <a:solidFill>
                  <a:schemeClr val="tx1"/>
                </a:solidFill>
              </a:rPr>
              <a:t>time-varying scaling agrees best with observations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Likely because surface vegetation is burnt first (FINN includes this) before the peat below begins to burn (FINN doesn’t include this)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21856250" y="21703611"/>
            <a:ext cx="5553110" cy="786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</a:rPr>
              <a:t>Figure 3. Peat coverage in simulation domain (Xu et al., 2018) and location scaling was applied (blue)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-30425202" y="27535355"/>
            <a:ext cx="7515222" cy="786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</a:rPr>
              <a:t>Figure 4. Model performance against AURN observations for a) time varying scaling b) 10x scaling and c) no scaling of FINN emissions over </a:t>
            </a:r>
            <a:r>
              <a:rPr lang="en-US" sz="2000" dirty="0" err="1" smtClean="0">
                <a:solidFill>
                  <a:schemeClr val="tx1"/>
                </a:solidFill>
              </a:rPr>
              <a:t>Saddleworth</a:t>
            </a:r>
            <a:r>
              <a:rPr lang="en-US" sz="2000" dirty="0" smtClean="0">
                <a:solidFill>
                  <a:schemeClr val="tx1"/>
                </a:solidFill>
              </a:rPr>
              <a:t> Moor 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88467" y="20625694"/>
            <a:ext cx="5408939" cy="3706973"/>
            <a:chOff x="427733" y="20494143"/>
            <a:chExt cx="6663233" cy="436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427733" y="20494143"/>
              <a:ext cx="6663233" cy="4338514"/>
              <a:chOff x="948377" y="24692323"/>
              <a:chExt cx="5753419" cy="2913640"/>
            </a:xfrm>
          </p:grpSpPr>
          <p:pic>
            <p:nvPicPr>
              <p:cNvPr id="144" name="Picture 143"/>
              <p:cNvPicPr/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8533"/>
              <a:stretch/>
            </p:blipFill>
            <p:spPr>
              <a:xfrm>
                <a:off x="970286" y="26874489"/>
                <a:ext cx="5731510" cy="731474"/>
              </a:xfrm>
              <a:prstGeom prst="rect">
                <a:avLst/>
              </a:prstGeom>
            </p:spPr>
          </p:pic>
          <p:pic>
            <p:nvPicPr>
              <p:cNvPr id="145" name="Picture 144"/>
              <p:cNvPicPr/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053"/>
              <a:stretch/>
            </p:blipFill>
            <p:spPr>
              <a:xfrm>
                <a:off x="948377" y="24692323"/>
                <a:ext cx="5731510" cy="2247110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258841" y="24458155"/>
              <a:ext cx="27438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Peat coverage in domain</a:t>
              </a:r>
              <a:endParaRPr lang="en-US" sz="2000" dirty="0"/>
            </a:p>
          </p:txBody>
        </p:sp>
      </p:grpSp>
      <p:sp>
        <p:nvSpPr>
          <p:cNvPr id="149" name="Rectangle 148"/>
          <p:cNvSpPr/>
          <p:nvPr/>
        </p:nvSpPr>
        <p:spPr>
          <a:xfrm>
            <a:off x="6892905" y="31097512"/>
            <a:ext cx="8095254" cy="4619404"/>
          </a:xfrm>
          <a:prstGeom prst="rect">
            <a:avLst/>
          </a:prstGeom>
          <a:solidFill>
            <a:schemeClr val="bg1"/>
          </a:solidFill>
          <a:ln>
            <a:solidFill>
              <a:srgbClr val="0096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We use the </a:t>
            </a:r>
            <a:r>
              <a:rPr lang="en-US" sz="2800" b="1" dirty="0" smtClean="0">
                <a:solidFill>
                  <a:schemeClr val="tx1"/>
                </a:solidFill>
              </a:rPr>
              <a:t>Daily Air Quality Index (DAQI),</a:t>
            </a:r>
            <a:r>
              <a:rPr lang="en-US" sz="2800" dirty="0" smtClean="0">
                <a:solidFill>
                  <a:schemeClr val="tx1"/>
                </a:solidFill>
              </a:rPr>
              <a:t> used by the government to provide advice on air pollution, and the </a:t>
            </a:r>
            <a:r>
              <a:rPr lang="en-US" sz="2800" b="1" dirty="0" smtClean="0">
                <a:solidFill>
                  <a:schemeClr val="tx1"/>
                </a:solidFill>
              </a:rPr>
              <a:t>WHO 24-hour safe limit (25 </a:t>
            </a:r>
            <a:r>
              <a:rPr lang="en-US" sz="2800" b="1" dirty="0">
                <a:solidFill>
                  <a:schemeClr val="tx1"/>
                </a:solidFill>
              </a:rPr>
              <a:t>µg </a:t>
            </a:r>
            <a:r>
              <a:rPr lang="en-US" sz="2800" b="1" dirty="0" smtClean="0">
                <a:solidFill>
                  <a:schemeClr val="tx1"/>
                </a:solidFill>
              </a:rPr>
              <a:t>m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-3</a:t>
            </a:r>
            <a:r>
              <a:rPr lang="en-US" sz="2800" b="1" dirty="0" smtClean="0">
                <a:solidFill>
                  <a:schemeClr val="tx1"/>
                </a:solidFill>
              </a:rPr>
              <a:t>) with population data </a:t>
            </a:r>
            <a:r>
              <a:rPr lang="en-US" sz="2800" dirty="0" smtClean="0">
                <a:solidFill>
                  <a:schemeClr val="tx1"/>
                </a:solidFill>
              </a:rPr>
              <a:t>to </a:t>
            </a:r>
            <a:r>
              <a:rPr lang="en-US" sz="2800" b="1" dirty="0" smtClean="0">
                <a:solidFill>
                  <a:schemeClr val="tx1"/>
                </a:solidFill>
              </a:rPr>
              <a:t>calculate exposure </a:t>
            </a:r>
            <a:r>
              <a:rPr lang="en-US" sz="2800" dirty="0" smtClean="0">
                <a:solidFill>
                  <a:schemeClr val="tx1"/>
                </a:solidFill>
              </a:rPr>
              <a:t>between June 23-30</a:t>
            </a:r>
            <a:r>
              <a:rPr lang="en-US" sz="2800" baseline="30000" dirty="0" smtClean="0">
                <a:solidFill>
                  <a:schemeClr val="tx1"/>
                </a:solidFill>
              </a:rPr>
              <a:t>th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Up to a </a:t>
            </a:r>
            <a:r>
              <a:rPr lang="en-US" sz="2800" b="1" dirty="0">
                <a:solidFill>
                  <a:schemeClr val="tx1"/>
                </a:solidFill>
              </a:rPr>
              <a:t>300%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increase in PM</a:t>
            </a:r>
            <a:r>
              <a:rPr lang="en-US" sz="2800" b="1" baseline="-25000" dirty="0">
                <a:solidFill>
                  <a:schemeClr val="tx1"/>
                </a:solidFill>
              </a:rPr>
              <a:t>2.5 </a:t>
            </a:r>
            <a:r>
              <a:rPr lang="en-US" sz="2800" b="1" dirty="0">
                <a:solidFill>
                  <a:schemeClr val="tx1"/>
                </a:solidFill>
              </a:rPr>
              <a:t>due to </a:t>
            </a:r>
            <a:r>
              <a:rPr lang="en-US" sz="2800" b="1" dirty="0" smtClean="0">
                <a:solidFill>
                  <a:schemeClr val="tx1"/>
                </a:solidFill>
              </a:rPr>
              <a:t>fires </a:t>
            </a:r>
            <a:r>
              <a:rPr lang="de-DE" sz="2800" dirty="0" smtClean="0">
                <a:solidFill>
                  <a:schemeClr val="tx1"/>
                </a:solidFill>
              </a:rPr>
              <a:t>(Fig. c)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4.7 million </a:t>
            </a:r>
            <a:r>
              <a:rPr lang="en-US" sz="2800" dirty="0" smtClean="0">
                <a:solidFill>
                  <a:schemeClr val="tx1"/>
                </a:solidFill>
              </a:rPr>
              <a:t>people exposed to moderate, high and very high DAQI values </a:t>
            </a:r>
            <a:r>
              <a:rPr lang="en-US" sz="2800" b="1" dirty="0" smtClean="0">
                <a:solidFill>
                  <a:schemeClr val="tx1"/>
                </a:solidFill>
              </a:rPr>
              <a:t>(&gt; 35 µg m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-3</a:t>
            </a:r>
            <a:r>
              <a:rPr lang="en-US" sz="2800" b="1" dirty="0" smtClean="0">
                <a:solidFill>
                  <a:schemeClr val="tx1"/>
                </a:solidFill>
              </a:rPr>
              <a:t>) </a:t>
            </a:r>
            <a:r>
              <a:rPr lang="en-US" sz="2800" dirty="0">
                <a:solidFill>
                  <a:schemeClr val="tx1"/>
                </a:solidFill>
              </a:rPr>
              <a:t>on at least one day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(Fig. a)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4.5 million </a:t>
            </a:r>
            <a:r>
              <a:rPr lang="en-US" sz="2800" dirty="0">
                <a:solidFill>
                  <a:schemeClr val="tx1"/>
                </a:solidFill>
              </a:rPr>
              <a:t>people exposed </a:t>
            </a:r>
            <a:r>
              <a:rPr lang="en-US" sz="2800" dirty="0" smtClean="0">
                <a:solidFill>
                  <a:schemeClr val="tx1"/>
                </a:solidFill>
              </a:rPr>
              <a:t>above the </a:t>
            </a:r>
            <a:r>
              <a:rPr lang="en-US" sz="2800" b="1" dirty="0" smtClean="0">
                <a:solidFill>
                  <a:schemeClr val="tx1"/>
                </a:solidFill>
              </a:rPr>
              <a:t>WHO safe-limit </a:t>
            </a:r>
            <a:r>
              <a:rPr lang="en-US" sz="2800" dirty="0" smtClean="0">
                <a:solidFill>
                  <a:schemeClr val="tx1"/>
                </a:solidFill>
              </a:rPr>
              <a:t>on at least one day </a:t>
            </a:r>
            <a:r>
              <a:rPr lang="en-US" sz="2800" dirty="0">
                <a:solidFill>
                  <a:schemeClr val="tx1"/>
                </a:solidFill>
              </a:rPr>
              <a:t>(</a:t>
            </a:r>
            <a:r>
              <a:rPr lang="en-US" sz="2800" dirty="0" smtClean="0">
                <a:solidFill>
                  <a:schemeClr val="tx1"/>
                </a:solidFill>
              </a:rPr>
              <a:t>Fig. b). 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632920" y="24674372"/>
            <a:ext cx="7545548" cy="5126836"/>
            <a:chOff x="7632920" y="24674372"/>
            <a:chExt cx="7545548" cy="5126836"/>
          </a:xfrm>
        </p:grpSpPr>
        <p:pic>
          <p:nvPicPr>
            <p:cNvPr id="142" name="Picture 141"/>
            <p:cNvPicPr/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4" b="7608"/>
            <a:stretch/>
          </p:blipFill>
          <p:spPr>
            <a:xfrm>
              <a:off x="7632920" y="25269503"/>
              <a:ext cx="7545548" cy="4531705"/>
            </a:xfrm>
            <a:prstGeom prst="rect">
              <a:avLst/>
            </a:prstGeom>
          </p:spPr>
        </p:pic>
        <p:sp>
          <p:nvSpPr>
            <p:cNvPr id="150" name="Rectangle 149"/>
            <p:cNvSpPr/>
            <p:nvPr/>
          </p:nvSpPr>
          <p:spPr>
            <a:xfrm>
              <a:off x="8058575" y="24674372"/>
              <a:ext cx="6718846" cy="6594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tx1"/>
                  </a:solidFill>
                </a:rPr>
                <a:t>Time-varying           10x scaling          No scaling</a:t>
              </a:r>
            </a:p>
            <a:p>
              <a:r>
                <a:rPr lang="en-US" sz="2400" b="1" dirty="0" smtClean="0">
                  <a:solidFill>
                    <a:schemeClr val="tx1"/>
                  </a:solidFill>
                </a:rPr>
                <a:t>     scaling</a:t>
              </a:r>
            </a:p>
          </p:txBody>
        </p:sp>
      </p:grpSp>
      <p:sp>
        <p:nvSpPr>
          <p:cNvPr id="151" name="Rectangle 150"/>
          <p:cNvSpPr/>
          <p:nvPr/>
        </p:nvSpPr>
        <p:spPr>
          <a:xfrm>
            <a:off x="23441357" y="31097512"/>
            <a:ext cx="6518265" cy="8522393"/>
          </a:xfrm>
          <a:prstGeom prst="rect">
            <a:avLst/>
          </a:prstGeom>
          <a:solidFill>
            <a:schemeClr val="bg1"/>
          </a:solidFill>
          <a:ln>
            <a:solidFill>
              <a:srgbClr val="0096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Using a short-term concentration response function we can calculate the number of deaths brought forward due to exposure to PM</a:t>
            </a:r>
            <a:r>
              <a:rPr lang="en-US" sz="2800" baseline="-25000" dirty="0" smtClean="0">
                <a:solidFill>
                  <a:schemeClr val="tx1"/>
                </a:solidFill>
              </a:rPr>
              <a:t>2.5</a:t>
            </a:r>
            <a:r>
              <a:rPr lang="en-US" sz="2800" dirty="0" smtClean="0">
                <a:solidFill>
                  <a:schemeClr val="tx1"/>
                </a:solidFill>
              </a:rPr>
              <a:t> from the fires (Fig. a). From this we can calculate the economic cost of the mortalities (Fig. b).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165% </a:t>
            </a:r>
            <a:r>
              <a:rPr lang="en-US" sz="2800" b="1" dirty="0" smtClean="0">
                <a:solidFill>
                  <a:schemeClr val="tx1"/>
                </a:solidFill>
              </a:rPr>
              <a:t>increase excess mortality </a:t>
            </a:r>
            <a:r>
              <a:rPr lang="en-US" sz="2800" dirty="0" smtClean="0">
                <a:solidFill>
                  <a:schemeClr val="tx1"/>
                </a:solidFill>
              </a:rPr>
              <a:t>due to fires (</a:t>
            </a:r>
            <a:r>
              <a:rPr lang="en-US" sz="2800" dirty="0" smtClean="0">
                <a:solidFill>
                  <a:srgbClr val="FF0000"/>
                </a:solidFill>
              </a:rPr>
              <a:t>Fig b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red dashed line</a:t>
            </a:r>
            <a:r>
              <a:rPr lang="en-US" sz="2800" dirty="0" smtClean="0">
                <a:solidFill>
                  <a:schemeClr val="tx1"/>
                </a:solidFill>
              </a:rPr>
              <a:t>)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Up 60% of deaths brought forward due to fires </a:t>
            </a:r>
            <a:r>
              <a:rPr lang="en-US" sz="2800" dirty="0" smtClean="0">
                <a:solidFill>
                  <a:schemeClr val="tx1"/>
                </a:solidFill>
              </a:rPr>
              <a:t>(Fig a black dashed line)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Economic cost </a:t>
            </a:r>
            <a:r>
              <a:rPr lang="en-US" sz="2800" dirty="0" smtClean="0">
                <a:solidFill>
                  <a:schemeClr val="tx1"/>
                </a:solidFill>
              </a:rPr>
              <a:t>of mortality from fires </a:t>
            </a:r>
            <a:r>
              <a:rPr lang="en-US" sz="2800" b="1" dirty="0" smtClean="0">
                <a:solidFill>
                  <a:schemeClr val="tx1"/>
                </a:solidFill>
              </a:rPr>
              <a:t>£21.1 </a:t>
            </a:r>
            <a:r>
              <a:rPr lang="en-US" sz="2800" b="1" dirty="0" smtClean="0">
                <a:solidFill>
                  <a:schemeClr val="tx1"/>
                </a:solidFill>
              </a:rPr>
              <a:t>million </a:t>
            </a:r>
            <a:r>
              <a:rPr lang="en-US" sz="2800" dirty="0" smtClean="0">
                <a:solidFill>
                  <a:schemeClr val="tx1"/>
                </a:solidFill>
              </a:rPr>
              <a:t>(Fig b black line)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23683964" y="36579158"/>
            <a:ext cx="6033049" cy="25545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Wildfires in the UK have the potential to </a:t>
            </a:r>
            <a:r>
              <a:rPr lang="en-US" sz="4000" dirty="0" smtClean="0"/>
              <a:t>have a </a:t>
            </a:r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significant </a:t>
            </a:r>
            <a:r>
              <a:rPr lang="en-US" sz="4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impact on AQ and health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8" name="Picture 87" descr="../../../../../Downloads/FIG_5_health_economic_impact_of_fires_0ug_limit_NW_mort.png"/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2657" y="31131655"/>
            <a:ext cx="7982804" cy="8800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5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13480</TotalTime>
  <Words>712</Words>
  <Application>Microsoft Macintosh PowerPoint</Application>
  <PresentationFormat>Custom</PresentationFormat>
  <Paragraphs>97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 Black</vt:lpstr>
      <vt:lpstr>Calibri</vt:lpstr>
      <vt:lpstr>Times New Roman</vt:lpstr>
      <vt:lpstr>Arial</vt:lpstr>
      <vt:lpstr>Office Theme</vt:lpstr>
      <vt:lpstr>PowerPoint Presentation</vt:lpstr>
    </vt:vector>
  </TitlesOfParts>
  <Company>University of Leeds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Carslaw</dc:creator>
  <cp:lastModifiedBy>Ailish Graham [ee15amg]</cp:lastModifiedBy>
  <cp:revision>398</cp:revision>
  <cp:lastPrinted>2019-08-08T12:50:49Z</cp:lastPrinted>
  <dcterms:created xsi:type="dcterms:W3CDTF">2013-09-18T15:22:47Z</dcterms:created>
  <dcterms:modified xsi:type="dcterms:W3CDTF">2020-05-06T10:02:07Z</dcterms:modified>
</cp:coreProperties>
</file>