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3"/>
  </p:notesMasterIdLst>
  <p:handoutMasterIdLst>
    <p:handoutMasterId r:id="rId24"/>
  </p:handoutMasterIdLst>
  <p:sldIdLst>
    <p:sldId id="442" r:id="rId2"/>
    <p:sldId id="462" r:id="rId3"/>
    <p:sldId id="443" r:id="rId4"/>
    <p:sldId id="439" r:id="rId5"/>
    <p:sldId id="438" r:id="rId6"/>
    <p:sldId id="444" r:id="rId7"/>
    <p:sldId id="446" r:id="rId8"/>
    <p:sldId id="451" r:id="rId9"/>
    <p:sldId id="450" r:id="rId10"/>
    <p:sldId id="455" r:id="rId11"/>
    <p:sldId id="452" r:id="rId12"/>
    <p:sldId id="453" r:id="rId13"/>
    <p:sldId id="454" r:id="rId14"/>
    <p:sldId id="456" r:id="rId15"/>
    <p:sldId id="457" r:id="rId16"/>
    <p:sldId id="458" r:id="rId17"/>
    <p:sldId id="459" r:id="rId18"/>
    <p:sldId id="463" r:id="rId19"/>
    <p:sldId id="460" r:id="rId20"/>
    <p:sldId id="464" r:id="rId21"/>
    <p:sldId id="461" r:id="rId22"/>
  </p:sldIdLst>
  <p:sldSz cx="9144000" cy="5715000" type="screen16x10"/>
  <p:notesSz cx="6858000" cy="9144000"/>
  <p:defaultTextStyle>
    <a:defPPr>
      <a:defRPr lang="en-US"/>
    </a:defPPr>
    <a:lvl1pPr marL="0" algn="l" defTabSz="685772" rtl="0" eaLnBrk="1" latinLnBrk="0" hangingPunct="1">
      <a:defRPr sz="1350" kern="1200">
        <a:solidFill>
          <a:schemeClr val="tx1"/>
        </a:solidFill>
        <a:latin typeface="+mn-lt"/>
        <a:ea typeface="+mn-ea"/>
        <a:cs typeface="+mn-cs"/>
      </a:defRPr>
    </a:lvl1pPr>
    <a:lvl2pPr marL="342887" algn="l" defTabSz="685772" rtl="0" eaLnBrk="1" latinLnBrk="0" hangingPunct="1">
      <a:defRPr sz="1350" kern="1200">
        <a:solidFill>
          <a:schemeClr val="tx1"/>
        </a:solidFill>
        <a:latin typeface="+mn-lt"/>
        <a:ea typeface="+mn-ea"/>
        <a:cs typeface="+mn-cs"/>
      </a:defRPr>
    </a:lvl2pPr>
    <a:lvl3pPr marL="685772" algn="l" defTabSz="685772" rtl="0" eaLnBrk="1" latinLnBrk="0" hangingPunct="1">
      <a:defRPr sz="1350" kern="1200">
        <a:solidFill>
          <a:schemeClr val="tx1"/>
        </a:solidFill>
        <a:latin typeface="+mn-lt"/>
        <a:ea typeface="+mn-ea"/>
        <a:cs typeface="+mn-cs"/>
      </a:defRPr>
    </a:lvl3pPr>
    <a:lvl4pPr marL="1028659" algn="l" defTabSz="685772" rtl="0" eaLnBrk="1" latinLnBrk="0" hangingPunct="1">
      <a:defRPr sz="1350" kern="1200">
        <a:solidFill>
          <a:schemeClr val="tx1"/>
        </a:solidFill>
        <a:latin typeface="+mn-lt"/>
        <a:ea typeface="+mn-ea"/>
        <a:cs typeface="+mn-cs"/>
      </a:defRPr>
    </a:lvl4pPr>
    <a:lvl5pPr marL="1371545" algn="l" defTabSz="685772" rtl="0" eaLnBrk="1" latinLnBrk="0" hangingPunct="1">
      <a:defRPr sz="1350" kern="1200">
        <a:solidFill>
          <a:schemeClr val="tx1"/>
        </a:solidFill>
        <a:latin typeface="+mn-lt"/>
        <a:ea typeface="+mn-ea"/>
        <a:cs typeface="+mn-cs"/>
      </a:defRPr>
    </a:lvl5pPr>
    <a:lvl6pPr marL="1714432" algn="l" defTabSz="685772" rtl="0" eaLnBrk="1" latinLnBrk="0" hangingPunct="1">
      <a:defRPr sz="1350" kern="1200">
        <a:solidFill>
          <a:schemeClr val="tx1"/>
        </a:solidFill>
        <a:latin typeface="+mn-lt"/>
        <a:ea typeface="+mn-ea"/>
        <a:cs typeface="+mn-cs"/>
      </a:defRPr>
    </a:lvl6pPr>
    <a:lvl7pPr marL="2057318" algn="l" defTabSz="685772" rtl="0" eaLnBrk="1" latinLnBrk="0" hangingPunct="1">
      <a:defRPr sz="1350" kern="1200">
        <a:solidFill>
          <a:schemeClr val="tx1"/>
        </a:solidFill>
        <a:latin typeface="+mn-lt"/>
        <a:ea typeface="+mn-ea"/>
        <a:cs typeface="+mn-cs"/>
      </a:defRPr>
    </a:lvl7pPr>
    <a:lvl8pPr marL="2400204" algn="l" defTabSz="685772" rtl="0" eaLnBrk="1" latinLnBrk="0" hangingPunct="1">
      <a:defRPr sz="1350" kern="1200">
        <a:solidFill>
          <a:schemeClr val="tx1"/>
        </a:solidFill>
        <a:latin typeface="+mn-lt"/>
        <a:ea typeface="+mn-ea"/>
        <a:cs typeface="+mn-cs"/>
      </a:defRPr>
    </a:lvl8pPr>
    <a:lvl9pPr marL="2743091" algn="l" defTabSz="685772"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ODWARK Jerome" initials="WJ" lastIdx="1" clrIdx="0"/>
  <p:cmAuthor id="2" name="WOODWARK Jerome" initials="WJ [2]" lastIdx="1" clrIdx="1"/>
  <p:cmAuthor id="3" name="WOODWARK Jerome" initials="WJ [3]" lastIdx="1" clrIdx="2"/>
  <p:cmAuthor id="4" name="WOODWARK Jerome" initials="WJ [4]" lastIdx="1" clrIdx="3"/>
  <p:cmAuthor id="5" name="WOODWARK Jerome" initials="WJ [5]" lastIdx="1" clrIdx="4"/>
  <p:cmAuthor id="6" name="WOODWARK Jerome" initials="WJ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4D1"/>
    <a:srgbClr val="FFAEC6"/>
    <a:srgbClr val="010101"/>
    <a:srgbClr val="181713"/>
    <a:srgbClr val="77F33B"/>
    <a:srgbClr val="FFFFFF"/>
    <a:srgbClr val="E6E6E6"/>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09"/>
    <p:restoredTop sz="85193" autoAdjust="0"/>
  </p:normalViewPr>
  <p:slideViewPr>
    <p:cSldViewPr snapToGrid="0" snapToObjects="1">
      <p:cViewPr varScale="1">
        <p:scale>
          <a:sx n="162" d="100"/>
          <a:sy n="162" d="100"/>
        </p:scale>
        <p:origin x="528" y="184"/>
      </p:cViewPr>
      <p:guideLst/>
    </p:cSldViewPr>
  </p:slideViewPr>
  <p:outlineViewPr>
    <p:cViewPr>
      <p:scale>
        <a:sx n="33" d="100"/>
        <a:sy n="33" d="100"/>
      </p:scale>
      <p:origin x="0" y="-9424"/>
    </p:cViewPr>
  </p:outlineViewPr>
  <p:notesTextViewPr>
    <p:cViewPr>
      <p:scale>
        <a:sx n="140" d="100"/>
        <a:sy n="140" d="100"/>
      </p:scale>
      <p:origin x="0" y="0"/>
    </p:cViewPr>
  </p:notesTextViewPr>
  <p:notesViewPr>
    <p:cSldViewPr snapToGrid="0" snapToObjects="1">
      <p:cViewPr varScale="1">
        <p:scale>
          <a:sx n="77" d="100"/>
          <a:sy n="77" d="100"/>
        </p:scale>
        <p:origin x="381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0FB5BE-394B-9B4C-89E0-018412297248}" type="slidenum">
              <a:rPr lang="en-US" smtClean="0"/>
              <a:t>‹#›</a:t>
            </a:fld>
            <a:endParaRPr lang="en-US"/>
          </a:p>
        </p:txBody>
      </p:sp>
      <p:sp>
        <p:nvSpPr>
          <p:cNvPr id="7" name="Date Placeholder 6"/>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27019B-2776-3549-B4D6-49FE929FD6B0}" type="datetimeFigureOut">
              <a:rPr lang="en-US" smtClean="0"/>
              <a:t>5/4/20</a:t>
            </a:fld>
            <a:endParaRPr lang="en-US"/>
          </a:p>
        </p:txBody>
      </p:sp>
    </p:spTree>
    <p:extLst>
      <p:ext uri="{BB962C8B-B14F-4D97-AF65-F5344CB8AC3E}">
        <p14:creationId xmlns:p14="http://schemas.microsoft.com/office/powerpoint/2010/main" val="2012795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C79F9-AE64-1047-861F-0F40B84AEEC0}" type="datetimeFigureOut">
              <a:t>5/4/20</a:t>
            </a:fld>
            <a:endParaRPr lang="en-GB"/>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3EB06-7EBF-5346-BEFF-D650D53C174F}" type="slidenum">
              <a:t>‹#›</a:t>
            </a:fld>
            <a:endParaRPr lang="en-GB"/>
          </a:p>
        </p:txBody>
      </p:sp>
    </p:spTree>
    <p:extLst>
      <p:ext uri="{BB962C8B-B14F-4D97-AF65-F5344CB8AC3E}">
        <p14:creationId xmlns:p14="http://schemas.microsoft.com/office/powerpoint/2010/main" val="744570808"/>
      </p:ext>
    </p:extLst>
  </p:cSld>
  <p:clrMap bg1="lt1" tx1="dk1" bg2="lt2" tx2="dk2" accent1="accent1" accent2="accent2" accent3="accent3" accent4="accent4" accent5="accent5" accent6="accent6" hlink="hlink" folHlink="folHlink"/>
  <p:notesStyle>
    <a:lvl1pPr marL="0" algn="l" defTabSz="685772" rtl="0" eaLnBrk="1" latinLnBrk="0" hangingPunct="1">
      <a:defRPr sz="900" kern="1200">
        <a:solidFill>
          <a:schemeClr val="tx1"/>
        </a:solidFill>
        <a:latin typeface="+mn-lt"/>
        <a:ea typeface="+mn-ea"/>
        <a:cs typeface="+mn-cs"/>
      </a:defRPr>
    </a:lvl1pPr>
    <a:lvl2pPr marL="342887" algn="l" defTabSz="685772" rtl="0" eaLnBrk="1" latinLnBrk="0" hangingPunct="1">
      <a:defRPr sz="900" kern="1200">
        <a:solidFill>
          <a:schemeClr val="tx1"/>
        </a:solidFill>
        <a:latin typeface="+mn-lt"/>
        <a:ea typeface="+mn-ea"/>
        <a:cs typeface="+mn-cs"/>
      </a:defRPr>
    </a:lvl2pPr>
    <a:lvl3pPr marL="685772" algn="l" defTabSz="685772" rtl="0" eaLnBrk="1" latinLnBrk="0" hangingPunct="1">
      <a:defRPr sz="900" kern="1200">
        <a:solidFill>
          <a:schemeClr val="tx1"/>
        </a:solidFill>
        <a:latin typeface="+mn-lt"/>
        <a:ea typeface="+mn-ea"/>
        <a:cs typeface="+mn-cs"/>
      </a:defRPr>
    </a:lvl3pPr>
    <a:lvl4pPr marL="1028659" algn="l" defTabSz="685772" rtl="0" eaLnBrk="1" latinLnBrk="0" hangingPunct="1">
      <a:defRPr sz="900" kern="1200">
        <a:solidFill>
          <a:schemeClr val="tx1"/>
        </a:solidFill>
        <a:latin typeface="+mn-lt"/>
        <a:ea typeface="+mn-ea"/>
        <a:cs typeface="+mn-cs"/>
      </a:defRPr>
    </a:lvl4pPr>
    <a:lvl5pPr marL="1371545" algn="l" defTabSz="685772" rtl="0" eaLnBrk="1" latinLnBrk="0" hangingPunct="1">
      <a:defRPr sz="900" kern="1200">
        <a:solidFill>
          <a:schemeClr val="tx1"/>
        </a:solidFill>
        <a:latin typeface="+mn-lt"/>
        <a:ea typeface="+mn-ea"/>
        <a:cs typeface="+mn-cs"/>
      </a:defRPr>
    </a:lvl5pPr>
    <a:lvl6pPr marL="1714432" algn="l" defTabSz="685772" rtl="0" eaLnBrk="1" latinLnBrk="0" hangingPunct="1">
      <a:defRPr sz="900" kern="1200">
        <a:solidFill>
          <a:schemeClr val="tx1"/>
        </a:solidFill>
        <a:latin typeface="+mn-lt"/>
        <a:ea typeface="+mn-ea"/>
        <a:cs typeface="+mn-cs"/>
      </a:defRPr>
    </a:lvl6pPr>
    <a:lvl7pPr marL="2057318" algn="l" defTabSz="685772" rtl="0" eaLnBrk="1" latinLnBrk="0" hangingPunct="1">
      <a:defRPr sz="900" kern="1200">
        <a:solidFill>
          <a:schemeClr val="tx1"/>
        </a:solidFill>
        <a:latin typeface="+mn-lt"/>
        <a:ea typeface="+mn-ea"/>
        <a:cs typeface="+mn-cs"/>
      </a:defRPr>
    </a:lvl7pPr>
    <a:lvl8pPr marL="2400204" algn="l" defTabSz="685772" rtl="0" eaLnBrk="1" latinLnBrk="0" hangingPunct="1">
      <a:defRPr sz="900" kern="1200">
        <a:solidFill>
          <a:schemeClr val="tx1"/>
        </a:solidFill>
        <a:latin typeface="+mn-lt"/>
        <a:ea typeface="+mn-ea"/>
        <a:cs typeface="+mn-cs"/>
      </a:defRPr>
    </a:lvl8pPr>
    <a:lvl9pPr marL="2743091" algn="l" defTabSz="685772"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t>1: </a:t>
            </a:r>
            <a:r>
              <a:rPr lang="en-GB" sz="900" dirty="0" err="1"/>
              <a:t>Duale</a:t>
            </a:r>
            <a:r>
              <a:rPr lang="en-GB" sz="900" dirty="0"/>
              <a:t> </a:t>
            </a:r>
            <a:r>
              <a:rPr lang="en-GB" sz="900" dirty="0" err="1"/>
              <a:t>Hochschule</a:t>
            </a:r>
            <a:r>
              <a:rPr lang="en-GB" sz="900" dirty="0"/>
              <a:t> Baden-Württemberg, 2: </a:t>
            </a:r>
            <a:r>
              <a:rPr lang="en-GB" sz="900" dirty="0" err="1"/>
              <a:t>Luleå</a:t>
            </a:r>
            <a:r>
              <a:rPr lang="en-GB" sz="900" dirty="0"/>
              <a:t> University of Technology, 3: </a:t>
            </a:r>
            <a:r>
              <a:rPr lang="en-GB" sz="900" dirty="0" err="1"/>
              <a:t>Ecole</a:t>
            </a:r>
            <a:r>
              <a:rPr lang="en-GB" sz="900" dirty="0"/>
              <a:t> </a:t>
            </a:r>
            <a:r>
              <a:rPr lang="en-GB" sz="900" dirty="0" err="1"/>
              <a:t>Polytechnique</a:t>
            </a:r>
            <a:r>
              <a:rPr lang="en-GB" sz="900" dirty="0"/>
              <a:t> </a:t>
            </a:r>
            <a:r>
              <a:rPr lang="en-GB" sz="900" dirty="0" err="1"/>
              <a:t>Féminine</a:t>
            </a:r>
            <a:r>
              <a:rPr lang="en-GB" sz="900" dirty="0"/>
              <a:t>, 4: Technical University of Denmark, 5: University of Bergen, 6: University College Dublin, 7: </a:t>
            </a:r>
            <a:r>
              <a:rPr lang="en-GB" sz="900" dirty="0" err="1"/>
              <a:t>École</a:t>
            </a:r>
            <a:r>
              <a:rPr lang="en-GB" sz="900" dirty="0"/>
              <a:t> </a:t>
            </a:r>
            <a:r>
              <a:rPr lang="en-GB" sz="900" dirty="0" err="1"/>
              <a:t>polytechnique</a:t>
            </a:r>
            <a:r>
              <a:rPr lang="en-GB" sz="900" dirty="0"/>
              <a:t> </a:t>
            </a:r>
            <a:r>
              <a:rPr lang="en-GB" sz="900" dirty="0" err="1"/>
              <a:t>fédérale</a:t>
            </a:r>
            <a:r>
              <a:rPr lang="en-GB" sz="900" dirty="0"/>
              <a:t> de Lausanne, 8: International Research School of Planetary Sciences, 9: Trinity College Dublin, 10: University of Liège - Centre Spatial de Liège, 11: CNES/ONERA/</a:t>
            </a:r>
            <a:r>
              <a:rPr lang="en-GB" sz="900" dirty="0" err="1"/>
              <a:t>Observatoire</a:t>
            </a:r>
            <a:r>
              <a:rPr lang="en-GB" sz="900" dirty="0"/>
              <a:t> de Paris, 12: Warsaw University of Science and Technology, 13: </a:t>
            </a:r>
            <a:r>
              <a:rPr lang="en-GB" sz="900" dirty="0" err="1"/>
              <a:t>Fachhochschule</a:t>
            </a:r>
            <a:r>
              <a:rPr lang="en-GB" sz="900" dirty="0"/>
              <a:t> Wiener Neustadt, 14: Delft University of Technology, 15: </a:t>
            </a:r>
            <a:r>
              <a:rPr lang="en-GB" sz="900" dirty="0" err="1"/>
              <a:t>Instituto</a:t>
            </a:r>
            <a:r>
              <a:rPr lang="en-GB" sz="900" dirty="0"/>
              <a:t> Superior </a:t>
            </a:r>
            <a:r>
              <a:rPr lang="en-GB" sz="900" dirty="0" err="1"/>
              <a:t>Tecnico</a:t>
            </a:r>
            <a:r>
              <a:rPr lang="en-GB" sz="900" dirty="0"/>
              <a:t>, 16: Stockholm University, 17: Polytechnic University of Catalonia, 18: Vilnius </a:t>
            </a:r>
            <a:r>
              <a:rPr lang="en-GB" sz="900" dirty="0" err="1"/>
              <a:t>Gediminas</a:t>
            </a:r>
            <a:r>
              <a:rPr lang="en-GB" sz="900" dirty="0"/>
              <a:t> Technical University, 19: German Aerospace </a:t>
            </a:r>
            <a:r>
              <a:rPr lang="en-GB" sz="900" dirty="0" err="1"/>
              <a:t>Center</a:t>
            </a:r>
            <a:r>
              <a:rPr lang="en-GB" sz="900" dirty="0"/>
              <a:t>, 20: University of Oslo, 21: Royal Observatory of Belgium and </a:t>
            </a:r>
            <a:r>
              <a:rPr lang="en-GB" sz="900" dirty="0" err="1"/>
              <a:t>Université</a:t>
            </a:r>
            <a:r>
              <a:rPr lang="en-GB" sz="900" dirty="0"/>
              <a:t> </a:t>
            </a:r>
            <a:r>
              <a:rPr lang="en-GB" sz="900" dirty="0" err="1"/>
              <a:t>catholique</a:t>
            </a:r>
            <a:r>
              <a:rPr lang="en-GB" sz="900" dirty="0"/>
              <a:t> de Louvain, 22: University of Oxford, 23: TU Berlin, 24: </a:t>
            </a:r>
            <a:r>
              <a:rPr lang="en-GB" sz="900" dirty="0" err="1"/>
              <a:t>Institut</a:t>
            </a:r>
            <a:r>
              <a:rPr lang="en-GB" sz="900" dirty="0"/>
              <a:t> </a:t>
            </a:r>
            <a:r>
              <a:rPr lang="en-GB" sz="900" dirty="0" err="1"/>
              <a:t>Politechnique</a:t>
            </a:r>
            <a:r>
              <a:rPr lang="en-GB" sz="900" dirty="0"/>
              <a:t> des Sciences </a:t>
            </a:r>
            <a:r>
              <a:rPr lang="en-GB" sz="900" dirty="0" err="1"/>
              <a:t>Avancees</a:t>
            </a:r>
            <a:r>
              <a:rPr lang="en-GB" sz="900" dirty="0"/>
              <a:t>, 25: Technical University of Civil Engineering Bucharest, 26: University of Bern, Astronomical Institute, 27: </a:t>
            </a:r>
            <a:r>
              <a:rPr lang="en-GB" sz="900" dirty="0" err="1"/>
              <a:t>Eidgenössische</a:t>
            </a:r>
            <a:r>
              <a:rPr lang="en-GB" sz="900" dirty="0"/>
              <a:t> </a:t>
            </a:r>
            <a:r>
              <a:rPr lang="en-GB" sz="900" dirty="0" err="1"/>
              <a:t>Technische</a:t>
            </a:r>
            <a:r>
              <a:rPr lang="en-GB" sz="900" dirty="0"/>
              <a:t> </a:t>
            </a:r>
            <a:r>
              <a:rPr lang="en-GB" sz="900" dirty="0" err="1"/>
              <a:t>Hochschule</a:t>
            </a:r>
            <a:r>
              <a:rPr lang="en-GB" sz="900" dirty="0"/>
              <a:t> Zurich, 28: ESA, 29: University of Edinburgh, 30: Graz University of Technology.</a:t>
            </a:r>
          </a:p>
          <a:p>
            <a:endParaRPr lang="en-GB" sz="900" dirty="0"/>
          </a:p>
          <a:p>
            <a:pPr marL="0" marR="0" lvl="0" indent="0" algn="l" defTabSz="685772" rtl="0" eaLnBrk="1" fontAlgn="auto" latinLnBrk="0" hangingPunct="1">
              <a:lnSpc>
                <a:spcPct val="100000"/>
              </a:lnSpc>
              <a:spcBef>
                <a:spcPts val="0"/>
              </a:spcBef>
              <a:spcAft>
                <a:spcPts val="0"/>
              </a:spcAft>
              <a:buClrTx/>
              <a:buSzTx/>
              <a:buFontTx/>
              <a:buNone/>
              <a:tabLst/>
              <a:defRPr/>
            </a:pPr>
            <a:r>
              <a:rPr lang="en-GB" sz="900" dirty="0"/>
              <a:t>i: University of Luxembourg, ii: Aalto University, iii: </a:t>
            </a:r>
            <a:r>
              <a:rPr lang="en-GB" sz="900" b="0" i="0" u="none" strike="noStrike" kern="1200" dirty="0">
                <a:solidFill>
                  <a:schemeClr val="tx1"/>
                </a:solidFill>
                <a:effectLst/>
                <a:latin typeface="+mn-lt"/>
                <a:ea typeface="+mn-ea"/>
                <a:cs typeface="+mn-cs"/>
              </a:rPr>
              <a:t>European Space Research and Technology Centre (ESTEC), iv: </a:t>
            </a:r>
            <a:r>
              <a:rPr lang="en-GB" sz="900" dirty="0" err="1"/>
              <a:t>Skolkovo</a:t>
            </a:r>
            <a:r>
              <a:rPr lang="en-GB" sz="900" dirty="0"/>
              <a:t> Institute</a:t>
            </a:r>
            <a:r>
              <a:rPr lang="en-GB" sz="900" baseline="0" dirty="0"/>
              <a:t> of Science and Technology</a:t>
            </a:r>
            <a:r>
              <a:rPr lang="en-GB" sz="900" dirty="0"/>
              <a:t>,</a:t>
            </a:r>
            <a:r>
              <a:rPr lang="en-GB" sz="900" b="0" i="0" u="none" strike="noStrike" kern="1200" dirty="0">
                <a:solidFill>
                  <a:schemeClr val="tx1"/>
                </a:solidFill>
                <a:effectLst/>
                <a:latin typeface="+mn-lt"/>
                <a:ea typeface="+mn-ea"/>
                <a:cs typeface="+mn-cs"/>
              </a:rPr>
              <a:t> v: University of Liège, vi: </a:t>
            </a:r>
            <a:r>
              <a:rPr lang="en-GB" sz="900" b="0" i="0" u="none" strike="noStrike" kern="1200" dirty="0" err="1">
                <a:solidFill>
                  <a:schemeClr val="tx1"/>
                </a:solidFill>
                <a:effectLst/>
                <a:latin typeface="+mn-lt"/>
                <a:ea typeface="+mn-ea"/>
                <a:cs typeface="+mn-cs"/>
              </a:rPr>
              <a:t>Politecnico</a:t>
            </a:r>
            <a:r>
              <a:rPr lang="en-GB" sz="900" b="0" i="0" u="none" strike="noStrike" kern="1200" baseline="0" dirty="0">
                <a:solidFill>
                  <a:schemeClr val="tx1"/>
                </a:solidFill>
                <a:effectLst/>
                <a:latin typeface="+mn-lt"/>
                <a:ea typeface="+mn-ea"/>
                <a:cs typeface="+mn-cs"/>
              </a:rPr>
              <a:t> di Milano, </a:t>
            </a:r>
            <a:r>
              <a:rPr lang="en-GB" sz="900" b="0" i="0" u="none" strike="noStrike" kern="1200" dirty="0">
                <a:solidFill>
                  <a:schemeClr val="tx1"/>
                </a:solidFill>
                <a:effectLst/>
                <a:latin typeface="+mn-lt"/>
                <a:ea typeface="+mn-ea"/>
                <a:cs typeface="+mn-cs"/>
              </a:rPr>
              <a:t>vii: European Space Agency</a:t>
            </a:r>
          </a:p>
        </p:txBody>
      </p:sp>
      <p:sp>
        <p:nvSpPr>
          <p:cNvPr id="4" name="Slide Number Placeholder 3"/>
          <p:cNvSpPr>
            <a:spLocks noGrp="1"/>
          </p:cNvSpPr>
          <p:nvPr>
            <p:ph type="sldNum" sz="quarter" idx="5"/>
          </p:nvPr>
        </p:nvSpPr>
        <p:spPr/>
        <p:txBody>
          <a:bodyPr/>
          <a:lstStyle/>
          <a:p>
            <a:fld id="{7FD3EB06-7EBF-5346-BEFF-D650D53C174F}" type="slidenum">
              <a:rPr lang="en-GB"/>
              <a:t>2</a:t>
            </a:fld>
            <a:endParaRPr lang="en-GB"/>
          </a:p>
        </p:txBody>
      </p:sp>
    </p:spTree>
    <p:extLst>
      <p:ext uri="{BB962C8B-B14F-4D97-AF65-F5344CB8AC3E}">
        <p14:creationId xmlns:p14="http://schemas.microsoft.com/office/powerpoint/2010/main" val="3591073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Animation showing schematically the proposed mission concept.</a:t>
            </a:r>
          </a:p>
          <a:p>
            <a:r>
              <a:rPr lang="en-GB"/>
              <a:t>MEO satellites aquire and measure distance to visible LEO satellites in succession, with roughly 10s interval between ranging measurements to the same satellite to provide the spatial resolution of 100 km required.</a:t>
            </a:r>
          </a:p>
          <a:p>
            <a:endParaRPr lang="en-GB"/>
          </a:p>
        </p:txBody>
      </p:sp>
      <p:sp>
        <p:nvSpPr>
          <p:cNvPr id="4" name="Slide Number Placeholder 3"/>
          <p:cNvSpPr>
            <a:spLocks noGrp="1"/>
          </p:cNvSpPr>
          <p:nvPr>
            <p:ph type="sldNum" sz="quarter" idx="5"/>
          </p:nvPr>
        </p:nvSpPr>
        <p:spPr/>
        <p:txBody>
          <a:bodyPr/>
          <a:lstStyle/>
          <a:p>
            <a:fld id="{7FD3EB06-7EBF-5346-BEFF-D650D53C174F}" type="slidenum">
              <a:rPr lang="en-GB"/>
              <a:t>16</a:t>
            </a:fld>
            <a:endParaRPr lang="en-GB"/>
          </a:p>
        </p:txBody>
      </p:sp>
    </p:spTree>
    <p:extLst>
      <p:ext uri="{BB962C8B-B14F-4D97-AF65-F5344CB8AC3E}">
        <p14:creationId xmlns:p14="http://schemas.microsoft.com/office/powerpoint/2010/main" val="1216191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D3EB06-7EBF-5346-BEFF-D650D53C174F}" type="slidenum">
              <a:rPr lang="en-GB"/>
              <a:t>17</a:t>
            </a:fld>
            <a:endParaRPr lang="en-GB"/>
          </a:p>
        </p:txBody>
      </p:sp>
    </p:spTree>
    <p:extLst>
      <p:ext uri="{BB962C8B-B14F-4D97-AF65-F5344CB8AC3E}">
        <p14:creationId xmlns:p14="http://schemas.microsoft.com/office/powerpoint/2010/main" val="1154503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D3EB06-7EBF-5346-BEFF-D650D53C174F}" type="slidenum">
              <a:rPr lang="en-CH" smtClean="0"/>
              <a:t>21</a:t>
            </a:fld>
            <a:endParaRPr lang="en-CH"/>
          </a:p>
        </p:txBody>
      </p:sp>
    </p:spTree>
    <p:extLst>
      <p:ext uri="{BB962C8B-B14F-4D97-AF65-F5344CB8AC3E}">
        <p14:creationId xmlns:p14="http://schemas.microsoft.com/office/powerpoint/2010/main" val="165678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900" kern="1200">
                <a:solidFill>
                  <a:schemeClr val="tx1"/>
                </a:solidFill>
                <a:effectLst/>
                <a:latin typeface="+mn-lt"/>
                <a:ea typeface="+mn-ea"/>
                <a:cs typeface="+mn-cs"/>
              </a:rPr>
              <a:t>The GOCE (Gravity Field and Steady-State Ocean Circulation Explorer, 2009-2013) mission consisted of a single spacecraft, carried six accelerometers, flew at low altitudes, which allowed for the retrieval of the static gravitational field at a high spatial resolution of 100 km and sensitivity of 1 mGal. </a:t>
            </a:r>
          </a:p>
          <a:p>
            <a:r>
              <a:rPr lang="en-GB" sz="900" kern="1200">
                <a:solidFill>
                  <a:schemeClr val="tx1"/>
                </a:solidFill>
                <a:effectLst/>
                <a:latin typeface="+mn-lt"/>
                <a:ea typeface="+mn-ea"/>
                <a:cs typeface="+mn-cs"/>
              </a:rPr>
              <a:t>In contrast, the GRACE (Gravity Recovery and Climate Experiment, 2002-2017) and GRACE Follow-On missions (2018- present) have performed along-track microwave ranging to detect deviations from the expected orbits of two spacecrafts. </a:t>
            </a:r>
          </a:p>
          <a:p>
            <a:r>
              <a:rPr lang="en-GB" sz="900" kern="1200">
                <a:solidFill>
                  <a:schemeClr val="tx1"/>
                </a:solidFill>
                <a:effectLst/>
                <a:latin typeface="+mn-lt"/>
                <a:ea typeface="+mn-ea"/>
                <a:cs typeface="+mn-cs"/>
              </a:rPr>
              <a:t>It was possible to reach a higher sensitivity (up to 1 </a:t>
            </a:r>
            <a:r>
              <a:rPr lang="el-GR" sz="900" kern="1200">
                <a:solidFill>
                  <a:schemeClr val="tx1"/>
                </a:solidFill>
                <a:effectLst/>
                <a:latin typeface="+mn-lt"/>
                <a:ea typeface="+mn-ea"/>
                <a:cs typeface="+mn-cs"/>
              </a:rPr>
              <a:t>μ</a:t>
            </a:r>
            <a:r>
              <a:rPr lang="en-GB" sz="900" kern="1200">
                <a:solidFill>
                  <a:schemeClr val="tx1"/>
                </a:solidFill>
                <a:effectLst/>
                <a:latin typeface="+mn-lt"/>
                <a:ea typeface="+mn-ea"/>
                <a:cs typeface="+mn-cs"/>
              </a:rPr>
              <a:t>Gal) at lower spatial resolution, around 300 km, which provided opportunities to detect gravity signatures caused by large earthquakes [8]. </a:t>
            </a:r>
          </a:p>
          <a:p>
            <a:r>
              <a:rPr lang="en-GB" sz="900" kern="1200">
                <a:solidFill>
                  <a:schemeClr val="tx1"/>
                </a:solidFill>
                <a:effectLst/>
                <a:latin typeface="+mn-lt"/>
                <a:ea typeface="+mn-ea"/>
                <a:cs typeface="+mn-cs"/>
              </a:rPr>
              <a:t>However, its relatively low sensitivity and spatial resolution enables the detection of earthquakes with magnitudes above MW 8.3. </a:t>
            </a:r>
          </a:p>
          <a:p>
            <a:r>
              <a:rPr lang="en-GB" sz="900" kern="1200">
                <a:solidFill>
                  <a:schemeClr val="tx1"/>
                </a:solidFill>
                <a:effectLst/>
                <a:latin typeface="+mn-lt"/>
                <a:ea typeface="+mn-ea"/>
                <a:cs typeface="+mn-cs"/>
              </a:rPr>
              <a:t>In addition, an understanding of the mechanisms and timescales of far-field motions leading to seismic events remains challenging.</a:t>
            </a:r>
          </a:p>
          <a:p>
            <a:r>
              <a:rPr lang="en-GB" sz="900" kern="1200">
                <a:solidFill>
                  <a:schemeClr val="tx1"/>
                </a:solidFill>
                <a:effectLst/>
                <a:latin typeface="+mn-lt"/>
                <a:ea typeface="+mn-ea"/>
                <a:cs typeface="+mn-cs"/>
              </a:rPr>
              <a:t> An important limitation comes from an incomplete description of seismic mass fluxes at depth along plate boundaries. </a:t>
            </a:r>
          </a:p>
          <a:p>
            <a:r>
              <a:rPr lang="en-GB" sz="900" kern="1200">
                <a:solidFill>
                  <a:schemeClr val="tx1"/>
                </a:solidFill>
                <a:effectLst/>
                <a:latin typeface="+mn-lt"/>
                <a:ea typeface="+mn-ea"/>
                <a:cs typeface="+mn-cs"/>
              </a:rPr>
              <a:t>A future mission with higher spatial resolution would provide significant benefits. </a:t>
            </a:r>
            <a:endParaRPr lang="en-GB"/>
          </a:p>
          <a:p>
            <a:r>
              <a:rPr lang="en-GB" sz="900" kern="1200">
                <a:solidFill>
                  <a:schemeClr val="tx1"/>
                </a:solidFill>
                <a:effectLst/>
                <a:latin typeface="+mn-lt"/>
                <a:ea typeface="+mn-ea"/>
                <a:cs typeface="+mn-cs"/>
              </a:rPr>
              <a:t>Therefore, concepts for gravity measurements from space have been and currently are under investigation. </a:t>
            </a:r>
          </a:p>
          <a:p>
            <a:r>
              <a:rPr lang="en-GB" sz="900" kern="1200">
                <a:solidFill>
                  <a:schemeClr val="tx1"/>
                </a:solidFill>
                <a:effectLst/>
                <a:latin typeface="+mn-lt"/>
                <a:ea typeface="+mn-ea"/>
                <a:cs typeface="+mn-cs"/>
              </a:rPr>
              <a:t>NGGM (Next Generation Gravity Mis- sion) concept of a GRACE-like mission with an additional satellite pair at different inclination is under investigation. </a:t>
            </a:r>
          </a:p>
          <a:p>
            <a:r>
              <a:rPr lang="en-GB" sz="900" kern="1200">
                <a:solidFill>
                  <a:schemeClr val="tx1"/>
                </a:solidFill>
                <a:effectLst/>
                <a:latin typeface="+mn-lt"/>
                <a:ea typeface="+mn-ea"/>
                <a:cs typeface="+mn-cs"/>
              </a:rPr>
              <a:t>Other concepts are GETRIS and MOBILE, which proposed constellations that use high precision, high–low inter-satellite links to measure the radial distance between spacecraft orbiting the Earth at different altitudes. </a:t>
            </a:r>
            <a:endParaRPr lang="en-GB"/>
          </a:p>
          <a:p>
            <a:pPr marL="0" marR="0" lvl="0" indent="0" algn="l" defTabSz="685772" rtl="0" eaLnBrk="1" fontAlgn="auto" latinLnBrk="0" hangingPunct="1">
              <a:lnSpc>
                <a:spcPct val="100000"/>
              </a:lnSpc>
              <a:spcBef>
                <a:spcPts val="0"/>
              </a:spcBef>
              <a:spcAft>
                <a:spcPts val="0"/>
              </a:spcAft>
              <a:buClrTx/>
              <a:buSzTx/>
              <a:buFontTx/>
              <a:buNone/>
              <a:tabLst/>
              <a:defRPr/>
            </a:pPr>
            <a:endParaRPr lang="en-GB"/>
          </a:p>
          <a:p>
            <a:endParaRPr lang="de-DE" dirty="0"/>
          </a:p>
        </p:txBody>
      </p:sp>
      <p:sp>
        <p:nvSpPr>
          <p:cNvPr id="4" name="Foliennummernplatzhalter 3"/>
          <p:cNvSpPr>
            <a:spLocks noGrp="1"/>
          </p:cNvSpPr>
          <p:nvPr>
            <p:ph type="sldNum" sz="quarter" idx="5"/>
          </p:nvPr>
        </p:nvSpPr>
        <p:spPr/>
        <p:txBody>
          <a:bodyPr/>
          <a:lstStyle/>
          <a:p>
            <a:fld id="{7FD3EB06-7EBF-5346-BEFF-D650D53C174F}" type="slidenum">
              <a:rPr lang="de-DE" smtClean="0"/>
              <a:t>4</a:t>
            </a:fld>
            <a:endParaRPr lang="de-DE"/>
          </a:p>
        </p:txBody>
      </p:sp>
    </p:spTree>
    <p:extLst>
      <p:ext uri="{BB962C8B-B14F-4D97-AF65-F5344CB8AC3E}">
        <p14:creationId xmlns:p14="http://schemas.microsoft.com/office/powerpoint/2010/main" val="578852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72" rtl="0" eaLnBrk="1" fontAlgn="auto" latinLnBrk="0" hangingPunct="1">
              <a:lnSpc>
                <a:spcPct val="100000"/>
              </a:lnSpc>
              <a:spcBef>
                <a:spcPts val="0"/>
              </a:spcBef>
              <a:spcAft>
                <a:spcPts val="0"/>
              </a:spcAft>
              <a:buClrTx/>
              <a:buSzTx/>
              <a:buFontTx/>
              <a:buNone/>
              <a:tabLst/>
              <a:defRPr/>
            </a:pPr>
            <a:r>
              <a:rPr lang="en-GB" sz="1050" kern="1200">
                <a:solidFill>
                  <a:schemeClr val="tx1"/>
                </a:solidFill>
                <a:effectLst/>
                <a:latin typeface="+mn-lt"/>
                <a:ea typeface="+mn-ea"/>
                <a:cs typeface="+mn-cs"/>
              </a:rPr>
              <a:t>1 µGal = 0.01 µm/s</a:t>
            </a:r>
            <a:r>
              <a:rPr lang="en-GB" sz="1050" kern="1200" baseline="30000">
                <a:solidFill>
                  <a:schemeClr val="tx1"/>
                </a:solidFill>
                <a:effectLst/>
                <a:latin typeface="+mn-lt"/>
                <a:ea typeface="+mn-ea"/>
                <a:cs typeface="+mn-cs"/>
              </a:rPr>
              <a:t>2</a:t>
            </a:r>
          </a:p>
          <a:p>
            <a:pPr marL="0" marR="0" lvl="0" indent="0" algn="l" defTabSz="685772" rtl="0" eaLnBrk="1" fontAlgn="auto" latinLnBrk="0" hangingPunct="1">
              <a:lnSpc>
                <a:spcPct val="100000"/>
              </a:lnSpc>
              <a:spcBef>
                <a:spcPts val="0"/>
              </a:spcBef>
              <a:spcAft>
                <a:spcPts val="0"/>
              </a:spcAft>
              <a:buClrTx/>
              <a:buSzTx/>
              <a:buFontTx/>
              <a:buNone/>
              <a:tabLst/>
              <a:defRPr/>
            </a:pPr>
            <a:endParaRPr lang="en-GB" sz="1050" kern="1200">
              <a:solidFill>
                <a:schemeClr val="tx1"/>
              </a:solidFill>
              <a:effectLst/>
              <a:latin typeface="+mn-lt"/>
              <a:ea typeface="+mn-ea"/>
              <a:cs typeface="+mn-cs"/>
            </a:endParaRPr>
          </a:p>
          <a:p>
            <a:pPr marL="0" marR="0" lvl="0" indent="0" algn="l" defTabSz="685772" rtl="0" eaLnBrk="1" fontAlgn="auto" latinLnBrk="0" hangingPunct="1">
              <a:lnSpc>
                <a:spcPct val="100000"/>
              </a:lnSpc>
              <a:spcBef>
                <a:spcPts val="0"/>
              </a:spcBef>
              <a:spcAft>
                <a:spcPts val="0"/>
              </a:spcAft>
              <a:buClrTx/>
              <a:buSzTx/>
              <a:buFontTx/>
              <a:buNone/>
              <a:tabLst/>
              <a:defRPr/>
            </a:pPr>
            <a:r>
              <a:rPr lang="en-GB" sz="1050" u="sng" kern="1200">
                <a:solidFill>
                  <a:schemeClr val="tx1"/>
                </a:solidFill>
                <a:effectLst/>
                <a:latin typeface="+mn-lt"/>
                <a:ea typeface="+mn-ea"/>
                <a:cs typeface="+mn-cs"/>
              </a:rPr>
              <a:t>Primary science objective:</a:t>
            </a:r>
            <a:r>
              <a:rPr lang="en-GB" sz="1050" kern="1200">
                <a:solidFill>
                  <a:schemeClr val="tx1"/>
                </a:solidFill>
                <a:effectLst/>
                <a:latin typeface="+mn-lt"/>
                <a:ea typeface="+mn-ea"/>
                <a:cs typeface="+mn-cs"/>
              </a:rPr>
              <a:t> improving spatial and temporal resolution of high sensitivity gravity field measurements.</a:t>
            </a:r>
          </a:p>
          <a:p>
            <a:pPr marL="0" marR="0" lvl="0" indent="0" algn="l" defTabSz="685772" rtl="0" eaLnBrk="1" fontAlgn="auto" latinLnBrk="0" hangingPunct="1">
              <a:lnSpc>
                <a:spcPct val="100000"/>
              </a:lnSpc>
              <a:spcBef>
                <a:spcPts val="0"/>
              </a:spcBef>
              <a:spcAft>
                <a:spcPts val="0"/>
              </a:spcAft>
              <a:buClrTx/>
              <a:buSzTx/>
              <a:buFontTx/>
              <a:buNone/>
              <a:tabLst/>
              <a:defRPr/>
            </a:pPr>
            <a:endParaRPr lang="en-GB" sz="1050">
              <a:effectLst/>
            </a:endParaRPr>
          </a:p>
          <a:p>
            <a:pPr marL="0" marR="0" lvl="0" indent="0" algn="l" defTabSz="685772"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Improving both spatial and temporal resolution to 100 km and 3 days, and the Earth’s gravity field to a precision of 0.1 </a:t>
            </a:r>
            <a:r>
              <a:rPr lang="el-GR" sz="900" kern="1200">
                <a:solidFill>
                  <a:schemeClr val="tx1"/>
                </a:solidFill>
                <a:effectLst/>
                <a:latin typeface="+mn-lt"/>
                <a:ea typeface="+mn-ea"/>
                <a:cs typeface="+mn-cs"/>
              </a:rPr>
              <a:t>μ</a:t>
            </a:r>
            <a:r>
              <a:rPr lang="en-GB" sz="900" kern="1200">
                <a:solidFill>
                  <a:schemeClr val="tx1"/>
                </a:solidFill>
                <a:effectLst/>
                <a:latin typeface="+mn-lt"/>
                <a:ea typeface="+mn-ea"/>
                <a:cs typeface="+mn-cs"/>
              </a:rPr>
              <a:t>Gal will provide the basis for an improved understanding of the geophysical pre-, co- and post-processes governing seismic events. </a:t>
            </a:r>
          </a:p>
          <a:p>
            <a:pPr marL="0" marR="0" lvl="0" indent="0" algn="l" defTabSz="685772"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Such understanding will not only improve the understanding of these often devastating events, possibly contributing to eventually achieving predictability, but also the interior of our planet. </a:t>
            </a:r>
          </a:p>
          <a:p>
            <a:pPr marL="0" marR="0" lvl="0" indent="0" algn="l" defTabSz="685772"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The upper mantle’s rheology is not very well understood; however, it can be derived from mass displacement observations. </a:t>
            </a:r>
          </a:p>
          <a:p>
            <a:pPr marL="0" marR="0" lvl="0" indent="0" algn="l" defTabSz="685772"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According to Panet et al., better constraints on the rheology of the crust and mantle can provide a wealth of geophysical information. </a:t>
            </a:r>
          </a:p>
          <a:p>
            <a:pPr marL="0" marR="0" lvl="0" indent="0" algn="l" defTabSz="685772"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Here, one of the least understood and most important parameters is the mantle viscosity. </a:t>
            </a:r>
          </a:p>
          <a:p>
            <a:pPr marL="0" marR="0" lvl="0" indent="0" algn="l" defTabSz="685772"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A better understanding of this parameter will improve the understanding of the dynamics inside the mantle and the behaviour of convective flows. </a:t>
            </a:r>
          </a:p>
          <a:p>
            <a:pPr marL="0" marR="0" lvl="0" indent="0" algn="l" defTabSz="685772"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By gathering data on silent earthquakes, understanding of these rare and long-timescale events is improved. </a:t>
            </a:r>
          </a:p>
          <a:p>
            <a:pPr marL="0" marR="0" lvl="0" indent="0" algn="l" defTabSz="685772"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mn-lt"/>
                <a:ea typeface="+mn-ea"/>
                <a:cs typeface="+mn-cs"/>
              </a:rPr>
              <a:t>Finally, knowledge of mass movement associated with seismic events in areas with currently sparse coverage by ground measurement networks is improved, especially addressing inaccessible areas such as the oceans. </a:t>
            </a:r>
            <a:endParaRPr lang="en-GB"/>
          </a:p>
          <a:p>
            <a:endParaRPr lang="de-DE" dirty="0"/>
          </a:p>
          <a:p>
            <a:r>
              <a:rPr lang="de-DE" u="sng" dirty="0"/>
              <a:t>Secondary science objectives</a:t>
            </a:r>
          </a:p>
          <a:p>
            <a:endParaRPr lang="de-DE" u="sng" dirty="0"/>
          </a:p>
          <a:p>
            <a:r>
              <a:rPr lang="en-GB" sz="900" kern="1200">
                <a:solidFill>
                  <a:schemeClr val="tx1"/>
                </a:solidFill>
                <a:effectLst/>
                <a:latin typeface="+mn-lt"/>
                <a:ea typeface="+mn-ea"/>
                <a:cs typeface="+mn-cs"/>
              </a:rPr>
              <a:t>Improving the spatial resolution also enables a better understanding of ocean currents, including how they are affected by climate change. </a:t>
            </a:r>
          </a:p>
          <a:p>
            <a:r>
              <a:rPr lang="en-GB" sz="900" kern="1200">
                <a:solidFill>
                  <a:schemeClr val="tx1"/>
                </a:solidFill>
                <a:effectLst/>
                <a:latin typeface="+mn-lt"/>
                <a:ea typeface="+mn-ea"/>
                <a:cs typeface="+mn-cs"/>
              </a:rPr>
              <a:t>It can also improve understanding of the hydrological cycle. </a:t>
            </a:r>
            <a:endParaRPr lang="en-GB"/>
          </a:p>
          <a:p>
            <a:r>
              <a:rPr lang="en-GB" sz="900" kern="1200">
                <a:solidFill>
                  <a:schemeClr val="tx1"/>
                </a:solidFill>
                <a:effectLst/>
                <a:latin typeface="+mn-lt"/>
                <a:ea typeface="+mn-ea"/>
                <a:cs typeface="+mn-cs"/>
              </a:rPr>
              <a:t>Changes in the Earth’s water storage distribution cause variations in the Earth’s gravity field. </a:t>
            </a:r>
          </a:p>
          <a:p>
            <a:r>
              <a:rPr lang="en-GB" sz="900" kern="1200">
                <a:solidFill>
                  <a:schemeClr val="tx1"/>
                </a:solidFill>
                <a:effectLst/>
                <a:latin typeface="+mn-lt"/>
                <a:ea typeface="+mn-ea"/>
                <a:cs typeface="+mn-cs"/>
              </a:rPr>
              <a:t>As an example, the Atlantic Meridional Overturning Circulation (AMOC) is a collection of large ocean currents that plays a key role in regulating the Earth’s climate. </a:t>
            </a:r>
          </a:p>
          <a:p>
            <a:r>
              <a:rPr lang="en-GB" sz="900" kern="1200">
                <a:solidFill>
                  <a:schemeClr val="tx1"/>
                </a:solidFill>
                <a:effectLst/>
                <a:latin typeface="+mn-lt"/>
                <a:ea typeface="+mn-ea"/>
                <a:cs typeface="+mn-cs"/>
              </a:rPr>
              <a:t>Ice melting in the North Atlantic Ocean may slow this process down or eventually even cause its stop completely. </a:t>
            </a:r>
          </a:p>
          <a:p>
            <a:r>
              <a:rPr lang="en-GB" sz="900" kern="1200">
                <a:solidFill>
                  <a:schemeClr val="tx1"/>
                </a:solidFill>
                <a:effectLst/>
                <a:latin typeface="+mn-lt"/>
                <a:ea typeface="+mn-ea"/>
                <a:cs typeface="+mn-cs"/>
              </a:rPr>
              <a:t>Proper, long-time monitoring of the AMOC would help in understanding its response to climate change. </a:t>
            </a:r>
            <a:endParaRPr lang="en-GB"/>
          </a:p>
          <a:p>
            <a:r>
              <a:rPr lang="en-GB" sz="900" kern="1200">
                <a:solidFill>
                  <a:schemeClr val="tx1"/>
                </a:solidFill>
                <a:effectLst/>
                <a:latin typeface="+mn-lt"/>
                <a:ea typeface="+mn-ea"/>
                <a:cs typeface="+mn-cs"/>
              </a:rPr>
              <a:t>The hydrological cycle is the succession of the phenomena of flow and circulation inside the terrestrial hydrosphere, and the changes in its physical state (liquid, gaseous and solid). </a:t>
            </a:r>
          </a:p>
          <a:p>
            <a:r>
              <a:rPr lang="en-GB" sz="900" kern="1200">
                <a:solidFill>
                  <a:schemeClr val="tx1"/>
                </a:solidFill>
                <a:effectLst/>
                <a:latin typeface="+mn-lt"/>
                <a:ea typeface="+mn-ea"/>
                <a:cs typeface="+mn-cs"/>
              </a:rPr>
              <a:t>It refers to the continuous exchange of water mass between different areas of the Earth: ocean bodies, various surface waters and groundwater. </a:t>
            </a:r>
          </a:p>
          <a:p>
            <a:r>
              <a:rPr lang="en-GB" sz="900" kern="1200">
                <a:solidFill>
                  <a:schemeClr val="tx1"/>
                </a:solidFill>
                <a:effectLst/>
                <a:latin typeface="+mn-lt"/>
                <a:ea typeface="+mn-ea"/>
                <a:cs typeface="+mn-cs"/>
              </a:rPr>
              <a:t>Gravity measurements with improved spatial resolution would allow for the monitoring of water storage changes in not only the large river basins, but also smaller ones.</a:t>
            </a:r>
            <a:endParaRPr lang="en-GB"/>
          </a:p>
          <a:p>
            <a:endParaRPr lang="en-GB"/>
          </a:p>
          <a:p>
            <a:pPr marL="0" marR="0" lvl="0" indent="0" algn="l" defTabSz="685772" rtl="0" eaLnBrk="1" fontAlgn="auto" latinLnBrk="0" hangingPunct="1">
              <a:lnSpc>
                <a:spcPct val="100000"/>
              </a:lnSpc>
              <a:spcBef>
                <a:spcPts val="0"/>
              </a:spcBef>
              <a:spcAft>
                <a:spcPts val="0"/>
              </a:spcAft>
              <a:buClrTx/>
              <a:buSzTx/>
              <a:buFontTx/>
              <a:buNone/>
              <a:tabLst/>
              <a:defRPr/>
            </a:pPr>
            <a:r>
              <a:rPr lang="de-DE" dirty="0"/>
              <a:t>±60˚ latitude gives coverage for M&gt;6.5 of 98% based on 1970 – 2014 data</a:t>
            </a:r>
          </a:p>
          <a:p>
            <a:pPr marL="0" marR="0" lvl="0" indent="0" algn="l" defTabSz="685772" rtl="0" eaLnBrk="1" fontAlgn="auto" latinLnBrk="0" hangingPunct="1">
              <a:lnSpc>
                <a:spcPct val="100000"/>
              </a:lnSpc>
              <a:spcBef>
                <a:spcPts val="0"/>
              </a:spcBef>
              <a:spcAft>
                <a:spcPts val="0"/>
              </a:spcAft>
              <a:buClrTx/>
              <a:buSzTx/>
              <a:buFontTx/>
              <a:buNone/>
              <a:tabLst/>
              <a:defRPr/>
            </a:pPr>
            <a:endParaRPr lang="de-DE" dirty="0"/>
          </a:p>
          <a:p>
            <a:pPr marL="0" marR="0" lvl="0" indent="0" algn="l" defTabSz="685772" rtl="0" eaLnBrk="1" fontAlgn="auto" latinLnBrk="0" hangingPunct="1">
              <a:lnSpc>
                <a:spcPct val="100000"/>
              </a:lnSpc>
              <a:spcBef>
                <a:spcPts val="0"/>
              </a:spcBef>
              <a:spcAft>
                <a:spcPts val="0"/>
              </a:spcAft>
              <a:buClrTx/>
              <a:buSzTx/>
              <a:buFontTx/>
              <a:buNone/>
              <a:tabLst/>
              <a:defRPr/>
            </a:pPr>
            <a:r>
              <a:rPr lang="de-DE" dirty="0"/>
              <a:t>A 7 year duration give a 99% probablility of a silent earthquake ocurring during the lifespan of the mission.</a:t>
            </a:r>
          </a:p>
          <a:p>
            <a:endParaRPr lang="de-DE" dirty="0"/>
          </a:p>
        </p:txBody>
      </p:sp>
      <p:sp>
        <p:nvSpPr>
          <p:cNvPr id="4" name="Foliennummernplatzhalter 3"/>
          <p:cNvSpPr>
            <a:spLocks noGrp="1"/>
          </p:cNvSpPr>
          <p:nvPr>
            <p:ph type="sldNum" sz="quarter" idx="5"/>
          </p:nvPr>
        </p:nvSpPr>
        <p:spPr/>
        <p:txBody>
          <a:bodyPr/>
          <a:lstStyle/>
          <a:p>
            <a:fld id="{7FD3EB06-7EBF-5346-BEFF-D650D53C174F}" type="slidenum">
              <a:rPr lang="de-DE" smtClean="0"/>
              <a:t>5</a:t>
            </a:fld>
            <a:endParaRPr lang="de-DE"/>
          </a:p>
        </p:txBody>
      </p:sp>
    </p:spTree>
    <p:extLst>
      <p:ext uri="{BB962C8B-B14F-4D97-AF65-F5344CB8AC3E}">
        <p14:creationId xmlns:p14="http://schemas.microsoft.com/office/powerpoint/2010/main" val="374859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D3EB06-7EBF-5346-BEFF-D650D53C174F}" type="slidenum">
              <a:rPr lang="en-GB"/>
              <a:t>7</a:t>
            </a:fld>
            <a:endParaRPr lang="en-GB"/>
          </a:p>
        </p:txBody>
      </p:sp>
    </p:spTree>
    <p:extLst>
      <p:ext uri="{BB962C8B-B14F-4D97-AF65-F5344CB8AC3E}">
        <p14:creationId xmlns:p14="http://schemas.microsoft.com/office/powerpoint/2010/main" val="1775654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outgoing laser beam divergence is such that the beam spot at LEO intersects the circle of uncertainty in the LEO spacecraft position provided by GNSS data uplinked to the MEO satellite, thus ensuring the beam hits the retroreflector.</a:t>
            </a:r>
          </a:p>
          <a:p>
            <a:r>
              <a:rPr lang="en-GB"/>
              <a:t>Roughly 0.01 degrees of pointing precision is required by MEO satellite laser pointing system.</a:t>
            </a:r>
          </a:p>
          <a:p>
            <a:r>
              <a:rPr lang="en-GB"/>
              <a:t>MEMS mirrors are envisaged for this task.</a:t>
            </a:r>
          </a:p>
          <a:p>
            <a:r>
              <a:rPr lang="en-GB"/>
              <a:t>The returning beam divergence is the proportion of the outgoing beam divergence sampled by the retroreflector, in the case where frame dragging is assumed (next slide).</a:t>
            </a:r>
          </a:p>
          <a:p>
            <a:r>
              <a:rPr lang="en-GB"/>
              <a:t>The returning spot at the telescope is therefore relatively compact and can be captured by a sub-metre aperture.</a:t>
            </a:r>
          </a:p>
          <a:p>
            <a:r>
              <a:rPr lang="en-GB"/>
              <a:t>Further details on the power calculation are included in slide 10.</a:t>
            </a:r>
          </a:p>
          <a:p>
            <a:r>
              <a:rPr lang="en-GB"/>
              <a:t>Bandpass filter to isolate laser signal from background radiation.</a:t>
            </a:r>
          </a:p>
          <a:p>
            <a:endParaRPr lang="en-GB"/>
          </a:p>
        </p:txBody>
      </p:sp>
      <p:sp>
        <p:nvSpPr>
          <p:cNvPr id="4" name="Slide Number Placeholder 3"/>
          <p:cNvSpPr>
            <a:spLocks noGrp="1"/>
          </p:cNvSpPr>
          <p:nvPr>
            <p:ph type="sldNum" sz="quarter" idx="5"/>
          </p:nvPr>
        </p:nvSpPr>
        <p:spPr/>
        <p:txBody>
          <a:bodyPr/>
          <a:lstStyle/>
          <a:p>
            <a:fld id="{7FD3EB06-7EBF-5346-BEFF-D650D53C174F}" type="slidenum">
              <a:rPr lang="en-GB"/>
              <a:t>9</a:t>
            </a:fld>
            <a:endParaRPr lang="en-GB"/>
          </a:p>
        </p:txBody>
      </p:sp>
    </p:spTree>
    <p:extLst>
      <p:ext uri="{BB962C8B-B14F-4D97-AF65-F5344CB8AC3E}">
        <p14:creationId xmlns:p14="http://schemas.microsoft.com/office/powerpoint/2010/main" val="2297234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Vasil’ev paper forms an important basis of the concept: without the frame dragging effect significant modifications to the entire concept are required including a move to active LEO spacecraft attitude control and spoiling of retroreflector return beams, causing issues for spacecraft fuel consumption, and laser link power budget.</a:t>
            </a:r>
          </a:p>
          <a:p>
            <a:r>
              <a:rPr lang="en-GB"/>
              <a:t>Where possible we would advise on further testing of retroreflector performance to verify the Vasil’ev result prior to further mission development.</a:t>
            </a:r>
          </a:p>
        </p:txBody>
      </p:sp>
      <p:sp>
        <p:nvSpPr>
          <p:cNvPr id="4" name="Slide Number Placeholder 3"/>
          <p:cNvSpPr>
            <a:spLocks noGrp="1"/>
          </p:cNvSpPr>
          <p:nvPr>
            <p:ph type="sldNum" sz="quarter" idx="5"/>
          </p:nvPr>
        </p:nvSpPr>
        <p:spPr/>
        <p:txBody>
          <a:bodyPr/>
          <a:lstStyle/>
          <a:p>
            <a:fld id="{7FD3EB06-7EBF-5346-BEFF-D650D53C174F}" type="slidenum">
              <a:rPr lang="en-GB"/>
              <a:t>10</a:t>
            </a:fld>
            <a:endParaRPr lang="en-GB"/>
          </a:p>
        </p:txBody>
      </p:sp>
    </p:spTree>
    <p:extLst>
      <p:ext uri="{BB962C8B-B14F-4D97-AF65-F5344CB8AC3E}">
        <p14:creationId xmlns:p14="http://schemas.microsoft.com/office/powerpoint/2010/main" val="1692406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Heritage from passive designs such as LAGEOS and LARES, as well as active satellites such as DANDE (Uo Collorado).</a:t>
            </a:r>
          </a:p>
          <a:p>
            <a:r>
              <a:rPr lang="en-GB"/>
              <a:t>Roughly 500 mm diameter.</a:t>
            </a:r>
          </a:p>
          <a:p>
            <a:r>
              <a:rPr lang="en-GB"/>
              <a:t>Low thermal expansion coefficient optical bench linking retroreflectors to centre of mass.</a:t>
            </a:r>
          </a:p>
          <a:p>
            <a:r>
              <a:rPr lang="en-GB"/>
              <a:t>Non-standard shape causes challenges for both manufacture and launch but allows for non-actively controlled attitude, which brings significant benefits in areas including: ranging precision; fuel requirement; knowledge of non-conservative forces.</a:t>
            </a:r>
          </a:p>
          <a:p>
            <a:r>
              <a:rPr lang="en-GB"/>
              <a:t>Multiple patch antennae for communication at any attitude.</a:t>
            </a:r>
          </a:p>
          <a:p>
            <a:r>
              <a:rPr lang="en-GB"/>
              <a:t>Rest of surface covered with solar cells to maximise power generation.</a:t>
            </a:r>
          </a:p>
        </p:txBody>
      </p:sp>
      <p:sp>
        <p:nvSpPr>
          <p:cNvPr id="4" name="Slide Number Placeholder 3"/>
          <p:cNvSpPr>
            <a:spLocks noGrp="1"/>
          </p:cNvSpPr>
          <p:nvPr>
            <p:ph type="sldNum" sz="quarter" idx="5"/>
          </p:nvPr>
        </p:nvSpPr>
        <p:spPr/>
        <p:txBody>
          <a:bodyPr/>
          <a:lstStyle/>
          <a:p>
            <a:fld id="{7FD3EB06-7EBF-5346-BEFF-D650D53C174F}" type="slidenum">
              <a:rPr lang="en-GB"/>
              <a:t>12</a:t>
            </a:fld>
            <a:endParaRPr lang="en-GB"/>
          </a:p>
        </p:txBody>
      </p:sp>
    </p:spTree>
    <p:extLst>
      <p:ext uri="{BB962C8B-B14F-4D97-AF65-F5344CB8AC3E}">
        <p14:creationId xmlns:p14="http://schemas.microsoft.com/office/powerpoint/2010/main" val="65461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Clock</a:t>
            </a:r>
          </a:p>
          <a:p>
            <a:r>
              <a:rPr lang="en-GB"/>
              <a:t>Detailed characterisation of delays required within timing hardware and software due to high precision requirement.</a:t>
            </a:r>
          </a:p>
          <a:p>
            <a:r>
              <a:rPr lang="en-GB" u="sng"/>
              <a:t>Accelerometry</a:t>
            </a:r>
          </a:p>
          <a:p>
            <a:r>
              <a:rPr lang="en-GB"/>
              <a:t>Accelerometry to track non-conservative forces including atmosopheric drag (order 10E-7 ms-2) and radiation pressure (order 10E-8 ms-2)</a:t>
            </a:r>
          </a:p>
          <a:p>
            <a:r>
              <a:rPr lang="en-GB"/>
              <a:t>These estimates are for a 0.5 m diameter spacecraft with ballistic coefficient of 0.008 m2/kg at an altitude of 500 km</a:t>
            </a:r>
          </a:p>
          <a:p>
            <a:r>
              <a:rPr lang="en-GB" u="sng"/>
              <a:t>Attitude</a:t>
            </a:r>
          </a:p>
          <a:p>
            <a:r>
              <a:rPr lang="en-GB" u="none"/>
              <a:t>Although attitude is not actively controlled on LEO spacecraft beyond detumbling, attitude knowledge is required as angular position of reflecting retroreflector relative to vector between LEO and MEO centres of mass needs to be known.</a:t>
            </a:r>
          </a:p>
          <a:p>
            <a:r>
              <a:rPr lang="en-GB" u="none"/>
              <a:t>A 0.02 degree rotation of the LEO spacecraft gives a 15 nm change in the distance from LEO S/C centre of mass to retroreflector along the line between the two S/C centre of mass.</a:t>
            </a:r>
          </a:p>
          <a:p>
            <a:r>
              <a:rPr lang="en-GB" u="sng"/>
              <a:t>Position</a:t>
            </a:r>
            <a:endParaRPr lang="en-GB" u="none"/>
          </a:p>
          <a:p>
            <a:r>
              <a:rPr lang="en-GB" u="none"/>
              <a:t>The MEO laser mirror must be slewed to each visible LEO target with repeat measurement of the same target within roughly 8 seconds to meet the spatial resolution requirement.</a:t>
            </a:r>
          </a:p>
          <a:p>
            <a:r>
              <a:rPr lang="en-GB" u="none"/>
              <a:t>The LEO spacecrafts’ positions and trajectories must be communicated to the MEO spacecraft with sufficient precision that the slew mirror can position the laser spot with enough accuracy to overlap the trye LEO spacecraft position.</a:t>
            </a:r>
          </a:p>
        </p:txBody>
      </p:sp>
      <p:sp>
        <p:nvSpPr>
          <p:cNvPr id="4" name="Slide Number Placeholder 3"/>
          <p:cNvSpPr>
            <a:spLocks noGrp="1"/>
          </p:cNvSpPr>
          <p:nvPr>
            <p:ph type="sldNum" sz="quarter" idx="5"/>
          </p:nvPr>
        </p:nvSpPr>
        <p:spPr/>
        <p:txBody>
          <a:bodyPr/>
          <a:lstStyle/>
          <a:p>
            <a:fld id="{7FD3EB06-7EBF-5346-BEFF-D650D53C174F}" type="slidenum">
              <a:rPr lang="en-GB"/>
              <a:t>13</a:t>
            </a:fld>
            <a:endParaRPr lang="en-GB"/>
          </a:p>
        </p:txBody>
      </p:sp>
    </p:spTree>
    <p:extLst>
      <p:ext uri="{BB962C8B-B14F-4D97-AF65-F5344CB8AC3E}">
        <p14:creationId xmlns:p14="http://schemas.microsoft.com/office/powerpoint/2010/main" val="204837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Clock</a:t>
            </a:r>
            <a:endParaRPr lang="en-GB" u="none"/>
          </a:p>
          <a:p>
            <a:r>
              <a:rPr lang="en-GB" u="none"/>
              <a:t>An averaging approach is used to reduce the noise floor of the clock to achieve acceptable timing precision.</a:t>
            </a:r>
          </a:p>
          <a:p>
            <a:r>
              <a:rPr lang="en-GB" u="none"/>
              <a:t>A high frequency pulsed laser allows many timing measurements to be made per observation, allowing the noise floor to be reduced to 1E-16s.</a:t>
            </a:r>
          </a:p>
          <a:p>
            <a:r>
              <a:rPr lang="en-GB" u="none"/>
              <a:t>A further analysis of timing system errors is required to ensure all error sources are quantified and compensated for.</a:t>
            </a:r>
          </a:p>
          <a:p>
            <a:r>
              <a:rPr lang="en-GB" u="none"/>
              <a:t>A pulsed laser also brings benefits by reducing the overall power requirement of the system and reducing thermal loads on optical components.</a:t>
            </a:r>
          </a:p>
          <a:p>
            <a:r>
              <a:rPr lang="en-GB" u="sng"/>
              <a:t>Attitude</a:t>
            </a:r>
          </a:p>
          <a:p>
            <a:r>
              <a:rPr lang="en-GB" u="none"/>
              <a:t>Star trackers are used to update the absolute attitude of the LEO spacecraft and update the high precision measusurements provided by the ring laser gyroscopes, which experience drift over time.</a:t>
            </a:r>
          </a:p>
          <a:p>
            <a:r>
              <a:rPr lang="en-GB" u="sng"/>
              <a:t>Accelerometry</a:t>
            </a:r>
            <a:endParaRPr lang="en-GB" u="none"/>
          </a:p>
          <a:p>
            <a:r>
              <a:rPr lang="en-GB" u="none"/>
              <a:t>Atmospheric drag and radiation pressure are anticipated to contribute roughly 10E-8 ms-2 of acceleration, which must be accounted for allow retrieval of the gravity field signal</a:t>
            </a:r>
          </a:p>
          <a:p>
            <a:r>
              <a:rPr lang="en-GB" u="sng"/>
              <a:t>Thermal</a:t>
            </a:r>
          </a:p>
          <a:p>
            <a:r>
              <a:rPr lang="en-GB" u="none"/>
              <a:t>Both differential and uniform heating of the spacecraft must be considered, requiring a network of temperature sensors to construct a 3D model of thermal distortions and so precisely map the relative positions of both retroreflectors and laser send and receive hardware relative to their respective spacecrafts’ centre of masses.</a:t>
            </a:r>
          </a:p>
          <a:p>
            <a:endParaRPr lang="en-GB" u="sng"/>
          </a:p>
        </p:txBody>
      </p:sp>
      <p:sp>
        <p:nvSpPr>
          <p:cNvPr id="4" name="Slide Number Placeholder 3"/>
          <p:cNvSpPr>
            <a:spLocks noGrp="1"/>
          </p:cNvSpPr>
          <p:nvPr>
            <p:ph type="sldNum" sz="quarter" idx="5"/>
          </p:nvPr>
        </p:nvSpPr>
        <p:spPr/>
        <p:txBody>
          <a:bodyPr/>
          <a:lstStyle/>
          <a:p>
            <a:fld id="{7FD3EB06-7EBF-5346-BEFF-D650D53C174F}" type="slidenum">
              <a:rPr lang="en-GB"/>
              <a:t>14</a:t>
            </a:fld>
            <a:endParaRPr lang="en-GB"/>
          </a:p>
        </p:txBody>
      </p:sp>
    </p:spTree>
    <p:extLst>
      <p:ext uri="{BB962C8B-B14F-4D97-AF65-F5344CB8AC3E}">
        <p14:creationId xmlns:p14="http://schemas.microsoft.com/office/powerpoint/2010/main" val="2057432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91208"/>
            <a:ext cx="9144000" cy="848316"/>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endParaRPr lang="en-GB" sz="1170" b="1">
              <a:latin typeface="Shree Devanagari 714" charset="0"/>
              <a:ea typeface="Shree Devanagari 714" charset="0"/>
              <a:cs typeface="Shree Devanagari 714" charset="0"/>
            </a:endParaRPr>
          </a:p>
        </p:txBody>
      </p:sp>
      <p:sp>
        <p:nvSpPr>
          <p:cNvPr id="8" name="Title 1"/>
          <p:cNvSpPr>
            <a:spLocks noGrp="1"/>
          </p:cNvSpPr>
          <p:nvPr>
            <p:ph type="ctrTitle"/>
          </p:nvPr>
        </p:nvSpPr>
        <p:spPr>
          <a:xfrm>
            <a:off x="92766" y="498481"/>
            <a:ext cx="7620000" cy="1148839"/>
          </a:xfrm>
        </p:spPr>
        <p:txBody>
          <a:bodyPr>
            <a:normAutofit/>
          </a:bodyPr>
          <a:lstStyle>
            <a:lvl1pPr>
              <a:defRPr sz="4400"/>
            </a:lvl1pPr>
          </a:lstStyle>
          <a:p>
            <a:pPr algn="l"/>
            <a:endParaRPr lang="en-GB">
              <a:solidFill>
                <a:schemeClr val="bg1"/>
              </a:solidFill>
            </a:endParaRPr>
          </a:p>
        </p:txBody>
      </p:sp>
      <p:sp>
        <p:nvSpPr>
          <p:cNvPr id="10" name="Rectangle 9"/>
          <p:cNvSpPr/>
          <p:nvPr userDrawn="1"/>
        </p:nvSpPr>
        <p:spPr>
          <a:xfrm>
            <a:off x="0" y="5158900"/>
            <a:ext cx="9144000" cy="556102"/>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endParaRPr lang="en-GB" sz="1170"/>
          </a:p>
        </p:txBody>
      </p:sp>
      <p:sp>
        <p:nvSpPr>
          <p:cNvPr id="11" name="Rectangle 10"/>
          <p:cNvSpPr/>
          <p:nvPr userDrawn="1"/>
        </p:nvSpPr>
        <p:spPr>
          <a:xfrm>
            <a:off x="92766" y="5293529"/>
            <a:ext cx="1549720" cy="307777"/>
          </a:xfrm>
          <a:prstGeom prst="rect">
            <a:avLst/>
          </a:prstGeom>
        </p:spPr>
        <p:txBody>
          <a:bodyPr wrap="none">
            <a:spAutoFit/>
          </a:bodyPr>
          <a:lstStyle/>
          <a:p>
            <a:r>
              <a:rPr lang="en-GB" sz="1400" dirty="0">
                <a:solidFill>
                  <a:schemeClr val="bg1"/>
                </a:solidFill>
                <a:latin typeface="+mj-lt"/>
              </a:rPr>
              <a:t>GRAVL – EGU 2020</a:t>
            </a:r>
          </a:p>
        </p:txBody>
      </p:sp>
      <p:sp>
        <p:nvSpPr>
          <p:cNvPr id="13" name="Rectangle 12"/>
          <p:cNvSpPr/>
          <p:nvPr userDrawn="1"/>
        </p:nvSpPr>
        <p:spPr>
          <a:xfrm>
            <a:off x="92766" y="1569262"/>
            <a:ext cx="6676828" cy="461665"/>
          </a:xfrm>
          <a:prstGeom prst="rect">
            <a:avLst/>
          </a:prstGeom>
        </p:spPr>
        <p:txBody>
          <a:bodyPr wrap="none">
            <a:spAutoFit/>
          </a:bodyPr>
          <a:lstStyle/>
          <a:p>
            <a:r>
              <a:rPr lang="en-US" sz="2400" dirty="0" err="1">
                <a:solidFill>
                  <a:schemeClr val="bg1"/>
                </a:solidFill>
                <a:latin typeface="Shree Devanagari 714" charset="0"/>
                <a:ea typeface="Shree Devanagari 714" charset="0"/>
                <a:cs typeface="Shree Devanagari 714" charset="0"/>
              </a:rPr>
              <a:t>GRAvity</a:t>
            </a:r>
            <a:r>
              <a:rPr lang="en-US" sz="2400" dirty="0">
                <a:solidFill>
                  <a:schemeClr val="bg1"/>
                </a:solidFill>
                <a:latin typeface="Shree Devanagari 714" charset="0"/>
                <a:ea typeface="Shree Devanagari 714" charset="0"/>
                <a:cs typeface="Shree Devanagari 714" charset="0"/>
              </a:rPr>
              <a:t> observations by Vertical Laser ranging</a:t>
            </a:r>
            <a:endParaRPr lang="en-GB" sz="2400" dirty="0">
              <a:solidFill>
                <a:schemeClr val="bg1"/>
              </a:solidFill>
              <a:latin typeface="Shree Devanagari 714" charset="0"/>
              <a:ea typeface="Shree Devanagari 714" charset="0"/>
              <a:cs typeface="Shree Devanagari 714" charset="0"/>
            </a:endParaRPr>
          </a:p>
        </p:txBody>
      </p:sp>
      <p:sp>
        <p:nvSpPr>
          <p:cNvPr id="15" name="Slide Number Placeholder 6"/>
          <p:cNvSpPr>
            <a:spLocks noGrp="1"/>
          </p:cNvSpPr>
          <p:nvPr>
            <p:ph type="sldNum" sz="quarter" idx="12"/>
          </p:nvPr>
        </p:nvSpPr>
        <p:spPr>
          <a:xfrm>
            <a:off x="6902450" y="5284815"/>
            <a:ext cx="2057400" cy="304271"/>
          </a:xfrm>
        </p:spPr>
        <p:txBody>
          <a:bodyPr/>
          <a:lstStyle>
            <a:lvl1pPr>
              <a:defRPr sz="1400">
                <a:solidFill>
                  <a:schemeClr val="bg1"/>
                </a:solidFill>
              </a:defRPr>
            </a:lvl1pPr>
          </a:lstStyle>
          <a:p>
            <a:fld id="{A4710686-A249-0C4D-9215-C56018ADA512}" type="slidenum">
              <a:rPr lang="en-GB"/>
              <a:pPr/>
              <a:t>‹#›</a:t>
            </a:fld>
            <a:endParaRPr lang="en-GB"/>
          </a:p>
        </p:txBody>
      </p:sp>
      <p:pic>
        <p:nvPicPr>
          <p:cNvPr id="2" name="Picture 1">
            <a:extLst>
              <a:ext uri="{FF2B5EF4-FFF2-40B4-BE49-F238E27FC236}">
                <a16:creationId xmlns:a16="http://schemas.microsoft.com/office/drawing/2014/main" id="{9A6052C1-4B1E-0D4A-BD31-A5CDAC73DCD8}"/>
              </a:ext>
            </a:extLst>
          </p:cNvPr>
          <p:cNvPicPr>
            <a:picLocks noChangeAspect="1"/>
          </p:cNvPicPr>
          <p:nvPr userDrawn="1"/>
        </p:nvPicPr>
        <p:blipFill>
          <a:blip r:embed="rId3">
            <a:alphaModFix amt="56000"/>
          </a:blip>
          <a:stretch>
            <a:fillRect/>
          </a:stretch>
        </p:blipFill>
        <p:spPr>
          <a:xfrm>
            <a:off x="1642486" y="5258932"/>
            <a:ext cx="994790" cy="34644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3935C52-92FC-F445-93C9-8BBA139A2CF6}" type="datetimeFigureOut">
              <a:t>5/4/20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710686-A249-0C4D-9215-C56018ADA512}" type="slidenum">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935C52-92FC-F445-93C9-8BBA139A2CF6}" type="datetimeFigureOut">
              <a:t>5/4/20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710686-A249-0C4D-9215-C56018ADA512}" type="slidenum">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935C52-92FC-F445-93C9-8BBA139A2CF6}" type="datetimeFigureOut">
              <a:t>5/4/20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710686-A249-0C4D-9215-C56018ADA512}" type="slidenum">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1356578"/>
            <a:ext cx="9144000" cy="782626"/>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endParaRPr lang="en-GB" sz="1170"/>
          </a:p>
        </p:txBody>
      </p:sp>
      <p:sp>
        <p:nvSpPr>
          <p:cNvPr id="10" name="Title 1"/>
          <p:cNvSpPr>
            <a:spLocks noGrp="1"/>
          </p:cNvSpPr>
          <p:nvPr>
            <p:ph type="ctrTitle"/>
          </p:nvPr>
        </p:nvSpPr>
        <p:spPr>
          <a:xfrm>
            <a:off x="30302" y="1173471"/>
            <a:ext cx="7620000" cy="1148839"/>
          </a:xfrm>
        </p:spPr>
        <p:txBody>
          <a:bodyPr>
            <a:normAutofit/>
          </a:bodyPr>
          <a:lstStyle>
            <a:lvl1pPr>
              <a:defRPr sz="4400">
                <a:solidFill>
                  <a:schemeClr val="bg1"/>
                </a:solidFill>
              </a:defRPr>
            </a:lvl1pPr>
          </a:lstStyle>
          <a:p>
            <a:pPr algn="l"/>
            <a:endParaRPr lang="en-GB">
              <a:solidFill>
                <a:schemeClr val="bg1"/>
              </a:solidFill>
            </a:endParaRPr>
          </a:p>
        </p:txBody>
      </p:sp>
      <p:sp>
        <p:nvSpPr>
          <p:cNvPr id="12" name="Rectangle 11"/>
          <p:cNvSpPr/>
          <p:nvPr userDrawn="1"/>
        </p:nvSpPr>
        <p:spPr>
          <a:xfrm>
            <a:off x="0" y="5158900"/>
            <a:ext cx="9144000" cy="556102"/>
          </a:xfrm>
          <a:prstGeom prst="rect">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endParaRPr lang="en-GB" sz="1170"/>
          </a:p>
        </p:txBody>
      </p:sp>
      <p:sp>
        <p:nvSpPr>
          <p:cNvPr id="14" name="Rectangle 13"/>
          <p:cNvSpPr/>
          <p:nvPr userDrawn="1"/>
        </p:nvSpPr>
        <p:spPr>
          <a:xfrm>
            <a:off x="92766" y="5293529"/>
            <a:ext cx="1549720" cy="307777"/>
          </a:xfrm>
          <a:prstGeom prst="rect">
            <a:avLst/>
          </a:prstGeom>
        </p:spPr>
        <p:txBody>
          <a:bodyPr wrap="none">
            <a:spAutoFit/>
          </a:bodyPr>
          <a:lstStyle/>
          <a:p>
            <a:r>
              <a:rPr lang="en-GB" sz="1400" dirty="0">
                <a:solidFill>
                  <a:schemeClr val="bg1"/>
                </a:solidFill>
                <a:latin typeface="+mj-lt"/>
              </a:rPr>
              <a:t>GRAVL – EGU 2020</a:t>
            </a:r>
          </a:p>
        </p:txBody>
      </p:sp>
      <p:sp>
        <p:nvSpPr>
          <p:cNvPr id="15" name="Slide Number Placeholder 6"/>
          <p:cNvSpPr>
            <a:spLocks noGrp="1"/>
          </p:cNvSpPr>
          <p:nvPr>
            <p:ph type="sldNum" sz="quarter" idx="12"/>
          </p:nvPr>
        </p:nvSpPr>
        <p:spPr>
          <a:xfrm>
            <a:off x="6902450" y="5284815"/>
            <a:ext cx="2057400" cy="304271"/>
          </a:xfrm>
        </p:spPr>
        <p:txBody>
          <a:bodyPr/>
          <a:lstStyle>
            <a:lvl1pPr>
              <a:defRPr sz="1400">
                <a:solidFill>
                  <a:schemeClr val="bg1"/>
                </a:solidFill>
              </a:defRPr>
            </a:lvl1pPr>
          </a:lstStyle>
          <a:p>
            <a:fld id="{A4710686-A249-0C4D-9215-C56018ADA512}" type="slidenum">
              <a:rPr lang="en-GB"/>
              <a:pPr/>
              <a:t>‹#›</a:t>
            </a:fld>
            <a:endParaRPr lang="en-GB"/>
          </a:p>
        </p:txBody>
      </p:sp>
      <p:pic>
        <p:nvPicPr>
          <p:cNvPr id="8" name="Picture 7">
            <a:extLst>
              <a:ext uri="{FF2B5EF4-FFF2-40B4-BE49-F238E27FC236}">
                <a16:creationId xmlns:a16="http://schemas.microsoft.com/office/drawing/2014/main" id="{9E3904DB-4ECD-E242-A807-CBDBFFA2B588}"/>
              </a:ext>
            </a:extLst>
          </p:cNvPr>
          <p:cNvPicPr>
            <a:picLocks noChangeAspect="1"/>
          </p:cNvPicPr>
          <p:nvPr userDrawn="1"/>
        </p:nvPicPr>
        <p:blipFill>
          <a:blip r:embed="rId3">
            <a:alphaModFix amt="63000"/>
          </a:blip>
          <a:stretch>
            <a:fillRect/>
          </a:stretch>
        </p:blipFill>
        <p:spPr>
          <a:xfrm>
            <a:off x="1642486" y="5258932"/>
            <a:ext cx="994790" cy="34644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63267" b="22988"/>
          <a:stretch/>
        </p:blipFill>
        <p:spPr>
          <a:xfrm>
            <a:off x="0" y="1032"/>
            <a:ext cx="9144000" cy="627876"/>
          </a:xfrm>
          <a:prstGeom prst="rect">
            <a:avLst/>
          </a:prstGeom>
        </p:spPr>
      </p:pic>
      <p:sp>
        <p:nvSpPr>
          <p:cNvPr id="3" name="Content Placeholder 2"/>
          <p:cNvSpPr>
            <a:spLocks noGrp="1"/>
          </p:cNvSpPr>
          <p:nvPr>
            <p:ph idx="1"/>
          </p:nvPr>
        </p:nvSpPr>
        <p:spPr>
          <a:xfrm>
            <a:off x="323746" y="759904"/>
            <a:ext cx="8382931" cy="426696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935C52-92FC-F445-93C9-8BBA139A2CF6}" type="datetimeFigureOut">
              <a:t>5/4/20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710686-A249-0C4D-9215-C56018ADA512}" type="slidenum">
              <a:t>‹#›</a:t>
            </a:fld>
            <a:endParaRPr lang="en-GB"/>
          </a:p>
        </p:txBody>
      </p:sp>
      <p:sp>
        <p:nvSpPr>
          <p:cNvPr id="7" name="Rectangle 6"/>
          <p:cNvSpPr/>
          <p:nvPr userDrawn="1"/>
        </p:nvSpPr>
        <p:spPr>
          <a:xfrm>
            <a:off x="0" y="0"/>
            <a:ext cx="9144000" cy="627876"/>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endParaRPr lang="en-GB" sz="1170"/>
          </a:p>
        </p:txBody>
      </p:sp>
      <p:sp>
        <p:nvSpPr>
          <p:cNvPr id="8" name="Rectangle 7"/>
          <p:cNvSpPr/>
          <p:nvPr userDrawn="1"/>
        </p:nvSpPr>
        <p:spPr>
          <a:xfrm>
            <a:off x="0" y="5158900"/>
            <a:ext cx="9144000" cy="556102"/>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endParaRPr lang="en-GB" sz="1170"/>
          </a:p>
        </p:txBody>
      </p:sp>
      <p:sp>
        <p:nvSpPr>
          <p:cNvPr id="14" name="Title 1"/>
          <p:cNvSpPr>
            <a:spLocks noGrp="1"/>
          </p:cNvSpPr>
          <p:nvPr>
            <p:ph type="title"/>
          </p:nvPr>
        </p:nvSpPr>
        <p:spPr>
          <a:xfrm>
            <a:off x="0" y="88900"/>
            <a:ext cx="9144000" cy="538976"/>
          </a:xfrm>
        </p:spPr>
        <p:txBody>
          <a:bodyPr/>
          <a:lstStyle>
            <a:lvl1pPr>
              <a:defRPr>
                <a:solidFill>
                  <a:schemeClr val="bg1"/>
                </a:solidFill>
                <a:latin typeface="Shree Devanagari 714" charset="0"/>
                <a:ea typeface="Shree Devanagari 714" charset="0"/>
                <a:cs typeface="Shree Devanagari 714" charset="0"/>
              </a:defRPr>
            </a:lvl1pPr>
          </a:lstStyle>
          <a:p>
            <a:r>
              <a:rPr lang="en-US" dirty="0"/>
              <a:t>Click to edit Master title style</a:t>
            </a:r>
          </a:p>
        </p:txBody>
      </p:sp>
      <p:sp>
        <p:nvSpPr>
          <p:cNvPr id="16" name="Slide Number Placeholder 6"/>
          <p:cNvSpPr txBox="1">
            <a:spLocks/>
          </p:cNvSpPr>
          <p:nvPr userDrawn="1"/>
        </p:nvSpPr>
        <p:spPr>
          <a:xfrm>
            <a:off x="6902450" y="5284815"/>
            <a:ext cx="2057400" cy="304271"/>
          </a:xfrm>
          <a:prstGeom prst="rect">
            <a:avLst/>
          </a:prstGeom>
        </p:spPr>
        <p:txBody>
          <a:bodyPr vert="horz" lIns="91440" tIns="45720" rIns="91440" bIns="45720" rtlCol="0" anchor="ctr"/>
          <a:lstStyle>
            <a:defPPr>
              <a:defRPr lang="en-US"/>
            </a:defPPr>
            <a:lvl1pPr marL="0" algn="r" defTabSz="685772" rtl="0" eaLnBrk="1" latinLnBrk="0" hangingPunct="1">
              <a:defRPr sz="900" kern="1200">
                <a:solidFill>
                  <a:schemeClr val="bg1"/>
                </a:solidFill>
                <a:latin typeface="+mn-lt"/>
                <a:ea typeface="+mn-ea"/>
                <a:cs typeface="+mn-cs"/>
              </a:defRPr>
            </a:lvl1pPr>
            <a:lvl2pPr marL="342887" algn="l" defTabSz="685772" rtl="0" eaLnBrk="1" latinLnBrk="0" hangingPunct="1">
              <a:defRPr sz="1350" kern="1200">
                <a:solidFill>
                  <a:schemeClr val="tx1"/>
                </a:solidFill>
                <a:latin typeface="+mn-lt"/>
                <a:ea typeface="+mn-ea"/>
                <a:cs typeface="+mn-cs"/>
              </a:defRPr>
            </a:lvl2pPr>
            <a:lvl3pPr marL="685772" algn="l" defTabSz="685772" rtl="0" eaLnBrk="1" latinLnBrk="0" hangingPunct="1">
              <a:defRPr sz="1350" kern="1200">
                <a:solidFill>
                  <a:schemeClr val="tx1"/>
                </a:solidFill>
                <a:latin typeface="+mn-lt"/>
                <a:ea typeface="+mn-ea"/>
                <a:cs typeface="+mn-cs"/>
              </a:defRPr>
            </a:lvl3pPr>
            <a:lvl4pPr marL="1028659" algn="l" defTabSz="685772" rtl="0" eaLnBrk="1" latinLnBrk="0" hangingPunct="1">
              <a:defRPr sz="1350" kern="1200">
                <a:solidFill>
                  <a:schemeClr val="tx1"/>
                </a:solidFill>
                <a:latin typeface="+mn-lt"/>
                <a:ea typeface="+mn-ea"/>
                <a:cs typeface="+mn-cs"/>
              </a:defRPr>
            </a:lvl4pPr>
            <a:lvl5pPr marL="1371545" algn="l" defTabSz="685772" rtl="0" eaLnBrk="1" latinLnBrk="0" hangingPunct="1">
              <a:defRPr sz="1350" kern="1200">
                <a:solidFill>
                  <a:schemeClr val="tx1"/>
                </a:solidFill>
                <a:latin typeface="+mn-lt"/>
                <a:ea typeface="+mn-ea"/>
                <a:cs typeface="+mn-cs"/>
              </a:defRPr>
            </a:lvl5pPr>
            <a:lvl6pPr marL="1714432" algn="l" defTabSz="685772" rtl="0" eaLnBrk="1" latinLnBrk="0" hangingPunct="1">
              <a:defRPr sz="1350" kern="1200">
                <a:solidFill>
                  <a:schemeClr val="tx1"/>
                </a:solidFill>
                <a:latin typeface="+mn-lt"/>
                <a:ea typeface="+mn-ea"/>
                <a:cs typeface="+mn-cs"/>
              </a:defRPr>
            </a:lvl6pPr>
            <a:lvl7pPr marL="2057318" algn="l" defTabSz="685772" rtl="0" eaLnBrk="1" latinLnBrk="0" hangingPunct="1">
              <a:defRPr sz="1350" kern="1200">
                <a:solidFill>
                  <a:schemeClr val="tx1"/>
                </a:solidFill>
                <a:latin typeface="+mn-lt"/>
                <a:ea typeface="+mn-ea"/>
                <a:cs typeface="+mn-cs"/>
              </a:defRPr>
            </a:lvl7pPr>
            <a:lvl8pPr marL="2400204" algn="l" defTabSz="685772" rtl="0" eaLnBrk="1" latinLnBrk="0" hangingPunct="1">
              <a:defRPr sz="1350" kern="1200">
                <a:solidFill>
                  <a:schemeClr val="tx1"/>
                </a:solidFill>
                <a:latin typeface="+mn-lt"/>
                <a:ea typeface="+mn-ea"/>
                <a:cs typeface="+mn-cs"/>
              </a:defRPr>
            </a:lvl8pPr>
            <a:lvl9pPr marL="2743091" algn="l" defTabSz="685772" rtl="0" eaLnBrk="1" latinLnBrk="0" hangingPunct="1">
              <a:defRPr sz="1350" kern="1200">
                <a:solidFill>
                  <a:schemeClr val="tx1"/>
                </a:solidFill>
                <a:latin typeface="+mn-lt"/>
                <a:ea typeface="+mn-ea"/>
                <a:cs typeface="+mn-cs"/>
              </a:defRPr>
            </a:lvl9pPr>
          </a:lstStyle>
          <a:p>
            <a:fld id="{A4710686-A249-0C4D-9215-C56018ADA512}" type="slidenum">
              <a:rPr lang="en-GB" sz="1400"/>
              <a:pPr/>
              <a:t>‹#›</a:t>
            </a:fld>
            <a:endParaRPr lang="en-GB" sz="1400"/>
          </a:p>
        </p:txBody>
      </p:sp>
      <p:sp>
        <p:nvSpPr>
          <p:cNvPr id="17" name="Rectangle 16">
            <a:extLst>
              <a:ext uri="{FF2B5EF4-FFF2-40B4-BE49-F238E27FC236}">
                <a16:creationId xmlns:a16="http://schemas.microsoft.com/office/drawing/2014/main" id="{19D82A32-FAFC-294A-AFEE-8548DF8DC73D}"/>
              </a:ext>
            </a:extLst>
          </p:cNvPr>
          <p:cNvSpPr/>
          <p:nvPr userDrawn="1"/>
        </p:nvSpPr>
        <p:spPr>
          <a:xfrm>
            <a:off x="92766" y="5293529"/>
            <a:ext cx="1549720" cy="307777"/>
          </a:xfrm>
          <a:prstGeom prst="rect">
            <a:avLst/>
          </a:prstGeom>
        </p:spPr>
        <p:txBody>
          <a:bodyPr wrap="none">
            <a:spAutoFit/>
          </a:bodyPr>
          <a:lstStyle/>
          <a:p>
            <a:r>
              <a:rPr lang="en-GB" sz="1400" dirty="0">
                <a:solidFill>
                  <a:schemeClr val="bg1"/>
                </a:solidFill>
                <a:latin typeface="+mj-lt"/>
              </a:rPr>
              <a:t>GRAVL – EGU 2020</a:t>
            </a:r>
          </a:p>
        </p:txBody>
      </p:sp>
      <p:pic>
        <p:nvPicPr>
          <p:cNvPr id="13" name="Picture 12">
            <a:extLst>
              <a:ext uri="{FF2B5EF4-FFF2-40B4-BE49-F238E27FC236}">
                <a16:creationId xmlns:a16="http://schemas.microsoft.com/office/drawing/2014/main" id="{87AD3B93-5BD5-684F-85D6-95E01F2A3F60}"/>
              </a:ext>
            </a:extLst>
          </p:cNvPr>
          <p:cNvPicPr>
            <a:picLocks noChangeAspect="1"/>
          </p:cNvPicPr>
          <p:nvPr userDrawn="1"/>
        </p:nvPicPr>
        <p:blipFill>
          <a:blip r:embed="rId3">
            <a:alphaModFix amt="63000"/>
          </a:blip>
          <a:stretch>
            <a:fillRect/>
          </a:stretch>
        </p:blipFill>
        <p:spPr>
          <a:xfrm>
            <a:off x="1642486" y="5258932"/>
            <a:ext cx="994790" cy="34644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63267" b="22988"/>
          <a:stretch/>
        </p:blipFill>
        <p:spPr>
          <a:xfrm>
            <a:off x="0" y="1032"/>
            <a:ext cx="9144000" cy="627876"/>
          </a:xfrm>
          <a:prstGeom prst="rect">
            <a:avLst/>
          </a:prstGeom>
        </p:spPr>
      </p:pic>
      <p:sp>
        <p:nvSpPr>
          <p:cNvPr id="3" name="Content Placeholder 2"/>
          <p:cNvSpPr>
            <a:spLocks noGrp="1"/>
          </p:cNvSpPr>
          <p:nvPr>
            <p:ph idx="1"/>
          </p:nvPr>
        </p:nvSpPr>
        <p:spPr>
          <a:xfrm>
            <a:off x="323746" y="1241086"/>
            <a:ext cx="8382931" cy="3785785"/>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935C52-92FC-F445-93C9-8BBA139A2CF6}" type="datetimeFigureOut">
              <a:t>5/4/20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710686-A249-0C4D-9215-C56018ADA512}" type="slidenum">
              <a:t>‹#›</a:t>
            </a:fld>
            <a:endParaRPr lang="en-GB"/>
          </a:p>
        </p:txBody>
      </p:sp>
      <p:sp>
        <p:nvSpPr>
          <p:cNvPr id="7" name="Rectangle 6"/>
          <p:cNvSpPr/>
          <p:nvPr userDrawn="1"/>
        </p:nvSpPr>
        <p:spPr>
          <a:xfrm>
            <a:off x="0" y="-30857"/>
            <a:ext cx="9144000" cy="658733"/>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endParaRPr lang="en-GB" sz="1170"/>
          </a:p>
        </p:txBody>
      </p:sp>
      <p:sp>
        <p:nvSpPr>
          <p:cNvPr id="8" name="Rectangle 7"/>
          <p:cNvSpPr/>
          <p:nvPr userDrawn="1"/>
        </p:nvSpPr>
        <p:spPr>
          <a:xfrm>
            <a:off x="0" y="5158900"/>
            <a:ext cx="9144000" cy="556102"/>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endParaRPr lang="en-GB" sz="1170"/>
          </a:p>
        </p:txBody>
      </p:sp>
      <p:sp>
        <p:nvSpPr>
          <p:cNvPr id="13" name="Rectangle 12"/>
          <p:cNvSpPr/>
          <p:nvPr userDrawn="1"/>
        </p:nvSpPr>
        <p:spPr>
          <a:xfrm>
            <a:off x="0" y="614243"/>
            <a:ext cx="9144000" cy="4730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endParaRPr lang="en-GB" sz="1170"/>
          </a:p>
        </p:txBody>
      </p:sp>
      <p:sp>
        <p:nvSpPr>
          <p:cNvPr id="15" name="Title 1"/>
          <p:cNvSpPr txBox="1">
            <a:spLocks/>
          </p:cNvSpPr>
          <p:nvPr userDrawn="1"/>
        </p:nvSpPr>
        <p:spPr>
          <a:xfrm>
            <a:off x="65427" y="535583"/>
            <a:ext cx="9144000" cy="6278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stStyle>
          <a:p>
            <a:endParaRPr lang="en-US" sz="2400" dirty="0"/>
          </a:p>
        </p:txBody>
      </p:sp>
      <p:sp>
        <p:nvSpPr>
          <p:cNvPr id="20" name="Title 1"/>
          <p:cNvSpPr>
            <a:spLocks noGrp="1"/>
          </p:cNvSpPr>
          <p:nvPr>
            <p:ph type="title"/>
          </p:nvPr>
        </p:nvSpPr>
        <p:spPr>
          <a:xfrm>
            <a:off x="0" y="88900"/>
            <a:ext cx="9144000" cy="538976"/>
          </a:xfrm>
        </p:spPr>
        <p:txBody>
          <a:bodyPr/>
          <a:lstStyle>
            <a:lvl1pPr>
              <a:defRPr>
                <a:solidFill>
                  <a:schemeClr val="bg1"/>
                </a:solidFill>
                <a:latin typeface="Shree Devanagari 714" charset="0"/>
                <a:ea typeface="Shree Devanagari 714" charset="0"/>
                <a:cs typeface="Shree Devanagari 714" charset="0"/>
              </a:defRPr>
            </a:lvl1pPr>
          </a:lstStyle>
          <a:p>
            <a:r>
              <a:rPr lang="en-US" dirty="0"/>
              <a:t>Click to edit Master title style</a:t>
            </a:r>
          </a:p>
        </p:txBody>
      </p:sp>
      <p:sp>
        <p:nvSpPr>
          <p:cNvPr id="22" name="Slide Number Placeholder 6"/>
          <p:cNvSpPr txBox="1">
            <a:spLocks/>
          </p:cNvSpPr>
          <p:nvPr userDrawn="1"/>
        </p:nvSpPr>
        <p:spPr>
          <a:xfrm>
            <a:off x="6902450" y="5284815"/>
            <a:ext cx="2057400" cy="304271"/>
          </a:xfrm>
          <a:prstGeom prst="rect">
            <a:avLst/>
          </a:prstGeom>
        </p:spPr>
        <p:txBody>
          <a:bodyPr vert="horz" lIns="91440" tIns="45720" rIns="91440" bIns="45720" rtlCol="0" anchor="ctr"/>
          <a:lstStyle>
            <a:defPPr>
              <a:defRPr lang="en-US"/>
            </a:defPPr>
            <a:lvl1pPr marL="0" algn="r" defTabSz="685772" rtl="0" eaLnBrk="1" latinLnBrk="0" hangingPunct="1">
              <a:defRPr sz="900" kern="1200">
                <a:solidFill>
                  <a:schemeClr val="bg1"/>
                </a:solidFill>
                <a:latin typeface="+mn-lt"/>
                <a:ea typeface="+mn-ea"/>
                <a:cs typeface="+mn-cs"/>
              </a:defRPr>
            </a:lvl1pPr>
            <a:lvl2pPr marL="342887" algn="l" defTabSz="685772" rtl="0" eaLnBrk="1" latinLnBrk="0" hangingPunct="1">
              <a:defRPr sz="1350" kern="1200">
                <a:solidFill>
                  <a:schemeClr val="tx1"/>
                </a:solidFill>
                <a:latin typeface="+mn-lt"/>
                <a:ea typeface="+mn-ea"/>
                <a:cs typeface="+mn-cs"/>
              </a:defRPr>
            </a:lvl2pPr>
            <a:lvl3pPr marL="685772" algn="l" defTabSz="685772" rtl="0" eaLnBrk="1" latinLnBrk="0" hangingPunct="1">
              <a:defRPr sz="1350" kern="1200">
                <a:solidFill>
                  <a:schemeClr val="tx1"/>
                </a:solidFill>
                <a:latin typeface="+mn-lt"/>
                <a:ea typeface="+mn-ea"/>
                <a:cs typeface="+mn-cs"/>
              </a:defRPr>
            </a:lvl3pPr>
            <a:lvl4pPr marL="1028659" algn="l" defTabSz="685772" rtl="0" eaLnBrk="1" latinLnBrk="0" hangingPunct="1">
              <a:defRPr sz="1350" kern="1200">
                <a:solidFill>
                  <a:schemeClr val="tx1"/>
                </a:solidFill>
                <a:latin typeface="+mn-lt"/>
                <a:ea typeface="+mn-ea"/>
                <a:cs typeface="+mn-cs"/>
              </a:defRPr>
            </a:lvl4pPr>
            <a:lvl5pPr marL="1371545" algn="l" defTabSz="685772" rtl="0" eaLnBrk="1" latinLnBrk="0" hangingPunct="1">
              <a:defRPr sz="1350" kern="1200">
                <a:solidFill>
                  <a:schemeClr val="tx1"/>
                </a:solidFill>
                <a:latin typeface="+mn-lt"/>
                <a:ea typeface="+mn-ea"/>
                <a:cs typeface="+mn-cs"/>
              </a:defRPr>
            </a:lvl5pPr>
            <a:lvl6pPr marL="1714432" algn="l" defTabSz="685772" rtl="0" eaLnBrk="1" latinLnBrk="0" hangingPunct="1">
              <a:defRPr sz="1350" kern="1200">
                <a:solidFill>
                  <a:schemeClr val="tx1"/>
                </a:solidFill>
                <a:latin typeface="+mn-lt"/>
                <a:ea typeface="+mn-ea"/>
                <a:cs typeface="+mn-cs"/>
              </a:defRPr>
            </a:lvl6pPr>
            <a:lvl7pPr marL="2057318" algn="l" defTabSz="685772" rtl="0" eaLnBrk="1" latinLnBrk="0" hangingPunct="1">
              <a:defRPr sz="1350" kern="1200">
                <a:solidFill>
                  <a:schemeClr val="tx1"/>
                </a:solidFill>
                <a:latin typeface="+mn-lt"/>
                <a:ea typeface="+mn-ea"/>
                <a:cs typeface="+mn-cs"/>
              </a:defRPr>
            </a:lvl7pPr>
            <a:lvl8pPr marL="2400204" algn="l" defTabSz="685772" rtl="0" eaLnBrk="1" latinLnBrk="0" hangingPunct="1">
              <a:defRPr sz="1350" kern="1200">
                <a:solidFill>
                  <a:schemeClr val="tx1"/>
                </a:solidFill>
                <a:latin typeface="+mn-lt"/>
                <a:ea typeface="+mn-ea"/>
                <a:cs typeface="+mn-cs"/>
              </a:defRPr>
            </a:lvl8pPr>
            <a:lvl9pPr marL="2743091" algn="l" defTabSz="685772" rtl="0" eaLnBrk="1" latinLnBrk="0" hangingPunct="1">
              <a:defRPr sz="1350" kern="1200">
                <a:solidFill>
                  <a:schemeClr val="tx1"/>
                </a:solidFill>
                <a:latin typeface="+mn-lt"/>
                <a:ea typeface="+mn-ea"/>
                <a:cs typeface="+mn-cs"/>
              </a:defRPr>
            </a:lvl9pPr>
          </a:lstStyle>
          <a:p>
            <a:fld id="{A4710686-A249-0C4D-9215-C56018ADA512}" type="slidenum">
              <a:rPr lang="en-GB" sz="1400"/>
              <a:pPr/>
              <a:t>‹#›</a:t>
            </a:fld>
            <a:endParaRPr lang="en-GB" sz="1400"/>
          </a:p>
        </p:txBody>
      </p:sp>
      <p:sp>
        <p:nvSpPr>
          <p:cNvPr id="16" name="Rectangle 15">
            <a:extLst>
              <a:ext uri="{FF2B5EF4-FFF2-40B4-BE49-F238E27FC236}">
                <a16:creationId xmlns:a16="http://schemas.microsoft.com/office/drawing/2014/main" id="{188E9E09-CE47-D640-8B03-0014ADBE4C18}"/>
              </a:ext>
            </a:extLst>
          </p:cNvPr>
          <p:cNvSpPr/>
          <p:nvPr userDrawn="1"/>
        </p:nvSpPr>
        <p:spPr>
          <a:xfrm>
            <a:off x="92766" y="5293529"/>
            <a:ext cx="1549720" cy="307777"/>
          </a:xfrm>
          <a:prstGeom prst="rect">
            <a:avLst/>
          </a:prstGeom>
        </p:spPr>
        <p:txBody>
          <a:bodyPr wrap="none">
            <a:spAutoFit/>
          </a:bodyPr>
          <a:lstStyle/>
          <a:p>
            <a:r>
              <a:rPr lang="en-GB" sz="1400" dirty="0">
                <a:solidFill>
                  <a:schemeClr val="bg1"/>
                </a:solidFill>
                <a:latin typeface="+mj-lt"/>
              </a:rPr>
              <a:t>GRAVL – EGU 2020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3935C52-92FC-F445-93C9-8BBA139A2CF6}" type="datetimeFigureOut">
              <a:t>5/4/20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710686-A249-0C4D-9215-C56018ADA512}" type="slidenum">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dirty="0"/>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3935C52-92FC-F445-93C9-8BBA139A2CF6}" type="datetimeFigureOut">
              <a:t>5/4/20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710686-A249-0C4D-9215-C56018ADA512}" type="slidenum">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3935C52-92FC-F445-93C9-8BBA139A2CF6}" type="datetimeFigureOut">
              <a:t>5/4/20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710686-A249-0C4D-9215-C56018ADA512}" type="slidenum">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35C52-92FC-F445-93C9-8BBA139A2CF6}" type="datetimeFigureOut">
              <a:t>5/4/20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710686-A249-0C4D-9215-C56018ADA512}" type="slidenum">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3935C52-92FC-F445-93C9-8BBA139A2CF6}" type="datetimeFigureOut">
              <a:t>5/4/20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710686-A249-0C4D-9215-C56018ADA512}" type="slidenum">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3935C52-92FC-F445-93C9-8BBA139A2CF6}" type="datetimeFigureOut">
              <a:t>5/4/20</a:t>
            </a:fld>
            <a:endParaRPr lang="en-GB"/>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A4710686-A249-0C4D-9215-C56018ADA512}" type="slidenum">
              <a:t>‹#›</a:t>
            </a:fld>
            <a:endParaRPr lang="en-GB"/>
          </a:p>
        </p:txBody>
      </p:sp>
    </p:spTree>
    <p:extLst>
      <p:ext uri="{BB962C8B-B14F-4D97-AF65-F5344CB8AC3E}">
        <p14:creationId xmlns:p14="http://schemas.microsoft.com/office/powerpoint/2010/main" val="1606236765"/>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84"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open?id=1cTB8DbphVr4xAqtZHeIdrS3cHDUGOsZq"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9FA7-9767-C546-87CB-59A2DA6892CA}"/>
              </a:ext>
            </a:extLst>
          </p:cNvPr>
          <p:cNvSpPr>
            <a:spLocks noGrp="1"/>
          </p:cNvSpPr>
          <p:nvPr>
            <p:ph type="ctrTitle"/>
          </p:nvPr>
        </p:nvSpPr>
        <p:spPr/>
        <p:txBody>
          <a:bodyPr/>
          <a:lstStyle/>
          <a:p>
            <a:r>
              <a:rPr lang="en-GB">
                <a:solidFill>
                  <a:schemeClr val="bg1"/>
                </a:solidFill>
              </a:rPr>
              <a:t>GRAVL</a:t>
            </a:r>
            <a:endParaRPr lang="en-GB"/>
          </a:p>
        </p:txBody>
      </p:sp>
    </p:spTree>
    <p:extLst>
      <p:ext uri="{BB962C8B-B14F-4D97-AF65-F5344CB8AC3E}">
        <p14:creationId xmlns:p14="http://schemas.microsoft.com/office/powerpoint/2010/main" val="1524016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80ACDA-927F-F847-8B52-FD7907FDDB46}"/>
              </a:ext>
            </a:extLst>
          </p:cNvPr>
          <p:cNvSpPr>
            <a:spLocks noGrp="1"/>
          </p:cNvSpPr>
          <p:nvPr>
            <p:ph idx="1"/>
          </p:nvPr>
        </p:nvSpPr>
        <p:spPr>
          <a:xfrm>
            <a:off x="323747" y="759904"/>
            <a:ext cx="7534378" cy="4266968"/>
          </a:xfrm>
        </p:spPr>
        <p:txBody>
          <a:bodyPr>
            <a:normAutofit lnSpcReduction="10000"/>
          </a:bodyPr>
          <a:lstStyle/>
          <a:p>
            <a:pPr algn="just"/>
            <a:r>
              <a:rPr lang="en-GB" dirty="0"/>
              <a:t>Mirror-based corner cube retroreflectors return beam along reciprocal of incident beam vector.</a:t>
            </a:r>
          </a:p>
          <a:p>
            <a:pPr algn="just"/>
            <a:r>
              <a:rPr lang="en-GB" dirty="0"/>
              <a:t>Relative motion of the two spacecraft can cause the returning beam to “miss” the detector due to time-of-flight delay</a:t>
            </a:r>
            <a:r>
              <a:rPr lang="en-US" dirty="0"/>
              <a:t>. T</a:t>
            </a:r>
            <a:r>
              <a:rPr lang="en-GB" dirty="0"/>
              <a:t>wo solutions are possible </a:t>
            </a:r>
            <a:r>
              <a:rPr lang="en-CH" dirty="0"/>
              <a:t>–</a:t>
            </a:r>
            <a:r>
              <a:rPr lang="en-GB" dirty="0"/>
              <a:t> either increase beam divergence (thus losing intensity), or ensure that the reflected beam is correctly directed towards the detector, regardless of the relative motion.</a:t>
            </a:r>
          </a:p>
          <a:p>
            <a:pPr algn="just"/>
            <a:r>
              <a:rPr lang="en-GB" dirty="0"/>
              <a:t>There is evidence that glass prism based retroreflectors with certain refractive index exhibit a relativistic frame-dragging phenomenon, where the returning beam is returned exactly towards the source, regardless of the relative motion. </a:t>
            </a:r>
          </a:p>
          <a:p>
            <a:pPr lvl="1" algn="just"/>
            <a:r>
              <a:rPr lang="en-GB" dirty="0"/>
              <a:t>See </a:t>
            </a:r>
            <a:r>
              <a:rPr lang="en-GB" dirty="0" err="1"/>
              <a:t>Vasil’ev</a:t>
            </a:r>
            <a:r>
              <a:rPr lang="en-GB" dirty="0"/>
              <a:t> et al., “</a:t>
            </a:r>
            <a:r>
              <a:rPr lang="en-GB" i="1" dirty="0"/>
              <a:t>Effect of the optical medium in optical location</a:t>
            </a:r>
            <a:r>
              <a:rPr lang="en-GB" dirty="0"/>
              <a:t>”, </a:t>
            </a:r>
            <a:r>
              <a:rPr lang="en-GB" dirty="0" err="1"/>
              <a:t>Pis’ma</a:t>
            </a:r>
            <a:r>
              <a:rPr lang="en-GB" dirty="0"/>
              <a:t> </a:t>
            </a:r>
            <a:r>
              <a:rPr lang="en-GB" dirty="0" err="1"/>
              <a:t>Zh</a:t>
            </a:r>
            <a:r>
              <a:rPr lang="en-GB" dirty="0"/>
              <a:t>. </a:t>
            </a:r>
            <a:r>
              <a:rPr lang="en-GB" dirty="0" err="1"/>
              <a:t>Eksp</a:t>
            </a:r>
            <a:r>
              <a:rPr lang="en-GB" dirty="0"/>
              <a:t>. </a:t>
            </a:r>
            <a:r>
              <a:rPr lang="en-GB" dirty="0" err="1"/>
              <a:t>Teor</a:t>
            </a:r>
            <a:r>
              <a:rPr lang="en-GB" dirty="0"/>
              <a:t>. </a:t>
            </a:r>
            <a:r>
              <a:rPr lang="en-GB" dirty="0" err="1"/>
              <a:t>Fiz</a:t>
            </a:r>
            <a:r>
              <a:rPr lang="en-GB" dirty="0"/>
              <a:t>. 55 No.6, 317-320, 1992.</a:t>
            </a:r>
          </a:p>
          <a:p>
            <a:pPr algn="just"/>
            <a:r>
              <a:rPr lang="en-GB" dirty="0"/>
              <a:t>In this case the beam </a:t>
            </a:r>
            <a:r>
              <a:rPr lang="en-GB" i="1" dirty="0"/>
              <a:t>does</a:t>
            </a:r>
            <a:r>
              <a:rPr lang="en-GB" dirty="0"/>
              <a:t> return to the emitter/receiver satellite and the returning beam divergence does not need to be increased.</a:t>
            </a:r>
          </a:p>
        </p:txBody>
      </p:sp>
      <p:sp>
        <p:nvSpPr>
          <p:cNvPr id="3" name="Title 2">
            <a:extLst>
              <a:ext uri="{FF2B5EF4-FFF2-40B4-BE49-F238E27FC236}">
                <a16:creationId xmlns:a16="http://schemas.microsoft.com/office/drawing/2014/main" id="{277AFAAB-DC5F-AC4A-869D-AC96D2BD486F}"/>
              </a:ext>
            </a:extLst>
          </p:cNvPr>
          <p:cNvSpPr>
            <a:spLocks noGrp="1"/>
          </p:cNvSpPr>
          <p:nvPr>
            <p:ph type="title"/>
          </p:nvPr>
        </p:nvSpPr>
        <p:spPr/>
        <p:txBody>
          <a:bodyPr>
            <a:normAutofit fontScale="90000"/>
          </a:bodyPr>
          <a:lstStyle/>
          <a:p>
            <a:r>
              <a:rPr lang="en-GB"/>
              <a:t>Retroreflectors</a:t>
            </a:r>
          </a:p>
        </p:txBody>
      </p:sp>
      <p:pic>
        <p:nvPicPr>
          <p:cNvPr id="2" name="Picture 1">
            <a:extLst>
              <a:ext uri="{FF2B5EF4-FFF2-40B4-BE49-F238E27FC236}">
                <a16:creationId xmlns:a16="http://schemas.microsoft.com/office/drawing/2014/main" id="{FF7CF445-E312-5743-BCD0-9C6CAE4C0143}"/>
              </a:ext>
            </a:extLst>
          </p:cNvPr>
          <p:cNvPicPr>
            <a:picLocks noChangeAspect="1"/>
          </p:cNvPicPr>
          <p:nvPr/>
        </p:nvPicPr>
        <p:blipFill rotWithShape="1">
          <a:blip r:embed="rId3"/>
          <a:srcRect r="40863" b="25033"/>
          <a:stretch/>
        </p:blipFill>
        <p:spPr>
          <a:xfrm>
            <a:off x="7778335" y="2233846"/>
            <a:ext cx="1365665" cy="1294109"/>
          </a:xfrm>
          <a:prstGeom prst="ellipse">
            <a:avLst/>
          </a:prstGeom>
        </p:spPr>
      </p:pic>
      <p:pic>
        <p:nvPicPr>
          <p:cNvPr id="4" name="Picture 3">
            <a:extLst>
              <a:ext uri="{FF2B5EF4-FFF2-40B4-BE49-F238E27FC236}">
                <a16:creationId xmlns:a16="http://schemas.microsoft.com/office/drawing/2014/main" id="{31BAE64A-7406-794C-A051-1BF386C1CF2D}"/>
              </a:ext>
            </a:extLst>
          </p:cNvPr>
          <p:cNvPicPr>
            <a:picLocks noChangeAspect="1"/>
          </p:cNvPicPr>
          <p:nvPr/>
        </p:nvPicPr>
        <p:blipFill>
          <a:blip r:embed="rId4"/>
          <a:stretch>
            <a:fillRect/>
          </a:stretch>
        </p:blipFill>
        <p:spPr>
          <a:xfrm>
            <a:off x="7858125" y="759904"/>
            <a:ext cx="1365665" cy="1341914"/>
          </a:xfrm>
          <a:prstGeom prst="rect">
            <a:avLst/>
          </a:prstGeom>
        </p:spPr>
      </p:pic>
    </p:spTree>
    <p:extLst>
      <p:ext uri="{BB962C8B-B14F-4D97-AF65-F5344CB8AC3E}">
        <p14:creationId xmlns:p14="http://schemas.microsoft.com/office/powerpoint/2010/main" val="215666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84EE37-2612-004A-A190-51D2D0A14BE1}"/>
              </a:ext>
            </a:extLst>
          </p:cNvPr>
          <p:cNvSpPr>
            <a:spLocks noGrp="1"/>
          </p:cNvSpPr>
          <p:nvPr>
            <p:ph idx="1"/>
          </p:nvPr>
        </p:nvSpPr>
        <p:spPr/>
        <p:txBody>
          <a:bodyPr>
            <a:normAutofit fontScale="92500" lnSpcReduction="10000"/>
          </a:bodyPr>
          <a:lstStyle/>
          <a:p>
            <a:r>
              <a:rPr lang="en-GB" dirty="0"/>
              <a:t>Predicted laser link path loss varies greatly depending mainly on retroreflector model applied to compensate for velocity aberration:</a:t>
            </a:r>
          </a:p>
          <a:p>
            <a:pPr lvl="1"/>
            <a:r>
              <a:rPr lang="en-GB" dirty="0"/>
              <a:t>Assuming validity of the </a:t>
            </a:r>
            <a:r>
              <a:rPr lang="en-GB" dirty="0" err="1"/>
              <a:t>Vasil’ev</a:t>
            </a:r>
            <a:r>
              <a:rPr lang="en-GB" dirty="0"/>
              <a:t> model, a reasonably-sized 6cm glass prism retroreflector applying the frame-dragging </a:t>
            </a:r>
            <a:r>
              <a:rPr lang="en-GB" dirty="0" err="1"/>
              <a:t>Vasil’ev</a:t>
            </a:r>
            <a:r>
              <a:rPr lang="en-GB" dirty="0"/>
              <a:t> model would exhibit gain of 76 dB.</a:t>
            </a:r>
          </a:p>
          <a:p>
            <a:pPr lvl="1"/>
            <a:r>
              <a:rPr lang="en-GB" dirty="0"/>
              <a:t>A small 9 mm reflector that only relies on optical beam divergence provides 40 dB (a loss of over 3 orders of magnitude as opposed to the previous case). </a:t>
            </a:r>
          </a:p>
          <a:p>
            <a:pPr lvl="1"/>
            <a:r>
              <a:rPr lang="en-GB" dirty="0"/>
              <a:t>Other methods such as retroreflector spoiling would likely provide gain that is in-between these two extreme cases.</a:t>
            </a:r>
          </a:p>
          <a:p>
            <a:r>
              <a:rPr lang="en-GB" dirty="0"/>
              <a:t>Utilizing a 15,000 km equatorial MEO orbit for the upper satellite instead of GEO results in 12 dB power gain due to reduced free space loss.</a:t>
            </a:r>
          </a:p>
          <a:p>
            <a:r>
              <a:rPr lang="en-GB" dirty="0"/>
              <a:t>Depending on the choice of these parameters (and validity of models), total link loss is estimated between -32 (best assumptions) and -80 dB (worst assumptions).</a:t>
            </a:r>
          </a:p>
          <a:p>
            <a:r>
              <a:rPr lang="en-GB" dirty="0"/>
              <a:t>Assuming a pulsed laser source with peak power of at least one kilowatt, the returning beam power is then expected to be on the order of tens of microwatts or better, which should be well within the detectable region.</a:t>
            </a:r>
          </a:p>
          <a:p>
            <a:r>
              <a:rPr lang="en-GB" b="1" dirty="0"/>
              <a:t>For more details see laser link document in attachments </a:t>
            </a:r>
            <a:r>
              <a:rPr lang="en-US" b="1" dirty="0"/>
              <a:t>(final slide)</a:t>
            </a:r>
            <a:r>
              <a:rPr lang="en-GB" b="1" dirty="0"/>
              <a:t>.</a:t>
            </a:r>
          </a:p>
        </p:txBody>
      </p:sp>
      <p:sp>
        <p:nvSpPr>
          <p:cNvPr id="3" name="Title 2">
            <a:extLst>
              <a:ext uri="{FF2B5EF4-FFF2-40B4-BE49-F238E27FC236}">
                <a16:creationId xmlns:a16="http://schemas.microsoft.com/office/drawing/2014/main" id="{277AFAAB-DC5F-AC4A-869D-AC96D2BD486F}"/>
              </a:ext>
            </a:extLst>
          </p:cNvPr>
          <p:cNvSpPr>
            <a:spLocks noGrp="1"/>
          </p:cNvSpPr>
          <p:nvPr>
            <p:ph type="title"/>
          </p:nvPr>
        </p:nvSpPr>
        <p:spPr/>
        <p:txBody>
          <a:bodyPr>
            <a:normAutofit fontScale="90000"/>
          </a:bodyPr>
          <a:lstStyle/>
          <a:p>
            <a:r>
              <a:rPr lang="en-GB"/>
              <a:t>Laser ranging: power calculation</a:t>
            </a:r>
          </a:p>
        </p:txBody>
      </p:sp>
    </p:spTree>
    <p:extLst>
      <p:ext uri="{BB962C8B-B14F-4D97-AF65-F5344CB8AC3E}">
        <p14:creationId xmlns:p14="http://schemas.microsoft.com/office/powerpoint/2010/main" val="909474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AFAAB-DC5F-AC4A-869D-AC96D2BD486F}"/>
              </a:ext>
            </a:extLst>
          </p:cNvPr>
          <p:cNvSpPr>
            <a:spLocks noGrp="1"/>
          </p:cNvSpPr>
          <p:nvPr>
            <p:ph type="title"/>
          </p:nvPr>
        </p:nvSpPr>
        <p:spPr/>
        <p:txBody>
          <a:bodyPr>
            <a:normAutofit fontScale="90000"/>
          </a:bodyPr>
          <a:lstStyle/>
          <a:p>
            <a:r>
              <a:rPr lang="en-GB"/>
              <a:t>LEO spacecraft design concept</a:t>
            </a:r>
          </a:p>
        </p:txBody>
      </p:sp>
      <p:pic>
        <p:nvPicPr>
          <p:cNvPr id="6" name="Picture 2" descr="https://lh3.googleusercontent.com/xw5hXqQ3x_9Y2AR3m5DJRP-DwlI6xnd27rSfyBNbloLnBAPML6hWwOB4hJJjgfnS_Zz2DAonJ_FYRrb1ZYtD56IR_P0bopu6quccL0OxX-R-jPtOOZf2zMk2PssXGp9Ys1EP3fukOPmet-wdEg">
            <a:extLst>
              <a:ext uri="{FF2B5EF4-FFF2-40B4-BE49-F238E27FC236}">
                <a16:creationId xmlns:a16="http://schemas.microsoft.com/office/drawing/2014/main" id="{04E1F36A-E60F-DC48-94DC-DC6E84D8D50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331" y1="2500" x2="47331" y2="2500"/>
                        <a14:foregroundMark x1="50712" y1="1346" x2="50712" y2="1346"/>
                      </a14:backgroundRemoval>
                    </a14:imgEffect>
                  </a14:imgLayer>
                </a14:imgProps>
              </a:ext>
              <a:ext uri="{28A0092B-C50C-407E-A947-70E740481C1C}">
                <a14:useLocalDpi xmlns:a14="http://schemas.microsoft.com/office/drawing/2010/main" val="0"/>
              </a:ext>
            </a:extLst>
          </a:blip>
          <a:srcRect/>
          <a:stretch>
            <a:fillRect/>
          </a:stretch>
        </p:blipFill>
        <p:spPr bwMode="auto">
          <a:xfrm>
            <a:off x="4298845" y="891705"/>
            <a:ext cx="3220190" cy="2979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s://lh4.googleusercontent.com/9ZG9cnYlBt7Qp2Dt2mv0aEXUHPU6p4IoeEilHV8r4VKAOcaHqsJlArzKKvOokpzSoVvnFpHKnFNeUCOxjdbTXT6YEoRW49G6_V63r86WljJx6KTt4D_zPz0KWUc1BGYz5TU0QCuBp70">
            <a:extLst>
              <a:ext uri="{FF2B5EF4-FFF2-40B4-BE49-F238E27FC236}">
                <a16:creationId xmlns:a16="http://schemas.microsoft.com/office/drawing/2014/main" id="{E4154EFC-D97D-D74A-A154-5A8DAE5081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5" b="97199" l="3556" r="93185"/>
                    </a14:imgEffect>
                  </a14:imgLayer>
                </a14:imgProps>
              </a:ext>
              <a:ext uri="{28A0092B-C50C-407E-A947-70E740481C1C}">
                <a14:useLocalDpi xmlns:a14="http://schemas.microsoft.com/office/drawing/2010/main" val="0"/>
              </a:ext>
            </a:extLst>
          </a:blip>
          <a:srcRect/>
          <a:stretch>
            <a:fillRect/>
          </a:stretch>
        </p:blipFill>
        <p:spPr bwMode="auto">
          <a:xfrm>
            <a:off x="1832639" y="1427832"/>
            <a:ext cx="3691645" cy="33197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3396A79-CBD9-B849-89DE-CDA3DB3C5240}"/>
              </a:ext>
            </a:extLst>
          </p:cNvPr>
          <p:cNvSpPr/>
          <p:nvPr/>
        </p:nvSpPr>
        <p:spPr>
          <a:xfrm>
            <a:off x="208624" y="1042057"/>
            <a:ext cx="2339609" cy="1569660"/>
          </a:xfrm>
          <a:prstGeom prst="rect">
            <a:avLst/>
          </a:prstGeom>
        </p:spPr>
        <p:txBody>
          <a:bodyPr wrap="square">
            <a:spAutoFit/>
          </a:bodyPr>
          <a:lstStyle/>
          <a:p>
            <a:pPr algn="ctr" defTabSz="914400" eaLnBrk="0" fontAlgn="base" hangingPunct="0">
              <a:spcBef>
                <a:spcPct val="0"/>
              </a:spcBef>
              <a:spcAft>
                <a:spcPct val="0"/>
              </a:spcAft>
            </a:pPr>
            <a:r>
              <a:rPr lang="en-US" altLang="en-US" sz="1600" dirty="0">
                <a:solidFill>
                  <a:srgbClr val="000000"/>
                </a:solidFill>
                <a:latin typeface="+mj-lt"/>
                <a:ea typeface="Quattrocento Sans" charset="0"/>
              </a:rPr>
              <a:t>Good </a:t>
            </a:r>
            <a:r>
              <a:rPr lang="en-US" altLang="en-US" sz="1600" b="1" dirty="0">
                <a:solidFill>
                  <a:srgbClr val="000000"/>
                </a:solidFill>
                <a:latin typeface="+mj-lt"/>
                <a:ea typeface="Quattrocento Sans" charset="0"/>
              </a:rPr>
              <a:t>ballistic coefficient </a:t>
            </a:r>
            <a:r>
              <a:rPr lang="is-IS" altLang="en-US" sz="1600" dirty="0">
                <a:solidFill>
                  <a:srgbClr val="000000"/>
                </a:solidFill>
                <a:latin typeface="+mj-lt"/>
                <a:ea typeface="Quattrocento Sans" charset="0"/>
              </a:rPr>
              <a:t>0.008 m²/kg</a:t>
            </a:r>
            <a:r>
              <a:rPr lang="en-US" altLang="en-US" sz="1600" dirty="0">
                <a:solidFill>
                  <a:srgbClr val="000000"/>
                </a:solidFill>
                <a:latin typeface="+mj-lt"/>
                <a:ea typeface="Quattrocento Sans" charset="0"/>
              </a:rPr>
              <a:t> </a:t>
            </a:r>
          </a:p>
          <a:p>
            <a:pPr defTabSz="914400" eaLnBrk="0" fontAlgn="base" hangingPunct="0">
              <a:spcBef>
                <a:spcPct val="0"/>
              </a:spcBef>
              <a:spcAft>
                <a:spcPct val="0"/>
              </a:spcAft>
            </a:pPr>
            <a:endParaRPr lang="en-US" altLang="en-US" sz="1600" dirty="0">
              <a:solidFill>
                <a:srgbClr val="000000"/>
              </a:solidFill>
              <a:latin typeface="+mj-lt"/>
              <a:ea typeface="-webkit-standard" charset="0"/>
            </a:endParaRPr>
          </a:p>
          <a:p>
            <a:pPr lvl="0" defTabSz="914400" eaLnBrk="0" fontAlgn="base" hangingPunct="0">
              <a:spcBef>
                <a:spcPct val="0"/>
              </a:spcBef>
              <a:spcAft>
                <a:spcPct val="0"/>
              </a:spcAft>
            </a:pPr>
            <a:br>
              <a:rPr lang="en-US" altLang="en-US" sz="1600" b="1" u="sng" dirty="0">
                <a:latin typeface="+mj-lt"/>
              </a:rPr>
            </a:br>
            <a:br>
              <a:rPr lang="en-US" altLang="en-US" sz="1600" dirty="0">
                <a:solidFill>
                  <a:srgbClr val="000000"/>
                </a:solidFill>
                <a:latin typeface="+mj-lt"/>
                <a:ea typeface="-webkit-standard" charset="0"/>
              </a:rPr>
            </a:br>
            <a:endParaRPr lang="en-US" altLang="en-US" sz="1600" dirty="0">
              <a:solidFill>
                <a:srgbClr val="000000"/>
              </a:solidFill>
              <a:latin typeface="+mj-lt"/>
              <a:ea typeface="-webkit-standard" charset="0"/>
            </a:endParaRPr>
          </a:p>
        </p:txBody>
      </p:sp>
      <p:sp>
        <p:nvSpPr>
          <p:cNvPr id="9" name="Rectangle 8">
            <a:extLst>
              <a:ext uri="{FF2B5EF4-FFF2-40B4-BE49-F238E27FC236}">
                <a16:creationId xmlns:a16="http://schemas.microsoft.com/office/drawing/2014/main" id="{417E8E5A-706A-B54C-A88B-C1BE5EA3279E}"/>
              </a:ext>
            </a:extLst>
          </p:cNvPr>
          <p:cNvSpPr/>
          <p:nvPr/>
        </p:nvSpPr>
        <p:spPr>
          <a:xfrm>
            <a:off x="200921" y="2337247"/>
            <a:ext cx="1247514" cy="338554"/>
          </a:xfrm>
          <a:prstGeom prst="rect">
            <a:avLst/>
          </a:prstGeom>
        </p:spPr>
        <p:txBody>
          <a:bodyPr wrap="square">
            <a:spAutoFit/>
          </a:bodyPr>
          <a:lstStyle/>
          <a:p>
            <a:pPr lvl="0" defTabSz="914400" eaLnBrk="0" fontAlgn="base" hangingPunct="0">
              <a:spcBef>
                <a:spcPct val="0"/>
              </a:spcBef>
              <a:spcAft>
                <a:spcPct val="0"/>
              </a:spcAft>
            </a:pPr>
            <a:r>
              <a:rPr lang="en-US" altLang="en-US" sz="1600">
                <a:solidFill>
                  <a:srgbClr val="000000"/>
                </a:solidFill>
                <a:latin typeface="+mj-lt"/>
                <a:ea typeface="Quattrocento Sans" charset="0"/>
              </a:rPr>
              <a:t>Solar panels</a:t>
            </a:r>
          </a:p>
        </p:txBody>
      </p:sp>
      <p:sp>
        <p:nvSpPr>
          <p:cNvPr id="10" name="Rectangle 9">
            <a:extLst>
              <a:ext uri="{FF2B5EF4-FFF2-40B4-BE49-F238E27FC236}">
                <a16:creationId xmlns:a16="http://schemas.microsoft.com/office/drawing/2014/main" id="{81FC7E5C-DED7-BB40-8314-356768E11890}"/>
              </a:ext>
            </a:extLst>
          </p:cNvPr>
          <p:cNvSpPr/>
          <p:nvPr/>
        </p:nvSpPr>
        <p:spPr>
          <a:xfrm>
            <a:off x="140222" y="4078279"/>
            <a:ext cx="1941507" cy="830997"/>
          </a:xfrm>
          <a:prstGeom prst="rect">
            <a:avLst/>
          </a:prstGeom>
        </p:spPr>
        <p:txBody>
          <a:bodyPr wrap="square">
            <a:spAutoFit/>
          </a:bodyPr>
          <a:lstStyle/>
          <a:p>
            <a:pPr lvl="0" algn="ctr" defTabSz="914400" eaLnBrk="0" fontAlgn="base" hangingPunct="0">
              <a:spcBef>
                <a:spcPct val="0"/>
              </a:spcBef>
              <a:spcAft>
                <a:spcPct val="0"/>
              </a:spcAft>
            </a:pPr>
            <a:r>
              <a:rPr lang="en-US" altLang="en-US" sz="1600" dirty="0">
                <a:solidFill>
                  <a:srgbClr val="000000"/>
                </a:solidFill>
                <a:latin typeface="+mj-lt"/>
                <a:ea typeface="Quattrocento Sans" charset="0"/>
              </a:rPr>
              <a:t>Multiple passive prism </a:t>
            </a:r>
            <a:r>
              <a:rPr lang="en-US" altLang="en-US" sz="1600" b="1" dirty="0">
                <a:solidFill>
                  <a:srgbClr val="000000"/>
                </a:solidFill>
                <a:latin typeface="+mj-lt"/>
                <a:ea typeface="Quattrocento Sans" charset="0"/>
              </a:rPr>
              <a:t>retroreflectors</a:t>
            </a:r>
            <a:r>
              <a:rPr lang="en-US" altLang="en-US" sz="1600" dirty="0">
                <a:solidFill>
                  <a:srgbClr val="000000"/>
                </a:solidFill>
                <a:latin typeface="+mj-lt"/>
                <a:ea typeface="Quattrocento Sans" charset="0"/>
              </a:rPr>
              <a:t> 20</a:t>
            </a:r>
            <a:r>
              <a:rPr lang="it-IT" altLang="en-US" sz="1600" dirty="0">
                <a:solidFill>
                  <a:srgbClr val="000000"/>
                </a:solidFill>
                <a:latin typeface="+mj-lt"/>
                <a:ea typeface="Quattrocento Sans" charset="0"/>
              </a:rPr>
              <a:t>°</a:t>
            </a:r>
            <a:r>
              <a:rPr lang="en-US" altLang="en-US" sz="1600" dirty="0">
                <a:solidFill>
                  <a:srgbClr val="000000"/>
                </a:solidFill>
                <a:latin typeface="+mj-lt"/>
                <a:ea typeface="Quattrocento Sans" charset="0"/>
              </a:rPr>
              <a:t> acceptance angle</a:t>
            </a:r>
          </a:p>
        </p:txBody>
      </p:sp>
      <p:sp>
        <p:nvSpPr>
          <p:cNvPr id="11" name="Rectangle 10">
            <a:extLst>
              <a:ext uri="{FF2B5EF4-FFF2-40B4-BE49-F238E27FC236}">
                <a16:creationId xmlns:a16="http://schemas.microsoft.com/office/drawing/2014/main" id="{575B37BA-D382-1049-9BC7-FA712D40446F}"/>
              </a:ext>
            </a:extLst>
          </p:cNvPr>
          <p:cNvSpPr/>
          <p:nvPr/>
        </p:nvSpPr>
        <p:spPr>
          <a:xfrm>
            <a:off x="7387130" y="1017869"/>
            <a:ext cx="1338024" cy="830997"/>
          </a:xfrm>
          <a:prstGeom prst="rect">
            <a:avLst/>
          </a:prstGeom>
        </p:spPr>
        <p:txBody>
          <a:bodyPr wrap="square">
            <a:spAutoFit/>
          </a:bodyPr>
          <a:lstStyle/>
          <a:p>
            <a:pPr lvl="0" algn="ctr" defTabSz="914400" eaLnBrk="0" fontAlgn="base" hangingPunct="0">
              <a:spcBef>
                <a:spcPct val="0"/>
              </a:spcBef>
              <a:spcAft>
                <a:spcPct val="0"/>
              </a:spcAft>
            </a:pPr>
            <a:r>
              <a:rPr lang="en-US" altLang="en-US" sz="1600" dirty="0">
                <a:solidFill>
                  <a:srgbClr val="000000"/>
                </a:solidFill>
                <a:latin typeface="+mj-lt"/>
                <a:ea typeface="Quattrocento Sans" charset="0"/>
              </a:rPr>
              <a:t>GNSS for </a:t>
            </a:r>
            <a:r>
              <a:rPr lang="en-US" altLang="en-US" sz="1600" b="1" dirty="0">
                <a:solidFill>
                  <a:srgbClr val="000000"/>
                </a:solidFill>
                <a:latin typeface="+mj-lt"/>
                <a:ea typeface="Quattrocento Sans" charset="0"/>
              </a:rPr>
              <a:t>position</a:t>
            </a:r>
            <a:r>
              <a:rPr lang="en-US" altLang="en-US" sz="1600" dirty="0">
                <a:solidFill>
                  <a:srgbClr val="000000"/>
                </a:solidFill>
                <a:latin typeface="+mj-lt"/>
                <a:ea typeface="Quattrocento Sans" charset="0"/>
              </a:rPr>
              <a:t> knowledge</a:t>
            </a:r>
          </a:p>
        </p:txBody>
      </p:sp>
      <p:sp>
        <p:nvSpPr>
          <p:cNvPr id="12" name="Rectangle 11">
            <a:extLst>
              <a:ext uri="{FF2B5EF4-FFF2-40B4-BE49-F238E27FC236}">
                <a16:creationId xmlns:a16="http://schemas.microsoft.com/office/drawing/2014/main" id="{F1D80299-89F7-EA47-B9DC-5FC38EEB6B85}"/>
              </a:ext>
            </a:extLst>
          </p:cNvPr>
          <p:cNvSpPr/>
          <p:nvPr/>
        </p:nvSpPr>
        <p:spPr>
          <a:xfrm>
            <a:off x="7204455" y="2348431"/>
            <a:ext cx="2098214" cy="584775"/>
          </a:xfrm>
          <a:prstGeom prst="rect">
            <a:avLst/>
          </a:prstGeom>
        </p:spPr>
        <p:txBody>
          <a:bodyPr wrap="square">
            <a:spAutoFit/>
          </a:bodyPr>
          <a:lstStyle/>
          <a:p>
            <a:pPr algn="ctr" defTabSz="914400" eaLnBrk="0" fontAlgn="base" hangingPunct="0">
              <a:spcBef>
                <a:spcPct val="0"/>
              </a:spcBef>
              <a:spcAft>
                <a:spcPct val="0"/>
              </a:spcAft>
            </a:pPr>
            <a:r>
              <a:rPr lang="en-US" altLang="en-US" sz="1600" dirty="0">
                <a:solidFill>
                  <a:srgbClr val="000000"/>
                </a:solidFill>
                <a:latin typeface="+mj-lt"/>
                <a:ea typeface="Quattrocento Sans" charset="0"/>
              </a:rPr>
              <a:t>Sensors for </a:t>
            </a:r>
          </a:p>
          <a:p>
            <a:pPr algn="ctr" defTabSz="914400" eaLnBrk="0" fontAlgn="base" hangingPunct="0">
              <a:spcBef>
                <a:spcPct val="0"/>
              </a:spcBef>
              <a:spcAft>
                <a:spcPct val="0"/>
              </a:spcAft>
            </a:pPr>
            <a:r>
              <a:rPr lang="en-US" altLang="en-US" sz="1600" b="1" dirty="0">
                <a:solidFill>
                  <a:srgbClr val="000000"/>
                </a:solidFill>
                <a:latin typeface="+mj-lt"/>
                <a:ea typeface="Quattrocento Sans" charset="0"/>
              </a:rPr>
              <a:t>attitude</a:t>
            </a:r>
            <a:r>
              <a:rPr lang="en-US" altLang="en-US" sz="1600" dirty="0">
                <a:solidFill>
                  <a:srgbClr val="000000"/>
                </a:solidFill>
                <a:latin typeface="+mj-lt"/>
                <a:ea typeface="Quattrocento Sans" charset="0"/>
              </a:rPr>
              <a:t> knowledge</a:t>
            </a:r>
          </a:p>
        </p:txBody>
      </p:sp>
      <p:sp>
        <p:nvSpPr>
          <p:cNvPr id="13" name="Rectangle 12">
            <a:extLst>
              <a:ext uri="{FF2B5EF4-FFF2-40B4-BE49-F238E27FC236}">
                <a16:creationId xmlns:a16="http://schemas.microsoft.com/office/drawing/2014/main" id="{B50AADE0-AE2F-C54E-B441-3D7A1E0260C9}"/>
              </a:ext>
            </a:extLst>
          </p:cNvPr>
          <p:cNvSpPr/>
          <p:nvPr/>
        </p:nvSpPr>
        <p:spPr>
          <a:xfrm>
            <a:off x="6337370" y="3940346"/>
            <a:ext cx="1944608" cy="584775"/>
          </a:xfrm>
          <a:prstGeom prst="rect">
            <a:avLst/>
          </a:prstGeom>
        </p:spPr>
        <p:txBody>
          <a:bodyPr wrap="square">
            <a:spAutoFit/>
          </a:bodyPr>
          <a:lstStyle/>
          <a:p>
            <a:pPr algn="ctr" defTabSz="914400" eaLnBrk="0" fontAlgn="base" hangingPunct="0">
              <a:spcBef>
                <a:spcPct val="0"/>
              </a:spcBef>
              <a:spcAft>
                <a:spcPct val="0"/>
              </a:spcAft>
            </a:pPr>
            <a:r>
              <a:rPr lang="en-US" altLang="en-US" sz="1600" dirty="0" err="1">
                <a:solidFill>
                  <a:srgbClr val="000000"/>
                </a:solidFill>
                <a:latin typeface="+mj-lt"/>
                <a:ea typeface="Quattrocento Sans" charset="0"/>
              </a:rPr>
              <a:t>Magnetorquers</a:t>
            </a:r>
            <a:r>
              <a:rPr lang="en-US" altLang="en-US" sz="1600" dirty="0">
                <a:solidFill>
                  <a:srgbClr val="000000"/>
                </a:solidFill>
                <a:latin typeface="+mj-lt"/>
                <a:ea typeface="Quattrocento Sans" charset="0"/>
              </a:rPr>
              <a:t> for </a:t>
            </a:r>
            <a:r>
              <a:rPr lang="en-US" altLang="en-US" sz="1600" b="1" dirty="0" err="1">
                <a:solidFill>
                  <a:srgbClr val="000000"/>
                </a:solidFill>
                <a:latin typeface="+mj-lt"/>
                <a:ea typeface="Quattrocento Sans" charset="0"/>
              </a:rPr>
              <a:t>detumbling</a:t>
            </a:r>
            <a:endParaRPr lang="en-US" altLang="en-US" sz="1600" b="1" dirty="0">
              <a:solidFill>
                <a:srgbClr val="000000"/>
              </a:solidFill>
              <a:latin typeface="+mj-lt"/>
              <a:ea typeface="Quattrocento Sans" charset="0"/>
            </a:endParaRPr>
          </a:p>
        </p:txBody>
      </p:sp>
      <p:cxnSp>
        <p:nvCxnSpPr>
          <p:cNvPr id="14" name="Straight Arrow Connector 13">
            <a:extLst>
              <a:ext uri="{FF2B5EF4-FFF2-40B4-BE49-F238E27FC236}">
                <a16:creationId xmlns:a16="http://schemas.microsoft.com/office/drawing/2014/main" id="{28DF270A-8ED3-1440-86E8-B33E3B289020}"/>
              </a:ext>
            </a:extLst>
          </p:cNvPr>
          <p:cNvCxnSpPr/>
          <p:nvPr/>
        </p:nvCxnSpPr>
        <p:spPr>
          <a:xfrm flipH="1" flipV="1">
            <a:off x="6201205" y="3171351"/>
            <a:ext cx="515359" cy="7689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58403E1-158D-3F46-9C9D-3DF55558F28E}"/>
              </a:ext>
            </a:extLst>
          </p:cNvPr>
          <p:cNvCxnSpPr/>
          <p:nvPr/>
        </p:nvCxnSpPr>
        <p:spPr>
          <a:xfrm flipH="1">
            <a:off x="6879022" y="2640818"/>
            <a:ext cx="508108" cy="148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1777F9D-D243-EE41-92CD-0E6A995AFDB4}"/>
              </a:ext>
            </a:extLst>
          </p:cNvPr>
          <p:cNvCxnSpPr/>
          <p:nvPr/>
        </p:nvCxnSpPr>
        <p:spPr>
          <a:xfrm flipH="1">
            <a:off x="6782292" y="1464500"/>
            <a:ext cx="669664" cy="6696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F9E32F0-5CB1-CD47-8340-8705223413C5}"/>
              </a:ext>
            </a:extLst>
          </p:cNvPr>
          <p:cNvCxnSpPr>
            <a:cxnSpLocks/>
          </p:cNvCxnSpPr>
          <p:nvPr/>
        </p:nvCxnSpPr>
        <p:spPr>
          <a:xfrm>
            <a:off x="1832639" y="1745036"/>
            <a:ext cx="519942" cy="5263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D845C20-87AB-2446-813F-B6DBE435DB5E}"/>
              </a:ext>
            </a:extLst>
          </p:cNvPr>
          <p:cNvCxnSpPr>
            <a:cxnSpLocks/>
          </p:cNvCxnSpPr>
          <p:nvPr/>
        </p:nvCxnSpPr>
        <p:spPr>
          <a:xfrm>
            <a:off x="1455621" y="2544992"/>
            <a:ext cx="871613" cy="3125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7205D4E-162B-D243-8424-FDBF5DBE8043}"/>
              </a:ext>
            </a:extLst>
          </p:cNvPr>
          <p:cNvCxnSpPr>
            <a:cxnSpLocks/>
          </p:cNvCxnSpPr>
          <p:nvPr/>
        </p:nvCxnSpPr>
        <p:spPr>
          <a:xfrm flipV="1">
            <a:off x="1832639" y="3231638"/>
            <a:ext cx="471455" cy="8466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8065154-CF45-FA44-86BE-361037CDE2AD}"/>
              </a:ext>
            </a:extLst>
          </p:cNvPr>
          <p:cNvSpPr/>
          <p:nvPr/>
        </p:nvSpPr>
        <p:spPr>
          <a:xfrm>
            <a:off x="6895580" y="3350958"/>
            <a:ext cx="2189820" cy="338554"/>
          </a:xfrm>
          <a:prstGeom prst="rect">
            <a:avLst/>
          </a:prstGeom>
        </p:spPr>
        <p:txBody>
          <a:bodyPr wrap="square">
            <a:spAutoFit/>
          </a:bodyPr>
          <a:lstStyle/>
          <a:p>
            <a:pPr algn="ctr" defTabSz="914400" eaLnBrk="0" fontAlgn="base" hangingPunct="0">
              <a:spcBef>
                <a:spcPct val="0"/>
              </a:spcBef>
              <a:spcAft>
                <a:spcPct val="0"/>
              </a:spcAft>
            </a:pPr>
            <a:r>
              <a:rPr lang="en-US" altLang="en-US" sz="1600" b="1" dirty="0">
                <a:solidFill>
                  <a:srgbClr val="000000"/>
                </a:solidFill>
                <a:latin typeface="+mj-lt"/>
                <a:ea typeface="Quattrocento Sans" charset="0"/>
              </a:rPr>
              <a:t>Accelerometer</a:t>
            </a:r>
            <a:r>
              <a:rPr lang="en-US" altLang="en-US" sz="1600" dirty="0">
                <a:solidFill>
                  <a:srgbClr val="000000"/>
                </a:solidFill>
                <a:latin typeface="+mj-lt"/>
                <a:ea typeface="Quattrocento Sans" charset="0"/>
              </a:rPr>
              <a:t> at C.O.M</a:t>
            </a:r>
          </a:p>
        </p:txBody>
      </p:sp>
      <p:cxnSp>
        <p:nvCxnSpPr>
          <p:cNvPr id="21" name="Straight Arrow Connector 20">
            <a:extLst>
              <a:ext uri="{FF2B5EF4-FFF2-40B4-BE49-F238E27FC236}">
                <a16:creationId xmlns:a16="http://schemas.microsoft.com/office/drawing/2014/main" id="{9BE62AEA-CC6A-6C4E-921A-593306971347}"/>
              </a:ext>
            </a:extLst>
          </p:cNvPr>
          <p:cNvCxnSpPr/>
          <p:nvPr/>
        </p:nvCxnSpPr>
        <p:spPr>
          <a:xfrm flipH="1" flipV="1">
            <a:off x="6201205" y="2580804"/>
            <a:ext cx="1022887" cy="735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60F22F1E-C1E6-E947-80FD-4C1F79AC8FBC}"/>
              </a:ext>
            </a:extLst>
          </p:cNvPr>
          <p:cNvSpPr/>
          <p:nvPr/>
        </p:nvSpPr>
        <p:spPr>
          <a:xfrm rot="5174449">
            <a:off x="820707" y="2061557"/>
            <a:ext cx="636216" cy="2340160"/>
          </a:xfrm>
          <a:prstGeom prst="triangle">
            <a:avLst/>
          </a:prstGeom>
          <a:solidFill>
            <a:srgbClr val="FFA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482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12F1B1-C5AA-0341-B8EB-004510E7BAC6}"/>
              </a:ext>
            </a:extLst>
          </p:cNvPr>
          <p:cNvSpPr>
            <a:spLocks noGrp="1"/>
          </p:cNvSpPr>
          <p:nvPr>
            <p:ph idx="1"/>
          </p:nvPr>
        </p:nvSpPr>
        <p:spPr>
          <a:xfrm>
            <a:off x="323746" y="759904"/>
            <a:ext cx="8558997" cy="4266968"/>
          </a:xfrm>
        </p:spPr>
        <p:txBody>
          <a:bodyPr/>
          <a:lstStyle/>
          <a:p>
            <a:r>
              <a:rPr lang="en-GB" dirty="0"/>
              <a:t>MEO high precision clock</a:t>
            </a:r>
          </a:p>
          <a:p>
            <a:pPr lvl="1"/>
            <a:r>
              <a:rPr lang="en-GB" dirty="0"/>
              <a:t>Time of flight measurement between pulse send and receive.</a:t>
            </a:r>
          </a:p>
          <a:p>
            <a:pPr lvl="1"/>
            <a:r>
              <a:rPr lang="en-GB" dirty="0"/>
              <a:t>Clock precision has large impact on ranging result and so gravity measurement.</a:t>
            </a:r>
          </a:p>
          <a:p>
            <a:pPr lvl="1"/>
            <a:r>
              <a:rPr lang="en-GB" dirty="0"/>
              <a:t>Better than 3x10</a:t>
            </a:r>
            <a:r>
              <a:rPr lang="en-GB" baseline="30000" dirty="0"/>
              <a:t>-16</a:t>
            </a:r>
            <a:r>
              <a:rPr lang="en-GB" dirty="0"/>
              <a:t> s precision required.</a:t>
            </a:r>
          </a:p>
          <a:p>
            <a:r>
              <a:rPr lang="en-GB" dirty="0"/>
              <a:t>LEO &amp; MEO </a:t>
            </a:r>
            <a:r>
              <a:rPr lang="en-GB" dirty="0" err="1"/>
              <a:t>accelerometry</a:t>
            </a:r>
            <a:endParaRPr lang="en-GB" dirty="0"/>
          </a:p>
          <a:p>
            <a:pPr lvl="1"/>
            <a:r>
              <a:rPr lang="en-GB" dirty="0"/>
              <a:t>To compensate for non-gravitational forces, approximately 1x10</a:t>
            </a:r>
            <a:r>
              <a:rPr lang="en-GB" baseline="30000" dirty="0"/>
              <a:t>-8</a:t>
            </a:r>
            <a:r>
              <a:rPr lang="en-GB" dirty="0"/>
              <a:t> ms</a:t>
            </a:r>
            <a:r>
              <a:rPr lang="en-GB" baseline="30000" dirty="0"/>
              <a:t>-2</a:t>
            </a:r>
            <a:r>
              <a:rPr lang="en-GB" dirty="0"/>
              <a:t> precision </a:t>
            </a:r>
            <a:r>
              <a:rPr lang="en-GB" dirty="0" err="1"/>
              <a:t>req’d</a:t>
            </a:r>
            <a:r>
              <a:rPr lang="en-GB" dirty="0"/>
              <a:t>.</a:t>
            </a:r>
          </a:p>
          <a:p>
            <a:r>
              <a:rPr lang="en-GB" dirty="0"/>
              <a:t>LEO attitude determination</a:t>
            </a:r>
          </a:p>
          <a:p>
            <a:pPr lvl="1"/>
            <a:r>
              <a:rPr lang="en-GB" dirty="0"/>
              <a:t>To calculate position of reflecting retroreflector from centre of mass along measurement vector (as S/C is not attitude controlled), approx. 0.02˚ precision </a:t>
            </a:r>
            <a:r>
              <a:rPr lang="en-GB" dirty="0" err="1"/>
              <a:t>req’d</a:t>
            </a:r>
            <a:r>
              <a:rPr lang="en-GB" dirty="0"/>
              <a:t>.</a:t>
            </a:r>
          </a:p>
          <a:p>
            <a:r>
              <a:rPr lang="en-GB" dirty="0"/>
              <a:t>LEO position knowledge</a:t>
            </a:r>
          </a:p>
          <a:p>
            <a:pPr lvl="1"/>
            <a:r>
              <a:rPr lang="en-GB" dirty="0"/>
              <a:t>To allow pointing of MEO laser to ensure spot intersects LEO S/C: GNSS sufficient.</a:t>
            </a:r>
          </a:p>
          <a:p>
            <a:pPr lvl="1"/>
            <a:r>
              <a:rPr lang="en-GB" dirty="0"/>
              <a:t>Higher precision for gravity field retrieval (cm) via post-processing.</a:t>
            </a:r>
          </a:p>
        </p:txBody>
      </p:sp>
      <p:sp>
        <p:nvSpPr>
          <p:cNvPr id="3" name="Title 2">
            <a:extLst>
              <a:ext uri="{FF2B5EF4-FFF2-40B4-BE49-F238E27FC236}">
                <a16:creationId xmlns:a16="http://schemas.microsoft.com/office/drawing/2014/main" id="{277AFAAB-DC5F-AC4A-869D-AC96D2BD486F}"/>
              </a:ext>
            </a:extLst>
          </p:cNvPr>
          <p:cNvSpPr>
            <a:spLocks noGrp="1"/>
          </p:cNvSpPr>
          <p:nvPr>
            <p:ph type="title"/>
          </p:nvPr>
        </p:nvSpPr>
        <p:spPr/>
        <p:txBody>
          <a:bodyPr>
            <a:normAutofit fontScale="90000"/>
          </a:bodyPr>
          <a:lstStyle/>
          <a:p>
            <a:r>
              <a:rPr lang="en-GB"/>
              <a:t>Other instrumentation</a:t>
            </a:r>
          </a:p>
        </p:txBody>
      </p:sp>
    </p:spTree>
    <p:extLst>
      <p:ext uri="{BB962C8B-B14F-4D97-AF65-F5344CB8AC3E}">
        <p14:creationId xmlns:p14="http://schemas.microsoft.com/office/powerpoint/2010/main" val="189598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C564E14-ACCC-2F40-8EB1-2464F46C72E9}"/>
              </a:ext>
            </a:extLst>
          </p:cNvPr>
          <p:cNvSpPr>
            <a:spLocks noGrp="1"/>
          </p:cNvSpPr>
          <p:nvPr>
            <p:ph idx="1"/>
          </p:nvPr>
        </p:nvSpPr>
        <p:spPr>
          <a:xfrm>
            <a:off x="323746" y="759904"/>
            <a:ext cx="8510288" cy="4266968"/>
          </a:xfrm>
        </p:spPr>
        <p:txBody>
          <a:bodyPr>
            <a:normAutofit/>
          </a:bodyPr>
          <a:lstStyle/>
          <a:p>
            <a:r>
              <a:rPr lang="en-GB" dirty="0"/>
              <a:t>Best available clock has 1x10</a:t>
            </a:r>
            <a:r>
              <a:rPr lang="en-GB" baseline="30000" dirty="0"/>
              <a:t>-15</a:t>
            </a:r>
            <a:r>
              <a:rPr lang="en-GB" dirty="0"/>
              <a:t>s noise floor, require 1x10</a:t>
            </a:r>
            <a:r>
              <a:rPr lang="en-GB" baseline="30000" dirty="0"/>
              <a:t>-16</a:t>
            </a:r>
            <a:r>
              <a:rPr lang="en-GB" dirty="0"/>
              <a:t>s</a:t>
            </a:r>
          </a:p>
          <a:p>
            <a:pPr lvl="1"/>
            <a:r>
              <a:rPr lang="en-GB" dirty="0"/>
              <a:t>Use high frequency laser pulse train to give </a:t>
            </a:r>
            <a:r>
              <a:rPr lang="en-GB" i="1" dirty="0"/>
              <a:t>n</a:t>
            </a:r>
            <a:r>
              <a:rPr lang="en-GB" dirty="0"/>
              <a:t> measurements per single observation.</a:t>
            </a:r>
          </a:p>
          <a:p>
            <a:pPr lvl="1"/>
            <a:r>
              <a:rPr lang="en-GB" dirty="0"/>
              <a:t>Averaging n measurements reduces error by </a:t>
            </a:r>
            <a:r>
              <a:rPr lang="en-GB" i="1" dirty="0"/>
              <a:t>√n.</a:t>
            </a:r>
          </a:p>
          <a:p>
            <a:pPr lvl="1"/>
            <a:r>
              <a:rPr lang="en-GB" dirty="0"/>
              <a:t>High repeat rate required.</a:t>
            </a:r>
          </a:p>
          <a:p>
            <a:r>
              <a:rPr lang="en-GB" dirty="0"/>
              <a:t>Attitude knowledge of LEO S/C to 0.05˚ required</a:t>
            </a:r>
          </a:p>
          <a:p>
            <a:pPr lvl="1"/>
            <a:r>
              <a:rPr lang="en-GB" dirty="0"/>
              <a:t>Star trackers for absolute position update and ring laser gyroscopes for precision.</a:t>
            </a:r>
          </a:p>
          <a:p>
            <a:pPr>
              <a:tabLst>
                <a:tab pos="619125" algn="l"/>
              </a:tabLst>
            </a:pPr>
            <a:r>
              <a:rPr lang="en-GB" dirty="0" err="1"/>
              <a:t>Accelerometry</a:t>
            </a:r>
            <a:r>
              <a:rPr lang="en-GB" dirty="0"/>
              <a:t> to 1x10</a:t>
            </a:r>
            <a:r>
              <a:rPr lang="en-GB" baseline="30000" dirty="0"/>
              <a:t>-8</a:t>
            </a:r>
            <a:r>
              <a:rPr lang="en-GB" dirty="0"/>
              <a:t>ms</a:t>
            </a:r>
            <a:r>
              <a:rPr lang="en-GB" baseline="30000" dirty="0"/>
              <a:t>-2</a:t>
            </a:r>
            <a:r>
              <a:rPr lang="en-GB" dirty="0"/>
              <a:t> e.g. </a:t>
            </a:r>
            <a:r>
              <a:rPr lang="en-GB" dirty="0" err="1"/>
              <a:t>MicroSTAR</a:t>
            </a:r>
            <a:endParaRPr lang="en-GB" baseline="30000" dirty="0"/>
          </a:p>
          <a:p>
            <a:r>
              <a:rPr lang="en-GB" dirty="0"/>
              <a:t>Thermal effects</a:t>
            </a:r>
          </a:p>
          <a:p>
            <a:pPr lvl="1"/>
            <a:r>
              <a:rPr lang="en-GB" dirty="0"/>
              <a:t>Change in position of retroreflectors relative to LEO S/C centre of mass due to thermal expansion.</a:t>
            </a:r>
          </a:p>
          <a:p>
            <a:pPr lvl="1"/>
            <a:r>
              <a:rPr lang="en-GB" dirty="0"/>
              <a:t>With a low CTE material optical bench (e.g. CTE = 1x10</a:t>
            </a:r>
            <a:r>
              <a:rPr lang="en-GB" baseline="30000" dirty="0"/>
              <a:t>-6</a:t>
            </a:r>
            <a:r>
              <a:rPr lang="en-GB" dirty="0"/>
              <a:t>m/m K, some composites), would require temperature knowledge to roughly 0.02˚ to equal ranging precision requirement.</a:t>
            </a:r>
          </a:p>
        </p:txBody>
      </p:sp>
      <p:sp>
        <p:nvSpPr>
          <p:cNvPr id="3" name="Title 2">
            <a:extLst>
              <a:ext uri="{FF2B5EF4-FFF2-40B4-BE49-F238E27FC236}">
                <a16:creationId xmlns:a16="http://schemas.microsoft.com/office/drawing/2014/main" id="{277AFAAB-DC5F-AC4A-869D-AC96D2BD486F}"/>
              </a:ext>
            </a:extLst>
          </p:cNvPr>
          <p:cNvSpPr>
            <a:spLocks noGrp="1"/>
          </p:cNvSpPr>
          <p:nvPr>
            <p:ph type="title"/>
          </p:nvPr>
        </p:nvSpPr>
        <p:spPr/>
        <p:txBody>
          <a:bodyPr>
            <a:normAutofit fontScale="90000"/>
          </a:bodyPr>
          <a:lstStyle/>
          <a:p>
            <a:r>
              <a:rPr lang="en-GB"/>
              <a:t>Accuracy and precision - challenges</a:t>
            </a:r>
          </a:p>
        </p:txBody>
      </p:sp>
    </p:spTree>
    <p:extLst>
      <p:ext uri="{BB962C8B-B14F-4D97-AF65-F5344CB8AC3E}">
        <p14:creationId xmlns:p14="http://schemas.microsoft.com/office/powerpoint/2010/main" val="211086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2F86-730E-2745-B290-3972B4733A76}"/>
              </a:ext>
            </a:extLst>
          </p:cNvPr>
          <p:cNvSpPr>
            <a:spLocks noGrp="1"/>
          </p:cNvSpPr>
          <p:nvPr>
            <p:ph type="ctrTitle"/>
          </p:nvPr>
        </p:nvSpPr>
        <p:spPr/>
        <p:txBody>
          <a:bodyPr/>
          <a:lstStyle/>
          <a:p>
            <a:r>
              <a:rPr lang="en-GB"/>
              <a:t>Mission profile</a:t>
            </a:r>
          </a:p>
        </p:txBody>
      </p:sp>
    </p:spTree>
    <p:extLst>
      <p:ext uri="{BB962C8B-B14F-4D97-AF65-F5344CB8AC3E}">
        <p14:creationId xmlns:p14="http://schemas.microsoft.com/office/powerpoint/2010/main" val="3144515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AFAAB-DC5F-AC4A-869D-AC96D2BD486F}"/>
              </a:ext>
            </a:extLst>
          </p:cNvPr>
          <p:cNvSpPr>
            <a:spLocks noGrp="1"/>
          </p:cNvSpPr>
          <p:nvPr>
            <p:ph type="title"/>
          </p:nvPr>
        </p:nvSpPr>
        <p:spPr/>
        <p:txBody>
          <a:bodyPr>
            <a:normAutofit fontScale="90000"/>
          </a:bodyPr>
          <a:lstStyle/>
          <a:p>
            <a:r>
              <a:rPr lang="en-GB" dirty="0"/>
              <a:t>LEO and MEO orbits</a:t>
            </a:r>
          </a:p>
        </p:txBody>
      </p:sp>
      <p:pic>
        <p:nvPicPr>
          <p:cNvPr id="4" name="overview_1">
            <a:hlinkClick r:id="" action="ppaction://media"/>
            <a:extLst>
              <a:ext uri="{FF2B5EF4-FFF2-40B4-BE49-F238E27FC236}">
                <a16:creationId xmlns:a16="http://schemas.microsoft.com/office/drawing/2014/main" id="{2163C5CC-8294-4B48-876E-7CA11414D1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91" t="19469" r="-2291" b="2446"/>
          <a:stretch/>
        </p:blipFill>
        <p:spPr>
          <a:xfrm>
            <a:off x="0" y="798785"/>
            <a:ext cx="9381949" cy="3815521"/>
          </a:xfrm>
          <a:prstGeom prst="rect">
            <a:avLst/>
          </a:prstGeom>
        </p:spPr>
      </p:pic>
    </p:spTree>
    <p:extLst>
      <p:ext uri="{BB962C8B-B14F-4D97-AF65-F5344CB8AC3E}">
        <p14:creationId xmlns:p14="http://schemas.microsoft.com/office/powerpoint/2010/main" val="74986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0F6E7D3-FD17-8C45-8CA9-014E4A2FDC26}"/>
              </a:ext>
            </a:extLst>
          </p:cNvPr>
          <p:cNvSpPr>
            <a:spLocks noGrp="1"/>
          </p:cNvSpPr>
          <p:nvPr>
            <p:ph idx="1"/>
          </p:nvPr>
        </p:nvSpPr>
        <p:spPr>
          <a:xfrm>
            <a:off x="323746" y="759904"/>
            <a:ext cx="8502539" cy="4266968"/>
          </a:xfrm>
        </p:spPr>
        <p:txBody>
          <a:bodyPr>
            <a:normAutofit/>
          </a:bodyPr>
          <a:lstStyle/>
          <a:p>
            <a:r>
              <a:rPr lang="en-GB" dirty="0"/>
              <a:t>Target 100 km spatial resolution.</a:t>
            </a:r>
          </a:p>
          <a:p>
            <a:r>
              <a:rPr lang="en-GB" dirty="0"/>
              <a:t>Translates to time interval of ~ 10 seconds between sampling points of the same LEO test mass, assuming a LEO orbital height of 500 km.</a:t>
            </a:r>
          </a:p>
          <a:p>
            <a:r>
              <a:rPr lang="en-GB" dirty="0"/>
              <a:t>Latitudinal coverage up to ±60˚ would include 98% of events &gt; Mw 6.</a:t>
            </a:r>
          </a:p>
          <a:p>
            <a:r>
              <a:rPr lang="en-GB" dirty="0"/>
              <a:t>Original concept had 3 satellites in geostationary orbit, giving full coverage of all longitudes, however with varying sensitivity, since the measurement vector is exactly vertical only directly under the GEO satellites.</a:t>
            </a:r>
          </a:p>
          <a:p>
            <a:r>
              <a:rPr lang="en-GB" dirty="0"/>
              <a:t>A MEO orbit is preferable due to more uniform sensitivity around different longitudes, and avoidance of expensive GEO slots for 3 satellites.</a:t>
            </a:r>
          </a:p>
          <a:p>
            <a:r>
              <a:rPr lang="en-GB" dirty="0"/>
              <a:t>However, trade-offs include a larger gravitational effect on the higher satellite, and the ranging vector being at a greater angle to the gravity vector for a larger proportion of measurements.</a:t>
            </a:r>
          </a:p>
        </p:txBody>
      </p:sp>
      <p:sp>
        <p:nvSpPr>
          <p:cNvPr id="3" name="Title 2">
            <a:extLst>
              <a:ext uri="{FF2B5EF4-FFF2-40B4-BE49-F238E27FC236}">
                <a16:creationId xmlns:a16="http://schemas.microsoft.com/office/drawing/2014/main" id="{277AFAAB-DC5F-AC4A-869D-AC96D2BD486F}"/>
              </a:ext>
            </a:extLst>
          </p:cNvPr>
          <p:cNvSpPr>
            <a:spLocks noGrp="1"/>
          </p:cNvSpPr>
          <p:nvPr>
            <p:ph type="title"/>
          </p:nvPr>
        </p:nvSpPr>
        <p:spPr/>
        <p:txBody>
          <a:bodyPr>
            <a:normAutofit fontScale="90000"/>
          </a:bodyPr>
          <a:lstStyle/>
          <a:p>
            <a:r>
              <a:rPr lang="en-GB"/>
              <a:t>Orbits – trade-offs</a:t>
            </a:r>
          </a:p>
        </p:txBody>
      </p:sp>
    </p:spTree>
    <p:extLst>
      <p:ext uri="{BB962C8B-B14F-4D97-AF65-F5344CB8AC3E}">
        <p14:creationId xmlns:p14="http://schemas.microsoft.com/office/powerpoint/2010/main" val="3340006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LEO Ground Track Coverage</a:t>
            </a:r>
          </a:p>
        </p:txBody>
      </p:sp>
      <p:grpSp>
        <p:nvGrpSpPr>
          <p:cNvPr id="6" name="Group 5"/>
          <p:cNvGrpSpPr/>
          <p:nvPr/>
        </p:nvGrpSpPr>
        <p:grpSpPr>
          <a:xfrm>
            <a:off x="218982" y="627876"/>
            <a:ext cx="8592457" cy="4513861"/>
            <a:chOff x="218982" y="627876"/>
            <a:chExt cx="8592457" cy="4513861"/>
          </a:xfrm>
        </p:grpSpPr>
        <p:pic>
          <p:nvPicPr>
            <p:cNvPr id="4" name="Picture 3"/>
            <p:cNvPicPr>
              <a:picLocks noChangeAspect="1"/>
            </p:cNvPicPr>
            <p:nvPr/>
          </p:nvPicPr>
          <p:blipFill>
            <a:blip r:embed="rId2"/>
            <a:stretch>
              <a:fillRect/>
            </a:stretch>
          </p:blipFill>
          <p:spPr>
            <a:xfrm>
              <a:off x="218982" y="627876"/>
              <a:ext cx="8592457" cy="4513861"/>
            </a:xfrm>
            <a:prstGeom prst="rect">
              <a:avLst/>
            </a:prstGeom>
          </p:spPr>
        </p:pic>
        <p:sp>
          <p:nvSpPr>
            <p:cNvPr id="5" name="Rectangle 4"/>
            <p:cNvSpPr/>
            <p:nvPr/>
          </p:nvSpPr>
          <p:spPr>
            <a:xfrm>
              <a:off x="566057" y="885371"/>
              <a:ext cx="1698172" cy="362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218982" y="759904"/>
            <a:ext cx="4106275" cy="369332"/>
          </a:xfrm>
          <a:prstGeom prst="rect">
            <a:avLst/>
          </a:prstGeom>
          <a:noFill/>
        </p:spPr>
        <p:txBody>
          <a:bodyPr wrap="square" rtlCol="0">
            <a:spAutoFit/>
          </a:bodyPr>
          <a:lstStyle/>
          <a:p>
            <a:r>
              <a:rPr lang="en-US" sz="1800" dirty="0"/>
              <a:t>6 S/C x 2 planes @ 60deg inclination</a:t>
            </a:r>
          </a:p>
        </p:txBody>
      </p:sp>
    </p:spTree>
    <p:extLst>
      <p:ext uri="{BB962C8B-B14F-4D97-AF65-F5344CB8AC3E}">
        <p14:creationId xmlns:p14="http://schemas.microsoft.com/office/powerpoint/2010/main" val="285695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44F5958-8E91-CF4A-A0AC-A34185527C78}"/>
              </a:ext>
            </a:extLst>
          </p:cNvPr>
          <p:cNvSpPr>
            <a:spLocks noGrp="1"/>
          </p:cNvSpPr>
          <p:nvPr>
            <p:ph idx="1"/>
          </p:nvPr>
        </p:nvSpPr>
        <p:spPr/>
        <p:txBody>
          <a:bodyPr>
            <a:normAutofit/>
          </a:bodyPr>
          <a:lstStyle/>
          <a:p>
            <a:r>
              <a:rPr lang="en-GB" sz="2000" dirty="0"/>
              <a:t>Requirements for payload capabilities (two-way laser ranging precision &amp; measurement frequency) should be reassessed more thoroughly </a:t>
            </a:r>
            <a:r>
              <a:rPr lang="en-CH" sz="2000" dirty="0"/>
              <a:t>–</a:t>
            </a:r>
            <a:r>
              <a:rPr lang="en-GB" sz="2000" dirty="0"/>
              <a:t> i.e. a specific model and the inversion procedure necessary to transform the raw ranging data into spherical harmonic coefficients of Earth’s mass distribution must be defined, and the requirements based off this model.</a:t>
            </a:r>
          </a:p>
          <a:p>
            <a:r>
              <a:rPr lang="en-GB" sz="2000" dirty="0"/>
              <a:t>This should be followed by assessment of specific payload TRL, especially the </a:t>
            </a:r>
            <a:r>
              <a:rPr lang="en-GB" sz="2000" dirty="0" err="1"/>
              <a:t>spaceborne</a:t>
            </a:r>
            <a:r>
              <a:rPr lang="en-GB" sz="2000" dirty="0"/>
              <a:t> MEO laser ranging platform (power requirements, optics, and thermal stability are expected to be a challenge).</a:t>
            </a:r>
          </a:p>
          <a:p>
            <a:r>
              <a:rPr lang="en-GB" sz="2000" dirty="0"/>
              <a:t>After this, design of the LEO &amp; MEO spacecraft can be finalized (based off design work already carried out at </a:t>
            </a:r>
            <a:r>
              <a:rPr lang="en-GB" sz="2000" dirty="0" err="1"/>
              <a:t>Alpbach</a:t>
            </a:r>
            <a:r>
              <a:rPr lang="en-GB" sz="2000" dirty="0"/>
              <a:t> &amp; Post-</a:t>
            </a:r>
            <a:r>
              <a:rPr lang="en-GB" sz="2000" dirty="0" err="1"/>
              <a:t>Alpbach</a:t>
            </a:r>
            <a:r>
              <a:rPr lang="en-GB" sz="2000" dirty="0"/>
              <a:t> workshops for previous iterations of the concept </a:t>
            </a:r>
            <a:r>
              <a:rPr lang="en-CH" sz="2000" dirty="0"/>
              <a:t>–</a:t>
            </a:r>
            <a:r>
              <a:rPr lang="en-GB" sz="2000" dirty="0"/>
              <a:t> certain subsystems can be completely reused).</a:t>
            </a:r>
          </a:p>
        </p:txBody>
      </p:sp>
      <p:sp>
        <p:nvSpPr>
          <p:cNvPr id="3" name="Title 2">
            <a:extLst>
              <a:ext uri="{FF2B5EF4-FFF2-40B4-BE49-F238E27FC236}">
                <a16:creationId xmlns:a16="http://schemas.microsoft.com/office/drawing/2014/main" id="{277AFAAB-DC5F-AC4A-869D-AC96D2BD486F}"/>
              </a:ext>
            </a:extLst>
          </p:cNvPr>
          <p:cNvSpPr>
            <a:spLocks noGrp="1"/>
          </p:cNvSpPr>
          <p:nvPr>
            <p:ph type="title"/>
          </p:nvPr>
        </p:nvSpPr>
        <p:spPr/>
        <p:txBody>
          <a:bodyPr>
            <a:normAutofit fontScale="90000"/>
          </a:bodyPr>
          <a:lstStyle/>
          <a:p>
            <a:r>
              <a:rPr lang="en-GB" dirty="0"/>
              <a:t>Outlook</a:t>
            </a:r>
          </a:p>
        </p:txBody>
      </p:sp>
    </p:spTree>
    <p:extLst>
      <p:ext uri="{BB962C8B-B14F-4D97-AF65-F5344CB8AC3E}">
        <p14:creationId xmlns:p14="http://schemas.microsoft.com/office/powerpoint/2010/main" val="2373334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44F5958-8E91-CF4A-A0AC-A34185527C78}"/>
              </a:ext>
            </a:extLst>
          </p:cNvPr>
          <p:cNvSpPr>
            <a:spLocks noGrp="1"/>
          </p:cNvSpPr>
          <p:nvPr>
            <p:ph idx="1"/>
          </p:nvPr>
        </p:nvSpPr>
        <p:spPr/>
        <p:txBody>
          <a:bodyPr>
            <a:normAutofit lnSpcReduction="10000"/>
          </a:bodyPr>
          <a:lstStyle/>
          <a:p>
            <a:pPr marL="0" indent="0">
              <a:buNone/>
            </a:pPr>
            <a:r>
              <a:rPr lang="en-GB" dirty="0"/>
              <a:t>The GRAVL concept was developed at the </a:t>
            </a:r>
            <a:r>
              <a:rPr lang="en-GB" dirty="0" err="1"/>
              <a:t>Alpbach</a:t>
            </a:r>
            <a:r>
              <a:rPr lang="en-GB" dirty="0"/>
              <a:t> Summer School 2019 in Austria, organised by FFG and ESA.</a:t>
            </a:r>
          </a:p>
          <a:p>
            <a:pPr marL="0" indent="0">
              <a:buNone/>
            </a:pPr>
            <a:r>
              <a:rPr lang="en-GB" dirty="0"/>
              <a:t>The mission was selected for subsequent development at the Post-</a:t>
            </a:r>
            <a:r>
              <a:rPr lang="en-GB" dirty="0" err="1"/>
              <a:t>Alpbach</a:t>
            </a:r>
            <a:r>
              <a:rPr lang="en-GB" dirty="0"/>
              <a:t> Event in ESA Academy's Training and Learning Facility at ESEC-Galaxia in Belgium.</a:t>
            </a:r>
          </a:p>
          <a:p>
            <a:pPr marL="0" indent="0">
              <a:buNone/>
            </a:pPr>
            <a:r>
              <a:rPr lang="en-GB" u="sng" dirty="0"/>
              <a:t>Student contributors</a:t>
            </a:r>
            <a:r>
              <a:rPr lang="en-GB" dirty="0"/>
              <a:t>: A. Adler</a:t>
            </a:r>
            <a:r>
              <a:rPr lang="en-GB" baseline="30000" dirty="0"/>
              <a:t>1</a:t>
            </a:r>
            <a:r>
              <a:rPr lang="en-GB" dirty="0"/>
              <a:t>, N. Anthony</a:t>
            </a:r>
            <a:r>
              <a:rPr lang="en-GB" baseline="30000" dirty="0"/>
              <a:t>2</a:t>
            </a:r>
            <a:r>
              <a:rPr lang="en-GB" dirty="0"/>
              <a:t>, M. Archimbaud</a:t>
            </a:r>
            <a:r>
              <a:rPr lang="en-GB" baseline="30000" dirty="0"/>
              <a:t>3</a:t>
            </a:r>
            <a:r>
              <a:rPr lang="en-GB" dirty="0"/>
              <a:t>, S. Beeck</a:t>
            </a:r>
            <a:r>
              <a:rPr lang="en-GB" baseline="30000" dirty="0"/>
              <a:t>4</a:t>
            </a:r>
            <a:r>
              <a:rPr lang="en-GB" dirty="0"/>
              <a:t>, I. Bjorge-Engeland</a:t>
            </a:r>
            <a:r>
              <a:rPr lang="en-GB" baseline="30000" dirty="0"/>
              <a:t>5</a:t>
            </a:r>
            <a:r>
              <a:rPr lang="en-GB" dirty="0"/>
              <a:t>, E. Bogacz</a:t>
            </a:r>
            <a:r>
              <a:rPr lang="en-GB" baseline="30000" dirty="0"/>
              <a:t>6</a:t>
            </a:r>
            <a:r>
              <a:rPr lang="en-GB" dirty="0"/>
              <a:t>, F. Boutier</a:t>
            </a:r>
            <a:r>
              <a:rPr lang="en-GB" baseline="30000" dirty="0"/>
              <a:t>7</a:t>
            </a:r>
            <a:r>
              <a:rPr lang="en-GB" dirty="0"/>
              <a:t>, V. Camplone</a:t>
            </a:r>
            <a:r>
              <a:rPr lang="en-GB" baseline="30000" dirty="0"/>
              <a:t>8</a:t>
            </a:r>
            <a:r>
              <a:rPr lang="en-GB" dirty="0"/>
              <a:t>, H. Collier</a:t>
            </a:r>
            <a:r>
              <a:rPr lang="en-GB" baseline="30000" dirty="0"/>
              <a:t>9</a:t>
            </a:r>
            <a:r>
              <a:rPr lang="en-GB" dirty="0"/>
              <a:t>, C. Dandumont</a:t>
            </a:r>
            <a:r>
              <a:rPr lang="en-GB" baseline="30000" dirty="0"/>
              <a:t>10</a:t>
            </a:r>
            <a:r>
              <a:rPr lang="en-GB" dirty="0"/>
              <a:t>, O. Dhuicque</a:t>
            </a:r>
            <a:r>
              <a:rPr lang="en-GB" baseline="30000" dirty="0"/>
              <a:t>11</a:t>
            </a:r>
            <a:r>
              <a:rPr lang="en-GB" dirty="0"/>
              <a:t>, B. Drozd</a:t>
            </a:r>
            <a:r>
              <a:rPr lang="en-GB" baseline="30000" dirty="0"/>
              <a:t>12</a:t>
            </a:r>
            <a:r>
              <a:rPr lang="en-GB" dirty="0"/>
              <a:t>, M. Eizinger</a:t>
            </a:r>
            <a:r>
              <a:rPr lang="en-GB" baseline="30000" dirty="0"/>
              <a:t>13</a:t>
            </a:r>
            <a:r>
              <a:rPr lang="en-GB" dirty="0"/>
              <a:t>, M. </a:t>
            </a:r>
            <a:r>
              <a:rPr lang="en-GB" dirty="0" err="1"/>
              <a:t>Fayolle-Chambe</a:t>
            </a:r>
            <a:r>
              <a:rPr lang="en-GB" dirty="0"/>
              <a:t> </a:t>
            </a:r>
            <a:r>
              <a:rPr lang="en-GB" baseline="30000" dirty="0"/>
              <a:t>14</a:t>
            </a:r>
            <a:r>
              <a:rPr lang="en-GB" dirty="0"/>
              <a:t>, V. Galetsky</a:t>
            </a:r>
            <a:r>
              <a:rPr lang="en-GB" baseline="30000" dirty="0"/>
              <a:t>15</a:t>
            </a:r>
            <a:r>
              <a:rPr lang="en-GB" dirty="0"/>
              <a:t>, B. Linder</a:t>
            </a:r>
            <a:r>
              <a:rPr lang="en-GB" baseline="30000" dirty="0"/>
              <a:t>16</a:t>
            </a:r>
            <a:r>
              <a:rPr lang="en-GB" dirty="0"/>
              <a:t>, E. Lopez-Contreras</a:t>
            </a:r>
            <a:r>
              <a:rPr lang="en-GB" baseline="30000" dirty="0"/>
              <a:t>17</a:t>
            </a:r>
            <a:r>
              <a:rPr lang="en-GB" dirty="0"/>
              <a:t>, M. Milasevicius</a:t>
            </a:r>
            <a:r>
              <a:rPr lang="en-GB" baseline="30000" dirty="0"/>
              <a:t>18</a:t>
            </a:r>
            <a:r>
              <a:rPr lang="en-GB" dirty="0"/>
              <a:t>, F. Mueller</a:t>
            </a:r>
            <a:r>
              <a:rPr lang="en-GB" baseline="30000" dirty="0"/>
              <a:t>19</a:t>
            </a:r>
            <a:r>
              <a:rPr lang="en-GB" dirty="0"/>
              <a:t>, T. Nielsen</a:t>
            </a:r>
            <a:r>
              <a:rPr lang="en-GB" baseline="30000" dirty="0"/>
              <a:t>20</a:t>
            </a:r>
            <a:r>
              <a:rPr lang="en-GB" dirty="0"/>
              <a:t>, M. Noeker</a:t>
            </a:r>
            <a:r>
              <a:rPr lang="en-GB" baseline="30000" dirty="0"/>
              <a:t>21</a:t>
            </a:r>
            <a:r>
              <a:rPr lang="en-GB" dirty="0"/>
              <a:t>, S. </a:t>
            </a:r>
            <a:r>
              <a:rPr lang="en-GB" dirty="0" err="1"/>
              <a:t>Ocaña</a:t>
            </a:r>
            <a:r>
              <a:rPr lang="en-GB" dirty="0"/>
              <a:t> Losada</a:t>
            </a:r>
            <a:r>
              <a:rPr lang="en-GB" baseline="30000" dirty="0"/>
              <a:t>22</a:t>
            </a:r>
            <a:r>
              <a:rPr lang="en-GB" dirty="0"/>
              <a:t>, A. Pagu</a:t>
            </a:r>
            <a:r>
              <a:rPr lang="en-GB" baseline="30000" dirty="0"/>
              <a:t>22</a:t>
            </a:r>
            <a:r>
              <a:rPr lang="en-GB" dirty="0"/>
              <a:t>, J. </a:t>
            </a:r>
            <a:r>
              <a:rPr lang="en-GB" dirty="0" err="1"/>
              <a:t>Vilaboa</a:t>
            </a:r>
            <a:r>
              <a:rPr lang="en-GB" dirty="0"/>
              <a:t> Pérez</a:t>
            </a:r>
            <a:r>
              <a:rPr lang="en-GB" baseline="30000" dirty="0"/>
              <a:t>10</a:t>
            </a:r>
            <a:r>
              <a:rPr lang="en-GB" dirty="0"/>
              <a:t>, A. Putz</a:t>
            </a:r>
            <a:r>
              <a:rPr lang="en-GB" baseline="30000" dirty="0"/>
              <a:t>13</a:t>
            </a:r>
            <a:r>
              <a:rPr lang="en-GB" dirty="0"/>
              <a:t>, L. Salfenmoser</a:t>
            </a:r>
            <a:r>
              <a:rPr lang="en-GB" baseline="30000" dirty="0"/>
              <a:t>23</a:t>
            </a:r>
            <a:r>
              <a:rPr lang="en-GB" dirty="0"/>
              <a:t>, G. Salvia</a:t>
            </a:r>
            <a:r>
              <a:rPr lang="en-GB" baseline="30000" dirty="0"/>
              <a:t>24</a:t>
            </a:r>
            <a:r>
              <a:rPr lang="en-GB" dirty="0"/>
              <a:t>, A. Savu</a:t>
            </a:r>
            <a:r>
              <a:rPr lang="en-GB" baseline="30000" dirty="0"/>
              <a:t>25</a:t>
            </a:r>
            <a:r>
              <a:rPr lang="en-GB" dirty="0"/>
              <a:t>, L. Schreiter</a:t>
            </a:r>
            <a:r>
              <a:rPr lang="en-GB" baseline="30000" dirty="0"/>
              <a:t>26</a:t>
            </a:r>
            <a:r>
              <a:rPr lang="en-GB" dirty="0"/>
              <a:t>, M. Stefko</a:t>
            </a:r>
            <a:r>
              <a:rPr lang="en-GB" baseline="30000" dirty="0"/>
              <a:t>27</a:t>
            </a:r>
            <a:r>
              <a:rPr lang="en-GB" dirty="0"/>
              <a:t>, E. Weterings</a:t>
            </a:r>
            <a:r>
              <a:rPr lang="en-GB" baseline="30000" dirty="0"/>
              <a:t>2</a:t>
            </a:r>
            <a:r>
              <a:rPr lang="en-GB" dirty="0"/>
              <a:t>, D. Wischert</a:t>
            </a:r>
            <a:r>
              <a:rPr lang="en-GB" baseline="30000" dirty="0"/>
              <a:t>28</a:t>
            </a:r>
            <a:r>
              <a:rPr lang="en-GB" dirty="0"/>
              <a:t>, J. Woodwark</a:t>
            </a:r>
            <a:r>
              <a:rPr lang="en-GB" baseline="30000" dirty="0"/>
              <a:t>29</a:t>
            </a:r>
            <a:r>
              <a:rPr lang="en-GB" dirty="0"/>
              <a:t>, R. Zeif</a:t>
            </a:r>
            <a:r>
              <a:rPr lang="en-GB" baseline="30000" dirty="0"/>
              <a:t>30</a:t>
            </a:r>
            <a:r>
              <a:rPr lang="en-GB" dirty="0"/>
              <a:t>. </a:t>
            </a:r>
          </a:p>
          <a:p>
            <a:pPr marL="0" indent="0">
              <a:buNone/>
            </a:pPr>
            <a:r>
              <a:rPr lang="en-GB" u="sng" dirty="0"/>
              <a:t>Tutors</a:t>
            </a:r>
            <a:r>
              <a:rPr lang="en-GB" dirty="0"/>
              <a:t>: Q. </a:t>
            </a:r>
            <a:r>
              <a:rPr lang="en-GB" dirty="0" err="1"/>
              <a:t>Chen</a:t>
            </a:r>
            <a:r>
              <a:rPr lang="en-GB" baseline="30000" dirty="0" err="1"/>
              <a:t>i</a:t>
            </a:r>
            <a:r>
              <a:rPr lang="en-GB" dirty="0"/>
              <a:t>, J. </a:t>
            </a:r>
            <a:r>
              <a:rPr lang="en-GB" dirty="0" err="1"/>
              <a:t>Praks</a:t>
            </a:r>
            <a:r>
              <a:rPr lang="en-GB" baseline="30000" dirty="0" err="1"/>
              <a:t>ii</a:t>
            </a:r>
            <a:r>
              <a:rPr lang="en-GB" dirty="0"/>
              <a:t>, O. </a:t>
            </a:r>
            <a:r>
              <a:rPr lang="en-GB" dirty="0" err="1"/>
              <a:t>Carraz</a:t>
            </a:r>
            <a:r>
              <a:rPr lang="en-GB" baseline="30000" dirty="0" err="1"/>
              <a:t>iii</a:t>
            </a:r>
            <a:r>
              <a:rPr lang="en-GB" dirty="0"/>
              <a:t>, A. </a:t>
            </a:r>
            <a:r>
              <a:rPr lang="en-GB" dirty="0" err="1"/>
              <a:t>Ivanov</a:t>
            </a:r>
            <a:r>
              <a:rPr lang="en-GB" baseline="30000" dirty="0" err="1"/>
              <a:t>iv</a:t>
            </a:r>
            <a:r>
              <a:rPr lang="en-GB" dirty="0"/>
              <a:t>, J. </a:t>
            </a:r>
            <a:r>
              <a:rPr lang="en-GB" dirty="0" err="1"/>
              <a:t>Loicq</a:t>
            </a:r>
            <a:r>
              <a:rPr lang="en-GB" baseline="30000" dirty="0" err="1"/>
              <a:t>v</a:t>
            </a:r>
            <a:r>
              <a:rPr lang="en-GB" dirty="0"/>
              <a:t>, M. </a:t>
            </a:r>
            <a:r>
              <a:rPr lang="en-GB" dirty="0" err="1"/>
              <a:t>Lavagna</a:t>
            </a:r>
            <a:r>
              <a:rPr lang="en-GB" baseline="30000" dirty="0" err="1"/>
              <a:t>vi</a:t>
            </a:r>
            <a:r>
              <a:rPr lang="en-GB" dirty="0"/>
              <a:t>, J. </a:t>
            </a:r>
            <a:r>
              <a:rPr lang="en-GB" dirty="0" err="1"/>
              <a:t>Vennekens</a:t>
            </a:r>
            <a:r>
              <a:rPr lang="en-GB" baseline="30000" dirty="0" err="1"/>
              <a:t>vii</a:t>
            </a:r>
            <a:r>
              <a:rPr lang="en-GB" dirty="0"/>
              <a:t>, R. </a:t>
            </a:r>
            <a:r>
              <a:rPr lang="en-GB" dirty="0" err="1"/>
              <a:t>Haagmanns</a:t>
            </a:r>
            <a:r>
              <a:rPr lang="en-GB" baseline="30000" dirty="0" err="1"/>
              <a:t>vii</a:t>
            </a:r>
            <a:r>
              <a:rPr lang="en-GB" dirty="0"/>
              <a:t>.</a:t>
            </a:r>
          </a:p>
        </p:txBody>
      </p:sp>
      <p:sp>
        <p:nvSpPr>
          <p:cNvPr id="3" name="Title 2">
            <a:extLst>
              <a:ext uri="{FF2B5EF4-FFF2-40B4-BE49-F238E27FC236}">
                <a16:creationId xmlns:a16="http://schemas.microsoft.com/office/drawing/2014/main" id="{277AFAAB-DC5F-AC4A-869D-AC96D2BD486F}"/>
              </a:ext>
            </a:extLst>
          </p:cNvPr>
          <p:cNvSpPr>
            <a:spLocks noGrp="1"/>
          </p:cNvSpPr>
          <p:nvPr>
            <p:ph type="title"/>
          </p:nvPr>
        </p:nvSpPr>
        <p:spPr/>
        <p:txBody>
          <a:bodyPr>
            <a:normAutofit fontScale="90000"/>
          </a:bodyPr>
          <a:lstStyle/>
          <a:p>
            <a:r>
              <a:rPr lang="en-GB" dirty="0"/>
              <a:t>Contributors</a:t>
            </a:r>
          </a:p>
        </p:txBody>
      </p:sp>
    </p:spTree>
    <p:extLst>
      <p:ext uri="{BB962C8B-B14F-4D97-AF65-F5344CB8AC3E}">
        <p14:creationId xmlns:p14="http://schemas.microsoft.com/office/powerpoint/2010/main" val="3619811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marL="0" indent="0" algn="ctr">
              <a:buNone/>
            </a:pPr>
            <a:r>
              <a:rPr lang="en-US" dirty="0"/>
              <a:t>The student members of the GRAVL team would like to thank all </a:t>
            </a:r>
            <a:r>
              <a:rPr lang="en-US" dirty="0" err="1"/>
              <a:t>Alpbach</a:t>
            </a:r>
            <a:r>
              <a:rPr lang="en-US" dirty="0"/>
              <a:t> Summer School, FFG and ESA staff, and academic tutors for their support during work on this mission concept. </a:t>
            </a:r>
          </a:p>
          <a:p>
            <a:endParaRPr lang="en-US" dirty="0"/>
          </a:p>
        </p:txBody>
      </p:sp>
      <p:sp>
        <p:nvSpPr>
          <p:cNvPr id="3" name="Title 2"/>
          <p:cNvSpPr>
            <a:spLocks noGrp="1"/>
          </p:cNvSpPr>
          <p:nvPr>
            <p:ph type="title"/>
          </p:nvPr>
        </p:nvSpPr>
        <p:spPr/>
        <p:txBody>
          <a:bodyPr>
            <a:normAutofit fontScale="90000"/>
          </a:bodyPr>
          <a:lstStyle/>
          <a:p>
            <a:endParaRPr lang="en-US"/>
          </a:p>
        </p:txBody>
      </p:sp>
    </p:spTree>
    <p:extLst>
      <p:ext uri="{BB962C8B-B14F-4D97-AF65-F5344CB8AC3E}">
        <p14:creationId xmlns:p14="http://schemas.microsoft.com/office/powerpoint/2010/main" val="390456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Available under following link:</a:t>
            </a:r>
            <a:br>
              <a:rPr lang="en-US" dirty="0"/>
            </a:br>
            <a:r>
              <a:rPr lang="en-US" dirty="0">
                <a:hlinkClick r:id="rId3"/>
              </a:rPr>
              <a:t>https://drive.google.com/open?id=1cTB8DbphVr4xAqtZHeIdrS3cHDUGOsZq</a:t>
            </a:r>
            <a:endParaRPr lang="en-US" dirty="0"/>
          </a:p>
          <a:p>
            <a:pPr lvl="1"/>
            <a:endParaRPr lang="en-US" dirty="0"/>
          </a:p>
          <a:p>
            <a:r>
              <a:rPr lang="en-US" dirty="0"/>
              <a:t>Team Green GRAVL Report </a:t>
            </a:r>
            <a:r>
              <a:rPr lang="en-CH" dirty="0"/>
              <a:t>–</a:t>
            </a:r>
            <a:r>
              <a:rPr lang="en-US" dirty="0"/>
              <a:t> </a:t>
            </a:r>
            <a:r>
              <a:rPr lang="en-US" dirty="0" err="1"/>
              <a:t>Alpbach</a:t>
            </a:r>
            <a:r>
              <a:rPr lang="en-US" dirty="0"/>
              <a:t> Summer School 2019.</a:t>
            </a:r>
          </a:p>
          <a:p>
            <a:r>
              <a:rPr lang="en-US" dirty="0"/>
              <a:t>GRAVL laser link budget analysis document.</a:t>
            </a:r>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a:t>Further information</a:t>
            </a:r>
          </a:p>
        </p:txBody>
      </p:sp>
    </p:spTree>
    <p:extLst>
      <p:ext uri="{BB962C8B-B14F-4D97-AF65-F5344CB8AC3E}">
        <p14:creationId xmlns:p14="http://schemas.microsoft.com/office/powerpoint/2010/main" val="1486121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3B79-58AF-9C4A-849C-E98FFDD82E94}"/>
              </a:ext>
            </a:extLst>
          </p:cNvPr>
          <p:cNvSpPr>
            <a:spLocks noGrp="1"/>
          </p:cNvSpPr>
          <p:nvPr>
            <p:ph type="ctrTitle"/>
          </p:nvPr>
        </p:nvSpPr>
        <p:spPr/>
        <p:txBody>
          <a:bodyPr/>
          <a:lstStyle/>
          <a:p>
            <a:r>
              <a:rPr lang="en-GB"/>
              <a:t>Introduction</a:t>
            </a:r>
          </a:p>
        </p:txBody>
      </p:sp>
    </p:spTree>
    <p:extLst>
      <p:ext uri="{BB962C8B-B14F-4D97-AF65-F5344CB8AC3E}">
        <p14:creationId xmlns:p14="http://schemas.microsoft.com/office/powerpoint/2010/main" val="2103669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fontScale="90000"/>
          </a:bodyPr>
          <a:lstStyle/>
          <a:p>
            <a:r>
              <a:rPr lang="en-GB"/>
              <a:t>GRACE results</a:t>
            </a:r>
          </a:p>
        </p:txBody>
      </p:sp>
      <p:sp>
        <p:nvSpPr>
          <p:cNvPr id="13" name="Content Placeholder 1">
            <a:extLst>
              <a:ext uri="{FF2B5EF4-FFF2-40B4-BE49-F238E27FC236}">
                <a16:creationId xmlns:a16="http://schemas.microsoft.com/office/drawing/2014/main" id="{7672FB54-C9C4-C14D-AE92-A36C1872FB3C}"/>
              </a:ext>
            </a:extLst>
          </p:cNvPr>
          <p:cNvSpPr>
            <a:spLocks noGrp="1"/>
          </p:cNvSpPr>
          <p:nvPr>
            <p:ph idx="1"/>
          </p:nvPr>
        </p:nvSpPr>
        <p:spPr>
          <a:xfrm>
            <a:off x="323746" y="773488"/>
            <a:ext cx="8502754" cy="4266968"/>
          </a:xfrm>
        </p:spPr>
        <p:txBody>
          <a:bodyPr/>
          <a:lstStyle/>
          <a:p>
            <a:pPr fontAlgn="base"/>
            <a:r>
              <a:rPr lang="en-US" dirty="0"/>
              <a:t>GRACE demonstrated feasibility of pre-, co- and post- seismic detection of Mw 8.3 event</a:t>
            </a:r>
            <a:br>
              <a:rPr lang="en-US" dirty="0"/>
            </a:br>
            <a:br>
              <a:rPr lang="en-US" dirty="0"/>
            </a:br>
            <a:endParaRPr lang="en-GB" dirty="0"/>
          </a:p>
        </p:txBody>
      </p:sp>
      <p:pic>
        <p:nvPicPr>
          <p:cNvPr id="14" name="Picture 4" descr="https://lh4.googleusercontent.com/D4-GnjT1xITmXHq5N_pWIY66L0jgr3bBaSKaj78TaqP2yVSwmk7uXFuc-8CwFHYeqamQsl9DLGJNHrbRXOT7yewbfXQadvpcL9Vc7_3Svu_WYu_mzejiIw6NGTZ_ihKNgHH0tmc1hWI">
            <a:extLst>
              <a:ext uri="{FF2B5EF4-FFF2-40B4-BE49-F238E27FC236}">
                <a16:creationId xmlns:a16="http://schemas.microsoft.com/office/drawing/2014/main" id="{C48634D4-A297-434D-AEB5-84D2C17CD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3" t="20770" r="2932" b="24417"/>
          <a:stretch/>
        </p:blipFill>
        <p:spPr bwMode="auto">
          <a:xfrm>
            <a:off x="481080" y="1928106"/>
            <a:ext cx="7940856" cy="21199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3">
            <a:extLst>
              <a:ext uri="{FF2B5EF4-FFF2-40B4-BE49-F238E27FC236}">
                <a16:creationId xmlns:a16="http://schemas.microsoft.com/office/drawing/2014/main" id="{FAE1F82B-ABD6-CD4B-91D4-1BC25A6C69A7}"/>
              </a:ext>
            </a:extLst>
          </p:cNvPr>
          <p:cNvSpPr txBox="1"/>
          <p:nvPr/>
        </p:nvSpPr>
        <p:spPr>
          <a:xfrm>
            <a:off x="6445132" y="4803081"/>
            <a:ext cx="7802771" cy="276999"/>
          </a:xfrm>
          <a:prstGeom prst="rect">
            <a:avLst/>
          </a:prstGeom>
          <a:noFill/>
        </p:spPr>
        <p:txBody>
          <a:bodyPr wrap="square" rtlCol="0">
            <a:spAutoFit/>
          </a:bodyPr>
          <a:lstStyle/>
          <a:p>
            <a:r>
              <a:rPr lang="de-DE" sz="1200" dirty="0" err="1"/>
              <a:t>Panet</a:t>
            </a:r>
            <a:r>
              <a:rPr lang="de-DE" sz="1200" dirty="0"/>
              <a:t> et al., Nature </a:t>
            </a:r>
            <a:r>
              <a:rPr lang="de-DE" sz="1200" dirty="0" err="1"/>
              <a:t>Geoscience</a:t>
            </a:r>
            <a:r>
              <a:rPr lang="de-DE" sz="1200" dirty="0"/>
              <a:t>, 2018</a:t>
            </a:r>
          </a:p>
        </p:txBody>
      </p:sp>
      <p:sp>
        <p:nvSpPr>
          <p:cNvPr id="16" name="TextBox 15">
            <a:extLst>
              <a:ext uri="{FF2B5EF4-FFF2-40B4-BE49-F238E27FC236}">
                <a16:creationId xmlns:a16="http://schemas.microsoft.com/office/drawing/2014/main" id="{2B82F7F0-6DF6-F849-8E55-DF5147A9B459}"/>
              </a:ext>
            </a:extLst>
          </p:cNvPr>
          <p:cNvSpPr txBox="1"/>
          <p:nvPr/>
        </p:nvSpPr>
        <p:spPr>
          <a:xfrm>
            <a:off x="571392" y="1598627"/>
            <a:ext cx="2019977" cy="400110"/>
          </a:xfrm>
          <a:prstGeom prst="rect">
            <a:avLst/>
          </a:prstGeom>
          <a:noFill/>
        </p:spPr>
        <p:txBody>
          <a:bodyPr wrap="none" rtlCol="0">
            <a:spAutoFit/>
          </a:bodyPr>
          <a:lstStyle/>
          <a:p>
            <a:r>
              <a:rPr lang="en-GB" sz="2000" dirty="0">
                <a:latin typeface="+mj-lt"/>
              </a:rPr>
              <a:t>2010: Pre-seismic</a:t>
            </a:r>
          </a:p>
        </p:txBody>
      </p:sp>
      <p:sp>
        <p:nvSpPr>
          <p:cNvPr id="17" name="TextBox 16">
            <a:extLst>
              <a:ext uri="{FF2B5EF4-FFF2-40B4-BE49-F238E27FC236}">
                <a16:creationId xmlns:a16="http://schemas.microsoft.com/office/drawing/2014/main" id="{1CC90BEE-372F-694D-89DA-F6AC50A1CBE4}"/>
              </a:ext>
            </a:extLst>
          </p:cNvPr>
          <p:cNvSpPr txBox="1"/>
          <p:nvPr/>
        </p:nvSpPr>
        <p:spPr>
          <a:xfrm>
            <a:off x="2588555" y="1609917"/>
            <a:ext cx="1943161" cy="400110"/>
          </a:xfrm>
          <a:prstGeom prst="rect">
            <a:avLst/>
          </a:prstGeom>
          <a:noFill/>
        </p:spPr>
        <p:txBody>
          <a:bodyPr wrap="none" rtlCol="0">
            <a:spAutoFit/>
          </a:bodyPr>
          <a:lstStyle/>
          <a:p>
            <a:r>
              <a:rPr lang="en-GB" sz="2000" dirty="0">
                <a:latin typeface="+mj-lt"/>
              </a:rPr>
              <a:t>2011: Co-seismic</a:t>
            </a:r>
          </a:p>
        </p:txBody>
      </p:sp>
      <p:sp>
        <p:nvSpPr>
          <p:cNvPr id="18" name="TextBox 17">
            <a:extLst>
              <a:ext uri="{FF2B5EF4-FFF2-40B4-BE49-F238E27FC236}">
                <a16:creationId xmlns:a16="http://schemas.microsoft.com/office/drawing/2014/main" id="{8A2E50B6-6412-0D41-98D9-37F13B5DEBB9}"/>
              </a:ext>
            </a:extLst>
          </p:cNvPr>
          <p:cNvSpPr txBox="1"/>
          <p:nvPr/>
        </p:nvSpPr>
        <p:spPr>
          <a:xfrm>
            <a:off x="5485542" y="1598628"/>
            <a:ext cx="2450094" cy="400110"/>
          </a:xfrm>
          <a:prstGeom prst="rect">
            <a:avLst/>
          </a:prstGeom>
          <a:noFill/>
        </p:spPr>
        <p:txBody>
          <a:bodyPr wrap="none" rtlCol="0">
            <a:spAutoFit/>
          </a:bodyPr>
          <a:lstStyle/>
          <a:p>
            <a:r>
              <a:rPr lang="en-GB" sz="2000" dirty="0">
                <a:latin typeface="+mj-lt"/>
              </a:rPr>
              <a:t>2012-14: Post-seismic</a:t>
            </a:r>
          </a:p>
        </p:txBody>
      </p:sp>
      <p:pic>
        <p:nvPicPr>
          <p:cNvPr id="19" name="Picture 4" descr="https://lh4.googleusercontent.com/D4-GnjT1xITmXHq5N_pWIY66L0jgr3bBaSKaj78TaqP2yVSwmk7uXFuc-8CwFHYeqamQsl9DLGJNHrbRXOT7yewbfXQadvpcL9Vc7_3Svu_WYu_mzejiIw6NGTZ_ihKNgHH0tmc1hWI">
            <a:extLst>
              <a:ext uri="{FF2B5EF4-FFF2-40B4-BE49-F238E27FC236}">
                <a16:creationId xmlns:a16="http://schemas.microsoft.com/office/drawing/2014/main" id="{AAA9C6A8-755D-FC49-A607-B9EE43808B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31" t="87485" r="12836" b="2033"/>
          <a:stretch/>
        </p:blipFill>
        <p:spPr bwMode="auto">
          <a:xfrm>
            <a:off x="1527511" y="4156115"/>
            <a:ext cx="6721416" cy="5013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https://lh5.googleusercontent.com/Hh88jZRVa9ZqyafSHdAfJ1_LHKDpN1-5IjA2Oq8l3dRlefOdLeAosdL2n3UCxZX8i52IzNuiOfqJTp6EBRtqBz7qwOkZQqCpgl3OyH0-smaiMCEJu-XThyaOEq8KCTY1GkzNP3sFlmk">
            <a:extLst>
              <a:ext uri="{FF2B5EF4-FFF2-40B4-BE49-F238E27FC236}">
                <a16:creationId xmlns:a16="http://schemas.microsoft.com/office/drawing/2014/main" id="{09486F12-62C3-7645-8D96-EBAD55C1D8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5107" y="3594979"/>
            <a:ext cx="1266134" cy="119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203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41A4486-0AB2-1241-AAEF-D28E48A20321}"/>
              </a:ext>
            </a:extLst>
          </p:cNvPr>
          <p:cNvSpPr>
            <a:spLocks noGrp="1"/>
          </p:cNvSpPr>
          <p:nvPr>
            <p:ph idx="1"/>
          </p:nvPr>
        </p:nvSpPr>
        <p:spPr/>
        <p:txBody>
          <a:bodyPr/>
          <a:lstStyle/>
          <a:p>
            <a:r>
              <a:rPr lang="en-GB"/>
              <a:t>Extend the detection threshold to lower magnitude events &gt; Mw 6.5</a:t>
            </a:r>
          </a:p>
        </p:txBody>
      </p:sp>
      <p:sp>
        <p:nvSpPr>
          <p:cNvPr id="21" name="Title 20"/>
          <p:cNvSpPr>
            <a:spLocks noGrp="1"/>
          </p:cNvSpPr>
          <p:nvPr>
            <p:ph type="title"/>
          </p:nvPr>
        </p:nvSpPr>
        <p:spPr/>
        <p:txBody>
          <a:bodyPr>
            <a:normAutofit fontScale="90000"/>
          </a:bodyPr>
          <a:lstStyle/>
          <a:p>
            <a:r>
              <a:rPr lang="en-GB">
                <a:latin typeface="+mj-lt"/>
              </a:rPr>
              <a:t>Science proposal</a:t>
            </a:r>
          </a:p>
        </p:txBody>
      </p:sp>
      <p:pic>
        <p:nvPicPr>
          <p:cNvPr id="11" name="Picture 3" descr="https://lh3.googleusercontent.com/TzngE5j66JdoS-1dtptkKlOEEXqu8aecmZ0F8tLsfRoGuhZEplEJ2bGJ65kKyplDQGMlYsLB35LUhtqZF757yvetBJYnwN2H9vuAU9FRPa-v5MwdRu44bw3Jm8CXRiZmJmXhFKaU9M4">
            <a:extLst>
              <a:ext uri="{FF2B5EF4-FFF2-40B4-BE49-F238E27FC236}">
                <a16:creationId xmlns:a16="http://schemas.microsoft.com/office/drawing/2014/main" id="{6D322A8D-7CBC-6746-8C44-42942EDE6D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69" t="1" r="12643" b="17756"/>
          <a:stretch/>
        </p:blipFill>
        <p:spPr bwMode="auto">
          <a:xfrm>
            <a:off x="3621789" y="1505301"/>
            <a:ext cx="3204936" cy="31530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lh6.googleusercontent.com/GLEyjQIPgQevh37bW31_xJD911bHzKUoVQCrt_qBSwiKfZC6sxTk6MP4FeId-5iXw9cRlYOoBeDb2dmZ9pE_8Sb3x7Q-Vc7OWv9hRqeWWIRmUBW40EF0s5cOPC8qqzGox5wIrx8xCq8">
            <a:extLst>
              <a:ext uri="{FF2B5EF4-FFF2-40B4-BE49-F238E27FC236}">
                <a16:creationId xmlns:a16="http://schemas.microsoft.com/office/drawing/2014/main" id="{3E45D551-4CCF-044D-A608-7BA3F256F8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42" r="24817" b="13289"/>
          <a:stretch/>
        </p:blipFill>
        <p:spPr bwMode="auto">
          <a:xfrm>
            <a:off x="154109" y="1424219"/>
            <a:ext cx="2882509" cy="3060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2189AD9D-C33B-784D-BCED-725E45CD12EF}"/>
              </a:ext>
            </a:extLst>
          </p:cNvPr>
          <p:cNvGraphicFramePr>
            <a:graphicFrameLocks noGrp="1"/>
          </p:cNvGraphicFramePr>
          <p:nvPr>
            <p:extLst>
              <p:ext uri="{D42A27DB-BD31-4B8C-83A1-F6EECF244321}">
                <p14:modId xmlns:p14="http://schemas.microsoft.com/office/powerpoint/2010/main" val="3384219966"/>
              </p:ext>
            </p:extLst>
          </p:nvPr>
        </p:nvGraphicFramePr>
        <p:xfrm>
          <a:off x="6948931" y="1331551"/>
          <a:ext cx="2040959" cy="3312160"/>
        </p:xfrm>
        <a:graphic>
          <a:graphicData uri="http://schemas.openxmlformats.org/drawingml/2006/table">
            <a:tbl>
              <a:tblPr firstRow="1" bandRow="1">
                <a:tableStyleId>{793D81CF-94F2-401A-BA57-92F5A7B2D0C5}</a:tableStyleId>
              </a:tblPr>
              <a:tblGrid>
                <a:gridCol w="1057613">
                  <a:extLst>
                    <a:ext uri="{9D8B030D-6E8A-4147-A177-3AD203B41FA5}">
                      <a16:colId xmlns:a16="http://schemas.microsoft.com/office/drawing/2014/main" val="20000"/>
                    </a:ext>
                  </a:extLst>
                </a:gridCol>
                <a:gridCol w="983346">
                  <a:extLst>
                    <a:ext uri="{9D8B030D-6E8A-4147-A177-3AD203B41FA5}">
                      <a16:colId xmlns:a16="http://schemas.microsoft.com/office/drawing/2014/main" val="20001"/>
                    </a:ext>
                  </a:extLst>
                </a:gridCol>
              </a:tblGrid>
              <a:tr h="393700">
                <a:tc>
                  <a:txBody>
                    <a:bodyPr/>
                    <a:lstStyle/>
                    <a:p>
                      <a:pPr algn="ctr" fontAlgn="t"/>
                      <a:r>
                        <a:rPr lang="sk-SK" sz="1100">
                          <a:effectLst/>
                          <a:latin typeface="+mj-lt"/>
                        </a:rPr>
                        <a:t> Requirement</a:t>
                      </a:r>
                    </a:p>
                  </a:txBody>
                  <a:tcPr marL="127000" marR="127000" marT="127000" marB="127000" anchor="ctr"/>
                </a:tc>
                <a:tc>
                  <a:txBody>
                    <a:bodyPr/>
                    <a:lstStyle/>
                    <a:p>
                      <a:pPr algn="ctr" rtl="0" fontAlgn="t">
                        <a:spcBef>
                          <a:spcPts val="0"/>
                        </a:spcBef>
                        <a:spcAft>
                          <a:spcPts val="0"/>
                        </a:spcAft>
                      </a:pPr>
                      <a:r>
                        <a:rPr lang="en-US" sz="1100" u="none" strike="noStrike">
                          <a:effectLst/>
                          <a:latin typeface="+mj-lt"/>
                        </a:rPr>
                        <a:t>Value</a:t>
                      </a:r>
                      <a:endParaRPr lang="en-US" sz="1100">
                        <a:effectLst/>
                        <a:latin typeface="+mj-lt"/>
                      </a:endParaRPr>
                    </a:p>
                  </a:txBody>
                  <a:tcPr marL="127000" marR="127000" marT="127000" marB="127000" anchor="ctr"/>
                </a:tc>
                <a:extLst>
                  <a:ext uri="{0D108BD9-81ED-4DB2-BD59-A6C34878D82A}">
                    <a16:rowId xmlns:a16="http://schemas.microsoft.com/office/drawing/2014/main" val="10000"/>
                  </a:ext>
                </a:extLst>
              </a:tr>
              <a:tr h="533400">
                <a:tc>
                  <a:txBody>
                    <a:bodyPr/>
                    <a:lstStyle/>
                    <a:p>
                      <a:pPr algn="ctr" rtl="0" fontAlgn="t">
                        <a:spcBef>
                          <a:spcPts val="0"/>
                        </a:spcBef>
                        <a:spcAft>
                          <a:spcPts val="0"/>
                        </a:spcAft>
                      </a:pPr>
                      <a:r>
                        <a:rPr lang="en-US" sz="1100" u="none" strike="noStrike" dirty="0">
                          <a:effectLst/>
                          <a:latin typeface="+mj-lt"/>
                        </a:rPr>
                        <a:t>Spatial resolution</a:t>
                      </a:r>
                      <a:endParaRPr lang="en-US" sz="1100" dirty="0">
                        <a:effectLst/>
                        <a:latin typeface="+mj-lt"/>
                      </a:endParaRPr>
                    </a:p>
                  </a:txBody>
                  <a:tcPr marL="127000" marR="127000" marT="127000" marB="127000" anchor="ctr"/>
                </a:tc>
                <a:tc>
                  <a:txBody>
                    <a:bodyPr/>
                    <a:lstStyle/>
                    <a:p>
                      <a:pPr marL="0" marR="0" indent="0" algn="ctr" defTabSz="685800" rtl="0" eaLnBrk="1" fontAlgn="t" latinLnBrk="0" hangingPunct="1">
                        <a:lnSpc>
                          <a:spcPct val="100000"/>
                        </a:lnSpc>
                        <a:spcBef>
                          <a:spcPts val="600"/>
                        </a:spcBef>
                        <a:spcAft>
                          <a:spcPts val="0"/>
                        </a:spcAft>
                        <a:buClrTx/>
                        <a:buSzTx/>
                        <a:buFontTx/>
                        <a:buNone/>
                        <a:tabLst/>
                        <a:defRPr/>
                      </a:pPr>
                      <a:r>
                        <a:rPr lang="en-US" sz="1100" u="none" strike="noStrike">
                          <a:effectLst/>
                          <a:latin typeface="+mj-lt"/>
                        </a:rPr>
                        <a:t>100 km</a:t>
                      </a:r>
                      <a:endParaRPr lang="mr-IN" sz="1100">
                        <a:effectLst/>
                        <a:latin typeface="+mj-lt"/>
                      </a:endParaRPr>
                    </a:p>
                  </a:txBody>
                  <a:tcPr marL="127000" marR="127000" marT="127000" marB="127000" anchor="ctr"/>
                </a:tc>
                <a:extLst>
                  <a:ext uri="{0D108BD9-81ED-4DB2-BD59-A6C34878D82A}">
                    <a16:rowId xmlns:a16="http://schemas.microsoft.com/office/drawing/2014/main" val="10001"/>
                  </a:ext>
                </a:extLst>
              </a:tr>
              <a:tr h="533400">
                <a:tc>
                  <a:txBody>
                    <a:bodyPr/>
                    <a:lstStyle/>
                    <a:p>
                      <a:pPr algn="ctr" rtl="0" fontAlgn="t">
                        <a:spcBef>
                          <a:spcPts val="0"/>
                        </a:spcBef>
                        <a:spcAft>
                          <a:spcPts val="0"/>
                        </a:spcAft>
                      </a:pPr>
                      <a:r>
                        <a:rPr lang="en-US" sz="1100" u="none" strike="noStrike">
                          <a:effectLst/>
                          <a:latin typeface="+mj-lt"/>
                        </a:rPr>
                        <a:t>Sensitivity</a:t>
                      </a:r>
                      <a:endParaRPr lang="en-US" sz="1100">
                        <a:effectLst/>
                        <a:latin typeface="+mj-lt"/>
                      </a:endParaRPr>
                    </a:p>
                  </a:txBody>
                  <a:tcPr marL="127000" marR="127000" marT="127000" marB="127000" anchor="ctr"/>
                </a:tc>
                <a:tc>
                  <a:txBody>
                    <a:bodyPr/>
                    <a:lstStyle/>
                    <a:p>
                      <a:pPr algn="ctr" rtl="0" fontAlgn="t">
                        <a:spcBef>
                          <a:spcPts val="600"/>
                        </a:spcBef>
                        <a:spcAft>
                          <a:spcPts val="0"/>
                        </a:spcAft>
                      </a:pPr>
                      <a:r>
                        <a:rPr lang="en-GB" sz="1100" u="none" strike="noStrike">
                          <a:effectLst/>
                          <a:latin typeface="+mj-lt"/>
                        </a:rPr>
                        <a:t>0.1 µGal</a:t>
                      </a:r>
                      <a:endParaRPr lang="mr-IN" sz="1100">
                        <a:effectLst/>
                        <a:latin typeface="+mj-lt"/>
                      </a:endParaRPr>
                    </a:p>
                  </a:txBody>
                  <a:tcPr marL="127000" marR="127000" marT="127000" marB="127000" anchor="ctr"/>
                </a:tc>
                <a:extLst>
                  <a:ext uri="{0D108BD9-81ED-4DB2-BD59-A6C34878D82A}">
                    <a16:rowId xmlns:a16="http://schemas.microsoft.com/office/drawing/2014/main" val="10002"/>
                  </a:ext>
                </a:extLst>
              </a:tr>
              <a:tr h="533400">
                <a:tc>
                  <a:txBody>
                    <a:bodyPr/>
                    <a:lstStyle/>
                    <a:p>
                      <a:pPr algn="ctr" rtl="0" fontAlgn="t">
                        <a:spcBef>
                          <a:spcPts val="0"/>
                        </a:spcBef>
                        <a:spcAft>
                          <a:spcPts val="0"/>
                        </a:spcAft>
                      </a:pPr>
                      <a:r>
                        <a:rPr lang="en-US" sz="1100" u="none" strike="noStrike" dirty="0">
                          <a:effectLst/>
                          <a:latin typeface="+mj-lt"/>
                        </a:rPr>
                        <a:t>Temporal resolution</a:t>
                      </a:r>
                      <a:endParaRPr lang="en-US" sz="1100" dirty="0">
                        <a:effectLst/>
                        <a:latin typeface="+mj-lt"/>
                      </a:endParaRPr>
                    </a:p>
                  </a:txBody>
                  <a:tcPr marL="127000" marR="127000" marT="127000" marB="127000" anchor="ctr"/>
                </a:tc>
                <a:tc>
                  <a:txBody>
                    <a:bodyPr/>
                    <a:lstStyle/>
                    <a:p>
                      <a:pPr algn="ctr" rtl="0" fontAlgn="t">
                        <a:spcBef>
                          <a:spcPts val="600"/>
                        </a:spcBef>
                        <a:spcAft>
                          <a:spcPts val="0"/>
                        </a:spcAft>
                      </a:pPr>
                      <a:r>
                        <a:rPr lang="en-US" sz="1100" u="none" strike="noStrike" dirty="0">
                          <a:effectLst/>
                          <a:latin typeface="+mj-lt"/>
                        </a:rPr>
                        <a:t>3 days</a:t>
                      </a:r>
                      <a:endParaRPr lang="en-US" sz="1100" dirty="0">
                        <a:effectLst/>
                        <a:latin typeface="+mj-lt"/>
                      </a:endParaRPr>
                    </a:p>
                  </a:txBody>
                  <a:tcPr marL="127000" marR="127000" marT="127000" marB="127000" anchor="ctr"/>
                </a:tc>
                <a:extLst>
                  <a:ext uri="{0D108BD9-81ED-4DB2-BD59-A6C34878D82A}">
                    <a16:rowId xmlns:a16="http://schemas.microsoft.com/office/drawing/2014/main" val="10003"/>
                  </a:ext>
                </a:extLst>
              </a:tr>
              <a:tr h="444500">
                <a:tc>
                  <a:txBody>
                    <a:bodyPr/>
                    <a:lstStyle/>
                    <a:p>
                      <a:pPr algn="ctr" rtl="0" fontAlgn="t">
                        <a:spcBef>
                          <a:spcPts val="0"/>
                        </a:spcBef>
                        <a:spcAft>
                          <a:spcPts val="0"/>
                        </a:spcAft>
                      </a:pPr>
                      <a:r>
                        <a:rPr lang="en-US" sz="1100" u="none" strike="noStrike">
                          <a:effectLst/>
                          <a:latin typeface="+mj-lt"/>
                        </a:rPr>
                        <a:t>Measurement duration</a:t>
                      </a:r>
                      <a:endParaRPr lang="en-US" sz="1100">
                        <a:effectLst/>
                        <a:latin typeface="+mj-lt"/>
                      </a:endParaRPr>
                    </a:p>
                  </a:txBody>
                  <a:tcPr marL="127000" marR="127000" marT="127000" marB="127000" anchor="ctr"/>
                </a:tc>
                <a:tc>
                  <a:txBody>
                    <a:bodyPr/>
                    <a:lstStyle/>
                    <a:p>
                      <a:pPr algn="ctr" rtl="0" fontAlgn="t">
                        <a:spcBef>
                          <a:spcPts val="0"/>
                        </a:spcBef>
                        <a:spcAft>
                          <a:spcPts val="0"/>
                        </a:spcAft>
                      </a:pPr>
                      <a:r>
                        <a:rPr lang="en-US" sz="1100" u="none" strike="noStrike">
                          <a:effectLst/>
                          <a:latin typeface="+mj-lt"/>
                        </a:rPr>
                        <a:t>7 years</a:t>
                      </a:r>
                      <a:endParaRPr lang="en-US" sz="1100">
                        <a:effectLst/>
                        <a:latin typeface="+mj-lt"/>
                      </a:endParaRPr>
                    </a:p>
                  </a:txBody>
                  <a:tcPr marL="127000" marR="127000" marT="127000" marB="127000" anchor="ctr"/>
                </a:tc>
                <a:extLst>
                  <a:ext uri="{0D108BD9-81ED-4DB2-BD59-A6C34878D82A}">
                    <a16:rowId xmlns:a16="http://schemas.microsoft.com/office/drawing/2014/main" val="10004"/>
                  </a:ext>
                </a:extLst>
              </a:tr>
              <a:tr h="444500">
                <a:tc>
                  <a:txBody>
                    <a:bodyPr/>
                    <a:lstStyle/>
                    <a:p>
                      <a:pPr algn="ctr" rtl="0" fontAlgn="t">
                        <a:spcBef>
                          <a:spcPts val="0"/>
                        </a:spcBef>
                        <a:spcAft>
                          <a:spcPts val="0"/>
                        </a:spcAft>
                      </a:pPr>
                      <a:r>
                        <a:rPr lang="en-US" sz="1100" u="none" strike="noStrike">
                          <a:effectLst/>
                          <a:latin typeface="+mj-lt"/>
                        </a:rPr>
                        <a:t>Coverage</a:t>
                      </a:r>
                      <a:endParaRPr lang="en-US" sz="1100">
                        <a:effectLst/>
                        <a:latin typeface="+mj-lt"/>
                      </a:endParaRPr>
                    </a:p>
                  </a:txBody>
                  <a:tcPr marL="127000" marR="127000" marT="127000" marB="127000" anchor="ctr"/>
                </a:tc>
                <a:tc>
                  <a:txBody>
                    <a:bodyPr/>
                    <a:lstStyle/>
                    <a:p>
                      <a:pPr algn="ctr" rtl="0" fontAlgn="t">
                        <a:spcBef>
                          <a:spcPts val="600"/>
                        </a:spcBef>
                        <a:spcAft>
                          <a:spcPts val="0"/>
                        </a:spcAft>
                      </a:pPr>
                      <a:r>
                        <a:rPr lang="it-IT" sz="1100" u="none" strike="noStrike" dirty="0">
                          <a:effectLst/>
                          <a:latin typeface="+mj-lt"/>
                        </a:rPr>
                        <a:t>± 60° latitude</a:t>
                      </a:r>
                      <a:endParaRPr lang="it-IT" sz="1100" dirty="0">
                        <a:effectLst/>
                        <a:latin typeface="+mj-lt"/>
                      </a:endParaRPr>
                    </a:p>
                  </a:txBody>
                  <a:tcPr marL="127000" marR="127000" marT="127000" marB="127000" anchor="ctr"/>
                </a:tc>
                <a:extLst>
                  <a:ext uri="{0D108BD9-81ED-4DB2-BD59-A6C34878D82A}">
                    <a16:rowId xmlns:a16="http://schemas.microsoft.com/office/drawing/2014/main" val="10005"/>
                  </a:ext>
                </a:extLst>
              </a:tr>
            </a:tbl>
          </a:graphicData>
        </a:graphic>
      </p:graphicFrame>
      <p:sp>
        <p:nvSpPr>
          <p:cNvPr id="14" name="Rectangle 4">
            <a:extLst>
              <a:ext uri="{FF2B5EF4-FFF2-40B4-BE49-F238E27FC236}">
                <a16:creationId xmlns:a16="http://schemas.microsoft.com/office/drawing/2014/main" id="{E6C223AE-E2C9-2744-BBFC-27D8BDA8E9E7}"/>
              </a:ext>
            </a:extLst>
          </p:cNvPr>
          <p:cNvSpPr>
            <a:spLocks noChangeArrowheads="1"/>
          </p:cNvSpPr>
          <p:nvPr/>
        </p:nvSpPr>
        <p:spPr bwMode="auto">
          <a:xfrm>
            <a:off x="2789299" y="1698164"/>
            <a:ext cx="2375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mj-lt"/>
                <a:ea typeface="-webkit-standard" charset="0"/>
              </a:rPr>
              <a:t> </a:t>
            </a:r>
            <a:endParaRPr kumimoji="0" lang="en-US" altLang="en-US" sz="1800" b="0" i="0" u="none" strike="noStrike" cap="none" normalizeH="0" baseline="0">
              <a:ln>
                <a:noFill/>
              </a:ln>
              <a:solidFill>
                <a:schemeClr val="tx1"/>
              </a:solidFill>
              <a:effectLst/>
              <a:latin typeface="+mj-lt"/>
            </a:endParaRPr>
          </a:p>
        </p:txBody>
      </p:sp>
      <p:sp>
        <p:nvSpPr>
          <p:cNvPr id="15" name="Rectangle 14">
            <a:extLst>
              <a:ext uri="{FF2B5EF4-FFF2-40B4-BE49-F238E27FC236}">
                <a16:creationId xmlns:a16="http://schemas.microsoft.com/office/drawing/2014/main" id="{75C0F72B-54E4-4F40-A207-40EA0A97F692}"/>
              </a:ext>
            </a:extLst>
          </p:cNvPr>
          <p:cNvSpPr/>
          <p:nvPr/>
        </p:nvSpPr>
        <p:spPr>
          <a:xfrm>
            <a:off x="4553976" y="2911141"/>
            <a:ext cx="2141095" cy="144499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B0F0"/>
                </a:solidFill>
                <a:latin typeface="+mj-lt"/>
              </a:rPr>
              <a:t>GRAVL</a:t>
            </a:r>
          </a:p>
        </p:txBody>
      </p:sp>
      <p:sp>
        <p:nvSpPr>
          <p:cNvPr id="16" name="TextBox 15">
            <a:extLst>
              <a:ext uri="{FF2B5EF4-FFF2-40B4-BE49-F238E27FC236}">
                <a16:creationId xmlns:a16="http://schemas.microsoft.com/office/drawing/2014/main" id="{DD54D97C-1574-C149-AE7B-DEBC9CAB5AEC}"/>
              </a:ext>
            </a:extLst>
          </p:cNvPr>
          <p:cNvSpPr txBox="1"/>
          <p:nvPr/>
        </p:nvSpPr>
        <p:spPr>
          <a:xfrm>
            <a:off x="4611126" y="2263353"/>
            <a:ext cx="2045188" cy="507831"/>
          </a:xfrm>
          <a:prstGeom prst="rect">
            <a:avLst/>
          </a:prstGeom>
          <a:noFill/>
        </p:spPr>
        <p:txBody>
          <a:bodyPr wrap="square" rtlCol="0">
            <a:spAutoFit/>
          </a:bodyPr>
          <a:lstStyle/>
          <a:p>
            <a:r>
              <a:rPr lang="en-GB" dirty="0">
                <a:solidFill>
                  <a:srgbClr val="00B0F0"/>
                </a:solidFill>
                <a:latin typeface="+mj-lt"/>
              </a:rPr>
              <a:t>~3,000 more earthquakes seen compared to GRACE</a:t>
            </a:r>
          </a:p>
        </p:txBody>
      </p:sp>
      <p:sp>
        <p:nvSpPr>
          <p:cNvPr id="17" name="Oval 16">
            <a:extLst>
              <a:ext uri="{FF2B5EF4-FFF2-40B4-BE49-F238E27FC236}">
                <a16:creationId xmlns:a16="http://schemas.microsoft.com/office/drawing/2014/main" id="{D43D82F4-3AE8-934C-B6FF-A831C21682BF}"/>
              </a:ext>
            </a:extLst>
          </p:cNvPr>
          <p:cNvSpPr/>
          <p:nvPr/>
        </p:nvSpPr>
        <p:spPr>
          <a:xfrm>
            <a:off x="372772" y="3217409"/>
            <a:ext cx="278296" cy="25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8" name="Textfeld 1">
            <a:extLst>
              <a:ext uri="{FF2B5EF4-FFF2-40B4-BE49-F238E27FC236}">
                <a16:creationId xmlns:a16="http://schemas.microsoft.com/office/drawing/2014/main" id="{5CA6B8E7-9096-2545-9FE3-B4D1C1D369B4}"/>
              </a:ext>
            </a:extLst>
          </p:cNvPr>
          <p:cNvSpPr txBox="1"/>
          <p:nvPr/>
        </p:nvSpPr>
        <p:spPr>
          <a:xfrm>
            <a:off x="864013" y="4658305"/>
            <a:ext cx="1672253" cy="230832"/>
          </a:xfrm>
          <a:prstGeom prst="rect">
            <a:avLst/>
          </a:prstGeom>
          <a:noFill/>
        </p:spPr>
        <p:txBody>
          <a:bodyPr wrap="none" rtlCol="0">
            <a:spAutoFit/>
          </a:bodyPr>
          <a:lstStyle/>
          <a:p>
            <a:r>
              <a:rPr lang="de-DE" sz="900" dirty="0" err="1">
                <a:latin typeface="+mj-lt"/>
              </a:rPr>
              <a:t>Pail</a:t>
            </a:r>
            <a:r>
              <a:rPr lang="de-DE" sz="900" dirty="0">
                <a:latin typeface="+mj-lt"/>
              </a:rPr>
              <a:t> et al, DGK </a:t>
            </a:r>
            <a:r>
              <a:rPr lang="de-DE" sz="900" dirty="0" err="1">
                <a:latin typeface="+mj-lt"/>
              </a:rPr>
              <a:t>report</a:t>
            </a:r>
            <a:r>
              <a:rPr lang="de-DE" sz="900" dirty="0">
                <a:latin typeface="+mj-lt"/>
              </a:rPr>
              <a:t> 320,  2015</a:t>
            </a:r>
          </a:p>
        </p:txBody>
      </p:sp>
      <p:sp>
        <p:nvSpPr>
          <p:cNvPr id="19" name="TextBox 18">
            <a:extLst>
              <a:ext uri="{FF2B5EF4-FFF2-40B4-BE49-F238E27FC236}">
                <a16:creationId xmlns:a16="http://schemas.microsoft.com/office/drawing/2014/main" id="{EB2105F2-E827-A34C-8591-4611E7EE9BF9}"/>
              </a:ext>
            </a:extLst>
          </p:cNvPr>
          <p:cNvSpPr txBox="1"/>
          <p:nvPr/>
        </p:nvSpPr>
        <p:spPr>
          <a:xfrm>
            <a:off x="993344" y="4334878"/>
            <a:ext cx="1413592" cy="300082"/>
          </a:xfrm>
          <a:prstGeom prst="rect">
            <a:avLst/>
          </a:prstGeom>
          <a:solidFill>
            <a:schemeClr val="bg1"/>
          </a:solidFill>
        </p:spPr>
        <p:txBody>
          <a:bodyPr wrap="none" rtlCol="0">
            <a:spAutoFit/>
          </a:bodyPr>
          <a:lstStyle/>
          <a:p>
            <a:r>
              <a:rPr lang="en-US">
                <a:latin typeface="+mj-lt"/>
              </a:rPr>
              <a:t>Spatial resolution</a:t>
            </a:r>
          </a:p>
        </p:txBody>
      </p:sp>
      <p:sp>
        <p:nvSpPr>
          <p:cNvPr id="20" name="TextBox 19">
            <a:extLst>
              <a:ext uri="{FF2B5EF4-FFF2-40B4-BE49-F238E27FC236}">
                <a16:creationId xmlns:a16="http://schemas.microsoft.com/office/drawing/2014/main" id="{A4A7CD35-4C07-6147-A120-941BCFFC8BDA}"/>
              </a:ext>
            </a:extLst>
          </p:cNvPr>
          <p:cNvSpPr txBox="1"/>
          <p:nvPr/>
        </p:nvSpPr>
        <p:spPr>
          <a:xfrm rot="16200000">
            <a:off x="-389149" y="2801858"/>
            <a:ext cx="1157881" cy="300082"/>
          </a:xfrm>
          <a:prstGeom prst="rect">
            <a:avLst/>
          </a:prstGeom>
          <a:solidFill>
            <a:schemeClr val="bg1"/>
          </a:solidFill>
        </p:spPr>
        <p:txBody>
          <a:bodyPr wrap="none" rtlCol="0">
            <a:spAutoFit/>
          </a:bodyPr>
          <a:lstStyle/>
          <a:p>
            <a:r>
              <a:rPr lang="en-US">
                <a:latin typeface="+mj-lt"/>
              </a:rPr>
              <a:t>Gravity / µGal</a:t>
            </a:r>
          </a:p>
        </p:txBody>
      </p:sp>
      <p:sp>
        <p:nvSpPr>
          <p:cNvPr id="22" name="TextBox 21">
            <a:extLst>
              <a:ext uri="{FF2B5EF4-FFF2-40B4-BE49-F238E27FC236}">
                <a16:creationId xmlns:a16="http://schemas.microsoft.com/office/drawing/2014/main" id="{AE4401C9-9557-3D42-9CDB-748ABC343B98}"/>
              </a:ext>
            </a:extLst>
          </p:cNvPr>
          <p:cNvSpPr txBox="1"/>
          <p:nvPr/>
        </p:nvSpPr>
        <p:spPr>
          <a:xfrm>
            <a:off x="2852376" y="4057879"/>
            <a:ext cx="651140" cy="276999"/>
          </a:xfrm>
          <a:prstGeom prst="rect">
            <a:avLst/>
          </a:prstGeom>
          <a:noFill/>
        </p:spPr>
        <p:txBody>
          <a:bodyPr wrap="none" rtlCol="0">
            <a:spAutoFit/>
          </a:bodyPr>
          <a:lstStyle/>
          <a:p>
            <a:r>
              <a:rPr lang="en-US" sz="1200">
                <a:solidFill>
                  <a:schemeClr val="tx1">
                    <a:lumMod val="65000"/>
                    <a:lumOff val="35000"/>
                  </a:schemeClr>
                </a:solidFill>
                <a:latin typeface="+mj-lt"/>
              </a:rPr>
              <a:t>Mw 6.5</a:t>
            </a:r>
          </a:p>
        </p:txBody>
      </p:sp>
      <p:sp>
        <p:nvSpPr>
          <p:cNvPr id="23" name="TextBox 22">
            <a:extLst>
              <a:ext uri="{FF2B5EF4-FFF2-40B4-BE49-F238E27FC236}">
                <a16:creationId xmlns:a16="http://schemas.microsoft.com/office/drawing/2014/main" id="{92F37C97-EBD3-9842-B4DD-A280A52D3CEC}"/>
              </a:ext>
            </a:extLst>
          </p:cNvPr>
          <p:cNvSpPr txBox="1"/>
          <p:nvPr/>
        </p:nvSpPr>
        <p:spPr>
          <a:xfrm>
            <a:off x="2843435" y="3745993"/>
            <a:ext cx="651140" cy="276999"/>
          </a:xfrm>
          <a:prstGeom prst="rect">
            <a:avLst/>
          </a:prstGeom>
          <a:noFill/>
        </p:spPr>
        <p:txBody>
          <a:bodyPr wrap="none" rtlCol="0">
            <a:spAutoFit/>
          </a:bodyPr>
          <a:lstStyle/>
          <a:p>
            <a:r>
              <a:rPr lang="en-US" sz="1200">
                <a:solidFill>
                  <a:schemeClr val="tx1">
                    <a:lumMod val="65000"/>
                    <a:lumOff val="35000"/>
                  </a:schemeClr>
                </a:solidFill>
                <a:latin typeface="+mj-lt"/>
              </a:rPr>
              <a:t>Mw 7.0</a:t>
            </a:r>
          </a:p>
        </p:txBody>
      </p:sp>
      <p:sp>
        <p:nvSpPr>
          <p:cNvPr id="24" name="TextBox 23">
            <a:extLst>
              <a:ext uri="{FF2B5EF4-FFF2-40B4-BE49-F238E27FC236}">
                <a16:creationId xmlns:a16="http://schemas.microsoft.com/office/drawing/2014/main" id="{7ADEC027-8DCF-D94C-933C-EF27AFEA8253}"/>
              </a:ext>
            </a:extLst>
          </p:cNvPr>
          <p:cNvSpPr txBox="1"/>
          <p:nvPr/>
        </p:nvSpPr>
        <p:spPr>
          <a:xfrm>
            <a:off x="2825407" y="3443114"/>
            <a:ext cx="651140" cy="276999"/>
          </a:xfrm>
          <a:prstGeom prst="rect">
            <a:avLst/>
          </a:prstGeom>
          <a:noFill/>
        </p:spPr>
        <p:txBody>
          <a:bodyPr wrap="none" rtlCol="0">
            <a:spAutoFit/>
          </a:bodyPr>
          <a:lstStyle/>
          <a:p>
            <a:r>
              <a:rPr lang="en-US" sz="1200">
                <a:solidFill>
                  <a:schemeClr val="tx1">
                    <a:lumMod val="65000"/>
                    <a:lumOff val="35000"/>
                  </a:schemeClr>
                </a:solidFill>
                <a:latin typeface="+mj-lt"/>
              </a:rPr>
              <a:t>Mw 7.5</a:t>
            </a:r>
          </a:p>
        </p:txBody>
      </p:sp>
      <p:sp>
        <p:nvSpPr>
          <p:cNvPr id="26" name="TextBox 25">
            <a:extLst>
              <a:ext uri="{FF2B5EF4-FFF2-40B4-BE49-F238E27FC236}">
                <a16:creationId xmlns:a16="http://schemas.microsoft.com/office/drawing/2014/main" id="{1C0D50D5-AF09-124B-897A-7B94F9ED16AF}"/>
              </a:ext>
            </a:extLst>
          </p:cNvPr>
          <p:cNvSpPr txBox="1"/>
          <p:nvPr/>
        </p:nvSpPr>
        <p:spPr>
          <a:xfrm>
            <a:off x="2816090" y="3157993"/>
            <a:ext cx="651140" cy="276999"/>
          </a:xfrm>
          <a:prstGeom prst="rect">
            <a:avLst/>
          </a:prstGeom>
          <a:noFill/>
        </p:spPr>
        <p:txBody>
          <a:bodyPr wrap="none" rtlCol="0">
            <a:spAutoFit/>
          </a:bodyPr>
          <a:lstStyle/>
          <a:p>
            <a:r>
              <a:rPr lang="en-US" sz="1200">
                <a:solidFill>
                  <a:schemeClr val="tx1">
                    <a:lumMod val="65000"/>
                    <a:lumOff val="35000"/>
                  </a:schemeClr>
                </a:solidFill>
                <a:latin typeface="+mj-lt"/>
              </a:rPr>
              <a:t>Mw 8.0</a:t>
            </a:r>
          </a:p>
        </p:txBody>
      </p:sp>
      <p:sp>
        <p:nvSpPr>
          <p:cNvPr id="31" name="TextBox 30">
            <a:extLst>
              <a:ext uri="{FF2B5EF4-FFF2-40B4-BE49-F238E27FC236}">
                <a16:creationId xmlns:a16="http://schemas.microsoft.com/office/drawing/2014/main" id="{06436A7A-B7D7-3543-AF05-42E68045DF84}"/>
              </a:ext>
            </a:extLst>
          </p:cNvPr>
          <p:cNvSpPr txBox="1"/>
          <p:nvPr/>
        </p:nvSpPr>
        <p:spPr>
          <a:xfrm>
            <a:off x="2823348" y="2874965"/>
            <a:ext cx="651140" cy="276999"/>
          </a:xfrm>
          <a:prstGeom prst="rect">
            <a:avLst/>
          </a:prstGeom>
          <a:noFill/>
        </p:spPr>
        <p:txBody>
          <a:bodyPr wrap="none" rtlCol="0">
            <a:spAutoFit/>
          </a:bodyPr>
          <a:lstStyle/>
          <a:p>
            <a:r>
              <a:rPr lang="en-US" sz="1200">
                <a:solidFill>
                  <a:schemeClr val="tx1">
                    <a:lumMod val="65000"/>
                    <a:lumOff val="35000"/>
                  </a:schemeClr>
                </a:solidFill>
                <a:latin typeface="+mj-lt"/>
              </a:rPr>
              <a:t>Mw 8.5</a:t>
            </a:r>
          </a:p>
        </p:txBody>
      </p:sp>
      <p:sp>
        <p:nvSpPr>
          <p:cNvPr id="32" name="TextBox 31">
            <a:extLst>
              <a:ext uri="{FF2B5EF4-FFF2-40B4-BE49-F238E27FC236}">
                <a16:creationId xmlns:a16="http://schemas.microsoft.com/office/drawing/2014/main" id="{780207C5-6691-3346-B2DF-446B12B87E2B}"/>
              </a:ext>
            </a:extLst>
          </p:cNvPr>
          <p:cNvSpPr txBox="1"/>
          <p:nvPr/>
        </p:nvSpPr>
        <p:spPr>
          <a:xfrm>
            <a:off x="2823347" y="2584679"/>
            <a:ext cx="651140" cy="276999"/>
          </a:xfrm>
          <a:prstGeom prst="rect">
            <a:avLst/>
          </a:prstGeom>
          <a:noFill/>
        </p:spPr>
        <p:txBody>
          <a:bodyPr wrap="none" rtlCol="0">
            <a:spAutoFit/>
          </a:bodyPr>
          <a:lstStyle/>
          <a:p>
            <a:r>
              <a:rPr lang="en-US" sz="1200">
                <a:solidFill>
                  <a:schemeClr val="tx1">
                    <a:lumMod val="65000"/>
                    <a:lumOff val="35000"/>
                  </a:schemeClr>
                </a:solidFill>
                <a:latin typeface="+mj-lt"/>
              </a:rPr>
              <a:t>Mw 9.0</a:t>
            </a:r>
          </a:p>
        </p:txBody>
      </p:sp>
      <p:sp>
        <p:nvSpPr>
          <p:cNvPr id="33" name="TextBox 32">
            <a:extLst>
              <a:ext uri="{FF2B5EF4-FFF2-40B4-BE49-F238E27FC236}">
                <a16:creationId xmlns:a16="http://schemas.microsoft.com/office/drawing/2014/main" id="{BE46BD84-DB6F-D045-AB1F-6ACD165604D5}"/>
              </a:ext>
            </a:extLst>
          </p:cNvPr>
          <p:cNvSpPr txBox="1"/>
          <p:nvPr/>
        </p:nvSpPr>
        <p:spPr>
          <a:xfrm>
            <a:off x="2816090" y="2272622"/>
            <a:ext cx="651140" cy="276999"/>
          </a:xfrm>
          <a:prstGeom prst="rect">
            <a:avLst/>
          </a:prstGeom>
          <a:noFill/>
        </p:spPr>
        <p:txBody>
          <a:bodyPr wrap="none" rtlCol="0">
            <a:spAutoFit/>
          </a:bodyPr>
          <a:lstStyle/>
          <a:p>
            <a:r>
              <a:rPr lang="en-US" sz="1200">
                <a:solidFill>
                  <a:schemeClr val="tx1">
                    <a:lumMod val="65000"/>
                    <a:lumOff val="35000"/>
                  </a:schemeClr>
                </a:solidFill>
                <a:latin typeface="+mj-lt"/>
              </a:rPr>
              <a:t>Mw 9.5</a:t>
            </a:r>
          </a:p>
        </p:txBody>
      </p:sp>
      <p:sp>
        <p:nvSpPr>
          <p:cNvPr id="34" name="TextBox 33">
            <a:extLst>
              <a:ext uri="{FF2B5EF4-FFF2-40B4-BE49-F238E27FC236}">
                <a16:creationId xmlns:a16="http://schemas.microsoft.com/office/drawing/2014/main" id="{7F8BAD4D-445F-0E48-8129-F09DF9DC4B76}"/>
              </a:ext>
            </a:extLst>
          </p:cNvPr>
          <p:cNvSpPr txBox="1"/>
          <p:nvPr/>
        </p:nvSpPr>
        <p:spPr>
          <a:xfrm rot="613096">
            <a:off x="1574454" y="2601130"/>
            <a:ext cx="605487" cy="276999"/>
          </a:xfrm>
          <a:prstGeom prst="rect">
            <a:avLst/>
          </a:prstGeom>
          <a:noFill/>
        </p:spPr>
        <p:txBody>
          <a:bodyPr wrap="none" rtlCol="0">
            <a:spAutoFit/>
          </a:bodyPr>
          <a:lstStyle/>
          <a:p>
            <a:r>
              <a:rPr lang="en-US" sz="1200" b="1">
                <a:solidFill>
                  <a:schemeClr val="accent1">
                    <a:lumMod val="75000"/>
                  </a:schemeClr>
                </a:solidFill>
                <a:latin typeface="+mj-lt"/>
              </a:rPr>
              <a:t>GRACE</a:t>
            </a:r>
          </a:p>
        </p:txBody>
      </p:sp>
      <p:sp>
        <p:nvSpPr>
          <p:cNvPr id="35" name="TextBox 34">
            <a:extLst>
              <a:ext uri="{FF2B5EF4-FFF2-40B4-BE49-F238E27FC236}">
                <a16:creationId xmlns:a16="http://schemas.microsoft.com/office/drawing/2014/main" id="{190EED76-FC09-EF43-B88C-AB3EA624B1A8}"/>
              </a:ext>
            </a:extLst>
          </p:cNvPr>
          <p:cNvSpPr txBox="1"/>
          <p:nvPr/>
        </p:nvSpPr>
        <p:spPr>
          <a:xfrm>
            <a:off x="462683" y="3434992"/>
            <a:ext cx="592213" cy="276999"/>
          </a:xfrm>
          <a:prstGeom prst="rect">
            <a:avLst/>
          </a:prstGeom>
          <a:noFill/>
        </p:spPr>
        <p:txBody>
          <a:bodyPr wrap="none" rtlCol="0">
            <a:spAutoFit/>
          </a:bodyPr>
          <a:lstStyle/>
          <a:p>
            <a:r>
              <a:rPr lang="en-US" sz="1200" b="1">
                <a:solidFill>
                  <a:srgbClr val="00B0F0"/>
                </a:solidFill>
                <a:latin typeface="+mj-lt"/>
              </a:rPr>
              <a:t>GRAVL</a:t>
            </a:r>
          </a:p>
        </p:txBody>
      </p:sp>
    </p:spTree>
    <p:extLst>
      <p:ext uri="{BB962C8B-B14F-4D97-AF65-F5344CB8AC3E}">
        <p14:creationId xmlns:p14="http://schemas.microsoft.com/office/powerpoint/2010/main" val="720639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D35B-75EF-AA44-9F78-06843A0C62FE}"/>
              </a:ext>
            </a:extLst>
          </p:cNvPr>
          <p:cNvSpPr>
            <a:spLocks noGrp="1"/>
          </p:cNvSpPr>
          <p:nvPr>
            <p:ph type="ctrTitle"/>
          </p:nvPr>
        </p:nvSpPr>
        <p:spPr/>
        <p:txBody>
          <a:bodyPr/>
          <a:lstStyle/>
          <a:p>
            <a:r>
              <a:rPr lang="en-GB"/>
              <a:t>GRAVL mission concept</a:t>
            </a:r>
          </a:p>
        </p:txBody>
      </p:sp>
    </p:spTree>
    <p:extLst>
      <p:ext uri="{BB962C8B-B14F-4D97-AF65-F5344CB8AC3E}">
        <p14:creationId xmlns:p14="http://schemas.microsoft.com/office/powerpoint/2010/main" val="1626660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99FCB-8222-8346-9DA3-BB094B4910B1}"/>
              </a:ext>
            </a:extLst>
          </p:cNvPr>
          <p:cNvPicPr>
            <a:picLocks noChangeAspect="1"/>
          </p:cNvPicPr>
          <p:nvPr/>
        </p:nvPicPr>
        <p:blipFill rotWithShape="1">
          <a:blip r:embed="rId3"/>
          <a:srcRect l="400" t="-19419" r="-400" b="62464"/>
          <a:stretch/>
        </p:blipFill>
        <p:spPr>
          <a:xfrm>
            <a:off x="3374096" y="2593418"/>
            <a:ext cx="4567134" cy="2601254"/>
          </a:xfrm>
          <a:prstGeom prst="rect">
            <a:avLst/>
          </a:prstGeom>
        </p:spPr>
      </p:pic>
      <p:sp>
        <p:nvSpPr>
          <p:cNvPr id="24" name="Arc 23">
            <a:extLst>
              <a:ext uri="{FF2B5EF4-FFF2-40B4-BE49-F238E27FC236}">
                <a16:creationId xmlns:a16="http://schemas.microsoft.com/office/drawing/2014/main" id="{3B7D149E-C3AE-F244-95BA-BD2767627F98}"/>
              </a:ext>
            </a:extLst>
          </p:cNvPr>
          <p:cNvSpPr/>
          <p:nvPr/>
        </p:nvSpPr>
        <p:spPr>
          <a:xfrm rot="19610913">
            <a:off x="4082470" y="3743968"/>
            <a:ext cx="4403213" cy="2044780"/>
          </a:xfrm>
          <a:prstGeom prst="arc">
            <a:avLst>
              <a:gd name="adj1" fmla="val 16607045"/>
              <a:gd name="adj2" fmla="val 3296288"/>
            </a:avLst>
          </a:prstGeom>
          <a:ln w="15875">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itle 2">
            <a:extLst>
              <a:ext uri="{FF2B5EF4-FFF2-40B4-BE49-F238E27FC236}">
                <a16:creationId xmlns:a16="http://schemas.microsoft.com/office/drawing/2014/main" id="{B3749E5F-ECFC-7349-986F-54B3342999C6}"/>
              </a:ext>
            </a:extLst>
          </p:cNvPr>
          <p:cNvSpPr>
            <a:spLocks noGrp="1"/>
          </p:cNvSpPr>
          <p:nvPr>
            <p:ph type="title"/>
          </p:nvPr>
        </p:nvSpPr>
        <p:spPr/>
        <p:txBody>
          <a:bodyPr>
            <a:normAutofit fontScale="90000"/>
          </a:bodyPr>
          <a:lstStyle/>
          <a:p>
            <a:r>
              <a:rPr lang="en-GB"/>
              <a:t>GRAVL concept summary</a:t>
            </a:r>
          </a:p>
        </p:txBody>
      </p:sp>
      <p:sp>
        <p:nvSpPr>
          <p:cNvPr id="6" name="Content Placeholder 1">
            <a:extLst>
              <a:ext uri="{FF2B5EF4-FFF2-40B4-BE49-F238E27FC236}">
                <a16:creationId xmlns:a16="http://schemas.microsoft.com/office/drawing/2014/main" id="{41EAC6BA-D610-8A43-B120-45958011C35A}"/>
              </a:ext>
            </a:extLst>
          </p:cNvPr>
          <p:cNvSpPr>
            <a:spLocks noGrp="1"/>
          </p:cNvSpPr>
          <p:nvPr>
            <p:ph idx="1"/>
          </p:nvPr>
        </p:nvSpPr>
        <p:spPr>
          <a:xfrm>
            <a:off x="323745" y="759904"/>
            <a:ext cx="6605627" cy="4266968"/>
          </a:xfrm>
        </p:spPr>
        <p:txBody>
          <a:bodyPr>
            <a:normAutofit lnSpcReduction="10000"/>
          </a:bodyPr>
          <a:lstStyle/>
          <a:p>
            <a:r>
              <a:rPr lang="en-GB" dirty="0"/>
              <a:t>Measurement of trajectory perturbations of test masses in Low Earth Orbit (LEO) by measuring time-of-flight (TOF) or laser pulses transmitted by active spacecraft in Medium Earth Orbit (MEO).</a:t>
            </a:r>
          </a:p>
          <a:p>
            <a:r>
              <a:rPr lang="en-GB" dirty="0"/>
              <a:t>Constellation of LEO S/C: low drag, as simple and rigid as possible, no active attitude control beyond de-tumbling. Good position, attitude and acceleration knowledge to compensate for non-gravitational forces and other uncertainties.</a:t>
            </a:r>
          </a:p>
          <a:p>
            <a:r>
              <a:rPr lang="en-GB" dirty="0"/>
              <a:t>MEO S/C: stabilised, active pointing of laser pulse,</a:t>
            </a:r>
            <a:br>
              <a:rPr lang="en-GB" dirty="0"/>
            </a:br>
            <a:r>
              <a:rPr lang="en-GB" dirty="0"/>
              <a:t>high precision clock.</a:t>
            </a:r>
          </a:p>
          <a:p>
            <a:r>
              <a:rPr lang="en-GB" dirty="0"/>
              <a:t>Aiming to achieve 100 km </a:t>
            </a:r>
            <a:br>
              <a:rPr lang="en-GB" dirty="0"/>
            </a:br>
            <a:r>
              <a:rPr lang="en-GB" dirty="0"/>
              <a:t>spatial resolution and 1 µGal </a:t>
            </a:r>
            <a:br>
              <a:rPr lang="en-GB" dirty="0"/>
            </a:br>
            <a:r>
              <a:rPr lang="en-GB" dirty="0"/>
              <a:t>sensitivity, roughly equivalent to 				            30 nm ranging precision.</a:t>
            </a:r>
          </a:p>
        </p:txBody>
      </p:sp>
      <p:sp>
        <p:nvSpPr>
          <p:cNvPr id="8" name="Oval 7">
            <a:extLst>
              <a:ext uri="{FF2B5EF4-FFF2-40B4-BE49-F238E27FC236}">
                <a16:creationId xmlns:a16="http://schemas.microsoft.com/office/drawing/2014/main" id="{F306CC8B-B31E-534A-9DCF-E00ED2E5BE55}"/>
              </a:ext>
            </a:extLst>
          </p:cNvPr>
          <p:cNvSpPr/>
          <p:nvPr/>
        </p:nvSpPr>
        <p:spPr>
          <a:xfrm>
            <a:off x="7480885" y="3181375"/>
            <a:ext cx="250723" cy="2507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A414F1AE-3C04-2F49-BED3-1D30993943FF}"/>
              </a:ext>
            </a:extLst>
          </p:cNvPr>
          <p:cNvCxnSpPr/>
          <p:nvPr/>
        </p:nvCxnSpPr>
        <p:spPr>
          <a:xfrm flipH="1">
            <a:off x="7404113" y="3306736"/>
            <a:ext cx="202133" cy="2775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1257432-DEA4-F94D-A9E5-C40345DB110B}"/>
              </a:ext>
            </a:extLst>
          </p:cNvPr>
          <p:cNvSpPr txBox="1"/>
          <p:nvPr/>
        </p:nvSpPr>
        <p:spPr>
          <a:xfrm>
            <a:off x="7320915" y="3503281"/>
            <a:ext cx="266420" cy="300082"/>
          </a:xfrm>
          <a:prstGeom prst="rect">
            <a:avLst/>
          </a:prstGeom>
          <a:noFill/>
        </p:spPr>
        <p:txBody>
          <a:bodyPr wrap="none" rtlCol="0">
            <a:spAutoFit/>
          </a:bodyPr>
          <a:lstStyle/>
          <a:p>
            <a:r>
              <a:rPr lang="en-GB">
                <a:latin typeface="+mj-lt"/>
              </a:rPr>
              <a:t>g</a:t>
            </a:r>
          </a:p>
        </p:txBody>
      </p:sp>
      <p:sp>
        <p:nvSpPr>
          <p:cNvPr id="23" name="Arc 22">
            <a:extLst>
              <a:ext uri="{FF2B5EF4-FFF2-40B4-BE49-F238E27FC236}">
                <a16:creationId xmlns:a16="http://schemas.microsoft.com/office/drawing/2014/main" id="{9A8A8E0B-86B0-DF49-A110-A02432E1297A}"/>
              </a:ext>
            </a:extLst>
          </p:cNvPr>
          <p:cNvSpPr/>
          <p:nvPr/>
        </p:nvSpPr>
        <p:spPr>
          <a:xfrm rot="20863476">
            <a:off x="7505588" y="1347583"/>
            <a:ext cx="1562846" cy="1163209"/>
          </a:xfrm>
          <a:prstGeom prst="arc">
            <a:avLst/>
          </a:prstGeom>
          <a:ln w="15875">
            <a:solidFill>
              <a:schemeClr val="accent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ounded Rectangle 20">
            <a:extLst>
              <a:ext uri="{FF2B5EF4-FFF2-40B4-BE49-F238E27FC236}">
                <a16:creationId xmlns:a16="http://schemas.microsoft.com/office/drawing/2014/main" id="{CB7C9381-6AB2-D144-B207-A18DFF001827}"/>
              </a:ext>
            </a:extLst>
          </p:cNvPr>
          <p:cNvSpPr/>
          <p:nvPr/>
        </p:nvSpPr>
        <p:spPr>
          <a:xfrm rot="1967405">
            <a:off x="8628261" y="1177701"/>
            <a:ext cx="221226" cy="56781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CC887C0E-3EE2-5F47-86C1-951FDBF3C727}"/>
              </a:ext>
            </a:extLst>
          </p:cNvPr>
          <p:cNvCxnSpPr>
            <a:cxnSpLocks/>
          </p:cNvCxnSpPr>
          <p:nvPr/>
        </p:nvCxnSpPr>
        <p:spPr>
          <a:xfrm flipH="1">
            <a:off x="7664360" y="1665242"/>
            <a:ext cx="866775" cy="1536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E82E7BA-6594-D94F-A895-6CAB055EA5BD}"/>
              </a:ext>
            </a:extLst>
          </p:cNvPr>
          <p:cNvCxnSpPr>
            <a:cxnSpLocks/>
          </p:cNvCxnSpPr>
          <p:nvPr/>
        </p:nvCxnSpPr>
        <p:spPr>
          <a:xfrm flipV="1">
            <a:off x="7670710" y="1728742"/>
            <a:ext cx="965200" cy="14700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67362E8-37D7-564B-A63F-7E3FDF54FC88}"/>
              </a:ext>
            </a:extLst>
          </p:cNvPr>
          <p:cNvSpPr txBox="1"/>
          <p:nvPr/>
        </p:nvSpPr>
        <p:spPr>
          <a:xfrm>
            <a:off x="7272187" y="3864279"/>
            <a:ext cx="1762246" cy="507831"/>
          </a:xfrm>
          <a:prstGeom prst="rect">
            <a:avLst/>
          </a:prstGeom>
          <a:solidFill>
            <a:schemeClr val="bg1"/>
          </a:solidFill>
        </p:spPr>
        <p:txBody>
          <a:bodyPr wrap="square" rtlCol="0">
            <a:spAutoFit/>
          </a:bodyPr>
          <a:lstStyle/>
          <a:p>
            <a:r>
              <a:rPr lang="en-GB">
                <a:solidFill>
                  <a:schemeClr val="accent6"/>
                </a:solidFill>
              </a:rPr>
              <a:t>LEO test masses with prism retroreflectors</a:t>
            </a:r>
          </a:p>
        </p:txBody>
      </p:sp>
      <p:sp>
        <p:nvSpPr>
          <p:cNvPr id="37" name="TextBox 36">
            <a:extLst>
              <a:ext uri="{FF2B5EF4-FFF2-40B4-BE49-F238E27FC236}">
                <a16:creationId xmlns:a16="http://schemas.microsoft.com/office/drawing/2014/main" id="{A1803120-1567-BF42-BB1D-AED04C238A97}"/>
              </a:ext>
            </a:extLst>
          </p:cNvPr>
          <p:cNvSpPr txBox="1"/>
          <p:nvPr/>
        </p:nvSpPr>
        <p:spPr>
          <a:xfrm>
            <a:off x="6690339" y="878478"/>
            <a:ext cx="1356241" cy="715581"/>
          </a:xfrm>
          <a:prstGeom prst="rect">
            <a:avLst/>
          </a:prstGeom>
          <a:noFill/>
        </p:spPr>
        <p:txBody>
          <a:bodyPr wrap="square" rtlCol="0">
            <a:spAutoFit/>
          </a:bodyPr>
          <a:lstStyle/>
          <a:p>
            <a:pPr algn="r"/>
            <a:r>
              <a:rPr lang="en-GB" dirty="0">
                <a:solidFill>
                  <a:schemeClr val="accent5"/>
                </a:solidFill>
              </a:rPr>
              <a:t>TOF laser </a:t>
            </a:r>
            <a:r>
              <a:rPr lang="en-GB" dirty="0" err="1">
                <a:solidFill>
                  <a:schemeClr val="accent5"/>
                </a:solidFill>
              </a:rPr>
              <a:t>rangefinding</a:t>
            </a:r>
            <a:r>
              <a:rPr lang="en-GB" dirty="0">
                <a:solidFill>
                  <a:schemeClr val="accent5"/>
                </a:solidFill>
              </a:rPr>
              <a:t> from MEO</a:t>
            </a:r>
          </a:p>
        </p:txBody>
      </p:sp>
      <p:sp>
        <p:nvSpPr>
          <p:cNvPr id="38" name="TextBox 37">
            <a:extLst>
              <a:ext uri="{FF2B5EF4-FFF2-40B4-BE49-F238E27FC236}">
                <a16:creationId xmlns:a16="http://schemas.microsoft.com/office/drawing/2014/main" id="{D7097097-F9E6-834A-9995-72DC05161691}"/>
              </a:ext>
            </a:extLst>
          </p:cNvPr>
          <p:cNvSpPr txBox="1"/>
          <p:nvPr/>
        </p:nvSpPr>
        <p:spPr>
          <a:xfrm>
            <a:off x="8263535" y="2249803"/>
            <a:ext cx="1356241" cy="300082"/>
          </a:xfrm>
          <a:prstGeom prst="rect">
            <a:avLst/>
          </a:prstGeom>
          <a:noFill/>
        </p:spPr>
        <p:txBody>
          <a:bodyPr wrap="square" rtlCol="0">
            <a:spAutoFit/>
          </a:bodyPr>
          <a:lstStyle/>
          <a:p>
            <a:r>
              <a:rPr lang="en-GB">
                <a:solidFill>
                  <a:srgbClr val="FF0000"/>
                </a:solidFill>
              </a:rPr>
              <a:t>Ranging</a:t>
            </a:r>
          </a:p>
        </p:txBody>
      </p:sp>
    </p:spTree>
    <p:extLst>
      <p:ext uri="{BB962C8B-B14F-4D97-AF65-F5344CB8AC3E}">
        <p14:creationId xmlns:p14="http://schemas.microsoft.com/office/powerpoint/2010/main" val="1023778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034C-13CD-B74B-9921-1BB56313C510}"/>
              </a:ext>
            </a:extLst>
          </p:cNvPr>
          <p:cNvSpPr>
            <a:spLocks noGrp="1"/>
          </p:cNvSpPr>
          <p:nvPr>
            <p:ph type="ctrTitle"/>
          </p:nvPr>
        </p:nvSpPr>
        <p:spPr/>
        <p:txBody>
          <a:bodyPr/>
          <a:lstStyle/>
          <a:p>
            <a:r>
              <a:rPr lang="en-GB"/>
              <a:t>Measurement concept</a:t>
            </a:r>
          </a:p>
        </p:txBody>
      </p:sp>
    </p:spTree>
    <p:extLst>
      <p:ext uri="{BB962C8B-B14F-4D97-AF65-F5344CB8AC3E}">
        <p14:creationId xmlns:p14="http://schemas.microsoft.com/office/powerpoint/2010/main" val="39843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AFAAB-DC5F-AC4A-869D-AC96D2BD486F}"/>
              </a:ext>
            </a:extLst>
          </p:cNvPr>
          <p:cNvSpPr>
            <a:spLocks noGrp="1"/>
          </p:cNvSpPr>
          <p:nvPr>
            <p:ph type="title"/>
          </p:nvPr>
        </p:nvSpPr>
        <p:spPr/>
        <p:txBody>
          <a:bodyPr>
            <a:normAutofit fontScale="90000"/>
          </a:bodyPr>
          <a:lstStyle/>
          <a:p>
            <a:r>
              <a:rPr lang="en-GB"/>
              <a:t>Laser ranging: concept</a:t>
            </a:r>
          </a:p>
        </p:txBody>
      </p:sp>
      <p:pic>
        <p:nvPicPr>
          <p:cNvPr id="6" name="Picture 2" descr="https://lh5.googleusercontent.com/Bg2YVvDJm37E3VSp0oGcNfAzZhDtPClB0ZWX1392XA1N7G0opUYdMv-Pn4910eWBS-7uSyAFPoofB_onqHjqjXJmNorouJmja2V05itzLvrZGWa5mcJsboalvP--luj22eBmD8p_BEg">
            <a:extLst>
              <a:ext uri="{FF2B5EF4-FFF2-40B4-BE49-F238E27FC236}">
                <a16:creationId xmlns:a16="http://schemas.microsoft.com/office/drawing/2014/main" id="{99E18263-1A21-0F4B-93EC-DD75FB84A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040" y="1419238"/>
            <a:ext cx="4741375" cy="344925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a16="http://schemas.microsoft.com/office/drawing/2014/main" id="{529377DE-37E2-1941-AAC4-D5DE2B8BF043}"/>
              </a:ext>
            </a:extLst>
          </p:cNvPr>
          <p:cNvSpPr>
            <a:spLocks noGrp="1"/>
          </p:cNvSpPr>
          <p:nvPr>
            <p:ph idx="1"/>
          </p:nvPr>
        </p:nvSpPr>
        <p:spPr>
          <a:xfrm>
            <a:off x="193441" y="1435705"/>
            <a:ext cx="3569420" cy="3564919"/>
          </a:xfrm>
        </p:spPr>
        <p:txBody>
          <a:bodyPr>
            <a:normAutofit fontScale="77500" lnSpcReduction="20000"/>
          </a:bodyPr>
          <a:lstStyle/>
          <a:p>
            <a:pPr marL="457200" indent="-457200" fontAlgn="base">
              <a:buFont typeface="+mj-lt"/>
              <a:buAutoNum type="arabicPeriod"/>
            </a:pPr>
            <a:r>
              <a:rPr lang="en-US" sz="2300" dirty="0"/>
              <a:t>MEO pointing mirrors slewed to LEO target location to within laser spot diameter.</a:t>
            </a:r>
          </a:p>
          <a:p>
            <a:pPr marL="457200" indent="-457200" fontAlgn="base">
              <a:buFont typeface="+mj-lt"/>
              <a:buAutoNum type="arabicPeriod"/>
            </a:pPr>
            <a:r>
              <a:rPr lang="en-US" sz="2300" dirty="0"/>
              <a:t>Laser pulses sent from MEO satellite.</a:t>
            </a:r>
          </a:p>
          <a:p>
            <a:pPr marL="457200" indent="-457200" fontAlgn="base">
              <a:buFont typeface="+mj-lt"/>
              <a:buAutoNum type="arabicPeriod"/>
            </a:pPr>
            <a:r>
              <a:rPr lang="en-US" sz="2300" dirty="0"/>
              <a:t>Pulses reflected by retro reflector on LEO satellite.</a:t>
            </a:r>
          </a:p>
          <a:p>
            <a:pPr marL="457200" indent="-457200" fontAlgn="base">
              <a:buFont typeface="+mj-lt"/>
              <a:buAutoNum type="arabicPeriod"/>
            </a:pPr>
            <a:r>
              <a:rPr lang="en-US" sz="2300" dirty="0"/>
              <a:t>Laser pulses received in MEO by photodiode.</a:t>
            </a:r>
          </a:p>
          <a:p>
            <a:pPr marL="457200" indent="-457200" fontAlgn="base">
              <a:buFont typeface="+mj-lt"/>
              <a:buAutoNum type="arabicPeriod"/>
            </a:pPr>
            <a:r>
              <a:rPr lang="en-US" sz="2300" dirty="0"/>
              <a:t>Time of flight of pulses measured.</a:t>
            </a:r>
          </a:p>
          <a:p>
            <a:pPr marL="457200" indent="-457200" fontAlgn="base">
              <a:buFont typeface="+mj-lt"/>
              <a:buAutoNum type="arabicPeriod"/>
            </a:pPr>
            <a:r>
              <a:rPr lang="en-US" sz="2300" dirty="0"/>
              <a:t>Multiple LEO S/C tracked by single MEO </a:t>
            </a:r>
            <a:r>
              <a:rPr lang="en-CH" sz="2300" dirty="0"/>
              <a:t>–</a:t>
            </a:r>
            <a:r>
              <a:rPr lang="en-US" sz="2300" dirty="0"/>
              <a:t> either via sequential targeting, or multiple lasers.</a:t>
            </a:r>
          </a:p>
          <a:p>
            <a:pPr lvl="1" fontAlgn="base"/>
            <a:endParaRPr lang="en-US" dirty="0"/>
          </a:p>
          <a:p>
            <a:endParaRPr lang="en-GB" dirty="0"/>
          </a:p>
        </p:txBody>
      </p:sp>
      <p:sp>
        <p:nvSpPr>
          <p:cNvPr id="8" name="TextBox 7">
            <a:extLst>
              <a:ext uri="{FF2B5EF4-FFF2-40B4-BE49-F238E27FC236}">
                <a16:creationId xmlns:a16="http://schemas.microsoft.com/office/drawing/2014/main" id="{20CD9D29-5BDF-CC4A-94AA-9F7222C14E25}"/>
              </a:ext>
            </a:extLst>
          </p:cNvPr>
          <p:cNvSpPr txBox="1"/>
          <p:nvPr/>
        </p:nvSpPr>
        <p:spPr>
          <a:xfrm>
            <a:off x="162939" y="937513"/>
            <a:ext cx="8382000" cy="400110"/>
          </a:xfrm>
          <a:prstGeom prst="rect">
            <a:avLst/>
          </a:prstGeom>
          <a:noFill/>
        </p:spPr>
        <p:txBody>
          <a:bodyPr wrap="square" rtlCol="0">
            <a:spAutoFit/>
          </a:bodyPr>
          <a:lstStyle/>
          <a:p>
            <a:pPr algn="ctr"/>
            <a:r>
              <a:rPr lang="en-GB" sz="2000" i="1" dirty="0">
                <a:latin typeface="+mj-lt"/>
              </a:rPr>
              <a:t>MEO-LEO vertical distance changes → </a:t>
            </a:r>
            <a:r>
              <a:rPr lang="en-GB" sz="2000" b="1" i="1" dirty="0"/>
              <a:t>radial</a:t>
            </a:r>
            <a:r>
              <a:rPr lang="en-GB" sz="2000" i="1" dirty="0">
                <a:latin typeface="+mj-lt"/>
              </a:rPr>
              <a:t> gravity field</a:t>
            </a:r>
          </a:p>
        </p:txBody>
      </p:sp>
      <p:sp>
        <p:nvSpPr>
          <p:cNvPr id="9" name="Rectangle 8">
            <a:extLst>
              <a:ext uri="{FF2B5EF4-FFF2-40B4-BE49-F238E27FC236}">
                <a16:creationId xmlns:a16="http://schemas.microsoft.com/office/drawing/2014/main" id="{BDE46CD0-046A-4245-92CF-E467DC475240}"/>
              </a:ext>
            </a:extLst>
          </p:cNvPr>
          <p:cNvSpPr/>
          <p:nvPr/>
        </p:nvSpPr>
        <p:spPr>
          <a:xfrm>
            <a:off x="7152101" y="3204989"/>
            <a:ext cx="950901" cy="307777"/>
          </a:xfrm>
          <a:prstGeom prst="rect">
            <a:avLst/>
          </a:prstGeom>
        </p:spPr>
        <p:txBody>
          <a:bodyPr wrap="none">
            <a:spAutoFit/>
          </a:bodyPr>
          <a:lstStyle/>
          <a:p>
            <a:r>
              <a:rPr lang="en-US" sz="1400" dirty="0">
                <a:latin typeface="+mj-lt"/>
              </a:rPr>
              <a:t>15,000 km</a:t>
            </a:r>
          </a:p>
        </p:txBody>
      </p:sp>
      <p:sp>
        <p:nvSpPr>
          <p:cNvPr id="10" name="Rectangle 9">
            <a:extLst>
              <a:ext uri="{FF2B5EF4-FFF2-40B4-BE49-F238E27FC236}">
                <a16:creationId xmlns:a16="http://schemas.microsoft.com/office/drawing/2014/main" id="{BDE46CD0-046A-4245-92CF-E467DC475240}"/>
              </a:ext>
            </a:extLst>
          </p:cNvPr>
          <p:cNvSpPr/>
          <p:nvPr/>
        </p:nvSpPr>
        <p:spPr>
          <a:xfrm rot="16200000">
            <a:off x="8235051" y="1912527"/>
            <a:ext cx="625492" cy="215444"/>
          </a:xfrm>
          <a:prstGeom prst="rect">
            <a:avLst/>
          </a:prstGeom>
          <a:solidFill>
            <a:srgbClr val="FDD4D1"/>
          </a:solidFill>
        </p:spPr>
        <p:txBody>
          <a:bodyPr wrap="none" lIns="0" tIns="0" rIns="0" bIns="0">
            <a:spAutoFit/>
          </a:bodyPr>
          <a:lstStyle/>
          <a:p>
            <a:r>
              <a:rPr lang="en-US" sz="1400" dirty="0">
                <a:latin typeface="+mj-lt"/>
              </a:rPr>
              <a:t>MEO Sat</a:t>
            </a:r>
          </a:p>
        </p:txBody>
      </p:sp>
    </p:spTree>
    <p:extLst>
      <p:ext uri="{BB962C8B-B14F-4D97-AF65-F5344CB8AC3E}">
        <p14:creationId xmlns:p14="http://schemas.microsoft.com/office/powerpoint/2010/main" val="37080925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6794</TotalTime>
  <Words>3368</Words>
  <Application>Microsoft Macintosh PowerPoint</Application>
  <PresentationFormat>On-screen Show (16:10)</PresentationFormat>
  <Paragraphs>225</Paragraphs>
  <Slides>21</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Shree Devanagari 714</vt:lpstr>
      <vt:lpstr>Office Theme</vt:lpstr>
      <vt:lpstr>GRAVL</vt:lpstr>
      <vt:lpstr>Contributors</vt:lpstr>
      <vt:lpstr>Introduction</vt:lpstr>
      <vt:lpstr>GRACE results</vt:lpstr>
      <vt:lpstr>Science proposal</vt:lpstr>
      <vt:lpstr>GRAVL mission concept</vt:lpstr>
      <vt:lpstr>GRAVL concept summary</vt:lpstr>
      <vt:lpstr>Measurement concept</vt:lpstr>
      <vt:lpstr>Laser ranging: concept</vt:lpstr>
      <vt:lpstr>Retroreflectors</vt:lpstr>
      <vt:lpstr>Laser ranging: power calculation</vt:lpstr>
      <vt:lpstr>LEO spacecraft design concept</vt:lpstr>
      <vt:lpstr>Other instrumentation</vt:lpstr>
      <vt:lpstr>Accuracy and precision - challenges</vt:lpstr>
      <vt:lpstr>Mission profile</vt:lpstr>
      <vt:lpstr>LEO and MEO orbits</vt:lpstr>
      <vt:lpstr>Orbits – trade-offs</vt:lpstr>
      <vt:lpstr>LEO Ground Track Coverage</vt:lpstr>
      <vt:lpstr>Outlook</vt:lpstr>
      <vt:lpstr>PowerPoint Presentation</vt:lpstr>
      <vt:lpstr>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ACRONYM</dc:title>
  <dc:creator>WOODWARK Jerome;Marcel Stefko</dc:creator>
  <cp:lastModifiedBy>WOODWARK Jerome</cp:lastModifiedBy>
  <cp:revision>217</cp:revision>
  <cp:lastPrinted>2019-07-23T14:32:07Z</cp:lastPrinted>
  <dcterms:created xsi:type="dcterms:W3CDTF">2019-07-22T20:59:20Z</dcterms:created>
  <dcterms:modified xsi:type="dcterms:W3CDTF">2020-05-04T20:08:34Z</dcterms:modified>
</cp:coreProperties>
</file>