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5"/>
  </p:notesMasterIdLst>
  <p:sldIdLst>
    <p:sldId id="299" r:id="rId2"/>
    <p:sldId id="269" r:id="rId3"/>
    <p:sldId id="268" r:id="rId4"/>
    <p:sldId id="295" r:id="rId5"/>
    <p:sldId id="272" r:id="rId6"/>
    <p:sldId id="296" r:id="rId7"/>
    <p:sldId id="297" r:id="rId8"/>
    <p:sldId id="278" r:id="rId9"/>
    <p:sldId id="279" r:id="rId10"/>
    <p:sldId id="294" r:id="rId11"/>
    <p:sldId id="283" r:id="rId12"/>
    <p:sldId id="291" r:id="rId13"/>
    <p:sldId id="266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8DC72-0701-4922-B9D1-CBFB540736DA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33DB3-0243-45D5-87FD-27D2F51D200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936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52529" cy="736270"/>
          </a:xfrm>
          <a:prstGeom prst="rect">
            <a:avLst/>
          </a:prstGeom>
          <a:gradFill>
            <a:gsLst>
              <a:gs pos="1000">
                <a:srgbClr val="166018"/>
              </a:gs>
              <a:gs pos="52000">
                <a:srgbClr val="00B0F0"/>
              </a:gs>
              <a:gs pos="100000">
                <a:schemeClr val="tx2">
                  <a:lumMod val="75000"/>
                </a:schemeClr>
              </a:gs>
              <a:gs pos="100000">
                <a:srgbClr val="4D0808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Franklin Gothic Demi" pitchFamily="34" charset="0"/>
              </a:rPr>
              <a:t>INDIAN INSTITUTE OF TECHNOLOGY ROORKEE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895" y="-1281"/>
            <a:ext cx="755828" cy="73210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6150"/>
            <a:ext cx="9133727" cy="185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81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64285" y="-1480"/>
            <a:ext cx="979715" cy="96136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756400"/>
            <a:ext cx="914400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97" y="6447291"/>
            <a:ext cx="16668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lum bright="3000"/>
          </a:blip>
          <a:stretch>
            <a:fillRect/>
          </a:stretch>
        </p:blipFill>
        <p:spPr>
          <a:xfrm>
            <a:off x="1873072" y="2118212"/>
            <a:ext cx="5321656" cy="3510576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382001" y="6607628"/>
            <a:ext cx="762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mtClean="0"/>
              <a:pPr algn="r"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0654" y="202990"/>
            <a:ext cx="7042080" cy="554587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180653" y="1173984"/>
            <a:ext cx="8768137" cy="5223272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865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lum bright="3000"/>
          </a:blip>
          <a:stretch>
            <a:fillRect/>
          </a:stretch>
        </p:blipFill>
        <p:spPr>
          <a:xfrm>
            <a:off x="1873072" y="2118212"/>
            <a:ext cx="5321656" cy="3510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54" y="202990"/>
            <a:ext cx="7042080" cy="554587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654" y="1132413"/>
            <a:ext cx="4288604" cy="4806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654" y="1613043"/>
            <a:ext cx="4288604" cy="4784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5166"/>
            <a:ext cx="4242121" cy="4878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13043"/>
            <a:ext cx="4242121" cy="4784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64285" y="-1480"/>
            <a:ext cx="979715" cy="96136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6756400"/>
            <a:ext cx="914400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97" y="6447291"/>
            <a:ext cx="16668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382001" y="6607628"/>
            <a:ext cx="762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mtClean="0"/>
              <a:pPr algn="r"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892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lum bright="3000"/>
          </a:blip>
          <a:stretch>
            <a:fillRect/>
          </a:stretch>
        </p:blipFill>
        <p:spPr>
          <a:xfrm>
            <a:off x="1873072" y="2118212"/>
            <a:ext cx="5321656" cy="3510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64285" y="-1480"/>
            <a:ext cx="979715" cy="96136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756400"/>
            <a:ext cx="914400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97" y="6447291"/>
            <a:ext cx="16668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382001" y="6607628"/>
            <a:ext cx="762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mtClean="0"/>
              <a:pPr algn="r"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75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382001" y="6607628"/>
            <a:ext cx="762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mtClean="0"/>
              <a:pPr algn="r"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363913" y="2971801"/>
            <a:ext cx="2452687" cy="711200"/>
          </a:xfrm>
        </p:spPr>
        <p:txBody>
          <a:bodyPr anchor="t"/>
          <a:lstStyle>
            <a:lvl1pPr algn="ctr">
              <a:defRPr sz="3600" b="1" cap="none"/>
            </a:lvl1pPr>
          </a:lstStyle>
          <a:p>
            <a:r>
              <a:rPr lang="en-US" dirty="0"/>
              <a:t>Thanks…</a:t>
            </a:r>
            <a:endParaRPr lang="en-IN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595524" y="3619535"/>
            <a:ext cx="2009553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07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47F8E96-40AA-459E-91AA-55A5F97CAA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4CB9294-F9FF-4346-BE48-1C04129C72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6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1" r:id="rId3"/>
    <p:sldLayoutId id="2147483703" r:id="rId4"/>
    <p:sldLayoutId id="2147483708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11"/>
            <a:ext cx="1480185" cy="110871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1102203" y="2028087"/>
            <a:ext cx="7247166" cy="499336"/>
          </a:xfrm>
        </p:spPr>
        <p:txBody>
          <a:bodyPr/>
          <a:lstStyle>
            <a:lvl1pPr algn="ctr">
              <a:defRPr sz="2800" b="1">
                <a:latin typeface="+mn-lt"/>
              </a:defRPr>
            </a:lvl1pPr>
          </a:lstStyle>
          <a:p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Approach To Accommodate And Estimate Antecedent Moisture In Runoff Curve Number Methodology- An Experimental Study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4294967295"/>
          </p:nvPr>
        </p:nvSpPr>
        <p:spPr>
          <a:xfrm>
            <a:off x="491019" y="3534702"/>
            <a:ext cx="7986232" cy="556953"/>
          </a:xfrm>
        </p:spPr>
        <p:txBody>
          <a:bodyPr anchor="b"/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 err="1" smtClean="0">
                <a:solidFill>
                  <a:srgbClr val="0000CC"/>
                </a:solidFill>
              </a:rPr>
              <a:t>Surendra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>
                <a:solidFill>
                  <a:srgbClr val="0000CC"/>
                </a:solidFill>
              </a:rPr>
              <a:t>K. Mishra</a:t>
            </a:r>
            <a:r>
              <a:rPr lang="en-US" baseline="30000" dirty="0" smtClean="0">
                <a:solidFill>
                  <a:srgbClr val="0000CC"/>
                </a:solidFill>
              </a:rPr>
              <a:t>1</a:t>
            </a:r>
            <a:r>
              <a:rPr lang="en-US" b="0" dirty="0" smtClean="0"/>
              <a:t>,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0" dirty="0"/>
              <a:t>Ishan </a:t>
            </a:r>
            <a:r>
              <a:rPr lang="en-US" b="0" dirty="0" smtClean="0"/>
              <a:t>Sharma</a:t>
            </a:r>
            <a:r>
              <a:rPr lang="en-US" b="0" baseline="30000" dirty="0" smtClean="0"/>
              <a:t>1</a:t>
            </a:r>
            <a:r>
              <a:rPr lang="en-US" b="0" dirty="0" smtClean="0"/>
              <a:t> </a:t>
            </a:r>
            <a:r>
              <a:rPr lang="en-US" b="0" dirty="0" smtClean="0"/>
              <a:t>Ashish </a:t>
            </a:r>
            <a:r>
              <a:rPr lang="en-US" b="0" dirty="0" smtClean="0"/>
              <a:t>Pandey</a:t>
            </a:r>
            <a:r>
              <a:rPr lang="en-US" baseline="30000" dirty="0" smtClean="0"/>
              <a:t>1</a:t>
            </a:r>
            <a:r>
              <a:rPr lang="en-US" dirty="0"/>
              <a:t> </a:t>
            </a:r>
            <a:r>
              <a:rPr lang="en-US" b="0" dirty="0" smtClean="0"/>
              <a:t>and </a:t>
            </a:r>
            <a:r>
              <a:rPr lang="en-US" b="0" dirty="0" err="1"/>
              <a:t>Shailendra</a:t>
            </a:r>
            <a:r>
              <a:rPr lang="en-US" b="0" dirty="0"/>
              <a:t> Kumre</a:t>
            </a:r>
            <a:r>
              <a:rPr lang="en-US" b="0" baseline="30000" dirty="0"/>
              <a:t>2</a:t>
            </a:r>
            <a:r>
              <a:rPr lang="en-US" b="0" dirty="0"/>
              <a:t> </a:t>
            </a:r>
            <a:endParaRPr lang="en-US" baseline="30000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4294967295"/>
          </p:nvPr>
        </p:nvSpPr>
        <p:spPr>
          <a:xfrm>
            <a:off x="1102203" y="4557126"/>
            <a:ext cx="7247166" cy="423370"/>
          </a:xfrm>
        </p:spPr>
        <p:txBody>
          <a:bodyPr anchor="b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z="1400" baseline="30000" dirty="0" smtClean="0"/>
              <a:t>1</a:t>
            </a:r>
            <a:r>
              <a:rPr lang="en-US" sz="1400" dirty="0" smtClean="0"/>
              <a:t>Department of water Resources Development &amp; Management</a:t>
            </a:r>
          </a:p>
          <a:p>
            <a:pPr lvl="0"/>
            <a:r>
              <a:rPr lang="en-US" sz="1400" dirty="0" smtClean="0"/>
              <a:t>Indian Institute of </a:t>
            </a:r>
            <a:r>
              <a:rPr lang="en-US" sz="1400" dirty="0" smtClean="0"/>
              <a:t>Technology </a:t>
            </a:r>
            <a:r>
              <a:rPr lang="en-US" sz="1400" dirty="0" err="1" smtClean="0"/>
              <a:t>Roorkee</a:t>
            </a:r>
            <a:r>
              <a:rPr lang="en-US" sz="1400" dirty="0" smtClean="0"/>
              <a:t>, India</a:t>
            </a:r>
            <a:endParaRPr lang="en-US" sz="1400" dirty="0" smtClean="0"/>
          </a:p>
          <a:p>
            <a:pPr lvl="0"/>
            <a:r>
              <a:rPr lang="en-US" sz="1400" baseline="30000" dirty="0" smtClean="0"/>
              <a:t>2</a:t>
            </a:r>
            <a:r>
              <a:rPr lang="en-US" sz="1400" dirty="0" smtClean="0"/>
              <a:t>National Institute of Hydrology (NIH</a:t>
            </a:r>
            <a:r>
              <a:rPr lang="en-US" sz="1400" dirty="0" smtClean="0"/>
              <a:t>) </a:t>
            </a:r>
            <a:r>
              <a:rPr lang="en-US" sz="1400" dirty="0" err="1" smtClean="0"/>
              <a:t>Roorkee</a:t>
            </a:r>
            <a:r>
              <a:rPr lang="en-US" sz="1400" dirty="0" smtClean="0"/>
              <a:t>, </a:t>
            </a:r>
            <a:r>
              <a:rPr lang="en-US" sz="1400" dirty="0"/>
              <a:t>India</a:t>
            </a:r>
            <a:endParaRPr lang="en-US" sz="140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idx="4294967295"/>
          </p:nvPr>
        </p:nvSpPr>
        <p:spPr>
          <a:xfrm>
            <a:off x="491019" y="948783"/>
            <a:ext cx="8237912" cy="423370"/>
          </a:xfrm>
        </p:spPr>
        <p:txBody>
          <a:bodyPr anchor="b"/>
          <a:lstStyle>
            <a:lvl1pPr marL="0" indent="0" algn="ctr">
              <a:buNone/>
              <a:defRPr sz="2000" b="1" i="1">
                <a:solidFill>
                  <a:srgbClr val="0000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z="1800" i="0" dirty="0" smtClean="0">
                <a:solidFill>
                  <a:schemeClr val="tx1"/>
                </a:solidFill>
              </a:rPr>
              <a:t>HS2.2.1: </a:t>
            </a:r>
            <a:r>
              <a:rPr lang="en-US" sz="1800" b="0" i="0" dirty="0" smtClean="0">
                <a:solidFill>
                  <a:schemeClr val="tx1"/>
                </a:solidFill>
              </a:rPr>
              <a:t>Models </a:t>
            </a:r>
            <a:r>
              <a:rPr lang="en-US" sz="1800" b="0" i="0" dirty="0">
                <a:solidFill>
                  <a:schemeClr val="tx1"/>
                </a:solidFill>
              </a:rPr>
              <a:t>and Data: Understanding and </a:t>
            </a:r>
            <a:r>
              <a:rPr lang="en-US" sz="1800" b="0" i="0" dirty="0" smtClean="0">
                <a:solidFill>
                  <a:schemeClr val="tx1"/>
                </a:solidFill>
              </a:rPr>
              <a:t>Representing </a:t>
            </a:r>
            <a:r>
              <a:rPr lang="en-US" sz="1800" b="0" i="0" dirty="0" err="1" smtClean="0">
                <a:solidFill>
                  <a:schemeClr val="tx1"/>
                </a:solidFill>
              </a:rPr>
              <a:t>Spatio</a:t>
            </a:r>
            <a:r>
              <a:rPr lang="en-US" sz="1800" b="0" i="0" dirty="0" smtClean="0">
                <a:solidFill>
                  <a:schemeClr val="tx1"/>
                </a:solidFill>
              </a:rPr>
              <a:t>-Temporal Dynamics </a:t>
            </a:r>
            <a:r>
              <a:rPr lang="en-US" sz="1800" b="0" i="0" dirty="0">
                <a:solidFill>
                  <a:schemeClr val="tx1"/>
                </a:solidFill>
              </a:rPr>
              <a:t>of </a:t>
            </a:r>
            <a:r>
              <a:rPr lang="en-US" sz="1800" b="0" i="0" dirty="0" smtClean="0">
                <a:solidFill>
                  <a:schemeClr val="tx1"/>
                </a:solidFill>
              </a:rPr>
              <a:t>Hydrological Processes </a:t>
            </a:r>
            <a:r>
              <a:rPr lang="en-US" sz="1800" b="0" i="0" dirty="0" smtClean="0">
                <a:solidFill>
                  <a:schemeClr val="tx1"/>
                </a:solidFill>
              </a:rPr>
              <a:t>	</a:t>
            </a:r>
            <a:endParaRPr lang="en-US" sz="1800" i="0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1018" y="1384944"/>
            <a:ext cx="82379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 </a:t>
            </a:r>
            <a:endParaRPr lang="en-U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8669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3D260AF-1E6E-984D-A06D-C9E05AEAC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0654" y="1250186"/>
            <a:ext cx="8255775" cy="478421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6BE006D4-AAF6-9747-A813-E34DB253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5" y="1066782"/>
            <a:ext cx="3942422" cy="2370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70" y="1066780"/>
            <a:ext cx="3929984" cy="23808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7338" y="34476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Fig.4 </a:t>
            </a:r>
            <a:r>
              <a:rPr lang="en-US" b="0" dirty="0" err="1" smtClean="0">
                <a:solidFill>
                  <a:schemeClr val="tx1"/>
                </a:solidFill>
              </a:rPr>
              <a:t>w</a:t>
            </a:r>
            <a:r>
              <a:rPr lang="en-US" b="0" baseline="-25000" dirty="0" err="1" smtClean="0">
                <a:solidFill>
                  <a:schemeClr val="tx1"/>
                </a:solidFill>
              </a:rPr>
              <a:t>observed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vs </a:t>
            </a:r>
            <a:r>
              <a:rPr lang="en-US" b="0" dirty="0" err="1">
                <a:solidFill>
                  <a:schemeClr val="tx1"/>
                </a:solidFill>
              </a:rPr>
              <a:t>w</a:t>
            </a:r>
            <a:r>
              <a:rPr lang="en-US" b="0" baseline="-25000" dirty="0" err="1">
                <a:solidFill>
                  <a:schemeClr val="tx1"/>
                </a:solidFill>
              </a:rPr>
              <a:t>theoretical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derived from P-Q data of plot having </a:t>
            </a:r>
            <a:r>
              <a:rPr lang="en-US" b="0" dirty="0" smtClean="0">
                <a:solidFill>
                  <a:schemeClr val="tx1"/>
                </a:solidFill>
              </a:rPr>
              <a:t>finger millet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6962" y="3457979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Fig.5 </a:t>
            </a:r>
            <a:r>
              <a:rPr lang="en-US" b="0" dirty="0" err="1" smtClean="0">
                <a:solidFill>
                  <a:schemeClr val="tx1"/>
                </a:solidFill>
              </a:rPr>
              <a:t>w</a:t>
            </a:r>
            <a:r>
              <a:rPr lang="en-US" b="0" baseline="-25000" dirty="0" err="1" smtClean="0">
                <a:solidFill>
                  <a:schemeClr val="tx1"/>
                </a:solidFill>
              </a:rPr>
              <a:t>observed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vs </a:t>
            </a:r>
            <a:r>
              <a:rPr lang="en-US" b="0" dirty="0" err="1">
                <a:solidFill>
                  <a:schemeClr val="tx1"/>
                </a:solidFill>
              </a:rPr>
              <a:t>w</a:t>
            </a:r>
            <a:r>
              <a:rPr lang="en-US" b="0" baseline="-25000" dirty="0" err="1">
                <a:solidFill>
                  <a:schemeClr val="tx1"/>
                </a:solidFill>
              </a:rPr>
              <a:t>theoretical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derived from P-Q data of plot having maize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292" y="4083905"/>
            <a:ext cx="3534497" cy="21338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64738" y="6244826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Fig.6 </a:t>
            </a:r>
            <a:r>
              <a:rPr lang="en-US" b="0" dirty="0" err="1" smtClean="0">
                <a:solidFill>
                  <a:schemeClr val="tx1"/>
                </a:solidFill>
              </a:rPr>
              <a:t>w</a:t>
            </a:r>
            <a:r>
              <a:rPr lang="en-US" b="0" baseline="-25000" dirty="0" err="1" smtClean="0">
                <a:solidFill>
                  <a:schemeClr val="tx1"/>
                </a:solidFill>
              </a:rPr>
              <a:t>observed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vs </a:t>
            </a:r>
            <a:r>
              <a:rPr lang="en-US" b="0" dirty="0" err="1">
                <a:solidFill>
                  <a:schemeClr val="tx1"/>
                </a:solidFill>
              </a:rPr>
              <a:t>w</a:t>
            </a:r>
            <a:r>
              <a:rPr lang="en-US" b="0" baseline="-25000" dirty="0" err="1">
                <a:solidFill>
                  <a:schemeClr val="tx1"/>
                </a:solidFill>
              </a:rPr>
              <a:t>theoretical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derived from P-Q data of plot </a:t>
            </a:r>
            <a:r>
              <a:rPr lang="en-US" b="0" dirty="0" smtClean="0">
                <a:solidFill>
                  <a:schemeClr val="tx1"/>
                </a:solidFill>
              </a:rPr>
              <a:t>having fallow land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54" y="202990"/>
            <a:ext cx="7931380" cy="554587"/>
          </a:xfrm>
        </p:spPr>
        <p:txBody>
          <a:bodyPr/>
          <a:lstStyle/>
          <a:p>
            <a:r>
              <a:rPr lang="en-US" dirty="0" smtClean="0"/>
              <a:t>DISCUSSION </a:t>
            </a:r>
            <a:r>
              <a:rPr lang="en-US" dirty="0" smtClean="0"/>
              <a:t>AND CONCLUSION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2875" y="1036254"/>
            <a:ext cx="8315325" cy="4945446"/>
          </a:xfrm>
        </p:spPr>
        <p:txBody>
          <a:bodyPr/>
          <a:lstStyle/>
          <a:p>
            <a:pPr algn="just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‘M’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important source for the variability in CN, which is incorporated in the modified Mishra-Singh model (N1 &amp; N2) that physically verifies the existence and influence of antecedent moisture in curve number hydrology.</a:t>
            </a:r>
          </a:p>
          <a:p>
            <a:pPr algn="just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water content shows a good correlation with the observed (or measured) moisture (or water) content at site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having land use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finger millet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maize.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fallow land, although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relationship is not strong enough, it has a potential to indicate the physical existence of the parameter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 and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turn,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Also, the optimized value of λ has the least error in computing M than the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0.2.</a:t>
            </a:r>
          </a:p>
          <a:p>
            <a:pPr algn="just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existence of the fair relationship can, for example, be attributed to the inadequacy of data, i.e. the rainfall-runoff record is of only 2 years and thus, the value of S</a:t>
            </a:r>
            <a:r>
              <a:rPr lang="en-US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not be representative of all seasons/climate. </a:t>
            </a:r>
          </a:p>
          <a:p>
            <a:pPr algn="just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Hence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further research with adequate data and experimental work in more automated and controlled environment may be carried out to have a better correlation between the measured and theoretical water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Thus SCS-CN metho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can also be used to estimate ‘M’ which has widens its application.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00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54" y="202990"/>
            <a:ext cx="7931380" cy="554587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D5DFE9E6-412B-F24B-8C75-D4DE1D9E5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0654" y="1036893"/>
            <a:ext cx="7774989" cy="5367536"/>
          </a:xfrm>
        </p:spPr>
        <p:txBody>
          <a:bodyPr/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Ajmal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Waseem, M., Wi, S., &amp; Kim, T. W. (2015). Evolution of a parsimonious rainfall–runoff model using soil moisture proxies. Journal of hydrology, 530, 623-633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Geotechdata.info, Soil void ratio, http://geotechdata.info/parameter/soil-void-ratio.html (as of</a:t>
            </a:r>
          </a:p>
          <a:p>
            <a:pPr marL="0" indent="0"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November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16, 2013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Hawkins, R. H. (1993). Asymptotic determination of runoff curve numbers from data. Journal of Irrigation and Drainage Engineering, 119(2), 334-345.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Jain, M. K., Mishra, S. K., Suresh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Venugopal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K., &amp; Singh, V. P. (2006). Enhanced runoff curve number model incorporating storm duration and a nonlinear I a-S relation. Journal of Hydrologic Engineering, 11(6), 631-635.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Lal, M., Mishra, S. K., &amp; Kumar, M. (2019). Reverification of antecedent moisture condition dependent runoff curve number formulae using experimental data of Indian watersheds. Catena, 173, 48-58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Michel, C.,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Andréassian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V., &amp; Perrin, C. (2005). Soil conservation service curve number method: How to mend a wrong soil moisture accounting procedure?. Water Resources Research, 41(2).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Mishra, S. K., &amp; Singh, V. P. (2002a). SCS-CN-based hydrologic simulation package (pp. 391-464). Water Resources Publications: Littleton, CO.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Mishra, S. K., &amp; Singh, V. P. (2013). Soil conservation service curve number (SCS-CN) methodology (Vol. 42). Springer Science &amp; Business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Media.Mishra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K., Jain, M. K., &amp; Singh, V. P. (2004). Evaluation of the SCS-CN-based model incorporating antecedent moisture. Water resources management, 18(6), 567-589.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NRCS, U. (2007). Chapter 10, part 630–hydrology. Estimation of direct runoff from storm rainfall. In ‘National engineering handbook’.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Mockus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Hjelmfelt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HF Moody) pp. 1–79. US Department of Agriculture, Natural Resources Conservation Service, Washington, DC.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SCS. (1956). National engineering handbook, section 4: Hydrology. Washington, DC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700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607" y="2662311"/>
            <a:ext cx="4656405" cy="1249290"/>
          </a:xfrm>
        </p:spPr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97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Background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Area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789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BACKGROUND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790" y="1219147"/>
            <a:ext cx="8662900" cy="4784213"/>
          </a:xfrm>
        </p:spPr>
        <p:txBody>
          <a:bodyPr/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Soil Conservation Service Curve Number method was originally developed by the SCS now renamed as Natural Resource Conservation Service (NRCS) under United States Department of Agriculture (USDA) (SCS, 1956; NRCS, 1997) to estimate the volume of direct surface runoff for given rainfall events.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SCS-CN technique is a conceptual model of hydrologic abstraction of storm rainfall, supported by empirical data dedicated to estimate direct runoff volume from storm rainfall depth based on a single numeric parameter CN.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accounts for the major runoff producing watershed characteristics, viz., soil type, land use/treatment, surface condition, and antecedent moisture conditions (AMCs).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SCS-CN method has been a topic of much discussion in hydrologic literature, especially in the last three decades because it is easy, simple and easy to understand especially for ungauged catchments.</a:t>
            </a:r>
          </a:p>
        </p:txBody>
      </p:sp>
    </p:spTree>
    <p:extLst>
      <p:ext uri="{BB962C8B-B14F-4D97-AF65-F5344CB8AC3E}">
        <p14:creationId xmlns:p14="http://schemas.microsoft.com/office/powerpoint/2010/main" val="419700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154" y="994670"/>
            <a:ext cx="7375846" cy="618373"/>
          </a:xfrm>
        </p:spPr>
        <p:txBody>
          <a:bodyPr anchor="ctr"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ANTECEDENT SOIL MOISTURE (M)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2" y="1613043"/>
            <a:ext cx="7509273" cy="4784213"/>
          </a:xfrm>
        </p:spPr>
        <p:txBody>
          <a:bodyPr/>
          <a:lstStyle/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rainfall–runoff modeling, characterization of soil moisture variability is vital for the determination of the association between the hydrologic response of a watershed and the land–atmosphere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interaction.</a:t>
            </a:r>
          </a:p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Western et al. (1998) demonstrated that surface runoff is controlled by soil moisture, with some of the threshold depending on the depth over which the soil moisture is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average.</a:t>
            </a:r>
          </a:p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Incorporating the physical soil moisture accounting (SMA) procedure can increase the model’s runoff prediction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capabilities.</a:t>
            </a:r>
          </a:p>
          <a:p>
            <a:pPr algn="just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 model uses the previous five-day rainfall (P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depth to differentiate the watershed initial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losses. See table below (Source: SCS 1956)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81205"/>
              </p:ext>
            </p:extLst>
          </p:nvPr>
        </p:nvGraphicFramePr>
        <p:xfrm>
          <a:off x="856371" y="4640004"/>
          <a:ext cx="6050868" cy="1859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956"/>
                <a:gridCol w="2016956"/>
                <a:gridCol w="2016956"/>
              </a:tblGrid>
              <a:tr h="37185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AMC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5-day antecedent rainfall (cm)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8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Dormant Season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Growing Season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8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Less than 1.3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Less than 3.6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8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 to 2.8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 to 5.3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8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than 2.8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than 5..3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43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604" y="1027638"/>
            <a:ext cx="4288604" cy="48063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132413"/>
            <a:ext cx="8767402" cy="5571529"/>
          </a:xfrm>
        </p:spPr>
        <p:txBody>
          <a:bodyPr/>
          <a:lstStyle/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    </a:t>
            </a:r>
          </a:p>
          <a:p>
            <a:endParaRPr lang="en-US" sz="2000" dirty="0"/>
          </a:p>
          <a:p>
            <a:pPr marL="514350" indent="-514350">
              <a:buNone/>
            </a:pPr>
            <a:r>
              <a:rPr lang="en-US" sz="2000" dirty="0"/>
              <a:t>  </a:t>
            </a:r>
          </a:p>
          <a:p>
            <a:pPr marL="514350" indent="-514350">
              <a:buFont typeface="+mj-lt"/>
              <a:buAutoNum type="romanLcPeriod"/>
            </a:pPr>
            <a:endParaRPr lang="en-US" sz="2000" dirty="0"/>
          </a:p>
          <a:p>
            <a:pPr marL="514350" indent="-514350">
              <a:buFont typeface="+mj-lt"/>
              <a:buAutoNum type="romanLcPeriod"/>
            </a:pPr>
            <a:endParaRPr lang="en-US" sz="2000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3849" y="1099489"/>
                <a:ext cx="7858126" cy="4872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Existing SCS-CN Method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Q</m:t>
                    </m:r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P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I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a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a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                                                            ….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</m:t>
                    </m:r>
                    <m:r>
                      <a:rPr lang="en-US">
                        <a:latin typeface="Cambria Math"/>
                      </a:rPr>
                      <m:t>=254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/>
                              </a:rPr>
                              <m:t>100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CN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>
                            <a:latin typeface="Cambria Math"/>
                          </a:rPr>
                          <m:t>100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                                         ….(2)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 P is the total rainfall,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initial abstraction, Q is the direct runoff, S is the potential maximum retention, and λ is the initial abstraction coefficient.</a:t>
                </a:r>
              </a:p>
              <a:p>
                <a:pPr algn="just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existing SCS-CN method, λ = 0.2 for practical applications. Hawkins (1993) suggested S-computation from the following equation: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</m:t>
                    </m:r>
                    <m:r>
                      <a:rPr lang="en-US">
                        <a:latin typeface="Cambria Math"/>
                      </a:rPr>
                      <m:t>=5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</m:t>
                        </m:r>
                        <m:r>
                          <a:rPr lang="en-US">
                            <a:latin typeface="Cambria Math"/>
                          </a:rPr>
                          <m:t>+2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Q</m:t>
                        </m:r>
                        <m:r>
                          <a:rPr lang="en-US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Q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Q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+5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P</m:t>
                                </m:r>
                              </m:e>
                            </m:d>
                          </m:e>
                        </m:rad>
                      </m:e>
                    </m:d>
                    <m:r>
                      <a:rPr lang="en-US">
                        <a:latin typeface="Cambria Math"/>
                      </a:rPr>
                      <m:t>                      ….(3)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Modified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Mishra and Singh Model (2002)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Q</m:t>
                    </m:r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P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I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a</m:t>
                                </m:r>
                              </m:sub>
                            </m:sSub>
                          </m:e>
                        </m:d>
                        <m:r>
                          <a:rPr lang="en-US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a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</m:t>
                        </m:r>
                        <m:r>
                          <a:rPr lang="en-US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a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</m:t>
                        </m:r>
                        <m:r>
                          <a:rPr lang="en-US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</m:t>
                        </m:r>
                        <m:r>
                          <a:rPr lang="en-US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                                              ….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4</m:t>
                        </m:r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M</m:t>
                    </m:r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>
                            <a:latin typeface="Cambria Math"/>
                          </a:rPr>
                          <m:t>0.2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I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)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a:rPr lang="en-US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+0.8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I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                                                   ….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5</m:t>
                        </m:r>
                      </m:e>
                    </m:d>
                  </m:oMath>
                </a14:m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antecedent 5-d rainfall amount and S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potential maximum retention corresponding to Antecedent Moisture Condition (AMC I).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49" y="1099489"/>
                <a:ext cx="7858126" cy="4872685"/>
              </a:xfrm>
              <a:prstGeom prst="rect">
                <a:avLst/>
              </a:prstGeom>
              <a:blipFill rotWithShape="1">
                <a:blip r:embed="rId2"/>
                <a:stretch>
                  <a:fillRect l="-621" r="-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00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id="{63D260AF-1E6E-984D-A06D-C9E05AEAC96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55167" y="1145411"/>
                <a:ext cx="8255775" cy="5522089"/>
              </a:xfrm>
            </p:spPr>
            <p:txBody>
              <a:bodyPr/>
              <a:lstStyle/>
              <a:p>
                <a:pPr algn="just"/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Fig. 1,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the volumetric concept we can draw an analogy that S</a:t>
                </a:r>
                <a:r>
                  <a:rPr lang="en-US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magnitude equals the volume of voids (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18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S equals volume of air and M equals volume of water. This analogy will help in developing a new model to include M and S</a:t>
                </a:r>
                <a:r>
                  <a:rPr lang="en-US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SCS-CN methodology to eliminate quantum jumps for ungauged catchments and also to compute antecedent moisture content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S</m:t>
                    </m:r>
                    <m:r>
                      <a:rPr lang="en-US" sz="1400">
                        <a:latin typeface="Cambria Math"/>
                      </a:rPr>
                      <m:t>=5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/>
                          </a:rPr>
                          <m:t>P</m:t>
                        </m:r>
                        <m:r>
                          <a:rPr lang="en-US" sz="1400">
                            <a:latin typeface="Cambria Math"/>
                          </a:rPr>
                          <m:t>+2</m:t>
                        </m:r>
                        <m:r>
                          <m:rPr>
                            <m:sty m:val="p"/>
                          </m:rPr>
                          <a:rPr lang="en-US" sz="1400">
                            <a:latin typeface="Cambria Math"/>
                          </a:rPr>
                          <m:t>Q</m:t>
                        </m:r>
                        <m:r>
                          <a:rPr lang="en-US" sz="140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/>
                              </a:rPr>
                              <m:t>M</m:t>
                            </m:r>
                          </m:num>
                          <m:den>
                            <m:r>
                              <a:rPr lang="en-US" sz="140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1400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>
                                    <a:latin typeface="Cambria Math"/>
                                  </a:rPr>
                                  <m:t>(2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latin typeface="Cambria Math"/>
                                  </a:rPr>
                                  <m:t>Q</m:t>
                                </m:r>
                                <m:r>
                                  <a:rPr lang="en-US" sz="1400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/>
                                      </a:rPr>
                                      <m:t>M</m:t>
                                    </m:r>
                                  </m:num>
                                  <m:den>
                                    <m:r>
                                      <a:rPr lang="en-US" sz="140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40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14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>
                                <a:latin typeface="Cambria Math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/>
                              </a:rPr>
                              <m:t>Q</m:t>
                            </m:r>
                            <m:r>
                              <a:rPr lang="en-US" sz="1400">
                                <a:latin typeface="Cambria Math"/>
                              </a:rPr>
                              <m:t>(5</m:t>
                            </m:r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/>
                              </a:rPr>
                              <m:t>P</m:t>
                            </m:r>
                            <m:r>
                              <a:rPr lang="en-US" sz="1400">
                                <a:latin typeface="Cambria Math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/>
                              </a:rPr>
                              <m:t>M</m:t>
                            </m:r>
                            <m:r>
                              <a:rPr lang="en-US" sz="1400">
                                <a:latin typeface="Cambria Math"/>
                              </a:rPr>
                              <m:t>)</m:t>
                            </m:r>
                          </m:e>
                        </m:rad>
                      </m:e>
                    </m:d>
                    <m:r>
                      <a:rPr lang="en-US" sz="1400">
                        <a:latin typeface="Cambria Math"/>
                      </a:rPr>
                      <m:t>      ….(6</m:t>
                    </m:r>
                    <m:r>
                      <a:rPr lang="en-US" sz="1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/>
                  <a:t>  </a:t>
                </a:r>
              </a:p>
              <a:p>
                <a:pPr algn="just"/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can be substituted as S</a:t>
                </a:r>
                <a:r>
                  <a:rPr lang="en-US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S into equation 6 to obtain N1: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S</m:t>
                    </m:r>
                    <m:r>
                      <a:rPr lang="en-US" sz="16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>
                                <a:latin typeface="Cambria Math"/>
                              </a:rPr>
                              <m:t>7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/>
                              </a:rPr>
                              <m:t>P</m:t>
                            </m:r>
                            <m:r>
                              <a:rPr lang="en-US" sz="1600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/>
                              </a:rPr>
                              <m:t>Q</m:t>
                            </m:r>
                            <m:r>
                              <a:rPr lang="en-US" sz="160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/>
                                  </a:rPr>
                                  <m:t>abs</m:t>
                                </m:r>
                              </m:sub>
                            </m:sSub>
                          </m:e>
                        </m:d>
                        <m:r>
                          <a:rPr lang="en-US" sz="1600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>
                                    <a:latin typeface="Cambria Math"/>
                                  </a:rPr>
                                  <m:t>5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/>
                                  </a:rPr>
                                  <m:t>P</m:t>
                                </m:r>
                                <m:r>
                                  <a:rPr lang="en-US" sz="1600">
                                    <a:latin typeface="Cambria Math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/>
                                  </a:rPr>
                                  <m:t>Q</m:t>
                                </m:r>
                                <m:r>
                                  <a:rPr lang="en-US" sz="160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16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/>
                                  </a:rPr>
                                  <m:t>abs</m:t>
                                </m:r>
                              </m:sub>
                            </m:sSub>
                            <m:r>
                              <a:rPr lang="en-US" sz="160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/>
                                  </a:rPr>
                                  <m:t>abs</m:t>
                                </m:r>
                              </m:sub>
                            </m:sSub>
                            <m:r>
                              <a:rPr lang="en-US" sz="1600">
                                <a:latin typeface="Cambria Math"/>
                              </a:rPr>
                              <m:t>−10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/>
                              </a:rPr>
                              <m:t>P</m:t>
                            </m:r>
                            <m:r>
                              <a:rPr lang="en-US" sz="1600">
                                <a:latin typeface="Cambria Math"/>
                              </a:rPr>
                              <m:t>+22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/>
                              </a:rPr>
                              <m:t>Q</m:t>
                            </m:r>
                            <m:r>
                              <a:rPr lang="en-US" sz="1600">
                                <a:latin typeface="Cambria Math"/>
                              </a:rPr>
                              <m:t>)</m:t>
                            </m:r>
                          </m:e>
                        </m:rad>
                      </m:num>
                      <m:den>
                        <m:r>
                          <a:rPr lang="en-US" sz="1600">
                            <a:latin typeface="Cambria Math"/>
                          </a:rPr>
                          <m:t>2.4</m:t>
                        </m:r>
                      </m:den>
                    </m:f>
                    <m:r>
                      <a:rPr lang="en-US" sz="1600">
                        <a:latin typeface="Cambria Math"/>
                      </a:rPr>
                      <m:t>              ….(</m:t>
                    </m:r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N</m:t>
                    </m:r>
                    <m:r>
                      <a:rPr lang="en-US" sz="1600">
                        <a:latin typeface="Cambria Math"/>
                      </a:rPr>
                      <m:t>1)</m:t>
                    </m:r>
                  </m:oMath>
                </a14:m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3D260AF-1E6E-984D-A06D-C9E05AEAC9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55167" y="1145411"/>
                <a:ext cx="8255775" cy="5522089"/>
              </a:xfrm>
              <a:blipFill rotWithShape="1">
                <a:blip r:embed="rId2"/>
                <a:stretch>
                  <a:fillRect l="-443" t="-552" r="-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7">
            <a:extLst>
              <a:ext uri="{FF2B5EF4-FFF2-40B4-BE49-F238E27FC236}">
                <a16:creationId xmlns:a16="http://schemas.microsoft.com/office/drawing/2014/main" xmlns="" id="{6BE006D4-AAF6-9747-A813-E34DB253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CONTINUED…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760044" y="4120921"/>
            <a:ext cx="4741821" cy="2422754"/>
            <a:chOff x="2199776" y="4241609"/>
            <a:chExt cx="4166559" cy="212883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369" y="4241609"/>
              <a:ext cx="1405714" cy="200571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199776" y="6098875"/>
              <a:ext cx="4166559" cy="271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Fig. 1 Three-Phase 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system of soil mass showing S, S</a:t>
              </a:r>
              <a:r>
                <a:rPr lang="en-US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abs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and 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997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id="{63D260AF-1E6E-984D-A06D-C9E05AEAC96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55167" y="1145411"/>
                <a:ext cx="8255775" cy="5522089"/>
              </a:xfrm>
            </p:spPr>
            <p:txBody>
              <a:bodyPr/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Remember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 N1 is derived for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0.2S, for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λS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same equation can be re-written as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  <a:cs typeface="Times New Roman" panose="02020603050405020304" pitchFamily="18" charset="0"/>
                      </a:rPr>
                      <m:t>S</m:t>
                    </m:r>
                    <m:r>
                      <a:rPr lang="en-US" sz="18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1800" i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sz="18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800" i="0">
                                <a:latin typeface="Cambria Math" panose="02040503050406030204" pitchFamily="18" charset="0"/>
                              </a:rPr>
                              <m:t>Q</m:t>
                            </m:r>
                            <m:r>
                              <a:rPr lang="en-US" sz="18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i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 i="0">
                                    <a:latin typeface="Cambria Math" panose="02040503050406030204" pitchFamily="18" charset="0"/>
                                  </a:rPr>
                                  <m:t>abs</m:t>
                                </m:r>
                              </m:sub>
                            </m:sSub>
                          </m:e>
                        </m:d>
                        <m:r>
                          <a:rPr lang="en-US" sz="1800" i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1800" i="0">
                                <a:latin typeface="Cambria Math" panose="02040503050406030204" pitchFamily="18" charset="0"/>
                              </a:rPr>
                              <m:t>P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1800" i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den>
                        </m:f>
                        <m:r>
                          <a:rPr lang="en-US" sz="1800" i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1800" i="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1800" i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den>
                                </m:f>
                                <m:r>
                                  <a:rPr lang="en-US" sz="18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i="0">
                                    <a:latin typeface="Cambria Math" panose="02040503050406030204" pitchFamily="18" charset="0"/>
                                  </a:rPr>
                                  <m:t>Q</m:t>
                                </m:r>
                                <m:r>
                                  <a:rPr lang="en-US" sz="1800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18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i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 i="0">
                                    <a:latin typeface="Cambria Math" panose="02040503050406030204" pitchFamily="18" charset="0"/>
                                  </a:rPr>
                                  <m:t>abs</m:t>
                                </m:r>
                              </m:sub>
                            </m:sSub>
                            <m:r>
                              <a:rPr lang="en-US" sz="1800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i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 i="0">
                                    <a:latin typeface="Cambria Math" panose="02040503050406030204" pitchFamily="18" charset="0"/>
                                  </a:rPr>
                                  <m:t>abs</m:t>
                                </m:r>
                              </m:sub>
                            </m:sSub>
                            <m:r>
                              <a:rPr lang="en-US" sz="1800" i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m:rPr>
                                <m:sty m:val="p"/>
                              </m:rPr>
                              <a:rPr lang="en-US" sz="1800" i="0">
                                <a:latin typeface="Cambria Math" panose="02040503050406030204" pitchFamily="18" charset="0"/>
                              </a:rPr>
                              <m:t>Q</m:t>
                            </m:r>
                            <m:r>
                              <a:rPr lang="en-US" sz="18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i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1800" i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den>
                            </m:f>
                            <m:r>
                              <a:rPr lang="en-US" sz="18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i="0">
                                    <a:latin typeface="Cambria Math" panose="02040503050406030204" pitchFamily="18" charset="0"/>
                                  </a:rPr>
                                  <m:t>Q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1800" i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den>
                            </m:f>
                            <m:r>
                              <a:rPr lang="en-US" sz="1800" i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num>
                      <m:den>
                        <m:r>
                          <a:rPr lang="en-US" sz="1800" i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sz="1800" i="0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  <m:r>
                      <a:rPr lang="en-US" sz="1800" b="0" i="0" smtClean="0">
                        <a:latin typeface="Cambria Math"/>
                      </a:rPr>
                      <m:t>  …(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1800" b="0" i="0" smtClean="0">
                        <a:latin typeface="Cambria Math"/>
                      </a:rPr>
                      <m:t>)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Fig. 1, it can be further seen that S</a:t>
                </a:r>
                <a:r>
                  <a:rPr lang="en-US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magnitude equals volume of voids (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18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it can be further related with soil porosity (n) 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18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v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V</m:t>
                        </m:r>
                      </m:den>
                    </m:f>
                    <m:r>
                      <a:rPr lang="en-US" sz="1800" b="0" i="0" smtClean="0">
                        <a:latin typeface="Cambria Math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endPara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V is total volume of soil profile 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respectively. Also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from Fig.1, volumetric moisture content can be expressed as M / V and replacing V by S</a:t>
                </a:r>
                <a:r>
                  <a:rPr lang="en-US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 n, w (in %) can be expressed as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  <a:cs typeface="Times New Roman" panose="02020603050405020304" pitchFamily="18" charset="0"/>
                      </a:rPr>
                      <m:t>w</m:t>
                    </m:r>
                    <m:r>
                      <a:rPr lang="en-US" sz="18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100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nM</m:t>
                        </m:r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abs</m:t>
                            </m:r>
                          </m:sub>
                        </m:sSub>
                      </m:den>
                    </m:f>
                    <m:r>
                      <a:rPr lang="en-US" sz="1800" b="0" i="0" smtClean="0">
                        <a:latin typeface="Cambria Math"/>
                        <a:cs typeface="Times New Roman" panose="02020603050405020304" pitchFamily="18" charset="0"/>
                      </a:rPr>
                      <m:t>                                 …(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1800" b="0" i="0" smtClean="0">
                        <a:latin typeface="Cambria Math"/>
                        <a:cs typeface="Times New Roman" panose="02020603050405020304" pitchFamily="18" charset="0"/>
                      </a:rPr>
                      <m:t>2)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known, M can simply be computed as S</a:t>
                </a:r>
                <a:r>
                  <a:rPr lang="en-US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S. Here, S</a:t>
                </a:r>
                <a:r>
                  <a:rPr lang="en-US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either can be taken as the maximum of all the S values computed from the Hawkins (1993) equation (Eq. 3) denoted as </a:t>
                </a:r>
                <a:r>
                  <a:rPr lang="en-US" sz="1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8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it can be optimized for a particular watershed using large rainfall-runoff datasets denoted as </a:t>
                </a:r>
                <a:r>
                  <a:rPr lang="en-US" sz="1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8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</a:t>
                </a:r>
                <a:r>
                  <a:rPr lang="en-US" sz="18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Henceforth, by measuring the moisture content and porosity at the site, the applicability of the modified Mishra-Singh model can be verified. </a:t>
                </a:r>
              </a:p>
              <a:p>
                <a:pPr algn="just"/>
                <a:endPara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3D260AF-1E6E-984D-A06D-C9E05AEAC9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55167" y="1145411"/>
                <a:ext cx="8255775" cy="5522089"/>
              </a:xfrm>
              <a:blipFill rotWithShape="0">
                <a:blip r:embed="rId2"/>
                <a:stretch>
                  <a:fillRect l="-443" t="-662" r="-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7">
            <a:extLst>
              <a:ext uri="{FF2B5EF4-FFF2-40B4-BE49-F238E27FC236}">
                <a16:creationId xmlns:a16="http://schemas.microsoft.com/office/drawing/2014/main" xmlns="" id="{6BE006D4-AAF6-9747-A813-E34DB253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CONTINUED…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9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54" y="202990"/>
            <a:ext cx="7931380" cy="554587"/>
          </a:xfrm>
        </p:spPr>
        <p:txBody>
          <a:bodyPr/>
          <a:lstStyle/>
          <a:p>
            <a:r>
              <a:rPr lang="en-US" dirty="0"/>
              <a:t>STUDY AREA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97" y="1030229"/>
            <a:ext cx="8689026" cy="5035951"/>
          </a:xfrm>
        </p:spPr>
        <p:txBody>
          <a:bodyPr/>
          <a:lstStyle/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rainfall-runoff data were derived from experimental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situated at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29°50’09” N and 77°55’21” 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Roorkee city of Uttarakhand State (India).</a:t>
            </a:r>
          </a:p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 includes records of P, Q and ASM from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plots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different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land-use viz. Maize, Finger Millet, and Fallow </a:t>
            </a:r>
            <a:r>
              <a:rPr lang="en-US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land, all having slope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and similar Hydrologic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Soil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(HSG)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HSG-A (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McCuen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1982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The observations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recorded from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April 2016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2018. Hence, all other conditions remain same besides the land use.</a:t>
            </a:r>
          </a:p>
          <a:p>
            <a:pPr algn="just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‘M’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measured at site using Time domain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Reflectometry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(TDR) 300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manufactured by “Field Scout” with probe 20 cm. Average porosity was assumed as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0.45 which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 the range of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silty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sand (Geotechdata.info, 2013).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957" y="3932186"/>
            <a:ext cx="2354952" cy="217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91187" y="6190381"/>
            <a:ext cx="3943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Location of the Experimental Farm (Lal et al. 2019)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14998" y="6183841"/>
            <a:ext cx="34290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Fig.3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Plot having 8% slope with Collecting Tank</a:t>
            </a:r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74010" y="3779000"/>
            <a:ext cx="5486400" cy="2427422"/>
            <a:chOff x="274010" y="4062338"/>
            <a:chExt cx="5486400" cy="2427422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10" y="4062338"/>
              <a:ext cx="2743200" cy="2385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" descr="D:\AMC formulae new analysis\revision\AMC conversion catena submitted\AMC conversion\uk (1)222.bm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210" y="4141476"/>
              <a:ext cx="2743200" cy="2348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1391187" y="4829577"/>
              <a:ext cx="2150503" cy="5849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700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id="{63D260AF-1E6E-984D-A06D-C9E05AEAC96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71129" y="1135886"/>
                <a:ext cx="8255775" cy="47842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Comparison of Moisture Content (w) – Antecedent Soil Moisture (M) Relationship</a:t>
                </a:r>
              </a:p>
              <a:p>
                <a:pPr algn="just"/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this study,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sz="18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theoretical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computed for optimized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 &amp;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values. The plots of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sz="18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theoretical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sz="18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observed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shown in figures 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optimization is carried out minimizing RMSE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RMSE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latin typeface="Cambria Math" panose="02040503050406030204" pitchFamily="18" charset="0"/>
                                          </a:rPr>
                                          <m:t>w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latin typeface="Cambria Math" panose="02040503050406030204" pitchFamily="18" charset="0"/>
                                          </a:rPr>
                                          <m:t>observed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latin typeface="Cambria Math" panose="02040503050406030204" pitchFamily="18" charset="0"/>
                                          </a:rPr>
                                          <m:t>w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latin typeface="Cambria Math" panose="02040503050406030204" pitchFamily="18" charset="0"/>
                                          </a:rPr>
                                          <m:t>theoretical</m:t>
                                        </m:r>
                                      </m:sub>
                                    </m:sSub>
                                    <m: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N</m:t>
                            </m:r>
                          </m:den>
                        </m:f>
                      </m:e>
                    </m:rad>
                  </m:oMath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optimized value of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S</a:t>
                </a:r>
                <a:r>
                  <a:rPr lang="en-US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different cases 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the comparison between RMSE in ‘w’ computation 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optimized </a:t>
                </a:r>
                <a:r>
                  <a:rPr lang="el-G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S</a:t>
                </a:r>
                <a:r>
                  <a:rPr lang="en-US" sz="1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 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using  </a:t>
                </a:r>
                <a:r>
                  <a:rPr lang="el-G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=0.2 and </a:t>
                </a:r>
                <a:r>
                  <a:rPr lang="en-US" sz="1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8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shown in Table 1. </a:t>
                </a:r>
                <a:endPara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3D260AF-1E6E-984D-A06D-C9E05AEAC9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71129" y="1135886"/>
                <a:ext cx="8255775" cy="4784213"/>
              </a:xfrm>
              <a:blipFill rotWithShape="0">
                <a:blip r:embed="rId2"/>
                <a:stretch>
                  <a:fillRect l="-739" t="-637" r="-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7">
            <a:extLst>
              <a:ext uri="{FF2B5EF4-FFF2-40B4-BE49-F238E27FC236}">
                <a16:creationId xmlns="" xmlns:a16="http://schemas.microsoft.com/office/drawing/2014/main" id="{6BE006D4-AAF6-9747-A813-E34DB253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60603" y="4255088"/>
            <a:ext cx="50768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5715000" algn="l"/>
                <a:tab pos="57721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5715000" algn="l"/>
                <a:tab pos="57721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5715000" algn="l"/>
                <a:tab pos="57721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5715000" algn="l"/>
                <a:tab pos="57721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5715000" algn="l"/>
                <a:tab pos="57721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15000" algn="l"/>
                <a:tab pos="57721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15000" algn="l"/>
                <a:tab pos="57721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15000" algn="l"/>
                <a:tab pos="57721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15000" algn="l"/>
                <a:tab pos="57721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0" algn="l"/>
                <a:tab pos="5772150" algn="l"/>
              </a:tabLst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Table 1.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Optimized value of λ and S</a:t>
            </a:r>
            <a:r>
              <a:rPr kumimoji="0" lang="en-US" altLang="en-US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for different slopes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974204"/>
              </p:ext>
            </p:extLst>
          </p:nvPr>
        </p:nvGraphicFramePr>
        <p:xfrm>
          <a:off x="901522" y="4593641"/>
          <a:ext cx="6529588" cy="1757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6665"/>
                <a:gridCol w="1233144"/>
                <a:gridCol w="895486"/>
                <a:gridCol w="1754483"/>
                <a:gridCol w="969905"/>
                <a:gridCol w="969905"/>
              </a:tblGrid>
              <a:tr h="5063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S.No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Land use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λ(opt.)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(opt.)( mm)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RMSE(%)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RMSE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b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opt.)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70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Finger Millet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0" algn="l"/>
                          <a:tab pos="5772150" algn="l"/>
                        </a:tabLs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0" algn="l"/>
                          <a:tab pos="5772150" algn="l"/>
                        </a:tabLst>
                      </a:pPr>
                      <a:r>
                        <a:rPr lang="en-US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325.40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70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Maize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0" algn="l"/>
                          <a:tab pos="5772150" algn="l"/>
                        </a:tabLs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0" algn="l"/>
                          <a:tab pos="5772150" algn="l"/>
                        </a:tabLs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340.16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10.93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70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Fallow Land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0" algn="l"/>
                          <a:tab pos="5772150" algn="l"/>
                        </a:tabLst>
                      </a:pPr>
                      <a:r>
                        <a:rPr lang="en-US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0" algn="l"/>
                          <a:tab pos="5772150" algn="l"/>
                        </a:tabLs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378.48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00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TR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TR_template_sudiproy.pptx" id="{E7BE3218-A97E-4E6F-BE9F-92D6192B2CD5}" vid="{3EDE8FBA-E8F1-4B0B-AEA8-7DC234A91A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IITR_template_sudiproy</Template>
  <TotalTime>1224</TotalTime>
  <Words>1081</Words>
  <Application>Microsoft Office PowerPoint</Application>
  <PresentationFormat>On-screen Show (4:3)</PresentationFormat>
  <Paragraphs>132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Franklin Gothic Demi</vt:lpstr>
      <vt:lpstr>Times New Roman</vt:lpstr>
      <vt:lpstr>IITR_PPT_Template</vt:lpstr>
      <vt:lpstr>An Approach To Accommodate And Estimate Antecedent Moisture In Runoff Curve Number Methodology- An Experimental Study</vt:lpstr>
      <vt:lpstr>OUTLINE </vt:lpstr>
      <vt:lpstr>HISTORICAL BACKGROUND</vt:lpstr>
      <vt:lpstr>INTRODUCTION</vt:lpstr>
      <vt:lpstr>METHODOLOGY</vt:lpstr>
      <vt:lpstr>METHODOLOGY CONTINUED…</vt:lpstr>
      <vt:lpstr>METHODOLOGY CONTINUED…</vt:lpstr>
      <vt:lpstr>STUDY AREA</vt:lpstr>
      <vt:lpstr>RESULTS</vt:lpstr>
      <vt:lpstr>RESULTS</vt:lpstr>
      <vt:lpstr>DISCUSSION AND CONCLUSION</vt:lpstr>
      <vt:lpstr>REFERENCES</vt:lpstr>
      <vt:lpstr>THANK YOU </vt:lpstr>
    </vt:vector>
  </TitlesOfParts>
  <Manager>Dr. Sudip Roy</Manager>
  <Company>IIT Roorkee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IITR PPT Template</dc:subject>
  <dc:creator>Dr. Sudip Roy</dc:creator>
  <cp:lastModifiedBy>Ishan</cp:lastModifiedBy>
  <cp:revision>130</cp:revision>
  <dcterms:created xsi:type="dcterms:W3CDTF">2015-07-18T13:17:54Z</dcterms:created>
  <dcterms:modified xsi:type="dcterms:W3CDTF">2020-05-01T19:44:31Z</dcterms:modified>
  <cp:version>v1</cp:version>
</cp:coreProperties>
</file>