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5" r:id="rId5"/>
    <p:sldId id="268" r:id="rId6"/>
    <p:sldId id="269" r:id="rId7"/>
    <p:sldId id="271" r:id="rId8"/>
    <p:sldId id="278" r:id="rId9"/>
    <p:sldId id="280" r:id="rId10"/>
    <p:sldId id="281" r:id="rId11"/>
    <p:sldId id="275" r:id="rId12"/>
    <p:sldId id="282" r:id="rId13"/>
    <p:sldId id="283" r:id="rId14"/>
    <p:sldId id="286" r:id="rId15"/>
    <p:sldId id="287" r:id="rId16"/>
    <p:sldId id="273" r:id="rId17"/>
    <p:sldId id="288" r:id="rId18"/>
    <p:sldId id="274" r:id="rId19"/>
    <p:sldId id="284" r:id="rId20"/>
    <p:sldId id="289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78BDFD0C-6451-442B-8310-790C97B71FEB}">
          <p14:sldIdLst>
            <p14:sldId id="256"/>
            <p14:sldId id="257"/>
            <p14:sldId id="258"/>
            <p14:sldId id="265"/>
            <p14:sldId id="268"/>
            <p14:sldId id="269"/>
            <p14:sldId id="271"/>
            <p14:sldId id="278"/>
            <p14:sldId id="280"/>
            <p14:sldId id="281"/>
            <p14:sldId id="275"/>
            <p14:sldId id="282"/>
            <p14:sldId id="283"/>
            <p14:sldId id="286"/>
            <p14:sldId id="287"/>
            <p14:sldId id="273"/>
            <p14:sldId id="288"/>
            <p14:sldId id="274"/>
            <p14:sldId id="284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72BA"/>
    <a:srgbClr val="00DD00"/>
    <a:srgbClr val="FF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2F62F-D983-40B3-AD05-7E1285FB3641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4F479-1786-4CC0-9BDC-B0A43931053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625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849F851-95D5-4035-B6B3-3D1AE52D4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BF23E5B-2AC5-42C0-A089-2FEAA834E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8ADA074-F5BE-4578-BE76-6D4452D4C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EE77-376D-41FF-92C0-A13EB81DF74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B44F3E8-6855-4EA8-A1BE-5FD39106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F82A72F-0AF0-4B56-97C6-8906E1C0D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07B0-851D-4808-A5B7-CC67552209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366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4DB4AC-FB19-489E-B48D-1876F1EFE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B13A610-9DAA-4CAC-9380-333F5B0A2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9695910-E816-4B11-966A-063104B45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EE77-376D-41FF-92C0-A13EB81DF74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C666D9D-6A0B-4256-B72F-9DBE311C3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4070DAE-358C-44DD-8564-D7802D26C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07B0-851D-4808-A5B7-CC67552209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925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28D937C-14EE-4426-AD61-FAE994F59B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7E93E88-03C5-4DB4-9D78-850EEA0EA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E39DFE3-9EC3-4BAE-9CC5-403FD2BC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EE77-376D-41FF-92C0-A13EB81DF74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FDB24C-1F6D-430E-BBFC-93EA6B54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80125B1-C0DF-495C-80D1-F0321851C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07B0-851D-4808-A5B7-CC67552209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693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468662-27F8-4DE4-9F65-58503806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865727F-1C33-4671-8CC3-045B11C69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117896B-A639-40FB-A5AC-1D50C844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EE77-376D-41FF-92C0-A13EB81DF74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81BDE82-5BA8-49A8-B318-C77461603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AB728A2-027E-4D94-BFCD-C42D499A6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07B0-851D-4808-A5B7-CC67552209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177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B311A5-BB89-4289-95B0-7D726902D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FDE03C2-6F58-4C51-81B6-2B131ABCC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BA40884-82F2-4507-B3C0-D6762616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EE77-376D-41FF-92C0-A13EB81DF74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E8B1EFC-1EBA-49B4-85FC-DB1A18104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F7A564D-CA0E-4340-93E1-7D3721F35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07B0-851D-4808-A5B7-CC67552209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1976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B14D71-55D5-4161-A748-C85AEB2DB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CDB9CD-B8BF-4382-BE7B-61B0266C0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E3A1454-3EDF-400A-910A-569CC04B5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C35EAD6-56D1-40F6-B7AC-A4960607D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EE77-376D-41FF-92C0-A13EB81DF74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F877B82-0F47-48F8-9EED-5BEB7127F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B9B58E0-44A4-4F32-B3E0-2BD6AAB2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07B0-851D-4808-A5B7-CC67552209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170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97711E-6A3D-4D4F-B6A9-EE86D3B9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1F51F5E-764D-4D12-B907-80085C0E4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9D8D26C-3990-417D-B1AB-31EF8106E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104FFF9-BED0-47C9-9506-C3A69D708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7E70C0AA-DAFD-4DB0-A7D8-7AD9CBFC9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8B6B5C0-4EC3-4E4E-B8E7-46A7BC963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EE77-376D-41FF-92C0-A13EB81DF74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167332E-BA6B-4440-8E91-4BCCD77A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CA1B244-3CF7-4A96-A2CA-F460E0C9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07B0-851D-4808-A5B7-CC67552209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092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A34B67-1080-4BFA-A76B-DE8A5D04D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DEA68B5-AFF0-4A3C-BF76-0B3101B4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EE77-376D-41FF-92C0-A13EB81DF74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3A60785-6C5D-43AF-B15F-6EBE9F375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3770EAC-E001-4B27-BD84-B626AD27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07B0-851D-4808-A5B7-CC67552209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942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015160C-1895-4930-B486-8F0F7E025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EE77-376D-41FF-92C0-A13EB81DF74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907C2E7-75D0-4899-9E20-A8D2C6959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8D80CD5-53D3-4FF3-A001-EE4AD3E6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07B0-851D-4808-A5B7-CC67552209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750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EB7B27-4805-46F9-95DA-9296ACAA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03FC98-5D10-468D-9168-6D19BEF8C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0345884-E36B-4295-849E-C9F82748F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3BD23ED-194C-4AE0-B121-9F4821A83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EE77-376D-41FF-92C0-A13EB81DF74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B5F1AB6-9507-417C-BA5C-5F5ADC2D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CE5F629-8A81-41F3-B73E-7F4230CC2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07B0-851D-4808-A5B7-CC67552209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4019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A14475-F05C-4C16-857A-FF27D0C95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B268A13-D920-4993-9C85-AFDAF8FD3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626EF10-511B-4144-AFCD-1A503BF1A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F20069D-EB15-408A-9CD0-4D69EF8A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EE77-376D-41FF-92C0-A13EB81DF74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255A2A7-CC9B-4A3B-A805-C5C8265B7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09C8F01-B58E-4A2C-A29D-BEB2885FD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07B0-851D-4808-A5B7-CC67552209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493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6A1E188D-E101-4961-80AC-A8491619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29D388C-4414-4530-8CD4-6A045455D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0690194-A3C6-45F4-B97D-E6F1A0BB1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DEE77-376D-41FF-92C0-A13EB81DF745}" type="datetimeFigureOut">
              <a:rPr lang="hu-HU" smtClean="0"/>
              <a:t>2020. 04. 28.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CC22CBD-4FDE-43B8-B965-06175FEAC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EACE006-276F-4650-9177-1C183D111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C07B0-851D-4808-A5B7-CC675522096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677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2.e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1.png"/><Relationship Id="rId7" Type="http://schemas.openxmlformats.org/officeDocument/2006/relationships/image" Target="../media/image29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4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1.emf"/><Relationship Id="rId5" Type="http://schemas.openxmlformats.org/officeDocument/2006/relationships/image" Target="../media/image28.emf"/><Relationship Id="rId15" Type="http://schemas.openxmlformats.org/officeDocument/2006/relationships/image" Target="../media/image33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5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emf"/><Relationship Id="rId1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>
            <a:extLst>
              <a:ext uri="{FF2B5EF4-FFF2-40B4-BE49-F238E27FC236}">
                <a16:creationId xmlns:a16="http://schemas.microsoft.com/office/drawing/2014/main" id="{700CDB8A-C4D0-4AE4-8E08-AA1149B66CEB}"/>
              </a:ext>
            </a:extLst>
          </p:cNvPr>
          <p:cNvSpPr/>
          <p:nvPr/>
        </p:nvSpPr>
        <p:spPr>
          <a:xfrm>
            <a:off x="0" y="4490631"/>
            <a:ext cx="12192000" cy="2367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75E9EB-EABC-4BDA-B262-00F891F66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887" y="1"/>
            <a:ext cx="10522225" cy="1537252"/>
          </a:xfrm>
        </p:spPr>
        <p:txBody>
          <a:bodyPr>
            <a:normAutofit/>
          </a:bodyPr>
          <a:lstStyle/>
          <a:p>
            <a:r>
              <a:rPr lang="hu-HU" sz="3600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Permian </a:t>
            </a:r>
            <a:r>
              <a:rPr lang="hu-HU" sz="3600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magmatism</a:t>
            </a:r>
            <a:r>
              <a:rPr lang="hu-HU" sz="3600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in </a:t>
            </a:r>
            <a:r>
              <a:rPr lang="hu-HU" sz="3600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hu-HU" sz="3600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3600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Carpathian</a:t>
            </a:r>
            <a:r>
              <a:rPr lang="hu-HU" sz="3600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-Pannonian </a:t>
            </a:r>
            <a:r>
              <a:rPr lang="hu-HU" sz="3600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region</a:t>
            </a:r>
            <a:r>
              <a:rPr lang="hu-HU" sz="3600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(Hungary and </a:t>
            </a:r>
            <a:r>
              <a:rPr lang="hu-HU" sz="3600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Romania</a:t>
            </a:r>
            <a:r>
              <a:rPr lang="hu-HU" sz="3600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)</a:t>
            </a:r>
            <a:br>
              <a:rPr lang="hu-HU" sz="3600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</a:br>
            <a:r>
              <a:rPr lang="hu-HU" sz="28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New </a:t>
            </a:r>
            <a:r>
              <a:rPr lang="hu-HU" sz="28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geochronological</a:t>
            </a:r>
            <a:r>
              <a:rPr lang="hu-HU" sz="28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and </a:t>
            </a:r>
            <a:r>
              <a:rPr lang="hu-HU" sz="28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geochemical</a:t>
            </a:r>
            <a:r>
              <a:rPr lang="hu-HU" sz="28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8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results</a:t>
            </a:r>
            <a:endParaRPr lang="hu-HU" sz="3600" b="1" dirty="0">
              <a:solidFill>
                <a:srgbClr val="0F72BA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D4F1EC6-D30F-4AE9-8CF9-AC88CECEA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2207" y="1593438"/>
            <a:ext cx="9647584" cy="850002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Máté Szemerédi</a:t>
            </a:r>
            <a:r>
              <a:rPr lang="hu-HU" baseline="300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1,2</a:t>
            </a:r>
            <a:r>
              <a:rPr lang="hu-HU" dirty="0">
                <a:latin typeface="Bahnschrift Light Condensed" panose="020B0502040204020203" pitchFamily="34" charset="0"/>
              </a:rPr>
              <a:t>, Réka Lukács</a:t>
            </a:r>
            <a:r>
              <a:rPr lang="hu-HU" baseline="30000" dirty="0">
                <a:latin typeface="Bahnschrift Light Condensed" panose="020B0502040204020203" pitchFamily="34" charset="0"/>
              </a:rPr>
              <a:t>1,2</a:t>
            </a:r>
            <a:r>
              <a:rPr lang="hu-HU" dirty="0">
                <a:latin typeface="Bahnschrift Light Condensed" panose="020B0502040204020203" pitchFamily="34" charset="0"/>
              </a:rPr>
              <a:t>, Andrea Varga</a:t>
            </a:r>
            <a:r>
              <a:rPr lang="hu-HU" baseline="30000" dirty="0">
                <a:latin typeface="Bahnschrift Light Condensed" panose="020B0502040204020203" pitchFamily="34" charset="0"/>
              </a:rPr>
              <a:t>1</a:t>
            </a:r>
            <a:r>
              <a:rPr lang="hu-HU" dirty="0">
                <a:latin typeface="Bahnschrift Light Condensed" panose="020B0502040204020203" pitchFamily="34" charset="0"/>
              </a:rPr>
              <a:t>, István Dunkl</a:t>
            </a:r>
            <a:r>
              <a:rPr lang="hu-HU" baseline="30000" dirty="0">
                <a:latin typeface="Bahnschrift Light Condensed" panose="020B0502040204020203" pitchFamily="34" charset="0"/>
              </a:rPr>
              <a:t>3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Ioan</a:t>
            </a:r>
            <a:r>
              <a:rPr lang="hu-HU" dirty="0">
                <a:latin typeface="Bahnschrift Light Condensed" panose="020B0502040204020203" pitchFamily="34" charset="0"/>
              </a:rPr>
              <a:t> Seghedi</a:t>
            </a:r>
            <a:r>
              <a:rPr lang="hu-HU" baseline="30000" dirty="0">
                <a:latin typeface="Bahnschrift Light Condensed" panose="020B0502040204020203" pitchFamily="34" charset="0"/>
              </a:rPr>
              <a:t>4</a:t>
            </a:r>
            <a:r>
              <a:rPr lang="hu-HU" dirty="0">
                <a:latin typeface="Bahnschrift Light Condensed" panose="020B0502040204020203" pitchFamily="34" charset="0"/>
              </a:rPr>
              <a:t>, Mihai Tatu</a:t>
            </a:r>
            <a:r>
              <a:rPr lang="hu-HU" baseline="30000" dirty="0">
                <a:latin typeface="Bahnschrift Light Condensed" panose="020B0502040204020203" pitchFamily="34" charset="0"/>
              </a:rPr>
              <a:t>4</a:t>
            </a:r>
            <a:r>
              <a:rPr lang="hu-HU" dirty="0">
                <a:latin typeface="Bahnschrift Light Condensed" panose="020B0502040204020203" pitchFamily="34" charset="0"/>
              </a:rPr>
              <a:t>, Elemér Pál-Molnár</a:t>
            </a:r>
            <a:r>
              <a:rPr lang="hu-HU" baseline="30000" dirty="0">
                <a:latin typeface="Bahnschrift Light Condensed" panose="020B0502040204020203" pitchFamily="34" charset="0"/>
              </a:rPr>
              <a:t>1,2</a:t>
            </a:r>
            <a:r>
              <a:rPr lang="hu-HU" dirty="0">
                <a:latin typeface="Bahnschrift Light Condensed" panose="020B0502040204020203" pitchFamily="34" charset="0"/>
              </a:rPr>
              <a:t>, János Szepesi</a:t>
            </a:r>
            <a:r>
              <a:rPr lang="hu-HU" baseline="30000" dirty="0">
                <a:latin typeface="Bahnschrift Light Condensed" panose="020B0502040204020203" pitchFamily="34" charset="0"/>
              </a:rPr>
              <a:t>2,5</a:t>
            </a:r>
            <a:r>
              <a:rPr lang="hu-HU" dirty="0">
                <a:latin typeface="Bahnschrift Light Condensed" panose="020B0502040204020203" pitchFamily="34" charset="0"/>
              </a:rPr>
              <a:t>, Szabolcs Harangi</a:t>
            </a:r>
            <a:r>
              <a:rPr lang="hu-HU" baseline="30000" dirty="0">
                <a:latin typeface="Bahnschrift Light Condensed" panose="020B0502040204020203" pitchFamily="34" charset="0"/>
              </a:rPr>
              <a:t>2,6</a:t>
            </a:r>
          </a:p>
        </p:txBody>
      </p:sp>
      <p:pic>
        <p:nvPicPr>
          <p:cNvPr id="5" name="Kép 4" descr="A képen rajz látható&#10;&#10;Automatikusan generált leírás">
            <a:extLst>
              <a:ext uri="{FF2B5EF4-FFF2-40B4-BE49-F238E27FC236}">
                <a16:creationId xmlns:a16="http://schemas.microsoft.com/office/drawing/2014/main" id="{C00EF1AA-331A-4C7D-ACAA-72B25CBE9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FBAED12-9F73-4085-A0B7-2759B4520A0D}"/>
              </a:ext>
            </a:extLst>
          </p:cNvPr>
          <p:cNvSpPr txBox="1"/>
          <p:nvPr/>
        </p:nvSpPr>
        <p:spPr>
          <a:xfrm>
            <a:off x="1510747" y="2383528"/>
            <a:ext cx="91705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aseline="30000" dirty="0">
                <a:latin typeface="Bahnschrift Light Condensed" panose="020B0502040204020203" pitchFamily="34" charset="0"/>
              </a:rPr>
              <a:t>1</a:t>
            </a:r>
            <a:r>
              <a:rPr lang="en-US" sz="1600" dirty="0">
                <a:latin typeface="Bahnschrift Light Condensed" panose="020B0502040204020203" pitchFamily="34" charset="0"/>
              </a:rPr>
              <a:t>University of Szeged, Department of Mineralogy, Geochemistry and Petrology, ‘</a:t>
            </a:r>
            <a:r>
              <a:rPr lang="en-US" sz="1600" dirty="0" err="1">
                <a:latin typeface="Bahnschrift Light Condensed" panose="020B0502040204020203" pitchFamily="34" charset="0"/>
              </a:rPr>
              <a:t>Vulcano</a:t>
            </a:r>
            <a:r>
              <a:rPr lang="hu-HU" sz="1600" dirty="0">
                <a:latin typeface="Bahnschrift Light Condensed" panose="020B0502040204020203" pitchFamily="34" charset="0"/>
              </a:rPr>
              <a:t>’</a:t>
            </a:r>
            <a:r>
              <a:rPr lang="en-US" sz="1600" dirty="0">
                <a:latin typeface="Bahnschrift Light Condensed" panose="020B0502040204020203" pitchFamily="34" charset="0"/>
              </a:rPr>
              <a:t> Petrology and Geochemistry Research Group, Szeged, Hungary (</a:t>
            </a:r>
            <a:r>
              <a:rPr lang="en-US" sz="16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szemeredi.mate@gmail.com</a:t>
            </a:r>
            <a:r>
              <a:rPr lang="en-US" sz="1600" dirty="0">
                <a:latin typeface="Bahnschrift Light Condensed" panose="020B0502040204020203" pitchFamily="34" charset="0"/>
              </a:rPr>
              <a:t>)</a:t>
            </a:r>
            <a:endParaRPr lang="hu-HU" sz="1600" dirty="0">
              <a:latin typeface="Bahnschrift Light Condensed" panose="020B0502040204020203" pitchFamily="34" charset="0"/>
            </a:endParaRPr>
          </a:p>
          <a:p>
            <a:pPr algn="ctr"/>
            <a:r>
              <a:rPr lang="hu-HU" sz="1600" baseline="30000" dirty="0">
                <a:latin typeface="Bahnschrift Light Condensed" panose="020B0502040204020203" pitchFamily="34" charset="0"/>
              </a:rPr>
              <a:t>2</a:t>
            </a:r>
            <a:r>
              <a:rPr lang="hu-HU" sz="1600" dirty="0">
                <a:latin typeface="Bahnschrift Light Condensed" panose="020B0502040204020203" pitchFamily="34" charset="0"/>
              </a:rPr>
              <a:t>MTA-ELTE </a:t>
            </a:r>
            <a:r>
              <a:rPr lang="hu-HU" sz="1600" dirty="0" err="1">
                <a:latin typeface="Bahnschrift Light Condensed" panose="020B0502040204020203" pitchFamily="34" charset="0"/>
              </a:rPr>
              <a:t>Volcanology</a:t>
            </a:r>
            <a:r>
              <a:rPr lang="hu-HU" sz="1600" dirty="0">
                <a:latin typeface="Bahnschrift Light Condensed" panose="020B0502040204020203" pitchFamily="34" charset="0"/>
              </a:rPr>
              <a:t> Research Group, Budapest, Hungary</a:t>
            </a:r>
          </a:p>
          <a:p>
            <a:pPr algn="ctr"/>
            <a:r>
              <a:rPr lang="hu-HU" sz="1600" baseline="30000" dirty="0">
                <a:latin typeface="Bahnschrift Light Condensed" panose="020B0502040204020203" pitchFamily="34" charset="0"/>
              </a:rPr>
              <a:t>3</a:t>
            </a:r>
            <a:r>
              <a:rPr lang="en-US" sz="1600" dirty="0">
                <a:latin typeface="Bahnschrift Light Condensed" panose="020B0502040204020203" pitchFamily="34" charset="0"/>
              </a:rPr>
              <a:t>University of Göttingen, Geoscience Center, Department of Sedimentology &amp; Environmental Geology, Göttingen, Germany</a:t>
            </a:r>
            <a:endParaRPr lang="hu-HU" sz="1600" dirty="0">
              <a:latin typeface="Bahnschrift Light Condensed" panose="020B0502040204020203" pitchFamily="34" charset="0"/>
            </a:endParaRPr>
          </a:p>
          <a:p>
            <a:pPr algn="ctr"/>
            <a:r>
              <a:rPr lang="hu-HU" sz="1600" baseline="30000" dirty="0">
                <a:latin typeface="Bahnschrift Light Condensed" panose="020B0502040204020203" pitchFamily="34" charset="0"/>
              </a:rPr>
              <a:t>4</a:t>
            </a:r>
            <a:r>
              <a:rPr lang="en-US" sz="1600" dirty="0">
                <a:latin typeface="Bahnschrift Light Condensed" panose="020B0502040204020203" pitchFamily="34" charset="0"/>
              </a:rPr>
              <a:t>Institute of Geodynamics, Romanian Academy, Bucharest, Romania</a:t>
            </a:r>
            <a:endParaRPr lang="hu-HU" sz="1600" dirty="0">
              <a:latin typeface="Bahnschrift Light Condensed" panose="020B0502040204020203" pitchFamily="34" charset="0"/>
            </a:endParaRPr>
          </a:p>
          <a:p>
            <a:pPr algn="ctr"/>
            <a:r>
              <a:rPr lang="hu-HU" sz="1600" baseline="30000" dirty="0">
                <a:latin typeface="Bahnschrift Light Condensed" panose="020B0502040204020203" pitchFamily="34" charset="0"/>
              </a:rPr>
              <a:t>5</a:t>
            </a:r>
            <a:r>
              <a:rPr lang="en-US" sz="1600" dirty="0">
                <a:latin typeface="Bahnschrift Light Condensed" panose="020B0502040204020203" pitchFamily="34" charset="0"/>
              </a:rPr>
              <a:t>Isotope Climatology and Environmental Research Centre (ICER), Institute of Nuclear Research, Hungarian Academy of Sciences, Debrecen, Hungary</a:t>
            </a:r>
            <a:endParaRPr lang="hu-HU" sz="1600" dirty="0">
              <a:latin typeface="Bahnschrift Light Condensed" panose="020B0502040204020203" pitchFamily="34" charset="0"/>
            </a:endParaRPr>
          </a:p>
          <a:p>
            <a:pPr algn="ctr"/>
            <a:r>
              <a:rPr lang="hu-HU" sz="1600" baseline="30000" dirty="0">
                <a:latin typeface="Bahnschrift Light Condensed" panose="020B0502040204020203" pitchFamily="34" charset="0"/>
              </a:rPr>
              <a:t>6</a:t>
            </a:r>
            <a:r>
              <a:rPr lang="en-US" sz="1600" dirty="0" err="1">
                <a:latin typeface="Bahnschrift Light Condensed" panose="020B0502040204020203" pitchFamily="34" charset="0"/>
              </a:rPr>
              <a:t>Eötvös</a:t>
            </a:r>
            <a:r>
              <a:rPr lang="en-US" sz="1600" dirty="0">
                <a:latin typeface="Bahnschrift Light Condensed" panose="020B0502040204020203" pitchFamily="34" charset="0"/>
              </a:rPr>
              <a:t> </a:t>
            </a:r>
            <a:r>
              <a:rPr lang="en-US" sz="1600" dirty="0" err="1">
                <a:latin typeface="Bahnschrift Light Condensed" panose="020B0502040204020203" pitchFamily="34" charset="0"/>
              </a:rPr>
              <a:t>Loránd</a:t>
            </a:r>
            <a:r>
              <a:rPr lang="en-US" sz="1600" dirty="0">
                <a:latin typeface="Bahnschrift Light Condensed" panose="020B0502040204020203" pitchFamily="34" charset="0"/>
              </a:rPr>
              <a:t> University, Department of Petrology and Geochemistry, Budapest, Hungary</a:t>
            </a:r>
            <a:endParaRPr lang="hu-HU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A412392-78EB-4ADB-9315-01726656E39C}"/>
              </a:ext>
            </a:extLst>
          </p:cNvPr>
          <p:cNvSpPr txBox="1"/>
          <p:nvPr/>
        </p:nvSpPr>
        <p:spPr>
          <a:xfrm>
            <a:off x="2895599" y="6288783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sz="2000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sz="2000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sz="2000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sz="2000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pic>
        <p:nvPicPr>
          <p:cNvPr id="8" name="Kép 7" descr="A képen rajz látható&#10;&#10;Automatikusan generált leírás">
            <a:extLst>
              <a:ext uri="{FF2B5EF4-FFF2-40B4-BE49-F238E27FC236}">
                <a16:creationId xmlns:a16="http://schemas.microsoft.com/office/drawing/2014/main" id="{DABFCCD1-DC8B-46D2-A837-4EC6C09EC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946" y="5662011"/>
            <a:ext cx="1879960" cy="1174975"/>
          </a:xfrm>
          <a:prstGeom prst="rect">
            <a:avLst/>
          </a:prstGeom>
        </p:spPr>
      </p:pic>
      <p:pic>
        <p:nvPicPr>
          <p:cNvPr id="13" name="Kép 12" descr="A képen étel, tál, bögre látható&#10;&#10;Automatikusan generált leírás">
            <a:extLst>
              <a:ext uri="{FF2B5EF4-FFF2-40B4-BE49-F238E27FC236}">
                <a16:creationId xmlns:a16="http://schemas.microsoft.com/office/drawing/2014/main" id="{30DCE2D0-937F-4160-BB0F-0751D1C47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3" y="4684387"/>
            <a:ext cx="1518971" cy="1518971"/>
          </a:xfrm>
          <a:prstGeom prst="rect">
            <a:avLst/>
          </a:prstGeom>
        </p:spPr>
      </p:pic>
      <p:pic>
        <p:nvPicPr>
          <p:cNvPr id="15" name="Kép 14" descr="A képen rajz, játék, labda látható&#10;&#10;Automatikusan generált leírás">
            <a:extLst>
              <a:ext uri="{FF2B5EF4-FFF2-40B4-BE49-F238E27FC236}">
                <a16:creationId xmlns:a16="http://schemas.microsoft.com/office/drawing/2014/main" id="{0A9BD171-DA02-474A-A3E7-D8E6D544B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21" y="4702419"/>
            <a:ext cx="1402810" cy="1426958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880303F2-251C-468F-99E2-1EDB3E1385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57" y="4596623"/>
            <a:ext cx="1518971" cy="1518971"/>
          </a:xfrm>
          <a:prstGeom prst="rect">
            <a:avLst/>
          </a:prstGeom>
        </p:spPr>
      </p:pic>
      <p:pic>
        <p:nvPicPr>
          <p:cNvPr id="20" name="Kép 19" descr="A képen szöveg látható&#10;&#10;Automatikusan generált leírás">
            <a:extLst>
              <a:ext uri="{FF2B5EF4-FFF2-40B4-BE49-F238E27FC236}">
                <a16:creationId xmlns:a16="http://schemas.microsoft.com/office/drawing/2014/main" id="{8580824F-9069-4BB4-87D1-29448E57E2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616" y="4725663"/>
            <a:ext cx="1256247" cy="1426959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9B2D1922-9181-4366-9324-7EDB59D85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450" y="4581927"/>
            <a:ext cx="1879960" cy="1328475"/>
          </a:xfrm>
          <a:prstGeom prst="rect">
            <a:avLst/>
          </a:prstGeom>
        </p:spPr>
      </p:pic>
      <p:pic>
        <p:nvPicPr>
          <p:cNvPr id="24" name="Kép 23" descr="A képen fénykép, csésze, nagyon nagy, sárga látható&#10;&#10;Automatikusan generált leírás">
            <a:extLst>
              <a:ext uri="{FF2B5EF4-FFF2-40B4-BE49-F238E27FC236}">
                <a16:creationId xmlns:a16="http://schemas.microsoft.com/office/drawing/2014/main" id="{400F294F-EFD6-4CB1-AE81-AB3737F04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04" y="4612570"/>
            <a:ext cx="1517116" cy="1450576"/>
          </a:xfrm>
          <a:prstGeom prst="rect">
            <a:avLst/>
          </a:prstGeom>
        </p:spPr>
      </p:pic>
      <p:pic>
        <p:nvPicPr>
          <p:cNvPr id="26" name="Kép 25" descr="A képen tányér látható&#10;&#10;Automatikusan generált leírás">
            <a:extLst>
              <a:ext uri="{FF2B5EF4-FFF2-40B4-BE49-F238E27FC236}">
                <a16:creationId xmlns:a16="http://schemas.microsoft.com/office/drawing/2014/main" id="{13E991E4-264B-490A-A128-7048085BBC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48" y="4643579"/>
            <a:ext cx="1403732" cy="140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7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30FD454-F4F2-4983-AF96-E9157B43B4AC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DD87E47-593F-455D-BE24-9774978C332F}"/>
              </a:ext>
            </a:extLst>
          </p:cNvPr>
          <p:cNvSpPr txBox="1"/>
          <p:nvPr/>
        </p:nvSpPr>
        <p:spPr>
          <a:xfrm>
            <a:off x="1159565" y="20505"/>
            <a:ext cx="10550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Permian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magmatic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rocks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and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associated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zircon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U-Pb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ages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in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Tisza Mega-unit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13CEA1C-E511-4E9A-83A8-7AB5874D4041}"/>
              </a:ext>
            </a:extLst>
          </p:cNvPr>
          <p:cNvSpPr txBox="1"/>
          <p:nvPr/>
        </p:nvSpPr>
        <p:spPr>
          <a:xfrm>
            <a:off x="193066" y="1218514"/>
            <a:ext cx="40553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ahnschrift Condensed" panose="020B0502040204020203" pitchFamily="34" charset="0"/>
              </a:rPr>
              <a:t>Felsic </a:t>
            </a:r>
            <a:r>
              <a:rPr lang="hu-HU" sz="2000" dirty="0" err="1">
                <a:latin typeface="Bahnschrift Condensed" panose="020B0502040204020203" pitchFamily="34" charset="0"/>
              </a:rPr>
              <a:t>pyroclastic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rocks</a:t>
            </a:r>
            <a:r>
              <a:rPr lang="hu-HU" sz="2000" dirty="0">
                <a:latin typeface="Bahnschrift Condensed" panose="020B0502040204020203" pitchFamily="34" charset="0"/>
              </a:rPr>
              <a:t> (S </a:t>
            </a:r>
            <a:r>
              <a:rPr lang="hu-HU" sz="2000" dirty="0" err="1">
                <a:latin typeface="Bahnschrift Condensed" panose="020B0502040204020203" pitchFamily="34" charset="0"/>
              </a:rPr>
              <a:t>Transdanubia</a:t>
            </a:r>
            <a:r>
              <a:rPr lang="hu-HU" sz="2000" dirty="0">
                <a:latin typeface="Bahnschrift Condensed" panose="020B0502040204020203" pitchFamily="34" charset="0"/>
              </a:rPr>
              <a:t>, </a:t>
            </a:r>
            <a:r>
              <a:rPr lang="hu-HU" sz="2000" dirty="0" err="1">
                <a:latin typeface="Bahnschrift Condensed" panose="020B0502040204020203" pitchFamily="34" charset="0"/>
              </a:rPr>
              <a:t>eastern</a:t>
            </a:r>
            <a:r>
              <a:rPr lang="hu-HU" sz="2000" dirty="0">
                <a:latin typeface="Bahnschrift Condensed" panose="020B0502040204020203" pitchFamily="34" charset="0"/>
              </a:rPr>
              <a:t> Pannonian </a:t>
            </a:r>
            <a:r>
              <a:rPr lang="hu-HU" sz="2000" dirty="0" err="1">
                <a:latin typeface="Bahnschrift Condensed" panose="020B0502040204020203" pitchFamily="34" charset="0"/>
              </a:rPr>
              <a:t>Basin</a:t>
            </a:r>
            <a:r>
              <a:rPr lang="hu-HU" sz="2000" dirty="0">
                <a:latin typeface="Bahnschrift Condensed" panose="020B0502040204020203" pitchFamily="34" charset="0"/>
              </a:rPr>
              <a:t>, </a:t>
            </a:r>
            <a:r>
              <a:rPr lang="hu-HU" sz="2000" dirty="0" err="1">
                <a:latin typeface="Bahnschrift Condensed" panose="020B0502040204020203" pitchFamily="34" charset="0"/>
              </a:rPr>
              <a:t>Apuseni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Mts</a:t>
            </a:r>
            <a:r>
              <a:rPr lang="hu-HU" sz="2000" dirty="0">
                <a:latin typeface="Bahnschrift Condensed" panose="020B0502040204020203" pitchFamily="34" charset="0"/>
              </a:rPr>
              <a:t>), </a:t>
            </a:r>
            <a:r>
              <a:rPr lang="hu-HU" sz="2000" dirty="0" err="1">
                <a:latin typeface="Bahnschrift Condensed" panose="020B0502040204020203" pitchFamily="34" charset="0"/>
              </a:rPr>
              <a:t>including</a:t>
            </a:r>
            <a:r>
              <a:rPr lang="hu-HU" sz="2000" dirty="0">
                <a:latin typeface="Bahnschrift Condensed" panose="020B0502040204020203" pitchFamily="34" charset="0"/>
              </a:rPr>
              <a:t> (</a:t>
            </a:r>
            <a:r>
              <a:rPr lang="hu-HU" sz="2000" dirty="0" err="1">
                <a:latin typeface="Bahnschrift Condensed" panose="020B0502040204020203" pitchFamily="34" charset="0"/>
              </a:rPr>
              <a:t>rheo</a:t>
            </a:r>
            <a:r>
              <a:rPr lang="hu-HU" sz="2000" dirty="0">
                <a:latin typeface="Bahnschrift Condensed" panose="020B0502040204020203" pitchFamily="34" charset="0"/>
              </a:rPr>
              <a:t>)</a:t>
            </a:r>
            <a:r>
              <a:rPr lang="hu-HU" sz="2000" dirty="0" err="1">
                <a:latin typeface="Bahnschrift Condensed" panose="020B0502040204020203" pitchFamily="34" charset="0"/>
              </a:rPr>
              <a:t>ignimbrites</a:t>
            </a:r>
            <a:r>
              <a:rPr lang="hu-HU" sz="2000" dirty="0">
                <a:latin typeface="Bahnschrift Condensed" panose="020B0502040204020203" pitchFamily="34" charset="0"/>
              </a:rPr>
              <a:t>, </a:t>
            </a:r>
            <a:r>
              <a:rPr lang="hu-HU" sz="2000" dirty="0" err="1">
                <a:latin typeface="Bahnschrift Condensed" panose="020B0502040204020203" pitchFamily="34" charset="0"/>
              </a:rPr>
              <a:t>metavolcanites</a:t>
            </a:r>
            <a:r>
              <a:rPr lang="hu-HU" sz="2000" dirty="0">
                <a:latin typeface="Bahnschrift Condensed" panose="020B0502040204020203" pitchFamily="34" charset="0"/>
              </a:rPr>
              <a:t>, and </a:t>
            </a:r>
            <a:r>
              <a:rPr lang="hu-HU" sz="2000" dirty="0" err="1">
                <a:latin typeface="Bahnschrift Condensed" panose="020B0502040204020203" pitchFamily="34" charset="0"/>
              </a:rPr>
              <a:t>volcanic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sediments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3F6E702-3222-4DE9-BBA7-A9D1D60A6A55}"/>
              </a:ext>
            </a:extLst>
          </p:cNvPr>
          <p:cNvSpPr txBox="1"/>
          <p:nvPr/>
        </p:nvSpPr>
        <p:spPr>
          <a:xfrm>
            <a:off x="221173" y="2806294"/>
            <a:ext cx="405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ahnschrift Condensed" panose="020B0502040204020203" pitchFamily="34" charset="0"/>
              </a:rPr>
              <a:t>Felsic </a:t>
            </a:r>
            <a:r>
              <a:rPr lang="hu-HU" sz="2000" dirty="0" err="1">
                <a:latin typeface="Bahnschrift Condensed" panose="020B0502040204020203" pitchFamily="34" charset="0"/>
              </a:rPr>
              <a:t>lavas</a:t>
            </a:r>
            <a:r>
              <a:rPr lang="hu-HU" sz="2000" dirty="0">
                <a:latin typeface="Bahnschrift Condensed" panose="020B0502040204020203" pitchFamily="34" charset="0"/>
              </a:rPr>
              <a:t> (S </a:t>
            </a:r>
            <a:r>
              <a:rPr lang="hu-HU" sz="2000" dirty="0" err="1">
                <a:latin typeface="Bahnschrift Condensed" panose="020B0502040204020203" pitchFamily="34" charset="0"/>
              </a:rPr>
              <a:t>Transdanubia</a:t>
            </a:r>
            <a:r>
              <a:rPr lang="hu-HU" sz="2000" dirty="0"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F086DD7-4049-46F0-9787-1D346302BF94}"/>
              </a:ext>
            </a:extLst>
          </p:cNvPr>
          <p:cNvSpPr txBox="1"/>
          <p:nvPr/>
        </p:nvSpPr>
        <p:spPr>
          <a:xfrm>
            <a:off x="221171" y="3264539"/>
            <a:ext cx="405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ahnschrift Condensed" panose="020B0502040204020203" pitchFamily="34" charset="0"/>
              </a:rPr>
              <a:t>Felsic </a:t>
            </a:r>
            <a:r>
              <a:rPr lang="hu-HU" sz="2000" dirty="0" err="1">
                <a:latin typeface="Bahnschrift Condensed" panose="020B0502040204020203" pitchFamily="34" charset="0"/>
              </a:rPr>
              <a:t>dykes</a:t>
            </a:r>
            <a:r>
              <a:rPr lang="hu-HU" sz="2000" dirty="0">
                <a:latin typeface="Bahnschrift Condensed" panose="020B0502040204020203" pitchFamily="34" charset="0"/>
              </a:rPr>
              <a:t> (</a:t>
            </a:r>
            <a:r>
              <a:rPr lang="hu-HU" sz="2000" dirty="0" err="1">
                <a:latin typeface="Bahnschrift Condensed" panose="020B0502040204020203" pitchFamily="34" charset="0"/>
              </a:rPr>
              <a:t>Apuseni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Mts</a:t>
            </a:r>
            <a:r>
              <a:rPr lang="hu-HU" sz="2000" dirty="0">
                <a:latin typeface="Bahnschrift Condensed" panose="020B0502040204020203" pitchFamily="34" charset="0"/>
              </a:rPr>
              <a:t>, </a:t>
            </a:r>
            <a:r>
              <a:rPr lang="hu-HU" sz="2000" dirty="0" err="1">
                <a:latin typeface="Bahnschrift Condensed" panose="020B0502040204020203" pitchFamily="34" charset="0"/>
              </a:rPr>
              <a:t>Highiş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Mts</a:t>
            </a:r>
            <a:r>
              <a:rPr lang="hu-HU" sz="2000" dirty="0"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332F65F5-6AD0-4187-8473-0099AA7628AD}"/>
              </a:ext>
            </a:extLst>
          </p:cNvPr>
          <p:cNvSpPr txBox="1"/>
          <p:nvPr/>
        </p:nvSpPr>
        <p:spPr>
          <a:xfrm>
            <a:off x="221172" y="3722784"/>
            <a:ext cx="4210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ahnschrift Condensed" panose="020B0502040204020203" pitchFamily="34" charset="0"/>
              </a:rPr>
              <a:t>Felsic </a:t>
            </a:r>
            <a:r>
              <a:rPr lang="hu-HU" sz="2000" dirty="0" err="1">
                <a:latin typeface="Bahnschrift Condensed" panose="020B0502040204020203" pitchFamily="34" charset="0"/>
              </a:rPr>
              <a:t>plutonic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rocks</a:t>
            </a:r>
            <a:r>
              <a:rPr lang="hu-HU" sz="2000" dirty="0">
                <a:latin typeface="Bahnschrift Condensed" panose="020B0502040204020203" pitchFamily="34" charset="0"/>
              </a:rPr>
              <a:t> (</a:t>
            </a:r>
            <a:r>
              <a:rPr lang="hu-HU" sz="2000" dirty="0" err="1">
                <a:latin typeface="Bahnschrift Condensed" panose="020B0502040204020203" pitchFamily="34" charset="0"/>
              </a:rPr>
              <a:t>Apuseni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Mts</a:t>
            </a:r>
            <a:r>
              <a:rPr lang="hu-HU" sz="2000" dirty="0">
                <a:latin typeface="Bahnschrift Condensed" panose="020B0502040204020203" pitchFamily="34" charset="0"/>
              </a:rPr>
              <a:t>, </a:t>
            </a:r>
            <a:r>
              <a:rPr lang="hu-HU" sz="2000" dirty="0" err="1">
                <a:latin typeface="Bahnschrift Condensed" panose="020B0502040204020203" pitchFamily="34" charset="0"/>
              </a:rPr>
              <a:t>Highiş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Mts</a:t>
            </a:r>
            <a:r>
              <a:rPr lang="hu-HU" sz="2000" dirty="0"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93F0C1B-FB5E-45F9-BCCD-D4D4C81841A7}"/>
              </a:ext>
            </a:extLst>
          </p:cNvPr>
          <p:cNvSpPr txBox="1"/>
          <p:nvPr/>
        </p:nvSpPr>
        <p:spPr>
          <a:xfrm>
            <a:off x="221167" y="5077428"/>
            <a:ext cx="4660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Bahnschrift Condensed" panose="020B0502040204020203" pitchFamily="34" charset="0"/>
              </a:rPr>
              <a:t>Intermediate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plutonic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rocks</a:t>
            </a:r>
            <a:r>
              <a:rPr lang="hu-HU" sz="2000" dirty="0">
                <a:latin typeface="Bahnschrift Condensed" panose="020B0502040204020203" pitchFamily="34" charset="0"/>
              </a:rPr>
              <a:t> (</a:t>
            </a:r>
            <a:r>
              <a:rPr lang="hu-HU" sz="2000" dirty="0" err="1">
                <a:latin typeface="Bahnschrift Condensed" panose="020B0502040204020203" pitchFamily="34" charset="0"/>
              </a:rPr>
              <a:t>Apuseni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Mts</a:t>
            </a:r>
            <a:r>
              <a:rPr lang="hu-HU" sz="2000" dirty="0">
                <a:latin typeface="Bahnschrift Condensed" panose="020B0502040204020203" pitchFamily="34" charset="0"/>
              </a:rPr>
              <a:t>, </a:t>
            </a:r>
            <a:r>
              <a:rPr lang="hu-HU" sz="2000" dirty="0" err="1">
                <a:latin typeface="Bahnschrift Condensed" panose="020B0502040204020203" pitchFamily="34" charset="0"/>
              </a:rPr>
              <a:t>Highiş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Mts</a:t>
            </a:r>
            <a:r>
              <a:rPr lang="hu-HU" sz="2000" dirty="0"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98366A90-0DD2-4306-AB67-91CA25EB0426}"/>
              </a:ext>
            </a:extLst>
          </p:cNvPr>
          <p:cNvSpPr txBox="1"/>
          <p:nvPr/>
        </p:nvSpPr>
        <p:spPr>
          <a:xfrm>
            <a:off x="221168" y="4151180"/>
            <a:ext cx="4547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Bahnschrift Condensed" panose="020B0502040204020203" pitchFamily="34" charset="0"/>
              </a:rPr>
              <a:t>Intermediate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lavas</a:t>
            </a:r>
            <a:r>
              <a:rPr lang="hu-HU" sz="2000" dirty="0">
                <a:latin typeface="Bahnschrift Condensed" panose="020B0502040204020203" pitchFamily="34" charset="0"/>
              </a:rPr>
              <a:t> (</a:t>
            </a:r>
            <a:r>
              <a:rPr lang="hu-HU" sz="2000" dirty="0" err="1">
                <a:latin typeface="Bahnschrift Condensed" panose="020B0502040204020203" pitchFamily="34" charset="0"/>
              </a:rPr>
              <a:t>Apuseni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Mts</a:t>
            </a:r>
            <a:r>
              <a:rPr lang="hu-HU" sz="2000" dirty="0">
                <a:latin typeface="Bahnschrift Condensed" panose="020B0502040204020203" pitchFamily="34" charset="0"/>
              </a:rPr>
              <a:t>, </a:t>
            </a:r>
            <a:r>
              <a:rPr lang="hu-HU" sz="2000" dirty="0" err="1">
                <a:latin typeface="Bahnschrift Condensed" panose="020B0502040204020203" pitchFamily="34" charset="0"/>
              </a:rPr>
              <a:t>Codru-Moma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Mts</a:t>
            </a:r>
            <a:r>
              <a:rPr lang="hu-HU" sz="2000" dirty="0">
                <a:latin typeface="Bahnschrift Condensed" panose="020B0502040204020203" pitchFamily="34" charset="0"/>
              </a:rPr>
              <a:t>)*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582487E-D84A-4209-B39C-426039B40111}"/>
              </a:ext>
            </a:extLst>
          </p:cNvPr>
          <p:cNvSpPr txBox="1"/>
          <p:nvPr/>
        </p:nvSpPr>
        <p:spPr>
          <a:xfrm>
            <a:off x="221168" y="4593224"/>
            <a:ext cx="405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Bahnschrift Condensed" panose="020B0502040204020203" pitchFamily="34" charset="0"/>
              </a:rPr>
              <a:t>Intermediate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dykes</a:t>
            </a:r>
            <a:r>
              <a:rPr lang="hu-HU" sz="2000" dirty="0">
                <a:latin typeface="Bahnschrift Condensed" panose="020B0502040204020203" pitchFamily="34" charset="0"/>
              </a:rPr>
              <a:t> (</a:t>
            </a:r>
            <a:r>
              <a:rPr lang="hu-HU" sz="2000" dirty="0" err="1">
                <a:latin typeface="Bahnschrift Condensed" panose="020B0502040204020203" pitchFamily="34" charset="0"/>
              </a:rPr>
              <a:t>Apuseni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Mts</a:t>
            </a:r>
            <a:r>
              <a:rPr lang="hu-HU" sz="2000" dirty="0">
                <a:latin typeface="Bahnschrift Condensed" panose="020B0502040204020203" pitchFamily="34" charset="0"/>
              </a:rPr>
              <a:t>, </a:t>
            </a:r>
            <a:r>
              <a:rPr lang="hu-HU" sz="2000" dirty="0" err="1">
                <a:latin typeface="Bahnschrift Condensed" panose="020B0502040204020203" pitchFamily="34" charset="0"/>
              </a:rPr>
              <a:t>Highiş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Mts</a:t>
            </a:r>
            <a:r>
              <a:rPr lang="hu-HU" sz="2000" dirty="0">
                <a:latin typeface="Bahnschrift Condensed" panose="020B0502040204020203" pitchFamily="34" charset="0"/>
              </a:rPr>
              <a:t>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10B2295-823C-48A1-BC52-15ABC4A5CDE0}"/>
              </a:ext>
            </a:extLst>
          </p:cNvPr>
          <p:cNvSpPr txBox="1"/>
          <p:nvPr/>
        </p:nvSpPr>
        <p:spPr>
          <a:xfrm>
            <a:off x="221166" y="5492304"/>
            <a:ext cx="4055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latin typeface="Bahnschrift Condensed" panose="020B0502040204020203" pitchFamily="34" charset="0"/>
              </a:rPr>
              <a:t>Mafic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lavas</a:t>
            </a:r>
            <a:r>
              <a:rPr lang="hu-HU" sz="2000" dirty="0">
                <a:latin typeface="Bahnschrift Condensed" panose="020B0502040204020203" pitchFamily="34" charset="0"/>
              </a:rPr>
              <a:t> (</a:t>
            </a:r>
            <a:r>
              <a:rPr lang="hu-HU" sz="2000" dirty="0" err="1">
                <a:latin typeface="Bahnschrift Condensed" panose="020B0502040204020203" pitchFamily="34" charset="0"/>
              </a:rPr>
              <a:t>Apuseni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Mts</a:t>
            </a:r>
            <a:r>
              <a:rPr lang="hu-HU" sz="2000" dirty="0">
                <a:latin typeface="Bahnschrift Condensed" panose="020B0502040204020203" pitchFamily="34" charset="0"/>
              </a:rPr>
              <a:t>, </a:t>
            </a:r>
            <a:r>
              <a:rPr lang="hu-HU" sz="2000" dirty="0" err="1">
                <a:latin typeface="Bahnschrift Condensed" panose="020B0502040204020203" pitchFamily="34" charset="0"/>
              </a:rPr>
              <a:t>Codru-Moma</a:t>
            </a:r>
            <a:r>
              <a:rPr lang="hu-HU" sz="2000" dirty="0"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latin typeface="Bahnschrift Condensed" panose="020B0502040204020203" pitchFamily="34" charset="0"/>
              </a:rPr>
              <a:t>Mts</a:t>
            </a:r>
            <a:r>
              <a:rPr lang="hu-HU" sz="2000" dirty="0">
                <a:latin typeface="Bahnschrift Condensed" panose="020B0502040204020203" pitchFamily="34" charset="0"/>
              </a:rPr>
              <a:t>)*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1682FAE-3FA9-4B71-87A5-519E98FC54DF}"/>
              </a:ext>
            </a:extLst>
          </p:cNvPr>
          <p:cNvSpPr txBox="1"/>
          <p:nvPr/>
        </p:nvSpPr>
        <p:spPr>
          <a:xfrm>
            <a:off x="221165" y="5879884"/>
            <a:ext cx="4378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Bahnschrift Light Condensed" panose="020B0502040204020203" pitchFamily="34" charset="0"/>
              </a:rPr>
              <a:t>*</a:t>
            </a:r>
            <a:r>
              <a:rPr lang="hu-HU" sz="1600" dirty="0" err="1">
                <a:latin typeface="Bahnschrift Light Condensed" panose="020B0502040204020203" pitchFamily="34" charset="0"/>
              </a:rPr>
              <a:t>All</a:t>
            </a:r>
            <a:r>
              <a:rPr lang="hu-HU" sz="1600" dirty="0">
                <a:latin typeface="Bahnschrift Light Condensed" panose="020B0502040204020203" pitchFamily="34" charset="0"/>
              </a:rPr>
              <a:t> </a:t>
            </a:r>
            <a:r>
              <a:rPr lang="hu-HU" sz="1600" dirty="0" err="1">
                <a:latin typeface="Bahnschrift Light Condensed" panose="020B0502040204020203" pitchFamily="34" charset="0"/>
              </a:rPr>
              <a:t>information</a:t>
            </a:r>
            <a:r>
              <a:rPr lang="hu-HU" sz="1600" dirty="0">
                <a:latin typeface="Bahnschrift Light Condensed" panose="020B0502040204020203" pitchFamily="34" charset="0"/>
              </a:rPr>
              <a:t> in </a:t>
            </a:r>
            <a:r>
              <a:rPr lang="hu-HU" sz="1600" dirty="0" err="1">
                <a:latin typeface="Bahnschrift Light Condensed" panose="020B0502040204020203" pitchFamily="34" charset="0"/>
              </a:rPr>
              <a:t>the</a:t>
            </a:r>
            <a:r>
              <a:rPr lang="hu-HU" sz="1600" dirty="0">
                <a:latin typeface="Bahnschrift Light Condensed" panose="020B0502040204020203" pitchFamily="34" charset="0"/>
              </a:rPr>
              <a:t> </a:t>
            </a:r>
            <a:r>
              <a:rPr lang="hu-HU" sz="1600" dirty="0" err="1">
                <a:latin typeface="Bahnschrift Light Condensed" panose="020B0502040204020203" pitchFamily="34" charset="0"/>
              </a:rPr>
              <a:t>slides</a:t>
            </a:r>
            <a:r>
              <a:rPr lang="hu-HU" sz="1600" dirty="0">
                <a:latin typeface="Bahnschrift Light Condensed" panose="020B0502040204020203" pitchFamily="34" charset="0"/>
              </a:rPr>
              <a:t> </a:t>
            </a:r>
            <a:r>
              <a:rPr lang="hu-HU" sz="1600" dirty="0" err="1">
                <a:latin typeface="Bahnschrift Light Condensed" panose="020B0502040204020203" pitchFamily="34" charset="0"/>
              </a:rPr>
              <a:t>derive</a:t>
            </a:r>
            <a:r>
              <a:rPr lang="hu-HU" sz="1600" dirty="0">
                <a:latin typeface="Bahnschrift Light Condensed" panose="020B0502040204020203" pitchFamily="34" charset="0"/>
              </a:rPr>
              <a:t> </a:t>
            </a:r>
            <a:r>
              <a:rPr lang="hu-HU" sz="1600" dirty="0" err="1">
                <a:latin typeface="Bahnschrift Light Condensed" panose="020B0502040204020203" pitchFamily="34" charset="0"/>
              </a:rPr>
              <a:t>from</a:t>
            </a:r>
            <a:r>
              <a:rPr lang="hu-HU" sz="1600" dirty="0">
                <a:latin typeface="Bahnschrift Light Condensed" panose="020B0502040204020203" pitchFamily="34" charset="0"/>
              </a:rPr>
              <a:t> Nicolae </a:t>
            </a:r>
            <a:r>
              <a:rPr lang="hu-HU" sz="1600" dirty="0" err="1">
                <a:latin typeface="Bahnschrift Light Condensed" panose="020B0502040204020203" pitchFamily="34" charset="0"/>
              </a:rPr>
              <a:t>et</a:t>
            </a:r>
            <a:r>
              <a:rPr lang="hu-HU" sz="1600" dirty="0">
                <a:latin typeface="Bahnschrift Light Condensed" panose="020B0502040204020203" pitchFamily="34" charset="0"/>
              </a:rPr>
              <a:t> </a:t>
            </a:r>
            <a:r>
              <a:rPr lang="hu-HU" sz="1600" dirty="0" err="1">
                <a:latin typeface="Bahnschrift Light Condensed" panose="020B0502040204020203" pitchFamily="34" charset="0"/>
              </a:rPr>
              <a:t>al</a:t>
            </a:r>
            <a:r>
              <a:rPr lang="hu-HU" sz="1600" dirty="0">
                <a:latin typeface="Bahnschrift Light Condensed" panose="020B0502040204020203" pitchFamily="34" charset="0"/>
              </a:rPr>
              <a:t>. (2014)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2D554F00-B687-4F47-A937-AA629A89DE12}"/>
              </a:ext>
            </a:extLst>
          </p:cNvPr>
          <p:cNvSpPr txBox="1"/>
          <p:nvPr/>
        </p:nvSpPr>
        <p:spPr>
          <a:xfrm>
            <a:off x="1359797" y="488855"/>
            <a:ext cx="193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>
                <a:solidFill>
                  <a:srgbClr val="0F72BA"/>
                </a:solidFill>
                <a:latin typeface="Bahnschrift Condensed" panose="020B0502040204020203" pitchFamily="34" charset="0"/>
              </a:rPr>
              <a:t>Studied</a:t>
            </a:r>
            <a:r>
              <a:rPr lang="hu-HU" sz="2000" dirty="0">
                <a:solidFill>
                  <a:srgbClr val="0F72BA"/>
                </a:solidFill>
                <a:latin typeface="Bahnschrift Condensed" panose="020B0502040204020203" pitchFamily="34" charset="0"/>
              </a:rPr>
              <a:t> rock </a:t>
            </a:r>
            <a:r>
              <a:rPr lang="hu-HU" sz="2000" dirty="0" err="1">
                <a:solidFill>
                  <a:srgbClr val="0F72BA"/>
                </a:solidFill>
                <a:latin typeface="Bahnschrift Condensed" panose="020B0502040204020203" pitchFamily="34" charset="0"/>
              </a:rPr>
              <a:t>types</a:t>
            </a:r>
            <a:endParaRPr lang="hu-HU" sz="2000" dirty="0">
              <a:solidFill>
                <a:srgbClr val="0F72BA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7958FF59-6515-4D47-AB9B-3C5112073D1A}"/>
              </a:ext>
            </a:extLst>
          </p:cNvPr>
          <p:cNvSpPr txBox="1"/>
          <p:nvPr/>
        </p:nvSpPr>
        <p:spPr>
          <a:xfrm>
            <a:off x="4469468" y="490506"/>
            <a:ext cx="1189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>
                <a:solidFill>
                  <a:srgbClr val="0F72BA"/>
                </a:solidFill>
                <a:latin typeface="Bahnschrift Condensed" panose="020B0502040204020203" pitchFamily="34" charset="0"/>
              </a:rPr>
              <a:t>Symbols</a:t>
            </a:r>
            <a:endParaRPr lang="hu-HU" sz="2000" dirty="0">
              <a:solidFill>
                <a:srgbClr val="0F72BA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70212E9-5E08-4629-A92E-01BCA30087AA}"/>
              </a:ext>
            </a:extLst>
          </p:cNvPr>
          <p:cNvSpPr txBox="1"/>
          <p:nvPr/>
        </p:nvSpPr>
        <p:spPr>
          <a:xfrm>
            <a:off x="6362581" y="476853"/>
            <a:ext cx="5311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rgbClr val="0F72BA"/>
                </a:solidFill>
                <a:latin typeface="Bahnschrift Condensed" panose="020B0502040204020203" pitchFamily="34" charset="0"/>
              </a:rPr>
              <a:t>U-Pb </a:t>
            </a:r>
            <a:r>
              <a:rPr lang="hu-HU" sz="2000" dirty="0" err="1">
                <a:solidFill>
                  <a:srgbClr val="0F72BA"/>
                </a:solidFill>
                <a:latin typeface="Bahnschrift Condensed" panose="020B0502040204020203" pitchFamily="34" charset="0"/>
              </a:rPr>
              <a:t>TuffZirc</a:t>
            </a:r>
            <a:r>
              <a:rPr lang="hu-HU" sz="2000" dirty="0">
                <a:solidFill>
                  <a:srgbClr val="0F72BA"/>
                </a:solidFill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solidFill>
                  <a:srgbClr val="0F72BA"/>
                </a:solidFill>
                <a:latin typeface="Bahnschrift Condensed" panose="020B0502040204020203" pitchFamily="34" charset="0"/>
              </a:rPr>
              <a:t>ages</a:t>
            </a:r>
            <a:r>
              <a:rPr lang="hu-HU" sz="2000" dirty="0">
                <a:solidFill>
                  <a:srgbClr val="0F72BA"/>
                </a:solidFill>
                <a:latin typeface="Bahnschrift Condensed" panose="020B0502040204020203" pitchFamily="34" charset="0"/>
              </a:rPr>
              <a:t> (No. of </a:t>
            </a:r>
            <a:r>
              <a:rPr lang="hu-HU" sz="2000" dirty="0" err="1">
                <a:solidFill>
                  <a:srgbClr val="0F72BA"/>
                </a:solidFill>
                <a:latin typeface="Bahnschrift Condensed" panose="020B0502040204020203" pitchFamily="34" charset="0"/>
              </a:rPr>
              <a:t>the</a:t>
            </a:r>
            <a:r>
              <a:rPr lang="hu-HU" sz="2000" dirty="0">
                <a:solidFill>
                  <a:srgbClr val="0F72BA"/>
                </a:solidFill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solidFill>
                  <a:srgbClr val="0F72BA"/>
                </a:solidFill>
                <a:latin typeface="Bahnschrift Condensed" panose="020B0502040204020203" pitchFamily="34" charset="0"/>
              </a:rPr>
              <a:t>youngest</a:t>
            </a:r>
            <a:r>
              <a:rPr lang="hu-HU" sz="2000" dirty="0">
                <a:solidFill>
                  <a:srgbClr val="0F72BA"/>
                </a:solidFill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solidFill>
                  <a:srgbClr val="0F72BA"/>
                </a:solidFill>
                <a:latin typeface="Bahnschrift Condensed" panose="020B0502040204020203" pitchFamily="34" charset="0"/>
              </a:rPr>
              <a:t>coherent</a:t>
            </a:r>
            <a:r>
              <a:rPr lang="hu-HU" sz="2000" dirty="0">
                <a:solidFill>
                  <a:srgbClr val="0F72BA"/>
                </a:solidFill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solidFill>
                  <a:srgbClr val="0F72BA"/>
                </a:solidFill>
                <a:latin typeface="Bahnschrift Condensed" panose="020B0502040204020203" pitchFamily="34" charset="0"/>
              </a:rPr>
              <a:t>age</a:t>
            </a:r>
            <a:r>
              <a:rPr lang="hu-HU" sz="2000" dirty="0">
                <a:solidFill>
                  <a:srgbClr val="0F72BA"/>
                </a:solidFill>
                <a:latin typeface="Bahnschrift Condensed" panose="020B0502040204020203" pitchFamily="34" charset="0"/>
              </a:rPr>
              <a:t> </a:t>
            </a:r>
            <a:r>
              <a:rPr lang="hu-HU" sz="2000" dirty="0" err="1">
                <a:solidFill>
                  <a:srgbClr val="0F72BA"/>
                </a:solidFill>
                <a:latin typeface="Bahnschrift Condensed" panose="020B0502040204020203" pitchFamily="34" charset="0"/>
              </a:rPr>
              <a:t>group</a:t>
            </a:r>
            <a:r>
              <a:rPr lang="hu-HU" sz="2000" dirty="0">
                <a:solidFill>
                  <a:srgbClr val="0F72BA"/>
                </a:solidFill>
                <a:latin typeface="Bahnschrift Condensed" panose="020B0502040204020203" pitchFamily="34" charset="0"/>
              </a:rPr>
              <a:t>)</a:t>
            </a:r>
          </a:p>
        </p:txBody>
      </p: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5F8F2037-7106-4338-9DEC-B08708178C5F}"/>
              </a:ext>
            </a:extLst>
          </p:cNvPr>
          <p:cNvCxnSpPr>
            <a:cxnSpLocks/>
          </p:cNvCxnSpPr>
          <p:nvPr/>
        </p:nvCxnSpPr>
        <p:spPr>
          <a:xfrm flipV="1">
            <a:off x="330334" y="2785644"/>
            <a:ext cx="11611444" cy="6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B2727169-5B84-4D85-B2AA-3FEB20B6AC38}"/>
              </a:ext>
            </a:extLst>
          </p:cNvPr>
          <p:cNvCxnSpPr>
            <a:cxnSpLocks/>
          </p:cNvCxnSpPr>
          <p:nvPr/>
        </p:nvCxnSpPr>
        <p:spPr>
          <a:xfrm flipV="1">
            <a:off x="237085" y="3224768"/>
            <a:ext cx="11611444" cy="6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1B06488C-207C-47F2-BF1E-EF1C70985B4E}"/>
              </a:ext>
            </a:extLst>
          </p:cNvPr>
          <p:cNvCxnSpPr>
            <a:cxnSpLocks/>
          </p:cNvCxnSpPr>
          <p:nvPr/>
        </p:nvCxnSpPr>
        <p:spPr>
          <a:xfrm flipV="1">
            <a:off x="225709" y="3677416"/>
            <a:ext cx="11611444" cy="6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3E966416-9C04-4F0C-9070-B54D59AEFC35}"/>
              </a:ext>
            </a:extLst>
          </p:cNvPr>
          <p:cNvCxnSpPr>
            <a:cxnSpLocks/>
          </p:cNvCxnSpPr>
          <p:nvPr/>
        </p:nvCxnSpPr>
        <p:spPr>
          <a:xfrm flipV="1">
            <a:off x="268925" y="4143719"/>
            <a:ext cx="11611444" cy="6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10DCD02A-6BD8-47A8-8BEC-3A317ACA4E13}"/>
              </a:ext>
            </a:extLst>
          </p:cNvPr>
          <p:cNvCxnSpPr>
            <a:cxnSpLocks/>
          </p:cNvCxnSpPr>
          <p:nvPr/>
        </p:nvCxnSpPr>
        <p:spPr>
          <a:xfrm flipV="1">
            <a:off x="271198" y="4596371"/>
            <a:ext cx="11611444" cy="6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5BF92C70-77A8-4779-91AE-FA5043193C99}"/>
              </a:ext>
            </a:extLst>
          </p:cNvPr>
          <p:cNvCxnSpPr>
            <a:cxnSpLocks/>
          </p:cNvCxnSpPr>
          <p:nvPr/>
        </p:nvCxnSpPr>
        <p:spPr>
          <a:xfrm flipV="1">
            <a:off x="287118" y="5049023"/>
            <a:ext cx="11611444" cy="6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EB251EB4-81E0-4DB5-B8E6-F960369300CD}"/>
              </a:ext>
            </a:extLst>
          </p:cNvPr>
          <p:cNvCxnSpPr>
            <a:cxnSpLocks/>
          </p:cNvCxnSpPr>
          <p:nvPr/>
        </p:nvCxnSpPr>
        <p:spPr>
          <a:xfrm flipV="1">
            <a:off x="330334" y="5488029"/>
            <a:ext cx="11611444" cy="6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ktum 27">
            <a:extLst>
              <a:ext uri="{FF2B5EF4-FFF2-40B4-BE49-F238E27FC236}">
                <a16:creationId xmlns:a16="http://schemas.microsoft.com/office/drawing/2014/main" id="{63778A96-E864-4968-8FC9-229CE80B2C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658735"/>
              </p:ext>
            </p:extLst>
          </p:nvPr>
        </p:nvGraphicFramePr>
        <p:xfrm>
          <a:off x="4909604" y="1740823"/>
          <a:ext cx="324000" cy="3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" name="CorelDRAW" r:id="rId4" imgW="602522" imgH="603788" progId="CorelDraw.Graphic.17">
                  <p:embed/>
                </p:oleObj>
              </mc:Choice>
              <mc:Fallback>
                <p:oleObj name="CorelDRAW" r:id="rId4" imgW="602522" imgH="603788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09604" y="1740823"/>
                        <a:ext cx="324000" cy="3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ktum 28">
            <a:extLst>
              <a:ext uri="{FF2B5EF4-FFF2-40B4-BE49-F238E27FC236}">
                <a16:creationId xmlns:a16="http://schemas.microsoft.com/office/drawing/2014/main" id="{2D3C2B66-1CB9-4C7B-ABE0-3CDBA979C8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0566336"/>
              </p:ext>
            </p:extLst>
          </p:nvPr>
        </p:nvGraphicFramePr>
        <p:xfrm>
          <a:off x="4892186" y="4187769"/>
          <a:ext cx="360000" cy="36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5" name="CorelDRAW" r:id="rId6" imgW="508721" imgH="509790" progId="CorelDraw.Graphic.17">
                  <p:embed/>
                </p:oleObj>
              </mc:Choice>
              <mc:Fallback>
                <p:oleObj name="CorelDRAW" r:id="rId6" imgW="508721" imgH="50979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92186" y="4187769"/>
                        <a:ext cx="360000" cy="36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ktum 29">
            <a:extLst>
              <a:ext uri="{FF2B5EF4-FFF2-40B4-BE49-F238E27FC236}">
                <a16:creationId xmlns:a16="http://schemas.microsoft.com/office/drawing/2014/main" id="{7B57F672-F96B-4498-83AF-3F0D0CDEE4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191142"/>
              </p:ext>
            </p:extLst>
          </p:nvPr>
        </p:nvGraphicFramePr>
        <p:xfrm>
          <a:off x="4892186" y="4628773"/>
          <a:ext cx="360000" cy="360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" name="CorelDRAW" r:id="rId8" imgW="647910" imgH="649271" progId="CorelDraw.Graphic.17">
                  <p:embed/>
                </p:oleObj>
              </mc:Choice>
              <mc:Fallback>
                <p:oleObj name="CorelDRAW" r:id="rId8" imgW="647910" imgH="64927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92186" y="4628773"/>
                        <a:ext cx="360000" cy="360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ktum 30">
            <a:extLst>
              <a:ext uri="{FF2B5EF4-FFF2-40B4-BE49-F238E27FC236}">
                <a16:creationId xmlns:a16="http://schemas.microsoft.com/office/drawing/2014/main" id="{6A8CA08B-3D40-4DFE-9889-9CDF6856BC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168664"/>
              </p:ext>
            </p:extLst>
          </p:nvPr>
        </p:nvGraphicFramePr>
        <p:xfrm>
          <a:off x="4892186" y="5102293"/>
          <a:ext cx="360000" cy="333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" name="CorelDRAW" r:id="rId10" imgW="638076" imgH="590901" progId="CorelDraw.Graphic.17">
                  <p:embed/>
                </p:oleObj>
              </mc:Choice>
              <mc:Fallback>
                <p:oleObj name="CorelDRAW" r:id="rId10" imgW="638076" imgH="59090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92186" y="5102293"/>
                        <a:ext cx="360000" cy="333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um 31">
            <a:extLst>
              <a:ext uri="{FF2B5EF4-FFF2-40B4-BE49-F238E27FC236}">
                <a16:creationId xmlns:a16="http://schemas.microsoft.com/office/drawing/2014/main" id="{36FAEA5D-8ADA-4754-8663-60EB08A52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496205"/>
              </p:ext>
            </p:extLst>
          </p:nvPr>
        </p:nvGraphicFramePr>
        <p:xfrm>
          <a:off x="4888491" y="3715237"/>
          <a:ext cx="389033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8" name="CorelDRAW" r:id="rId12" imgW="638076" imgH="590901" progId="CorelDraw.Graphic.17">
                  <p:embed/>
                </p:oleObj>
              </mc:Choice>
              <mc:Fallback>
                <p:oleObj name="CorelDRAW" r:id="rId12" imgW="638076" imgH="59090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88491" y="3715237"/>
                        <a:ext cx="389033" cy="3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ktum 32">
            <a:extLst>
              <a:ext uri="{FF2B5EF4-FFF2-40B4-BE49-F238E27FC236}">
                <a16:creationId xmlns:a16="http://schemas.microsoft.com/office/drawing/2014/main" id="{98880FD0-EF02-4B72-A8B3-A3899ED055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567892"/>
              </p:ext>
            </p:extLst>
          </p:nvPr>
        </p:nvGraphicFramePr>
        <p:xfrm>
          <a:off x="4892275" y="5582716"/>
          <a:ext cx="360000" cy="36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" name="CorelDRAW" r:id="rId14" imgW="508721" imgH="509790" progId="CorelDraw.Graphic.17">
                  <p:embed/>
                </p:oleObj>
              </mc:Choice>
              <mc:Fallback>
                <p:oleObj name="CorelDRAW" r:id="rId14" imgW="508721" imgH="50979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892275" y="5582716"/>
                        <a:ext cx="360000" cy="36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ktum 33">
            <a:extLst>
              <a:ext uri="{FF2B5EF4-FFF2-40B4-BE49-F238E27FC236}">
                <a16:creationId xmlns:a16="http://schemas.microsoft.com/office/drawing/2014/main" id="{7AF51DBA-D074-42AD-99C2-8C129CCBE4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526367"/>
              </p:ext>
            </p:extLst>
          </p:nvPr>
        </p:nvGraphicFramePr>
        <p:xfrm>
          <a:off x="4892186" y="3286581"/>
          <a:ext cx="360000" cy="360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" name="CorelDRAW" r:id="rId16" imgW="647910" imgH="649271" progId="CorelDraw.Graphic.17">
                  <p:embed/>
                </p:oleObj>
              </mc:Choice>
              <mc:Fallback>
                <p:oleObj name="CorelDRAW" r:id="rId16" imgW="647910" imgH="649271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892186" y="3286581"/>
                        <a:ext cx="360000" cy="360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ktum 35">
            <a:extLst>
              <a:ext uri="{FF2B5EF4-FFF2-40B4-BE49-F238E27FC236}">
                <a16:creationId xmlns:a16="http://schemas.microsoft.com/office/drawing/2014/main" id="{26770621-4C53-4D57-B7D2-000B5A0DEF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84595"/>
              </p:ext>
            </p:extLst>
          </p:nvPr>
        </p:nvGraphicFramePr>
        <p:xfrm>
          <a:off x="4902139" y="2823585"/>
          <a:ext cx="358879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" name="CorelDRAW" r:id="rId18" imgW="508721" imgH="509790" progId="CorelDraw.Graphic.17">
                  <p:embed/>
                </p:oleObj>
              </mc:Choice>
              <mc:Fallback>
                <p:oleObj name="CorelDRAW" r:id="rId18" imgW="508721" imgH="50979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902139" y="2823585"/>
                        <a:ext cx="358879" cy="3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Szövegdoboz 36">
            <a:extLst>
              <a:ext uri="{FF2B5EF4-FFF2-40B4-BE49-F238E27FC236}">
                <a16:creationId xmlns:a16="http://schemas.microsoft.com/office/drawing/2014/main" id="{F15E0C3E-05F6-4CA4-8832-518BFD50590D}"/>
              </a:ext>
            </a:extLst>
          </p:cNvPr>
          <p:cNvSpPr txBox="1"/>
          <p:nvPr/>
        </p:nvSpPr>
        <p:spPr>
          <a:xfrm>
            <a:off x="6657548" y="2836707"/>
            <a:ext cx="4055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ahnschrift Light Condensed" panose="020B0502040204020203" pitchFamily="34" charset="0"/>
              </a:rPr>
              <a:t>Szava-1 </a:t>
            </a:r>
            <a:r>
              <a:rPr lang="hu-HU" dirty="0" err="1">
                <a:latin typeface="Bahnschrift Light Condensed" panose="020B0502040204020203" pitchFamily="34" charset="0"/>
              </a:rPr>
              <a:t>borehole</a:t>
            </a:r>
            <a:r>
              <a:rPr lang="hu-HU" dirty="0">
                <a:latin typeface="Bahnschrift Light Condensed" panose="020B0502040204020203" pitchFamily="34" charset="0"/>
              </a:rPr>
              <a:t>: 266.5 + 1.2 – 1.9 Ma (14)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E906F4A8-4C86-4AF3-9E87-1DC943AC7D64}"/>
              </a:ext>
            </a:extLst>
          </p:cNvPr>
          <p:cNvSpPr txBox="1"/>
          <p:nvPr/>
        </p:nvSpPr>
        <p:spPr>
          <a:xfrm>
            <a:off x="5227445" y="823952"/>
            <a:ext cx="342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ahnschrift Light Condensed" panose="020B0502040204020203" pitchFamily="34" charset="0"/>
              </a:rPr>
              <a:t>W Mecsek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: 267.4 + 0.6 – 1.4 Ma (17)</a:t>
            </a:r>
          </a:p>
        </p:txBody>
      </p:sp>
      <p:sp>
        <p:nvSpPr>
          <p:cNvPr id="41" name="Szövegdoboz 40">
            <a:extLst>
              <a:ext uri="{FF2B5EF4-FFF2-40B4-BE49-F238E27FC236}">
                <a16:creationId xmlns:a16="http://schemas.microsoft.com/office/drawing/2014/main" id="{FFB518A9-73CD-4E8B-9388-525E71263135}"/>
              </a:ext>
            </a:extLst>
          </p:cNvPr>
          <p:cNvSpPr txBox="1"/>
          <p:nvPr/>
        </p:nvSpPr>
        <p:spPr>
          <a:xfrm>
            <a:off x="5227444" y="1057219"/>
            <a:ext cx="357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ahnschrift Light Condensed" panose="020B0502040204020203" pitchFamily="34" charset="0"/>
              </a:rPr>
              <a:t>Báta-3 </a:t>
            </a:r>
            <a:r>
              <a:rPr lang="hu-HU" dirty="0" err="1">
                <a:latin typeface="Bahnschrift Light Condensed" panose="020B0502040204020203" pitchFamily="34" charset="0"/>
              </a:rPr>
              <a:t>borehole</a:t>
            </a:r>
            <a:r>
              <a:rPr lang="hu-HU" dirty="0">
                <a:latin typeface="Bahnschrift Light Condensed" panose="020B0502040204020203" pitchFamily="34" charset="0"/>
              </a:rPr>
              <a:t>: 268.0 + 2.1 – 1.9 Ma (19)</a:t>
            </a: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BD2E1A91-7472-4D05-8E4A-AFA1D35389D9}"/>
              </a:ext>
            </a:extLst>
          </p:cNvPr>
          <p:cNvSpPr txBox="1"/>
          <p:nvPr/>
        </p:nvSpPr>
        <p:spPr>
          <a:xfrm>
            <a:off x="5227444" y="1291434"/>
            <a:ext cx="388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ahnschrift Light Condensed" panose="020B0502040204020203" pitchFamily="34" charset="0"/>
              </a:rPr>
              <a:t>Kelebia-7 </a:t>
            </a:r>
            <a:r>
              <a:rPr lang="hu-HU" dirty="0" err="1">
                <a:latin typeface="Bahnschrift Light Condensed" panose="020B0502040204020203" pitchFamily="34" charset="0"/>
              </a:rPr>
              <a:t>borehole</a:t>
            </a:r>
            <a:r>
              <a:rPr lang="hu-HU" dirty="0">
                <a:latin typeface="Bahnschrift Light Condensed" panose="020B0502040204020203" pitchFamily="34" charset="0"/>
              </a:rPr>
              <a:t>: 263.7 + 2.4 – 0.7 Ma (19)</a:t>
            </a:r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9666F65F-3111-4F71-980C-374144F84713}"/>
              </a:ext>
            </a:extLst>
          </p:cNvPr>
          <p:cNvSpPr txBox="1"/>
          <p:nvPr/>
        </p:nvSpPr>
        <p:spPr>
          <a:xfrm>
            <a:off x="5227444" y="1522656"/>
            <a:ext cx="388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ahnschrift Light Condensed" panose="020B0502040204020203" pitchFamily="34" charset="0"/>
              </a:rPr>
              <a:t>Kelebia-11 </a:t>
            </a:r>
            <a:r>
              <a:rPr lang="hu-HU" dirty="0" err="1">
                <a:latin typeface="Bahnschrift Light Condensed" panose="020B0502040204020203" pitchFamily="34" charset="0"/>
              </a:rPr>
              <a:t>borehole</a:t>
            </a:r>
            <a:r>
              <a:rPr lang="hu-HU" dirty="0">
                <a:latin typeface="Bahnschrift Light Condensed" panose="020B0502040204020203" pitchFamily="34" charset="0"/>
              </a:rPr>
              <a:t>: 263.3 + 4.1 – 5.3 Ma (7)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22D501A9-F1D0-4A70-AFEB-9714708DB62A}"/>
              </a:ext>
            </a:extLst>
          </p:cNvPr>
          <p:cNvSpPr txBox="1"/>
          <p:nvPr/>
        </p:nvSpPr>
        <p:spPr>
          <a:xfrm>
            <a:off x="5213796" y="1758642"/>
            <a:ext cx="388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ahnschrift Light Condensed" panose="020B0502040204020203" pitchFamily="34" charset="0"/>
              </a:rPr>
              <a:t>Tótkomlós-I </a:t>
            </a:r>
            <a:r>
              <a:rPr lang="hu-HU" dirty="0" err="1">
                <a:latin typeface="Bahnschrift Light Condensed" panose="020B0502040204020203" pitchFamily="34" charset="0"/>
              </a:rPr>
              <a:t>borehole</a:t>
            </a:r>
            <a:r>
              <a:rPr lang="hu-HU" dirty="0">
                <a:latin typeface="Bahnschrift Light Condensed" panose="020B0502040204020203" pitchFamily="34" charset="0"/>
              </a:rPr>
              <a:t>: 268.1 + 1.0 – 3.0 Ma (9)</a:t>
            </a: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03ADF19A-5B42-4FEF-81AF-70F076108E8B}"/>
              </a:ext>
            </a:extLst>
          </p:cNvPr>
          <p:cNvSpPr txBox="1"/>
          <p:nvPr/>
        </p:nvSpPr>
        <p:spPr>
          <a:xfrm>
            <a:off x="5227444" y="1994507"/>
            <a:ext cx="388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ahnschrift Light Condensed" panose="020B0502040204020203" pitchFamily="34" charset="0"/>
              </a:rPr>
              <a:t>Battonya-18 </a:t>
            </a:r>
            <a:r>
              <a:rPr lang="hu-HU" dirty="0" err="1">
                <a:latin typeface="Bahnschrift Light Condensed" panose="020B0502040204020203" pitchFamily="34" charset="0"/>
              </a:rPr>
              <a:t>borehole</a:t>
            </a:r>
            <a:r>
              <a:rPr lang="hu-HU" dirty="0">
                <a:latin typeface="Bahnschrift Light Condensed" panose="020B0502040204020203" pitchFamily="34" charset="0"/>
              </a:rPr>
              <a:t>: 266.2 + 1.1 – 1.5 Ma (19)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F4B887C7-55AB-43FC-B1A4-54B716DF9EBD}"/>
              </a:ext>
            </a:extLst>
          </p:cNvPr>
          <p:cNvSpPr txBox="1"/>
          <p:nvPr/>
        </p:nvSpPr>
        <p:spPr>
          <a:xfrm>
            <a:off x="5227444" y="2214952"/>
            <a:ext cx="388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ahnschrift Light Condensed" panose="020B0502040204020203" pitchFamily="34" charset="0"/>
              </a:rPr>
              <a:t>Battonya </a:t>
            </a:r>
            <a:r>
              <a:rPr lang="hu-HU" dirty="0" err="1">
                <a:latin typeface="Bahnschrift Light Condensed" panose="020B0502040204020203" pitchFamily="34" charset="0"/>
              </a:rPr>
              <a:t>area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boreholes</a:t>
            </a:r>
            <a:r>
              <a:rPr lang="hu-HU" dirty="0">
                <a:latin typeface="Bahnschrift Light Condensed" panose="020B0502040204020203" pitchFamily="34" charset="0"/>
              </a:rPr>
              <a:t>: 264.5 + 2.7 – 1.1 Ma (13)</a:t>
            </a:r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4E5B3CC6-2F97-4789-8803-1A4B9B7B20DC}"/>
              </a:ext>
            </a:extLst>
          </p:cNvPr>
          <p:cNvSpPr txBox="1"/>
          <p:nvPr/>
        </p:nvSpPr>
        <p:spPr>
          <a:xfrm>
            <a:off x="5227444" y="2436962"/>
            <a:ext cx="388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ahnschrift Light Condensed" panose="020B0502040204020203" pitchFamily="34" charset="0"/>
              </a:rPr>
              <a:t>Battonya </a:t>
            </a:r>
            <a:r>
              <a:rPr lang="hu-HU" dirty="0" err="1">
                <a:latin typeface="Bahnschrift Light Condensed" panose="020B0502040204020203" pitchFamily="34" charset="0"/>
              </a:rPr>
              <a:t>area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boreholes</a:t>
            </a:r>
            <a:r>
              <a:rPr lang="hu-HU" dirty="0">
                <a:latin typeface="Bahnschrift Light Condensed" panose="020B0502040204020203" pitchFamily="34" charset="0"/>
              </a:rPr>
              <a:t>: 264.4 + 1.4 – 1.4 Ma </a:t>
            </a:r>
            <a:r>
              <a:rPr lang="hu-HU">
                <a:latin typeface="Bahnschrift Light Condensed" panose="020B0502040204020203" pitchFamily="34" charset="0"/>
              </a:rPr>
              <a:t>(17)</a:t>
            </a:r>
            <a:endParaRPr lang="hu-HU" dirty="0">
              <a:latin typeface="Bahnschrift Light Condensed" panose="020B0502040204020203" pitchFamily="34" charset="0"/>
            </a:endParaRP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0419746F-9EB7-4A71-B6CB-C61D2CA4BB26}"/>
              </a:ext>
            </a:extLst>
          </p:cNvPr>
          <p:cNvSpPr txBox="1"/>
          <p:nvPr/>
        </p:nvSpPr>
        <p:spPr>
          <a:xfrm>
            <a:off x="8376049" y="841078"/>
            <a:ext cx="3974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ahnschrift Light Condensed" panose="020B0502040204020203" pitchFamily="34" charset="0"/>
              </a:rPr>
              <a:t>Tótkomlós-K-3 </a:t>
            </a:r>
            <a:r>
              <a:rPr lang="hu-HU" dirty="0" err="1">
                <a:latin typeface="Bahnschrift Light Condensed" panose="020B0502040204020203" pitchFamily="34" charset="0"/>
              </a:rPr>
              <a:t>borehole</a:t>
            </a:r>
            <a:r>
              <a:rPr lang="hu-HU" dirty="0">
                <a:latin typeface="Bahnschrift Light Condensed" panose="020B0502040204020203" pitchFamily="34" charset="0"/>
              </a:rPr>
              <a:t>: 259.4 + 0.9 – 1.5 Ma (22)</a:t>
            </a:r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E1B1C793-F658-49C2-82B5-9BEE5E0644B9}"/>
              </a:ext>
            </a:extLst>
          </p:cNvPr>
          <p:cNvSpPr txBox="1"/>
          <p:nvPr/>
        </p:nvSpPr>
        <p:spPr>
          <a:xfrm>
            <a:off x="8430641" y="1074867"/>
            <a:ext cx="388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ahnschrift Light Condensed" panose="020B0502040204020203" pitchFamily="34" charset="0"/>
              </a:rPr>
              <a:t>Tótkomlós-K-3 </a:t>
            </a:r>
            <a:r>
              <a:rPr lang="hu-HU" dirty="0" err="1">
                <a:latin typeface="Bahnschrift Light Condensed" panose="020B0502040204020203" pitchFamily="34" charset="0"/>
              </a:rPr>
              <a:t>borehole</a:t>
            </a:r>
            <a:r>
              <a:rPr lang="hu-HU" dirty="0">
                <a:latin typeface="Bahnschrift Light Condensed" panose="020B0502040204020203" pitchFamily="34" charset="0"/>
              </a:rPr>
              <a:t>: 259.4 + 2.3 – 1.8 Ma (11)</a:t>
            </a: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12C51444-6198-4368-A35C-B41B201CEA7E}"/>
              </a:ext>
            </a:extLst>
          </p:cNvPr>
          <p:cNvSpPr txBox="1"/>
          <p:nvPr/>
        </p:nvSpPr>
        <p:spPr>
          <a:xfrm>
            <a:off x="8685247" y="1308502"/>
            <a:ext cx="3680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ahnschrift Light Condensed" panose="020B0502040204020203" pitchFamily="34" charset="0"/>
              </a:rPr>
              <a:t>Nagyszénás </a:t>
            </a:r>
            <a:r>
              <a:rPr lang="hu-HU" dirty="0" err="1">
                <a:latin typeface="Bahnschrift Light Condensed" panose="020B0502040204020203" pitchFamily="34" charset="0"/>
              </a:rPr>
              <a:t>borehole</a:t>
            </a:r>
            <a:r>
              <a:rPr lang="hu-HU" dirty="0">
                <a:latin typeface="Bahnschrift Light Condensed" panose="020B0502040204020203" pitchFamily="34" charset="0"/>
              </a:rPr>
              <a:t>: 259.9 + 1.3 – 0.6 Ma (8)</a:t>
            </a:r>
          </a:p>
        </p:txBody>
      </p:sp>
      <p:sp>
        <p:nvSpPr>
          <p:cNvPr id="53" name="Szövegdoboz 52">
            <a:extLst>
              <a:ext uri="{FF2B5EF4-FFF2-40B4-BE49-F238E27FC236}">
                <a16:creationId xmlns:a16="http://schemas.microsoft.com/office/drawing/2014/main" id="{8AE1D68A-70BD-4116-9986-349B245B1AC2}"/>
              </a:ext>
            </a:extLst>
          </p:cNvPr>
          <p:cNvSpPr txBox="1"/>
          <p:nvPr/>
        </p:nvSpPr>
        <p:spPr>
          <a:xfrm>
            <a:off x="8970384" y="1544292"/>
            <a:ext cx="335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Bahnschrift Light Condensed" panose="020B0502040204020203" pitchFamily="34" charset="0"/>
              </a:rPr>
              <a:t>Codru-Moma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: 268.7 + 1.3 – 0.9 Ma (11)</a:t>
            </a:r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F0DD084F-E24E-4445-AA9F-0EEDE1E1A451}"/>
              </a:ext>
            </a:extLst>
          </p:cNvPr>
          <p:cNvSpPr txBox="1"/>
          <p:nvPr/>
        </p:nvSpPr>
        <p:spPr>
          <a:xfrm>
            <a:off x="8984032" y="1793460"/>
            <a:ext cx="335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Bahnschrift Light Condensed" panose="020B0502040204020203" pitchFamily="34" charset="0"/>
              </a:rPr>
              <a:t>Codru-Moma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: 267.7 + 1.1 – 2.0 Ma (21)</a:t>
            </a:r>
          </a:p>
        </p:txBody>
      </p:sp>
      <p:sp>
        <p:nvSpPr>
          <p:cNvPr id="55" name="Szövegdoboz 54">
            <a:extLst>
              <a:ext uri="{FF2B5EF4-FFF2-40B4-BE49-F238E27FC236}">
                <a16:creationId xmlns:a16="http://schemas.microsoft.com/office/drawing/2014/main" id="{11E61E94-0E17-4176-8FE4-15309415EFC2}"/>
              </a:ext>
            </a:extLst>
          </p:cNvPr>
          <p:cNvSpPr txBox="1"/>
          <p:nvPr/>
        </p:nvSpPr>
        <p:spPr>
          <a:xfrm>
            <a:off x="8915792" y="2042110"/>
            <a:ext cx="335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Bahnschrift Light Condensed" panose="020B0502040204020203" pitchFamily="34" charset="0"/>
              </a:rPr>
              <a:t>Codru-Moma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: 266.8 + 2.0 – 0.9 Ma (17)</a:t>
            </a:r>
          </a:p>
        </p:txBody>
      </p: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FDF1424F-C227-4E3A-A06D-278A13387CF0}"/>
              </a:ext>
            </a:extLst>
          </p:cNvPr>
          <p:cNvSpPr txBox="1"/>
          <p:nvPr/>
        </p:nvSpPr>
        <p:spPr>
          <a:xfrm>
            <a:off x="9531264" y="2306674"/>
            <a:ext cx="283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Bahnschrift Light Condensed" panose="020B0502040204020203" pitchFamily="34" charset="0"/>
              </a:rPr>
              <a:t>Bihor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: 266.1 + 3.2 – 2.0 Ma (18)</a:t>
            </a:r>
          </a:p>
        </p:txBody>
      </p: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D9F391A2-CBEF-4B82-8C04-728C529966C8}"/>
              </a:ext>
            </a:extLst>
          </p:cNvPr>
          <p:cNvSpPr txBox="1"/>
          <p:nvPr/>
        </p:nvSpPr>
        <p:spPr>
          <a:xfrm>
            <a:off x="6775673" y="3250256"/>
            <a:ext cx="4055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Bahnschrift Light Condensed" panose="020B0502040204020203" pitchFamily="34" charset="0"/>
              </a:rPr>
              <a:t>Highiş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Păuliş</a:t>
            </a:r>
            <a:r>
              <a:rPr lang="hu-HU" dirty="0">
                <a:latin typeface="Bahnschrift Light Condensed" panose="020B0502040204020203" pitchFamily="34" charset="0"/>
              </a:rPr>
              <a:t>): 263.6 + 0.9 – 2.1 Ma (21)</a:t>
            </a:r>
          </a:p>
        </p:txBody>
      </p:sp>
      <p:sp>
        <p:nvSpPr>
          <p:cNvPr id="58" name="Szövegdoboz 57">
            <a:extLst>
              <a:ext uri="{FF2B5EF4-FFF2-40B4-BE49-F238E27FC236}">
                <a16:creationId xmlns:a16="http://schemas.microsoft.com/office/drawing/2014/main" id="{15BAC636-9A27-4A9F-B027-A82C53E5A26F}"/>
              </a:ext>
            </a:extLst>
          </p:cNvPr>
          <p:cNvSpPr txBox="1"/>
          <p:nvPr/>
        </p:nvSpPr>
        <p:spPr>
          <a:xfrm>
            <a:off x="6775673" y="3717410"/>
            <a:ext cx="4055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Bahnschrift Light Condensed" panose="020B0502040204020203" pitchFamily="34" charset="0"/>
              </a:rPr>
              <a:t>Highiş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Păuliş</a:t>
            </a:r>
            <a:r>
              <a:rPr lang="hu-HU" dirty="0">
                <a:latin typeface="Bahnschrift Light Condensed" panose="020B0502040204020203" pitchFamily="34" charset="0"/>
              </a:rPr>
              <a:t>): 268.0 + 2.0 – 3.8 Ma (8)</a:t>
            </a:r>
          </a:p>
        </p:txBody>
      </p:sp>
      <p:sp>
        <p:nvSpPr>
          <p:cNvPr id="59" name="Szövegdoboz 58">
            <a:extLst>
              <a:ext uri="{FF2B5EF4-FFF2-40B4-BE49-F238E27FC236}">
                <a16:creationId xmlns:a16="http://schemas.microsoft.com/office/drawing/2014/main" id="{4FB2B1C7-561E-4AC4-A4B7-3D283DCDE1DE}"/>
              </a:ext>
            </a:extLst>
          </p:cNvPr>
          <p:cNvSpPr txBox="1"/>
          <p:nvPr/>
        </p:nvSpPr>
        <p:spPr>
          <a:xfrm>
            <a:off x="6775673" y="5068513"/>
            <a:ext cx="4055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Bahnschrift Light Condensed" panose="020B0502040204020203" pitchFamily="34" charset="0"/>
              </a:rPr>
              <a:t>Highiş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Cladova</a:t>
            </a:r>
            <a:r>
              <a:rPr lang="hu-HU" dirty="0">
                <a:latin typeface="Bahnschrift Light Condensed" panose="020B0502040204020203" pitchFamily="34" charset="0"/>
              </a:rPr>
              <a:t>): 264.8 + 1.7 – 1.1 Ma (25)</a:t>
            </a:r>
          </a:p>
        </p:txBody>
      </p:sp>
    </p:spTree>
    <p:extLst>
      <p:ext uri="{BB962C8B-B14F-4D97-AF65-F5344CB8AC3E}">
        <p14:creationId xmlns:p14="http://schemas.microsoft.com/office/powerpoint/2010/main" val="46319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E4C45890-961F-4B00-83A9-569CE870F632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8DFB03E-9AF4-467E-ADA2-784584D790DC}"/>
              </a:ext>
            </a:extLst>
          </p:cNvPr>
          <p:cNvSpPr txBox="1"/>
          <p:nvPr/>
        </p:nvSpPr>
        <p:spPr>
          <a:xfrm>
            <a:off x="820892" y="0"/>
            <a:ext cx="10550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Permian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magmatism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in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Tisza Mega-unit – A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geochronological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summary</a:t>
            </a:r>
            <a:endParaRPr lang="hu-HU" sz="2400" b="1" dirty="0">
              <a:solidFill>
                <a:srgbClr val="0F72BA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CDE7D9A-E1A1-402E-B626-862957391EEE}"/>
              </a:ext>
            </a:extLst>
          </p:cNvPr>
          <p:cNvSpPr txBox="1"/>
          <p:nvPr/>
        </p:nvSpPr>
        <p:spPr>
          <a:xfrm>
            <a:off x="1899462" y="5047510"/>
            <a:ext cx="8393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Zircon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U-Pb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age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data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all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studied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Permian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magmatic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Tisza Mega-unit </a:t>
            </a:r>
            <a:r>
              <a:rPr lang="hu-HU" dirty="0">
                <a:latin typeface="Bahnschrift Light Condensed" panose="020B0502040204020203" pitchFamily="34" charset="0"/>
              </a:rPr>
              <a:t>(Pannonian </a:t>
            </a:r>
            <a:r>
              <a:rPr lang="hu-HU" dirty="0" err="1">
                <a:latin typeface="Bahnschrift Light Condensed" panose="020B0502040204020203" pitchFamily="34" charset="0"/>
              </a:rPr>
              <a:t>Basin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Apuseni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) </a:t>
            </a:r>
            <a:r>
              <a:rPr lang="hu-HU" dirty="0" err="1">
                <a:latin typeface="Bahnschrift Light Condensed" panose="020B0502040204020203" pitchFamily="34" charset="0"/>
              </a:rPr>
              <a:t>pointing</a:t>
            </a:r>
            <a:r>
              <a:rPr lang="hu-HU" dirty="0">
                <a:latin typeface="Bahnschrift Light Condensed" panose="020B0502040204020203" pitchFamily="34" charset="0"/>
              </a:rPr>
              <a:t> out an </a:t>
            </a:r>
            <a:r>
              <a:rPr lang="hu-HU" dirty="0" err="1">
                <a:latin typeface="Bahnschrift Light Condensed" panose="020B0502040204020203" pitchFamily="34" charset="0"/>
              </a:rPr>
              <a:t>older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dominant</a:t>
            </a:r>
            <a:r>
              <a:rPr lang="hu-HU" dirty="0">
                <a:latin typeface="Bahnschrift Light Condensed" panose="020B0502040204020203" pitchFamily="34" charset="0"/>
              </a:rPr>
              <a:t> (~ 271–263 Ma, </a:t>
            </a:r>
            <a:r>
              <a:rPr lang="hu-HU" dirty="0" err="1">
                <a:latin typeface="Bahnschrift Light Condensed" panose="020B0502040204020203" pitchFamily="34" charset="0"/>
              </a:rPr>
              <a:t>light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grey</a:t>
            </a:r>
            <a:r>
              <a:rPr lang="hu-HU" dirty="0">
                <a:latin typeface="Bahnschrift Light Condensed" panose="020B0502040204020203" pitchFamily="34" charset="0"/>
              </a:rPr>
              <a:t>) and a </a:t>
            </a:r>
            <a:r>
              <a:rPr lang="hu-HU" dirty="0" err="1">
                <a:latin typeface="Bahnschrift Light Condensed" panose="020B0502040204020203" pitchFamily="34" charset="0"/>
              </a:rPr>
              <a:t>younger</a:t>
            </a:r>
            <a:r>
              <a:rPr lang="hu-HU" dirty="0">
                <a:latin typeface="Bahnschrift Light Condensed" panose="020B0502040204020203" pitchFamily="34" charset="0"/>
              </a:rPr>
              <a:t> (~ 260–259 Ma, </a:t>
            </a:r>
            <a:r>
              <a:rPr lang="hu-HU" dirty="0" err="1">
                <a:latin typeface="Bahnschrift Light Condensed" panose="020B0502040204020203" pitchFamily="34" charset="0"/>
              </a:rPr>
              <a:t>dark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grey</a:t>
            </a:r>
            <a:r>
              <a:rPr lang="hu-HU" dirty="0">
                <a:latin typeface="Bahnschrift Light Condensed" panose="020B0502040204020203" pitchFamily="34" charset="0"/>
              </a:rPr>
              <a:t>) </a:t>
            </a:r>
            <a:r>
              <a:rPr lang="hu-HU" dirty="0" err="1">
                <a:latin typeface="Bahnschrift Light Condensed" panose="020B0502040204020203" pitchFamily="34" charset="0"/>
              </a:rPr>
              <a:t>magmatic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episodes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  <a:r>
              <a:rPr lang="hu-HU" dirty="0" err="1">
                <a:latin typeface="Bahnschrift Light Condensed" panose="020B0502040204020203" pitchFamily="34" charset="0"/>
              </a:rPr>
              <a:t>Age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data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dominantly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TuffZirc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ages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excepting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some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pyroclastic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Apuseni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with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low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number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analyzed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spots</a:t>
            </a:r>
            <a:r>
              <a:rPr lang="hu-HU" dirty="0">
                <a:latin typeface="Bahnschrift Light Condensed" panose="020B0502040204020203" pitchFamily="34" charset="0"/>
              </a:rPr>
              <a:t>) </a:t>
            </a:r>
            <a:r>
              <a:rPr lang="hu-HU" dirty="0" err="1">
                <a:latin typeface="Bahnschrift Light Condensed" panose="020B0502040204020203" pitchFamily="34" charset="0"/>
              </a:rPr>
              <a:t>for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those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weighted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mean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ages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were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given</a:t>
            </a:r>
            <a:endParaRPr lang="hu-HU" dirty="0">
              <a:latin typeface="Bahnschrift Light Condensed" panose="020B0502040204020203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6F0F626-6BD5-483D-9AC1-B78AD0733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62" y="434774"/>
            <a:ext cx="8393074" cy="46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39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712856E-64B8-45BF-8586-C38E76A32016}"/>
              </a:ext>
            </a:extLst>
          </p:cNvPr>
          <p:cNvSpPr txBox="1"/>
          <p:nvPr/>
        </p:nvSpPr>
        <p:spPr>
          <a:xfrm>
            <a:off x="221181" y="20505"/>
            <a:ext cx="1197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A Permian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plutonic-volcanic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system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in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Tisza Mega-unit (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immobile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element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geochemistry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) 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4C45890-961F-4B00-83A9-569CE870F632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pic>
        <p:nvPicPr>
          <p:cNvPr id="10" name="Kép 9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159C334A-691E-40CA-8003-189817C3A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0" y="662939"/>
            <a:ext cx="6095213" cy="4085343"/>
          </a:xfrm>
          <a:prstGeom prst="rect">
            <a:avLst/>
          </a:prstGeom>
        </p:spPr>
      </p:pic>
      <p:pic>
        <p:nvPicPr>
          <p:cNvPr id="19" name="Kép 18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2BB6295B-64F0-496B-8AB6-240DEB485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16" y="662939"/>
            <a:ext cx="5606044" cy="4085343"/>
          </a:xfrm>
          <a:prstGeom prst="rect">
            <a:avLst/>
          </a:prstGeom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76FA32F9-82F5-44BA-95B8-07367562452E}"/>
              </a:ext>
            </a:extLst>
          </p:cNvPr>
          <p:cNvSpPr txBox="1"/>
          <p:nvPr/>
        </p:nvSpPr>
        <p:spPr>
          <a:xfrm>
            <a:off x="108640" y="4774422"/>
            <a:ext cx="6095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Bahnschrift Light Condensed" panose="020B0502040204020203" pitchFamily="34" charset="0"/>
              </a:rPr>
              <a:t>Classification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Permian </a:t>
            </a:r>
            <a:r>
              <a:rPr lang="hu-HU" dirty="0" err="1">
                <a:latin typeface="Bahnschrift Light Condensed" panose="020B0502040204020203" pitchFamily="34" charset="0"/>
              </a:rPr>
              <a:t>magmatic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Tisza Mega-unit (Pannonian </a:t>
            </a:r>
            <a:r>
              <a:rPr lang="hu-HU" dirty="0" err="1">
                <a:latin typeface="Bahnschrift Light Condensed" panose="020B0502040204020203" pitchFamily="34" charset="0"/>
              </a:rPr>
              <a:t>Basin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Apuseni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) in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Zr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/TiO</a:t>
            </a:r>
            <a:r>
              <a:rPr lang="hu-HU" baseline="-250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2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vs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.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Nb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/Y diagram </a:t>
            </a:r>
            <a:r>
              <a:rPr lang="hu-HU" dirty="0">
                <a:latin typeface="Bahnschrift Light Condensed" panose="020B0502040204020203" pitchFamily="34" charset="0"/>
              </a:rPr>
              <a:t>(</a:t>
            </a:r>
            <a:r>
              <a:rPr lang="hu-HU" dirty="0" err="1">
                <a:latin typeface="Bahnschrift Light Condensed" panose="020B0502040204020203" pitchFamily="34" charset="0"/>
              </a:rPr>
              <a:t>modified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after</a:t>
            </a:r>
            <a:r>
              <a:rPr lang="hu-HU" dirty="0">
                <a:latin typeface="Bahnschrift Light Condensed" panose="020B0502040204020203" pitchFamily="34" charset="0"/>
              </a:rPr>
              <a:t> Winchester &amp; Floyd 1977)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9B36041F-537B-492C-B750-D6AB7FCCC309}"/>
              </a:ext>
            </a:extLst>
          </p:cNvPr>
          <p:cNvSpPr txBox="1"/>
          <p:nvPr/>
        </p:nvSpPr>
        <p:spPr>
          <a:xfrm>
            <a:off x="6477317" y="4748282"/>
            <a:ext cx="56060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Bahnschrift Light Condensed" panose="020B0502040204020203" pitchFamily="34" charset="0"/>
              </a:rPr>
              <a:t>The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La</a:t>
            </a:r>
            <a:r>
              <a:rPr lang="hu-HU" baseline="-25000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N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vs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.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La</a:t>
            </a:r>
            <a:r>
              <a:rPr lang="hu-HU" baseline="-25000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N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/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Yb</a:t>
            </a:r>
            <a:r>
              <a:rPr lang="hu-HU" baseline="-25000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N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diagram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Permian </a:t>
            </a:r>
            <a:r>
              <a:rPr lang="hu-HU" dirty="0" err="1">
                <a:latin typeface="Bahnschrift Light Condensed" panose="020B0502040204020203" pitchFamily="34" charset="0"/>
              </a:rPr>
              <a:t>magmatic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Tisza Mega-unit showing </a:t>
            </a:r>
            <a:r>
              <a:rPr lang="hu-HU" dirty="0" err="1">
                <a:latin typeface="Bahnschrift Light Condensed" panose="020B0502040204020203" pitchFamily="34" charset="0"/>
              </a:rPr>
              <a:t>their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potential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source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fractional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crystallization</a:t>
            </a:r>
            <a:r>
              <a:rPr lang="hu-HU" dirty="0">
                <a:latin typeface="Bahnschrift Light Condensed" panose="020B0502040204020203" pitchFamily="34" charset="0"/>
              </a:rPr>
              <a:t> trend. Mid </a:t>
            </a:r>
            <a:r>
              <a:rPr lang="hu-HU" dirty="0" err="1">
                <a:latin typeface="Bahnschrift Light Condensed" panose="020B0502040204020203" pitchFamily="34" charset="0"/>
              </a:rPr>
              <a:t>Ocean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Ridge</a:t>
            </a:r>
            <a:r>
              <a:rPr lang="hu-HU" dirty="0">
                <a:latin typeface="Bahnschrift Light Condensed" panose="020B0502040204020203" pitchFamily="34" charset="0"/>
              </a:rPr>
              <a:t> Basalt (N-MORB) and </a:t>
            </a:r>
            <a:r>
              <a:rPr lang="hu-HU" dirty="0" err="1">
                <a:latin typeface="Bahnschrift Light Condensed" panose="020B0502040204020203" pitchFamily="34" charset="0"/>
              </a:rPr>
              <a:t>Ocean</a:t>
            </a:r>
            <a:r>
              <a:rPr lang="hu-HU" dirty="0">
                <a:latin typeface="Bahnschrift Light Condensed" panose="020B0502040204020203" pitchFamily="34" charset="0"/>
              </a:rPr>
              <a:t> Island Basalt (OIB) </a:t>
            </a:r>
            <a:r>
              <a:rPr lang="hu-HU" dirty="0" err="1">
                <a:latin typeface="Bahnschrift Light Condensed" panose="020B0502040204020203" pitchFamily="34" charset="0"/>
              </a:rPr>
              <a:t>data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latin typeface="Bahnschrift Light Condensed" panose="020B0502040204020203" pitchFamily="34" charset="0"/>
              </a:rPr>
              <a:t> Sun &amp; </a:t>
            </a:r>
            <a:r>
              <a:rPr lang="hu-HU" dirty="0" err="1">
                <a:latin typeface="Bahnschrift Light Condensed" panose="020B0502040204020203" pitchFamily="34" charset="0"/>
              </a:rPr>
              <a:t>McDonough</a:t>
            </a:r>
            <a:r>
              <a:rPr lang="hu-HU" dirty="0">
                <a:latin typeface="Bahnschrift Light Condensed" panose="020B0502040204020203" pitchFamily="34" charset="0"/>
              </a:rPr>
              <a:t> (1989) and </a:t>
            </a:r>
            <a:r>
              <a:rPr lang="hu-HU" dirty="0" err="1">
                <a:latin typeface="Bahnschrift Light Condensed" panose="020B0502040204020203" pitchFamily="34" charset="0"/>
              </a:rPr>
              <a:t>average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continental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crust</a:t>
            </a:r>
            <a:r>
              <a:rPr lang="hu-HU" dirty="0">
                <a:latin typeface="Bahnschrift Light Condensed" panose="020B0502040204020203" pitchFamily="34" charset="0"/>
              </a:rPr>
              <a:t> (CC) </a:t>
            </a:r>
            <a:r>
              <a:rPr lang="hu-HU" dirty="0" err="1">
                <a:latin typeface="Bahnschrift Light Condensed" panose="020B0502040204020203" pitchFamily="34" charset="0"/>
              </a:rPr>
              <a:t>data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Rudnick</a:t>
            </a:r>
            <a:r>
              <a:rPr lang="hu-HU" dirty="0">
                <a:latin typeface="Bahnschrift Light Condensed" panose="020B0502040204020203" pitchFamily="34" charset="0"/>
              </a:rPr>
              <a:t> &amp; </a:t>
            </a:r>
            <a:r>
              <a:rPr lang="hu-HU" dirty="0" err="1">
                <a:latin typeface="Bahnschrift Light Condensed" panose="020B0502040204020203" pitchFamily="34" charset="0"/>
              </a:rPr>
              <a:t>Fountain</a:t>
            </a:r>
            <a:r>
              <a:rPr lang="hu-HU" dirty="0">
                <a:latin typeface="Bahnschrift Light Condensed" panose="020B0502040204020203" pitchFamily="34" charset="0"/>
              </a:rPr>
              <a:t> (1995)</a:t>
            </a:r>
          </a:p>
        </p:txBody>
      </p:sp>
    </p:spTree>
    <p:extLst>
      <p:ext uri="{BB962C8B-B14F-4D97-AF65-F5344CB8AC3E}">
        <p14:creationId xmlns:p14="http://schemas.microsoft.com/office/powerpoint/2010/main" val="1527268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712856E-64B8-45BF-8586-C38E76A32016}"/>
              </a:ext>
            </a:extLst>
          </p:cNvPr>
          <p:cNvSpPr txBox="1"/>
          <p:nvPr/>
        </p:nvSpPr>
        <p:spPr>
          <a:xfrm>
            <a:off x="221181" y="20505"/>
            <a:ext cx="1197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A Permian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plutonic-volcanic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system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in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Tisza Mega-unit (REE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geochemistry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) 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4C45890-961F-4B00-83A9-569CE870F632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D28448D-5995-40EE-8F99-DC7AD088E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18" y="578515"/>
            <a:ext cx="2914898" cy="209094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EDC1E04-1C33-420B-915E-CA57076A6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164" y="588434"/>
            <a:ext cx="2906007" cy="208102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C4739F1-5150-4192-8B60-AACFA1C06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992" y="605415"/>
            <a:ext cx="2906008" cy="206404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E508081-5A2A-4B32-8977-C7EEA4D59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039" y="605415"/>
            <a:ext cx="2945710" cy="206404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2AF65E8-9513-409B-959C-63148A69D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19" y="2825996"/>
            <a:ext cx="2914898" cy="206599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A1DF152-46DD-4E5D-883E-C69304DD6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5164" y="2825045"/>
            <a:ext cx="2906007" cy="206694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9EEC9C9-169C-4E0D-8144-C0B35FADC4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4992" y="2825046"/>
            <a:ext cx="2906007" cy="206549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B8123F2-BFBC-4A1F-9CAE-17C397DB28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0828" y="2826497"/>
            <a:ext cx="2901921" cy="2064043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10EA7E23-3550-4A6E-A0AC-51860826155F}"/>
              </a:ext>
            </a:extLst>
          </p:cNvPr>
          <p:cNvSpPr txBox="1"/>
          <p:nvPr/>
        </p:nvSpPr>
        <p:spPr>
          <a:xfrm>
            <a:off x="113118" y="5046128"/>
            <a:ext cx="11999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Chondrite-normalized</a:t>
            </a:r>
            <a:r>
              <a:rPr lang="hu-HU" sz="1600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rare</a:t>
            </a:r>
            <a:r>
              <a:rPr lang="hu-HU" sz="1600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earth</a:t>
            </a:r>
            <a:r>
              <a:rPr lang="hu-HU" sz="1600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element</a:t>
            </a:r>
            <a:r>
              <a:rPr lang="hu-HU" sz="1600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(REE) </a:t>
            </a:r>
            <a:r>
              <a:rPr lang="hu-HU" sz="1600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patterns</a:t>
            </a:r>
            <a:r>
              <a:rPr lang="hu-HU" sz="1600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sz="1600" dirty="0">
                <a:latin typeface="Bahnschrift Light SemiCondensed" panose="020B0502040204020203" pitchFamily="34" charset="0"/>
              </a:rPr>
              <a:t>(Sun &amp; </a:t>
            </a:r>
            <a:r>
              <a:rPr lang="hu-HU" sz="1600" dirty="0" err="1">
                <a:latin typeface="Bahnschrift Light SemiCondensed" panose="020B0502040204020203" pitchFamily="34" charset="0"/>
              </a:rPr>
              <a:t>McDonough</a:t>
            </a:r>
            <a:r>
              <a:rPr lang="hu-HU" sz="1600" dirty="0">
                <a:latin typeface="Bahnschrift Light SemiCondensed" panose="020B0502040204020203" pitchFamily="34" charset="0"/>
              </a:rPr>
              <a:t> 1989) of </a:t>
            </a:r>
            <a:r>
              <a:rPr lang="hu-HU" sz="1600" dirty="0" err="1">
                <a:latin typeface="Bahnschrift Light SemiCondensed" panose="020B0502040204020203" pitchFamily="34" charset="0"/>
              </a:rPr>
              <a:t>the</a:t>
            </a:r>
            <a:r>
              <a:rPr lang="hu-HU" sz="1600" dirty="0">
                <a:latin typeface="Bahnschrift Light SemiCondensed" panose="020B0502040204020203" pitchFamily="34" charset="0"/>
              </a:rPr>
              <a:t> Permian </a:t>
            </a:r>
            <a:r>
              <a:rPr lang="hu-HU" sz="1600" dirty="0" err="1">
                <a:latin typeface="Bahnschrift Light SemiCondensed" panose="020B0502040204020203" pitchFamily="34" charset="0"/>
              </a:rPr>
              <a:t>magmatic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rocks</a:t>
            </a:r>
            <a:r>
              <a:rPr lang="hu-HU" sz="1600" dirty="0">
                <a:latin typeface="Bahnschrift Light SemiCondensed" panose="020B0502040204020203" pitchFamily="34" charset="0"/>
              </a:rPr>
              <a:t> in </a:t>
            </a:r>
            <a:r>
              <a:rPr lang="hu-HU" sz="1600" dirty="0" err="1">
                <a:latin typeface="Bahnschrift Light SemiCondensed" panose="020B0502040204020203" pitchFamily="34" charset="0"/>
              </a:rPr>
              <a:t>the</a:t>
            </a:r>
            <a:r>
              <a:rPr lang="hu-HU" sz="1600" dirty="0">
                <a:latin typeface="Bahnschrift Light SemiCondensed" panose="020B0502040204020203" pitchFamily="34" charset="0"/>
              </a:rPr>
              <a:t> Tisza Mega-unit (Pannonian </a:t>
            </a:r>
            <a:r>
              <a:rPr lang="hu-HU" sz="1600" dirty="0" err="1">
                <a:latin typeface="Bahnschrift Light SemiCondensed" panose="020B0502040204020203" pitchFamily="34" charset="0"/>
              </a:rPr>
              <a:t>Basin</a:t>
            </a:r>
            <a:r>
              <a:rPr lang="hu-HU" sz="1600" dirty="0">
                <a:latin typeface="Bahnschrift Light SemiCondensed" panose="020B0502040204020203" pitchFamily="34" charset="0"/>
              </a:rPr>
              <a:t> and </a:t>
            </a:r>
            <a:r>
              <a:rPr lang="hu-HU" sz="1600" dirty="0" err="1">
                <a:latin typeface="Bahnschrift Light SemiCondensed" panose="020B0502040204020203" pitchFamily="34" charset="0"/>
              </a:rPr>
              <a:t>Apuseni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Mts</a:t>
            </a:r>
            <a:r>
              <a:rPr lang="hu-HU" sz="1600" dirty="0">
                <a:latin typeface="Bahnschrift Light SemiCondensed" panose="020B0502040204020203" pitchFamily="34" charset="0"/>
              </a:rPr>
              <a:t>). Felsic </a:t>
            </a:r>
            <a:r>
              <a:rPr lang="hu-HU" sz="1600" dirty="0" err="1">
                <a:latin typeface="Bahnschrift Light SemiCondensed" panose="020B0502040204020203" pitchFamily="34" charset="0"/>
              </a:rPr>
              <a:t>rocks</a:t>
            </a:r>
            <a:r>
              <a:rPr lang="hu-HU" sz="1600" dirty="0">
                <a:latin typeface="Bahnschrift Light SemiCondensed" panose="020B0502040204020203" pitchFamily="34" charset="0"/>
              </a:rPr>
              <a:t> – </a:t>
            </a:r>
            <a:r>
              <a:rPr lang="hu-HU" sz="1600" dirty="0" err="1">
                <a:latin typeface="Bahnschrift Light SemiCondensed" panose="020B0502040204020203" pitchFamily="34" charset="0"/>
              </a:rPr>
              <a:t>note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fractionated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light</a:t>
            </a:r>
            <a:r>
              <a:rPr lang="hu-HU" sz="1600" dirty="0">
                <a:latin typeface="Bahnschrift Light SemiCondensed" panose="020B0502040204020203" pitchFamily="34" charset="0"/>
              </a:rPr>
              <a:t> (L)REE, </a:t>
            </a:r>
            <a:r>
              <a:rPr lang="hu-HU" sz="1600" dirty="0" err="1">
                <a:latin typeface="Bahnschrift Light SemiCondensed" panose="020B0502040204020203" pitchFamily="34" charset="0"/>
              </a:rPr>
              <a:t>negative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Eu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anomaly</a:t>
            </a:r>
            <a:r>
              <a:rPr lang="hu-HU" sz="1600" dirty="0">
                <a:latin typeface="Bahnschrift Light SemiCondensed" panose="020B0502040204020203" pitchFamily="34" charset="0"/>
              </a:rPr>
              <a:t>, and </a:t>
            </a:r>
            <a:r>
              <a:rPr lang="hu-HU" sz="1600" dirty="0" err="1">
                <a:latin typeface="Bahnschrift Light SemiCondensed" panose="020B0502040204020203" pitchFamily="34" charset="0"/>
              </a:rPr>
              <a:t>nearly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flat</a:t>
            </a:r>
            <a:r>
              <a:rPr lang="hu-HU" sz="1600" dirty="0">
                <a:latin typeface="Bahnschrift Light SemiCondensed" panose="020B0502040204020203" pitchFamily="34" charset="0"/>
              </a:rPr>
              <a:t> HREE </a:t>
            </a:r>
            <a:r>
              <a:rPr lang="hu-HU" sz="1600" dirty="0" err="1">
                <a:latin typeface="Bahnschrift Light SemiCondensed" panose="020B0502040204020203" pitchFamily="34" charset="0"/>
              </a:rPr>
              <a:t>pattern</a:t>
            </a:r>
            <a:r>
              <a:rPr lang="hu-HU" sz="1600" dirty="0">
                <a:latin typeface="Bahnschrift Light SemiCondensed" panose="020B0502040204020203" pitchFamily="34" charset="0"/>
              </a:rPr>
              <a:t> (‘</a:t>
            </a:r>
            <a:r>
              <a:rPr lang="hu-HU" sz="1600" dirty="0" err="1">
                <a:latin typeface="Bahnschrift Light SemiCondensed" panose="020B0502040204020203" pitchFamily="34" charset="0"/>
              </a:rPr>
              <a:t>seagull</a:t>
            </a:r>
            <a:r>
              <a:rPr lang="hu-HU" sz="1600" dirty="0">
                <a:latin typeface="Bahnschrift Light SemiCondensed" panose="020B0502040204020203" pitchFamily="34" charset="0"/>
              </a:rPr>
              <a:t>’ </a:t>
            </a:r>
            <a:r>
              <a:rPr lang="hu-HU" sz="1600" dirty="0" err="1">
                <a:latin typeface="Bahnschrift Light SemiCondensed" panose="020B0502040204020203" pitchFamily="34" charset="0"/>
              </a:rPr>
              <a:t>pattern</a:t>
            </a:r>
            <a:r>
              <a:rPr lang="hu-HU" sz="1600" dirty="0">
                <a:latin typeface="Bahnschrift Light SemiCondensed" panose="020B0502040204020203" pitchFamily="34" charset="0"/>
              </a:rPr>
              <a:t>). </a:t>
            </a:r>
            <a:r>
              <a:rPr lang="hu-HU" sz="1600" dirty="0" err="1">
                <a:latin typeface="Bahnschrift Light SemiCondensed" panose="020B0502040204020203" pitchFamily="34" charset="0"/>
              </a:rPr>
              <a:t>Intermediate</a:t>
            </a:r>
            <a:r>
              <a:rPr lang="hu-HU" sz="1600" dirty="0">
                <a:latin typeface="Bahnschrift Light SemiCondensed" panose="020B0502040204020203" pitchFamily="34" charset="0"/>
              </a:rPr>
              <a:t> and </a:t>
            </a:r>
            <a:r>
              <a:rPr lang="hu-HU" sz="1600" dirty="0" err="1">
                <a:latin typeface="Bahnschrift Light SemiCondensed" panose="020B0502040204020203" pitchFamily="34" charset="0"/>
              </a:rPr>
              <a:t>mafic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rocks</a:t>
            </a:r>
            <a:r>
              <a:rPr lang="hu-HU" sz="1600" dirty="0">
                <a:latin typeface="Bahnschrift Light SemiCondensed" panose="020B0502040204020203" pitchFamily="34" charset="0"/>
              </a:rPr>
              <a:t> – </a:t>
            </a:r>
            <a:r>
              <a:rPr lang="hu-HU" sz="1600" dirty="0" err="1">
                <a:latin typeface="Bahnschrift Light SemiCondensed" panose="020B0502040204020203" pitchFamily="34" charset="0"/>
              </a:rPr>
              <a:t>note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slighter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enrichment</a:t>
            </a:r>
            <a:r>
              <a:rPr lang="hu-HU" sz="1600" dirty="0">
                <a:latin typeface="Bahnschrift Light SemiCondensed" panose="020B0502040204020203" pitchFamily="34" charset="0"/>
              </a:rPr>
              <a:t> in </a:t>
            </a:r>
            <a:r>
              <a:rPr lang="hu-HU" sz="1600" dirty="0" err="1">
                <a:latin typeface="Bahnschrift Light SemiCondensed" panose="020B0502040204020203" pitchFamily="34" charset="0"/>
              </a:rPr>
              <a:t>LREEs</a:t>
            </a:r>
            <a:r>
              <a:rPr lang="hu-HU" sz="1600" dirty="0">
                <a:latin typeface="Bahnschrift Light SemiCondensed" panose="020B0502040204020203" pitchFamily="34" charset="0"/>
              </a:rPr>
              <a:t> and </a:t>
            </a:r>
            <a:r>
              <a:rPr lang="hu-HU" sz="1600" dirty="0" err="1">
                <a:latin typeface="Bahnschrift Light SemiCondensed" panose="020B0502040204020203" pitchFamily="34" charset="0"/>
              </a:rPr>
              <a:t>insignificant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Eu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anomaly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resulting</a:t>
            </a:r>
            <a:r>
              <a:rPr lang="hu-HU" sz="1600" dirty="0">
                <a:latin typeface="Bahnschrift Light SemiCondensed" panose="020B0502040204020203" pitchFamily="34" charset="0"/>
              </a:rPr>
              <a:t> a more </a:t>
            </a:r>
            <a:r>
              <a:rPr lang="hu-HU" sz="1600" dirty="0" err="1">
                <a:latin typeface="Bahnschrift Light SemiCondensed" panose="020B0502040204020203" pitchFamily="34" charset="0"/>
              </a:rPr>
              <a:t>flat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pattern</a:t>
            </a:r>
            <a:r>
              <a:rPr lang="hu-HU" sz="1600" dirty="0">
                <a:latin typeface="Bahnschrift Light SemiCondensed" panose="020B0502040204020203" pitchFamily="34" charset="0"/>
              </a:rPr>
              <a:t>. </a:t>
            </a:r>
            <a:r>
              <a:rPr lang="hu-HU" sz="1600" dirty="0" err="1">
                <a:latin typeface="Bahnschrift Light SemiCondensed" panose="020B0502040204020203" pitchFamily="34" charset="0"/>
              </a:rPr>
              <a:t>Geochemical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data</a:t>
            </a:r>
            <a:r>
              <a:rPr lang="hu-HU" sz="1600" dirty="0">
                <a:latin typeface="Bahnschrift Light SemiCondensed" panose="020B0502040204020203" pitchFamily="34" charset="0"/>
              </a:rPr>
              <a:t> of </a:t>
            </a:r>
            <a:r>
              <a:rPr lang="hu-HU" sz="1600" dirty="0" err="1">
                <a:latin typeface="Bahnschrift Light SemiCondensed" panose="020B0502040204020203" pitchFamily="34" charset="0"/>
              </a:rPr>
              <a:t>intermediate</a:t>
            </a:r>
            <a:r>
              <a:rPr lang="hu-HU" sz="1600" dirty="0">
                <a:latin typeface="Bahnschrift Light SemiCondensed" panose="020B0502040204020203" pitchFamily="34" charset="0"/>
              </a:rPr>
              <a:t> and </a:t>
            </a:r>
            <a:r>
              <a:rPr lang="hu-HU" sz="1600" dirty="0" err="1">
                <a:latin typeface="Bahnschrift Light SemiCondensed" panose="020B0502040204020203" pitchFamily="34" charset="0"/>
              </a:rPr>
              <a:t>mafic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lavas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derive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from</a:t>
            </a:r>
            <a:r>
              <a:rPr lang="hu-HU" sz="1600" dirty="0">
                <a:latin typeface="Bahnschrift Light SemiCondensed" panose="020B0502040204020203" pitchFamily="34" charset="0"/>
              </a:rPr>
              <a:t> Nicolae </a:t>
            </a:r>
            <a:r>
              <a:rPr lang="hu-HU" sz="1600" dirty="0" err="1">
                <a:latin typeface="Bahnschrift Light SemiCondensed" panose="020B0502040204020203" pitchFamily="34" charset="0"/>
              </a:rPr>
              <a:t>et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al</a:t>
            </a:r>
            <a:r>
              <a:rPr lang="hu-HU" sz="1600" dirty="0">
                <a:latin typeface="Bahnschrift Light SemiCondensed" panose="020B0502040204020203" pitchFamily="34" charset="0"/>
              </a:rPr>
              <a:t>. (2014)</a:t>
            </a:r>
          </a:p>
        </p:txBody>
      </p:sp>
    </p:spTree>
    <p:extLst>
      <p:ext uri="{BB962C8B-B14F-4D97-AF65-F5344CB8AC3E}">
        <p14:creationId xmlns:p14="http://schemas.microsoft.com/office/powerpoint/2010/main" val="1870872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712856E-64B8-45BF-8586-C38E76A32016}"/>
              </a:ext>
            </a:extLst>
          </p:cNvPr>
          <p:cNvSpPr txBox="1"/>
          <p:nvPr/>
        </p:nvSpPr>
        <p:spPr>
          <a:xfrm>
            <a:off x="221181" y="20505"/>
            <a:ext cx="1197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A Permian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plutonic-volcanic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system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in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Tisza Mega-unit (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immobile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element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geochemistry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) 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4C45890-961F-4B00-83A9-569CE870F632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FEE0487-CB90-4B17-8990-6EE209592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714"/>
            <a:ext cx="3019420" cy="209094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84EFD6F-70D1-4021-B208-6B6C81393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512" y="594714"/>
            <a:ext cx="3019420" cy="209094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71A35A9-45B5-47C0-9B68-5E03001FE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092" y="594714"/>
            <a:ext cx="3019420" cy="209094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13ECA4B-2A7A-407D-8860-BB3DFB5A7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604" y="594714"/>
            <a:ext cx="3015830" cy="2090942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EF5EBC0-3D8F-4159-8FA3-D20AB38D4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41928"/>
            <a:ext cx="3019420" cy="209343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31B7438-B34A-4ED7-AC04-AB3B99A6B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513" y="2741928"/>
            <a:ext cx="3019420" cy="209094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C87E2FA-6880-448E-90D2-695881861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5026" y="2741928"/>
            <a:ext cx="3033486" cy="210318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E5D27F73-99E8-461C-ADA8-651103C56E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1604" y="2749966"/>
            <a:ext cx="2990395" cy="2090942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2889490B-0E42-46ED-BEEC-6B2086D8906B}"/>
              </a:ext>
            </a:extLst>
          </p:cNvPr>
          <p:cNvSpPr txBox="1"/>
          <p:nvPr/>
        </p:nvSpPr>
        <p:spPr>
          <a:xfrm>
            <a:off x="82116" y="5023462"/>
            <a:ext cx="11999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Primitive</a:t>
            </a:r>
            <a:r>
              <a:rPr lang="hu-HU" sz="1600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mantle-normalized</a:t>
            </a:r>
            <a:r>
              <a:rPr lang="hu-HU" sz="1600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multi </a:t>
            </a:r>
            <a:r>
              <a:rPr lang="hu-HU" sz="1600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element</a:t>
            </a:r>
            <a:r>
              <a:rPr lang="hu-HU" sz="1600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spider</a:t>
            </a:r>
            <a:r>
              <a:rPr lang="hu-HU" sz="1600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diagrams</a:t>
            </a:r>
            <a:r>
              <a:rPr lang="hu-HU" sz="1600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sz="1600" dirty="0">
                <a:latin typeface="Bahnschrift Light SemiCondensed" panose="020B0502040204020203" pitchFamily="34" charset="0"/>
              </a:rPr>
              <a:t>(Sun &amp; </a:t>
            </a:r>
            <a:r>
              <a:rPr lang="hu-HU" sz="1600" dirty="0" err="1">
                <a:latin typeface="Bahnschrift Light SemiCondensed" panose="020B0502040204020203" pitchFamily="34" charset="0"/>
              </a:rPr>
              <a:t>McDonough</a:t>
            </a:r>
            <a:r>
              <a:rPr lang="hu-HU" sz="1600" dirty="0">
                <a:latin typeface="Bahnschrift Light SemiCondensed" panose="020B0502040204020203" pitchFamily="34" charset="0"/>
              </a:rPr>
              <a:t> 1989) of </a:t>
            </a:r>
            <a:r>
              <a:rPr lang="hu-HU" sz="1600" dirty="0" err="1">
                <a:latin typeface="Bahnschrift Light SemiCondensed" panose="020B0502040204020203" pitchFamily="34" charset="0"/>
              </a:rPr>
              <a:t>the</a:t>
            </a:r>
            <a:r>
              <a:rPr lang="hu-HU" sz="1600" dirty="0">
                <a:latin typeface="Bahnschrift Light SemiCondensed" panose="020B0502040204020203" pitchFamily="34" charset="0"/>
              </a:rPr>
              <a:t> Permian </a:t>
            </a:r>
            <a:r>
              <a:rPr lang="hu-HU" sz="1600" dirty="0" err="1">
                <a:latin typeface="Bahnschrift Light SemiCondensed" panose="020B0502040204020203" pitchFamily="34" charset="0"/>
              </a:rPr>
              <a:t>magmatic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rocks</a:t>
            </a:r>
            <a:r>
              <a:rPr lang="hu-HU" sz="1600" dirty="0">
                <a:latin typeface="Bahnschrift Light SemiCondensed" panose="020B0502040204020203" pitchFamily="34" charset="0"/>
              </a:rPr>
              <a:t> in </a:t>
            </a:r>
            <a:r>
              <a:rPr lang="hu-HU" sz="1600" dirty="0" err="1">
                <a:latin typeface="Bahnschrift Light SemiCondensed" panose="020B0502040204020203" pitchFamily="34" charset="0"/>
              </a:rPr>
              <a:t>the</a:t>
            </a:r>
            <a:r>
              <a:rPr lang="hu-HU" sz="1600" dirty="0">
                <a:latin typeface="Bahnschrift Light SemiCondensed" panose="020B0502040204020203" pitchFamily="34" charset="0"/>
              </a:rPr>
              <a:t> Tisza Mega-unit (Pannonian </a:t>
            </a:r>
            <a:r>
              <a:rPr lang="hu-HU" sz="1600" dirty="0" err="1">
                <a:latin typeface="Bahnschrift Light SemiCondensed" panose="020B0502040204020203" pitchFamily="34" charset="0"/>
              </a:rPr>
              <a:t>Basin</a:t>
            </a:r>
            <a:r>
              <a:rPr lang="hu-HU" sz="1600" dirty="0">
                <a:latin typeface="Bahnschrift Light SemiCondensed" panose="020B0502040204020203" pitchFamily="34" charset="0"/>
              </a:rPr>
              <a:t> and </a:t>
            </a:r>
            <a:r>
              <a:rPr lang="hu-HU" sz="1600" dirty="0" err="1">
                <a:latin typeface="Bahnschrift Light SemiCondensed" panose="020B0502040204020203" pitchFamily="34" charset="0"/>
              </a:rPr>
              <a:t>Apuseni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Mts</a:t>
            </a:r>
            <a:r>
              <a:rPr lang="hu-HU" sz="1600" dirty="0">
                <a:latin typeface="Bahnschrift Light SemiCondensed" panose="020B0502040204020203" pitchFamily="34" charset="0"/>
              </a:rPr>
              <a:t>). Felsic </a:t>
            </a:r>
            <a:r>
              <a:rPr lang="hu-HU" sz="1600" dirty="0" err="1">
                <a:latin typeface="Bahnschrift Light SemiCondensed" panose="020B0502040204020203" pitchFamily="34" charset="0"/>
              </a:rPr>
              <a:t>rocks</a:t>
            </a:r>
            <a:r>
              <a:rPr lang="hu-HU" sz="1600" dirty="0">
                <a:latin typeface="Bahnschrift Light SemiCondensed" panose="020B0502040204020203" pitchFamily="34" charset="0"/>
              </a:rPr>
              <a:t> – </a:t>
            </a:r>
            <a:r>
              <a:rPr lang="hu-HU" sz="1600" dirty="0" err="1">
                <a:latin typeface="Bahnschrift Light SemiCondensed" panose="020B0502040204020203" pitchFamily="34" charset="0"/>
              </a:rPr>
              <a:t>note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enrichment</a:t>
            </a:r>
            <a:r>
              <a:rPr lang="hu-HU" sz="1600" dirty="0">
                <a:latin typeface="Bahnschrift Light SemiCondensed" panose="020B0502040204020203" pitchFamily="34" charset="0"/>
              </a:rPr>
              <a:t> in </a:t>
            </a:r>
            <a:r>
              <a:rPr lang="hu-HU" sz="1600" dirty="0" err="1">
                <a:latin typeface="Bahnschrift Light SemiCondensed" panose="020B0502040204020203" pitchFamily="34" charset="0"/>
              </a:rPr>
              <a:t>Rb</a:t>
            </a:r>
            <a:r>
              <a:rPr lang="hu-HU" sz="1600" dirty="0">
                <a:latin typeface="Bahnschrift Light SemiCondensed" panose="020B0502040204020203" pitchFamily="34" charset="0"/>
              </a:rPr>
              <a:t>, </a:t>
            </a:r>
            <a:r>
              <a:rPr lang="hu-HU" sz="1600" dirty="0" err="1">
                <a:latin typeface="Bahnschrift Light SemiCondensed" panose="020B0502040204020203" pitchFamily="34" charset="0"/>
              </a:rPr>
              <a:t>Th</a:t>
            </a:r>
            <a:r>
              <a:rPr lang="hu-HU" sz="1600" dirty="0">
                <a:latin typeface="Bahnschrift Light SemiCondensed" panose="020B0502040204020203" pitchFamily="34" charset="0"/>
              </a:rPr>
              <a:t>, and U and </a:t>
            </a:r>
            <a:r>
              <a:rPr lang="hu-HU" sz="1600" dirty="0" err="1">
                <a:latin typeface="Bahnschrift Light SemiCondensed" panose="020B0502040204020203" pitchFamily="34" charset="0"/>
              </a:rPr>
              <a:t>depletion</a:t>
            </a:r>
            <a:r>
              <a:rPr lang="hu-HU" sz="1600" dirty="0">
                <a:latin typeface="Bahnschrift Light SemiCondensed" panose="020B0502040204020203" pitchFamily="34" charset="0"/>
              </a:rPr>
              <a:t> in </a:t>
            </a:r>
            <a:r>
              <a:rPr lang="hu-HU" sz="1600" dirty="0" err="1">
                <a:latin typeface="Bahnschrift Light SemiCondensed" panose="020B0502040204020203" pitchFamily="34" charset="0"/>
              </a:rPr>
              <a:t>Ba</a:t>
            </a:r>
            <a:r>
              <a:rPr lang="hu-HU" sz="1600" dirty="0">
                <a:latin typeface="Bahnschrift Light SemiCondensed" panose="020B0502040204020203" pitchFamily="34" charset="0"/>
              </a:rPr>
              <a:t>, </a:t>
            </a:r>
            <a:r>
              <a:rPr lang="hu-HU" sz="1600" dirty="0" err="1">
                <a:latin typeface="Bahnschrift Light SemiCondensed" panose="020B0502040204020203" pitchFamily="34" charset="0"/>
              </a:rPr>
              <a:t>Nb</a:t>
            </a:r>
            <a:r>
              <a:rPr lang="hu-HU" sz="1600" dirty="0">
                <a:latin typeface="Bahnschrift Light SemiCondensed" panose="020B0502040204020203" pitchFamily="34" charset="0"/>
              </a:rPr>
              <a:t>, </a:t>
            </a:r>
            <a:r>
              <a:rPr lang="hu-HU" sz="1600" dirty="0" err="1">
                <a:latin typeface="Bahnschrift Light SemiCondensed" panose="020B0502040204020203" pitchFamily="34" charset="0"/>
              </a:rPr>
              <a:t>Sr</a:t>
            </a:r>
            <a:r>
              <a:rPr lang="hu-HU" sz="1600" dirty="0">
                <a:latin typeface="Bahnschrift Light SemiCondensed" panose="020B0502040204020203" pitchFamily="34" charset="0"/>
              </a:rPr>
              <a:t>, and Ti. </a:t>
            </a:r>
            <a:r>
              <a:rPr lang="hu-HU" sz="1600" dirty="0" err="1">
                <a:latin typeface="Bahnschrift Light SemiCondensed" panose="020B0502040204020203" pitchFamily="34" charset="0"/>
              </a:rPr>
              <a:t>Intermediate</a:t>
            </a:r>
            <a:r>
              <a:rPr lang="hu-HU" sz="1600" dirty="0">
                <a:latin typeface="Bahnschrift Light SemiCondensed" panose="020B0502040204020203" pitchFamily="34" charset="0"/>
              </a:rPr>
              <a:t> and </a:t>
            </a:r>
            <a:r>
              <a:rPr lang="hu-HU" sz="1600" dirty="0" err="1">
                <a:latin typeface="Bahnschrift Light SemiCondensed" panose="020B0502040204020203" pitchFamily="34" charset="0"/>
              </a:rPr>
              <a:t>mafic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rocks</a:t>
            </a:r>
            <a:r>
              <a:rPr lang="hu-HU" sz="1600" dirty="0">
                <a:latin typeface="Bahnschrift Light SemiCondensed" panose="020B0502040204020203" pitchFamily="34" charset="0"/>
              </a:rPr>
              <a:t> – </a:t>
            </a:r>
            <a:r>
              <a:rPr lang="hu-HU" sz="1600" dirty="0" err="1">
                <a:latin typeface="Bahnschrift Light SemiCondensed" panose="020B0502040204020203" pitchFamily="34" charset="0"/>
              </a:rPr>
              <a:t>note</a:t>
            </a:r>
            <a:r>
              <a:rPr lang="hu-HU" sz="1600" dirty="0">
                <a:latin typeface="Bahnschrift Light SemiCondensed" panose="020B0502040204020203" pitchFamily="34" charset="0"/>
              </a:rPr>
              <a:t> less </a:t>
            </a:r>
            <a:r>
              <a:rPr lang="hu-HU" sz="1600" dirty="0" err="1">
                <a:latin typeface="Bahnschrift Light SemiCondensed" panose="020B0502040204020203" pitchFamily="34" charset="0"/>
              </a:rPr>
              <a:t>significant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degree</a:t>
            </a:r>
            <a:r>
              <a:rPr lang="hu-HU" sz="1600" dirty="0">
                <a:latin typeface="Bahnschrift Light SemiCondensed" panose="020B0502040204020203" pitchFamily="34" charset="0"/>
              </a:rPr>
              <a:t> of </a:t>
            </a:r>
            <a:r>
              <a:rPr lang="hu-HU" sz="1600" dirty="0" err="1">
                <a:latin typeface="Bahnschrift Light SemiCondensed" panose="020B0502040204020203" pitchFamily="34" charset="0"/>
              </a:rPr>
              <a:t>the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aforementioned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enrichments</a:t>
            </a:r>
            <a:r>
              <a:rPr lang="hu-HU" sz="1600" dirty="0">
                <a:latin typeface="Bahnschrift Light SemiCondensed" panose="020B0502040204020203" pitchFamily="34" charset="0"/>
              </a:rPr>
              <a:t> and </a:t>
            </a:r>
            <a:r>
              <a:rPr lang="hu-HU" sz="1600" dirty="0" err="1">
                <a:latin typeface="Bahnschrift Light SemiCondensed" panose="020B0502040204020203" pitchFamily="34" charset="0"/>
              </a:rPr>
              <a:t>depletions</a:t>
            </a:r>
            <a:r>
              <a:rPr lang="hu-HU" sz="1600" dirty="0">
                <a:latin typeface="Bahnschrift Light SemiCondensed" panose="020B0502040204020203" pitchFamily="34" charset="0"/>
              </a:rPr>
              <a:t>. </a:t>
            </a:r>
            <a:r>
              <a:rPr lang="hu-HU" sz="1600" dirty="0" err="1">
                <a:latin typeface="Bahnschrift Light SemiCondensed" panose="020B0502040204020203" pitchFamily="34" charset="0"/>
              </a:rPr>
              <a:t>Geochemical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data</a:t>
            </a:r>
            <a:r>
              <a:rPr lang="hu-HU" sz="1600" dirty="0">
                <a:latin typeface="Bahnschrift Light SemiCondensed" panose="020B0502040204020203" pitchFamily="34" charset="0"/>
              </a:rPr>
              <a:t> of </a:t>
            </a:r>
            <a:r>
              <a:rPr lang="hu-HU" sz="1600" dirty="0" err="1">
                <a:latin typeface="Bahnschrift Light SemiCondensed" panose="020B0502040204020203" pitchFamily="34" charset="0"/>
              </a:rPr>
              <a:t>intermediate</a:t>
            </a:r>
            <a:r>
              <a:rPr lang="hu-HU" sz="1600" dirty="0">
                <a:latin typeface="Bahnschrift Light SemiCondensed" panose="020B0502040204020203" pitchFamily="34" charset="0"/>
              </a:rPr>
              <a:t> and </a:t>
            </a:r>
            <a:r>
              <a:rPr lang="hu-HU" sz="1600" dirty="0" err="1">
                <a:latin typeface="Bahnschrift Light SemiCondensed" panose="020B0502040204020203" pitchFamily="34" charset="0"/>
              </a:rPr>
              <a:t>mafic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lavas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derive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from</a:t>
            </a:r>
            <a:r>
              <a:rPr lang="hu-HU" sz="1600" dirty="0">
                <a:latin typeface="Bahnschrift Light SemiCondensed" panose="020B0502040204020203" pitchFamily="34" charset="0"/>
              </a:rPr>
              <a:t> Nicolae </a:t>
            </a:r>
            <a:r>
              <a:rPr lang="hu-HU" sz="1600" dirty="0" err="1">
                <a:latin typeface="Bahnschrift Light SemiCondensed" panose="020B0502040204020203" pitchFamily="34" charset="0"/>
              </a:rPr>
              <a:t>et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al</a:t>
            </a:r>
            <a:r>
              <a:rPr lang="hu-HU" sz="1600" dirty="0">
                <a:latin typeface="Bahnschrift Light SemiCondensed" panose="020B0502040204020203" pitchFamily="34" charset="0"/>
              </a:rPr>
              <a:t>. (2014)</a:t>
            </a:r>
          </a:p>
        </p:txBody>
      </p:sp>
    </p:spTree>
    <p:extLst>
      <p:ext uri="{BB962C8B-B14F-4D97-AF65-F5344CB8AC3E}">
        <p14:creationId xmlns:p14="http://schemas.microsoft.com/office/powerpoint/2010/main" val="464547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712856E-64B8-45BF-8586-C38E76A32016}"/>
              </a:ext>
            </a:extLst>
          </p:cNvPr>
          <p:cNvSpPr txBox="1"/>
          <p:nvPr/>
        </p:nvSpPr>
        <p:spPr>
          <a:xfrm>
            <a:off x="221181" y="20505"/>
            <a:ext cx="1197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A Permian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plutonic-volcanic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system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in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Tisza Mega-unit (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summary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) 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4C45890-961F-4B00-83A9-569CE870F632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F3D5E65-B65A-462D-9CD1-2B24E1AB8B53}"/>
              </a:ext>
            </a:extLst>
          </p:cNvPr>
          <p:cNvSpPr txBox="1"/>
          <p:nvPr/>
        </p:nvSpPr>
        <p:spPr>
          <a:xfrm>
            <a:off x="262990" y="583031"/>
            <a:ext cx="11666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ahnschrift Light Condensed" panose="020B0502040204020203" pitchFamily="34" charset="0"/>
              </a:rPr>
              <a:t>(1) Permian </a:t>
            </a:r>
            <a:r>
              <a:rPr lang="hu-HU" sz="2000" dirty="0" err="1">
                <a:latin typeface="Bahnschrift Light Condensed" panose="020B0502040204020203" pitchFamily="34" charset="0"/>
              </a:rPr>
              <a:t>volcanic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dirty="0" err="1">
                <a:latin typeface="Bahnschrift Light Condensed" panose="020B0502040204020203" pitchFamily="34" charset="0"/>
              </a:rPr>
              <a:t>subvolcanic</a:t>
            </a:r>
            <a:r>
              <a:rPr lang="hu-HU" sz="2000" dirty="0">
                <a:latin typeface="Bahnschrift Light Condensed" panose="020B0502040204020203" pitchFamily="34" charset="0"/>
              </a:rPr>
              <a:t>, and </a:t>
            </a:r>
            <a:r>
              <a:rPr lang="hu-HU" sz="2000" dirty="0" err="1">
                <a:latin typeface="Bahnschrift Light Condensed" panose="020B0502040204020203" pitchFamily="34" charset="0"/>
              </a:rPr>
              <a:t>plutonic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rocks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having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mafic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to</a:t>
            </a:r>
            <a:r>
              <a:rPr lang="hu-HU" sz="2000" dirty="0">
                <a:latin typeface="Bahnschrift Light Condensed" panose="020B0502040204020203" pitchFamily="34" charset="0"/>
              </a:rPr>
              <a:t> felsic </a:t>
            </a:r>
            <a:r>
              <a:rPr lang="hu-HU" sz="2000" dirty="0" err="1">
                <a:latin typeface="Bahnschrift Light Condensed" panose="020B0502040204020203" pitchFamily="34" charset="0"/>
              </a:rPr>
              <a:t>compositions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occur</a:t>
            </a:r>
            <a:r>
              <a:rPr lang="hu-HU" sz="2000" dirty="0">
                <a:latin typeface="Bahnschrift Light Condensed" panose="020B0502040204020203" pitchFamily="34" charset="0"/>
              </a:rPr>
              <a:t> in </a:t>
            </a:r>
            <a:r>
              <a:rPr lang="hu-HU" sz="2000" dirty="0" err="1">
                <a:latin typeface="Bahnschrift Light Condensed" panose="020B0502040204020203" pitchFamily="34" charset="0"/>
              </a:rPr>
              <a:t>distinct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tectonic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units</a:t>
            </a:r>
            <a:r>
              <a:rPr lang="hu-HU" sz="2000" dirty="0">
                <a:latin typeface="Bahnschrift Light Condensed" panose="020B0502040204020203" pitchFamily="34" charset="0"/>
              </a:rPr>
              <a:t> in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western-</a:t>
            </a:r>
            <a:r>
              <a:rPr lang="hu-HU" sz="2000" dirty="0" err="1">
                <a:latin typeface="Bahnschrift Light Condensed" panose="020B0502040204020203" pitchFamily="34" charset="0"/>
              </a:rPr>
              <a:t>central</a:t>
            </a:r>
            <a:r>
              <a:rPr lang="hu-HU" sz="2000" dirty="0">
                <a:latin typeface="Bahnschrift Light Condensed" panose="020B0502040204020203" pitchFamily="34" charset="0"/>
              </a:rPr>
              <a:t> part of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Apuseni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Mts</a:t>
            </a:r>
            <a:r>
              <a:rPr lang="hu-HU" sz="2000" dirty="0">
                <a:latin typeface="Bahnschrift Light Condensed" panose="020B0502040204020203" pitchFamily="34" charset="0"/>
              </a:rPr>
              <a:t> (</a:t>
            </a:r>
            <a:r>
              <a:rPr lang="hu-HU" sz="2000" dirty="0" err="1">
                <a:latin typeface="Bahnschrift Light Condensed" panose="020B0502040204020203" pitchFamily="34" charset="0"/>
              </a:rPr>
              <a:t>Romania</a:t>
            </a:r>
            <a:r>
              <a:rPr lang="hu-HU" sz="2000" dirty="0">
                <a:latin typeface="Bahnschrift Light Condensed" panose="020B0502040204020203" pitchFamily="34" charset="0"/>
              </a:rPr>
              <a:t>) </a:t>
            </a:r>
            <a:r>
              <a:rPr lang="hu-HU" sz="2000" dirty="0" err="1">
                <a:latin typeface="Bahnschrift Light Condensed" panose="020B0502040204020203" pitchFamily="34" charset="0"/>
              </a:rPr>
              <a:t>as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well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as</a:t>
            </a:r>
            <a:r>
              <a:rPr lang="hu-HU" sz="2000" dirty="0">
                <a:latin typeface="Bahnschrift Light Condensed" panose="020B0502040204020203" pitchFamily="34" charset="0"/>
              </a:rPr>
              <a:t> in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basement</a:t>
            </a:r>
            <a:r>
              <a:rPr lang="hu-HU" sz="2000" dirty="0">
                <a:latin typeface="Bahnschrift Light Condensed" panose="020B0502040204020203" pitchFamily="34" charset="0"/>
              </a:rPr>
              <a:t> of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Pannonian </a:t>
            </a:r>
            <a:r>
              <a:rPr lang="hu-HU" sz="2000" dirty="0" err="1">
                <a:latin typeface="Bahnschrift Light Condensed" panose="020B0502040204020203" pitchFamily="34" charset="0"/>
              </a:rPr>
              <a:t>Basin</a:t>
            </a:r>
            <a:r>
              <a:rPr lang="hu-HU" sz="2000" dirty="0">
                <a:latin typeface="Bahnschrift Light Condensed" panose="020B0502040204020203" pitchFamily="34" charset="0"/>
              </a:rPr>
              <a:t> (Hungary, </a:t>
            </a:r>
            <a:r>
              <a:rPr lang="hu-HU" sz="2000" dirty="0" err="1">
                <a:latin typeface="Bahnschrift Light Condensed" panose="020B0502040204020203" pitchFamily="34" charset="0"/>
              </a:rPr>
              <a:t>including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all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three</a:t>
            </a:r>
            <a:r>
              <a:rPr lang="hu-HU" sz="2000" dirty="0">
                <a:latin typeface="Bahnschrift Light Condensed" panose="020B0502040204020203" pitchFamily="34" charset="0"/>
              </a:rPr>
              <a:t> Alpine </a:t>
            </a:r>
            <a:r>
              <a:rPr lang="hu-HU" sz="2000" dirty="0" err="1">
                <a:latin typeface="Bahnschrift Light Condensed" panose="020B0502040204020203" pitchFamily="34" charset="0"/>
              </a:rPr>
              <a:t>facies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zones</a:t>
            </a:r>
            <a:r>
              <a:rPr lang="hu-HU" sz="2000" dirty="0">
                <a:latin typeface="Bahnschrift Light Condensed" panose="020B0502040204020203" pitchFamily="34" charset="0"/>
              </a:rPr>
              <a:t>) </a:t>
            </a:r>
            <a:r>
              <a:rPr lang="hu-HU" sz="2000" dirty="0" err="1">
                <a:latin typeface="Bahnschrift Light Condensed" panose="020B0502040204020203" pitchFamily="34" charset="0"/>
              </a:rPr>
              <a:t>dominantly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as</a:t>
            </a:r>
            <a:r>
              <a:rPr lang="hu-HU" sz="2000" dirty="0">
                <a:latin typeface="Bahnschrift Light Condensed" panose="020B0502040204020203" pitchFamily="34" charset="0"/>
              </a:rPr>
              <a:t> felsic </a:t>
            </a:r>
            <a:r>
              <a:rPr lang="hu-HU" sz="2000" dirty="0" err="1">
                <a:latin typeface="Bahnschrift Light Condensed" panose="020B0502040204020203" pitchFamily="34" charset="0"/>
              </a:rPr>
              <a:t>pyroclastic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rocks</a:t>
            </a:r>
            <a:r>
              <a:rPr lang="hu-HU" sz="2000" dirty="0">
                <a:latin typeface="Bahnschrift Light Condensed" panose="020B0502040204020203" pitchFamily="34" charset="0"/>
              </a:rPr>
              <a:t>; </a:t>
            </a:r>
            <a:r>
              <a:rPr lang="hu-HU" sz="2000" dirty="0" err="1">
                <a:latin typeface="Bahnschrift Light Condensed" panose="020B0502040204020203" pitchFamily="34" charset="0"/>
              </a:rPr>
              <a:t>however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dirty="0" err="1">
                <a:latin typeface="Bahnschrift Light Condensed" panose="020B0502040204020203" pitchFamily="34" charset="0"/>
              </a:rPr>
              <a:t>their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relationship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have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not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been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observed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yet</a:t>
            </a:r>
            <a:r>
              <a:rPr lang="hu-HU" sz="2000" dirty="0"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0C35F149-2558-4F7C-9A47-36F2F92D437B}"/>
              </a:ext>
            </a:extLst>
          </p:cNvPr>
          <p:cNvSpPr txBox="1"/>
          <p:nvPr/>
        </p:nvSpPr>
        <p:spPr>
          <a:xfrm>
            <a:off x="262990" y="1699555"/>
            <a:ext cx="11666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ahnschrift Light Condensed" panose="020B0502040204020203" pitchFamily="34" charset="0"/>
              </a:rPr>
              <a:t>(2) </a:t>
            </a:r>
            <a:r>
              <a:rPr lang="hu-HU" sz="2000" dirty="0" err="1">
                <a:latin typeface="Bahnschrift Light Condensed" panose="020B0502040204020203" pitchFamily="34" charset="0"/>
              </a:rPr>
              <a:t>Petrography</a:t>
            </a:r>
            <a:r>
              <a:rPr lang="hu-HU" sz="2000" dirty="0">
                <a:latin typeface="Bahnschrift Light Condensed" panose="020B0502040204020203" pitchFamily="34" charset="0"/>
              </a:rPr>
              <a:t> and major </a:t>
            </a:r>
            <a:r>
              <a:rPr lang="hu-HU" sz="2000" dirty="0" err="1">
                <a:latin typeface="Bahnschrift Light Condensed" panose="020B0502040204020203" pitchFamily="34" charset="0"/>
              </a:rPr>
              <a:t>element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geochemistry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revealed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that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these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rocks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were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affected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by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significant</a:t>
            </a:r>
            <a:r>
              <a:rPr lang="hu-HU" sz="2000" dirty="0">
                <a:latin typeface="Bahnschrift Light Condensed" panose="020B0502040204020203" pitchFamily="34" charset="0"/>
              </a:rPr>
              <a:t> post-</a:t>
            </a:r>
            <a:r>
              <a:rPr lang="hu-HU" sz="2000" dirty="0" err="1">
                <a:latin typeface="Bahnschrift Light Condensed" panose="020B0502040204020203" pitchFamily="34" charset="0"/>
              </a:rPr>
              <a:t>magmatic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alterations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dirty="0" err="1">
                <a:latin typeface="Bahnschrift Light Condensed" panose="020B0502040204020203" pitchFamily="34" charset="0"/>
              </a:rPr>
              <a:t>thus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immobile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elements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were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used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for</a:t>
            </a:r>
            <a:r>
              <a:rPr lang="hu-HU" sz="2000" dirty="0">
                <a:latin typeface="Bahnschrift Light Condensed" panose="020B0502040204020203" pitchFamily="34" charset="0"/>
              </a:rPr>
              <a:t> rock </a:t>
            </a:r>
            <a:r>
              <a:rPr lang="hu-HU" sz="2000" dirty="0" err="1">
                <a:latin typeface="Bahnschrift Light Condensed" panose="020B0502040204020203" pitchFamily="34" charset="0"/>
              </a:rPr>
              <a:t>classifications</a:t>
            </a:r>
            <a:r>
              <a:rPr lang="hu-HU" sz="2000" dirty="0">
                <a:latin typeface="Bahnschrift Light Condensed" panose="020B0502040204020203" pitchFamily="34" charset="0"/>
              </a:rPr>
              <a:t> and </a:t>
            </a:r>
            <a:r>
              <a:rPr lang="hu-HU" sz="2000" dirty="0" err="1">
                <a:latin typeface="Bahnschrift Light Condensed" panose="020B0502040204020203" pitchFamily="34" charset="0"/>
              </a:rPr>
              <a:t>petrogenetic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implications</a:t>
            </a:r>
            <a:r>
              <a:rPr lang="hu-HU" sz="2000" dirty="0"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86682DC-3A3D-41F3-82D0-78DEE9715266}"/>
              </a:ext>
            </a:extLst>
          </p:cNvPr>
          <p:cNvSpPr txBox="1"/>
          <p:nvPr/>
        </p:nvSpPr>
        <p:spPr>
          <a:xfrm>
            <a:off x="262990" y="2533645"/>
            <a:ext cx="11666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ahnschrift Light Condensed" panose="020B0502040204020203" pitchFamily="34" charset="0"/>
              </a:rPr>
              <a:t>(3) </a:t>
            </a:r>
            <a:r>
              <a:rPr lang="hu-HU" sz="2000" dirty="0" err="1">
                <a:latin typeface="Bahnschrift Light Condensed" panose="020B0502040204020203" pitchFamily="34" charset="0"/>
              </a:rPr>
              <a:t>Immobile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element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patterns</a:t>
            </a:r>
            <a:r>
              <a:rPr lang="hu-HU" sz="2000" dirty="0">
                <a:latin typeface="Bahnschrift Light Condensed" panose="020B0502040204020203" pitchFamily="34" charset="0"/>
              </a:rPr>
              <a:t> (REE </a:t>
            </a:r>
            <a:r>
              <a:rPr lang="hu-HU" sz="2000" dirty="0" err="1">
                <a:latin typeface="Bahnschrift Light Condensed" panose="020B0502040204020203" pitchFamily="34" charset="0"/>
              </a:rPr>
              <a:t>patterns</a:t>
            </a:r>
            <a:r>
              <a:rPr lang="hu-HU" sz="2000" dirty="0">
                <a:latin typeface="Bahnschrift Light Condensed" panose="020B0502040204020203" pitchFamily="34" charset="0"/>
              </a:rPr>
              <a:t> and </a:t>
            </a:r>
            <a:r>
              <a:rPr lang="hu-HU" sz="2000" dirty="0" err="1">
                <a:latin typeface="Bahnschrift Light Condensed" panose="020B0502040204020203" pitchFamily="34" charset="0"/>
              </a:rPr>
              <a:t>spider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diagrams</a:t>
            </a:r>
            <a:r>
              <a:rPr lang="hu-HU" sz="2000" dirty="0">
                <a:latin typeface="Bahnschrift Light Condensed" panose="020B0502040204020203" pitchFamily="34" charset="0"/>
              </a:rPr>
              <a:t>) </a:t>
            </a:r>
            <a:r>
              <a:rPr lang="hu-HU" sz="2000" dirty="0" err="1">
                <a:latin typeface="Bahnschrift Light Condensed" panose="020B0502040204020203" pitchFamily="34" charset="0"/>
              </a:rPr>
              <a:t>are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similar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for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all</a:t>
            </a:r>
            <a:r>
              <a:rPr lang="hu-HU" sz="2000" dirty="0">
                <a:latin typeface="Bahnschrift Light Condensed" panose="020B0502040204020203" pitchFamily="34" charset="0"/>
              </a:rPr>
              <a:t> rock </a:t>
            </a:r>
            <a:r>
              <a:rPr lang="hu-HU" sz="2000" dirty="0" err="1">
                <a:latin typeface="Bahnschrift Light Condensed" panose="020B0502040204020203" pitchFamily="34" charset="0"/>
              </a:rPr>
              <a:t>types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suggesting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fractional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crystallization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from</a:t>
            </a:r>
            <a:r>
              <a:rPr lang="hu-HU" sz="2000" dirty="0">
                <a:latin typeface="Bahnschrift Light Condensed" panose="020B0502040204020203" pitchFamily="34" charset="0"/>
              </a:rPr>
              <a:t> a </a:t>
            </a:r>
            <a:r>
              <a:rPr lang="hu-HU" sz="2000" dirty="0" err="1">
                <a:latin typeface="Bahnschrift Light Condensed" panose="020B0502040204020203" pitchFamily="34" charset="0"/>
              </a:rPr>
              <a:t>common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or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similar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source</a:t>
            </a:r>
            <a:r>
              <a:rPr lang="hu-HU" sz="2000" dirty="0"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2E61AA36-7B9F-4F1C-A713-CE8F506FCE8F}"/>
              </a:ext>
            </a:extLst>
          </p:cNvPr>
          <p:cNvSpPr txBox="1"/>
          <p:nvPr/>
        </p:nvSpPr>
        <p:spPr>
          <a:xfrm>
            <a:off x="262990" y="3411851"/>
            <a:ext cx="11666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ahnschrift Light Condensed" panose="020B0502040204020203" pitchFamily="34" charset="0"/>
              </a:rPr>
              <a:t>(4) </a:t>
            </a:r>
            <a:r>
              <a:rPr lang="hu-HU" sz="2000" dirty="0" err="1">
                <a:latin typeface="Bahnschrift Light Condensed" panose="020B0502040204020203" pitchFamily="34" charset="0"/>
              </a:rPr>
              <a:t>Zircon</a:t>
            </a:r>
            <a:r>
              <a:rPr lang="hu-HU" sz="2000" dirty="0">
                <a:latin typeface="Bahnschrift Light Condensed" panose="020B0502040204020203" pitchFamily="34" charset="0"/>
              </a:rPr>
              <a:t> U-Pb </a:t>
            </a:r>
            <a:r>
              <a:rPr lang="hu-HU" sz="2000" dirty="0" err="1">
                <a:latin typeface="Bahnschrift Light Condensed" panose="020B0502040204020203" pitchFamily="34" charset="0"/>
              </a:rPr>
              <a:t>ages</a:t>
            </a:r>
            <a:r>
              <a:rPr lang="hu-HU" sz="2000" dirty="0">
                <a:latin typeface="Bahnschrift Light Condensed" panose="020B0502040204020203" pitchFamily="34" charset="0"/>
              </a:rPr>
              <a:t> of </a:t>
            </a:r>
            <a:r>
              <a:rPr lang="hu-HU" sz="2000" dirty="0" err="1">
                <a:latin typeface="Bahnschrift Light Condensed" panose="020B0502040204020203" pitchFamily="34" charset="0"/>
              </a:rPr>
              <a:t>this</a:t>
            </a:r>
            <a:r>
              <a:rPr lang="hu-HU" sz="2000" dirty="0">
                <a:latin typeface="Bahnschrift Light Condensed" panose="020B0502040204020203" pitchFamily="34" charset="0"/>
              </a:rPr>
              <a:t> Permian </a:t>
            </a:r>
            <a:r>
              <a:rPr lang="hu-HU" sz="2000" dirty="0" err="1">
                <a:latin typeface="Bahnschrift Light Condensed" panose="020B0502040204020203" pitchFamily="34" charset="0"/>
              </a:rPr>
              <a:t>cogenetic</a:t>
            </a:r>
            <a:r>
              <a:rPr lang="hu-HU" sz="2000" dirty="0">
                <a:latin typeface="Bahnschrift Light Condensed" panose="020B0502040204020203" pitchFamily="34" charset="0"/>
              </a:rPr>
              <a:t> rock </a:t>
            </a:r>
            <a:r>
              <a:rPr lang="hu-HU" sz="2000" dirty="0" err="1">
                <a:latin typeface="Bahnschrift Light Condensed" panose="020B0502040204020203" pitchFamily="34" charset="0"/>
              </a:rPr>
              <a:t>assemblage</a:t>
            </a:r>
            <a:r>
              <a:rPr lang="hu-HU" sz="2000" dirty="0">
                <a:latin typeface="Bahnschrift Light Condensed" panose="020B0502040204020203" pitchFamily="34" charset="0"/>
              </a:rPr>
              <a:t> overlap </a:t>
            </a:r>
            <a:r>
              <a:rPr lang="hu-HU" sz="2000" dirty="0" err="1">
                <a:latin typeface="Bahnschrift Light Condensed" panose="020B0502040204020203" pitchFamily="34" charset="0"/>
              </a:rPr>
              <a:t>each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other</a:t>
            </a:r>
            <a:r>
              <a:rPr lang="hu-HU" sz="2000" dirty="0">
                <a:latin typeface="Bahnschrift Light Condensed" panose="020B0502040204020203" pitchFamily="34" charset="0"/>
              </a:rPr>
              <a:t> and </a:t>
            </a:r>
            <a:r>
              <a:rPr lang="hu-HU" sz="2000" dirty="0" err="1">
                <a:latin typeface="Bahnschrift Light Condensed" panose="020B0502040204020203" pitchFamily="34" charset="0"/>
              </a:rPr>
              <a:t>fall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within</a:t>
            </a:r>
            <a:r>
              <a:rPr lang="hu-HU" sz="2000" dirty="0">
                <a:latin typeface="Bahnschrift Light Condensed" panose="020B0502040204020203" pitchFamily="34" charset="0"/>
              </a:rPr>
              <a:t> a </a:t>
            </a:r>
            <a:r>
              <a:rPr lang="hu-HU" sz="2000" dirty="0" err="1">
                <a:latin typeface="Bahnschrift Light Condensed" panose="020B0502040204020203" pitchFamily="34" charset="0"/>
              </a:rPr>
              <a:t>relatively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brief</a:t>
            </a:r>
            <a:r>
              <a:rPr lang="hu-HU" sz="2000" dirty="0">
                <a:latin typeface="Bahnschrift Light Condensed" panose="020B0502040204020203" pitchFamily="34" charset="0"/>
              </a:rPr>
              <a:t>, ~ 10 </a:t>
            </a:r>
            <a:r>
              <a:rPr lang="hu-HU" sz="2000" dirty="0" err="1">
                <a:latin typeface="Bahnschrift Light Condensed" panose="020B0502040204020203" pitchFamily="34" charset="0"/>
              </a:rPr>
              <a:t>Myr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long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time-span</a:t>
            </a:r>
            <a:r>
              <a:rPr lang="hu-HU" sz="2000" dirty="0">
                <a:latin typeface="Bahnschrift Light Condensed" panose="020B0502040204020203" pitchFamily="34" charset="0"/>
              </a:rPr>
              <a:t> (~ 269-259 Ma, </a:t>
            </a:r>
            <a:r>
              <a:rPr lang="hu-HU" sz="2000" dirty="0" err="1">
                <a:latin typeface="Bahnschrift Light Condensed" panose="020B0502040204020203" pitchFamily="34" charset="0"/>
              </a:rPr>
              <a:t>Guadalupian</a:t>
            </a:r>
            <a:r>
              <a:rPr lang="hu-HU" sz="2000" dirty="0">
                <a:latin typeface="Bahnschrift Light Condensed" panose="020B0502040204020203" pitchFamily="34" charset="0"/>
              </a:rPr>
              <a:t>) </a:t>
            </a:r>
            <a:r>
              <a:rPr lang="hu-HU" sz="2000" dirty="0" err="1">
                <a:latin typeface="Bahnschrift Light Condensed" panose="020B0502040204020203" pitchFamily="34" charset="0"/>
              </a:rPr>
              <a:t>suggesting</a:t>
            </a:r>
            <a:r>
              <a:rPr lang="hu-HU" sz="2000" dirty="0">
                <a:latin typeface="Bahnschrift Light Condensed" panose="020B0502040204020203" pitchFamily="34" charset="0"/>
              </a:rPr>
              <a:t> a </a:t>
            </a:r>
            <a:r>
              <a:rPr lang="hu-HU" sz="2000" dirty="0" err="1">
                <a:latin typeface="Bahnschrift Light Condensed" panose="020B0502040204020203" pitchFamily="34" charset="0"/>
              </a:rPr>
              <a:t>short-lived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complex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magmatic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system</a:t>
            </a:r>
            <a:r>
              <a:rPr lang="hu-HU" sz="2000" dirty="0">
                <a:latin typeface="Bahnschrift Light Condensed" panose="020B0502040204020203" pitchFamily="34" charset="0"/>
              </a:rPr>
              <a:t>. 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F5C94117-563E-40E0-8A28-00E0F43AC782}"/>
              </a:ext>
            </a:extLst>
          </p:cNvPr>
          <p:cNvSpPr txBox="1"/>
          <p:nvPr/>
        </p:nvSpPr>
        <p:spPr>
          <a:xfrm>
            <a:off x="262990" y="4339241"/>
            <a:ext cx="116660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Bahnschrift Light Condensed" panose="020B0502040204020203" pitchFamily="34" charset="0"/>
              </a:rPr>
              <a:t>(5) </a:t>
            </a:r>
            <a:r>
              <a:rPr lang="hu-HU" sz="2000" dirty="0" err="1">
                <a:latin typeface="Bahnschrift Light Condensed" panose="020B0502040204020203" pitchFamily="34" charset="0"/>
              </a:rPr>
              <a:t>Regarding</a:t>
            </a:r>
            <a:r>
              <a:rPr lang="hu-HU" sz="2000" dirty="0">
                <a:latin typeface="Bahnschrift Light Condensed" panose="020B0502040204020203" pitchFamily="34" charset="0"/>
              </a:rPr>
              <a:t> a </a:t>
            </a:r>
            <a:r>
              <a:rPr lang="hu-HU" sz="2000" dirty="0" err="1">
                <a:latin typeface="Bahnschrift Light Condensed" panose="020B0502040204020203" pitchFamily="34" charset="0"/>
              </a:rPr>
              <a:t>broader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correlation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radiometric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ages</a:t>
            </a:r>
            <a:r>
              <a:rPr lang="hu-HU" sz="2000" dirty="0">
                <a:latin typeface="Bahnschrift Light Condensed" panose="020B0502040204020203" pitchFamily="34" charset="0"/>
              </a:rPr>
              <a:t> of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studied</a:t>
            </a:r>
            <a:r>
              <a:rPr lang="hu-HU" sz="2000" dirty="0">
                <a:latin typeface="Bahnschrift Light Condensed" panose="020B0502040204020203" pitchFamily="34" charset="0"/>
              </a:rPr>
              <a:t> Permian </a:t>
            </a:r>
            <a:r>
              <a:rPr lang="hu-HU" sz="2000" dirty="0" err="1">
                <a:latin typeface="Bahnschrift Light Condensed" panose="020B0502040204020203" pitchFamily="34" charset="0"/>
              </a:rPr>
              <a:t>magmatic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formations</a:t>
            </a:r>
            <a:r>
              <a:rPr lang="hu-HU" sz="2000" dirty="0">
                <a:latin typeface="Bahnschrift Light Condensed" panose="020B0502040204020203" pitchFamily="34" charset="0"/>
              </a:rPr>
              <a:t> in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Tisza Mega-unit </a:t>
            </a:r>
            <a:r>
              <a:rPr lang="hu-HU" sz="2000" dirty="0" err="1">
                <a:latin typeface="Bahnschrift Light Condensed" panose="020B0502040204020203" pitchFamily="34" charset="0"/>
              </a:rPr>
              <a:t>are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significantly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younger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than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zircon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ages</a:t>
            </a:r>
            <a:r>
              <a:rPr lang="hu-HU" sz="2000" dirty="0">
                <a:latin typeface="Bahnschrift Light Condensed" panose="020B0502040204020203" pitchFamily="34" charset="0"/>
              </a:rPr>
              <a:t> of </a:t>
            </a:r>
            <a:r>
              <a:rPr lang="hu-HU" sz="2000" dirty="0" err="1">
                <a:latin typeface="Bahnschrift Light Condensed" panose="020B0502040204020203" pitchFamily="34" charset="0"/>
              </a:rPr>
              <a:t>other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well-studied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parts</a:t>
            </a:r>
            <a:r>
              <a:rPr lang="hu-HU" sz="2000" dirty="0">
                <a:latin typeface="Bahnschrift Light Condensed" panose="020B0502040204020203" pitchFamily="34" charset="0"/>
              </a:rPr>
              <a:t> of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Central</a:t>
            </a:r>
            <a:r>
              <a:rPr lang="hu-HU" sz="2000" dirty="0">
                <a:latin typeface="Bahnschrift Light Condensed" panose="020B0502040204020203" pitchFamily="34" charset="0"/>
              </a:rPr>
              <a:t> European </a:t>
            </a:r>
            <a:r>
              <a:rPr lang="hu-HU" sz="2000" dirty="0" err="1">
                <a:latin typeface="Bahnschrift Light Condensed" panose="020B0502040204020203" pitchFamily="34" charset="0"/>
              </a:rPr>
              <a:t>Variscides</a:t>
            </a:r>
            <a:r>
              <a:rPr lang="hu-HU" sz="2000" dirty="0">
                <a:latin typeface="Bahnschrift Light Condensed" panose="020B0502040204020203" pitchFamily="34" charset="0"/>
              </a:rPr>
              <a:t> (</a:t>
            </a:r>
            <a:r>
              <a:rPr lang="hu-HU" sz="2000" dirty="0" err="1">
                <a:latin typeface="Bahnschrift Light Condensed" panose="020B0502040204020203" pitchFamily="34" charset="0"/>
              </a:rPr>
              <a:t>e.g</a:t>
            </a:r>
            <a:r>
              <a:rPr lang="hu-HU" sz="2000" dirty="0">
                <a:latin typeface="Bahnschrift Light Condensed" panose="020B0502040204020203" pitchFamily="34" charset="0"/>
              </a:rPr>
              <a:t>., </a:t>
            </a:r>
            <a:r>
              <a:rPr lang="hu-HU" sz="2000" dirty="0" err="1">
                <a:latin typeface="Bahnschrift Light Condensed" panose="020B0502040204020203" pitchFamily="34" charset="0"/>
              </a:rPr>
              <a:t>Intra-Sudetic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Basin</a:t>
            </a:r>
            <a:r>
              <a:rPr lang="hu-HU" sz="2000" dirty="0">
                <a:latin typeface="Bahnschrift Light Condensed" panose="020B0502040204020203" pitchFamily="34" charset="0"/>
              </a:rPr>
              <a:t>, NE </a:t>
            </a:r>
            <a:r>
              <a:rPr lang="hu-HU" sz="2000" dirty="0" err="1">
                <a:latin typeface="Bahnschrift Light Condensed" panose="020B0502040204020203" pitchFamily="34" charset="0"/>
              </a:rPr>
              <a:t>Germany</a:t>
            </a:r>
            <a:r>
              <a:rPr lang="hu-HU" sz="2000" dirty="0">
                <a:latin typeface="Bahnschrift Light Condensed" panose="020B0502040204020203" pitchFamily="34" charset="0"/>
              </a:rPr>
              <a:t>), </a:t>
            </a:r>
            <a:r>
              <a:rPr lang="hu-HU" sz="2000" dirty="0" err="1">
                <a:latin typeface="Bahnschrift Light Condensed" panose="020B0502040204020203" pitchFamily="34" charset="0"/>
              </a:rPr>
              <a:t>where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much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older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ages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were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detected</a:t>
            </a:r>
            <a:r>
              <a:rPr lang="hu-HU" sz="2000" dirty="0">
                <a:latin typeface="Bahnschrift Light Condensed" panose="020B0502040204020203" pitchFamily="34" charset="0"/>
              </a:rPr>
              <a:t> (~ 300-280 Ma; </a:t>
            </a:r>
            <a:r>
              <a:rPr lang="hu-HU" sz="2000" dirty="0" err="1">
                <a:latin typeface="Bahnschrift Light Condensed" panose="020B0502040204020203" pitchFamily="34" charset="0"/>
              </a:rPr>
              <a:t>Breitkreuz</a:t>
            </a:r>
            <a:r>
              <a:rPr lang="hu-HU" sz="2000" dirty="0">
                <a:latin typeface="Bahnschrift Light Condensed" panose="020B0502040204020203" pitchFamily="34" charset="0"/>
              </a:rPr>
              <a:t> &amp; Kennedy 1999; Wilson </a:t>
            </a:r>
            <a:r>
              <a:rPr lang="hu-HU" sz="2000" dirty="0" err="1">
                <a:latin typeface="Bahnschrift Light Condensed" panose="020B0502040204020203" pitchFamily="34" charset="0"/>
              </a:rPr>
              <a:t>et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al</a:t>
            </a:r>
            <a:r>
              <a:rPr lang="hu-HU" sz="2000" dirty="0">
                <a:latin typeface="Bahnschrift Light Condensed" panose="020B0502040204020203" pitchFamily="34" charset="0"/>
              </a:rPr>
              <a:t>. 2004; </a:t>
            </a:r>
            <a:r>
              <a:rPr lang="hu-HU" sz="2000" dirty="0" err="1">
                <a:latin typeface="Bahnschrift Light Condensed" panose="020B0502040204020203" pitchFamily="34" charset="0"/>
              </a:rPr>
              <a:t>Awdankiewicz</a:t>
            </a:r>
            <a:r>
              <a:rPr lang="hu-HU" sz="2000" dirty="0">
                <a:latin typeface="Bahnschrift Light Condensed" panose="020B0502040204020203" pitchFamily="34" charset="0"/>
              </a:rPr>
              <a:t> &amp; </a:t>
            </a:r>
            <a:r>
              <a:rPr lang="hu-HU" sz="2000" dirty="0" err="1">
                <a:latin typeface="Bahnschrift Light Condensed" panose="020B0502040204020203" pitchFamily="34" charset="0"/>
              </a:rPr>
              <a:t>Krzya</a:t>
            </a:r>
            <a:r>
              <a:rPr lang="hu-HU" sz="2000" dirty="0">
                <a:latin typeface="Bahnschrift Light Condensed" panose="020B0502040204020203" pitchFamily="34" charset="0"/>
              </a:rPr>
              <a:t> 2010; </a:t>
            </a:r>
            <a:r>
              <a:rPr lang="hu-HU" sz="2000" dirty="0" err="1">
                <a:latin typeface="Bahnschrift Light Condensed" panose="020B0502040204020203" pitchFamily="34" charset="0"/>
              </a:rPr>
              <a:t>Repstock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et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al</a:t>
            </a:r>
            <a:r>
              <a:rPr lang="hu-HU" sz="2000" dirty="0">
                <a:latin typeface="Bahnschrift Light Condensed" panose="020B0502040204020203" pitchFamily="34" charset="0"/>
              </a:rPr>
              <a:t>. 2017; </a:t>
            </a:r>
            <a:r>
              <a:rPr lang="hu-HU" sz="2000" dirty="0" err="1">
                <a:latin typeface="Bahnschrift Light Condensed" panose="020B0502040204020203" pitchFamily="34" charset="0"/>
              </a:rPr>
              <a:t>Słodcyzk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et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al</a:t>
            </a:r>
            <a:r>
              <a:rPr lang="hu-HU" sz="2000" dirty="0">
                <a:latin typeface="Bahnschrift Light Condensed" panose="020B0502040204020203" pitchFamily="34" charset="0"/>
              </a:rPr>
              <a:t>. 2018). </a:t>
            </a:r>
            <a:r>
              <a:rPr lang="hu-HU" sz="2000" dirty="0" err="1">
                <a:latin typeface="Bahnschrift Light Condensed" panose="020B0502040204020203" pitchFamily="34" charset="0"/>
              </a:rPr>
              <a:t>However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observed</a:t>
            </a:r>
            <a:r>
              <a:rPr lang="hu-HU" sz="2000" dirty="0">
                <a:latin typeface="Bahnschrift Light Condensed" panose="020B0502040204020203" pitchFamily="34" charset="0"/>
              </a:rPr>
              <a:t> Permian </a:t>
            </a:r>
            <a:r>
              <a:rPr lang="hu-HU" sz="2000" dirty="0" err="1">
                <a:latin typeface="Bahnschrift Light Condensed" panose="020B0502040204020203" pitchFamily="34" charset="0"/>
              </a:rPr>
              <a:t>magmatic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rocks</a:t>
            </a:r>
            <a:r>
              <a:rPr lang="hu-HU" sz="2000" dirty="0">
                <a:latin typeface="Bahnschrift Light Condensed" panose="020B0502040204020203" pitchFamily="34" charset="0"/>
              </a:rPr>
              <a:t> show </a:t>
            </a:r>
            <a:r>
              <a:rPr lang="hu-HU" sz="2000" dirty="0" err="1">
                <a:latin typeface="Bahnschrift Light Condensed" panose="020B0502040204020203" pitchFamily="34" charset="0"/>
              </a:rPr>
              <a:t>geochemical</a:t>
            </a:r>
            <a:r>
              <a:rPr lang="hu-HU" sz="2000" dirty="0">
                <a:latin typeface="Bahnschrift Light Condensed" panose="020B0502040204020203" pitchFamily="34" charset="0"/>
              </a:rPr>
              <a:t> and </a:t>
            </a:r>
            <a:r>
              <a:rPr lang="hu-HU" sz="2000" dirty="0" err="1">
                <a:latin typeface="Bahnschrift Light Condensed" panose="020B0502040204020203" pitchFamily="34" charset="0"/>
              </a:rPr>
              <a:t>geochronological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similarity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with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those</a:t>
            </a:r>
            <a:r>
              <a:rPr lang="hu-HU" sz="2000" dirty="0">
                <a:latin typeface="Bahnschrift Light Condensed" panose="020B0502040204020203" pitchFamily="34" charset="0"/>
              </a:rPr>
              <a:t> of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Western </a:t>
            </a:r>
            <a:r>
              <a:rPr lang="hu-HU" sz="2000" dirty="0" err="1">
                <a:latin typeface="Bahnschrift Light Condensed" panose="020B0502040204020203" pitchFamily="34" charset="0"/>
              </a:rPr>
              <a:t>Carpathians</a:t>
            </a:r>
            <a:r>
              <a:rPr lang="hu-HU" sz="2000" dirty="0">
                <a:latin typeface="Bahnschrift Light Condensed" panose="020B0502040204020203" pitchFamily="34" charset="0"/>
              </a:rPr>
              <a:t> (</a:t>
            </a:r>
            <a:r>
              <a:rPr lang="hu-HU" sz="2000" dirty="0" err="1">
                <a:latin typeface="Bahnschrift Light Condensed" panose="020B0502040204020203" pitchFamily="34" charset="0"/>
              </a:rPr>
              <a:t>see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details</a:t>
            </a:r>
            <a:r>
              <a:rPr lang="hu-HU" sz="2000" dirty="0">
                <a:latin typeface="Bahnschrift Light Condensed" panose="020B0502040204020203" pitchFamily="34" charset="0"/>
              </a:rPr>
              <a:t> in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next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slides</a:t>
            </a:r>
            <a:r>
              <a:rPr lang="hu-HU" sz="2000" dirty="0">
                <a:latin typeface="Bahnschrift Light Condensed" panose="020B0502040204020203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2712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712856E-64B8-45BF-8586-C38E76A32016}"/>
              </a:ext>
            </a:extLst>
          </p:cNvPr>
          <p:cNvSpPr txBox="1"/>
          <p:nvPr/>
        </p:nvSpPr>
        <p:spPr>
          <a:xfrm>
            <a:off x="1159565" y="20505"/>
            <a:ext cx="98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Geochemistry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and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correlation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in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Carpathian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-Pannonian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region</a:t>
            </a:r>
            <a:endParaRPr lang="hu-HU" sz="2400" b="1" dirty="0">
              <a:solidFill>
                <a:srgbClr val="0F72BA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1BDBC96-BF96-4844-B38E-72DB04AEEA01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EB20545-8E7A-4B47-B913-9C0BB2CE2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88" y="634656"/>
            <a:ext cx="3791149" cy="270146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47DCF2C-02A6-44E7-AD38-8D5057073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004" y="632361"/>
            <a:ext cx="3791149" cy="270605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065C5DD-1FDF-4B80-BAFE-16BC39FFE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88" y="3429001"/>
            <a:ext cx="3791149" cy="260274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D56BD00-72DC-45F8-9B29-A25951C9D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8004" y="3411753"/>
            <a:ext cx="3791149" cy="2602740"/>
          </a:xfrm>
          <a:prstGeom prst="rect">
            <a:avLst/>
          </a:prstGeom>
        </p:spPr>
      </p:pic>
      <p:pic>
        <p:nvPicPr>
          <p:cNvPr id="14" name="Kép 13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69ADA66A-2E5E-4937-9395-B848B07AA6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120" y="629763"/>
            <a:ext cx="3635992" cy="2651645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9FEEE2C1-854E-4EED-A922-C849A3C5240A}"/>
              </a:ext>
            </a:extLst>
          </p:cNvPr>
          <p:cNvSpPr txBox="1"/>
          <p:nvPr/>
        </p:nvSpPr>
        <p:spPr>
          <a:xfrm>
            <a:off x="8183120" y="3414966"/>
            <a:ext cx="35236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Correlations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between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Permian felsic </a:t>
            </a:r>
            <a:r>
              <a:rPr lang="hu-HU" dirty="0" err="1">
                <a:latin typeface="Bahnschrift Light Condensed" panose="020B0502040204020203" pitchFamily="34" charset="0"/>
              </a:rPr>
              <a:t>volcanic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Tisza Mega-unit </a:t>
            </a:r>
            <a:r>
              <a:rPr lang="hu-HU" dirty="0">
                <a:latin typeface="Bahnschrift Light Condensed" panose="020B0502040204020203" pitchFamily="34" charset="0"/>
              </a:rPr>
              <a:t>(Pannonian </a:t>
            </a:r>
            <a:r>
              <a:rPr lang="hu-HU" dirty="0" err="1">
                <a:latin typeface="Bahnschrift Light Condensed" panose="020B0502040204020203" pitchFamily="34" charset="0"/>
              </a:rPr>
              <a:t>Basin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Apuseni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) and </a:t>
            </a:r>
            <a:r>
              <a:rPr lang="hu-HU" dirty="0" err="1">
                <a:latin typeface="Bahnschrift Light Condensed" panose="020B0502040204020203" pitchFamily="34" charset="0"/>
              </a:rPr>
              <a:t>similar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Southern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Gemeric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Unit,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Central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Western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Carpathians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Slovakia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)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  <a:r>
              <a:rPr lang="hu-HU" dirty="0" err="1">
                <a:latin typeface="Bahnschrift Light Condensed" panose="020B0502040204020203" pitchFamily="34" charset="0"/>
              </a:rPr>
              <a:t>Geochemical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data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latter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derive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Vozárová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al</a:t>
            </a:r>
            <a:r>
              <a:rPr lang="hu-HU" dirty="0">
                <a:latin typeface="Bahnschrift Light Condensed" panose="020B0502040204020203" pitchFamily="34" charset="0"/>
              </a:rPr>
              <a:t>. (2009). </a:t>
            </a:r>
            <a:r>
              <a:rPr lang="hu-HU" dirty="0" err="1">
                <a:latin typeface="Bahnschrift Light Condensed" panose="020B0502040204020203" pitchFamily="34" charset="0"/>
              </a:rPr>
              <a:t>Note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similar</a:t>
            </a:r>
            <a:r>
              <a:rPr lang="hu-HU" dirty="0">
                <a:latin typeface="Bahnschrift Light Condensed" panose="020B0502040204020203" pitchFamily="34" charset="0"/>
              </a:rPr>
              <a:t> REE </a:t>
            </a:r>
            <a:r>
              <a:rPr lang="hu-HU" dirty="0" err="1">
                <a:latin typeface="Bahnschrift Light Condensed" panose="020B0502040204020203" pitchFamily="34" charset="0"/>
              </a:rPr>
              <a:t>fractionations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well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enrichments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depletions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immobile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elements</a:t>
            </a:r>
            <a:endParaRPr lang="hu-HU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329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712856E-64B8-45BF-8586-C38E76A32016}"/>
              </a:ext>
            </a:extLst>
          </p:cNvPr>
          <p:cNvSpPr txBox="1"/>
          <p:nvPr/>
        </p:nvSpPr>
        <p:spPr>
          <a:xfrm>
            <a:off x="1159565" y="20505"/>
            <a:ext cx="98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Geochemistry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and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correlation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in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Carpathian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-Pannonian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region</a:t>
            </a:r>
            <a:endParaRPr lang="hu-HU" sz="2400" b="1" dirty="0">
              <a:solidFill>
                <a:srgbClr val="0F72BA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1BDBC96-BF96-4844-B38E-72DB04AEEA01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pic>
        <p:nvPicPr>
          <p:cNvPr id="9" name="Kép 8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47575DC7-C281-42C5-B6B6-3985A9DA6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6" y="562357"/>
            <a:ext cx="4029437" cy="2753885"/>
          </a:xfrm>
          <a:prstGeom prst="rect">
            <a:avLst/>
          </a:prstGeom>
        </p:spPr>
      </p:pic>
      <p:pic>
        <p:nvPicPr>
          <p:cNvPr id="12" name="Kép 11" descr="A képen térkép látható&#10;&#10;Automatikusan generált leírás">
            <a:extLst>
              <a:ext uri="{FF2B5EF4-FFF2-40B4-BE49-F238E27FC236}">
                <a16:creationId xmlns:a16="http://schemas.microsoft.com/office/drawing/2014/main" id="{C78AE1E2-6D45-4DD0-9546-A361F3645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652" y="562357"/>
            <a:ext cx="4029437" cy="2751651"/>
          </a:xfrm>
          <a:prstGeom prst="rect">
            <a:avLst/>
          </a:prstGeom>
        </p:spPr>
      </p:pic>
      <p:pic>
        <p:nvPicPr>
          <p:cNvPr id="14" name="Kép 13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52A96E66-FDD0-496E-B68F-BE77E1952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5" y="3376882"/>
            <a:ext cx="4034229" cy="2753885"/>
          </a:xfrm>
          <a:prstGeom prst="rect">
            <a:avLst/>
          </a:prstGeom>
        </p:spPr>
      </p:pic>
      <p:pic>
        <p:nvPicPr>
          <p:cNvPr id="16" name="Kép 15" descr="A képen térkép, szöveg látható&#10;&#10;Automatikusan generált leírás">
            <a:extLst>
              <a:ext uri="{FF2B5EF4-FFF2-40B4-BE49-F238E27FC236}">
                <a16:creationId xmlns:a16="http://schemas.microsoft.com/office/drawing/2014/main" id="{C9913CF5-9F0B-410B-9D9F-A4D6486B4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24" y="3379116"/>
            <a:ext cx="4030956" cy="2751651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AD863F2D-AE33-433F-9C70-8139CB8A2CE6}"/>
              </a:ext>
            </a:extLst>
          </p:cNvPr>
          <p:cNvSpPr txBox="1"/>
          <p:nvPr/>
        </p:nvSpPr>
        <p:spPr>
          <a:xfrm>
            <a:off x="8999580" y="562357"/>
            <a:ext cx="23575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Correlations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between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Permian felsic </a:t>
            </a:r>
            <a:r>
              <a:rPr lang="hu-HU" dirty="0" err="1">
                <a:latin typeface="Bahnschrift Light Condensed" panose="020B0502040204020203" pitchFamily="34" charset="0"/>
              </a:rPr>
              <a:t>volcanic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Central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Transdanubia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>
                <a:latin typeface="Bahnschrift Light Condensed" panose="020B0502040204020203" pitchFamily="34" charset="0"/>
              </a:rPr>
              <a:t>(ALCAPA Mega-unit, Hungary) and </a:t>
            </a:r>
            <a:r>
              <a:rPr lang="hu-HU" dirty="0" err="1">
                <a:latin typeface="Bahnschrift Light Condensed" panose="020B0502040204020203" pitchFamily="34" charset="0"/>
              </a:rPr>
              <a:t>similar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Northern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Veporic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Unit,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Central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Western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Carpathians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Slovakia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)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  <a:r>
              <a:rPr lang="hu-HU" dirty="0" err="1">
                <a:latin typeface="Bahnschrift Light Condensed" panose="020B0502040204020203" pitchFamily="34" charset="0"/>
              </a:rPr>
              <a:t>Geochemical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data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latter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derive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Vozárová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al</a:t>
            </a:r>
            <a:r>
              <a:rPr lang="hu-HU" dirty="0">
                <a:latin typeface="Bahnschrift Light Condensed" panose="020B0502040204020203" pitchFamily="34" charset="0"/>
              </a:rPr>
              <a:t>. (2016). </a:t>
            </a:r>
            <a:r>
              <a:rPr lang="hu-HU" dirty="0" err="1">
                <a:latin typeface="Bahnschrift Light Condensed" panose="020B0502040204020203" pitchFamily="34" charset="0"/>
              </a:rPr>
              <a:t>Note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similar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enrichments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depletions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immobile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elements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insignificant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Eu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anomaly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case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both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areas</a:t>
            </a:r>
            <a:endParaRPr lang="hu-HU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52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712856E-64B8-45BF-8586-C38E76A32016}"/>
              </a:ext>
            </a:extLst>
          </p:cNvPr>
          <p:cNvSpPr txBox="1"/>
          <p:nvPr/>
        </p:nvSpPr>
        <p:spPr>
          <a:xfrm>
            <a:off x="1159565" y="20505"/>
            <a:ext cx="98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Geochronology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and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correlation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in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Carpathian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-Pannonian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region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DF2E23B-7C3D-498E-ACE0-B16D04D87B2D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3C5A4AB-82A4-4EFD-9C1E-810EB5643A04}"/>
              </a:ext>
            </a:extLst>
          </p:cNvPr>
          <p:cNvSpPr txBox="1"/>
          <p:nvPr/>
        </p:nvSpPr>
        <p:spPr>
          <a:xfrm>
            <a:off x="590006" y="4783893"/>
            <a:ext cx="110685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Permian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magmatic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episodes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region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including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our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new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results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recent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zircon</a:t>
            </a:r>
            <a:r>
              <a:rPr lang="hu-HU" dirty="0">
                <a:latin typeface="Bahnschrift Light Condensed" panose="020B0502040204020203" pitchFamily="34" charset="0"/>
              </a:rPr>
              <a:t> U-Pb </a:t>
            </a:r>
            <a:r>
              <a:rPr lang="hu-HU" dirty="0" err="1">
                <a:latin typeface="Bahnschrift Light Condensed" panose="020B0502040204020203" pitchFamily="34" charset="0"/>
              </a:rPr>
              <a:t>datings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felsic </a:t>
            </a:r>
            <a:r>
              <a:rPr lang="hu-HU" dirty="0" err="1">
                <a:latin typeface="Bahnschrift Light Condensed" panose="020B0502040204020203" pitchFamily="34" charset="0"/>
              </a:rPr>
              <a:t>volcanites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ALCAPA Mega-unit (Lelkes-Felvári &amp; </a:t>
            </a:r>
            <a:r>
              <a:rPr lang="hu-HU" dirty="0" err="1">
                <a:latin typeface="Bahnschrift Light Condensed" panose="020B0502040204020203" pitchFamily="34" charset="0"/>
              </a:rPr>
              <a:t>Klötzli</a:t>
            </a:r>
            <a:r>
              <a:rPr lang="hu-HU" dirty="0">
                <a:latin typeface="Bahnschrift Light Condensed" panose="020B0502040204020203" pitchFamily="34" charset="0"/>
              </a:rPr>
              <a:t> 2004; </a:t>
            </a:r>
            <a:r>
              <a:rPr lang="hu-HU" dirty="0" err="1">
                <a:latin typeface="Bahnschrift Light Condensed" panose="020B0502040204020203" pitchFamily="34" charset="0"/>
              </a:rPr>
              <a:t>Vozárová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al</a:t>
            </a:r>
            <a:r>
              <a:rPr lang="hu-HU" dirty="0">
                <a:latin typeface="Bahnschrift Light Condensed" panose="020B0502040204020203" pitchFamily="34" charset="0"/>
              </a:rPr>
              <a:t>. 2009, 2015, 2016; Kelemen </a:t>
            </a:r>
            <a:r>
              <a:rPr lang="hu-HU" dirty="0" err="1">
                <a:latin typeface="Bahnschrift Light Condensed" panose="020B0502040204020203" pitchFamily="34" charset="0"/>
              </a:rPr>
              <a:t>et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al</a:t>
            </a:r>
            <a:r>
              <a:rPr lang="hu-HU" dirty="0">
                <a:latin typeface="Bahnschrift Light Condensed" panose="020B0502040204020203" pitchFamily="34" charset="0"/>
              </a:rPr>
              <a:t>. 2017; </a:t>
            </a:r>
            <a:r>
              <a:rPr lang="hu-HU" dirty="0" err="1">
                <a:latin typeface="Bahnschrift Light Condensed" panose="020B0502040204020203" pitchFamily="34" charset="0"/>
              </a:rPr>
              <a:t>Ondrejka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al</a:t>
            </a:r>
            <a:r>
              <a:rPr lang="hu-HU" dirty="0">
                <a:latin typeface="Bahnschrift Light Condensed" panose="020B0502040204020203" pitchFamily="34" charset="0"/>
              </a:rPr>
              <a:t>. 2018). Permian </a:t>
            </a:r>
            <a:r>
              <a:rPr lang="hu-HU" dirty="0" err="1">
                <a:latin typeface="Bahnschrift Light Condensed" panose="020B0502040204020203" pitchFamily="34" charset="0"/>
              </a:rPr>
              <a:t>magmatism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Tisza Mega-unit </a:t>
            </a:r>
            <a:r>
              <a:rPr lang="hu-HU" dirty="0" err="1">
                <a:latin typeface="Bahnschrift Light Condensed" panose="020B0502040204020203" pitchFamily="34" charset="0"/>
              </a:rPr>
              <a:t>proved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</a:t>
            </a:r>
            <a:r>
              <a:rPr lang="hu-HU" dirty="0">
                <a:latin typeface="Bahnschrift Light Condensed" panose="020B0502040204020203" pitchFamily="34" charset="0"/>
              </a:rPr>
              <a:t> be </a:t>
            </a:r>
            <a:r>
              <a:rPr lang="hu-HU" dirty="0" err="1">
                <a:latin typeface="Bahnschrift Light Condensed" panose="020B0502040204020203" pitchFamily="34" charset="0"/>
              </a:rPr>
              <a:t>separate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that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one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occured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Central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Transdanubia</a:t>
            </a:r>
            <a:r>
              <a:rPr lang="hu-HU" dirty="0">
                <a:latin typeface="Bahnschrift Light Condensed" panose="020B0502040204020203" pitchFamily="34" charset="0"/>
              </a:rPr>
              <a:t> (an </a:t>
            </a:r>
            <a:r>
              <a:rPr lang="hu-HU" dirty="0" err="1">
                <a:latin typeface="Bahnschrift Light Condensed" panose="020B0502040204020203" pitchFamily="34" charset="0"/>
              </a:rPr>
              <a:t>older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geochemically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distinct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volcanic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activity</a:t>
            </a:r>
            <a:r>
              <a:rPr lang="hu-HU" dirty="0">
                <a:latin typeface="Bahnschrift Light Condensed" panose="020B0502040204020203" pitchFamily="34" charset="0"/>
              </a:rPr>
              <a:t>); </a:t>
            </a:r>
            <a:r>
              <a:rPr lang="hu-HU" dirty="0" err="1">
                <a:latin typeface="Bahnschrift Light Condensed" panose="020B0502040204020203" pitchFamily="34" charset="0"/>
              </a:rPr>
              <a:t>however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zircon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datings</a:t>
            </a:r>
            <a:r>
              <a:rPr lang="hu-HU" dirty="0">
                <a:latin typeface="Bahnschrift Light Condensed" panose="020B0502040204020203" pitchFamily="34" charset="0"/>
              </a:rPr>
              <a:t> overlap </a:t>
            </a:r>
            <a:r>
              <a:rPr lang="hu-HU" dirty="0" err="1">
                <a:latin typeface="Bahnschrift Light Condensed" panose="020B0502040204020203" pitchFamily="34" charset="0"/>
              </a:rPr>
              <a:t>with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those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other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superunits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Central</a:t>
            </a:r>
            <a:r>
              <a:rPr lang="hu-HU" dirty="0">
                <a:latin typeface="Bahnschrift Light Condensed" panose="020B0502040204020203" pitchFamily="34" charset="0"/>
              </a:rPr>
              <a:t> Western </a:t>
            </a:r>
            <a:r>
              <a:rPr lang="hu-HU" dirty="0" err="1">
                <a:latin typeface="Bahnschrift Light Condensed" panose="020B0502040204020203" pitchFamily="34" charset="0"/>
              </a:rPr>
              <a:t>Carpathians</a:t>
            </a:r>
            <a:r>
              <a:rPr lang="hu-HU" dirty="0">
                <a:latin typeface="Bahnschrift Light Condensed" panose="020B0502040204020203" pitchFamily="34" charset="0"/>
              </a:rPr>
              <a:t>. The </a:t>
            </a:r>
            <a:r>
              <a:rPr lang="hu-HU" dirty="0" err="1">
                <a:latin typeface="Bahnschrift Light Condensed" panose="020B0502040204020203" pitchFamily="34" charset="0"/>
              </a:rPr>
              <a:t>latter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was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supported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whole</a:t>
            </a:r>
            <a:r>
              <a:rPr lang="hu-HU" dirty="0">
                <a:latin typeface="Bahnschrift Light Condensed" panose="020B0502040204020203" pitchFamily="34" charset="0"/>
              </a:rPr>
              <a:t>-rock </a:t>
            </a:r>
            <a:r>
              <a:rPr lang="hu-HU" dirty="0" err="1">
                <a:latin typeface="Bahnschrift Light Condensed" panose="020B0502040204020203" pitchFamily="34" charset="0"/>
              </a:rPr>
              <a:t>geochemistry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too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between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felsic </a:t>
            </a:r>
            <a:r>
              <a:rPr lang="hu-HU" dirty="0" err="1">
                <a:latin typeface="Bahnschrift Light Condensed" panose="020B0502040204020203" pitchFamily="34" charset="0"/>
              </a:rPr>
              <a:t>volcanic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Tisza Mega-unit and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Southern </a:t>
            </a:r>
            <a:r>
              <a:rPr lang="hu-HU" dirty="0" err="1">
                <a:latin typeface="Bahnschrift Light Condensed" panose="020B0502040204020203" pitchFamily="34" charset="0"/>
              </a:rPr>
              <a:t>Gemeric</a:t>
            </a:r>
            <a:r>
              <a:rPr lang="hu-HU" dirty="0">
                <a:latin typeface="Bahnschrift Light Condensed" panose="020B0502040204020203" pitchFamily="34" charset="0"/>
              </a:rPr>
              <a:t> Unit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5C66EBF2-4227-417B-8046-655546630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68" y="445515"/>
            <a:ext cx="11011988" cy="437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88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712856E-64B8-45BF-8586-C38E76A32016}"/>
              </a:ext>
            </a:extLst>
          </p:cNvPr>
          <p:cNvSpPr txBox="1"/>
          <p:nvPr/>
        </p:nvSpPr>
        <p:spPr>
          <a:xfrm>
            <a:off x="1159565" y="20505"/>
            <a:ext cx="98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Acknowledgements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DF2E23B-7C3D-498E-ACE0-B16D04D87B2D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1B86340-06C2-4654-BD78-3B1498A2D957}"/>
              </a:ext>
            </a:extLst>
          </p:cNvPr>
          <p:cNvSpPr txBox="1"/>
          <p:nvPr/>
        </p:nvSpPr>
        <p:spPr>
          <a:xfrm>
            <a:off x="623667" y="503975"/>
            <a:ext cx="109446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 Light Condensed" panose="020B0502040204020203" pitchFamily="34" charset="0"/>
              </a:rPr>
              <a:t>This study was supported by the </a:t>
            </a:r>
            <a:r>
              <a:rPr lang="en-US" sz="2000" dirty="0" err="1">
                <a:latin typeface="Bahnschrift Light Condensed" panose="020B0502040204020203" pitchFamily="34" charset="0"/>
              </a:rPr>
              <a:t>Bolyai</a:t>
            </a:r>
            <a:r>
              <a:rPr lang="en-US" sz="2000" dirty="0">
                <a:latin typeface="Bahnschrift Light Condensed" panose="020B0502040204020203" pitchFamily="34" charset="0"/>
              </a:rPr>
              <a:t> Research </a:t>
            </a:r>
            <a:r>
              <a:rPr lang="en-US" sz="2000" dirty="0" err="1">
                <a:latin typeface="Bahnschrift Light Condensed" panose="020B0502040204020203" pitchFamily="34" charset="0"/>
              </a:rPr>
              <a:t>Scolarship</a:t>
            </a:r>
            <a:r>
              <a:rPr lang="en-US" sz="2000" dirty="0">
                <a:latin typeface="Bahnschrift Light Condensed" panose="020B0502040204020203" pitchFamily="34" charset="0"/>
              </a:rPr>
              <a:t> of the Hungarian Academy of Sciences to </a:t>
            </a:r>
            <a:r>
              <a:rPr lang="en-US" sz="2000" dirty="0" err="1">
                <a:latin typeface="Bahnschrift Light Condensed" panose="020B0502040204020203" pitchFamily="34" charset="0"/>
              </a:rPr>
              <a:t>Réka</a:t>
            </a:r>
            <a:r>
              <a:rPr lang="en-US" sz="2000" dirty="0">
                <a:latin typeface="Bahnschrift Light Condensed" panose="020B0502040204020203" pitchFamily="34" charset="0"/>
              </a:rPr>
              <a:t> </a:t>
            </a:r>
            <a:r>
              <a:rPr lang="en-US" sz="2000" dirty="0" err="1">
                <a:latin typeface="Bahnschrift Light Condensed" panose="020B0502040204020203" pitchFamily="34" charset="0"/>
              </a:rPr>
              <a:t>Lukács</a:t>
            </a:r>
            <a:r>
              <a:rPr lang="en-US" sz="2000" dirty="0">
                <a:latin typeface="Bahnschrift Light Condensed" panose="020B0502040204020203" pitchFamily="34" charset="0"/>
              </a:rPr>
              <a:t> and Andrea </a:t>
            </a:r>
            <a:r>
              <a:rPr lang="en-US" sz="2000" dirty="0" err="1">
                <a:latin typeface="Bahnschrift Light Condensed" panose="020B0502040204020203" pitchFamily="34" charset="0"/>
              </a:rPr>
              <a:t>Varga</a:t>
            </a:r>
            <a:r>
              <a:rPr lang="en-US" sz="2000" dirty="0">
                <a:latin typeface="Bahnschrift Light Condensed" panose="020B0502040204020203" pitchFamily="34" charset="0"/>
              </a:rPr>
              <a:t> as well as by the UNKP-17-4, UNKP-18-4-SZTE-16</a:t>
            </a:r>
            <a:r>
              <a:rPr lang="hu-HU" sz="2000" dirty="0">
                <a:latin typeface="Bahnschrift Light Condensed" panose="020B0502040204020203" pitchFamily="34" charset="0"/>
              </a:rPr>
              <a:t>,</a:t>
            </a:r>
            <a:r>
              <a:rPr lang="en-US" sz="2000" dirty="0">
                <a:latin typeface="Bahnschrift Light Condensed" panose="020B0502040204020203" pitchFamily="34" charset="0"/>
              </a:rPr>
              <a:t> and UNKP-18-3-I-SZTE-90 New National Excellence Program of the Ministry of Human Capacities (Hungary) to Andrea </a:t>
            </a:r>
            <a:r>
              <a:rPr lang="en-US" sz="2000" dirty="0" err="1">
                <a:latin typeface="Bahnschrift Light Condensed" panose="020B0502040204020203" pitchFamily="34" charset="0"/>
              </a:rPr>
              <a:t>Varga</a:t>
            </a:r>
            <a:r>
              <a:rPr lang="en-US" sz="2000" dirty="0">
                <a:latin typeface="Bahnschrift Light Condensed" panose="020B0502040204020203" pitchFamily="34" charset="0"/>
              </a:rPr>
              <a:t> and Máté Szemerédi. Additionally, some parts of this research were financed by the Hungarian Scientific Research Fund projects PD 83511, PD 121048</a:t>
            </a:r>
            <a:r>
              <a:rPr lang="hu-HU" sz="2000" dirty="0">
                <a:latin typeface="Bahnschrift Light Condensed" panose="020B0502040204020203" pitchFamily="34" charset="0"/>
              </a:rPr>
              <a:t>,</a:t>
            </a:r>
            <a:r>
              <a:rPr lang="en-US" sz="2000" dirty="0">
                <a:latin typeface="Bahnschrift Light Condensed" panose="020B0502040204020203" pitchFamily="34" charset="0"/>
              </a:rPr>
              <a:t> K 108375</a:t>
            </a:r>
            <a:r>
              <a:rPr lang="hu-HU" sz="2000" dirty="0">
                <a:latin typeface="Bahnschrift Light Condensed" panose="020B0502040204020203" pitchFamily="34" charset="0"/>
              </a:rPr>
              <a:t>, and K 131690</a:t>
            </a:r>
            <a:r>
              <a:rPr lang="en-US" sz="2000" dirty="0">
                <a:latin typeface="Bahnschrift Light Condensed" panose="020B0502040204020203" pitchFamily="34" charset="0"/>
              </a:rPr>
              <a:t> (Hungary). </a:t>
            </a:r>
            <a:endParaRPr lang="hu-HU" sz="2000" dirty="0">
              <a:latin typeface="Bahnschrift Light Condensed" panose="020B0502040204020203" pitchFamily="34" charset="0"/>
            </a:endParaRPr>
          </a:p>
          <a:p>
            <a:pPr algn="ctr"/>
            <a:r>
              <a:rPr lang="en-US" sz="2000" dirty="0">
                <a:latin typeface="Bahnschrift Light Condensed" panose="020B0502040204020203" pitchFamily="34" charset="0"/>
              </a:rPr>
              <a:t>Samplings were accomplished by the assistance of </a:t>
            </a:r>
            <a:r>
              <a:rPr lang="en-US" sz="2000" dirty="0" err="1">
                <a:latin typeface="Bahnschrift Light Condensed" panose="020B0502040204020203" pitchFamily="34" charset="0"/>
              </a:rPr>
              <a:t>Ioan</a:t>
            </a:r>
            <a:r>
              <a:rPr lang="en-US" sz="2000" dirty="0">
                <a:latin typeface="Bahnschrift Light Condensed" panose="020B0502040204020203" pitchFamily="34" charset="0"/>
              </a:rPr>
              <a:t> </a:t>
            </a:r>
            <a:r>
              <a:rPr lang="en-US" sz="2000" dirty="0" err="1">
                <a:latin typeface="Bahnschrift Light Condensed" panose="020B0502040204020203" pitchFamily="34" charset="0"/>
              </a:rPr>
              <a:t>Seghedi</a:t>
            </a:r>
            <a:r>
              <a:rPr lang="en-US" sz="2000" dirty="0">
                <a:latin typeface="Bahnschrift Light Condensed" panose="020B0502040204020203" pitchFamily="34" charset="0"/>
              </a:rPr>
              <a:t> and Mihai </a:t>
            </a:r>
            <a:r>
              <a:rPr lang="en-US" sz="2000" dirty="0" err="1">
                <a:latin typeface="Bahnschrift Light Condensed" panose="020B0502040204020203" pitchFamily="34" charset="0"/>
              </a:rPr>
              <a:t>Tatu</a:t>
            </a:r>
            <a:r>
              <a:rPr lang="en-US" sz="2000" dirty="0">
                <a:latin typeface="Bahnschrift Light Condensed" panose="020B0502040204020203" pitchFamily="34" charset="0"/>
              </a:rPr>
              <a:t> (</a:t>
            </a:r>
            <a:r>
              <a:rPr lang="en-US" sz="2000" dirty="0" err="1">
                <a:latin typeface="Bahnschrift Light Condensed" panose="020B0502040204020203" pitchFamily="34" charset="0"/>
              </a:rPr>
              <a:t>Codru-Moma</a:t>
            </a:r>
            <a:r>
              <a:rPr lang="en-US" sz="2000" dirty="0">
                <a:latin typeface="Bahnschrift Light Condensed" panose="020B0502040204020203" pitchFamily="34" charset="0"/>
              </a:rPr>
              <a:t> Mts, 2017) and Béla </a:t>
            </a:r>
            <a:r>
              <a:rPr lang="en-US" sz="2000" dirty="0" err="1">
                <a:latin typeface="Bahnschrift Light Condensed" panose="020B0502040204020203" pitchFamily="34" charset="0"/>
              </a:rPr>
              <a:t>Raucsik</a:t>
            </a:r>
            <a:r>
              <a:rPr lang="en-US" sz="2000" dirty="0">
                <a:latin typeface="Bahnschrift Light Condensed" panose="020B0502040204020203" pitchFamily="34" charset="0"/>
              </a:rPr>
              <a:t>, Andrea </a:t>
            </a:r>
            <a:r>
              <a:rPr lang="en-US" sz="2000" dirty="0" err="1">
                <a:latin typeface="Bahnschrift Light Condensed" panose="020B0502040204020203" pitchFamily="34" charset="0"/>
              </a:rPr>
              <a:t>Varga</a:t>
            </a:r>
            <a:r>
              <a:rPr lang="hu-HU" sz="2000" dirty="0">
                <a:latin typeface="Bahnschrift Light Condensed" panose="020B0502040204020203" pitchFamily="34" charset="0"/>
              </a:rPr>
              <a:t>,</a:t>
            </a:r>
            <a:r>
              <a:rPr lang="en-US" sz="2000" dirty="0">
                <a:latin typeface="Bahnschrift Light Condensed" panose="020B0502040204020203" pitchFamily="34" charset="0"/>
              </a:rPr>
              <a:t> and </a:t>
            </a:r>
            <a:r>
              <a:rPr lang="en-US" sz="2000" dirty="0" err="1">
                <a:latin typeface="Bahnschrift Light Condensed" panose="020B0502040204020203" pitchFamily="34" charset="0"/>
              </a:rPr>
              <a:t>Előd</a:t>
            </a:r>
            <a:r>
              <a:rPr lang="en-US" sz="2000" dirty="0">
                <a:latin typeface="Bahnschrift Light Condensed" panose="020B0502040204020203" pitchFamily="34" charset="0"/>
              </a:rPr>
              <a:t> </a:t>
            </a:r>
            <a:r>
              <a:rPr lang="en-US" sz="2000" dirty="0" err="1">
                <a:latin typeface="Bahnschrift Light Condensed" panose="020B0502040204020203" pitchFamily="34" charset="0"/>
              </a:rPr>
              <a:t>Mészáros</a:t>
            </a:r>
            <a:r>
              <a:rPr lang="en-US" sz="2000" dirty="0">
                <a:latin typeface="Bahnschrift Light Condensed" panose="020B0502040204020203" pitchFamily="34" charset="0"/>
              </a:rPr>
              <a:t> (</a:t>
            </a:r>
            <a:r>
              <a:rPr lang="en-US" sz="2000" dirty="0" err="1">
                <a:latin typeface="Bahnschrift Light Condensed" panose="020B0502040204020203" pitchFamily="34" charset="0"/>
              </a:rPr>
              <a:t>Highiş</a:t>
            </a:r>
            <a:r>
              <a:rPr lang="en-US" sz="2000" dirty="0">
                <a:latin typeface="Bahnschrift Light Condensed" panose="020B0502040204020203" pitchFamily="34" charset="0"/>
              </a:rPr>
              <a:t> Mts, 2018).</a:t>
            </a:r>
            <a:endParaRPr lang="hu-HU" sz="2000" dirty="0">
              <a:latin typeface="Bahnschrift Light Condensed" panose="020B0502040204020203" pitchFamily="34" charset="0"/>
            </a:endParaRPr>
          </a:p>
          <a:p>
            <a:pPr algn="ctr"/>
            <a:r>
              <a:rPr lang="hu-HU" sz="2000" dirty="0" err="1">
                <a:latin typeface="Bahnschrift Light Condensed" panose="020B0502040204020203" pitchFamily="34" charset="0"/>
              </a:rPr>
              <a:t>We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are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grateful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to</a:t>
            </a:r>
            <a:r>
              <a:rPr lang="hu-HU" sz="2000" dirty="0">
                <a:latin typeface="Bahnschrift Light Condensed" panose="020B0502040204020203" pitchFamily="34" charset="0"/>
              </a:rPr>
              <a:t> Gyöngyi Lelkes-Felvári </a:t>
            </a:r>
            <a:r>
              <a:rPr lang="hu-HU" sz="2000" dirty="0" err="1">
                <a:latin typeface="Bahnschrift Light Condensed" panose="020B0502040204020203" pitchFamily="34" charset="0"/>
              </a:rPr>
              <a:t>for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providing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samples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from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Kékkút-4 </a:t>
            </a:r>
            <a:r>
              <a:rPr lang="hu-HU" sz="2000" dirty="0" err="1">
                <a:latin typeface="Bahnschrift Light Condensed" panose="020B0502040204020203" pitchFamily="34" charset="0"/>
              </a:rPr>
              <a:t>borehole</a:t>
            </a:r>
            <a:r>
              <a:rPr lang="hu-HU" sz="2000" dirty="0">
                <a:latin typeface="Bahnschrift Light Condensed" panose="020B0502040204020203" pitchFamily="34" charset="0"/>
              </a:rPr>
              <a:t> (</a:t>
            </a:r>
            <a:r>
              <a:rPr lang="hu-HU" sz="2000" dirty="0" err="1">
                <a:latin typeface="Bahnschrift Light Condensed" panose="020B0502040204020203" pitchFamily="34" charset="0"/>
              </a:rPr>
              <a:t>Central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Transdanubia</a:t>
            </a:r>
            <a:r>
              <a:rPr lang="hu-HU" sz="2000" dirty="0">
                <a:latin typeface="Bahnschrift Light Condensed" panose="020B0502040204020203" pitchFamily="34" charset="0"/>
              </a:rPr>
              <a:t>, ALCAPA Mega-unit).</a:t>
            </a:r>
          </a:p>
          <a:p>
            <a:pPr algn="ctr"/>
            <a:r>
              <a:rPr lang="en-US" sz="2000" dirty="0">
                <a:latin typeface="Bahnschrift Light Condensed" panose="020B0502040204020203" pitchFamily="34" charset="0"/>
              </a:rPr>
              <a:t>We </a:t>
            </a:r>
            <a:r>
              <a:rPr lang="hu-HU" sz="2000" dirty="0" err="1">
                <a:latin typeface="Bahnschrift Light Condensed" panose="020B0502040204020203" pitchFamily="34" charset="0"/>
              </a:rPr>
              <a:t>would</a:t>
            </a:r>
            <a:r>
              <a:rPr lang="hu-HU" sz="2000" dirty="0">
                <a:latin typeface="Bahnschrift Light Condensed" panose="020B0502040204020203" pitchFamily="34" charset="0"/>
              </a:rPr>
              <a:t> like </a:t>
            </a:r>
            <a:r>
              <a:rPr lang="hu-HU" sz="2000" dirty="0" err="1">
                <a:latin typeface="Bahnschrift Light Condensed" panose="020B0502040204020203" pitchFamily="34" charset="0"/>
              </a:rPr>
              <a:t>to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say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many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thanks</a:t>
            </a:r>
            <a:r>
              <a:rPr lang="en-US" sz="2000" dirty="0">
                <a:latin typeface="Bahnschrift Light Condensed" panose="020B0502040204020203" pitchFamily="34" charset="0"/>
              </a:rPr>
              <a:t> to the staffs of the MTA-ELTE Volcanology Research Group, the</a:t>
            </a:r>
            <a:r>
              <a:rPr lang="hu-HU" sz="2000" dirty="0">
                <a:latin typeface="Bahnschrift Light Condensed" panose="020B0502040204020203" pitchFamily="34" charset="0"/>
              </a:rPr>
              <a:t> ‘</a:t>
            </a:r>
            <a:r>
              <a:rPr lang="en-US" sz="2000" dirty="0">
                <a:latin typeface="Bahnschrift Light Condensed" panose="020B0502040204020203" pitchFamily="34" charset="0"/>
              </a:rPr>
              <a:t>V</a:t>
            </a:r>
            <a:r>
              <a:rPr lang="hu-HU" sz="2000" dirty="0">
                <a:latin typeface="Bahnschrift Light Condensed" panose="020B0502040204020203" pitchFamily="34" charset="0"/>
              </a:rPr>
              <a:t>u</a:t>
            </a:r>
            <a:r>
              <a:rPr lang="en-US" sz="2000" dirty="0" err="1">
                <a:latin typeface="Bahnschrift Light Condensed" panose="020B0502040204020203" pitchFamily="34" charset="0"/>
              </a:rPr>
              <a:t>lcano</a:t>
            </a:r>
            <a:r>
              <a:rPr lang="en-US" sz="2000" dirty="0">
                <a:latin typeface="Bahnschrift Light Condensed" panose="020B0502040204020203" pitchFamily="34" charset="0"/>
              </a:rPr>
              <a:t>’ Petrology and Geochemistry Research Group</a:t>
            </a:r>
            <a:r>
              <a:rPr lang="hu-HU" sz="2000" dirty="0">
                <a:latin typeface="Bahnschrift Light Condensed" panose="020B0502040204020203" pitchFamily="34" charset="0"/>
              </a:rPr>
              <a:t>, University of Szeged,</a:t>
            </a:r>
            <a:r>
              <a:rPr lang="en-US" sz="2000" dirty="0">
                <a:latin typeface="Bahnschrift Light Condensed" panose="020B0502040204020203" pitchFamily="34" charset="0"/>
              </a:rPr>
              <a:t> and the Department of Sedimentology and Environmental Geology, University of Göttingen for their help in sample preparations and all </a:t>
            </a:r>
            <a:r>
              <a:rPr lang="en-US" sz="2000" dirty="0" err="1">
                <a:latin typeface="Bahnschrift Light Condensed" panose="020B0502040204020203" pitchFamily="34" charset="0"/>
              </a:rPr>
              <a:t>analy</a:t>
            </a:r>
            <a:r>
              <a:rPr lang="hu-HU" sz="2000" dirty="0">
                <a:latin typeface="Bahnschrift Light Condensed" panose="020B0502040204020203" pitchFamily="34" charset="0"/>
              </a:rPr>
              <a:t>s</a:t>
            </a:r>
            <a:r>
              <a:rPr lang="en-US" sz="2000" dirty="0">
                <a:latin typeface="Bahnschrift Light Condensed" panose="020B0502040204020203" pitchFamily="34" charset="0"/>
              </a:rPr>
              <a:t>es related to this study.</a:t>
            </a:r>
            <a:endParaRPr lang="hu-HU" sz="20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E417FAE-9EDF-4970-A957-06D66B7E6098}"/>
              </a:ext>
            </a:extLst>
          </p:cNvPr>
          <p:cNvSpPr txBox="1"/>
          <p:nvPr/>
        </p:nvSpPr>
        <p:spPr>
          <a:xfrm>
            <a:off x="1159565" y="4321055"/>
            <a:ext cx="98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Abbreviations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in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photomicrographs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669A4DE-12EB-43F4-B734-F69DC40E4BC5}"/>
              </a:ext>
            </a:extLst>
          </p:cNvPr>
          <p:cNvSpPr txBox="1"/>
          <p:nvPr/>
        </p:nvSpPr>
        <p:spPr>
          <a:xfrm>
            <a:off x="623666" y="4840531"/>
            <a:ext cx="109446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i="1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am</a:t>
            </a:r>
            <a:r>
              <a:rPr lang="hu-HU" sz="2000" i="1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amphibole</a:t>
            </a:r>
            <a:r>
              <a:rPr lang="hu-HU" sz="2000" i="1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ax</a:t>
            </a:r>
            <a:r>
              <a:rPr lang="hu-HU" sz="2000" i="1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axiolite</a:t>
            </a:r>
            <a:r>
              <a:rPr lang="hu-HU" sz="2000" i="1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bt </a:t>
            </a:r>
            <a:r>
              <a:rPr lang="hu-HU" sz="2000" dirty="0">
                <a:latin typeface="Bahnschrift Light Condensed" panose="020B0502040204020203" pitchFamily="34" charset="0"/>
              </a:rPr>
              <a:t>(</a:t>
            </a:r>
            <a:r>
              <a:rPr lang="hu-HU" sz="2000" dirty="0" err="1">
                <a:latin typeface="Bahnschrift Light Condensed" panose="020B0502040204020203" pitchFamily="34" charset="0"/>
              </a:rPr>
              <a:t>pseudomorph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after</a:t>
            </a:r>
            <a:r>
              <a:rPr lang="hu-HU" sz="2000" dirty="0">
                <a:latin typeface="Bahnschrift Light Condensed" panose="020B0502040204020203" pitchFamily="34" charset="0"/>
              </a:rPr>
              <a:t>) </a:t>
            </a:r>
            <a:r>
              <a:rPr lang="hu-HU" sz="2000" dirty="0" err="1">
                <a:latin typeface="Bahnschrift Light Condensed" panose="020B0502040204020203" pitchFamily="34" charset="0"/>
              </a:rPr>
              <a:t>biotite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chl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chlorite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ep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epidote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f</a:t>
            </a:r>
            <a:r>
              <a:rPr lang="hu-HU" sz="20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sz="2000" dirty="0">
                <a:latin typeface="Bahnschrift Light Condensed" panose="020B0502040204020203" pitchFamily="34" charset="0"/>
              </a:rPr>
              <a:t>altered </a:t>
            </a:r>
            <a:r>
              <a:rPr lang="hu-HU" sz="2000" dirty="0" err="1">
                <a:latin typeface="Bahnschrift Light Condensed" panose="020B0502040204020203" pitchFamily="34" charset="0"/>
              </a:rPr>
              <a:t>fiamme</a:t>
            </a:r>
            <a:r>
              <a:rPr lang="hu-HU" sz="2000" dirty="0">
                <a:latin typeface="Bahnschrift Light Condensed" panose="020B0502040204020203" pitchFamily="34" charset="0"/>
              </a:rPr>
              <a:t>,</a:t>
            </a:r>
            <a:r>
              <a:rPr lang="hu-HU" sz="2000" i="1" dirty="0">
                <a:latin typeface="Bahnschrift Light Condensed" panose="020B0502040204020203" pitchFamily="34" charset="0"/>
              </a:rPr>
              <a:t> </a:t>
            </a:r>
            <a:r>
              <a:rPr lang="hu-HU" sz="2000" i="1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fsp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feldspar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grt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garnet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mc</a:t>
            </a:r>
            <a:r>
              <a:rPr lang="hu-HU" sz="20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microcline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ms</a:t>
            </a:r>
            <a:r>
              <a:rPr lang="hu-HU" sz="20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muscovite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p</a:t>
            </a:r>
            <a:r>
              <a:rPr lang="hu-HU" sz="20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sz="2000" dirty="0">
                <a:latin typeface="Bahnschrift Light Condensed" panose="020B0502040204020203" pitchFamily="34" charset="0"/>
              </a:rPr>
              <a:t>altered </a:t>
            </a:r>
            <a:r>
              <a:rPr lang="hu-HU" sz="2000" dirty="0" err="1">
                <a:latin typeface="Bahnschrift Light Condensed" panose="020B0502040204020203" pitchFamily="34" charset="0"/>
              </a:rPr>
              <a:t>pumice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px</a:t>
            </a:r>
            <a:r>
              <a:rPr lang="hu-HU" sz="20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pseudomorph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after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pyroxene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qz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quartz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s</a:t>
            </a:r>
            <a:r>
              <a:rPr lang="hu-HU" sz="2000" dirty="0">
                <a:latin typeface="Bahnschrift Light Condensed" panose="020B0502040204020203" pitchFamily="34" charset="0"/>
              </a:rPr>
              <a:t> altered </a:t>
            </a:r>
            <a:r>
              <a:rPr lang="hu-HU" sz="2000" dirty="0" err="1">
                <a:latin typeface="Bahnschrift Light Condensed" panose="020B0502040204020203" pitchFamily="34" charset="0"/>
              </a:rPr>
              <a:t>glass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shard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ser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sericite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sph</a:t>
            </a:r>
            <a:r>
              <a:rPr lang="hu-HU" sz="20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spherulite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PPL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plane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polarized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lights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i="1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XPL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crossed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polars</a:t>
            </a:r>
            <a:endParaRPr lang="hu-HU" sz="20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098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ED48CC67-3AE4-4C8F-AA66-FAB7EAF60226}"/>
              </a:ext>
            </a:extLst>
          </p:cNvPr>
          <p:cNvSpPr txBox="1"/>
          <p:nvPr/>
        </p:nvSpPr>
        <p:spPr>
          <a:xfrm>
            <a:off x="199131" y="20628"/>
            <a:ext cx="11793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Permian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magmatism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in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the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Carpathian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-Pannonian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region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(Hungary and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Romania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) –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Studied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areas</a:t>
            </a:r>
            <a:r>
              <a:rPr lang="hu-HU" sz="2400" b="1" dirty="0">
                <a:latin typeface="Bahnschrift SemiBold SemiConden" panose="020B0502040204020203" pitchFamily="34" charset="0"/>
              </a:rPr>
              <a:t> 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5D6F23C-AD38-45E7-9D41-9E1484DEBC58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pic>
        <p:nvPicPr>
          <p:cNvPr id="10" name="Kép 9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3E5F2746-8AF5-4AD6-A1D8-D11D68A71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47" y="644058"/>
            <a:ext cx="6415642" cy="5338891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35F314F5-28CE-4AF9-A668-284BE018E253}"/>
              </a:ext>
            </a:extLst>
          </p:cNvPr>
          <p:cNvSpPr txBox="1"/>
          <p:nvPr/>
        </p:nvSpPr>
        <p:spPr>
          <a:xfrm>
            <a:off x="765341" y="453736"/>
            <a:ext cx="28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latin typeface="Bahnschrift Light SemiCondensed" panose="020B0502040204020203" pitchFamily="34" charset="0"/>
              </a:rPr>
              <a:t>Pannonian </a:t>
            </a:r>
            <a:r>
              <a:rPr lang="hu-HU" sz="1600" dirty="0" err="1">
                <a:latin typeface="Bahnschrift Light SemiCondensed" panose="020B0502040204020203" pitchFamily="34" charset="0"/>
              </a:rPr>
              <a:t>Basin</a:t>
            </a:r>
            <a:r>
              <a:rPr lang="hu-HU" sz="1600" dirty="0">
                <a:latin typeface="Bahnschrift Light SemiCondensed" panose="020B0502040204020203" pitchFamily="34" charset="0"/>
              </a:rPr>
              <a:t> (Hungary)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D2A492C7-8AD9-4282-A04F-2DF0F93ACCE1}"/>
              </a:ext>
            </a:extLst>
          </p:cNvPr>
          <p:cNvSpPr txBox="1"/>
          <p:nvPr/>
        </p:nvSpPr>
        <p:spPr>
          <a:xfrm>
            <a:off x="3307940" y="451756"/>
            <a:ext cx="2306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>
                <a:latin typeface="Bahnschrift Light SemiCondensed" panose="020B0502040204020203" pitchFamily="34" charset="0"/>
              </a:rPr>
              <a:t>Apuseni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Mts</a:t>
            </a:r>
            <a:r>
              <a:rPr lang="hu-HU" sz="1600" dirty="0">
                <a:latin typeface="Bahnschrift Light SemiCondensed" panose="020B0502040204020203" pitchFamily="34" charset="0"/>
              </a:rPr>
              <a:t> (</a:t>
            </a:r>
            <a:r>
              <a:rPr lang="hu-HU" sz="1600" dirty="0" err="1">
                <a:latin typeface="Bahnschrift Light SemiCondensed" panose="020B0502040204020203" pitchFamily="34" charset="0"/>
              </a:rPr>
              <a:t>Romania</a:t>
            </a:r>
            <a:r>
              <a:rPr lang="hu-HU" sz="1600" dirty="0">
                <a:latin typeface="Bahnschrift Light SemiCondensed" panose="020B0502040204020203" pitchFamily="34" charset="0"/>
              </a:rPr>
              <a:t>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EA9B612-BFE5-47BD-B65E-0B4B55A41684}"/>
              </a:ext>
            </a:extLst>
          </p:cNvPr>
          <p:cNvSpPr txBox="1"/>
          <p:nvPr/>
        </p:nvSpPr>
        <p:spPr>
          <a:xfrm>
            <a:off x="2435844" y="795890"/>
            <a:ext cx="1765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latin typeface="Bahnschrift SemiBold SemiConden" panose="020B0502040204020203" pitchFamily="34" charset="0"/>
              </a:rPr>
              <a:t>Tisza Mega-unit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CB0506A3-D3E0-40AA-B27B-B147DBC7A32F}"/>
              </a:ext>
            </a:extLst>
          </p:cNvPr>
          <p:cNvSpPr txBox="1"/>
          <p:nvPr/>
        </p:nvSpPr>
        <p:spPr>
          <a:xfrm>
            <a:off x="227419" y="791296"/>
            <a:ext cx="1887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latin typeface="Bahnschrift SemiBold SemiConden" panose="020B0502040204020203" pitchFamily="34" charset="0"/>
              </a:rPr>
              <a:t>ALCAPA Mega-unit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983EAAA9-641D-433E-A68E-0C18AD67A5BA}"/>
              </a:ext>
            </a:extLst>
          </p:cNvPr>
          <p:cNvSpPr txBox="1"/>
          <p:nvPr/>
        </p:nvSpPr>
        <p:spPr>
          <a:xfrm>
            <a:off x="2050702" y="1979442"/>
            <a:ext cx="2119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latin typeface="Bahnschrift Light SemiCondensed" panose="020B0502040204020203" pitchFamily="34" charset="0"/>
              </a:rPr>
              <a:t>Southern </a:t>
            </a:r>
            <a:r>
              <a:rPr lang="hu-HU" sz="1600" dirty="0" err="1">
                <a:latin typeface="Bahnschrift Light SemiCondensed" panose="020B0502040204020203" pitchFamily="34" charset="0"/>
              </a:rPr>
              <a:t>Transdanubia</a:t>
            </a:r>
            <a:r>
              <a:rPr lang="hu-HU" sz="1600" dirty="0">
                <a:latin typeface="Bahnschrift Light SemiCondensed" panose="020B0502040204020203" pitchFamily="34" charset="0"/>
              </a:rPr>
              <a:t> (ST) and </a:t>
            </a:r>
            <a:r>
              <a:rPr lang="hu-HU" sz="1600" dirty="0" err="1">
                <a:latin typeface="Bahnschrift Light SemiCondensed" panose="020B0502040204020203" pitchFamily="34" charset="0"/>
              </a:rPr>
              <a:t>the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eastern</a:t>
            </a:r>
            <a:r>
              <a:rPr lang="hu-HU" sz="1600" dirty="0">
                <a:latin typeface="Bahnschrift Light SemiCondensed" panose="020B0502040204020203" pitchFamily="34" charset="0"/>
              </a:rPr>
              <a:t> Pannonian </a:t>
            </a:r>
            <a:r>
              <a:rPr lang="hu-HU" sz="1600" dirty="0" err="1">
                <a:latin typeface="Bahnschrift Light SemiCondensed" panose="020B0502040204020203" pitchFamily="34" charset="0"/>
              </a:rPr>
              <a:t>Basin</a:t>
            </a:r>
            <a:r>
              <a:rPr lang="hu-HU" sz="1600" dirty="0">
                <a:latin typeface="Bahnschrift Light SemiCondensed" panose="020B0502040204020203" pitchFamily="34" charset="0"/>
              </a:rPr>
              <a:t> (</a:t>
            </a:r>
            <a:r>
              <a:rPr lang="hu-HU" sz="1600" dirty="0" err="1">
                <a:latin typeface="Bahnschrift Light SemiCondensed" panose="020B0502040204020203" pitchFamily="34" charset="0"/>
              </a:rPr>
              <a:t>ePB</a:t>
            </a:r>
            <a:r>
              <a:rPr lang="hu-HU" sz="1600" dirty="0">
                <a:latin typeface="Bahnschrift Light SemiCondensed" panose="020B0502040204020203" pitchFamily="34" charset="0"/>
              </a:rPr>
              <a:t>) (</a:t>
            </a:r>
            <a:r>
              <a:rPr lang="hu-HU" sz="1600" dirty="0" err="1">
                <a:latin typeface="Bahnschrift Light SemiCondensed" panose="020B0502040204020203" pitchFamily="34" charset="0"/>
              </a:rPr>
              <a:t>outcrop</a:t>
            </a:r>
            <a:r>
              <a:rPr lang="hu-HU" sz="1600" dirty="0">
                <a:latin typeface="Bahnschrift Light SemiCondensed" panose="020B0502040204020203" pitchFamily="34" charset="0"/>
              </a:rPr>
              <a:t> and </a:t>
            </a:r>
            <a:r>
              <a:rPr lang="hu-HU" sz="1600" dirty="0" err="1">
                <a:latin typeface="Bahnschrift Light SemiCondensed" panose="020B0502040204020203" pitchFamily="34" charset="0"/>
              </a:rPr>
              <a:t>boreholes</a:t>
            </a:r>
            <a:r>
              <a:rPr lang="hu-HU" sz="1600" dirty="0">
                <a:latin typeface="Bahnschrift Light SemiCondensed" panose="020B0502040204020203" pitchFamily="34" charset="0"/>
              </a:rPr>
              <a:t>) 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6F3057E1-44EA-4E0B-AC8D-8F4D5B1878E7}"/>
              </a:ext>
            </a:extLst>
          </p:cNvPr>
          <p:cNvSpPr txBox="1"/>
          <p:nvPr/>
        </p:nvSpPr>
        <p:spPr>
          <a:xfrm>
            <a:off x="4003327" y="1994043"/>
            <a:ext cx="1565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>
                <a:latin typeface="Bahnschrift Light SemiCondensed" panose="020B0502040204020203" pitchFamily="34" charset="0"/>
              </a:rPr>
              <a:t>Codru-Moma</a:t>
            </a:r>
            <a:r>
              <a:rPr lang="hu-HU" sz="1600" dirty="0">
                <a:latin typeface="Bahnschrift Light SemiCondensed" panose="020B0502040204020203" pitchFamily="34" charset="0"/>
              </a:rPr>
              <a:t>,</a:t>
            </a:r>
          </a:p>
          <a:p>
            <a:pPr algn="ctr"/>
            <a:r>
              <a:rPr lang="hu-HU" sz="1600" dirty="0" err="1">
                <a:latin typeface="Bahnschrift Light SemiCondensed" panose="020B0502040204020203" pitchFamily="34" charset="0"/>
              </a:rPr>
              <a:t>Bihor</a:t>
            </a:r>
            <a:r>
              <a:rPr lang="hu-HU" sz="1600" dirty="0">
                <a:latin typeface="Bahnschrift Light SemiCondensed" panose="020B0502040204020203" pitchFamily="34" charset="0"/>
              </a:rPr>
              <a:t>, and</a:t>
            </a:r>
          </a:p>
          <a:p>
            <a:pPr algn="ctr"/>
            <a:r>
              <a:rPr lang="hu-HU" sz="1600" dirty="0" err="1">
                <a:latin typeface="Bahnschrift Light SemiCondensed" panose="020B0502040204020203" pitchFamily="34" charset="0"/>
              </a:rPr>
              <a:t>Highiş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Mts</a:t>
            </a:r>
            <a:r>
              <a:rPr lang="hu-HU" sz="1600" dirty="0">
                <a:latin typeface="Bahnschrift Light SemiCondensed" panose="020B0502040204020203" pitchFamily="34" charset="0"/>
              </a:rPr>
              <a:t> (</a:t>
            </a:r>
            <a:r>
              <a:rPr lang="hu-HU" sz="1600" dirty="0" err="1">
                <a:latin typeface="Bahnschrift Light SemiCondensed" panose="020B0502040204020203" pitchFamily="34" charset="0"/>
              </a:rPr>
              <a:t>outcrops</a:t>
            </a:r>
            <a:r>
              <a:rPr lang="hu-HU" sz="1600" dirty="0">
                <a:latin typeface="Bahnschrift Light SemiCondensed" panose="020B0502040204020203" pitchFamily="34" charset="0"/>
              </a:rPr>
              <a:t>)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697A8E97-2021-41C8-97FF-6CA39B4B3912}"/>
              </a:ext>
            </a:extLst>
          </p:cNvPr>
          <p:cNvSpPr txBox="1"/>
          <p:nvPr/>
        </p:nvSpPr>
        <p:spPr>
          <a:xfrm>
            <a:off x="307941" y="1979442"/>
            <a:ext cx="1808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>
                <a:latin typeface="Bahnschrift Light SemiCondensed" panose="020B0502040204020203" pitchFamily="34" charset="0"/>
              </a:rPr>
              <a:t>Central</a:t>
            </a:r>
            <a:r>
              <a:rPr lang="hu-HU" sz="1600" dirty="0">
                <a:latin typeface="Bahnschrift Light SemiCondensed" panose="020B0502040204020203" pitchFamily="34" charset="0"/>
              </a:rPr>
              <a:t> </a:t>
            </a:r>
            <a:r>
              <a:rPr lang="hu-HU" sz="1600" dirty="0" err="1">
                <a:latin typeface="Bahnschrift Light SemiCondensed" panose="020B0502040204020203" pitchFamily="34" charset="0"/>
              </a:rPr>
              <a:t>Trasdanubia</a:t>
            </a:r>
            <a:r>
              <a:rPr lang="hu-HU" sz="1600" dirty="0">
                <a:latin typeface="Bahnschrift Light SemiCondensed" panose="020B0502040204020203" pitchFamily="34" charset="0"/>
              </a:rPr>
              <a:t> (</a:t>
            </a:r>
            <a:r>
              <a:rPr lang="hu-HU" sz="1600" dirty="0" err="1">
                <a:latin typeface="Bahnschrift Light SemiCondensed" panose="020B0502040204020203" pitchFamily="34" charset="0"/>
              </a:rPr>
              <a:t>outcrop</a:t>
            </a:r>
            <a:r>
              <a:rPr lang="hu-HU" sz="1600" dirty="0">
                <a:latin typeface="Bahnschrift Light SemiCondensed" panose="020B0502040204020203" pitchFamily="34" charset="0"/>
              </a:rPr>
              <a:t> and </a:t>
            </a:r>
            <a:r>
              <a:rPr lang="hu-HU" sz="1600" dirty="0" err="1">
                <a:latin typeface="Bahnschrift Light SemiCondensed" panose="020B0502040204020203" pitchFamily="34" charset="0"/>
              </a:rPr>
              <a:t>boreholes</a:t>
            </a:r>
            <a:r>
              <a:rPr lang="hu-HU" sz="1600" dirty="0">
                <a:latin typeface="Bahnschrift Light SemiCondensed" panose="020B0502040204020203" pitchFamily="34" charset="0"/>
              </a:rPr>
              <a:t>)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6254E5E3-AC9C-4DD5-A8BF-DBD322DD4058}"/>
              </a:ext>
            </a:extLst>
          </p:cNvPr>
          <p:cNvSpPr txBox="1"/>
          <p:nvPr/>
        </p:nvSpPr>
        <p:spPr>
          <a:xfrm>
            <a:off x="1971074" y="3079930"/>
            <a:ext cx="2278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ahnschrift Light SemiCondensed" panose="020B0502040204020203" pitchFamily="34" charset="0"/>
              </a:rPr>
              <a:t>ST: Western Mecsek </a:t>
            </a:r>
            <a:r>
              <a:rPr lang="hu-HU" sz="1400" dirty="0" err="1">
                <a:latin typeface="Bahnschrift Light SemiCondensed" panose="020B0502040204020203" pitchFamily="34" charset="0"/>
              </a:rPr>
              <a:t>Mts</a:t>
            </a:r>
            <a:r>
              <a:rPr lang="hu-HU" sz="1400" dirty="0">
                <a:latin typeface="Bahnschrift Light SemiCondensed" panose="020B0502040204020203" pitchFamily="34" charset="0"/>
              </a:rPr>
              <a:t> (</a:t>
            </a:r>
            <a:r>
              <a:rPr lang="hu-HU" sz="1400" dirty="0" err="1">
                <a:latin typeface="Bahnschrift Light SemiCondensed" panose="020B0502040204020203" pitchFamily="34" charset="0"/>
              </a:rPr>
              <a:t>outcrop</a:t>
            </a:r>
            <a:r>
              <a:rPr lang="hu-HU" sz="1400" dirty="0">
                <a:latin typeface="Bahnschrift Light SemiCondensed" panose="020B0502040204020203" pitchFamily="34" charset="0"/>
              </a:rPr>
              <a:t> and </a:t>
            </a:r>
            <a:r>
              <a:rPr lang="hu-HU" sz="1400" dirty="0" err="1">
                <a:latin typeface="Bahnschrift Light SemiCondensed" panose="020B0502040204020203" pitchFamily="34" charset="0"/>
              </a:rPr>
              <a:t>boreholes</a:t>
            </a:r>
            <a:r>
              <a:rPr lang="hu-HU" sz="1400" dirty="0">
                <a:latin typeface="Bahnschrift Light SemiCondensed" panose="020B0502040204020203" pitchFamily="34" charset="0"/>
              </a:rPr>
              <a:t>), </a:t>
            </a:r>
            <a:r>
              <a:rPr lang="hu-HU" sz="1400" dirty="0" err="1">
                <a:latin typeface="Bahnschrift Light SemiCondensed" panose="020B0502040204020203" pitchFamily="34" charset="0"/>
              </a:rPr>
              <a:t>northern</a:t>
            </a:r>
            <a:r>
              <a:rPr lang="hu-HU" sz="1400" dirty="0">
                <a:latin typeface="Bahnschrift Light SemiCondensed" panose="020B0502040204020203" pitchFamily="34" charset="0"/>
              </a:rPr>
              <a:t> </a:t>
            </a:r>
            <a:r>
              <a:rPr lang="hu-HU" sz="1400" dirty="0" err="1">
                <a:latin typeface="Bahnschrift Light SemiCondensed" panose="020B0502040204020203" pitchFamily="34" charset="0"/>
              </a:rPr>
              <a:t>foreland</a:t>
            </a:r>
            <a:r>
              <a:rPr lang="hu-HU" sz="1400" dirty="0">
                <a:latin typeface="Bahnschrift Light SemiCondensed" panose="020B0502040204020203" pitchFamily="34" charset="0"/>
              </a:rPr>
              <a:t> of </a:t>
            </a:r>
            <a:r>
              <a:rPr lang="hu-HU" sz="1400" dirty="0" err="1">
                <a:latin typeface="Bahnschrift Light SemiCondensed" panose="020B0502040204020203" pitchFamily="34" charset="0"/>
              </a:rPr>
              <a:t>the</a:t>
            </a:r>
            <a:r>
              <a:rPr lang="hu-HU" sz="1400" dirty="0">
                <a:latin typeface="Bahnschrift Light SemiCondensed" panose="020B0502040204020203" pitchFamily="34" charset="0"/>
              </a:rPr>
              <a:t> Villány </a:t>
            </a:r>
            <a:r>
              <a:rPr lang="hu-HU" sz="1400" dirty="0" err="1">
                <a:latin typeface="Bahnschrift Light SemiCondensed" panose="020B0502040204020203" pitchFamily="34" charset="0"/>
              </a:rPr>
              <a:t>Mts</a:t>
            </a:r>
            <a:r>
              <a:rPr lang="hu-HU" sz="1400" dirty="0">
                <a:latin typeface="Bahnschrift Light SemiCondensed" panose="020B0502040204020203" pitchFamily="34" charset="0"/>
              </a:rPr>
              <a:t> (</a:t>
            </a:r>
            <a:r>
              <a:rPr lang="hu-HU" sz="1400" dirty="0" err="1">
                <a:latin typeface="Bahnschrift Light SemiCondensed" panose="020B0502040204020203" pitchFamily="34" charset="0"/>
              </a:rPr>
              <a:t>boreholes</a:t>
            </a:r>
            <a:r>
              <a:rPr lang="hu-HU" sz="1400" dirty="0">
                <a:latin typeface="Bahnschrift Light SemiCondensed" panose="020B0502040204020203" pitchFamily="34" charset="0"/>
              </a:rPr>
              <a:t>), and Máriakéménd-Báta </a:t>
            </a:r>
            <a:r>
              <a:rPr lang="hu-HU" sz="1400" dirty="0" err="1">
                <a:latin typeface="Bahnschrift Light SemiCondensed" panose="020B0502040204020203" pitchFamily="34" charset="0"/>
              </a:rPr>
              <a:t>Basement</a:t>
            </a:r>
            <a:r>
              <a:rPr lang="hu-HU" sz="1400" dirty="0">
                <a:latin typeface="Bahnschrift Light SemiCondensed" panose="020B0502040204020203" pitchFamily="34" charset="0"/>
              </a:rPr>
              <a:t> </a:t>
            </a:r>
            <a:r>
              <a:rPr lang="hu-HU" sz="1400" dirty="0" err="1">
                <a:latin typeface="Bahnschrift Light SemiCondensed" panose="020B0502040204020203" pitchFamily="34" charset="0"/>
              </a:rPr>
              <a:t>Range</a:t>
            </a:r>
            <a:r>
              <a:rPr lang="hu-HU" sz="1400" dirty="0">
                <a:latin typeface="Bahnschrift Light SemiCondensed" panose="020B0502040204020203" pitchFamily="34" charset="0"/>
              </a:rPr>
              <a:t> (</a:t>
            </a:r>
            <a:r>
              <a:rPr lang="hu-HU" sz="1400" dirty="0" err="1">
                <a:latin typeface="Bahnschrift Light SemiCondensed" panose="020B0502040204020203" pitchFamily="34" charset="0"/>
              </a:rPr>
              <a:t>boreholes</a:t>
            </a:r>
            <a:r>
              <a:rPr lang="hu-HU" sz="1400" dirty="0">
                <a:latin typeface="Bahnschrift Light SemiCondensed" panose="020B0502040204020203" pitchFamily="34" charset="0"/>
              </a:rPr>
              <a:t>);</a:t>
            </a:r>
          </a:p>
          <a:p>
            <a:pPr algn="ctr"/>
            <a:r>
              <a:rPr lang="hu-HU" sz="1400" dirty="0" err="1">
                <a:latin typeface="Bahnschrift Light SemiCondensed" panose="020B0502040204020203" pitchFamily="34" charset="0"/>
              </a:rPr>
              <a:t>ePB</a:t>
            </a:r>
            <a:r>
              <a:rPr lang="hu-HU" sz="1400" dirty="0">
                <a:latin typeface="Bahnschrift Light SemiCondensed" panose="020B0502040204020203" pitchFamily="34" charset="0"/>
              </a:rPr>
              <a:t>: Kelebia </a:t>
            </a:r>
            <a:r>
              <a:rPr lang="hu-HU" sz="1400" dirty="0" err="1">
                <a:latin typeface="Bahnschrift Light SemiCondensed" panose="020B0502040204020203" pitchFamily="34" charset="0"/>
              </a:rPr>
              <a:t>area</a:t>
            </a:r>
            <a:r>
              <a:rPr lang="hu-HU" sz="1400" dirty="0">
                <a:latin typeface="Bahnschrift Light SemiCondensed" panose="020B0502040204020203" pitchFamily="34" charset="0"/>
              </a:rPr>
              <a:t> and Battonya-Pusztaföldvár </a:t>
            </a:r>
            <a:r>
              <a:rPr lang="hu-HU" sz="1400" dirty="0" err="1">
                <a:latin typeface="Bahnschrift Light SemiCondensed" panose="020B0502040204020203" pitchFamily="34" charset="0"/>
              </a:rPr>
              <a:t>Basement</a:t>
            </a:r>
            <a:r>
              <a:rPr lang="hu-HU" sz="1400" dirty="0">
                <a:latin typeface="Bahnschrift Light SemiCondensed" panose="020B0502040204020203" pitchFamily="34" charset="0"/>
              </a:rPr>
              <a:t> </a:t>
            </a:r>
            <a:r>
              <a:rPr lang="hu-HU" sz="1400" dirty="0" err="1">
                <a:latin typeface="Bahnschrift Light SemiCondensed" panose="020B0502040204020203" pitchFamily="34" charset="0"/>
              </a:rPr>
              <a:t>Ridge</a:t>
            </a:r>
            <a:r>
              <a:rPr lang="hu-HU" sz="1400" dirty="0">
                <a:latin typeface="Bahnschrift Light SemiCondensed" panose="020B0502040204020203" pitchFamily="34" charset="0"/>
              </a:rPr>
              <a:t> (</a:t>
            </a:r>
            <a:r>
              <a:rPr lang="hu-HU" sz="1400" dirty="0" err="1">
                <a:latin typeface="Bahnschrift Light SemiCondensed" panose="020B0502040204020203" pitchFamily="34" charset="0"/>
              </a:rPr>
              <a:t>boreholes</a:t>
            </a:r>
            <a:r>
              <a:rPr lang="hu-HU" sz="1400" dirty="0">
                <a:latin typeface="Bahnschrift Light SemiCondensed" panose="020B0502040204020203" pitchFamily="34" charset="0"/>
              </a:rPr>
              <a:t>) 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026693B5-722A-4557-A1E5-FFB0046F112D}"/>
              </a:ext>
            </a:extLst>
          </p:cNvPr>
          <p:cNvSpPr txBox="1"/>
          <p:nvPr/>
        </p:nvSpPr>
        <p:spPr>
          <a:xfrm>
            <a:off x="125065" y="3120436"/>
            <a:ext cx="2068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ahnschrift Light SemiCondensed" panose="020B0502040204020203" pitchFamily="34" charset="0"/>
              </a:rPr>
              <a:t>Polgárdi </a:t>
            </a:r>
            <a:r>
              <a:rPr lang="hu-HU" sz="1400" dirty="0" err="1">
                <a:latin typeface="Bahnschrift Light SemiCondensed" panose="020B0502040204020203" pitchFamily="34" charset="0"/>
              </a:rPr>
              <a:t>quarry</a:t>
            </a:r>
            <a:r>
              <a:rPr lang="hu-HU" sz="1400" dirty="0">
                <a:latin typeface="Bahnschrift Light SemiCondensed" panose="020B0502040204020203" pitchFamily="34" charset="0"/>
              </a:rPr>
              <a:t> (</a:t>
            </a:r>
            <a:r>
              <a:rPr lang="hu-HU" sz="1400" dirty="0" err="1">
                <a:latin typeface="Bahnschrift Light SemiCondensed" panose="020B0502040204020203" pitchFamily="34" charset="0"/>
              </a:rPr>
              <a:t>as</a:t>
            </a:r>
            <a:r>
              <a:rPr lang="hu-HU" sz="1400" dirty="0">
                <a:latin typeface="Bahnschrift Light SemiCondensed" panose="020B0502040204020203" pitchFamily="34" charset="0"/>
              </a:rPr>
              <a:t> </a:t>
            </a:r>
            <a:r>
              <a:rPr lang="hu-HU" sz="1400" dirty="0" err="1">
                <a:latin typeface="Bahnschrift Light SemiCondensed" panose="020B0502040204020203" pitchFamily="34" charset="0"/>
              </a:rPr>
              <a:t>dykes</a:t>
            </a:r>
            <a:r>
              <a:rPr lang="hu-HU" sz="1400" dirty="0">
                <a:latin typeface="Bahnschrift Light SemiCondensed" panose="020B0502040204020203" pitchFamily="34" charset="0"/>
              </a:rPr>
              <a:t>) and Kékkút-4 </a:t>
            </a:r>
            <a:r>
              <a:rPr lang="hu-HU" sz="1400" dirty="0" err="1">
                <a:latin typeface="Bahnschrift Light SemiCondensed" panose="020B0502040204020203" pitchFamily="34" charset="0"/>
              </a:rPr>
              <a:t>borehole</a:t>
            </a:r>
            <a:endParaRPr lang="hu-HU" sz="1400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2869DD8-6AC5-4395-843B-13584CA4166E}"/>
              </a:ext>
            </a:extLst>
          </p:cNvPr>
          <p:cNvSpPr txBox="1"/>
          <p:nvPr/>
        </p:nvSpPr>
        <p:spPr>
          <a:xfrm>
            <a:off x="0" y="5065310"/>
            <a:ext cx="5512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The </a:t>
            </a:r>
            <a:r>
              <a:rPr lang="hu-HU" sz="1400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distribution</a:t>
            </a:r>
            <a:r>
              <a:rPr lang="hu-HU" sz="14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of </a:t>
            </a:r>
            <a:r>
              <a:rPr lang="hu-HU" sz="1400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sz="14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sz="1400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studied</a:t>
            </a:r>
            <a:r>
              <a:rPr lang="hu-HU" sz="14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Permian felsic </a:t>
            </a:r>
            <a:r>
              <a:rPr lang="hu-HU" sz="1400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magmatic</a:t>
            </a:r>
            <a:r>
              <a:rPr lang="hu-HU" sz="14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sz="1400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rocks</a:t>
            </a:r>
            <a:r>
              <a:rPr lang="hu-HU" sz="14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in </a:t>
            </a:r>
            <a:r>
              <a:rPr lang="hu-HU" sz="1400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sz="14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sz="1400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Carpathian</a:t>
            </a:r>
            <a:r>
              <a:rPr lang="hu-HU" sz="14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-Pannonian </a:t>
            </a:r>
            <a:r>
              <a:rPr lang="hu-HU" sz="1400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region</a:t>
            </a:r>
            <a:r>
              <a:rPr lang="hu-HU" sz="14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(Hungary and </a:t>
            </a:r>
            <a:r>
              <a:rPr lang="hu-HU" sz="1400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Romania</a:t>
            </a:r>
            <a:r>
              <a:rPr lang="hu-HU" sz="1400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). </a:t>
            </a:r>
            <a:r>
              <a:rPr lang="hu-HU" sz="1400" i="1" dirty="0" err="1">
                <a:latin typeface="Bahnschrift Light Condensed" panose="020B0502040204020203" pitchFamily="34" charset="0"/>
              </a:rPr>
              <a:t>Ba</a:t>
            </a:r>
            <a:r>
              <a:rPr lang="hu-HU" sz="1400" dirty="0">
                <a:latin typeface="Bahnschrift Light Condensed" panose="020B0502040204020203" pitchFamily="34" charset="0"/>
              </a:rPr>
              <a:t> Battonya,  </a:t>
            </a:r>
            <a:r>
              <a:rPr lang="hu-HU" sz="1400" i="1" dirty="0" err="1">
                <a:latin typeface="Bahnschrift Light Condensed" panose="020B0502040204020203" pitchFamily="34" charset="0"/>
              </a:rPr>
              <a:t>Bi</a:t>
            </a:r>
            <a:r>
              <a:rPr lang="hu-HU" sz="1400" dirty="0">
                <a:latin typeface="Bahnschrift Light Condensed" panose="020B0502040204020203" pitchFamily="34" charset="0"/>
              </a:rPr>
              <a:t> </a:t>
            </a:r>
            <a:r>
              <a:rPr lang="hu-HU" sz="1400" dirty="0" err="1">
                <a:latin typeface="Bahnschrift Light Condensed" panose="020B0502040204020203" pitchFamily="34" charset="0"/>
              </a:rPr>
              <a:t>Bihor</a:t>
            </a:r>
            <a:r>
              <a:rPr lang="hu-HU" sz="1400" dirty="0">
                <a:latin typeface="Bahnschrift Light Condensed" panose="020B0502040204020203" pitchFamily="34" charset="0"/>
              </a:rPr>
              <a:t> </a:t>
            </a:r>
            <a:r>
              <a:rPr lang="hu-HU" sz="1400" dirty="0" err="1">
                <a:latin typeface="Bahnschrift Light Condensed" panose="020B0502040204020203" pitchFamily="34" charset="0"/>
              </a:rPr>
              <a:t>Mts</a:t>
            </a:r>
            <a:r>
              <a:rPr lang="hu-HU" sz="1400" dirty="0">
                <a:latin typeface="Bahnschrift Light Condensed" panose="020B0502040204020203" pitchFamily="34" charset="0"/>
              </a:rPr>
              <a:t>, </a:t>
            </a:r>
            <a:r>
              <a:rPr lang="hu-HU" sz="1400" i="1" dirty="0">
                <a:latin typeface="Bahnschrift Light Condensed" panose="020B0502040204020203" pitchFamily="34" charset="0"/>
              </a:rPr>
              <a:t>CM</a:t>
            </a:r>
            <a:r>
              <a:rPr lang="hu-HU" sz="1400" dirty="0">
                <a:latin typeface="Bahnschrift Light Condensed" panose="020B0502040204020203" pitchFamily="34" charset="0"/>
              </a:rPr>
              <a:t> </a:t>
            </a:r>
            <a:r>
              <a:rPr lang="hu-HU" sz="1400" dirty="0" err="1">
                <a:latin typeface="Bahnschrift Light Condensed" panose="020B0502040204020203" pitchFamily="34" charset="0"/>
              </a:rPr>
              <a:t>Codru-Moma</a:t>
            </a:r>
            <a:r>
              <a:rPr lang="hu-HU" sz="1400" dirty="0">
                <a:latin typeface="Bahnschrift Light Condensed" panose="020B0502040204020203" pitchFamily="34" charset="0"/>
              </a:rPr>
              <a:t> </a:t>
            </a:r>
            <a:r>
              <a:rPr lang="hu-HU" sz="1400" dirty="0" err="1">
                <a:latin typeface="Bahnschrift Light Condensed" panose="020B0502040204020203" pitchFamily="34" charset="0"/>
              </a:rPr>
              <a:t>Mts</a:t>
            </a:r>
            <a:r>
              <a:rPr lang="hu-HU" sz="1400" dirty="0">
                <a:latin typeface="Bahnschrift Light Condensed" panose="020B0502040204020203" pitchFamily="34" charset="0"/>
              </a:rPr>
              <a:t>,  </a:t>
            </a:r>
            <a:r>
              <a:rPr lang="hu-HU" sz="1400" i="1" dirty="0" err="1">
                <a:latin typeface="Bahnschrift Light Condensed" panose="020B0502040204020203" pitchFamily="34" charset="0"/>
              </a:rPr>
              <a:t>Hi</a:t>
            </a:r>
            <a:r>
              <a:rPr lang="hu-HU" sz="1400" dirty="0">
                <a:latin typeface="Bahnschrift Light Condensed" panose="020B0502040204020203" pitchFamily="34" charset="0"/>
              </a:rPr>
              <a:t> </a:t>
            </a:r>
            <a:r>
              <a:rPr lang="hu-HU" sz="1400" dirty="0" err="1">
                <a:latin typeface="Bahnschrift Light Condensed" panose="020B0502040204020203" pitchFamily="34" charset="0"/>
              </a:rPr>
              <a:t>Highiş</a:t>
            </a:r>
            <a:r>
              <a:rPr lang="hu-HU" sz="1400" dirty="0">
                <a:latin typeface="Bahnschrift Light Condensed" panose="020B0502040204020203" pitchFamily="34" charset="0"/>
              </a:rPr>
              <a:t> </a:t>
            </a:r>
            <a:r>
              <a:rPr lang="hu-HU" sz="1400" dirty="0" err="1">
                <a:latin typeface="Bahnschrift Light Condensed" panose="020B0502040204020203" pitchFamily="34" charset="0"/>
              </a:rPr>
              <a:t>Mts</a:t>
            </a:r>
            <a:r>
              <a:rPr lang="hu-HU" sz="1400" dirty="0">
                <a:latin typeface="Bahnschrift Light Condensed" panose="020B0502040204020203" pitchFamily="34" charset="0"/>
              </a:rPr>
              <a:t>, </a:t>
            </a:r>
            <a:r>
              <a:rPr lang="hu-HU" sz="1400" i="1" dirty="0">
                <a:latin typeface="Bahnschrift Light Condensed" panose="020B0502040204020203" pitchFamily="34" charset="0"/>
              </a:rPr>
              <a:t>Kel</a:t>
            </a:r>
            <a:r>
              <a:rPr lang="hu-HU" sz="1400" dirty="0">
                <a:latin typeface="Bahnschrift Light Condensed" panose="020B0502040204020203" pitchFamily="34" charset="0"/>
              </a:rPr>
              <a:t> Kelebia, </a:t>
            </a:r>
            <a:r>
              <a:rPr lang="hu-HU" sz="1400" i="1" dirty="0" err="1">
                <a:latin typeface="Bahnschrift Light Condensed" panose="020B0502040204020203" pitchFamily="34" charset="0"/>
              </a:rPr>
              <a:t>Kk</a:t>
            </a:r>
            <a:r>
              <a:rPr lang="hu-HU" sz="1400" dirty="0">
                <a:latin typeface="Bahnschrift Light Condensed" panose="020B0502040204020203" pitchFamily="34" charset="0"/>
              </a:rPr>
              <a:t> Kékkút, </a:t>
            </a:r>
            <a:r>
              <a:rPr lang="hu-HU" sz="1400" i="1" dirty="0">
                <a:latin typeface="Bahnschrift Light Condensed" panose="020B0502040204020203" pitchFamily="34" charset="0"/>
              </a:rPr>
              <a:t>MB</a:t>
            </a:r>
            <a:r>
              <a:rPr lang="hu-HU" sz="1400" dirty="0">
                <a:latin typeface="Bahnschrift Light Condensed" panose="020B0502040204020203" pitchFamily="34" charset="0"/>
              </a:rPr>
              <a:t> Máriakéménd-Báta </a:t>
            </a:r>
            <a:r>
              <a:rPr lang="hu-HU" sz="1400" dirty="0" err="1">
                <a:latin typeface="Bahnschrift Light Condensed" panose="020B0502040204020203" pitchFamily="34" charset="0"/>
              </a:rPr>
              <a:t>Basement</a:t>
            </a:r>
            <a:r>
              <a:rPr lang="hu-HU" sz="1400" dirty="0">
                <a:latin typeface="Bahnschrift Light Condensed" panose="020B0502040204020203" pitchFamily="34" charset="0"/>
              </a:rPr>
              <a:t> </a:t>
            </a:r>
            <a:r>
              <a:rPr lang="hu-HU" sz="1400" dirty="0" err="1">
                <a:latin typeface="Bahnschrift Light Condensed" panose="020B0502040204020203" pitchFamily="34" charset="0"/>
              </a:rPr>
              <a:t>Range</a:t>
            </a:r>
            <a:r>
              <a:rPr lang="hu-HU" sz="1400" dirty="0">
                <a:latin typeface="Bahnschrift Light Condensed" panose="020B0502040204020203" pitchFamily="34" charset="0"/>
              </a:rPr>
              <a:t>, </a:t>
            </a:r>
            <a:r>
              <a:rPr lang="hu-HU" sz="1400" i="1" dirty="0">
                <a:latin typeface="Bahnschrift Light Condensed" panose="020B0502040204020203" pitchFamily="34" charset="0"/>
              </a:rPr>
              <a:t>NV</a:t>
            </a:r>
            <a:r>
              <a:rPr lang="hu-HU" sz="1400" dirty="0">
                <a:latin typeface="Bahnschrift Light Condensed" panose="020B0502040204020203" pitchFamily="34" charset="0"/>
              </a:rPr>
              <a:t> </a:t>
            </a:r>
            <a:r>
              <a:rPr lang="hu-HU" sz="1400" dirty="0" err="1">
                <a:latin typeface="Bahnschrift Light Condensed" panose="020B0502040204020203" pitchFamily="34" charset="0"/>
              </a:rPr>
              <a:t>northern</a:t>
            </a:r>
            <a:r>
              <a:rPr lang="hu-HU" sz="1400" dirty="0">
                <a:latin typeface="Bahnschrift Light Condensed" panose="020B0502040204020203" pitchFamily="34" charset="0"/>
              </a:rPr>
              <a:t> </a:t>
            </a:r>
            <a:r>
              <a:rPr lang="hu-HU" sz="1400" dirty="0" err="1">
                <a:latin typeface="Bahnschrift Light Condensed" panose="020B0502040204020203" pitchFamily="34" charset="0"/>
              </a:rPr>
              <a:t>foreland</a:t>
            </a:r>
            <a:r>
              <a:rPr lang="hu-HU" sz="1400" dirty="0">
                <a:latin typeface="Bahnschrift Light Condensed" panose="020B0502040204020203" pitchFamily="34" charset="0"/>
              </a:rPr>
              <a:t> of </a:t>
            </a:r>
            <a:r>
              <a:rPr lang="hu-HU" sz="1400" dirty="0" err="1">
                <a:latin typeface="Bahnschrift Light Condensed" panose="020B0502040204020203" pitchFamily="34" charset="0"/>
              </a:rPr>
              <a:t>the</a:t>
            </a:r>
            <a:r>
              <a:rPr lang="hu-HU" sz="1400" dirty="0">
                <a:latin typeface="Bahnschrift Light Condensed" panose="020B0502040204020203" pitchFamily="34" charset="0"/>
              </a:rPr>
              <a:t> Villány </a:t>
            </a:r>
            <a:r>
              <a:rPr lang="hu-HU" sz="1400" dirty="0" err="1">
                <a:latin typeface="Bahnschrift Light Condensed" panose="020B0502040204020203" pitchFamily="34" charset="0"/>
              </a:rPr>
              <a:t>Mts</a:t>
            </a:r>
            <a:r>
              <a:rPr lang="hu-HU" sz="1400" dirty="0">
                <a:latin typeface="Bahnschrift Light Condensed" panose="020B0502040204020203" pitchFamily="34" charset="0"/>
              </a:rPr>
              <a:t>, </a:t>
            </a:r>
            <a:r>
              <a:rPr lang="hu-HU" sz="1400" i="1" dirty="0">
                <a:latin typeface="Bahnschrift Light Condensed" panose="020B0502040204020203" pitchFamily="34" charset="0"/>
              </a:rPr>
              <a:t>P</a:t>
            </a:r>
            <a:r>
              <a:rPr lang="hu-HU" sz="1400" dirty="0">
                <a:latin typeface="Bahnschrift Light Condensed" panose="020B0502040204020203" pitchFamily="34" charset="0"/>
              </a:rPr>
              <a:t> Polgárdi, </a:t>
            </a:r>
            <a:r>
              <a:rPr lang="hu-HU" sz="1400" i="1" dirty="0">
                <a:latin typeface="Bahnschrift Light Condensed" panose="020B0502040204020203" pitchFamily="34" charset="0"/>
              </a:rPr>
              <a:t>WM</a:t>
            </a:r>
            <a:r>
              <a:rPr lang="hu-HU" sz="1400" dirty="0">
                <a:latin typeface="Bahnschrift Light Condensed" panose="020B0502040204020203" pitchFamily="34" charset="0"/>
              </a:rPr>
              <a:t> Western Mecsek </a:t>
            </a:r>
            <a:r>
              <a:rPr lang="hu-HU" sz="1400" dirty="0" err="1">
                <a:latin typeface="Bahnschrift Light Condensed" panose="020B0502040204020203" pitchFamily="34" charset="0"/>
              </a:rPr>
              <a:t>Mts</a:t>
            </a:r>
            <a:r>
              <a:rPr lang="hu-HU" sz="1400" dirty="0">
                <a:latin typeface="Bahnschrift Light Condensed" panose="020B0502040204020203" pitchFamily="34" charset="0"/>
              </a:rPr>
              <a:t> 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9483F5E1-024D-4DC0-9993-3FB88A83F908}"/>
              </a:ext>
            </a:extLst>
          </p:cNvPr>
          <p:cNvSpPr txBox="1"/>
          <p:nvPr/>
        </p:nvSpPr>
        <p:spPr>
          <a:xfrm>
            <a:off x="3369141" y="1054537"/>
            <a:ext cx="230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err="1">
                <a:latin typeface="Bahnschrift SemiBold SemiConden" panose="020B0502040204020203" pitchFamily="34" charset="0"/>
              </a:rPr>
              <a:t>Biharia</a:t>
            </a:r>
            <a:r>
              <a:rPr lang="hu-HU" sz="1400" b="1" dirty="0">
                <a:latin typeface="Bahnschrift SemiBold SemiConden" panose="020B0502040204020203" pitchFamily="34" charset="0"/>
              </a:rPr>
              <a:t> and </a:t>
            </a:r>
            <a:r>
              <a:rPr lang="hu-HU" sz="1400" b="1" dirty="0" err="1">
                <a:latin typeface="Bahnschrift SemiBold SemiConden" panose="020B0502040204020203" pitchFamily="34" charset="0"/>
              </a:rPr>
              <a:t>Codru</a:t>
            </a:r>
            <a:r>
              <a:rPr lang="hu-HU" sz="1400" b="1" dirty="0">
                <a:latin typeface="Bahnschrift SemiBold SemiConden" panose="020B0502040204020203" pitchFamily="34" charset="0"/>
              </a:rPr>
              <a:t> </a:t>
            </a:r>
            <a:r>
              <a:rPr lang="hu-HU" sz="1400" b="1" dirty="0" err="1">
                <a:latin typeface="Bahnschrift SemiBold SemiConden" panose="020B0502040204020203" pitchFamily="34" charset="0"/>
              </a:rPr>
              <a:t>Nappe</a:t>
            </a:r>
            <a:r>
              <a:rPr lang="hu-HU" sz="1400" b="1" dirty="0">
                <a:latin typeface="Bahnschrift SemiBold SemiConden" panose="020B0502040204020203" pitchFamily="34" charset="0"/>
              </a:rPr>
              <a:t> Systems (</a:t>
            </a:r>
            <a:r>
              <a:rPr lang="hu-HU" sz="1400" b="1" dirty="0" err="1">
                <a:latin typeface="Bahnschrift SemiBold SemiConden" panose="020B0502040204020203" pitchFamily="34" charset="0"/>
              </a:rPr>
              <a:t>Arieşeni</a:t>
            </a:r>
            <a:r>
              <a:rPr lang="hu-HU" sz="1400" b="1" dirty="0">
                <a:latin typeface="Bahnschrift SemiBold SemiConden" panose="020B0502040204020203" pitchFamily="34" charset="0"/>
              </a:rPr>
              <a:t>, </a:t>
            </a:r>
            <a:r>
              <a:rPr lang="hu-HU" sz="1400" b="1" dirty="0" err="1">
                <a:latin typeface="Bahnschrift SemiBold SemiConden" panose="020B0502040204020203" pitchFamily="34" charset="0"/>
              </a:rPr>
              <a:t>Gârda</a:t>
            </a:r>
            <a:r>
              <a:rPr lang="hu-HU" sz="1400" b="1" dirty="0">
                <a:latin typeface="Bahnschrift SemiBold SemiConden" panose="020B0502040204020203" pitchFamily="34" charset="0"/>
              </a:rPr>
              <a:t>, </a:t>
            </a:r>
            <a:r>
              <a:rPr lang="hu-HU" sz="1400" b="1" dirty="0" err="1">
                <a:latin typeface="Bahnschrift SemiBold SemiConden" panose="020B0502040204020203" pitchFamily="34" charset="0"/>
              </a:rPr>
              <a:t>Highiş-Muncel</a:t>
            </a:r>
            <a:r>
              <a:rPr lang="hu-HU" sz="1400" b="1" dirty="0">
                <a:latin typeface="Bahnschrift SemiBold SemiConden" panose="020B0502040204020203" pitchFamily="34" charset="0"/>
              </a:rPr>
              <a:t> and </a:t>
            </a:r>
            <a:r>
              <a:rPr lang="hu-HU" sz="1400" b="1" dirty="0" err="1">
                <a:latin typeface="Bahnschrift SemiBold SemiConden" panose="020B0502040204020203" pitchFamily="34" charset="0"/>
              </a:rPr>
              <a:t>Finiş</a:t>
            </a:r>
            <a:r>
              <a:rPr lang="hu-HU" sz="1400" b="1" dirty="0">
                <a:latin typeface="Bahnschrift SemiBold SemiConden" panose="020B0502040204020203" pitchFamily="34" charset="0"/>
              </a:rPr>
              <a:t>, </a:t>
            </a:r>
            <a:r>
              <a:rPr lang="hu-HU" sz="1400" b="1" dirty="0" err="1">
                <a:latin typeface="Bahnschrift SemiBold SemiConden" panose="020B0502040204020203" pitchFamily="34" charset="0"/>
              </a:rPr>
              <a:t>Dieva</a:t>
            </a:r>
            <a:r>
              <a:rPr lang="hu-HU" sz="1400" b="1" dirty="0">
                <a:latin typeface="Bahnschrift SemiBold SemiConden" panose="020B0502040204020203" pitchFamily="34" charset="0"/>
              </a:rPr>
              <a:t>, </a:t>
            </a:r>
            <a:r>
              <a:rPr lang="hu-HU" sz="1400" b="1" dirty="0" err="1">
                <a:latin typeface="Bahnschrift SemiBold SemiConden" panose="020B0502040204020203" pitchFamily="34" charset="0"/>
              </a:rPr>
              <a:t>Moma</a:t>
            </a:r>
            <a:r>
              <a:rPr lang="hu-HU" sz="1400" b="1" dirty="0">
                <a:latin typeface="Bahnschrift SemiBold SemiConden" panose="020B0502040204020203" pitchFamily="34" charset="0"/>
              </a:rPr>
              <a:t> </a:t>
            </a:r>
            <a:r>
              <a:rPr lang="hu-HU" sz="1400" b="1" dirty="0" err="1">
                <a:latin typeface="Bahnschrift SemiBold SemiConden" panose="020B0502040204020203" pitchFamily="34" charset="0"/>
              </a:rPr>
              <a:t>Nappes</a:t>
            </a:r>
            <a:r>
              <a:rPr lang="hu-HU" sz="1400" b="1" dirty="0">
                <a:latin typeface="Bahnschrift SemiBold SemiConden" panose="020B0502040204020203" pitchFamily="34" charset="0"/>
              </a:rPr>
              <a:t>, </a:t>
            </a:r>
            <a:r>
              <a:rPr lang="hu-HU" sz="1400" b="1" dirty="0" err="1">
                <a:latin typeface="Bahnschrift SemiBold SemiConden" panose="020B0502040204020203" pitchFamily="34" charset="0"/>
              </a:rPr>
              <a:t>resp</a:t>
            </a:r>
            <a:r>
              <a:rPr lang="hu-HU" sz="1400" b="1" dirty="0">
                <a:latin typeface="Bahnschrift SemiBold SemiConden" panose="020B0502040204020203" pitchFamily="34" charset="0"/>
              </a:rPr>
              <a:t>.)</a:t>
            </a:r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A85CE601-379D-47DC-94FC-78262EF355FF}"/>
              </a:ext>
            </a:extLst>
          </p:cNvPr>
          <p:cNvSpPr txBox="1"/>
          <p:nvPr/>
        </p:nvSpPr>
        <p:spPr>
          <a:xfrm>
            <a:off x="2117350" y="1173810"/>
            <a:ext cx="1430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>
                <a:latin typeface="Bahnschrift SemiBold SemiConden" panose="020B0502040204020203" pitchFamily="34" charset="0"/>
              </a:rPr>
              <a:t>Mecsek, Villány-</a:t>
            </a:r>
            <a:r>
              <a:rPr lang="hu-HU" sz="1400" b="1" dirty="0" err="1">
                <a:latin typeface="Bahnschrift SemiBold SemiConden" panose="020B0502040204020203" pitchFamily="34" charset="0"/>
              </a:rPr>
              <a:t>Bihor</a:t>
            </a:r>
            <a:r>
              <a:rPr lang="hu-HU" sz="1400" b="1" dirty="0">
                <a:latin typeface="Bahnschrift SemiBold SemiConden" panose="020B0502040204020203" pitchFamily="34" charset="0"/>
              </a:rPr>
              <a:t>, and Békés-</a:t>
            </a:r>
            <a:r>
              <a:rPr lang="hu-HU" sz="1400" b="1" dirty="0" err="1">
                <a:latin typeface="Bahnschrift SemiBold SemiConden" panose="020B0502040204020203" pitchFamily="34" charset="0"/>
              </a:rPr>
              <a:t>Codru</a:t>
            </a:r>
            <a:r>
              <a:rPr lang="hu-HU" sz="1400" b="1" dirty="0">
                <a:latin typeface="Bahnschrift SemiBold SemiConden" panose="020B0502040204020203" pitchFamily="34" charset="0"/>
              </a:rPr>
              <a:t> </a:t>
            </a:r>
            <a:r>
              <a:rPr lang="hu-HU" sz="1400" b="1" dirty="0" err="1">
                <a:latin typeface="Bahnschrift SemiBold SemiConden" panose="020B0502040204020203" pitchFamily="34" charset="0"/>
              </a:rPr>
              <a:t>Units</a:t>
            </a:r>
            <a:endParaRPr lang="hu-HU" sz="1400" b="1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73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712856E-64B8-45BF-8586-C38E76A32016}"/>
              </a:ext>
            </a:extLst>
          </p:cNvPr>
          <p:cNvSpPr txBox="1"/>
          <p:nvPr/>
        </p:nvSpPr>
        <p:spPr>
          <a:xfrm>
            <a:off x="1159565" y="20505"/>
            <a:ext cx="98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References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DF2E23B-7C3D-498E-ACE0-B16D04D87B2D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911107B7-D458-4EC6-A96D-447652A58D62}"/>
              </a:ext>
            </a:extLst>
          </p:cNvPr>
          <p:cNvSpPr/>
          <p:nvPr/>
        </p:nvSpPr>
        <p:spPr>
          <a:xfrm>
            <a:off x="70513" y="412432"/>
            <a:ext cx="12050973" cy="5871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Awdankiewicz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Kryza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 (2010)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Mineralogia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Papers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37:19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en-US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Breitkreuz</a:t>
            </a:r>
            <a:r>
              <a:rPr lang="en-US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C, Kennedy A (1999) Tectonophysics 302:307–326.</a:t>
            </a:r>
            <a:endParaRPr lang="hu-HU" sz="1200" dirty="0"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Hidasi T, Varga A, Pál-Molnár E (2015) Földtani Közlöny 145(1):3–22.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Kelemen P,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Dunkl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I, Csillag G, Mindszenty A, von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Eynatten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H, Józsa S (2017)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Sediment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358:84–96.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Lelkes-Felvári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Klötzli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 (2004)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Geologica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Hungarica, 47(2–3):139–149. 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Nicolae I,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Seghedi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Boboş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Azevedo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MR,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Ribeiro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S, Tatu M (2014)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Erde-Geochem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74:125–137.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Ondrejka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M, Li XH,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Vojtko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Putiš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Uher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Sobocký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 (2018)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Carpath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69(2):187–198.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Pană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Heaman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LM,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Creaser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Erdmer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 (2002) J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110:341–354. 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Repstock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Breitkreuz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C, Lapp M,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Schulz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(2017) Int J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107:1485–1513.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en-US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Rudnick RL, Fountain DM (1995) Rev </a:t>
            </a:r>
            <a:r>
              <a:rPr lang="en-US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Geophys</a:t>
            </a:r>
            <a:r>
              <a:rPr lang="en-US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33:267–309.</a:t>
            </a:r>
            <a:endParaRPr lang="hu-HU" sz="1200" dirty="0"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Słodczyk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Pietranik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Glynn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Wiedenbeck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Breitkreuz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Dhuime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(2018) Int J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107:2065.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 SS,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McDonough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WF (1989) In: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Saunders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Norry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MJ (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eds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Magmatism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ocean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basins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42.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Geological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Society London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Publication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London, pp 312–345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Szemerédi M, Varga A, Lukács R, Pál-Molnár E (2016) Földtani Közlöny 146(4):335–354.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Szemerédi M, Varga A, Lukács R, Pál-Molnár E (2017) Földtani Közlöny 147(4):357–382. 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Szemerédi M, Lukács R, Varga A,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Dunkl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I, Józsa S, Tatu M, Pál-Molnár E, Szepesi J,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Guillong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M, Szakmány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Harangi Sz (2020a) Int J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Earth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109:101–125.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Szemerédi M, Varga A, Szepesi J, Pál-Molnár E</a:t>
            </a:r>
            <a:r>
              <a:rPr lang="hu-HU" sz="120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Lukács R 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(2020b)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Central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European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Geology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(in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Vozárová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Šmelko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Paderin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(2009)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Carpath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60(6):439–448.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Vozárová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Presnyakov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Šarinová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Šmelko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 (2015)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Carpath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66:375–391.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Vozárová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Rodionov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N, Vozár J,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Lepekhina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Šarinová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 (2016)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Carpath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61:221–237.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Wilson M, Neumann ER, Davies GR,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Timmerman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MJ,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Heermans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M,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Larsen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BT (2004)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Geological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Society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Publication</a:t>
            </a:r>
            <a:r>
              <a:rPr lang="hu-HU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No. 223, London </a:t>
            </a:r>
          </a:p>
          <a:p>
            <a:pPr marL="450215" indent="-450215" algn="ctr">
              <a:lnSpc>
                <a:spcPct val="150000"/>
              </a:lnSpc>
              <a:spcAft>
                <a:spcPts val="0"/>
              </a:spcAft>
            </a:pPr>
            <a:r>
              <a:rPr lang="en-US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Winchester JA, Floyd PA (1977) Chem </a:t>
            </a:r>
            <a:r>
              <a:rPr lang="en-US" sz="1200" dirty="0" err="1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Geol</a:t>
            </a:r>
            <a:r>
              <a:rPr lang="en-US" sz="12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20:325–343. </a:t>
            </a:r>
            <a:endParaRPr lang="hu-HU" sz="1200" dirty="0"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64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CE59353-3957-470F-9611-38CC218AC033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9938D05-263F-4F4F-A5EC-CABDBFFE518A}"/>
              </a:ext>
            </a:extLst>
          </p:cNvPr>
          <p:cNvSpPr txBox="1"/>
          <p:nvPr/>
        </p:nvSpPr>
        <p:spPr>
          <a:xfrm>
            <a:off x="1159565" y="20505"/>
            <a:ext cx="98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Aims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and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methods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0F95170-3871-4E8D-B48E-3FA5C7C44934}"/>
              </a:ext>
            </a:extLst>
          </p:cNvPr>
          <p:cNvSpPr txBox="1"/>
          <p:nvPr/>
        </p:nvSpPr>
        <p:spPr>
          <a:xfrm>
            <a:off x="446531" y="637875"/>
            <a:ext cx="112989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u="sng" dirty="0">
                <a:latin typeface="Bahnschrift Light Condensed" panose="020B0502040204020203" pitchFamily="34" charset="0"/>
              </a:rPr>
              <a:t>The major </a:t>
            </a:r>
            <a:r>
              <a:rPr lang="hu-HU" sz="2000" u="sng" dirty="0" err="1">
                <a:latin typeface="Bahnschrift Light Condensed" panose="020B0502040204020203" pitchFamily="34" charset="0"/>
              </a:rPr>
              <a:t>reasons</a:t>
            </a:r>
            <a:r>
              <a:rPr lang="hu-HU" sz="2000" u="sng" dirty="0">
                <a:latin typeface="Bahnschrift Light Condensed" panose="020B0502040204020203" pitchFamily="34" charset="0"/>
              </a:rPr>
              <a:t> of </a:t>
            </a:r>
            <a:r>
              <a:rPr lang="hu-HU" sz="2000" u="sng" dirty="0" err="1">
                <a:latin typeface="Bahnschrift Light Condensed" panose="020B0502040204020203" pitchFamily="34" charset="0"/>
              </a:rPr>
              <a:t>studying</a:t>
            </a:r>
            <a:r>
              <a:rPr lang="hu-HU" sz="2000" u="sng" dirty="0">
                <a:latin typeface="Bahnschrift Light Condensed" panose="020B0502040204020203" pitchFamily="34" charset="0"/>
              </a:rPr>
              <a:t> Permian </a:t>
            </a:r>
            <a:r>
              <a:rPr lang="hu-HU" sz="2000" u="sng" dirty="0" err="1">
                <a:latin typeface="Bahnschrift Light Condensed" panose="020B0502040204020203" pitchFamily="34" charset="0"/>
              </a:rPr>
              <a:t>magmatism</a:t>
            </a:r>
            <a:r>
              <a:rPr lang="hu-HU" sz="2000" u="sng" dirty="0">
                <a:latin typeface="Bahnschrift Light Condensed" panose="020B0502040204020203" pitchFamily="34" charset="0"/>
              </a:rPr>
              <a:t> in </a:t>
            </a:r>
            <a:r>
              <a:rPr lang="hu-HU" sz="2000" u="sng" dirty="0" err="1">
                <a:latin typeface="Bahnschrift Light Condensed" panose="020B0502040204020203" pitchFamily="34" charset="0"/>
              </a:rPr>
              <a:t>the</a:t>
            </a:r>
            <a:r>
              <a:rPr lang="hu-HU" sz="2000" u="sng" dirty="0">
                <a:latin typeface="Bahnschrift Light Condensed" panose="020B0502040204020203" pitchFamily="34" charset="0"/>
              </a:rPr>
              <a:t> </a:t>
            </a:r>
            <a:r>
              <a:rPr lang="hu-HU" sz="2000" u="sng" dirty="0" err="1">
                <a:latin typeface="Bahnschrift Light Condensed" panose="020B0502040204020203" pitchFamily="34" charset="0"/>
              </a:rPr>
              <a:t>Carpathian</a:t>
            </a:r>
            <a:r>
              <a:rPr lang="hu-HU" sz="2000" u="sng" dirty="0">
                <a:latin typeface="Bahnschrift Light Condensed" panose="020B0502040204020203" pitchFamily="34" charset="0"/>
              </a:rPr>
              <a:t>-Pannonian </a:t>
            </a:r>
            <a:r>
              <a:rPr lang="hu-HU" sz="2000" u="sng" dirty="0" err="1">
                <a:latin typeface="Bahnschrift Light Condensed" panose="020B0502040204020203" pitchFamily="34" charset="0"/>
              </a:rPr>
              <a:t>region</a:t>
            </a:r>
            <a:r>
              <a:rPr lang="hu-HU" sz="2000" u="sng" dirty="0">
                <a:latin typeface="Bahnschrift Light Condensed" panose="020B0502040204020203" pitchFamily="34" charset="0"/>
              </a:rPr>
              <a:t> (Hungary and </a:t>
            </a:r>
            <a:r>
              <a:rPr lang="hu-HU" sz="2000" u="sng" dirty="0" err="1">
                <a:latin typeface="Bahnschrift Light Condensed" panose="020B0502040204020203" pitchFamily="34" charset="0"/>
              </a:rPr>
              <a:t>Romania</a:t>
            </a:r>
            <a:r>
              <a:rPr lang="hu-HU" sz="2000" u="sng" dirty="0">
                <a:latin typeface="Bahnschrift Light Condensed" panose="020B0502040204020203" pitchFamily="34" charset="0"/>
              </a:rPr>
              <a:t>) </a:t>
            </a:r>
            <a:r>
              <a:rPr lang="hu-HU" sz="2000" u="sng" dirty="0" err="1">
                <a:latin typeface="Bahnschrift Light Condensed" panose="020B0502040204020203" pitchFamily="34" charset="0"/>
              </a:rPr>
              <a:t>were</a:t>
            </a:r>
            <a:r>
              <a:rPr lang="hu-HU" sz="2000" u="sng" dirty="0">
                <a:latin typeface="Bahnschrift Light Condensed" panose="020B0502040204020203" pitchFamily="34" charset="0"/>
              </a:rPr>
              <a:t> </a:t>
            </a:r>
            <a:r>
              <a:rPr lang="hu-HU" sz="2000" u="sng" dirty="0" err="1">
                <a:latin typeface="Bahnschrift Light Condensed" panose="020B0502040204020203" pitchFamily="34" charset="0"/>
              </a:rPr>
              <a:t>the</a:t>
            </a:r>
            <a:r>
              <a:rPr lang="hu-HU" sz="2000" u="sng" dirty="0">
                <a:latin typeface="Bahnschrift Light Condensed" panose="020B0502040204020203" pitchFamily="34" charset="0"/>
              </a:rPr>
              <a:t> </a:t>
            </a:r>
            <a:r>
              <a:rPr lang="hu-HU" sz="2000" u="sng" dirty="0" err="1">
                <a:latin typeface="Bahnschrift Light Condensed" panose="020B0502040204020203" pitchFamily="34" charset="0"/>
              </a:rPr>
              <a:t>following</a:t>
            </a:r>
            <a:r>
              <a:rPr lang="hu-HU" sz="2000" u="sng" dirty="0">
                <a:latin typeface="Bahnschrift Light Condensed" panose="020B0502040204020203" pitchFamily="34" charset="0"/>
              </a:rPr>
              <a:t>:</a:t>
            </a:r>
          </a:p>
          <a:p>
            <a:r>
              <a:rPr lang="hu-HU" sz="2000" dirty="0">
                <a:latin typeface="Bahnschrift Light Condensed" panose="020B0502040204020203" pitchFamily="34" charset="0"/>
              </a:rPr>
              <a:t>(1) Most of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present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knowlegde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about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Late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Palaeozoic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igneous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formations</a:t>
            </a:r>
            <a:r>
              <a:rPr lang="hu-HU" sz="2000" dirty="0">
                <a:latin typeface="Bahnschrift Light Condensed" panose="020B0502040204020203" pitchFamily="34" charset="0"/>
              </a:rPr>
              <a:t> in Hungary is </a:t>
            </a:r>
            <a:r>
              <a:rPr lang="hu-HU" sz="2000" dirty="0" err="1">
                <a:latin typeface="Bahnschrift Light Condensed" panose="020B0502040204020203" pitchFamily="34" charset="0"/>
              </a:rPr>
              <a:t>associated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with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previous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reports</a:t>
            </a:r>
            <a:r>
              <a:rPr lang="hu-HU" sz="2000" dirty="0">
                <a:latin typeface="Bahnschrift Light Condensed" panose="020B0502040204020203" pitchFamily="34" charset="0"/>
              </a:rPr>
              <a:t> of </a:t>
            </a:r>
            <a:r>
              <a:rPr lang="hu-HU" sz="2000" dirty="0" err="1">
                <a:latin typeface="Bahnschrift Light Condensed" panose="020B0502040204020203" pitchFamily="34" charset="0"/>
              </a:rPr>
              <a:t>uranium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ore</a:t>
            </a:r>
            <a:r>
              <a:rPr lang="hu-HU" sz="2000" dirty="0">
                <a:latin typeface="Bahnschrift Light Condensed" panose="020B0502040204020203" pitchFamily="34" charset="0"/>
              </a:rPr>
              <a:t> and </a:t>
            </a:r>
            <a:r>
              <a:rPr lang="hu-HU" sz="2000" dirty="0" err="1">
                <a:latin typeface="Bahnschrift Light Condensed" panose="020B0502040204020203" pitchFamily="34" charset="0"/>
              </a:rPr>
              <a:t>hydrocarbon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exploration</a:t>
            </a:r>
            <a:r>
              <a:rPr lang="hu-HU" sz="2000" dirty="0">
                <a:latin typeface="Bahnschrift Light Condensed" panose="020B0502040204020203" pitchFamily="34" charset="0"/>
              </a:rPr>
              <a:t>. </a:t>
            </a:r>
            <a:r>
              <a:rPr lang="hu-HU" sz="2000" dirty="0" err="1">
                <a:latin typeface="Bahnschrift Light Condensed" panose="020B0502040204020203" pitchFamily="34" charset="0"/>
              </a:rPr>
              <a:t>Our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recent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studies</a:t>
            </a:r>
            <a:r>
              <a:rPr lang="hu-HU" sz="2000" dirty="0">
                <a:latin typeface="Bahnschrift Light Condensed" panose="020B0502040204020203" pitchFamily="34" charset="0"/>
              </a:rPr>
              <a:t> (</a:t>
            </a:r>
            <a:r>
              <a:rPr lang="hu-HU" sz="2000" dirty="0" err="1">
                <a:latin typeface="Bahnschrift Light Condensed" panose="020B0502040204020203" pitchFamily="34" charset="0"/>
              </a:rPr>
              <a:t>e.g</a:t>
            </a:r>
            <a:r>
              <a:rPr lang="hu-HU" sz="2000" dirty="0">
                <a:latin typeface="Bahnschrift Light Condensed" panose="020B0502040204020203" pitchFamily="34" charset="0"/>
              </a:rPr>
              <a:t>., Hidasi </a:t>
            </a:r>
            <a:r>
              <a:rPr lang="hu-HU" sz="2000" dirty="0" err="1">
                <a:latin typeface="Bahnschrift Light Condensed" panose="020B0502040204020203" pitchFamily="34" charset="0"/>
              </a:rPr>
              <a:t>et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al</a:t>
            </a:r>
            <a:r>
              <a:rPr lang="hu-HU" sz="2000" dirty="0">
                <a:latin typeface="Bahnschrift Light Condensed" panose="020B0502040204020203" pitchFamily="34" charset="0"/>
              </a:rPr>
              <a:t>. 2015; Szemerédi </a:t>
            </a:r>
            <a:r>
              <a:rPr lang="hu-HU" sz="2000" dirty="0" err="1">
                <a:latin typeface="Bahnschrift Light Condensed" panose="020B0502040204020203" pitchFamily="34" charset="0"/>
              </a:rPr>
              <a:t>et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al</a:t>
            </a:r>
            <a:r>
              <a:rPr lang="hu-HU" sz="2000" dirty="0">
                <a:latin typeface="Bahnschrift Light Condensed" panose="020B0502040204020203" pitchFamily="34" charset="0"/>
              </a:rPr>
              <a:t>. 2016, 2017, 2020b) </a:t>
            </a:r>
            <a:r>
              <a:rPr lang="hu-HU" sz="2000" dirty="0" err="1">
                <a:latin typeface="Bahnschrift Light Condensed" panose="020B0502040204020203" pitchFamily="34" charset="0"/>
              </a:rPr>
              <a:t>pointed</a:t>
            </a:r>
            <a:r>
              <a:rPr lang="hu-HU" sz="2000" dirty="0">
                <a:latin typeface="Bahnschrift Light Condensed" panose="020B0502040204020203" pitchFamily="34" charset="0"/>
              </a:rPr>
              <a:t> out </a:t>
            </a:r>
            <a:r>
              <a:rPr lang="hu-HU" sz="2000" dirty="0" err="1">
                <a:latin typeface="Bahnschrift Light Condensed" panose="020B0502040204020203" pitchFamily="34" charset="0"/>
              </a:rPr>
              <a:t>that</a:t>
            </a:r>
            <a:r>
              <a:rPr lang="hu-HU" sz="2000" dirty="0">
                <a:latin typeface="Bahnschrift Light Condensed" panose="020B0502040204020203" pitchFamily="34" charset="0"/>
              </a:rPr>
              <a:t> most of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archive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descriptions</a:t>
            </a:r>
            <a:r>
              <a:rPr lang="hu-HU" sz="2000" dirty="0">
                <a:latin typeface="Bahnschrift Light Condensed" panose="020B0502040204020203" pitchFamily="34" charset="0"/>
              </a:rPr>
              <a:t> and </a:t>
            </a:r>
            <a:r>
              <a:rPr lang="hu-HU" sz="2000" dirty="0" err="1">
                <a:latin typeface="Bahnschrift Light Condensed" panose="020B0502040204020203" pitchFamily="34" charset="0"/>
              </a:rPr>
              <a:t>interpretations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are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not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completely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reliable</a:t>
            </a:r>
            <a:r>
              <a:rPr lang="hu-HU" sz="2000" dirty="0">
                <a:latin typeface="Bahnschrift Light Condensed" panose="020B0502040204020203" pitchFamily="34" charset="0"/>
              </a:rPr>
              <a:t> and </a:t>
            </a:r>
            <a:r>
              <a:rPr lang="hu-HU" sz="2000" dirty="0" err="1">
                <a:latin typeface="Bahnschrift Light Condensed" panose="020B0502040204020203" pitchFamily="34" charset="0"/>
              </a:rPr>
              <a:t>should</a:t>
            </a:r>
            <a:r>
              <a:rPr lang="hu-HU" sz="2000" dirty="0">
                <a:latin typeface="Bahnschrift Light Condensed" panose="020B0502040204020203" pitchFamily="34" charset="0"/>
              </a:rPr>
              <a:t> be </a:t>
            </a:r>
            <a:r>
              <a:rPr lang="hu-HU" sz="2000" dirty="0" err="1">
                <a:latin typeface="Bahnschrift Light Condensed" panose="020B0502040204020203" pitchFamily="34" charset="0"/>
              </a:rPr>
              <a:t>reconsidered</a:t>
            </a:r>
            <a:r>
              <a:rPr lang="hu-HU" sz="2000" dirty="0">
                <a:latin typeface="Bahnschrift Light Condensed" panose="020B0502040204020203" pitchFamily="34" charset="0"/>
              </a:rPr>
              <a:t> in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light</a:t>
            </a:r>
            <a:r>
              <a:rPr lang="hu-HU" sz="2000" dirty="0">
                <a:latin typeface="Bahnschrift Light Condensed" panose="020B0502040204020203" pitchFamily="34" charset="0"/>
              </a:rPr>
              <a:t> of modern </a:t>
            </a:r>
            <a:r>
              <a:rPr lang="hu-HU" sz="2000" dirty="0" err="1">
                <a:latin typeface="Bahnschrift Light Condensed" panose="020B0502040204020203" pitchFamily="34" charset="0"/>
              </a:rPr>
              <a:t>volcanological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views</a:t>
            </a:r>
            <a:r>
              <a:rPr lang="hu-HU" sz="2000" dirty="0">
                <a:latin typeface="Bahnschrift Light Condensed" panose="020B0502040204020203" pitchFamily="34" charset="0"/>
              </a:rPr>
              <a:t>;</a:t>
            </a:r>
          </a:p>
          <a:p>
            <a:r>
              <a:rPr lang="hu-HU" sz="2000" dirty="0">
                <a:latin typeface="Bahnschrift Light Condensed" panose="020B0502040204020203" pitchFamily="34" charset="0"/>
              </a:rPr>
              <a:t>(2) </a:t>
            </a:r>
            <a:r>
              <a:rPr lang="hu-HU" sz="2000" dirty="0" err="1">
                <a:latin typeface="Bahnschrift Light Condensed" panose="020B0502040204020203" pitchFamily="34" charset="0"/>
              </a:rPr>
              <a:t>Whole</a:t>
            </a:r>
            <a:r>
              <a:rPr lang="hu-HU" sz="2000" dirty="0">
                <a:latin typeface="Bahnschrift Light Condensed" panose="020B0502040204020203" pitchFamily="34" charset="0"/>
              </a:rPr>
              <a:t>-rock </a:t>
            </a:r>
            <a:r>
              <a:rPr lang="hu-HU" sz="2000" dirty="0" err="1">
                <a:latin typeface="Bahnschrift Light Condensed" panose="020B0502040204020203" pitchFamily="34" charset="0"/>
              </a:rPr>
              <a:t>geochemical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analyses</a:t>
            </a:r>
            <a:r>
              <a:rPr lang="hu-HU" sz="2000" dirty="0">
                <a:latin typeface="Bahnschrift Light Condensed" panose="020B0502040204020203" pitchFamily="34" charset="0"/>
              </a:rPr>
              <a:t> (</a:t>
            </a:r>
            <a:r>
              <a:rPr lang="hu-HU" sz="2000" dirty="0" err="1">
                <a:latin typeface="Bahnschrift Light Condensed" panose="020B0502040204020203" pitchFamily="34" charset="0"/>
              </a:rPr>
              <a:t>including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rare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earth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elements</a:t>
            </a:r>
            <a:r>
              <a:rPr lang="hu-HU" sz="2000" dirty="0">
                <a:latin typeface="Bahnschrift Light Condensed" panose="020B0502040204020203" pitchFamily="34" charset="0"/>
              </a:rPr>
              <a:t> and </a:t>
            </a:r>
            <a:r>
              <a:rPr lang="hu-HU" sz="2000" dirty="0" err="1">
                <a:latin typeface="Bahnschrift Light Condensed" panose="020B0502040204020203" pitchFamily="34" charset="0"/>
              </a:rPr>
              <a:t>other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immobile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trace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elements</a:t>
            </a:r>
            <a:r>
              <a:rPr lang="hu-HU" sz="2000" dirty="0">
                <a:latin typeface="Bahnschrift Light Condensed" panose="020B0502040204020203" pitchFamily="34" charset="0"/>
              </a:rPr>
              <a:t>) </a:t>
            </a:r>
            <a:r>
              <a:rPr lang="hu-HU" sz="2000" dirty="0" err="1">
                <a:latin typeface="Bahnschrift Light Condensed" panose="020B0502040204020203" pitchFamily="34" charset="0"/>
              </a:rPr>
              <a:t>were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lacking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so</a:t>
            </a:r>
            <a:r>
              <a:rPr lang="hu-HU" sz="2000" dirty="0">
                <a:latin typeface="Bahnschrift Light Condensed" panose="020B0502040204020203" pitchFamily="34" charset="0"/>
              </a:rPr>
              <a:t> far, </a:t>
            </a:r>
            <a:r>
              <a:rPr lang="hu-HU" sz="2000" dirty="0" err="1">
                <a:latin typeface="Bahnschrift Light Condensed" panose="020B0502040204020203" pitchFamily="34" charset="0"/>
              </a:rPr>
              <a:t>excepting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Permian </a:t>
            </a:r>
            <a:r>
              <a:rPr lang="hu-HU" sz="2000" dirty="0" err="1">
                <a:latin typeface="Bahnschrift Light Condensed" panose="020B0502040204020203" pitchFamily="34" charset="0"/>
              </a:rPr>
              <a:t>volcanic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rocks</a:t>
            </a:r>
            <a:r>
              <a:rPr lang="hu-HU" sz="2000" dirty="0">
                <a:latin typeface="Bahnschrift Light Condensed" panose="020B0502040204020203" pitchFamily="34" charset="0"/>
              </a:rPr>
              <a:t> in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Apuseni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Mts</a:t>
            </a:r>
            <a:r>
              <a:rPr lang="hu-HU" sz="2000" dirty="0">
                <a:latin typeface="Bahnschrift Light Condensed" panose="020B0502040204020203" pitchFamily="34" charset="0"/>
              </a:rPr>
              <a:t> (Nicolae </a:t>
            </a:r>
            <a:r>
              <a:rPr lang="hu-HU" sz="2000" dirty="0" err="1">
                <a:latin typeface="Bahnschrift Light Condensed" panose="020B0502040204020203" pitchFamily="34" charset="0"/>
              </a:rPr>
              <a:t>et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al</a:t>
            </a:r>
            <a:r>
              <a:rPr lang="hu-HU" sz="2000" dirty="0">
                <a:latin typeface="Bahnschrift Light Condensed" panose="020B0502040204020203" pitchFamily="34" charset="0"/>
              </a:rPr>
              <a:t>. 2014);</a:t>
            </a:r>
          </a:p>
          <a:p>
            <a:r>
              <a:rPr lang="hu-HU" sz="2000" dirty="0">
                <a:latin typeface="Bahnschrift Light Condensed" panose="020B0502040204020203" pitchFamily="34" charset="0"/>
              </a:rPr>
              <a:t>(3) </a:t>
            </a:r>
            <a:r>
              <a:rPr lang="hu-HU" sz="2000" dirty="0" err="1">
                <a:latin typeface="Bahnschrift Light Condensed" panose="020B0502040204020203" pitchFamily="34" charset="0"/>
              </a:rPr>
              <a:t>Zircon</a:t>
            </a:r>
            <a:r>
              <a:rPr lang="hu-HU" sz="2000" dirty="0">
                <a:latin typeface="Bahnschrift Light Condensed" panose="020B0502040204020203" pitchFamily="34" charset="0"/>
              </a:rPr>
              <a:t> U-Pb </a:t>
            </a:r>
            <a:r>
              <a:rPr lang="hu-HU" sz="2000" dirty="0" err="1">
                <a:latin typeface="Bahnschrift Light Condensed" panose="020B0502040204020203" pitchFamily="34" charset="0"/>
              </a:rPr>
              <a:t>age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determinations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were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lacking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so</a:t>
            </a:r>
            <a:r>
              <a:rPr lang="hu-HU" sz="2000" dirty="0">
                <a:latin typeface="Bahnschrift Light Condensed" panose="020B0502040204020203" pitchFamily="34" charset="0"/>
              </a:rPr>
              <a:t> far, </a:t>
            </a:r>
            <a:r>
              <a:rPr lang="hu-HU" sz="2000" dirty="0" err="1">
                <a:latin typeface="Bahnschrift Light Condensed" panose="020B0502040204020203" pitchFamily="34" charset="0"/>
              </a:rPr>
              <a:t>excepting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plutonic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rocks</a:t>
            </a:r>
            <a:r>
              <a:rPr lang="hu-HU" sz="2000" dirty="0">
                <a:latin typeface="Bahnschrift Light Condensed" panose="020B0502040204020203" pitchFamily="34" charset="0"/>
              </a:rPr>
              <a:t> of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Highiş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Igneous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Complex</a:t>
            </a:r>
            <a:r>
              <a:rPr lang="hu-HU" sz="2000" dirty="0">
                <a:latin typeface="Bahnschrift Light Condensed" panose="020B0502040204020203" pitchFamily="34" charset="0"/>
              </a:rPr>
              <a:t> (SW </a:t>
            </a:r>
            <a:r>
              <a:rPr lang="hu-HU" sz="2000" dirty="0" err="1">
                <a:latin typeface="Bahnschrift Light Condensed" panose="020B0502040204020203" pitchFamily="34" charset="0"/>
              </a:rPr>
              <a:t>Apuseni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Mts</a:t>
            </a:r>
            <a:r>
              <a:rPr lang="hu-HU" sz="2000" dirty="0">
                <a:latin typeface="Bahnschrift Light Condensed" panose="020B0502040204020203" pitchFamily="34" charset="0"/>
              </a:rPr>
              <a:t>; </a:t>
            </a:r>
            <a:r>
              <a:rPr lang="hu-HU" sz="2000" dirty="0" err="1">
                <a:latin typeface="Bahnschrift Light Condensed" panose="020B0502040204020203" pitchFamily="34" charset="0"/>
              </a:rPr>
              <a:t>Pană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et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al</a:t>
            </a:r>
            <a:r>
              <a:rPr lang="hu-HU" sz="2000" dirty="0">
                <a:latin typeface="Bahnschrift Light Condensed" panose="020B0502040204020203" pitchFamily="34" charset="0"/>
              </a:rPr>
              <a:t>. 2002) and felsic </a:t>
            </a:r>
            <a:r>
              <a:rPr lang="hu-HU" sz="2000" dirty="0" err="1">
                <a:latin typeface="Bahnschrift Light Condensed" panose="020B0502040204020203" pitchFamily="34" charset="0"/>
              </a:rPr>
              <a:t>volcanites</a:t>
            </a:r>
            <a:r>
              <a:rPr lang="hu-HU" sz="2000" dirty="0">
                <a:latin typeface="Bahnschrift Light Condensed" panose="020B0502040204020203" pitchFamily="34" charset="0"/>
              </a:rPr>
              <a:t> in </a:t>
            </a:r>
            <a:r>
              <a:rPr lang="hu-HU" sz="2000" dirty="0" err="1">
                <a:latin typeface="Bahnschrift Light Condensed" panose="020B0502040204020203" pitchFamily="34" charset="0"/>
              </a:rPr>
              <a:t>Central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Transdanubia</a:t>
            </a:r>
            <a:r>
              <a:rPr lang="hu-HU" sz="2000" dirty="0">
                <a:latin typeface="Bahnschrift Light Condensed" panose="020B0502040204020203" pitchFamily="34" charset="0"/>
              </a:rPr>
              <a:t> (Lelkes-Felvári &amp; </a:t>
            </a:r>
            <a:r>
              <a:rPr lang="hu-HU" sz="2000" dirty="0" err="1">
                <a:latin typeface="Bahnschrift Light Condensed" panose="020B0502040204020203" pitchFamily="34" charset="0"/>
              </a:rPr>
              <a:t>Klötzli</a:t>
            </a:r>
            <a:r>
              <a:rPr lang="hu-HU" sz="2000" dirty="0">
                <a:latin typeface="Bahnschrift Light Condensed" panose="020B0502040204020203" pitchFamily="34" charset="0"/>
              </a:rPr>
              <a:t> 2004). </a:t>
            </a:r>
            <a:r>
              <a:rPr lang="hu-HU" sz="2000" dirty="0" err="1">
                <a:latin typeface="Bahnschrift Light Condensed" panose="020B0502040204020203" pitchFamily="34" charset="0"/>
              </a:rPr>
              <a:t>Previous</a:t>
            </a:r>
            <a:r>
              <a:rPr lang="hu-HU" sz="2000" dirty="0">
                <a:latin typeface="Bahnschrift Light Condensed" panose="020B0502040204020203" pitchFamily="34" charset="0"/>
              </a:rPr>
              <a:t> K-</a:t>
            </a:r>
            <a:r>
              <a:rPr lang="hu-HU" sz="2000" dirty="0" err="1">
                <a:latin typeface="Bahnschrift Light Condensed" panose="020B0502040204020203" pitchFamily="34" charset="0"/>
              </a:rPr>
              <a:t>Ar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datings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are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inefficient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proved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to</a:t>
            </a:r>
            <a:r>
              <a:rPr lang="hu-HU" sz="2000" dirty="0">
                <a:latin typeface="Bahnschrift Light Condensed" panose="020B0502040204020203" pitchFamily="34" charset="0"/>
              </a:rPr>
              <a:t> be </a:t>
            </a:r>
            <a:r>
              <a:rPr lang="hu-HU" sz="2000" dirty="0" err="1">
                <a:latin typeface="Bahnschrift Light Condensed" panose="020B0502040204020203" pitchFamily="34" charset="0"/>
              </a:rPr>
              <a:t>younger</a:t>
            </a:r>
            <a:r>
              <a:rPr lang="hu-HU" sz="2000" dirty="0">
                <a:latin typeface="Bahnschrift Light Condensed" panose="020B0502040204020203" pitchFamily="34" charset="0"/>
              </a:rPr>
              <a:t> (</a:t>
            </a:r>
            <a:r>
              <a:rPr lang="hu-HU" sz="2000" dirty="0" err="1">
                <a:latin typeface="Bahnschrift Light Condensed" panose="020B0502040204020203" pitchFamily="34" charset="0"/>
              </a:rPr>
              <a:t>Triassic</a:t>
            </a:r>
            <a:r>
              <a:rPr lang="hu-HU" sz="2000" dirty="0">
                <a:latin typeface="Bahnschrift Light Condensed" panose="020B0502040204020203" pitchFamily="34" charset="0"/>
              </a:rPr>
              <a:t>) </a:t>
            </a:r>
            <a:r>
              <a:rPr lang="hu-HU" sz="2000" dirty="0" err="1">
                <a:latin typeface="Bahnschrift Light Condensed" panose="020B0502040204020203" pitchFamily="34" charset="0"/>
              </a:rPr>
              <a:t>due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to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subsequent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alteration</a:t>
            </a:r>
            <a:r>
              <a:rPr lang="hu-HU" sz="2000" dirty="0">
                <a:latin typeface="Bahnschrift Light Condensed" panose="020B0502040204020203" pitchFamily="34" charset="0"/>
              </a:rPr>
              <a:t> of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rocks</a:t>
            </a:r>
            <a:r>
              <a:rPr lang="hu-HU" sz="2000" dirty="0">
                <a:latin typeface="Bahnschrift Light Condensed" panose="020B0502040204020203" pitchFamily="34" charset="0"/>
              </a:rPr>
              <a:t> (</a:t>
            </a:r>
            <a:r>
              <a:rPr lang="hu-HU" sz="2000" dirty="0" err="1">
                <a:latin typeface="Bahnschrift Light Condensed" panose="020B0502040204020203" pitchFamily="34" charset="0"/>
              </a:rPr>
              <a:t>e.g</a:t>
            </a:r>
            <a:r>
              <a:rPr lang="hu-HU" sz="2000" dirty="0">
                <a:latin typeface="Bahnschrift Light Condensed" panose="020B0502040204020203" pitchFamily="34" charset="0"/>
              </a:rPr>
              <a:t>., K-</a:t>
            </a:r>
            <a:r>
              <a:rPr lang="hu-HU" sz="2000" dirty="0" err="1">
                <a:latin typeface="Bahnschrift Light Condensed" panose="020B0502040204020203" pitchFamily="34" charset="0"/>
              </a:rPr>
              <a:t>metasomatism</a:t>
            </a:r>
            <a:r>
              <a:rPr lang="hu-HU" sz="2000" dirty="0">
                <a:latin typeface="Bahnschrift Light Condensed" panose="020B0502040204020203" pitchFamily="34" charset="0"/>
              </a:rPr>
              <a:t>);</a:t>
            </a:r>
          </a:p>
          <a:p>
            <a:r>
              <a:rPr lang="hu-HU" sz="2000" dirty="0">
                <a:latin typeface="Bahnschrift Light Condensed" panose="020B0502040204020203" pitchFamily="34" charset="0"/>
              </a:rPr>
              <a:t>(4) Local </a:t>
            </a:r>
            <a:r>
              <a:rPr lang="hu-HU" sz="2000" dirty="0" err="1">
                <a:latin typeface="Bahnschrift Light Condensed" panose="020B0502040204020203" pitchFamily="34" charset="0"/>
              </a:rPr>
              <a:t>to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regional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correlation</a:t>
            </a:r>
            <a:r>
              <a:rPr lang="hu-HU" sz="2000" dirty="0">
                <a:latin typeface="Bahnschrift Light Condensed" panose="020B0502040204020203" pitchFamily="34" charset="0"/>
              </a:rPr>
              <a:t> of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studied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rocks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with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analogous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formations</a:t>
            </a:r>
            <a:r>
              <a:rPr lang="hu-HU" sz="2000" dirty="0">
                <a:latin typeface="Bahnschrift Light Condensed" panose="020B0502040204020203" pitchFamily="34" charset="0"/>
              </a:rPr>
              <a:t> in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Central</a:t>
            </a:r>
            <a:r>
              <a:rPr lang="hu-HU" sz="2000" dirty="0">
                <a:latin typeface="Bahnschrift Light Condensed" panose="020B0502040204020203" pitchFamily="34" charset="0"/>
              </a:rPr>
              <a:t> European </a:t>
            </a:r>
            <a:r>
              <a:rPr lang="hu-HU" sz="2000" dirty="0" err="1">
                <a:latin typeface="Bahnschrift Light Condensed" panose="020B0502040204020203" pitchFamily="34" charset="0"/>
              </a:rPr>
              <a:t>Variscides</a:t>
            </a:r>
            <a:r>
              <a:rPr lang="hu-HU" sz="2000" dirty="0">
                <a:latin typeface="Bahnschrift Light Condensed" panose="020B0502040204020203" pitchFamily="34" charset="0"/>
              </a:rPr>
              <a:t> has </a:t>
            </a:r>
            <a:r>
              <a:rPr lang="hu-HU" sz="2000" dirty="0" err="1">
                <a:latin typeface="Bahnschrift Light Condensed" panose="020B0502040204020203" pitchFamily="34" charset="0"/>
              </a:rPr>
              <a:t>been</a:t>
            </a:r>
            <a:r>
              <a:rPr lang="hu-HU" sz="2000" dirty="0">
                <a:latin typeface="Bahnschrift Light Condensed" panose="020B0502040204020203" pitchFamily="34" charset="0"/>
              </a:rPr>
              <a:t> an </a:t>
            </a:r>
            <a:r>
              <a:rPr lang="hu-HU" sz="2000" dirty="0" err="1">
                <a:latin typeface="Bahnschrift Light Condensed" panose="020B0502040204020203" pitchFamily="34" charset="0"/>
              </a:rPr>
              <a:t>open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question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as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well</a:t>
            </a:r>
            <a:r>
              <a:rPr lang="hu-HU" sz="2000" dirty="0">
                <a:latin typeface="Bahnschrift Light Condensed" panose="020B0502040204020203" pitchFamily="34" charset="0"/>
              </a:rPr>
              <a:t>. </a:t>
            </a:r>
            <a:r>
              <a:rPr lang="hu-HU" sz="2000" dirty="0" err="1">
                <a:latin typeface="Bahnschrift Light Condensed" panose="020B0502040204020203" pitchFamily="34" charset="0"/>
              </a:rPr>
              <a:t>Based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on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immobile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element</a:t>
            </a:r>
            <a:r>
              <a:rPr lang="hu-HU" sz="2000" dirty="0">
                <a:latin typeface="Bahnschrift Light Condensed" panose="020B0502040204020203" pitchFamily="34" charset="0"/>
              </a:rPr>
              <a:t> and </a:t>
            </a:r>
            <a:r>
              <a:rPr lang="hu-HU" sz="2000" dirty="0" err="1">
                <a:latin typeface="Bahnschrift Light Condensed" panose="020B0502040204020203" pitchFamily="34" charset="0"/>
              </a:rPr>
              <a:t>zircon</a:t>
            </a:r>
            <a:r>
              <a:rPr lang="hu-HU" sz="2000" dirty="0">
                <a:latin typeface="Bahnschrift Light Condensed" panose="020B0502040204020203" pitchFamily="34" charset="0"/>
              </a:rPr>
              <a:t> U-Pb </a:t>
            </a:r>
            <a:r>
              <a:rPr lang="hu-HU" sz="2000" dirty="0" err="1">
                <a:latin typeface="Bahnschrift Light Condensed" panose="020B0502040204020203" pitchFamily="34" charset="0"/>
              </a:rPr>
              <a:t>geochronological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data</a:t>
            </a:r>
            <a:r>
              <a:rPr lang="hu-HU" sz="2000" dirty="0">
                <a:latin typeface="Bahnschrift Light Condensed" panose="020B0502040204020203" pitchFamily="34" charset="0"/>
              </a:rPr>
              <a:t>, </a:t>
            </a:r>
            <a:r>
              <a:rPr lang="hu-HU" sz="2000" dirty="0" err="1">
                <a:latin typeface="Bahnschrift Light Condensed" panose="020B0502040204020203" pitchFamily="34" charset="0"/>
              </a:rPr>
              <a:t>we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tried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to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answer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the</a:t>
            </a:r>
            <a:r>
              <a:rPr lang="hu-HU" sz="2000" dirty="0">
                <a:latin typeface="Bahnschrift Light Condensed" panose="020B0502040204020203" pitchFamily="34" charset="0"/>
              </a:rPr>
              <a:t> </a:t>
            </a:r>
            <a:r>
              <a:rPr lang="hu-HU" sz="2000" dirty="0" err="1">
                <a:latin typeface="Bahnschrift Light Condensed" panose="020B0502040204020203" pitchFamily="34" charset="0"/>
              </a:rPr>
              <a:t>latter</a:t>
            </a:r>
            <a:endParaRPr lang="hu-HU" sz="20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04E5A57-285C-497C-B590-1957F94EF944}"/>
              </a:ext>
            </a:extLst>
          </p:cNvPr>
          <p:cNvSpPr txBox="1"/>
          <p:nvPr/>
        </p:nvSpPr>
        <p:spPr>
          <a:xfrm>
            <a:off x="446531" y="4742693"/>
            <a:ext cx="3306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Bahnschrift SemiBold SemiConden" panose="020B0502040204020203" pitchFamily="34" charset="0"/>
              </a:rPr>
              <a:t>Outcrop</a:t>
            </a:r>
            <a:r>
              <a:rPr lang="hu-HU" dirty="0">
                <a:latin typeface="Bahnschrift SemiBold SemiConden" panose="020B0502040204020203" pitchFamily="34" charset="0"/>
              </a:rPr>
              <a:t> rock </a:t>
            </a:r>
            <a:r>
              <a:rPr lang="hu-HU" dirty="0" err="1">
                <a:latin typeface="Bahnschrift SemiBold SemiConden" panose="020B0502040204020203" pitchFamily="34" charset="0"/>
              </a:rPr>
              <a:t>samples</a:t>
            </a:r>
            <a:r>
              <a:rPr lang="hu-HU" dirty="0">
                <a:latin typeface="Bahnschrift SemiBold SemiConden" panose="020B0502040204020203" pitchFamily="34" charset="0"/>
              </a:rPr>
              <a:t> and </a:t>
            </a:r>
            <a:r>
              <a:rPr lang="hu-HU" dirty="0" err="1">
                <a:latin typeface="Bahnschrift SemiBold SemiConden" panose="020B0502040204020203" pitchFamily="34" charset="0"/>
              </a:rPr>
              <a:t>all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available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archive</a:t>
            </a:r>
            <a:r>
              <a:rPr lang="hu-HU" dirty="0">
                <a:latin typeface="Bahnschrift SemiBold SemiConden" panose="020B0502040204020203" pitchFamily="34" charset="0"/>
              </a:rPr>
              <a:t> drill </a:t>
            </a:r>
            <a:r>
              <a:rPr lang="hu-HU" dirty="0" err="1">
                <a:latin typeface="Bahnschrift SemiBold SemiConden" panose="020B0502040204020203" pitchFamily="34" charset="0"/>
              </a:rPr>
              <a:t>cores</a:t>
            </a:r>
            <a:r>
              <a:rPr lang="hu-HU" dirty="0">
                <a:latin typeface="Bahnschrift SemiBold SemiConden" panose="020B0502040204020203" pitchFamily="34" charset="0"/>
              </a:rPr>
              <a:t> of </a:t>
            </a:r>
            <a:r>
              <a:rPr lang="hu-HU" dirty="0" err="1">
                <a:latin typeface="Bahnschrift SemiBold SemiConden" panose="020B0502040204020203" pitchFamily="34" charset="0"/>
              </a:rPr>
              <a:t>the</a:t>
            </a:r>
            <a:r>
              <a:rPr lang="hu-HU" dirty="0">
                <a:latin typeface="Bahnschrift SemiBold SemiConden" panose="020B0502040204020203" pitchFamily="34" charset="0"/>
              </a:rPr>
              <a:t> Permian felsic </a:t>
            </a:r>
            <a:r>
              <a:rPr lang="hu-HU" dirty="0" err="1">
                <a:latin typeface="Bahnschrift SemiBold SemiConden" panose="020B0502040204020203" pitchFamily="34" charset="0"/>
              </a:rPr>
              <a:t>magmatic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rocks</a:t>
            </a:r>
            <a:endParaRPr lang="hu-HU" dirty="0">
              <a:latin typeface="Bahnschrift SemiBold SemiConden" panose="020B0502040204020203" pitchFamily="34" charset="0"/>
            </a:endParaRPr>
          </a:p>
        </p:txBody>
      </p:sp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id="{5C0EDD7F-A9F8-4276-A35A-19AD4B8E08CF}"/>
              </a:ext>
            </a:extLst>
          </p:cNvPr>
          <p:cNvSpPr/>
          <p:nvPr/>
        </p:nvSpPr>
        <p:spPr>
          <a:xfrm>
            <a:off x="3753134" y="5047409"/>
            <a:ext cx="873457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1359E4F-4435-4F57-9176-7ED068D3F9EC}"/>
              </a:ext>
            </a:extLst>
          </p:cNvPr>
          <p:cNvSpPr txBox="1"/>
          <p:nvPr/>
        </p:nvSpPr>
        <p:spPr>
          <a:xfrm>
            <a:off x="4705337" y="4748494"/>
            <a:ext cx="3306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Bahnschrift SemiBold SemiConden" panose="020B0502040204020203" pitchFamily="34" charset="0"/>
              </a:rPr>
              <a:t>Petrography</a:t>
            </a:r>
            <a:r>
              <a:rPr lang="hu-HU" dirty="0">
                <a:latin typeface="Bahnschrift SemiBold SemiConden" panose="020B0502040204020203" pitchFamily="34" charset="0"/>
              </a:rPr>
              <a:t>, major and </a:t>
            </a:r>
            <a:r>
              <a:rPr lang="hu-HU" dirty="0" err="1">
                <a:latin typeface="Bahnschrift SemiBold SemiConden" panose="020B0502040204020203" pitchFamily="34" charset="0"/>
              </a:rPr>
              <a:t>trace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element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geochemistry</a:t>
            </a:r>
            <a:r>
              <a:rPr lang="hu-HU" dirty="0">
                <a:latin typeface="Bahnschrift SemiBold SemiConden" panose="020B0502040204020203" pitchFamily="34" charset="0"/>
              </a:rPr>
              <a:t>, </a:t>
            </a:r>
            <a:r>
              <a:rPr lang="hu-HU" dirty="0" err="1">
                <a:latin typeface="Bahnschrift SemiBold SemiConden" panose="020B0502040204020203" pitchFamily="34" charset="0"/>
              </a:rPr>
              <a:t>zircon</a:t>
            </a:r>
            <a:r>
              <a:rPr lang="hu-HU" dirty="0">
                <a:latin typeface="Bahnschrift SemiBold SemiConden" panose="020B0502040204020203" pitchFamily="34" charset="0"/>
              </a:rPr>
              <a:t> U-Pb </a:t>
            </a:r>
            <a:r>
              <a:rPr lang="hu-HU" dirty="0" err="1">
                <a:latin typeface="Bahnschrift SemiBold SemiConden" panose="020B0502040204020203" pitchFamily="34" charset="0"/>
              </a:rPr>
              <a:t>geochronology</a:t>
            </a:r>
            <a:endParaRPr lang="hu-HU" dirty="0">
              <a:latin typeface="Bahnschrift SemiBold SemiConden" panose="020B0502040204020203" pitchFamily="34" charset="0"/>
            </a:endParaRPr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C3D8F0B5-9EAF-447E-9C7F-142511BE97DB}"/>
              </a:ext>
            </a:extLst>
          </p:cNvPr>
          <p:cNvSpPr/>
          <p:nvPr/>
        </p:nvSpPr>
        <p:spPr>
          <a:xfrm>
            <a:off x="7933194" y="5047409"/>
            <a:ext cx="873457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A004E25-1F80-413A-8A70-480CBA5C1CEE}"/>
              </a:ext>
            </a:extLst>
          </p:cNvPr>
          <p:cNvSpPr txBox="1"/>
          <p:nvPr/>
        </p:nvSpPr>
        <p:spPr>
          <a:xfrm>
            <a:off x="8964144" y="4327195"/>
            <a:ext cx="3227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Bahnschrift SemiBold SemiConden" panose="020B0502040204020203" pitchFamily="34" charset="0"/>
              </a:rPr>
              <a:t>Reinterpretation</a:t>
            </a:r>
            <a:r>
              <a:rPr lang="hu-HU" dirty="0">
                <a:latin typeface="Bahnschrift SemiBold SemiConden" panose="020B0502040204020203" pitchFamily="34" charset="0"/>
              </a:rPr>
              <a:t> of </a:t>
            </a:r>
            <a:r>
              <a:rPr lang="hu-HU" dirty="0" err="1">
                <a:latin typeface="Bahnschrift SemiBold SemiConden" panose="020B0502040204020203" pitchFamily="34" charset="0"/>
              </a:rPr>
              <a:t>archive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reports</a:t>
            </a:r>
            <a:r>
              <a:rPr lang="hu-HU" dirty="0">
                <a:latin typeface="Bahnschrift SemiBold SemiConden" panose="020B0502040204020203" pitchFamily="34" charset="0"/>
              </a:rPr>
              <a:t>, </a:t>
            </a:r>
            <a:r>
              <a:rPr lang="hu-HU" dirty="0" err="1">
                <a:latin typeface="Bahnschrift SemiBold SemiConden" panose="020B0502040204020203" pitchFamily="34" charset="0"/>
              </a:rPr>
              <a:t>new</a:t>
            </a:r>
            <a:r>
              <a:rPr lang="hu-HU" dirty="0">
                <a:latin typeface="Bahnschrift SemiBold SemiConden" panose="020B0502040204020203" pitchFamily="34" charset="0"/>
              </a:rPr>
              <a:t> local </a:t>
            </a:r>
            <a:r>
              <a:rPr lang="hu-HU" dirty="0" err="1">
                <a:latin typeface="Bahnschrift SemiBold SemiConden" panose="020B0502040204020203" pitchFamily="34" charset="0"/>
              </a:rPr>
              <a:t>to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regional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correlation</a:t>
            </a:r>
            <a:r>
              <a:rPr lang="hu-HU" dirty="0">
                <a:latin typeface="Bahnschrift SemiBold SemiConden" panose="020B0502040204020203" pitchFamily="34" charset="0"/>
              </a:rPr>
              <a:t>, </a:t>
            </a:r>
            <a:r>
              <a:rPr lang="hu-HU" dirty="0" err="1">
                <a:latin typeface="Bahnschrift SemiBold SemiConden" panose="020B0502040204020203" pitchFamily="34" charset="0"/>
              </a:rPr>
              <a:t>plutonic-volcanic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connections</a:t>
            </a:r>
            <a:r>
              <a:rPr lang="hu-HU" dirty="0">
                <a:latin typeface="Bahnschrift SemiBold SemiConden" panose="020B0502040204020203" pitchFamily="34" charset="0"/>
              </a:rPr>
              <a:t> in </a:t>
            </a:r>
            <a:r>
              <a:rPr lang="hu-HU" dirty="0" err="1">
                <a:latin typeface="Bahnschrift SemiBold SemiConden" panose="020B0502040204020203" pitchFamily="34" charset="0"/>
              </a:rPr>
              <a:t>the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studied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areas</a:t>
            </a:r>
            <a:r>
              <a:rPr lang="hu-HU" dirty="0">
                <a:latin typeface="Bahnschrift SemiBold SemiConden" panose="020B0502040204020203" pitchFamily="34" charset="0"/>
              </a:rPr>
              <a:t>, update </a:t>
            </a:r>
            <a:r>
              <a:rPr lang="hu-HU" dirty="0" err="1">
                <a:latin typeface="Bahnschrift SemiBold SemiConden" panose="020B0502040204020203" pitchFamily="34" charset="0"/>
              </a:rPr>
              <a:t>the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geochronological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framework</a:t>
            </a:r>
            <a:r>
              <a:rPr lang="hu-HU" dirty="0">
                <a:latin typeface="Bahnschrift SemiBold SemiConden" panose="020B0502040204020203" pitchFamily="34" charset="0"/>
              </a:rPr>
              <a:t> of </a:t>
            </a:r>
            <a:r>
              <a:rPr lang="hu-HU" dirty="0" err="1">
                <a:latin typeface="Bahnschrift SemiBold SemiConden" panose="020B0502040204020203" pitchFamily="34" charset="0"/>
              </a:rPr>
              <a:t>the</a:t>
            </a:r>
            <a:r>
              <a:rPr lang="hu-HU" dirty="0">
                <a:latin typeface="Bahnschrift SemiBold SemiConden" panose="020B0502040204020203" pitchFamily="34" charset="0"/>
              </a:rPr>
              <a:t> </a:t>
            </a:r>
            <a:r>
              <a:rPr lang="hu-HU" dirty="0" err="1">
                <a:latin typeface="Bahnschrift SemiBold SemiConden" panose="020B0502040204020203" pitchFamily="34" charset="0"/>
              </a:rPr>
              <a:t>magmatism</a:t>
            </a:r>
            <a:endParaRPr lang="hu-HU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882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CE59353-3957-470F-9611-38CC218AC033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9938D05-263F-4F4F-A5EC-CABDBFFE518A}"/>
              </a:ext>
            </a:extLst>
          </p:cNvPr>
          <p:cNvSpPr txBox="1"/>
          <p:nvPr/>
        </p:nvSpPr>
        <p:spPr>
          <a:xfrm>
            <a:off x="1159565" y="20505"/>
            <a:ext cx="98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Central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Transdanubia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(ALCAPA Mega-unit, W Hungary) 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A2A2D73-699D-4BDD-B7CD-E2E200A98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64" y="627502"/>
            <a:ext cx="4640734" cy="3482444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B5B5B98-8F19-4A62-9F57-ADC4952EB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00" y="613431"/>
            <a:ext cx="4640735" cy="3482444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D2233CB7-5F5A-4835-ACDB-4DADCD63690D}"/>
              </a:ext>
            </a:extLst>
          </p:cNvPr>
          <p:cNvSpPr txBox="1"/>
          <p:nvPr/>
        </p:nvSpPr>
        <p:spPr>
          <a:xfrm>
            <a:off x="1159564" y="4077697"/>
            <a:ext cx="98728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Dacitic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dykes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crosscutting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Devonian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crystalline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limestone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quarry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, Polgárdi,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Central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Transdanubia</a:t>
            </a:r>
            <a:endParaRPr lang="hu-HU" dirty="0">
              <a:solidFill>
                <a:srgbClr val="0F72BA"/>
              </a:solidFill>
              <a:latin typeface="Bahnschrift Light Condensed" panose="020B0502040204020203" pitchFamily="34" charset="0"/>
            </a:endParaRPr>
          </a:p>
          <a:p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fine-grained</a:t>
            </a:r>
            <a:r>
              <a:rPr lang="hu-HU" dirty="0">
                <a:latin typeface="Bahnschrift Light Condensed" panose="020B0502040204020203" pitchFamily="34" charset="0"/>
              </a:rPr>
              <a:t>, non-</a:t>
            </a:r>
            <a:r>
              <a:rPr lang="hu-HU" dirty="0" err="1">
                <a:latin typeface="Bahnschrift Light Condensed" panose="020B0502040204020203" pitchFamily="34" charset="0"/>
              </a:rPr>
              <a:t>porous</a:t>
            </a:r>
            <a:r>
              <a:rPr lang="hu-HU" dirty="0">
                <a:latin typeface="Bahnschrift Light Condensed" panose="020B0502040204020203" pitchFamily="34" charset="0"/>
              </a:rPr>
              <a:t>, and </a:t>
            </a:r>
            <a:r>
              <a:rPr lang="hu-HU" dirty="0" err="1">
                <a:latin typeface="Bahnschrift Light Condensed" panose="020B0502040204020203" pitchFamily="34" charset="0"/>
              </a:rPr>
              <a:t>homogeneous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without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any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orientation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  <a:r>
              <a:rPr lang="hu-HU" dirty="0" err="1">
                <a:latin typeface="Bahnschrift Light Condensed" panose="020B0502040204020203" pitchFamily="34" charset="0"/>
              </a:rPr>
              <a:t>Porphyric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components</a:t>
            </a:r>
            <a:r>
              <a:rPr lang="hu-HU" dirty="0">
                <a:latin typeface="Bahnschrift Light Condensed" panose="020B0502040204020203" pitchFamily="34" charset="0"/>
              </a:rPr>
              <a:t> (10-15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strongly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resorbed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isometric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 (4-5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%); </a:t>
            </a:r>
            <a:r>
              <a:rPr lang="hu-HU" dirty="0" err="1">
                <a:latin typeface="Bahnschrift Light Condensed" panose="020B0502040204020203" pitchFamily="34" charset="0"/>
              </a:rPr>
              <a:t>dominantly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euhedral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feldspar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crystals</a:t>
            </a:r>
            <a:r>
              <a:rPr lang="hu-HU" dirty="0">
                <a:latin typeface="Bahnschrift Light Condensed" panose="020B0502040204020203" pitchFamily="34" charset="0"/>
              </a:rPr>
              <a:t> (5-10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 altered </a:t>
            </a:r>
            <a:r>
              <a:rPr lang="hu-HU" dirty="0" err="1">
                <a:latin typeface="Bahnschrift Light Condensed" panose="020B0502040204020203" pitchFamily="34" charset="0"/>
              </a:rPr>
              <a:t>totally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muscovite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calcite</a:t>
            </a:r>
            <a:r>
              <a:rPr lang="hu-HU" dirty="0">
                <a:latin typeface="Bahnschrift Light Condensed" panose="020B0502040204020203" pitchFamily="34" charset="0"/>
              </a:rPr>
              <a:t>; and </a:t>
            </a:r>
            <a:r>
              <a:rPr lang="hu-HU" dirty="0" err="1">
                <a:latin typeface="Bahnschrift Light Condensed" panose="020B0502040204020203" pitchFamily="34" charset="0"/>
              </a:rPr>
              <a:t>pseudomorphs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calcite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muscovite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after</a:t>
            </a:r>
            <a:r>
              <a:rPr lang="hu-HU" dirty="0">
                <a:latin typeface="Bahnschrift Light Condensed" panose="020B0502040204020203" pitchFamily="34" charset="0"/>
              </a:rPr>
              <a:t> biotite. The </a:t>
            </a:r>
            <a:r>
              <a:rPr lang="hu-HU" dirty="0" err="1">
                <a:latin typeface="Bahnschrift Light Condensed" panose="020B0502040204020203" pitchFamily="34" charset="0"/>
              </a:rPr>
              <a:t>groundmass</a:t>
            </a:r>
            <a:r>
              <a:rPr lang="hu-HU" dirty="0">
                <a:latin typeface="Bahnschrift Light Condensed" panose="020B0502040204020203" pitchFamily="34" charset="0"/>
              </a:rPr>
              <a:t> is </a:t>
            </a:r>
            <a:r>
              <a:rPr lang="hu-HU" dirty="0" err="1">
                <a:latin typeface="Bahnschrift Light Condensed" panose="020B0502040204020203" pitchFamily="34" charset="0"/>
              </a:rPr>
              <a:t>secondarily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holocrystalline</a:t>
            </a:r>
            <a:r>
              <a:rPr lang="hu-HU" dirty="0">
                <a:latin typeface="Bahnschrift Light Condensed" panose="020B0502040204020203" pitchFamily="34" charset="0"/>
              </a:rPr>
              <a:t>, and </a:t>
            </a:r>
            <a:r>
              <a:rPr lang="hu-HU" dirty="0" err="1">
                <a:latin typeface="Bahnschrift Light Condensed" panose="020B0502040204020203" pitchFamily="34" charset="0"/>
              </a:rPr>
              <a:t>filled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mosaic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texture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equigranular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 and a </a:t>
            </a:r>
            <a:r>
              <a:rPr lang="hu-HU" dirty="0" err="1">
                <a:latin typeface="Bahnschrift Light Condensed" panose="020B0502040204020203" pitchFamily="34" charset="0"/>
              </a:rPr>
              <a:t>few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sericite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muscovite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calcite</a:t>
            </a:r>
            <a:r>
              <a:rPr lang="hu-HU" dirty="0">
                <a:latin typeface="Bahnschrift Light Condensed" panose="020B0502040204020203" pitchFamily="34" charset="0"/>
              </a:rPr>
              <a:t>, and </a:t>
            </a:r>
            <a:r>
              <a:rPr lang="hu-HU" dirty="0" err="1">
                <a:latin typeface="Bahnschrift Light Condensed" panose="020B0502040204020203" pitchFamily="34" charset="0"/>
              </a:rPr>
              <a:t>siderite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scattered</a:t>
            </a:r>
            <a:r>
              <a:rPr lang="hu-HU" dirty="0">
                <a:latin typeface="Bahnschrift Light Condensed" panose="020B0502040204020203" pitchFamily="34" charset="0"/>
              </a:rPr>
              <a:t> in and </a:t>
            </a:r>
            <a:r>
              <a:rPr lang="hu-HU" dirty="0" err="1">
                <a:latin typeface="Bahnschrift Light Condensed" panose="020B0502040204020203" pitchFamily="34" charset="0"/>
              </a:rPr>
              <a:t>between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them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7200A784-C5A2-4432-B476-4BD23F1724E3}"/>
              </a:ext>
            </a:extLst>
          </p:cNvPr>
          <p:cNvSpPr txBox="1"/>
          <p:nvPr/>
        </p:nvSpPr>
        <p:spPr>
          <a:xfrm>
            <a:off x="1159565" y="5542851"/>
            <a:ext cx="1103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Bahnschrift Light Condensed" panose="020B0502040204020203" pitchFamily="34" charset="0"/>
              </a:rPr>
              <a:t>Dacitic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lavas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having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similar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mineralogical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composition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textural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features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were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studied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Kékkút-4 </a:t>
            </a:r>
            <a:r>
              <a:rPr lang="hu-HU" dirty="0" err="1">
                <a:latin typeface="Bahnschrift Light Condensed" panose="020B0502040204020203" pitchFamily="34" charset="0"/>
              </a:rPr>
              <a:t>borehole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see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details</a:t>
            </a:r>
            <a:r>
              <a:rPr lang="hu-HU" dirty="0">
                <a:latin typeface="Bahnschrift Light Condensed" panose="020B0502040204020203" pitchFamily="34" charset="0"/>
              </a:rPr>
              <a:t> in Lelkes-Felvári &amp; </a:t>
            </a:r>
            <a:r>
              <a:rPr lang="hu-HU" dirty="0" err="1">
                <a:latin typeface="Bahnschrift Light Condensed" panose="020B0502040204020203" pitchFamily="34" charset="0"/>
              </a:rPr>
              <a:t>Klötzli</a:t>
            </a:r>
            <a:r>
              <a:rPr lang="hu-HU" dirty="0">
                <a:latin typeface="Bahnschrift Light Condensed" panose="020B0502040204020203" pitchFamily="34" charset="0"/>
              </a:rPr>
              <a:t> 2004; Szemerédi </a:t>
            </a:r>
            <a:r>
              <a:rPr lang="hu-HU" dirty="0" err="1">
                <a:latin typeface="Bahnschrift Light Condensed" panose="020B0502040204020203" pitchFamily="34" charset="0"/>
              </a:rPr>
              <a:t>et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al</a:t>
            </a:r>
            <a:r>
              <a:rPr lang="hu-HU" dirty="0">
                <a:latin typeface="Bahnschrift Light Condensed" panose="020B0502040204020203" pitchFamily="34" charset="0"/>
              </a:rPr>
              <a:t>. 2020a). </a:t>
            </a:r>
          </a:p>
        </p:txBody>
      </p:sp>
    </p:spTree>
    <p:extLst>
      <p:ext uri="{BB962C8B-B14F-4D97-AF65-F5344CB8AC3E}">
        <p14:creationId xmlns:p14="http://schemas.microsoft.com/office/powerpoint/2010/main" val="2997802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CE59353-3957-470F-9611-38CC218AC033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9938D05-263F-4F4F-A5EC-CABDBFFE518A}"/>
              </a:ext>
            </a:extLst>
          </p:cNvPr>
          <p:cNvSpPr txBox="1"/>
          <p:nvPr/>
        </p:nvSpPr>
        <p:spPr>
          <a:xfrm>
            <a:off x="1159565" y="20505"/>
            <a:ext cx="98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Central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Transdanubia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(ALCAPA Mega-unit, W Hungary)  </a:t>
            </a:r>
          </a:p>
        </p:txBody>
      </p:sp>
      <p:pic>
        <p:nvPicPr>
          <p:cNvPr id="12" name="Kép 11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0487F4EF-1159-435D-8344-0EABFA702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57" y="592006"/>
            <a:ext cx="3873632" cy="2642112"/>
          </a:xfrm>
          <a:prstGeom prst="rect">
            <a:avLst/>
          </a:prstGeom>
        </p:spPr>
      </p:pic>
      <p:pic>
        <p:nvPicPr>
          <p:cNvPr id="14" name="Kép 13" descr="A képen rajz látható&#10;&#10;Automatikusan generált leírás">
            <a:extLst>
              <a:ext uri="{FF2B5EF4-FFF2-40B4-BE49-F238E27FC236}">
                <a16:creationId xmlns:a16="http://schemas.microsoft.com/office/drawing/2014/main" id="{561D7F19-1B41-409B-B8D1-9DECAA507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57" y="3368921"/>
            <a:ext cx="3873631" cy="264111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0934AC0-4001-4F19-B90D-033C14A15557}"/>
              </a:ext>
            </a:extLst>
          </p:cNvPr>
          <p:cNvSpPr txBox="1"/>
          <p:nvPr/>
        </p:nvSpPr>
        <p:spPr>
          <a:xfrm>
            <a:off x="4211788" y="592006"/>
            <a:ext cx="34827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latin typeface="Bahnschrift Light Condensed" panose="020B0502040204020203" pitchFamily="34" charset="0"/>
              </a:rPr>
              <a:t>According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major </a:t>
            </a:r>
            <a:r>
              <a:rPr lang="hu-HU" dirty="0" err="1">
                <a:latin typeface="Bahnschrift Light Condensed" panose="020B0502040204020203" pitchFamily="34" charset="0"/>
              </a:rPr>
              <a:t>element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based</a:t>
            </a:r>
            <a:r>
              <a:rPr lang="hu-HU" dirty="0">
                <a:latin typeface="Bahnschrift Light Condensed" panose="020B0502040204020203" pitchFamily="34" charset="0"/>
              </a:rPr>
              <a:t> rock </a:t>
            </a:r>
            <a:r>
              <a:rPr lang="hu-HU" dirty="0" err="1">
                <a:latin typeface="Bahnschrift Light Condensed" panose="020B0502040204020203" pitchFamily="34" charset="0"/>
              </a:rPr>
              <a:t>classification</a:t>
            </a:r>
            <a:r>
              <a:rPr lang="hu-HU" dirty="0">
                <a:latin typeface="Bahnschrift Light Condensed" panose="020B0502040204020203" pitchFamily="34" charset="0"/>
              </a:rPr>
              <a:t> (TAS diagram), Permian felsic </a:t>
            </a:r>
            <a:r>
              <a:rPr lang="hu-HU" dirty="0" err="1">
                <a:latin typeface="Bahnschrift Light Condensed" panose="020B0502040204020203" pitchFamily="34" charset="0"/>
              </a:rPr>
              <a:t>volcanic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Central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Transdanubia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dacites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while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were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classified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rhyodacites</a:t>
            </a:r>
            <a:r>
              <a:rPr lang="hu-HU" dirty="0">
                <a:latin typeface="Bahnschrift Light Condensed" panose="020B0502040204020203" pitchFamily="34" charset="0"/>
              </a:rPr>
              <a:t>/</a:t>
            </a:r>
            <a:r>
              <a:rPr lang="hu-HU" dirty="0" err="1">
                <a:latin typeface="Bahnschrift Light Condensed" panose="020B0502040204020203" pitchFamily="34" charset="0"/>
              </a:rPr>
              <a:t>dacites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based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immobile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elements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Zr</a:t>
            </a:r>
            <a:r>
              <a:rPr lang="hu-HU" dirty="0">
                <a:latin typeface="Bahnschrift Light Condensed" panose="020B0502040204020203" pitchFamily="34" charset="0"/>
              </a:rPr>
              <a:t>/TiO</a:t>
            </a:r>
            <a:r>
              <a:rPr lang="hu-HU" baseline="-25000" dirty="0">
                <a:latin typeface="Bahnschrift Light Condensed" panose="020B0502040204020203" pitchFamily="34" charset="0"/>
              </a:rPr>
              <a:t>2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vs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  <a:r>
              <a:rPr lang="hu-HU" dirty="0" err="1">
                <a:latin typeface="Bahnschrift Light Condensed" panose="020B0502040204020203" pitchFamily="34" charset="0"/>
              </a:rPr>
              <a:t>Nb</a:t>
            </a:r>
            <a:r>
              <a:rPr lang="hu-HU" dirty="0">
                <a:latin typeface="Bahnschrift Light Condensed" panose="020B0502040204020203" pitchFamily="34" charset="0"/>
              </a:rPr>
              <a:t>/Y).</a:t>
            </a:r>
          </a:p>
          <a:p>
            <a:r>
              <a:rPr lang="hu-HU" dirty="0">
                <a:latin typeface="Bahnschrift Light Condensed" panose="020B0502040204020203" pitchFamily="34" charset="0"/>
              </a:rPr>
              <a:t>The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display </a:t>
            </a:r>
            <a:r>
              <a:rPr lang="hu-HU" dirty="0" err="1">
                <a:latin typeface="Bahnschrift Light Condensed" panose="020B0502040204020203" pitchFamily="34" charset="0"/>
              </a:rPr>
              <a:t>enriched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light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near-flat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heavy</a:t>
            </a:r>
            <a:r>
              <a:rPr lang="hu-HU" dirty="0">
                <a:latin typeface="Bahnschrift Light Condensed" panose="020B0502040204020203" pitchFamily="34" charset="0"/>
              </a:rPr>
              <a:t> REE </a:t>
            </a:r>
            <a:r>
              <a:rPr lang="hu-HU" dirty="0" err="1">
                <a:latin typeface="Bahnschrift Light Condensed" panose="020B0502040204020203" pitchFamily="34" charset="0"/>
              </a:rPr>
              <a:t>patterns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with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slightly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negative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Eu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anomaly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  <a:r>
              <a:rPr lang="hu-HU" dirty="0" err="1">
                <a:latin typeface="Bahnschrift Light Condensed" panose="020B0502040204020203" pitchFamily="34" charset="0"/>
              </a:rPr>
              <a:t>On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other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hand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Polgárdi </a:t>
            </a:r>
            <a:r>
              <a:rPr lang="hu-HU" dirty="0" err="1">
                <a:latin typeface="Bahnschrift Light Condensed" panose="020B0502040204020203" pitchFamily="34" charset="0"/>
              </a:rPr>
              <a:t>sample</a:t>
            </a:r>
            <a:r>
              <a:rPr lang="hu-HU" dirty="0">
                <a:latin typeface="Bahnschrift Light Condensed" panose="020B0502040204020203" pitchFamily="34" charset="0"/>
              </a:rPr>
              <a:t> is </a:t>
            </a:r>
            <a:r>
              <a:rPr lang="hu-HU" dirty="0" err="1">
                <a:latin typeface="Bahnschrift Light Condensed" panose="020B0502040204020203" pitchFamily="34" charset="0"/>
              </a:rPr>
              <a:t>depleted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HREEs</a:t>
            </a:r>
            <a:r>
              <a:rPr lang="hu-HU" dirty="0">
                <a:latin typeface="Bahnschrift Light Condensed" panose="020B0502040204020203" pitchFamily="34" charset="0"/>
              </a:rPr>
              <a:t>. In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multi-</a:t>
            </a:r>
            <a:r>
              <a:rPr lang="hu-HU" dirty="0" err="1">
                <a:latin typeface="Bahnschrift Light Condensed" panose="020B0502040204020203" pitchFamily="34" charset="0"/>
              </a:rPr>
              <a:t>element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spider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diagrams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characterized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enrichment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Rb</a:t>
            </a:r>
            <a:r>
              <a:rPr lang="hu-HU" dirty="0">
                <a:latin typeface="Bahnschrift Light Condensed" panose="020B0502040204020203" pitchFamily="34" charset="0"/>
              </a:rPr>
              <a:t>, K, </a:t>
            </a:r>
            <a:r>
              <a:rPr lang="hu-HU" dirty="0" err="1">
                <a:latin typeface="Bahnschrift Light Condensed" panose="020B0502040204020203" pitchFamily="34" charset="0"/>
              </a:rPr>
              <a:t>Th</a:t>
            </a:r>
            <a:r>
              <a:rPr lang="hu-HU" dirty="0">
                <a:latin typeface="Bahnschrift Light Condensed" panose="020B0502040204020203" pitchFamily="34" charset="0"/>
              </a:rPr>
              <a:t>, and U and </a:t>
            </a:r>
            <a:r>
              <a:rPr lang="hu-HU" dirty="0" err="1">
                <a:latin typeface="Bahnschrift Light Condensed" panose="020B0502040204020203" pitchFamily="34" charset="0"/>
              </a:rPr>
              <a:t>depletion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Ba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Nb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Sr</a:t>
            </a:r>
            <a:r>
              <a:rPr lang="hu-HU" dirty="0">
                <a:latin typeface="Bahnschrift Light Condensed" panose="020B0502040204020203" pitchFamily="34" charset="0"/>
              </a:rPr>
              <a:t>, and Ti. </a:t>
            </a:r>
            <a:r>
              <a:rPr lang="hu-HU" dirty="0" err="1">
                <a:latin typeface="Bahnschrift Light Condensed" panose="020B0502040204020203" pitchFamily="34" charset="0"/>
              </a:rPr>
              <a:t>However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Polgárdi </a:t>
            </a:r>
            <a:r>
              <a:rPr lang="hu-HU" dirty="0" err="1">
                <a:latin typeface="Bahnschrift Light Condensed" panose="020B0502040204020203" pitchFamily="34" charset="0"/>
              </a:rPr>
              <a:t>sample</a:t>
            </a:r>
            <a:r>
              <a:rPr lang="hu-HU" dirty="0">
                <a:latin typeface="Bahnschrift Light Condensed" panose="020B0502040204020203" pitchFamily="34" charset="0"/>
              </a:rPr>
              <a:t> shows </a:t>
            </a:r>
            <a:r>
              <a:rPr lang="hu-HU" dirty="0" err="1">
                <a:latin typeface="Bahnschrift Light Condensed" panose="020B0502040204020203" pitchFamily="34" charset="0"/>
              </a:rPr>
              <a:t>relative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depletion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Kékkút </a:t>
            </a:r>
            <a:r>
              <a:rPr lang="hu-HU" dirty="0" err="1">
                <a:latin typeface="Bahnschrift Light Condensed" panose="020B0502040204020203" pitchFamily="34" charset="0"/>
              </a:rPr>
              <a:t>core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not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only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HREEs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but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also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immobile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elements</a:t>
            </a:r>
            <a:r>
              <a:rPr lang="hu-HU" dirty="0"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5ED65B2-4E7D-4A8C-A1BE-D3924EB9E516}"/>
              </a:ext>
            </a:extLst>
          </p:cNvPr>
          <p:cNvSpPr txBox="1"/>
          <p:nvPr/>
        </p:nvSpPr>
        <p:spPr>
          <a:xfrm>
            <a:off x="7814722" y="3368921"/>
            <a:ext cx="42544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Zircon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U-Pb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dating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Permian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dacitic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dykes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crosscutting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Polgárdi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quarry</a:t>
            </a:r>
            <a:endParaRPr lang="hu-HU" dirty="0">
              <a:solidFill>
                <a:srgbClr val="0F72BA"/>
              </a:solidFill>
              <a:latin typeface="Bahnschrift Light Condensed" panose="020B0502040204020203" pitchFamily="34" charset="0"/>
            </a:endParaRPr>
          </a:p>
          <a:p>
            <a:r>
              <a:rPr lang="hu-HU" dirty="0">
                <a:latin typeface="Bahnschrift Light Condensed" panose="020B0502040204020203" pitchFamily="34" charset="0"/>
              </a:rPr>
              <a:t>35 </a:t>
            </a:r>
            <a:r>
              <a:rPr lang="hu-HU" dirty="0" err="1">
                <a:latin typeface="Bahnschrift Light Condensed" panose="020B0502040204020203" pitchFamily="34" charset="0"/>
              </a:rPr>
              <a:t>spots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were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measured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during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age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determinations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but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only</a:t>
            </a:r>
            <a:r>
              <a:rPr lang="hu-HU" dirty="0">
                <a:latin typeface="Bahnschrift Light Condensed" panose="020B0502040204020203" pitchFamily="34" charset="0"/>
              </a:rPr>
              <a:t> 18 </a:t>
            </a:r>
            <a:r>
              <a:rPr lang="hu-HU" dirty="0" err="1">
                <a:latin typeface="Bahnschrift Light Condensed" panose="020B0502040204020203" pitchFamily="34" charset="0"/>
              </a:rPr>
              <a:t>proved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</a:t>
            </a:r>
            <a:r>
              <a:rPr lang="hu-HU" dirty="0">
                <a:latin typeface="Bahnschrift Light Condensed" panose="020B0502040204020203" pitchFamily="34" charset="0"/>
              </a:rPr>
              <a:t> be </a:t>
            </a:r>
            <a:r>
              <a:rPr lang="hu-HU" dirty="0" err="1">
                <a:latin typeface="Bahnschrift Light Condensed" panose="020B0502040204020203" pitchFamily="34" charset="0"/>
              </a:rPr>
              <a:t>concordant</a:t>
            </a:r>
            <a:r>
              <a:rPr lang="hu-HU" dirty="0">
                <a:latin typeface="Bahnschrift Light Condensed" panose="020B0502040204020203" pitchFamily="34" charset="0"/>
              </a:rPr>
              <a:t>.  12 </a:t>
            </a:r>
            <a:r>
              <a:rPr lang="hu-HU" dirty="0" err="1">
                <a:latin typeface="Bahnschrift Light Condensed" panose="020B0502040204020203" pitchFamily="34" charset="0"/>
              </a:rPr>
              <a:t>spots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give</a:t>
            </a:r>
            <a:r>
              <a:rPr lang="hu-HU" dirty="0">
                <a:latin typeface="Bahnschrift Light Condensed" panose="020B0502040204020203" pitchFamily="34" charset="0"/>
              </a:rPr>
              <a:t> a 281.5 + 2.9 – 0.6 Ma </a:t>
            </a:r>
            <a:r>
              <a:rPr lang="hu-HU" dirty="0" err="1">
                <a:latin typeface="Bahnschrift Light Condensed" panose="020B0502040204020203" pitchFamily="34" charset="0"/>
              </a:rPr>
              <a:t>TuffZirc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Age</a:t>
            </a:r>
            <a:r>
              <a:rPr lang="hu-HU" dirty="0">
                <a:latin typeface="Bahnschrift Light Condensed" panose="020B0502040204020203" pitchFamily="34" charset="0"/>
              </a:rPr>
              <a:t>. The </a:t>
            </a:r>
            <a:r>
              <a:rPr lang="hu-HU" dirty="0" err="1">
                <a:latin typeface="Bahnschrift Light Condensed" panose="020B0502040204020203" pitchFamily="34" charset="0"/>
              </a:rPr>
              <a:t>interpreted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eruption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age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this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</a:t>
            </a:r>
            <a:r>
              <a:rPr lang="hu-HU" dirty="0">
                <a:latin typeface="Bahnschrift Light Condensed" panose="020B0502040204020203" pitchFamily="34" charset="0"/>
              </a:rPr>
              <a:t> is 281.0 ± 2.9 Ma </a:t>
            </a:r>
            <a:r>
              <a:rPr lang="hu-HU" dirty="0" err="1">
                <a:latin typeface="Bahnschrift Light Condensed" panose="020B0502040204020203" pitchFamily="34" charset="0"/>
              </a:rPr>
              <a:t>taking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into</a:t>
            </a:r>
            <a:r>
              <a:rPr lang="hu-HU" dirty="0">
                <a:latin typeface="Bahnschrift Light Condensed" panose="020B0502040204020203" pitchFamily="34" charset="0"/>
              </a:rPr>
              <a:t> account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external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errors</a:t>
            </a:r>
            <a:r>
              <a:rPr lang="hu-HU" dirty="0">
                <a:latin typeface="Bahnschrift Light Condensed" panose="020B0502040204020203" pitchFamily="34" charset="0"/>
              </a:rPr>
              <a:t>.</a:t>
            </a:r>
          </a:p>
          <a:p>
            <a:r>
              <a:rPr lang="hu-HU" dirty="0" err="1">
                <a:latin typeface="Bahnschrift Light Condensed" panose="020B0502040204020203" pitchFamily="34" charset="0"/>
              </a:rPr>
              <a:t>This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age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proved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</a:t>
            </a:r>
            <a:r>
              <a:rPr lang="hu-HU" dirty="0">
                <a:latin typeface="Bahnschrift Light Condensed" panose="020B0502040204020203" pitchFamily="34" charset="0"/>
              </a:rPr>
              <a:t> be </a:t>
            </a:r>
            <a:r>
              <a:rPr lang="hu-HU" dirty="0" err="1">
                <a:latin typeface="Bahnschrift Light Condensed" panose="020B0502040204020203" pitchFamily="34" charset="0"/>
              </a:rPr>
              <a:t>significantly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younger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than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that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one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published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by</a:t>
            </a:r>
            <a:r>
              <a:rPr lang="hu-HU" dirty="0">
                <a:latin typeface="Bahnschrift Light Condensed" panose="020B0502040204020203" pitchFamily="34" charset="0"/>
              </a:rPr>
              <a:t> Lelkes-Felvári &amp; </a:t>
            </a:r>
            <a:r>
              <a:rPr lang="hu-HU" dirty="0" err="1">
                <a:latin typeface="Bahnschrift Light Condensed" panose="020B0502040204020203" pitchFamily="34" charset="0"/>
              </a:rPr>
              <a:t>Klözli</a:t>
            </a:r>
            <a:r>
              <a:rPr lang="hu-HU" dirty="0">
                <a:latin typeface="Bahnschrift Light Condensed" panose="020B0502040204020203" pitchFamily="34" charset="0"/>
              </a:rPr>
              <a:t> (2004):</a:t>
            </a:r>
          </a:p>
          <a:p>
            <a:r>
              <a:rPr lang="hu-HU" dirty="0" err="1">
                <a:latin typeface="Bahnschrift Light Condensed" panose="020B0502040204020203" pitchFamily="34" charset="0"/>
              </a:rPr>
              <a:t>zircon</a:t>
            </a:r>
            <a:r>
              <a:rPr lang="hu-HU" dirty="0">
                <a:latin typeface="Bahnschrift Light Condensed" panose="020B0502040204020203" pitchFamily="34" charset="0"/>
              </a:rPr>
              <a:t> U-Pb </a:t>
            </a:r>
            <a:r>
              <a:rPr lang="hu-HU" dirty="0" err="1">
                <a:latin typeface="Bahnschrift Light Condensed" panose="020B0502040204020203" pitchFamily="34" charset="0"/>
              </a:rPr>
              <a:t>age</a:t>
            </a:r>
            <a:r>
              <a:rPr lang="hu-HU" dirty="0">
                <a:latin typeface="Bahnschrift Light Condensed" panose="020B0502040204020203" pitchFamily="34" charset="0"/>
              </a:rPr>
              <a:t>: 291.4 ± 4.7 Ma.</a:t>
            </a:r>
          </a:p>
        </p:txBody>
      </p:sp>
      <p:pic>
        <p:nvPicPr>
          <p:cNvPr id="6" name="Kép 5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47A77CA3-CFAC-431E-95CD-BE07CA2CA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723" y="592006"/>
            <a:ext cx="4254443" cy="2776915"/>
          </a:xfrm>
          <a:prstGeom prst="rect">
            <a:avLst/>
          </a:prstGeom>
        </p:spPr>
      </p:pic>
      <p:sp>
        <p:nvSpPr>
          <p:cNvPr id="10" name="Nyíl: jobbra mutató 9">
            <a:extLst>
              <a:ext uri="{FF2B5EF4-FFF2-40B4-BE49-F238E27FC236}">
                <a16:creationId xmlns:a16="http://schemas.microsoft.com/office/drawing/2014/main" id="{DECDA8A5-2F3D-48A4-BEA2-F82E0CA6D797}"/>
              </a:ext>
            </a:extLst>
          </p:cNvPr>
          <p:cNvSpPr/>
          <p:nvPr/>
        </p:nvSpPr>
        <p:spPr>
          <a:xfrm rot="16200000">
            <a:off x="8643954" y="3041218"/>
            <a:ext cx="461666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4726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3EF4C84-B747-438B-BA34-B482F6F745DA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12AF30A-C177-4A93-BCE3-736B7505983B}"/>
              </a:ext>
            </a:extLst>
          </p:cNvPr>
          <p:cNvSpPr txBox="1"/>
          <p:nvPr/>
        </p:nvSpPr>
        <p:spPr>
          <a:xfrm>
            <a:off x="1159565" y="20505"/>
            <a:ext cx="98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Southern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Transdanubia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(Tisza Mega-unit, SW Hungary)  </a:t>
            </a:r>
          </a:p>
        </p:txBody>
      </p:sp>
      <p:pic>
        <p:nvPicPr>
          <p:cNvPr id="6" name="Kép 5" descr="A képen mező, hegy, csoport, lejátszás látható&#10;&#10;Automatikusan generált leírás">
            <a:extLst>
              <a:ext uri="{FF2B5EF4-FFF2-40B4-BE49-F238E27FC236}">
                <a16:creationId xmlns:a16="http://schemas.microsoft.com/office/drawing/2014/main" id="{5249947A-6284-46E3-861B-7FE68FE1F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82388"/>
            <a:ext cx="3893517" cy="292807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FB37CF6-0FCF-4E87-995B-2856AC9AD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141" y="682387"/>
            <a:ext cx="3905163" cy="2928077"/>
          </a:xfrm>
          <a:prstGeom prst="rect">
            <a:avLst/>
          </a:prstGeom>
        </p:spPr>
      </p:pic>
      <p:pic>
        <p:nvPicPr>
          <p:cNvPr id="7" name="Kép 6" descr="A képen állat látható&#10;&#10;Automatikusan generált leírás">
            <a:extLst>
              <a:ext uri="{FF2B5EF4-FFF2-40B4-BE49-F238E27FC236}">
                <a16:creationId xmlns:a16="http://schemas.microsoft.com/office/drawing/2014/main" id="{3096F67F-C3CB-4248-B066-0F5C2A6AC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47" y="3216761"/>
            <a:ext cx="3905162" cy="292807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C8EED80-A260-45B3-A6DF-0A7700F753A4}"/>
              </a:ext>
            </a:extLst>
          </p:cNvPr>
          <p:cNvSpPr txBox="1"/>
          <p:nvPr/>
        </p:nvSpPr>
        <p:spPr>
          <a:xfrm>
            <a:off x="221181" y="3626015"/>
            <a:ext cx="78561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Massive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compacted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rhyodacitic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/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dacitic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lapilli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tuffs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S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Transdanubia</a:t>
            </a:r>
            <a:endParaRPr lang="hu-HU" dirty="0">
              <a:solidFill>
                <a:srgbClr val="0F72BA"/>
              </a:solidFill>
              <a:latin typeface="Bahnschrift Light Condensed" panose="020B0502040204020203" pitchFamily="34" charset="0"/>
            </a:endParaRPr>
          </a:p>
          <a:p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rich</a:t>
            </a:r>
            <a:r>
              <a:rPr lang="hu-HU" dirty="0">
                <a:latin typeface="Bahnschrift Light Condensed" panose="020B0502040204020203" pitchFamily="34" charset="0"/>
              </a:rPr>
              <a:t> in mm-cm-</a:t>
            </a:r>
            <a:r>
              <a:rPr lang="hu-HU" dirty="0" err="1">
                <a:latin typeface="Bahnschrift Light Condensed" panose="020B0502040204020203" pitchFamily="34" charset="0"/>
              </a:rPr>
              <a:t>sized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flattened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deformed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pumices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various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poorly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sorted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fragmented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crystals</a:t>
            </a:r>
            <a:r>
              <a:rPr lang="hu-HU" dirty="0">
                <a:latin typeface="Bahnschrift Light Condensed" panose="020B0502040204020203" pitchFamily="34" charset="0"/>
              </a:rPr>
              <a:t> (30-45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%). Major </a:t>
            </a:r>
            <a:r>
              <a:rPr lang="hu-HU" dirty="0" err="1">
                <a:latin typeface="Bahnschrift Light Condensed" panose="020B0502040204020203" pitchFamily="34" charset="0"/>
              </a:rPr>
              <a:t>components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resorbed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subhedral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 (10-20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 and altered, </a:t>
            </a:r>
            <a:r>
              <a:rPr lang="hu-HU" dirty="0" err="1">
                <a:latin typeface="Bahnschrift Light Condensed" panose="020B0502040204020203" pitchFamily="34" charset="0"/>
              </a:rPr>
              <a:t>euhedral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subhedral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feldspars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dominantly</a:t>
            </a:r>
            <a:r>
              <a:rPr lang="hu-HU" dirty="0">
                <a:latin typeface="Bahnschrift Light Condensed" panose="020B0502040204020203" pitchFamily="34" charset="0"/>
              </a:rPr>
              <a:t> K-</a:t>
            </a:r>
            <a:r>
              <a:rPr lang="hu-HU" dirty="0" err="1">
                <a:latin typeface="Bahnschrift Light Condensed" panose="020B0502040204020203" pitchFamily="34" charset="0"/>
              </a:rPr>
              <a:t>feldspar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subordinate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plagioclase</a:t>
            </a:r>
            <a:r>
              <a:rPr lang="hu-HU" dirty="0">
                <a:latin typeface="Bahnschrift Light Condensed" panose="020B0502040204020203" pitchFamily="34" charset="0"/>
              </a:rPr>
              <a:t>). </a:t>
            </a:r>
            <a:r>
              <a:rPr lang="hu-HU" dirty="0" err="1">
                <a:latin typeface="Bahnschrift Light Condensed" panose="020B0502040204020203" pitchFamily="34" charset="0"/>
              </a:rPr>
              <a:t>Mafic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components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hematitized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chloritized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biotite</a:t>
            </a:r>
            <a:r>
              <a:rPr lang="hu-HU" dirty="0">
                <a:latin typeface="Bahnschrift Light Condensed" panose="020B0502040204020203" pitchFamily="34" charset="0"/>
              </a:rPr>
              <a:t> (1-5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 and </a:t>
            </a:r>
            <a:r>
              <a:rPr lang="hu-HU" dirty="0" err="1">
                <a:latin typeface="Bahnschrift Light Condensed" panose="020B0502040204020203" pitchFamily="34" charset="0"/>
              </a:rPr>
              <a:t>strongly</a:t>
            </a:r>
            <a:r>
              <a:rPr lang="hu-HU" dirty="0">
                <a:latin typeface="Bahnschrift Light Condensed" panose="020B0502040204020203" pitchFamily="34" charset="0"/>
              </a:rPr>
              <a:t> altered </a:t>
            </a:r>
            <a:r>
              <a:rPr lang="hu-HU" dirty="0" err="1">
                <a:latin typeface="Bahnschrift Light Condensed" panose="020B0502040204020203" pitchFamily="34" charset="0"/>
              </a:rPr>
              <a:t>pyroxene</a:t>
            </a:r>
            <a:r>
              <a:rPr lang="hu-HU" dirty="0">
                <a:latin typeface="Bahnschrift Light Condensed" panose="020B0502040204020203" pitchFamily="34" charset="0"/>
              </a:rPr>
              <a:t> (&lt; 1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%). </a:t>
            </a:r>
            <a:r>
              <a:rPr lang="hu-HU" dirty="0" err="1">
                <a:latin typeface="Bahnschrift Light Condensed" panose="020B0502040204020203" pitchFamily="34" charset="0"/>
              </a:rPr>
              <a:t>Some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northern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foreland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Villány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boreholes</a:t>
            </a:r>
            <a:r>
              <a:rPr lang="hu-HU" dirty="0">
                <a:latin typeface="Bahnschrift Light Condensed" panose="020B0502040204020203" pitchFamily="34" charset="0"/>
              </a:rPr>
              <a:t> Egerág-7 and Szalánta-3) </a:t>
            </a:r>
            <a:r>
              <a:rPr lang="hu-HU" dirty="0" err="1">
                <a:latin typeface="Bahnschrift Light Condensed" panose="020B0502040204020203" pitchFamily="34" charset="0"/>
              </a:rPr>
              <a:t>contain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tourmaline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subhedral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garnet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crystals</a:t>
            </a:r>
            <a:r>
              <a:rPr lang="hu-HU" dirty="0">
                <a:latin typeface="Bahnschrift Light Condensed" panose="020B0502040204020203" pitchFamily="34" charset="0"/>
              </a:rPr>
              <a:t>. The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variably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foliated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foliation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being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formed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on</a:t>
            </a:r>
            <a:r>
              <a:rPr lang="hu-HU" dirty="0">
                <a:latin typeface="Bahnschrift Light Condensed" panose="020B0502040204020203" pitchFamily="34" charset="0"/>
              </a:rPr>
              <a:t> altered, </a:t>
            </a:r>
            <a:r>
              <a:rPr lang="hu-HU" dirty="0" err="1">
                <a:latin typeface="Bahnschrift Light Condensed" panose="020B0502040204020203" pitchFamily="34" charset="0"/>
              </a:rPr>
              <a:t>devitrified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pumices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glass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shards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  <a:r>
              <a:rPr lang="hu-HU" dirty="0" err="1">
                <a:latin typeface="Bahnschrift Light Condensed" panose="020B0502040204020203" pitchFamily="34" charset="0"/>
              </a:rPr>
              <a:t>Pumices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contain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high-temperature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crystallization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domains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their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margins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inside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them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HTCDs</a:t>
            </a:r>
            <a:r>
              <a:rPr lang="hu-HU" dirty="0">
                <a:latin typeface="Bahnschrift Light Condensed" panose="020B0502040204020203" pitchFamily="34" charset="0"/>
              </a:rPr>
              <a:t>: </a:t>
            </a:r>
            <a:r>
              <a:rPr lang="hu-HU" dirty="0" err="1">
                <a:latin typeface="Bahnschrift Light Condensed" panose="020B0502040204020203" pitchFamily="34" charset="0"/>
              </a:rPr>
              <a:t>axiolites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spherulites</a:t>
            </a:r>
            <a:r>
              <a:rPr lang="hu-HU" dirty="0">
                <a:latin typeface="Bahnschrift Light Condensed" panose="020B0502040204020203" pitchFamily="34" charset="0"/>
              </a:rPr>
              <a:t>).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FE15B7E-D9C2-4E20-9A1B-AC4C24A7425D}"/>
              </a:ext>
            </a:extLst>
          </p:cNvPr>
          <p:cNvSpPr txBox="1"/>
          <p:nvPr/>
        </p:nvSpPr>
        <p:spPr>
          <a:xfrm>
            <a:off x="8134747" y="624488"/>
            <a:ext cx="39051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Rhyodacitic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/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dacitic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lavas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S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Transdanubia</a:t>
            </a:r>
            <a:endParaRPr lang="hu-HU" dirty="0">
              <a:solidFill>
                <a:srgbClr val="0F72BA"/>
              </a:solidFill>
              <a:latin typeface="Bahnschrift Light Condensed" panose="020B0502040204020203" pitchFamily="34" charset="0"/>
            </a:endParaRPr>
          </a:p>
          <a:p>
            <a:r>
              <a:rPr lang="hu-HU" dirty="0">
                <a:latin typeface="Bahnschrift Light Condensed" panose="020B0502040204020203" pitchFamily="34" charset="0"/>
              </a:rPr>
              <a:t>Felsic </a:t>
            </a:r>
            <a:r>
              <a:rPr lang="hu-HU" dirty="0" err="1">
                <a:latin typeface="Bahnschrift Light Condensed" panose="020B0502040204020203" pitchFamily="34" charset="0"/>
              </a:rPr>
              <a:t>lavas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subordinate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occuring</a:t>
            </a:r>
            <a:r>
              <a:rPr lang="hu-HU" dirty="0">
                <a:latin typeface="Bahnschrift Light Condensed" panose="020B0502040204020203" pitchFamily="34" charset="0"/>
              </a:rPr>
              <a:t> in </a:t>
            </a:r>
            <a:r>
              <a:rPr lang="hu-HU" dirty="0" err="1">
                <a:latin typeface="Bahnschrift Light Condensed" panose="020B0502040204020203" pitchFamily="34" charset="0"/>
              </a:rPr>
              <a:t>some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boreholes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northern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foreland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Villány </a:t>
            </a:r>
            <a:r>
              <a:rPr lang="hu-HU" dirty="0" err="1"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latin typeface="Bahnschrift Light Condensed" panose="020B0502040204020203" pitchFamily="34" charset="0"/>
              </a:rPr>
              <a:t>. The </a:t>
            </a:r>
            <a:r>
              <a:rPr lang="hu-HU" dirty="0" err="1">
                <a:latin typeface="Bahnschrift Light Condensed" panose="020B0502040204020203" pitchFamily="34" charset="0"/>
              </a:rPr>
              <a:t>porphyric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dominated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subhedral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resorbed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 (10-15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%), altered K-</a:t>
            </a:r>
            <a:r>
              <a:rPr lang="hu-HU" dirty="0" err="1">
                <a:latin typeface="Bahnschrift Light Condensed" panose="020B0502040204020203" pitchFamily="34" charset="0"/>
              </a:rPr>
              <a:t>feldspar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plagioclase</a:t>
            </a:r>
            <a:r>
              <a:rPr lang="hu-HU" dirty="0">
                <a:latin typeface="Bahnschrift Light Condensed" panose="020B0502040204020203" pitchFamily="34" charset="0"/>
              </a:rPr>
              <a:t> (10-25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%), and </a:t>
            </a:r>
            <a:r>
              <a:rPr lang="hu-HU" dirty="0" err="1">
                <a:latin typeface="Bahnschrift Light Condensed" panose="020B0502040204020203" pitchFamily="34" charset="0"/>
              </a:rPr>
              <a:t>rare</a:t>
            </a:r>
            <a:r>
              <a:rPr lang="hu-HU" dirty="0">
                <a:latin typeface="Bahnschrift Light Condensed" panose="020B0502040204020203" pitchFamily="34" charset="0"/>
              </a:rPr>
              <a:t>, altered </a:t>
            </a:r>
            <a:r>
              <a:rPr lang="hu-HU" dirty="0" err="1">
                <a:latin typeface="Bahnschrift Light Condensed" panose="020B0502040204020203" pitchFamily="34" charset="0"/>
              </a:rPr>
              <a:t>biotite</a:t>
            </a:r>
            <a:r>
              <a:rPr lang="hu-HU" dirty="0">
                <a:latin typeface="Bahnschrift Light Condensed" panose="020B0502040204020203" pitchFamily="34" charset="0"/>
              </a:rPr>
              <a:t> (1-3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%). The </a:t>
            </a:r>
            <a:r>
              <a:rPr lang="hu-HU" dirty="0" err="1">
                <a:latin typeface="Bahnschrift Light Condensed" panose="020B0502040204020203" pitchFamily="34" charset="0"/>
              </a:rPr>
              <a:t>textures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microholocrystalline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felsitic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rarely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relict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perlitic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spherulitic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or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granophyric</a:t>
            </a:r>
            <a:r>
              <a:rPr lang="hu-HU" dirty="0"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C5121517-E92D-4DF4-8AB8-5C02E7C95919}"/>
              </a:ext>
            </a:extLst>
          </p:cNvPr>
          <p:cNvSpPr/>
          <p:nvPr/>
        </p:nvSpPr>
        <p:spPr>
          <a:xfrm rot="16200000">
            <a:off x="2776554" y="3260247"/>
            <a:ext cx="461666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97B0D5CE-8E43-451E-B152-F325CEB570B7}"/>
              </a:ext>
            </a:extLst>
          </p:cNvPr>
          <p:cNvSpPr/>
          <p:nvPr/>
        </p:nvSpPr>
        <p:spPr>
          <a:xfrm rot="5400000">
            <a:off x="8529654" y="3222682"/>
            <a:ext cx="461666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5976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93C944E-0E53-4076-B45F-FF88D2ECB89D}"/>
              </a:ext>
            </a:extLst>
          </p:cNvPr>
          <p:cNvSpPr txBox="1"/>
          <p:nvPr/>
        </p:nvSpPr>
        <p:spPr>
          <a:xfrm>
            <a:off x="1159565" y="20505"/>
            <a:ext cx="98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Eastern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Pannonian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Basin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(Tisza Mega-unit, SE Hungary) 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6578C87-C1E9-4687-9833-A883F959C35A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pic>
        <p:nvPicPr>
          <p:cNvPr id="8" name="Kép 7" descr="A képen elektronika, áramkör látható&#10;&#10;Automatikusan generált leírás">
            <a:extLst>
              <a:ext uri="{FF2B5EF4-FFF2-40B4-BE49-F238E27FC236}">
                <a16:creationId xmlns:a16="http://schemas.microsoft.com/office/drawing/2014/main" id="{541FA1BA-D360-4916-A6D8-A3F72F3BA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26" y="3233568"/>
            <a:ext cx="3882747" cy="2911269"/>
          </a:xfrm>
          <a:prstGeom prst="rect">
            <a:avLst/>
          </a:prstGeom>
        </p:spPr>
      </p:pic>
      <p:pic>
        <p:nvPicPr>
          <p:cNvPr id="10" name="Kép 9" descr="A képen kültéri, hó látható&#10;&#10;Automatikusan generált leírás">
            <a:extLst>
              <a:ext uri="{FF2B5EF4-FFF2-40B4-BE49-F238E27FC236}">
                <a16:creationId xmlns:a16="http://schemas.microsoft.com/office/drawing/2014/main" id="{CF026663-6A6C-4F23-8C05-5210D2CF7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34" y="529250"/>
            <a:ext cx="3863185" cy="2899750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86E4C044-48A7-4AB7-980F-0158D04A6E57}"/>
              </a:ext>
            </a:extLst>
          </p:cNvPr>
          <p:cNvSpPr txBox="1"/>
          <p:nvPr/>
        </p:nvSpPr>
        <p:spPr>
          <a:xfrm>
            <a:off x="152974" y="3487599"/>
            <a:ext cx="40016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Low-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grade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metavolcanites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Kelebia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area</a:t>
            </a:r>
            <a:endParaRPr lang="hu-HU" dirty="0">
              <a:solidFill>
                <a:srgbClr val="0F72BA"/>
              </a:solidFill>
              <a:latin typeface="Bahnschrift Light Condensed" panose="020B0502040204020203" pitchFamily="34" charset="0"/>
            </a:endParaRPr>
          </a:p>
          <a:p>
            <a:r>
              <a:rPr lang="hu-HU" dirty="0" err="1">
                <a:latin typeface="Bahnschrift Light Condensed" panose="020B0502040204020203" pitchFamily="34" charset="0"/>
              </a:rPr>
              <a:t>Such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contain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oriented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sericitized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pumices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broken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subhedral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crystals</a:t>
            </a:r>
            <a:r>
              <a:rPr lang="hu-HU" dirty="0">
                <a:latin typeface="Bahnschrift Light Condensed" panose="020B0502040204020203" pitchFamily="34" charset="0"/>
              </a:rPr>
              <a:t> (15-20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, 10-15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 </a:t>
            </a:r>
            <a:r>
              <a:rPr lang="hu-HU" dirty="0" err="1">
                <a:latin typeface="Bahnschrift Light Condensed" panose="020B0502040204020203" pitchFamily="34" charset="0"/>
              </a:rPr>
              <a:t>plagioclase</a:t>
            </a:r>
            <a:r>
              <a:rPr lang="hu-HU" dirty="0">
                <a:latin typeface="Bahnschrift Light Condensed" panose="020B0502040204020203" pitchFamily="34" charset="0"/>
              </a:rPr>
              <a:t>, ~ 5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 altered </a:t>
            </a:r>
            <a:r>
              <a:rPr lang="hu-HU" dirty="0" err="1">
                <a:latin typeface="Bahnschrift Light Condensed" panose="020B0502040204020203" pitchFamily="34" charset="0"/>
              </a:rPr>
              <a:t>biotite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pyroxene</a:t>
            </a:r>
            <a:r>
              <a:rPr lang="hu-HU" dirty="0">
                <a:latin typeface="Bahnschrift Light Condensed" panose="020B0502040204020203" pitchFamily="34" charset="0"/>
              </a:rPr>
              <a:t>), </a:t>
            </a:r>
            <a:r>
              <a:rPr lang="hu-HU" dirty="0" err="1">
                <a:latin typeface="Bahnschrift Light Condensed" panose="020B0502040204020203" pitchFamily="34" charset="0"/>
              </a:rPr>
              <a:t>referring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dacitic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composition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  <a:r>
              <a:rPr lang="hu-HU" dirty="0" err="1">
                <a:latin typeface="Bahnschrift Light Condensed" panose="020B0502040204020203" pitchFamily="34" charset="0"/>
              </a:rPr>
              <a:t>However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they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differ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other</a:t>
            </a:r>
            <a:r>
              <a:rPr lang="hu-HU" dirty="0">
                <a:latin typeface="Bahnschrift Light Condensed" panose="020B0502040204020203" pitchFamily="34" charset="0"/>
              </a:rPr>
              <a:t> felsic </a:t>
            </a:r>
            <a:r>
              <a:rPr lang="hu-HU" dirty="0" err="1">
                <a:latin typeface="Bahnschrift Light Condensed" panose="020B0502040204020203" pitchFamily="34" charset="0"/>
              </a:rPr>
              <a:t>volcanic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this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having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with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deformation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lamellae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phenocrysts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with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 and K-</a:t>
            </a:r>
            <a:r>
              <a:rPr lang="hu-HU" dirty="0" err="1">
                <a:latin typeface="Bahnschrift Light Condensed" panose="020B0502040204020203" pitchFamily="34" charset="0"/>
              </a:rPr>
              <a:t>mica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pressure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shadow</a:t>
            </a:r>
            <a:r>
              <a:rPr lang="hu-HU" dirty="0">
                <a:latin typeface="Bahnschrift Light Condensed" panose="020B0502040204020203" pitchFamily="34" charset="0"/>
              </a:rPr>
              <a:t>.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6A394FFF-0768-44D7-A5D8-C1401B366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9" y="529250"/>
            <a:ext cx="3923190" cy="2911269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ABFC7AC8-CD21-453D-B42C-317719FD698F}"/>
              </a:ext>
            </a:extLst>
          </p:cNvPr>
          <p:cNvSpPr txBox="1"/>
          <p:nvPr/>
        </p:nvSpPr>
        <p:spPr>
          <a:xfrm>
            <a:off x="4154625" y="529250"/>
            <a:ext cx="38631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Crystal-poor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(8-20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%)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rhyolitic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pyroclastites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Battonya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area</a:t>
            </a:r>
            <a:endParaRPr lang="hu-HU" dirty="0">
              <a:solidFill>
                <a:srgbClr val="0F72BA"/>
              </a:solidFill>
              <a:latin typeface="Bahnschrift Light Condensed" panose="020B0502040204020203" pitchFamily="34" charset="0"/>
            </a:endParaRPr>
          </a:p>
          <a:p>
            <a:r>
              <a:rPr lang="hu-HU" dirty="0" err="1">
                <a:latin typeface="Bahnschrift Light Condensed" panose="020B0502040204020203" pitchFamily="34" charset="0"/>
              </a:rPr>
              <a:t>These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usually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massive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matrix-supported</a:t>
            </a:r>
            <a:r>
              <a:rPr lang="hu-HU" dirty="0">
                <a:latin typeface="Bahnschrift Light Condensed" panose="020B0502040204020203" pitchFamily="34" charset="0"/>
              </a:rPr>
              <a:t> altered </a:t>
            </a:r>
            <a:r>
              <a:rPr lang="hu-HU" dirty="0" err="1">
                <a:latin typeface="Bahnschrift Light Condensed" panose="020B0502040204020203" pitchFamily="34" charset="0"/>
              </a:rPr>
              <a:t>fiamme-bearing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lapilli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tuffs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with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eutaxitic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texture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welded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ignimbrites</a:t>
            </a:r>
            <a:r>
              <a:rPr lang="hu-HU" dirty="0">
                <a:latin typeface="Bahnschrift Light Condensed" panose="020B0502040204020203" pitchFamily="34" charset="0"/>
              </a:rPr>
              <a:t>). </a:t>
            </a:r>
            <a:r>
              <a:rPr lang="hu-HU" dirty="0" err="1">
                <a:latin typeface="Bahnschrift Light Condensed" panose="020B0502040204020203" pitchFamily="34" charset="0"/>
              </a:rPr>
              <a:t>Some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lack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vitroclastic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matrix</a:t>
            </a:r>
            <a:r>
              <a:rPr lang="hu-HU" dirty="0">
                <a:latin typeface="Bahnschrift Light Condensed" panose="020B0502040204020203" pitchFamily="34" charset="0"/>
              </a:rPr>
              <a:t> and show </a:t>
            </a:r>
            <a:r>
              <a:rPr lang="hu-HU" dirty="0" err="1">
                <a:latin typeface="Bahnschrift Light Condensed" panose="020B0502040204020203" pitchFamily="34" charset="0"/>
              </a:rPr>
              <a:t>low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crystal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breakage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but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consist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devitrified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fiammes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orange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dashed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lines</a:t>
            </a:r>
            <a:r>
              <a:rPr lang="hu-HU" dirty="0">
                <a:latin typeface="Bahnschrift Light Condensed" panose="020B0502040204020203" pitchFamily="34" charset="0"/>
              </a:rPr>
              <a:t>), </a:t>
            </a:r>
            <a:r>
              <a:rPr lang="hu-HU" dirty="0" err="1">
                <a:latin typeface="Bahnschrift Light Condensed" panose="020B0502040204020203" pitchFamily="34" charset="0"/>
              </a:rPr>
              <a:t>too</a:t>
            </a:r>
            <a:r>
              <a:rPr lang="hu-HU" dirty="0">
                <a:latin typeface="Bahnschrift Light Condensed" panose="020B0502040204020203" pitchFamily="34" charset="0"/>
              </a:rPr>
              <a:t>. The </a:t>
            </a:r>
            <a:r>
              <a:rPr lang="hu-HU" dirty="0" err="1">
                <a:latin typeface="Bahnschrift Light Condensed" panose="020B0502040204020203" pitchFamily="34" charset="0"/>
              </a:rPr>
              <a:t>latter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could</a:t>
            </a:r>
            <a:r>
              <a:rPr lang="hu-HU" dirty="0">
                <a:latin typeface="Bahnschrift Light Condensed" panose="020B0502040204020203" pitchFamily="34" charset="0"/>
              </a:rPr>
              <a:t> be </a:t>
            </a:r>
            <a:r>
              <a:rPr lang="hu-HU" dirty="0" err="1">
                <a:latin typeface="Bahnschrift Light Condensed" panose="020B0502040204020203" pitchFamily="34" charset="0"/>
              </a:rPr>
              <a:t>high-grade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rheoignimbrites</a:t>
            </a:r>
            <a:r>
              <a:rPr lang="hu-HU" dirty="0"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21E385DA-B797-445D-98D6-E59D874069B9}"/>
              </a:ext>
            </a:extLst>
          </p:cNvPr>
          <p:cNvSpPr/>
          <p:nvPr/>
        </p:nvSpPr>
        <p:spPr>
          <a:xfrm rot="16200000">
            <a:off x="793711" y="3156554"/>
            <a:ext cx="461666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2" name="Nyíl: jobbra mutató 11">
            <a:extLst>
              <a:ext uri="{FF2B5EF4-FFF2-40B4-BE49-F238E27FC236}">
                <a16:creationId xmlns:a16="http://schemas.microsoft.com/office/drawing/2014/main" id="{2355DF3C-1F50-4BB0-BB43-00F270F07EC5}"/>
              </a:ext>
            </a:extLst>
          </p:cNvPr>
          <p:cNvSpPr/>
          <p:nvPr/>
        </p:nvSpPr>
        <p:spPr>
          <a:xfrm rot="5400000">
            <a:off x="4746809" y="3175251"/>
            <a:ext cx="461666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971F9EE-2F85-47F6-9A2E-26C38B13D427}"/>
              </a:ext>
            </a:extLst>
          </p:cNvPr>
          <p:cNvSpPr txBox="1"/>
          <p:nvPr/>
        </p:nvSpPr>
        <p:spPr>
          <a:xfrm>
            <a:off x="8107634" y="3393439"/>
            <a:ext cx="38631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Resedimented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pyroclastic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or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volcanogenic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sedimentary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Tótkomlós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area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(Battonya-Pusztaföldvár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Basement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Ridge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)</a:t>
            </a:r>
          </a:p>
          <a:p>
            <a:r>
              <a:rPr lang="hu-HU" dirty="0" err="1">
                <a:latin typeface="Bahnschrift Light Condensed" panose="020B0502040204020203" pitchFamily="34" charset="0"/>
              </a:rPr>
              <a:t>These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consist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sericitized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fiammes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glass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shards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various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fragmented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crystals</a:t>
            </a:r>
            <a:r>
              <a:rPr lang="hu-HU" dirty="0">
                <a:latin typeface="Bahnschrift Light Condensed" panose="020B0502040204020203" pitchFamily="34" charset="0"/>
              </a:rPr>
              <a:t> (11-14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%), and </a:t>
            </a:r>
            <a:r>
              <a:rPr lang="hu-HU" dirty="0" err="1">
                <a:latin typeface="Bahnschrift Light Condensed" panose="020B0502040204020203" pitchFamily="34" charset="0"/>
              </a:rPr>
              <a:t>subrounded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lithics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with</a:t>
            </a:r>
            <a:r>
              <a:rPr lang="hu-HU" dirty="0">
                <a:latin typeface="Bahnschrift Light Condensed" panose="020B0502040204020203" pitchFamily="34" charset="0"/>
              </a:rPr>
              <a:t> a </a:t>
            </a:r>
            <a:r>
              <a:rPr lang="hu-HU" dirty="0" err="1">
                <a:latin typeface="Bahnschrift Light Condensed" panose="020B0502040204020203" pitchFamily="34" charset="0"/>
              </a:rPr>
              <a:t>wide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range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origin</a:t>
            </a:r>
            <a:r>
              <a:rPr lang="hu-HU" dirty="0">
                <a:latin typeface="Bahnschrift Light Condensed" panose="020B0502040204020203" pitchFamily="34" charset="0"/>
              </a:rPr>
              <a:t> in a </a:t>
            </a:r>
            <a:r>
              <a:rPr lang="hu-HU" dirty="0" err="1">
                <a:latin typeface="Bahnschrift Light Condensed" panose="020B0502040204020203" pitchFamily="34" charset="0"/>
              </a:rPr>
              <a:t>fine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matrix</a:t>
            </a:r>
            <a:r>
              <a:rPr lang="hu-HU" dirty="0">
                <a:latin typeface="Bahnschrift Light Condensed" panose="020B0502040204020203" pitchFamily="34" charset="0"/>
              </a:rPr>
              <a:t> (69-76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 of </a:t>
            </a:r>
            <a:r>
              <a:rPr lang="hu-HU" dirty="0" err="1">
                <a:latin typeface="Bahnschrift Light Condensed" panose="020B0502040204020203" pitchFamily="34" charset="0"/>
              </a:rPr>
              <a:t>sericite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, and </a:t>
            </a:r>
            <a:r>
              <a:rPr lang="hu-HU" dirty="0" err="1">
                <a:latin typeface="Bahnschrift Light Condensed" panose="020B0502040204020203" pitchFamily="34" charset="0"/>
              </a:rPr>
              <a:t>feldspar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  <a:r>
              <a:rPr lang="hu-HU" dirty="0" err="1">
                <a:latin typeface="Bahnschrift Light Condensed" panose="020B0502040204020203" pitchFamily="34" charset="0"/>
              </a:rPr>
              <a:t>Such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suggest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that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time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sedimentation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volcanic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activity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could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occur</a:t>
            </a:r>
            <a:r>
              <a:rPr lang="hu-HU" dirty="0"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17" name="Nyíl: jobbra mutató 16">
            <a:extLst>
              <a:ext uri="{FF2B5EF4-FFF2-40B4-BE49-F238E27FC236}">
                <a16:creationId xmlns:a16="http://schemas.microsoft.com/office/drawing/2014/main" id="{B9B47B54-38EA-45B5-96C1-E27884DA2038}"/>
              </a:ext>
            </a:extLst>
          </p:cNvPr>
          <p:cNvSpPr/>
          <p:nvPr/>
        </p:nvSpPr>
        <p:spPr>
          <a:xfrm rot="16200000">
            <a:off x="8087463" y="3072243"/>
            <a:ext cx="461666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250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30FD454-F4F2-4983-AF96-E9157B43B4AC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DD87E47-593F-455D-BE24-9774978C332F}"/>
              </a:ext>
            </a:extLst>
          </p:cNvPr>
          <p:cNvSpPr txBox="1"/>
          <p:nvPr/>
        </p:nvSpPr>
        <p:spPr>
          <a:xfrm>
            <a:off x="1159565" y="20505"/>
            <a:ext cx="98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Apuseni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Mts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(Tisza Mega-unit, W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Romania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)  </a:t>
            </a:r>
          </a:p>
        </p:txBody>
      </p:sp>
      <p:pic>
        <p:nvPicPr>
          <p:cNvPr id="4" name="Kép 3" descr="A képen vonat, fekete, régi, hó látható&#10;&#10;Automatikusan generált leírás">
            <a:extLst>
              <a:ext uri="{FF2B5EF4-FFF2-40B4-BE49-F238E27FC236}">
                <a16:creationId xmlns:a16="http://schemas.microsoft.com/office/drawing/2014/main" id="{66048B6B-6D6B-483D-81AA-3C2B95A51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3" y="610350"/>
            <a:ext cx="3910087" cy="2934955"/>
          </a:xfrm>
          <a:prstGeom prst="rect">
            <a:avLst/>
          </a:prstGeom>
        </p:spPr>
      </p:pic>
      <p:pic>
        <p:nvPicPr>
          <p:cNvPr id="8" name="Kép 7" descr="A képen utca látható&#10;&#10;Automatikusan generált leírás">
            <a:extLst>
              <a:ext uri="{FF2B5EF4-FFF2-40B4-BE49-F238E27FC236}">
                <a16:creationId xmlns:a16="http://schemas.microsoft.com/office/drawing/2014/main" id="{7D6E3281-CCEE-4B85-9126-2CF4731EB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49" y="3209882"/>
            <a:ext cx="3910087" cy="292938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5832E1F-F0D4-441C-AFEF-25C1F7D3F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365" y="610350"/>
            <a:ext cx="3906902" cy="2929381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DCE45F91-1BB6-4B2C-9B09-66D7E192B85E}"/>
              </a:ext>
            </a:extLst>
          </p:cNvPr>
          <p:cNvSpPr txBox="1"/>
          <p:nvPr/>
        </p:nvSpPr>
        <p:spPr>
          <a:xfrm>
            <a:off x="108733" y="3585731"/>
            <a:ext cx="40458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Rhyodacitic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/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dacitic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dominantly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welded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lapilli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tuffs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Codru-Moma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Bihor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)</a:t>
            </a:r>
          </a:p>
          <a:p>
            <a:r>
              <a:rPr lang="hu-HU" dirty="0" err="1">
                <a:latin typeface="Bahnschrift Light Condensed" panose="020B0502040204020203" pitchFamily="34" charset="0"/>
              </a:rPr>
              <a:t>Such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massive</a:t>
            </a:r>
            <a:r>
              <a:rPr lang="hu-HU" dirty="0">
                <a:latin typeface="Bahnschrift Light Condensed" panose="020B0502040204020203" pitchFamily="34" charset="0"/>
              </a:rPr>
              <a:t>, non-</a:t>
            </a:r>
            <a:r>
              <a:rPr lang="hu-HU" dirty="0" err="1">
                <a:latin typeface="Bahnschrift Light Condensed" panose="020B0502040204020203" pitchFamily="34" charset="0"/>
              </a:rPr>
              <a:t>porous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consist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fragmented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 (7-18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%), altered </a:t>
            </a:r>
            <a:r>
              <a:rPr lang="hu-HU" dirty="0" err="1">
                <a:latin typeface="Bahnschrift Light Condensed" panose="020B0502040204020203" pitchFamily="34" charset="0"/>
              </a:rPr>
              <a:t>feldspar</a:t>
            </a:r>
            <a:r>
              <a:rPr lang="hu-HU" dirty="0">
                <a:latin typeface="Bahnschrift Light Condensed" panose="020B0502040204020203" pitchFamily="34" charset="0"/>
              </a:rPr>
              <a:t> (9-18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%, </a:t>
            </a:r>
            <a:r>
              <a:rPr lang="hu-HU" dirty="0" err="1">
                <a:latin typeface="Bahnschrift Light Condensed" panose="020B0502040204020203" pitchFamily="34" charset="0"/>
              </a:rPr>
              <a:t>dominanted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by</a:t>
            </a:r>
            <a:r>
              <a:rPr lang="hu-HU" dirty="0">
                <a:latin typeface="Bahnschrift Light Condensed" panose="020B0502040204020203" pitchFamily="34" charset="0"/>
              </a:rPr>
              <a:t> K-</a:t>
            </a:r>
            <a:r>
              <a:rPr lang="hu-HU" dirty="0" err="1">
                <a:latin typeface="Bahnschrift Light Condensed" panose="020B0502040204020203" pitchFamily="34" charset="0"/>
              </a:rPr>
              <a:t>feldspar</a:t>
            </a:r>
            <a:r>
              <a:rPr lang="hu-HU" dirty="0">
                <a:latin typeface="Bahnschrift Light Condensed" panose="020B0502040204020203" pitchFamily="34" charset="0"/>
              </a:rPr>
              <a:t>), </a:t>
            </a:r>
            <a:r>
              <a:rPr lang="hu-HU" dirty="0" err="1">
                <a:latin typeface="Bahnschrift Light Condensed" panose="020B0502040204020203" pitchFamily="34" charset="0"/>
              </a:rPr>
              <a:t>hematitized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biotite</a:t>
            </a:r>
            <a:r>
              <a:rPr lang="hu-HU" dirty="0">
                <a:latin typeface="Bahnschrift Light Condensed" panose="020B0502040204020203" pitchFamily="34" charset="0"/>
              </a:rPr>
              <a:t> (1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%), altered </a:t>
            </a:r>
            <a:r>
              <a:rPr lang="hu-HU" dirty="0" err="1">
                <a:latin typeface="Bahnschrift Light Condensed" panose="020B0502040204020203" pitchFamily="34" charset="0"/>
              </a:rPr>
              <a:t>pyroxene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devitrified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fiammes</a:t>
            </a:r>
            <a:r>
              <a:rPr lang="hu-HU" dirty="0">
                <a:latin typeface="Bahnschrift Light Condensed" panose="020B0502040204020203" pitchFamily="34" charset="0"/>
              </a:rPr>
              <a:t> (4-16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 and </a:t>
            </a:r>
            <a:r>
              <a:rPr lang="hu-HU" dirty="0" err="1">
                <a:latin typeface="Bahnschrift Light Condensed" panose="020B0502040204020203" pitchFamily="34" charset="0"/>
              </a:rPr>
              <a:t>glass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shards</a:t>
            </a:r>
            <a:r>
              <a:rPr lang="hu-HU" dirty="0">
                <a:latin typeface="Bahnschrift Light Condensed" panose="020B0502040204020203" pitchFamily="34" charset="0"/>
              </a:rPr>
              <a:t> in a </a:t>
            </a:r>
            <a:r>
              <a:rPr lang="hu-HU" dirty="0" err="1">
                <a:latin typeface="Bahnschrift Light Condensed" panose="020B0502040204020203" pitchFamily="34" charset="0"/>
              </a:rPr>
              <a:t>fine-grained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matrix</a:t>
            </a:r>
            <a:r>
              <a:rPr lang="hu-HU" dirty="0">
                <a:latin typeface="Bahnschrift Light Condensed" panose="020B0502040204020203" pitchFamily="34" charset="0"/>
              </a:rPr>
              <a:t> (58-72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%). In </a:t>
            </a:r>
            <a:r>
              <a:rPr lang="hu-HU" dirty="0" err="1">
                <a:latin typeface="Bahnschrift Light Condensed" panose="020B0502040204020203" pitchFamily="34" charset="0"/>
              </a:rPr>
              <a:t>some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garnet</a:t>
            </a:r>
            <a:r>
              <a:rPr lang="hu-HU" dirty="0">
                <a:latin typeface="Bahnschrift Light Condensed" panose="020B0502040204020203" pitchFamily="34" charset="0"/>
              </a:rPr>
              <a:t> is a </a:t>
            </a:r>
            <a:r>
              <a:rPr lang="hu-HU" dirty="0" err="1">
                <a:latin typeface="Bahnschrift Light Condensed" panose="020B0502040204020203" pitchFamily="34" charset="0"/>
              </a:rPr>
              <a:t>common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accessoric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mineral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</a:p>
        </p:txBody>
      </p:sp>
      <p:sp>
        <p:nvSpPr>
          <p:cNvPr id="9" name="Nyíl: jobbra mutató 8">
            <a:extLst>
              <a:ext uri="{FF2B5EF4-FFF2-40B4-BE49-F238E27FC236}">
                <a16:creationId xmlns:a16="http://schemas.microsoft.com/office/drawing/2014/main" id="{6AC79779-9650-4FF6-921F-D380DC902CD3}"/>
              </a:ext>
            </a:extLst>
          </p:cNvPr>
          <p:cNvSpPr/>
          <p:nvPr/>
        </p:nvSpPr>
        <p:spPr>
          <a:xfrm rot="16200000">
            <a:off x="447104" y="3242600"/>
            <a:ext cx="461666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38FEABAC-410E-4234-889A-D25EF037B232}"/>
              </a:ext>
            </a:extLst>
          </p:cNvPr>
          <p:cNvSpPr txBox="1"/>
          <p:nvPr/>
        </p:nvSpPr>
        <p:spPr>
          <a:xfrm>
            <a:off x="4133657" y="553364"/>
            <a:ext cx="39189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Low-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grade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metavolcanites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Bihor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Mts</a:t>
            </a:r>
            <a:endParaRPr lang="hu-HU" dirty="0">
              <a:solidFill>
                <a:srgbClr val="0F72BA"/>
              </a:solidFill>
              <a:latin typeface="Bahnschrift Light Condensed" panose="020B0502040204020203" pitchFamily="34" charset="0"/>
            </a:endParaRPr>
          </a:p>
          <a:p>
            <a:r>
              <a:rPr lang="hu-HU" dirty="0" err="1">
                <a:latin typeface="Bahnschrift Light Condensed" panose="020B0502040204020203" pitchFamily="34" charset="0"/>
              </a:rPr>
              <a:t>This</a:t>
            </a:r>
            <a:r>
              <a:rPr lang="hu-HU" dirty="0">
                <a:latin typeface="Bahnschrift Light Condensed" panose="020B0502040204020203" pitchFamily="34" charset="0"/>
              </a:rPr>
              <a:t> rock </a:t>
            </a:r>
            <a:r>
              <a:rPr lang="hu-HU" dirty="0" err="1">
                <a:latin typeface="Bahnschrift Light Condensed" panose="020B0502040204020203" pitchFamily="34" charset="0"/>
              </a:rPr>
              <a:t>type</a:t>
            </a:r>
            <a:r>
              <a:rPr lang="hu-HU" dirty="0">
                <a:latin typeface="Bahnschrift Light Condensed" panose="020B0502040204020203" pitchFamily="34" charset="0"/>
              </a:rPr>
              <a:t> is </a:t>
            </a:r>
            <a:r>
              <a:rPr lang="hu-HU" dirty="0" err="1">
                <a:latin typeface="Bahnschrift Light Condensed" panose="020B0502040204020203" pitchFamily="34" charset="0"/>
              </a:rPr>
              <a:t>crystal-rich</a:t>
            </a:r>
            <a:r>
              <a:rPr lang="hu-HU" dirty="0">
                <a:latin typeface="Bahnschrift Light Condensed" panose="020B0502040204020203" pitchFamily="34" charset="0"/>
              </a:rPr>
              <a:t> (~ 20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feldspar</a:t>
            </a:r>
            <a:r>
              <a:rPr lang="hu-HU" dirty="0">
                <a:latin typeface="Bahnschrift Light Condensed" panose="020B0502040204020203" pitchFamily="34" charset="0"/>
              </a:rPr>
              <a:t>) and </a:t>
            </a:r>
            <a:r>
              <a:rPr lang="hu-HU" dirty="0" err="1">
                <a:latin typeface="Bahnschrift Light Condensed" panose="020B0502040204020203" pitchFamily="34" charset="0"/>
              </a:rPr>
              <a:t>contains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oriented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devitrified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fiammes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replaced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secondary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minerals</a:t>
            </a:r>
            <a:r>
              <a:rPr lang="hu-HU" dirty="0">
                <a:latin typeface="Bahnschrift Light Condensed" panose="020B0502040204020203" pitchFamily="34" charset="0"/>
              </a:rPr>
              <a:t> in a </a:t>
            </a:r>
            <a:r>
              <a:rPr lang="hu-HU" dirty="0" err="1">
                <a:latin typeface="Bahnschrift Light Condensed" panose="020B0502040204020203" pitchFamily="34" charset="0"/>
              </a:rPr>
              <a:t>recrystallized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fine-grained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matrix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feldspar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sericite</a:t>
            </a:r>
            <a:r>
              <a:rPr lang="hu-HU" dirty="0">
                <a:latin typeface="Bahnschrift Light Condensed" panose="020B0502040204020203" pitchFamily="34" charset="0"/>
              </a:rPr>
              <a:t>, and </a:t>
            </a:r>
            <a:r>
              <a:rPr lang="hu-HU" dirty="0" err="1">
                <a:latin typeface="Bahnschrift Light Condensed" panose="020B0502040204020203" pitchFamily="34" charset="0"/>
              </a:rPr>
              <a:t>muscovite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  <a:r>
              <a:rPr lang="hu-HU" dirty="0" err="1">
                <a:latin typeface="Bahnschrift Light Condensed" panose="020B0502040204020203" pitchFamily="34" charset="0"/>
              </a:rPr>
              <a:t>These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differ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felsic </a:t>
            </a:r>
            <a:r>
              <a:rPr lang="hu-HU" dirty="0" err="1">
                <a:latin typeface="Bahnschrift Light Condensed" panose="020B0502040204020203" pitchFamily="34" charset="0"/>
              </a:rPr>
              <a:t>lapilli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tuffs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bearing</a:t>
            </a:r>
            <a:r>
              <a:rPr lang="hu-HU" dirty="0">
                <a:latin typeface="Bahnschrift Light Condensed" panose="020B0502040204020203" pitchFamily="34" charset="0"/>
              </a:rPr>
              <a:t> a </a:t>
            </a:r>
            <a:r>
              <a:rPr lang="hu-HU" dirty="0" err="1">
                <a:latin typeface="Bahnschrift Light Condensed" panose="020B0502040204020203" pitchFamily="34" charset="0"/>
              </a:rPr>
              <a:t>stronger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foliation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defined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continuous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coherent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bands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sericite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muscovite</a:t>
            </a:r>
            <a:r>
              <a:rPr lang="hu-HU" dirty="0"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900388F8-B5A0-4CEE-830A-12224AFCC6BB}"/>
              </a:ext>
            </a:extLst>
          </p:cNvPr>
          <p:cNvSpPr/>
          <p:nvPr/>
        </p:nvSpPr>
        <p:spPr>
          <a:xfrm rot="5400000">
            <a:off x="4746809" y="3175251"/>
            <a:ext cx="461666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9CAD054-DF23-4819-96C5-F6B85DEF997E}"/>
              </a:ext>
            </a:extLst>
          </p:cNvPr>
          <p:cNvSpPr txBox="1"/>
          <p:nvPr/>
        </p:nvSpPr>
        <p:spPr>
          <a:xfrm>
            <a:off x="8157920" y="3630382"/>
            <a:ext cx="40340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Rhyolitic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dykes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Highiş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Mts</a:t>
            </a:r>
            <a:endParaRPr lang="hu-HU" dirty="0">
              <a:solidFill>
                <a:srgbClr val="0F72BA"/>
              </a:solidFill>
              <a:latin typeface="Bahnschrift Light Condensed" panose="020B0502040204020203" pitchFamily="34" charset="0"/>
            </a:endParaRPr>
          </a:p>
          <a:p>
            <a:r>
              <a:rPr lang="hu-HU" dirty="0" err="1">
                <a:latin typeface="Bahnschrift Light Condensed" panose="020B0502040204020203" pitchFamily="34" charset="0"/>
              </a:rPr>
              <a:t>Such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have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porphyric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microholocrystalline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texture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that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consists</a:t>
            </a:r>
            <a:r>
              <a:rPr lang="hu-HU" dirty="0">
                <a:latin typeface="Bahnschrift Light Condensed" panose="020B0502040204020203" pitchFamily="34" charset="0"/>
              </a:rPr>
              <a:t> of 28-42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 </a:t>
            </a:r>
            <a:r>
              <a:rPr lang="hu-HU" dirty="0" err="1">
                <a:latin typeface="Bahnschrift Light Condensed" panose="020B0502040204020203" pitchFamily="34" charset="0"/>
              </a:rPr>
              <a:t>phenocrysts</a:t>
            </a:r>
            <a:r>
              <a:rPr lang="hu-HU" dirty="0">
                <a:latin typeface="Bahnschrift Light Condensed" panose="020B0502040204020203" pitchFamily="34" charset="0"/>
              </a:rPr>
              <a:t> in a </a:t>
            </a:r>
            <a:r>
              <a:rPr lang="hu-HU" dirty="0" err="1">
                <a:latin typeface="Bahnschrift Light Condensed" panose="020B0502040204020203" pitchFamily="34" charset="0"/>
              </a:rPr>
              <a:t>fine-grained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equigranular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oriented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matrix</a:t>
            </a:r>
            <a:r>
              <a:rPr lang="hu-HU" dirty="0">
                <a:latin typeface="Bahnschrift Light Condensed" panose="020B0502040204020203" pitchFamily="34" charset="0"/>
              </a:rPr>
              <a:t> (58-72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 of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feldspar</a:t>
            </a:r>
            <a:r>
              <a:rPr lang="hu-HU" dirty="0">
                <a:latin typeface="Bahnschrift Light Condensed" panose="020B0502040204020203" pitchFamily="34" charset="0"/>
              </a:rPr>
              <a:t> and </a:t>
            </a:r>
            <a:r>
              <a:rPr lang="hu-HU" dirty="0" err="1">
                <a:latin typeface="Bahnschrift Light Condensed" panose="020B0502040204020203" pitchFamily="34" charset="0"/>
              </a:rPr>
              <a:t>furhermore</a:t>
            </a:r>
            <a:r>
              <a:rPr lang="hu-HU" dirty="0">
                <a:latin typeface="Bahnschrift Light Condensed" panose="020B0502040204020203" pitchFamily="34" charset="0"/>
              </a:rPr>
              <a:t> 1-10 </a:t>
            </a:r>
            <a:r>
              <a:rPr lang="hu-HU" dirty="0" err="1">
                <a:latin typeface="Bahnschrift Light Condensed" panose="020B0502040204020203" pitchFamily="34" charset="0"/>
              </a:rPr>
              <a:t>foliated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lithics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phyllite</a:t>
            </a:r>
            <a:r>
              <a:rPr lang="hu-HU" dirty="0">
                <a:latin typeface="Bahnschrift Light Condensed" panose="020B0502040204020203" pitchFamily="34" charset="0"/>
              </a:rPr>
              <a:t>).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 (7-9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 and </a:t>
            </a:r>
            <a:r>
              <a:rPr lang="hu-HU" dirty="0" err="1">
                <a:latin typeface="Bahnschrift Light Condensed" panose="020B0502040204020203" pitchFamily="34" charset="0"/>
              </a:rPr>
              <a:t>feldspar</a:t>
            </a:r>
            <a:r>
              <a:rPr lang="hu-HU" dirty="0">
                <a:latin typeface="Bahnschrift Light Condensed" panose="020B0502040204020203" pitchFamily="34" charset="0"/>
              </a:rPr>
              <a:t> (19-35 </a:t>
            </a:r>
            <a:r>
              <a:rPr lang="hu-HU" dirty="0" err="1">
                <a:latin typeface="Bahnschrift Light Condensed" panose="020B0502040204020203" pitchFamily="34" charset="0"/>
              </a:rPr>
              <a:t>vol</a:t>
            </a:r>
            <a:r>
              <a:rPr lang="hu-HU" dirty="0">
                <a:latin typeface="Bahnschrift Light Condensed" panose="020B0502040204020203" pitchFamily="34" charset="0"/>
              </a:rPr>
              <a:t>%) </a:t>
            </a:r>
            <a:r>
              <a:rPr lang="hu-HU" dirty="0" err="1">
                <a:latin typeface="Bahnschrift Light Condensed" panose="020B0502040204020203" pitchFamily="34" charset="0"/>
              </a:rPr>
              <a:t>crystals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euhedral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or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subhedral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resorbed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latter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dominated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by</a:t>
            </a:r>
            <a:r>
              <a:rPr lang="hu-HU" dirty="0">
                <a:latin typeface="Bahnschrift Light Condensed" panose="020B0502040204020203" pitchFamily="34" charset="0"/>
              </a:rPr>
              <a:t> K-</a:t>
            </a:r>
            <a:r>
              <a:rPr lang="hu-HU" dirty="0" err="1">
                <a:latin typeface="Bahnschrift Light Condensed" panose="020B0502040204020203" pitchFamily="34" charset="0"/>
              </a:rPr>
              <a:t>feldspars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</a:p>
        </p:txBody>
      </p:sp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D93EDF99-E0C5-465B-8190-29E670D45D51}"/>
              </a:ext>
            </a:extLst>
          </p:cNvPr>
          <p:cNvSpPr/>
          <p:nvPr/>
        </p:nvSpPr>
        <p:spPr>
          <a:xfrm rot="16200000">
            <a:off x="8242208" y="3247679"/>
            <a:ext cx="461666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25700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rajz látható&#10;&#10;Automatikusan generált leírás">
            <a:extLst>
              <a:ext uri="{FF2B5EF4-FFF2-40B4-BE49-F238E27FC236}">
                <a16:creationId xmlns:a16="http://schemas.microsoft.com/office/drawing/2014/main" id="{953B6944-F1C5-4BF5-91E6-1D1032C54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1" y="6288783"/>
            <a:ext cx="1227411" cy="42944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30FD454-F4F2-4983-AF96-E9157B43B4AC}"/>
              </a:ext>
            </a:extLst>
          </p:cNvPr>
          <p:cNvSpPr txBox="1"/>
          <p:nvPr/>
        </p:nvSpPr>
        <p:spPr>
          <a:xfrm>
            <a:off x="2544417" y="6144837"/>
            <a:ext cx="96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Máté Szemerédi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et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al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. - Permian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magmatism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in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Carpathian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-Pannonian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region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(Hungary and </a:t>
            </a:r>
            <a:r>
              <a:rPr lang="hu-HU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Romania</a:t>
            </a:r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) </a:t>
            </a:r>
          </a:p>
          <a:p>
            <a:pPr algn="r"/>
            <a:r>
              <a:rPr lang="hu-HU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in 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EGU2020: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Sharing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</a:t>
            </a:r>
            <a:r>
              <a:rPr lang="hu-HU" b="1" dirty="0" err="1">
                <a:solidFill>
                  <a:srgbClr val="0F72BA"/>
                </a:solidFill>
                <a:latin typeface="Bahnschrift Light SemiCondensed" panose="020B0502040204020203" pitchFamily="34" charset="0"/>
              </a:rPr>
              <a:t>Geoscience</a:t>
            </a:r>
            <a:r>
              <a:rPr lang="hu-HU" b="1" dirty="0">
                <a:solidFill>
                  <a:srgbClr val="0F72BA"/>
                </a:solidFill>
                <a:latin typeface="Bahnschrift Light SemiCondensed" panose="020B0502040204020203" pitchFamily="34" charset="0"/>
              </a:rPr>
              <a:t> Online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DD87E47-593F-455D-BE24-9774978C332F}"/>
              </a:ext>
            </a:extLst>
          </p:cNvPr>
          <p:cNvSpPr txBox="1"/>
          <p:nvPr/>
        </p:nvSpPr>
        <p:spPr>
          <a:xfrm>
            <a:off x="1159565" y="20505"/>
            <a:ext cx="987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Apuseni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Mts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 (Tisza Mega-unit, W </a:t>
            </a:r>
            <a:r>
              <a:rPr lang="hu-HU" sz="2400" b="1" dirty="0" err="1">
                <a:solidFill>
                  <a:srgbClr val="0F72BA"/>
                </a:solidFill>
                <a:latin typeface="Bahnschrift SemiBold SemiConden" panose="020B0502040204020203" pitchFamily="34" charset="0"/>
              </a:rPr>
              <a:t>Romania</a:t>
            </a:r>
            <a:r>
              <a:rPr lang="hu-HU" sz="2400" b="1" dirty="0">
                <a:solidFill>
                  <a:srgbClr val="0F72BA"/>
                </a:solidFill>
                <a:latin typeface="Bahnschrift SemiBold SemiConden" panose="020B0502040204020203" pitchFamily="34" charset="0"/>
              </a:rPr>
              <a:t>)  </a:t>
            </a:r>
          </a:p>
        </p:txBody>
      </p:sp>
      <p:pic>
        <p:nvPicPr>
          <p:cNvPr id="4" name="Kép 3" descr="A képen hó, szikla, kültéri, hegy látható&#10;&#10;Automatikusan generált leírás">
            <a:extLst>
              <a:ext uri="{FF2B5EF4-FFF2-40B4-BE49-F238E27FC236}">
                <a16:creationId xmlns:a16="http://schemas.microsoft.com/office/drawing/2014/main" id="{A91D519D-2153-4616-863E-C6E612891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3" y="581316"/>
            <a:ext cx="3914337" cy="293495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9BA0C40-45C0-45B0-BF10-ABCB95F05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33" y="3110736"/>
            <a:ext cx="3914336" cy="2935752"/>
          </a:xfrm>
          <a:prstGeom prst="rect">
            <a:avLst/>
          </a:prstGeom>
        </p:spPr>
      </p:pic>
      <p:pic>
        <p:nvPicPr>
          <p:cNvPr id="11" name="Kép 10" descr="A képen hó, sárga, aláírás látható&#10;&#10;Automatikusan generált leírás">
            <a:extLst>
              <a:ext uri="{FF2B5EF4-FFF2-40B4-BE49-F238E27FC236}">
                <a16:creationId xmlns:a16="http://schemas.microsoft.com/office/drawing/2014/main" id="{FE507B87-C6A0-44DF-8961-A606B4261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92" y="595705"/>
            <a:ext cx="3914337" cy="2934955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EBF7F9D1-1F0E-4F4D-82A5-0260780E0B69}"/>
              </a:ext>
            </a:extLst>
          </p:cNvPr>
          <p:cNvSpPr txBox="1"/>
          <p:nvPr/>
        </p:nvSpPr>
        <p:spPr>
          <a:xfrm>
            <a:off x="136773" y="3585731"/>
            <a:ext cx="39143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Granitic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Highiş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massif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(SW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Apuseni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)</a:t>
            </a:r>
          </a:p>
          <a:p>
            <a:r>
              <a:rPr lang="hu-HU" dirty="0" err="1">
                <a:latin typeface="Bahnschrift Light Condensed" panose="020B0502040204020203" pitchFamily="34" charset="0"/>
              </a:rPr>
              <a:t>Such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classified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into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so-called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Highiş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granite</a:t>
            </a:r>
            <a:r>
              <a:rPr lang="hu-HU" dirty="0">
                <a:latin typeface="Bahnschrift Light Condensed" panose="020B0502040204020203" pitchFamily="34" charset="0"/>
              </a:rPr>
              <a:t>) </a:t>
            </a:r>
            <a:r>
              <a:rPr lang="hu-HU" dirty="0" err="1">
                <a:latin typeface="Bahnschrift Light Condensed" panose="020B0502040204020203" pitchFamily="34" charset="0"/>
              </a:rPr>
              <a:t>occur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medium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coarse-grained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granites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well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aplites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having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hypidiomorphic-granular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texture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with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euhedral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subhedral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sericitized</a:t>
            </a:r>
            <a:r>
              <a:rPr lang="hu-HU" dirty="0">
                <a:latin typeface="Bahnschrift Light Condensed" panose="020B0502040204020203" pitchFamily="34" charset="0"/>
              </a:rPr>
              <a:t> K-</a:t>
            </a:r>
            <a:r>
              <a:rPr lang="hu-HU" dirty="0" err="1">
                <a:latin typeface="Bahnschrift Light Condensed" panose="020B0502040204020203" pitchFamily="34" charset="0"/>
              </a:rPr>
              <a:t>feldspar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below</a:t>
            </a:r>
            <a:r>
              <a:rPr lang="hu-HU" dirty="0">
                <a:latin typeface="Bahnschrift Light Condensed" panose="020B0502040204020203" pitchFamily="34" charset="0"/>
              </a:rPr>
              <a:t>) and </a:t>
            </a:r>
            <a:r>
              <a:rPr lang="hu-HU" dirty="0" err="1">
                <a:latin typeface="Bahnschrift Light Condensed" panose="020B0502040204020203" pitchFamily="34" charset="0"/>
              </a:rPr>
              <a:t>plagioclase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above</a:t>
            </a:r>
            <a:r>
              <a:rPr lang="hu-HU" dirty="0">
                <a:latin typeface="Bahnschrift Light Condensed" panose="020B0502040204020203" pitchFamily="34" charset="0"/>
              </a:rPr>
              <a:t>), </a:t>
            </a:r>
            <a:r>
              <a:rPr lang="hu-HU" dirty="0" err="1">
                <a:latin typeface="Bahnschrift Light Condensed" panose="020B0502040204020203" pitchFamily="34" charset="0"/>
              </a:rPr>
              <a:t>subhedral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anhedral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quartz</a:t>
            </a:r>
            <a:r>
              <a:rPr lang="hu-HU" dirty="0">
                <a:latin typeface="Bahnschrift Light Condensed" panose="020B0502040204020203" pitchFamily="34" charset="0"/>
              </a:rPr>
              <a:t>, and (</a:t>
            </a:r>
            <a:r>
              <a:rPr lang="hu-HU" dirty="0" err="1">
                <a:latin typeface="Bahnschrift Light Condensed" panose="020B0502040204020203" pitchFamily="34" charset="0"/>
              </a:rPr>
              <a:t>chloritized</a:t>
            </a:r>
            <a:r>
              <a:rPr lang="hu-HU" dirty="0">
                <a:latin typeface="Bahnschrift Light Condensed" panose="020B0502040204020203" pitchFamily="34" charset="0"/>
              </a:rPr>
              <a:t>) </a:t>
            </a:r>
            <a:r>
              <a:rPr lang="hu-HU" dirty="0" err="1">
                <a:latin typeface="Bahnschrift Light Condensed" panose="020B0502040204020203" pitchFamily="34" charset="0"/>
              </a:rPr>
              <a:t>biotite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crystals</a:t>
            </a:r>
            <a:r>
              <a:rPr lang="hu-HU" dirty="0"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7B310B8-8216-40FC-A12D-2964B0E5A4A2}"/>
              </a:ext>
            </a:extLst>
          </p:cNvPr>
          <p:cNvSpPr txBox="1"/>
          <p:nvPr/>
        </p:nvSpPr>
        <p:spPr>
          <a:xfrm>
            <a:off x="4138832" y="482170"/>
            <a:ext cx="39143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Intermediate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dykes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Highiş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Mts</a:t>
            </a:r>
            <a:endParaRPr lang="hu-HU" dirty="0">
              <a:solidFill>
                <a:srgbClr val="0F72BA"/>
              </a:solidFill>
              <a:latin typeface="Bahnschrift Light Condensed" panose="020B0502040204020203" pitchFamily="34" charset="0"/>
            </a:endParaRPr>
          </a:p>
          <a:p>
            <a:r>
              <a:rPr lang="hu-HU" dirty="0" err="1">
                <a:latin typeface="Bahnschrift Light Condensed" panose="020B0502040204020203" pitchFamily="34" charset="0"/>
              </a:rPr>
              <a:t>These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subvolcanic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samples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crosscut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plutonic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gabbros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granites</a:t>
            </a:r>
            <a:r>
              <a:rPr lang="hu-HU" dirty="0">
                <a:latin typeface="Bahnschrift Light Condensed" panose="020B0502040204020203" pitchFamily="34" charset="0"/>
              </a:rPr>
              <a:t>) in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Highiş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massif</a:t>
            </a:r>
            <a:r>
              <a:rPr lang="hu-HU" dirty="0">
                <a:latin typeface="Bahnschrift Light Condensed" panose="020B0502040204020203" pitchFamily="34" charset="0"/>
              </a:rPr>
              <a:t>, showing </a:t>
            </a:r>
            <a:r>
              <a:rPr lang="hu-HU" dirty="0" err="1">
                <a:latin typeface="Bahnschrift Light Condensed" panose="020B0502040204020203" pitchFamily="34" charset="0"/>
              </a:rPr>
              <a:t>medium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fine-grained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hypidiomorphic-granular</a:t>
            </a:r>
            <a:r>
              <a:rPr lang="hu-HU" dirty="0">
                <a:latin typeface="Bahnschrift Light Condensed" panose="020B0502040204020203" pitchFamily="34" charset="0"/>
              </a:rPr>
              <a:t>, </a:t>
            </a:r>
            <a:r>
              <a:rPr lang="hu-HU" dirty="0" err="1">
                <a:latin typeface="Bahnschrift Light Condensed" panose="020B0502040204020203" pitchFamily="34" charset="0"/>
              </a:rPr>
              <a:t>serial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texture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sericitized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plagioclase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right</a:t>
            </a:r>
            <a:r>
              <a:rPr lang="hu-HU" dirty="0">
                <a:latin typeface="Bahnschrift Light Condensed" panose="020B0502040204020203" pitchFamily="34" charset="0"/>
              </a:rPr>
              <a:t>) and K-</a:t>
            </a:r>
            <a:r>
              <a:rPr lang="hu-HU" dirty="0" err="1">
                <a:latin typeface="Bahnschrift Light Condensed" panose="020B0502040204020203" pitchFamily="34" charset="0"/>
              </a:rPr>
              <a:t>feldspar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left</a:t>
            </a:r>
            <a:r>
              <a:rPr lang="hu-HU" dirty="0">
                <a:latin typeface="Bahnschrift Light Condensed" panose="020B0502040204020203" pitchFamily="34" charset="0"/>
              </a:rPr>
              <a:t>), </a:t>
            </a:r>
            <a:r>
              <a:rPr lang="hu-HU" dirty="0" err="1">
                <a:latin typeface="Bahnschrift Light Condensed" panose="020B0502040204020203" pitchFamily="34" charset="0"/>
              </a:rPr>
              <a:t>amphibole</a:t>
            </a:r>
            <a:r>
              <a:rPr lang="hu-HU" dirty="0">
                <a:latin typeface="Bahnschrift Light Condensed" panose="020B0502040204020203" pitchFamily="34" charset="0"/>
              </a:rPr>
              <a:t>, and </a:t>
            </a:r>
            <a:r>
              <a:rPr lang="hu-HU" dirty="0" err="1">
                <a:latin typeface="Bahnschrift Light Condensed" panose="020B0502040204020203" pitchFamily="34" charset="0"/>
              </a:rPr>
              <a:t>biotite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crystals</a:t>
            </a:r>
            <a:r>
              <a:rPr lang="hu-HU" dirty="0">
                <a:latin typeface="Bahnschrift Light Condensed" panose="020B0502040204020203" pitchFamily="34" charset="0"/>
              </a:rPr>
              <a:t>. </a:t>
            </a:r>
            <a:r>
              <a:rPr lang="hu-HU" dirty="0" err="1">
                <a:latin typeface="Bahnschrift Light Condensed" panose="020B0502040204020203" pitchFamily="34" charset="0"/>
              </a:rPr>
              <a:t>Such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compositionally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resemble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intermediate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plutonic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of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so-called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Cladova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diorite</a:t>
            </a:r>
            <a:r>
              <a:rPr lang="hu-HU" dirty="0"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13E640E3-26CA-4F02-8E66-B1862DCD68B8}"/>
              </a:ext>
            </a:extLst>
          </p:cNvPr>
          <p:cNvSpPr txBox="1"/>
          <p:nvPr/>
        </p:nvSpPr>
        <p:spPr>
          <a:xfrm>
            <a:off x="8140892" y="3585731"/>
            <a:ext cx="3914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Dioritic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from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Highiş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massif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(SW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Apuseni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solidFill>
                  <a:srgbClr val="0F72BA"/>
                </a:solidFill>
                <a:latin typeface="Bahnschrift Light Condensed" panose="020B0502040204020203" pitchFamily="34" charset="0"/>
              </a:rPr>
              <a:t>Mts</a:t>
            </a:r>
            <a:r>
              <a:rPr lang="hu-HU" dirty="0">
                <a:solidFill>
                  <a:srgbClr val="0F72BA"/>
                </a:solidFill>
                <a:latin typeface="Bahnschrift Light Condensed" panose="020B0502040204020203" pitchFamily="34" charset="0"/>
              </a:rPr>
              <a:t>)</a:t>
            </a:r>
          </a:p>
          <a:p>
            <a:r>
              <a:rPr lang="hu-HU" dirty="0" err="1">
                <a:latin typeface="Bahnschrift Light Condensed" panose="020B0502040204020203" pitchFamily="34" charset="0"/>
              </a:rPr>
              <a:t>These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rocks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classified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into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the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so-called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Cladova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diorite</a:t>
            </a:r>
            <a:r>
              <a:rPr lang="hu-HU" dirty="0">
                <a:latin typeface="Bahnschrift Light Condensed" panose="020B0502040204020203" pitchFamily="34" charset="0"/>
              </a:rPr>
              <a:t>) </a:t>
            </a:r>
            <a:r>
              <a:rPr lang="hu-HU" dirty="0" err="1">
                <a:latin typeface="Bahnschrift Light Condensed" panose="020B0502040204020203" pitchFamily="34" charset="0"/>
              </a:rPr>
              <a:t>have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coarse-grained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hypidiomorphic-granular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texture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with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dominant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euhedral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to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subhedral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sericitized</a:t>
            </a:r>
            <a:r>
              <a:rPr lang="hu-HU" dirty="0">
                <a:latin typeface="Bahnschrift Light Condensed" panose="020B0502040204020203" pitchFamily="34" charset="0"/>
              </a:rPr>
              <a:t>) </a:t>
            </a:r>
            <a:r>
              <a:rPr lang="hu-HU" dirty="0" err="1">
                <a:latin typeface="Bahnschrift Light Condensed" panose="020B0502040204020203" pitchFamily="34" charset="0"/>
              </a:rPr>
              <a:t>plagioclase</a:t>
            </a:r>
            <a:r>
              <a:rPr lang="hu-HU" dirty="0">
                <a:latin typeface="Bahnschrift Light Condensed" panose="020B0502040204020203" pitchFamily="34" charset="0"/>
              </a:rPr>
              <a:t> (</a:t>
            </a:r>
            <a:r>
              <a:rPr lang="hu-HU" dirty="0" err="1">
                <a:latin typeface="Bahnschrift Light Condensed" panose="020B0502040204020203" pitchFamily="34" charset="0"/>
              </a:rPr>
              <a:t>below</a:t>
            </a:r>
            <a:r>
              <a:rPr lang="hu-HU" dirty="0">
                <a:latin typeface="Bahnschrift Light Condensed" panose="020B0502040204020203" pitchFamily="34" charset="0"/>
              </a:rPr>
              <a:t>), </a:t>
            </a:r>
            <a:r>
              <a:rPr lang="hu-HU" dirty="0" err="1">
                <a:latin typeface="Bahnschrift Light Condensed" panose="020B0502040204020203" pitchFamily="34" charset="0"/>
              </a:rPr>
              <a:t>subhedral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amphibole</a:t>
            </a:r>
            <a:r>
              <a:rPr lang="hu-HU" dirty="0">
                <a:latin typeface="Bahnschrift Light Condensed" panose="020B0502040204020203" pitchFamily="34" charset="0"/>
              </a:rPr>
              <a:t>, and </a:t>
            </a:r>
            <a:r>
              <a:rPr lang="hu-HU" dirty="0" err="1">
                <a:latin typeface="Bahnschrift Light Condensed" panose="020B0502040204020203" pitchFamily="34" charset="0"/>
              </a:rPr>
              <a:t>subordinate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subhedral</a:t>
            </a:r>
            <a:r>
              <a:rPr lang="hu-HU" dirty="0">
                <a:latin typeface="Bahnschrift Light Condensed" panose="020B0502040204020203" pitchFamily="34" charset="0"/>
              </a:rPr>
              <a:t> </a:t>
            </a:r>
            <a:r>
              <a:rPr lang="hu-HU" dirty="0" err="1">
                <a:latin typeface="Bahnschrift Light Condensed" panose="020B0502040204020203" pitchFamily="34" charset="0"/>
              </a:rPr>
              <a:t>sericitized</a:t>
            </a:r>
            <a:r>
              <a:rPr lang="hu-HU" dirty="0">
                <a:latin typeface="Bahnschrift Light Condensed" panose="020B0502040204020203" pitchFamily="34" charset="0"/>
              </a:rPr>
              <a:t> K-</a:t>
            </a:r>
            <a:r>
              <a:rPr lang="hu-HU" dirty="0" err="1">
                <a:latin typeface="Bahnschrift Light Condensed" panose="020B0502040204020203" pitchFamily="34" charset="0"/>
              </a:rPr>
              <a:t>feldspar</a:t>
            </a:r>
            <a:r>
              <a:rPr lang="hu-HU" dirty="0">
                <a:latin typeface="Bahnschrift Light Condensed" panose="020B0502040204020203" pitchFamily="34" charset="0"/>
              </a:rPr>
              <a:t>.  </a:t>
            </a:r>
          </a:p>
        </p:txBody>
      </p:sp>
      <p:sp>
        <p:nvSpPr>
          <p:cNvPr id="15" name="Nyíl: jobbra mutató 14">
            <a:extLst>
              <a:ext uri="{FF2B5EF4-FFF2-40B4-BE49-F238E27FC236}">
                <a16:creationId xmlns:a16="http://schemas.microsoft.com/office/drawing/2014/main" id="{6F35BB10-0CBC-47A9-BDF8-A919C5AE00B0}"/>
              </a:ext>
            </a:extLst>
          </p:cNvPr>
          <p:cNvSpPr/>
          <p:nvPr/>
        </p:nvSpPr>
        <p:spPr>
          <a:xfrm rot="16200000">
            <a:off x="447104" y="3242600"/>
            <a:ext cx="461666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Nyíl: jobbra mutató 15">
            <a:extLst>
              <a:ext uri="{FF2B5EF4-FFF2-40B4-BE49-F238E27FC236}">
                <a16:creationId xmlns:a16="http://schemas.microsoft.com/office/drawing/2014/main" id="{D46C1D4C-AE32-4413-8052-A7D6B871C27E}"/>
              </a:ext>
            </a:extLst>
          </p:cNvPr>
          <p:cNvSpPr/>
          <p:nvPr/>
        </p:nvSpPr>
        <p:spPr>
          <a:xfrm rot="5400000">
            <a:off x="4536886" y="3115160"/>
            <a:ext cx="461666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Nyíl: jobbra mutató 16">
            <a:extLst>
              <a:ext uri="{FF2B5EF4-FFF2-40B4-BE49-F238E27FC236}">
                <a16:creationId xmlns:a16="http://schemas.microsoft.com/office/drawing/2014/main" id="{4045C0DE-658A-4175-9968-FD789FFF8926}"/>
              </a:ext>
            </a:extLst>
          </p:cNvPr>
          <p:cNvSpPr/>
          <p:nvPr/>
        </p:nvSpPr>
        <p:spPr>
          <a:xfrm rot="16200000">
            <a:off x="8242208" y="3247679"/>
            <a:ext cx="461666" cy="313898"/>
          </a:xfrm>
          <a:prstGeom prst="rightArrow">
            <a:avLst/>
          </a:prstGeom>
          <a:solidFill>
            <a:srgbClr val="0F7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15614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1909</TotalTime>
  <Words>4335</Words>
  <Application>Microsoft Office PowerPoint</Application>
  <PresentationFormat>Szélesvásznú</PresentationFormat>
  <Paragraphs>191</Paragraphs>
  <Slides>20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9" baseType="lpstr">
      <vt:lpstr>Arial</vt:lpstr>
      <vt:lpstr>Bahnschrift Condensed</vt:lpstr>
      <vt:lpstr>Bahnschrift Light Condensed</vt:lpstr>
      <vt:lpstr>Bahnschrift Light SemiCondensed</vt:lpstr>
      <vt:lpstr>Bahnschrift SemiBold SemiConden</vt:lpstr>
      <vt:lpstr>Calibri</vt:lpstr>
      <vt:lpstr>Calibri Light</vt:lpstr>
      <vt:lpstr>Office-téma</vt:lpstr>
      <vt:lpstr>CorelDRAW</vt:lpstr>
      <vt:lpstr>Permian magmatism in the Carpathian-Pannonian region (Hungary and Romania) New geochronological and geochemical results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Permian magmatism in the Carpathian-Pannonian region (Hungary and Romania): New geochronological and geochemical results</dc:title>
  <dc:creator>Szemerédi Máté</dc:creator>
  <cp:lastModifiedBy>Szemerédi Máté</cp:lastModifiedBy>
  <cp:revision>174</cp:revision>
  <dcterms:created xsi:type="dcterms:W3CDTF">2020-04-08T14:37:22Z</dcterms:created>
  <dcterms:modified xsi:type="dcterms:W3CDTF">2020-04-28T15:08:34Z</dcterms:modified>
</cp:coreProperties>
</file>