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sldIdLst>
    <p:sldId id="256" r:id="rId2"/>
    <p:sldId id="261" r:id="rId3"/>
    <p:sldId id="259" r:id="rId4"/>
    <p:sldId id="257" r:id="rId5"/>
    <p:sldId id="263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quale marino" initials="pm" lastIdx="5" clrIdx="0">
    <p:extLst>
      <p:ext uri="{19B8F6BF-5375-455C-9EA6-DF929625EA0E}">
        <p15:presenceInfo xmlns:p15="http://schemas.microsoft.com/office/powerpoint/2012/main" userId="e8d8828ab83e61af" providerId="Windows Live"/>
      </p:ext>
    </p:extLst>
  </p:cmAuthor>
  <p:cmAuthor id="2" name="Roberto Greco" initials="RG" lastIdx="12" clrIdx="1">
    <p:extLst>
      <p:ext uri="{19B8F6BF-5375-455C-9EA6-DF929625EA0E}">
        <p15:presenceInfo xmlns:p15="http://schemas.microsoft.com/office/powerpoint/2012/main" userId="Roberto Grec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54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D683-EDD8-4916-877D-D6710C05DD7C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ECD9F36-E010-4EB8-B172-740CBFB79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92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D683-EDD8-4916-877D-D6710C05DD7C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CD9F36-E010-4EB8-B172-740CBFB79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83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D683-EDD8-4916-877D-D6710C05DD7C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CD9F36-E010-4EB8-B172-740CBFB7980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111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D683-EDD8-4916-877D-D6710C05DD7C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CD9F36-E010-4EB8-B172-740CBFB79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04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D683-EDD8-4916-877D-D6710C05DD7C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CD9F36-E010-4EB8-B172-740CBFB79808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2606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D683-EDD8-4916-877D-D6710C05DD7C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CD9F36-E010-4EB8-B172-740CBFB79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805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D683-EDD8-4916-877D-D6710C05DD7C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9F36-E010-4EB8-B172-740CBFB79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6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D683-EDD8-4916-877D-D6710C05DD7C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9F36-E010-4EB8-B172-740CBFB79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43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D683-EDD8-4916-877D-D6710C05DD7C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9F36-E010-4EB8-B172-740CBFB79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41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D683-EDD8-4916-877D-D6710C05DD7C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CD9F36-E010-4EB8-B172-740CBFB79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64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D683-EDD8-4916-877D-D6710C05DD7C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CD9F36-E010-4EB8-B172-740CBFB79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14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D683-EDD8-4916-877D-D6710C05DD7C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CD9F36-E010-4EB8-B172-740CBFB79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66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D683-EDD8-4916-877D-D6710C05DD7C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9F36-E010-4EB8-B172-740CBFB79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709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D683-EDD8-4916-877D-D6710C05DD7C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9F36-E010-4EB8-B172-740CBFB79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02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D683-EDD8-4916-877D-D6710C05DD7C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9F36-E010-4EB8-B172-740CBFB79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96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4D683-EDD8-4916-877D-D6710C05DD7C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CD9F36-E010-4EB8-B172-740CBFB79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14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4D683-EDD8-4916-877D-D6710C05DD7C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CD9F36-E010-4EB8-B172-740CBFB79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70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8CC0534-00BE-4A63-99CF-F714F8C48D34}"/>
              </a:ext>
            </a:extLst>
          </p:cNvPr>
          <p:cNvSpPr/>
          <p:nvPr/>
        </p:nvSpPr>
        <p:spPr>
          <a:xfrm>
            <a:off x="1878038" y="1677006"/>
            <a:ext cx="9371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Post-</a:t>
            </a:r>
            <a:r>
              <a:rPr lang="it-IT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earthquake</a:t>
            </a:r>
            <a:r>
              <a:rPr lang="it-I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it-I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debris</a:t>
            </a:r>
            <a:r>
              <a:rPr lang="it-I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flow </a:t>
            </a:r>
            <a:r>
              <a:rPr lang="it-IT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susceptibility</a:t>
            </a:r>
            <a:r>
              <a:rPr lang="it-I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it-I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Minjiang</a:t>
            </a:r>
            <a:r>
              <a:rPr lang="it-I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catchment</a:t>
            </a:r>
            <a:r>
              <a:rPr lang="it-I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(Sichuan, China), </a:t>
            </a:r>
            <a:r>
              <a:rPr lang="it-IT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revealed</a:t>
            </a:r>
            <a:r>
              <a:rPr lang="it-I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it-IT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</a:t>
            </a:r>
            <a:r>
              <a:rPr lang="it-I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hydro-meteorological</a:t>
            </a:r>
            <a:r>
              <a:rPr lang="it-IT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thresholds</a:t>
            </a:r>
            <a:endParaRPr lang="it-IT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9EC46C0-2A70-4661-8212-C1FB5942460A}"/>
              </a:ext>
            </a:extLst>
          </p:cNvPr>
          <p:cNvSpPr/>
          <p:nvPr/>
        </p:nvSpPr>
        <p:spPr>
          <a:xfrm>
            <a:off x="1280160" y="6027003"/>
            <a:ext cx="10911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Dipartimento di Ingegneria, Università degli Studi della Campania ‘Luigi Vanvitelli’ (Aversa,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r"/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Key Laboratory of Geohazard Prevention and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Geoenvironment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Protection, Chengdu   University of Technology (Chengdu, People's Republic of China) </a:t>
            </a:r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A5930DF-211C-4982-AB2D-372C64B80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6" y="20319"/>
            <a:ext cx="3629464" cy="939474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08621A2E-3B33-424B-9A82-981518F3ABEC}"/>
              </a:ext>
            </a:extLst>
          </p:cNvPr>
          <p:cNvSpPr/>
          <p:nvPr/>
        </p:nvSpPr>
        <p:spPr>
          <a:xfrm>
            <a:off x="2962423" y="4140074"/>
            <a:ext cx="7202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Roberto Greco</a:t>
            </a:r>
            <a:r>
              <a:rPr lang="it-IT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Pasquale Marino</a:t>
            </a:r>
            <a:r>
              <a:rPr lang="it-IT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Siva Srikrishnan</a:t>
            </a:r>
            <a:r>
              <a:rPr lang="it-IT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Xuanmei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Fan</a:t>
            </a:r>
            <a:r>
              <a:rPr lang="it-IT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F7F866-8FAE-43C8-8BA7-737C9140AA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55" r="69871" b="-1746"/>
          <a:stretch/>
        </p:blipFill>
        <p:spPr>
          <a:xfrm>
            <a:off x="9533809" y="44630"/>
            <a:ext cx="2658191" cy="775775"/>
          </a:xfrm>
          <a:prstGeom prst="rect">
            <a:avLst/>
          </a:prstGeom>
        </p:spPr>
      </p:pic>
      <p:pic>
        <p:nvPicPr>
          <p:cNvPr id="4" name="Immagine 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A927E3A7-0D79-41FE-B7BF-7B7245D79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9" y="4522853"/>
            <a:ext cx="1069144" cy="37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2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A780743-1905-451E-9713-97A22AB2BC71}"/>
              </a:ext>
            </a:extLst>
          </p:cNvPr>
          <p:cNvSpPr txBox="1"/>
          <p:nvPr/>
        </p:nvSpPr>
        <p:spPr>
          <a:xfrm>
            <a:off x="790262" y="5442567"/>
            <a:ext cx="6829739" cy="132343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q</a:t>
            </a:r>
            <a:r>
              <a:rPr lang="en-GB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uantify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change </a:t>
            </a:r>
            <a:r>
              <a:rPr lang="en-GB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slopes response to rainfall and </a:t>
            </a:r>
            <a:r>
              <a:rPr lang="it-IT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it-IT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it-IT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empirical</a:t>
            </a:r>
            <a:r>
              <a:rPr lang="it-IT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thresholds</a:t>
            </a:r>
            <a:r>
              <a:rPr lang="it-IT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it-IT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</a:t>
            </a:r>
            <a:r>
              <a:rPr lang="it-IT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hydro-meteorological</a:t>
            </a:r>
            <a:r>
              <a:rPr lang="it-IT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it-IT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</a:t>
            </a:r>
            <a:r>
              <a:rPr lang="it-IT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debris</a:t>
            </a:r>
            <a:r>
              <a:rPr lang="it-IT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flows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occurrence throughout the catchment after the earthquake</a:t>
            </a:r>
            <a:r>
              <a:rPr lang="it-IT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079E714D-9810-4B53-9730-B4FF50C66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006" y="932199"/>
            <a:ext cx="4353069" cy="25769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06BCB87-561E-4EE7-A95B-68055ED00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770" y="3702217"/>
            <a:ext cx="4059986" cy="30565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93320AD-6571-4727-A870-D011C0748E83}"/>
              </a:ext>
            </a:extLst>
          </p:cNvPr>
          <p:cNvSpPr txBox="1"/>
          <p:nvPr/>
        </p:nvSpPr>
        <p:spPr>
          <a:xfrm>
            <a:off x="736944" y="1249211"/>
            <a:ext cx="688305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May 12, 2008, a magnitude Mw 7.9 earthquake struck Wenchuan, in the Longmen Shan mountains, in the western part of Sichuan (China)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Wenchuan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earthquake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triggered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almost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200000 co-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seismic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landslides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leading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accumulation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large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volumes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loose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debris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slopes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in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gullies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earthquale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first a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huge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debris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flow frequency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observed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following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slope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seems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go back to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normality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54B0055-47CB-4DD7-9382-02A766C66D8B}"/>
              </a:ext>
            </a:extLst>
          </p:cNvPr>
          <p:cNvCxnSpPr>
            <a:cxnSpLocks/>
          </p:cNvCxnSpPr>
          <p:nvPr/>
        </p:nvCxnSpPr>
        <p:spPr>
          <a:xfrm flipH="1">
            <a:off x="11564509" y="887737"/>
            <a:ext cx="453247" cy="1164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568ABD5D-EAD4-4039-8F34-2A93DD0DF153}"/>
              </a:ext>
            </a:extLst>
          </p:cNvPr>
          <p:cNvSpPr/>
          <p:nvPr/>
        </p:nvSpPr>
        <p:spPr>
          <a:xfrm>
            <a:off x="1714524" y="719638"/>
            <a:ext cx="2799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Background: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9FB36DAC-73FE-4A7E-8FD1-9C4F95418F10}"/>
              </a:ext>
            </a:extLst>
          </p:cNvPr>
          <p:cNvSpPr/>
          <p:nvPr/>
        </p:nvSpPr>
        <p:spPr>
          <a:xfrm>
            <a:off x="1772528" y="4845759"/>
            <a:ext cx="2799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r>
              <a:rPr lang="it-IT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0BA6C204-F23E-4664-A026-4A42DFCADE75}"/>
              </a:ext>
            </a:extLst>
          </p:cNvPr>
          <p:cNvSpPr/>
          <p:nvPr/>
        </p:nvSpPr>
        <p:spPr>
          <a:xfrm>
            <a:off x="150056" y="0"/>
            <a:ext cx="1204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«Post-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earthquake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debris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flow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susceptibility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Minjiang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catchment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(Sichuan, China),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revealed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hydro-meteorological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thresholds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" name="Immagine 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2ADEE756-0099-446D-B24A-BB945C46E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4" y="801997"/>
            <a:ext cx="1052552" cy="36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60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33">
            <a:extLst>
              <a:ext uri="{FF2B5EF4-FFF2-40B4-BE49-F238E27FC236}">
                <a16:creationId xmlns:a16="http://schemas.microsoft.com/office/drawing/2014/main" id="{119B0CE5-29E4-4BD0-9C5C-7969E458FDE6}"/>
              </a:ext>
            </a:extLst>
          </p:cNvPr>
          <p:cNvSpPr/>
          <p:nvPr/>
        </p:nvSpPr>
        <p:spPr>
          <a:xfrm>
            <a:off x="1725639" y="731520"/>
            <a:ext cx="1692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area: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DE9CB0A-78E9-4EEB-B24E-0DADF0873B8E}"/>
              </a:ext>
            </a:extLst>
          </p:cNvPr>
          <p:cNvSpPr/>
          <p:nvPr/>
        </p:nvSpPr>
        <p:spPr>
          <a:xfrm>
            <a:off x="150056" y="0"/>
            <a:ext cx="1204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«Post-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earthquake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debris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flow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susceptibility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Minjiang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catchment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(Sichuan, China),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revealed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hydro-meteorological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thresholds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68CDD6F-1173-43B6-9655-C7693853D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30" y="1242187"/>
            <a:ext cx="4246694" cy="55071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F2EB492-A408-471B-A068-6078474431C1}"/>
              </a:ext>
            </a:extLst>
          </p:cNvPr>
          <p:cNvSpPr/>
          <p:nvPr/>
        </p:nvSpPr>
        <p:spPr>
          <a:xfrm>
            <a:off x="1532631" y="1242187"/>
            <a:ext cx="4246693" cy="31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u="sng" dirty="0"/>
              <a:t>Hairong et al. (2017),</a:t>
            </a:r>
            <a:r>
              <a:rPr lang="en-US" sz="1400" u="sng" dirty="0"/>
              <a:t> J. Earth Syst. Sci. (2017) </a:t>
            </a:r>
            <a:endParaRPr lang="it-IT" sz="1400" u="sng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530346D-F056-49D1-9606-14F864EA6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318" y="1183334"/>
            <a:ext cx="4228470" cy="4060173"/>
          </a:xfrm>
          <a:prstGeom prst="rect">
            <a:avLst/>
          </a:prstGeom>
        </p:spPr>
      </p:pic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8AF80B80-E044-4733-9BBD-25EE87FFBEE5}"/>
              </a:ext>
            </a:extLst>
          </p:cNvPr>
          <p:cNvSpPr/>
          <p:nvPr/>
        </p:nvSpPr>
        <p:spPr>
          <a:xfrm>
            <a:off x="4530232" y="1819213"/>
            <a:ext cx="673235" cy="4295157"/>
          </a:xfrm>
          <a:custGeom>
            <a:avLst/>
            <a:gdLst>
              <a:gd name="connsiteX0" fmla="*/ 108339 w 818023"/>
              <a:gd name="connsiteY0" fmla="*/ 0 h 4723760"/>
              <a:gd name="connsiteX1" fmla="*/ 135635 w 818023"/>
              <a:gd name="connsiteY1" fmla="*/ 191068 h 4723760"/>
              <a:gd name="connsiteX2" fmla="*/ 176578 w 818023"/>
              <a:gd name="connsiteY2" fmla="*/ 272955 h 4723760"/>
              <a:gd name="connsiteX3" fmla="*/ 217521 w 818023"/>
              <a:gd name="connsiteY3" fmla="*/ 300250 h 4723760"/>
              <a:gd name="connsiteX4" fmla="*/ 244817 w 818023"/>
              <a:gd name="connsiteY4" fmla="*/ 341194 h 4723760"/>
              <a:gd name="connsiteX5" fmla="*/ 272112 w 818023"/>
              <a:gd name="connsiteY5" fmla="*/ 586853 h 4723760"/>
              <a:gd name="connsiteX6" fmla="*/ 299408 w 818023"/>
              <a:gd name="connsiteY6" fmla="*/ 668740 h 4723760"/>
              <a:gd name="connsiteX7" fmla="*/ 326703 w 818023"/>
              <a:gd name="connsiteY7" fmla="*/ 750627 h 4723760"/>
              <a:gd name="connsiteX8" fmla="*/ 340351 w 818023"/>
              <a:gd name="connsiteY8" fmla="*/ 791570 h 4723760"/>
              <a:gd name="connsiteX9" fmla="*/ 367647 w 818023"/>
              <a:gd name="connsiteY9" fmla="*/ 846161 h 4723760"/>
              <a:gd name="connsiteX10" fmla="*/ 381294 w 818023"/>
              <a:gd name="connsiteY10" fmla="*/ 1146412 h 4723760"/>
              <a:gd name="connsiteX11" fmla="*/ 394942 w 818023"/>
              <a:gd name="connsiteY11" fmla="*/ 1269241 h 4723760"/>
              <a:gd name="connsiteX12" fmla="*/ 449533 w 818023"/>
              <a:gd name="connsiteY12" fmla="*/ 1364776 h 4723760"/>
              <a:gd name="connsiteX13" fmla="*/ 517772 w 818023"/>
              <a:gd name="connsiteY13" fmla="*/ 1460310 h 4723760"/>
              <a:gd name="connsiteX14" fmla="*/ 572363 w 818023"/>
              <a:gd name="connsiteY14" fmla="*/ 1569492 h 4723760"/>
              <a:gd name="connsiteX15" fmla="*/ 613306 w 818023"/>
              <a:gd name="connsiteY15" fmla="*/ 1624083 h 4723760"/>
              <a:gd name="connsiteX16" fmla="*/ 626954 w 818023"/>
              <a:gd name="connsiteY16" fmla="*/ 1678674 h 4723760"/>
              <a:gd name="connsiteX17" fmla="*/ 640602 w 818023"/>
              <a:gd name="connsiteY17" fmla="*/ 1719618 h 4723760"/>
              <a:gd name="connsiteX18" fmla="*/ 667897 w 818023"/>
              <a:gd name="connsiteY18" fmla="*/ 2019868 h 4723760"/>
              <a:gd name="connsiteX19" fmla="*/ 640602 w 818023"/>
              <a:gd name="connsiteY19" fmla="*/ 2197289 h 4723760"/>
              <a:gd name="connsiteX20" fmla="*/ 613306 w 818023"/>
              <a:gd name="connsiteY20" fmla="*/ 2238232 h 4723760"/>
              <a:gd name="connsiteX21" fmla="*/ 572363 w 818023"/>
              <a:gd name="connsiteY21" fmla="*/ 2333767 h 4723760"/>
              <a:gd name="connsiteX22" fmla="*/ 545068 w 818023"/>
              <a:gd name="connsiteY22" fmla="*/ 2483892 h 4723760"/>
              <a:gd name="connsiteX23" fmla="*/ 531420 w 818023"/>
              <a:gd name="connsiteY23" fmla="*/ 2538483 h 4723760"/>
              <a:gd name="connsiteX24" fmla="*/ 504124 w 818023"/>
              <a:gd name="connsiteY24" fmla="*/ 2579427 h 4723760"/>
              <a:gd name="connsiteX25" fmla="*/ 517772 w 818023"/>
              <a:gd name="connsiteY25" fmla="*/ 2784143 h 4723760"/>
              <a:gd name="connsiteX26" fmla="*/ 558715 w 818023"/>
              <a:gd name="connsiteY26" fmla="*/ 2866029 h 4723760"/>
              <a:gd name="connsiteX27" fmla="*/ 599659 w 818023"/>
              <a:gd name="connsiteY27" fmla="*/ 2906973 h 4723760"/>
              <a:gd name="connsiteX28" fmla="*/ 667897 w 818023"/>
              <a:gd name="connsiteY28" fmla="*/ 2975212 h 4723760"/>
              <a:gd name="connsiteX29" fmla="*/ 695193 w 818023"/>
              <a:gd name="connsiteY29" fmla="*/ 3016155 h 4723760"/>
              <a:gd name="connsiteX30" fmla="*/ 777079 w 818023"/>
              <a:gd name="connsiteY30" fmla="*/ 3070746 h 4723760"/>
              <a:gd name="connsiteX31" fmla="*/ 818023 w 818023"/>
              <a:gd name="connsiteY31" fmla="*/ 3166280 h 4723760"/>
              <a:gd name="connsiteX32" fmla="*/ 804375 w 818023"/>
              <a:gd name="connsiteY32" fmla="*/ 3234519 h 4723760"/>
              <a:gd name="connsiteX33" fmla="*/ 763432 w 818023"/>
              <a:gd name="connsiteY33" fmla="*/ 3261815 h 4723760"/>
              <a:gd name="connsiteX34" fmla="*/ 667897 w 818023"/>
              <a:gd name="connsiteY34" fmla="*/ 3357349 h 4723760"/>
              <a:gd name="connsiteX35" fmla="*/ 586011 w 818023"/>
              <a:gd name="connsiteY35" fmla="*/ 3425588 h 4723760"/>
              <a:gd name="connsiteX36" fmla="*/ 545068 w 818023"/>
              <a:gd name="connsiteY36" fmla="*/ 3466531 h 4723760"/>
              <a:gd name="connsiteX37" fmla="*/ 504124 w 818023"/>
              <a:gd name="connsiteY37" fmla="*/ 3480179 h 4723760"/>
              <a:gd name="connsiteX38" fmla="*/ 422238 w 818023"/>
              <a:gd name="connsiteY38" fmla="*/ 3534770 h 4723760"/>
              <a:gd name="connsiteX39" fmla="*/ 367647 w 818023"/>
              <a:gd name="connsiteY39" fmla="*/ 3589361 h 4723760"/>
              <a:gd name="connsiteX40" fmla="*/ 272112 w 818023"/>
              <a:gd name="connsiteY40" fmla="*/ 3698543 h 4723760"/>
              <a:gd name="connsiteX41" fmla="*/ 217521 w 818023"/>
              <a:gd name="connsiteY41" fmla="*/ 3780429 h 4723760"/>
              <a:gd name="connsiteX42" fmla="*/ 190226 w 818023"/>
              <a:gd name="connsiteY42" fmla="*/ 3821373 h 4723760"/>
              <a:gd name="connsiteX43" fmla="*/ 162930 w 818023"/>
              <a:gd name="connsiteY43" fmla="*/ 3903259 h 4723760"/>
              <a:gd name="connsiteX44" fmla="*/ 108339 w 818023"/>
              <a:gd name="connsiteY44" fmla="*/ 3985146 h 4723760"/>
              <a:gd name="connsiteX45" fmla="*/ 53748 w 818023"/>
              <a:gd name="connsiteY45" fmla="*/ 4080680 h 4723760"/>
              <a:gd name="connsiteX46" fmla="*/ 108339 w 818023"/>
              <a:gd name="connsiteY46" fmla="*/ 4708477 h 4723760"/>
              <a:gd name="connsiteX47" fmla="*/ 162930 w 818023"/>
              <a:gd name="connsiteY47" fmla="*/ 4722125 h 4723760"/>
              <a:gd name="connsiteX48" fmla="*/ 394942 w 818023"/>
              <a:gd name="connsiteY48" fmla="*/ 4722125 h 472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18023" h="4723760">
                <a:moveTo>
                  <a:pt x="108339" y="0"/>
                </a:moveTo>
                <a:cubicBezTo>
                  <a:pt x="116833" y="76441"/>
                  <a:pt x="118253" y="121537"/>
                  <a:pt x="135635" y="191068"/>
                </a:cubicBezTo>
                <a:cubicBezTo>
                  <a:pt x="143036" y="220671"/>
                  <a:pt x="154337" y="250715"/>
                  <a:pt x="176578" y="272955"/>
                </a:cubicBezTo>
                <a:cubicBezTo>
                  <a:pt x="188176" y="284553"/>
                  <a:pt x="203873" y="291152"/>
                  <a:pt x="217521" y="300250"/>
                </a:cubicBezTo>
                <a:cubicBezTo>
                  <a:pt x="226620" y="313898"/>
                  <a:pt x="237481" y="326523"/>
                  <a:pt x="244817" y="341194"/>
                </a:cubicBezTo>
                <a:cubicBezTo>
                  <a:pt x="277953" y="407466"/>
                  <a:pt x="267677" y="555810"/>
                  <a:pt x="272112" y="586853"/>
                </a:cubicBezTo>
                <a:cubicBezTo>
                  <a:pt x="276181" y="615336"/>
                  <a:pt x="290309" y="641444"/>
                  <a:pt x="299408" y="668740"/>
                </a:cubicBezTo>
                <a:lnTo>
                  <a:pt x="326703" y="750627"/>
                </a:lnTo>
                <a:cubicBezTo>
                  <a:pt x="331252" y="764275"/>
                  <a:pt x="333917" y="778703"/>
                  <a:pt x="340351" y="791570"/>
                </a:cubicBezTo>
                <a:lnTo>
                  <a:pt x="367647" y="846161"/>
                </a:lnTo>
                <a:cubicBezTo>
                  <a:pt x="372196" y="946245"/>
                  <a:pt x="374844" y="1046433"/>
                  <a:pt x="381294" y="1146412"/>
                </a:cubicBezTo>
                <a:cubicBezTo>
                  <a:pt x="383946" y="1187522"/>
                  <a:pt x="385679" y="1229101"/>
                  <a:pt x="394942" y="1269241"/>
                </a:cubicBezTo>
                <a:cubicBezTo>
                  <a:pt x="402923" y="1303826"/>
                  <a:pt x="432439" y="1334862"/>
                  <a:pt x="449533" y="1364776"/>
                </a:cubicBezTo>
                <a:cubicBezTo>
                  <a:pt x="522993" y="1493333"/>
                  <a:pt x="426837" y="1351189"/>
                  <a:pt x="517772" y="1460310"/>
                </a:cubicBezTo>
                <a:cubicBezTo>
                  <a:pt x="564296" y="1516139"/>
                  <a:pt x="530554" y="1494235"/>
                  <a:pt x="572363" y="1569492"/>
                </a:cubicBezTo>
                <a:cubicBezTo>
                  <a:pt x="583409" y="1589376"/>
                  <a:pt x="599658" y="1605886"/>
                  <a:pt x="613306" y="1624083"/>
                </a:cubicBezTo>
                <a:cubicBezTo>
                  <a:pt x="617855" y="1642280"/>
                  <a:pt x="621801" y="1660639"/>
                  <a:pt x="626954" y="1678674"/>
                </a:cubicBezTo>
                <a:cubicBezTo>
                  <a:pt x="630906" y="1692507"/>
                  <a:pt x="639170" y="1705303"/>
                  <a:pt x="640602" y="1719618"/>
                </a:cubicBezTo>
                <a:cubicBezTo>
                  <a:pt x="676628" y="2079870"/>
                  <a:pt x="632765" y="1844197"/>
                  <a:pt x="667897" y="2019868"/>
                </a:cubicBezTo>
                <a:cubicBezTo>
                  <a:pt x="665788" y="2036739"/>
                  <a:pt x="652326" y="2166025"/>
                  <a:pt x="640602" y="2197289"/>
                </a:cubicBezTo>
                <a:cubicBezTo>
                  <a:pt x="634843" y="2212647"/>
                  <a:pt x="621444" y="2223991"/>
                  <a:pt x="613306" y="2238232"/>
                </a:cubicBezTo>
                <a:cubicBezTo>
                  <a:pt x="586325" y="2285448"/>
                  <a:pt x="587674" y="2287837"/>
                  <a:pt x="572363" y="2333767"/>
                </a:cubicBezTo>
                <a:cubicBezTo>
                  <a:pt x="549780" y="2514426"/>
                  <a:pt x="573117" y="2385717"/>
                  <a:pt x="545068" y="2483892"/>
                </a:cubicBezTo>
                <a:cubicBezTo>
                  <a:pt x="539915" y="2501927"/>
                  <a:pt x="538809" y="2521243"/>
                  <a:pt x="531420" y="2538483"/>
                </a:cubicBezTo>
                <a:cubicBezTo>
                  <a:pt x="524959" y="2553560"/>
                  <a:pt x="513223" y="2565779"/>
                  <a:pt x="504124" y="2579427"/>
                </a:cubicBezTo>
                <a:cubicBezTo>
                  <a:pt x="508673" y="2647666"/>
                  <a:pt x="510219" y="2716171"/>
                  <a:pt x="517772" y="2784143"/>
                </a:cubicBezTo>
                <a:cubicBezTo>
                  <a:pt x="520928" y="2812550"/>
                  <a:pt x="541316" y="2845151"/>
                  <a:pt x="558715" y="2866029"/>
                </a:cubicBezTo>
                <a:cubicBezTo>
                  <a:pt x="571071" y="2880857"/>
                  <a:pt x="587303" y="2892145"/>
                  <a:pt x="599659" y="2906973"/>
                </a:cubicBezTo>
                <a:cubicBezTo>
                  <a:pt x="656525" y="2975213"/>
                  <a:pt x="592833" y="2925168"/>
                  <a:pt x="667897" y="2975212"/>
                </a:cubicBezTo>
                <a:cubicBezTo>
                  <a:pt x="676996" y="2988860"/>
                  <a:pt x="682849" y="3005354"/>
                  <a:pt x="695193" y="3016155"/>
                </a:cubicBezTo>
                <a:cubicBezTo>
                  <a:pt x="719881" y="3037757"/>
                  <a:pt x="777079" y="3070746"/>
                  <a:pt x="777079" y="3070746"/>
                </a:cubicBezTo>
                <a:cubicBezTo>
                  <a:pt x="782409" y="3081405"/>
                  <a:pt x="818023" y="3146199"/>
                  <a:pt x="818023" y="3166280"/>
                </a:cubicBezTo>
                <a:cubicBezTo>
                  <a:pt x="818023" y="3189477"/>
                  <a:pt x="815884" y="3214378"/>
                  <a:pt x="804375" y="3234519"/>
                </a:cubicBezTo>
                <a:cubicBezTo>
                  <a:pt x="796237" y="3248760"/>
                  <a:pt x="777080" y="3252716"/>
                  <a:pt x="763432" y="3261815"/>
                </a:cubicBezTo>
                <a:cubicBezTo>
                  <a:pt x="700861" y="3355671"/>
                  <a:pt x="739963" y="3333327"/>
                  <a:pt x="667897" y="3357349"/>
                </a:cubicBezTo>
                <a:cubicBezTo>
                  <a:pt x="548282" y="3476964"/>
                  <a:pt x="700015" y="3330584"/>
                  <a:pt x="586011" y="3425588"/>
                </a:cubicBezTo>
                <a:cubicBezTo>
                  <a:pt x="571184" y="3437944"/>
                  <a:pt x="561127" y="3455825"/>
                  <a:pt x="545068" y="3466531"/>
                </a:cubicBezTo>
                <a:cubicBezTo>
                  <a:pt x="533098" y="3474511"/>
                  <a:pt x="516700" y="3473192"/>
                  <a:pt x="504124" y="3480179"/>
                </a:cubicBezTo>
                <a:cubicBezTo>
                  <a:pt x="475447" y="3496111"/>
                  <a:pt x="422238" y="3534770"/>
                  <a:pt x="422238" y="3534770"/>
                </a:cubicBezTo>
                <a:cubicBezTo>
                  <a:pt x="385843" y="3643951"/>
                  <a:pt x="440435" y="3516573"/>
                  <a:pt x="367647" y="3589361"/>
                </a:cubicBezTo>
                <a:cubicBezTo>
                  <a:pt x="208424" y="3748584"/>
                  <a:pt x="388119" y="3621205"/>
                  <a:pt x="272112" y="3698543"/>
                </a:cubicBezTo>
                <a:lnTo>
                  <a:pt x="217521" y="3780429"/>
                </a:lnTo>
                <a:cubicBezTo>
                  <a:pt x="208422" y="3794077"/>
                  <a:pt x="195413" y="3805812"/>
                  <a:pt x="190226" y="3821373"/>
                </a:cubicBezTo>
                <a:cubicBezTo>
                  <a:pt x="181127" y="3848668"/>
                  <a:pt x="178890" y="3879319"/>
                  <a:pt x="162930" y="3903259"/>
                </a:cubicBezTo>
                <a:cubicBezTo>
                  <a:pt x="144733" y="3930555"/>
                  <a:pt x="123010" y="3955804"/>
                  <a:pt x="108339" y="3985146"/>
                </a:cubicBezTo>
                <a:cubicBezTo>
                  <a:pt x="73709" y="4054408"/>
                  <a:pt x="92329" y="4022809"/>
                  <a:pt x="53748" y="4080680"/>
                </a:cubicBezTo>
                <a:cubicBezTo>
                  <a:pt x="53926" y="4088491"/>
                  <a:pt x="-98063" y="4620019"/>
                  <a:pt x="108339" y="4708477"/>
                </a:cubicBezTo>
                <a:cubicBezTo>
                  <a:pt x="125579" y="4715866"/>
                  <a:pt x="144194" y="4721233"/>
                  <a:pt x="162930" y="4722125"/>
                </a:cubicBezTo>
                <a:cubicBezTo>
                  <a:pt x="240180" y="4725804"/>
                  <a:pt x="317605" y="4722125"/>
                  <a:pt x="394942" y="4722125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8878C31-DFA1-4267-868D-FE11167EE402}"/>
              </a:ext>
            </a:extLst>
          </p:cNvPr>
          <p:cNvSpPr/>
          <p:nvPr/>
        </p:nvSpPr>
        <p:spPr>
          <a:xfrm rot="18178095">
            <a:off x="3413560" y="5052529"/>
            <a:ext cx="177826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N" b="1" dirty="0" err="1">
                <a:solidFill>
                  <a:srgbClr val="002060"/>
                </a:solidFill>
              </a:rPr>
              <a:t>Minjiang</a:t>
            </a:r>
            <a:r>
              <a:rPr lang="en-IN" b="1" dirty="0">
                <a:solidFill>
                  <a:srgbClr val="002060"/>
                </a:solidFill>
              </a:rPr>
              <a:t> river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E956A43-F33D-4013-B038-B2B03E39A687}"/>
              </a:ext>
            </a:extLst>
          </p:cNvPr>
          <p:cNvSpPr/>
          <p:nvPr/>
        </p:nvSpPr>
        <p:spPr>
          <a:xfrm>
            <a:off x="5779324" y="5268134"/>
            <a:ext cx="4452822" cy="14773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Drainage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area = 23 000 km</a:t>
            </a:r>
            <a:r>
              <a:rPr lang="it-IT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Yearly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600 - 1200 mm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 = 389.4 mm/year</a:t>
            </a:r>
          </a:p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Gullies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133</a:t>
            </a:r>
          </a:p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Debris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flows from 2008 to 2015 = 257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BA5F528-FC30-4042-BBED-A7909A986657}"/>
              </a:ext>
            </a:extLst>
          </p:cNvPr>
          <p:cNvSpPr/>
          <p:nvPr/>
        </p:nvSpPr>
        <p:spPr>
          <a:xfrm rot="19455788">
            <a:off x="7397462" y="3428375"/>
            <a:ext cx="1083213" cy="107683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7AC3049C-706F-4EAC-A7D5-E82676BCC164}"/>
              </a:ext>
            </a:extLst>
          </p:cNvPr>
          <p:cNvSpPr/>
          <p:nvPr/>
        </p:nvSpPr>
        <p:spPr>
          <a:xfrm rot="10022109">
            <a:off x="5136303" y="4065893"/>
            <a:ext cx="2285276" cy="137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BF619BD-1971-413F-AFE5-067F238F8656}"/>
              </a:ext>
            </a:extLst>
          </p:cNvPr>
          <p:cNvSpPr/>
          <p:nvPr/>
        </p:nvSpPr>
        <p:spPr>
          <a:xfrm>
            <a:off x="7207960" y="3819114"/>
            <a:ext cx="8760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Yingxiu</a:t>
            </a:r>
            <a:endParaRPr lang="it-IT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magine 1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A25B82FF-2710-442C-A880-F080D08AD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4" y="801997"/>
            <a:ext cx="1052552" cy="36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7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D536A61-4C80-485C-B813-B7D32DADE862}"/>
              </a:ext>
            </a:extLst>
          </p:cNvPr>
          <p:cNvSpPr/>
          <p:nvPr/>
        </p:nvSpPr>
        <p:spPr>
          <a:xfrm>
            <a:off x="150056" y="0"/>
            <a:ext cx="1204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earthquake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debris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flow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susceptibility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Minjiang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catchment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(Sichuan, China),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revealed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hydro-meteorological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thresholds</a:t>
            </a:r>
            <a:endParaRPr lang="it-I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1DFBE798-8F04-4665-984F-81E6771B7ADE}"/>
                  </a:ext>
                </a:extLst>
              </p:cNvPr>
              <p:cNvSpPr/>
              <p:nvPr/>
            </p:nvSpPr>
            <p:spPr>
              <a:xfrm>
                <a:off x="1725638" y="731520"/>
                <a:ext cx="5139396" cy="468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Meteorological</a:t>
                </a:r>
                <a:r>
                  <a:rPr lang="it-IT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threshold</a:t>
                </a:r>
                <a:r>
                  <a:rPr lang="it-IT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it-IT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it-IT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p>
                    </m:sSup>
                  </m:oMath>
                </a14:m>
                <a:r>
                  <a:rPr lang="it-IT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:</a:t>
                </a:r>
              </a:p>
            </p:txBody>
          </p:sp>
        </mc:Choice>
        <mc:Fallback xmlns="">
          <p:sp>
            <p:nvSpPr>
              <p:cNvPr id="3" name="Rettangolo 2">
                <a:extLst>
                  <a:ext uri="{FF2B5EF4-FFF2-40B4-BE49-F238E27FC236}">
                    <a16:creationId xmlns:a16="http://schemas.microsoft.com/office/drawing/2014/main" id="{1DFBE798-8F04-4665-984F-81E6771B7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638" y="731520"/>
                <a:ext cx="5139396" cy="468205"/>
              </a:xfrm>
              <a:prstGeom prst="rect">
                <a:avLst/>
              </a:prstGeom>
              <a:blipFill>
                <a:blip r:embed="rId2"/>
                <a:stretch>
                  <a:fillRect l="-1779" t="-9091" b="-2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tangolo 3">
            <a:extLst>
              <a:ext uri="{FF2B5EF4-FFF2-40B4-BE49-F238E27FC236}">
                <a16:creationId xmlns:a16="http://schemas.microsoft.com/office/drawing/2014/main" id="{5306576E-29A9-4CE1-A030-A2215B9A5AF3}"/>
              </a:ext>
            </a:extLst>
          </p:cNvPr>
          <p:cNvSpPr/>
          <p:nvPr/>
        </p:nvSpPr>
        <p:spPr>
          <a:xfrm>
            <a:off x="6668086" y="6353166"/>
            <a:ext cx="5523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Rainfall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events in the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record (2008 – 2015)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separated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intervals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least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days with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mm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rain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81023D18-5EDF-4FC0-8C04-E2273326CC09}"/>
                  </a:ext>
                </a:extLst>
              </p:cNvPr>
              <p:cNvSpPr/>
              <p:nvPr/>
            </p:nvSpPr>
            <p:spPr>
              <a:xfrm>
                <a:off x="6865034" y="751698"/>
                <a:ext cx="3646639" cy="485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𝑇𝑆𝑆</m:t>
                    </m:r>
                    <m:r>
                      <a:rPr lang="it-IT" i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𝑀𝐴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it-IT" i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𝐹𝐴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it-IT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−1&lt;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𝑇𝑆𝑆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81023D18-5EDF-4FC0-8C04-E2273326C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034" y="751698"/>
                <a:ext cx="3646639" cy="485582"/>
              </a:xfrm>
              <a:prstGeom prst="rect">
                <a:avLst/>
              </a:prstGeom>
              <a:blipFill>
                <a:blip r:embed="rId4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tangolo 11">
            <a:extLst>
              <a:ext uri="{FF2B5EF4-FFF2-40B4-BE49-F238E27FC236}">
                <a16:creationId xmlns:a16="http://schemas.microsoft.com/office/drawing/2014/main" id="{FA30B4FF-551F-43E2-AEC4-B30E6BA9254A}"/>
              </a:ext>
            </a:extLst>
          </p:cNvPr>
          <p:cNvSpPr/>
          <p:nvPr/>
        </p:nvSpPr>
        <p:spPr>
          <a:xfrm>
            <a:off x="1097828" y="1384851"/>
            <a:ext cx="5181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</a:t>
            </a:r>
            <a:r>
              <a:rPr lang="it-IT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tested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2008-2015)</a:t>
            </a: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1E4D15FB-EB1B-4EBC-8695-C2734A7E3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515281"/>
              </p:ext>
            </p:extLst>
          </p:nvPr>
        </p:nvGraphicFramePr>
        <p:xfrm>
          <a:off x="1015240" y="1686674"/>
          <a:ext cx="5058995" cy="126111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989803">
                  <a:extLst>
                    <a:ext uri="{9D8B030D-6E8A-4147-A177-3AD203B41FA5}">
                      <a16:colId xmlns:a16="http://schemas.microsoft.com/office/drawing/2014/main" val="1977805704"/>
                    </a:ext>
                  </a:extLst>
                </a:gridCol>
                <a:gridCol w="850498">
                  <a:extLst>
                    <a:ext uri="{9D8B030D-6E8A-4147-A177-3AD203B41FA5}">
                      <a16:colId xmlns:a16="http://schemas.microsoft.com/office/drawing/2014/main" val="1554417948"/>
                    </a:ext>
                  </a:extLst>
                </a:gridCol>
                <a:gridCol w="718524">
                  <a:extLst>
                    <a:ext uri="{9D8B030D-6E8A-4147-A177-3AD203B41FA5}">
                      <a16:colId xmlns:a16="http://schemas.microsoft.com/office/drawing/2014/main" val="2790622492"/>
                    </a:ext>
                  </a:extLst>
                </a:gridCol>
                <a:gridCol w="623209">
                  <a:extLst>
                    <a:ext uri="{9D8B030D-6E8A-4147-A177-3AD203B41FA5}">
                      <a16:colId xmlns:a16="http://schemas.microsoft.com/office/drawing/2014/main" val="47198148"/>
                    </a:ext>
                  </a:extLst>
                </a:gridCol>
                <a:gridCol w="608546">
                  <a:extLst>
                    <a:ext uri="{9D8B030D-6E8A-4147-A177-3AD203B41FA5}">
                      <a16:colId xmlns:a16="http://schemas.microsoft.com/office/drawing/2014/main" val="4199599178"/>
                    </a:ext>
                  </a:extLst>
                </a:gridCol>
                <a:gridCol w="615878">
                  <a:extLst>
                    <a:ext uri="{9D8B030D-6E8A-4147-A177-3AD203B41FA5}">
                      <a16:colId xmlns:a16="http://schemas.microsoft.com/office/drawing/2014/main" val="603497001"/>
                    </a:ext>
                  </a:extLst>
                </a:gridCol>
                <a:gridCol w="652537">
                  <a:extLst>
                    <a:ext uri="{9D8B030D-6E8A-4147-A177-3AD203B41FA5}">
                      <a16:colId xmlns:a16="http://schemas.microsoft.com/office/drawing/2014/main" val="7678544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occured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landslides (P) = 257, Rainfall events* without any landslides (N) = 155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5533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Empirical</a:t>
                      </a:r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thresholds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Treu Skill </a:t>
                      </a:r>
                      <a:r>
                        <a:rPr lang="it-IT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Missed</a:t>
                      </a:r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Alarms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 </a:t>
                      </a:r>
                      <a:r>
                        <a:rPr lang="it-IT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Alarms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events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62232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(D)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24.977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07880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(D)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24.926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-0.492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24664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it-IT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(D)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51.422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3842763"/>
                  </a:ext>
                </a:extLst>
              </a:tr>
            </a:tbl>
          </a:graphicData>
        </a:graphic>
      </p:graphicFrame>
      <p:sp>
        <p:nvSpPr>
          <p:cNvPr id="19" name="Rettangolo 18">
            <a:extLst>
              <a:ext uri="{FF2B5EF4-FFF2-40B4-BE49-F238E27FC236}">
                <a16:creationId xmlns:a16="http://schemas.microsoft.com/office/drawing/2014/main" id="{990D5BC6-C4D1-41E1-8DF6-95436CA76882}"/>
              </a:ext>
            </a:extLst>
          </p:cNvPr>
          <p:cNvSpPr/>
          <p:nvPr/>
        </p:nvSpPr>
        <p:spPr>
          <a:xfrm>
            <a:off x="1016568" y="2376053"/>
            <a:ext cx="5058995" cy="2110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BDA2873-0C52-4E8A-8BED-6CEAC1F97A7E}"/>
              </a:ext>
            </a:extLst>
          </p:cNvPr>
          <p:cNvSpPr/>
          <p:nvPr/>
        </p:nvSpPr>
        <p:spPr>
          <a:xfrm>
            <a:off x="7501841" y="1425064"/>
            <a:ext cx="4325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</a:t>
            </a:r>
            <a:r>
              <a:rPr lang="it-IT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earthquake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optimal values of the performance index T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</a:p>
        </p:txBody>
      </p:sp>
      <p:graphicFrame>
        <p:nvGraphicFramePr>
          <p:cNvPr id="21" name="Tabella 20">
            <a:extLst>
              <a:ext uri="{FF2B5EF4-FFF2-40B4-BE49-F238E27FC236}">
                <a16:creationId xmlns:a16="http://schemas.microsoft.com/office/drawing/2014/main" id="{F5299A10-DEEB-4DDA-A27F-E331E6CAA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848996"/>
              </p:ext>
            </p:extLst>
          </p:nvPr>
        </p:nvGraphicFramePr>
        <p:xfrm>
          <a:off x="7254313" y="1948283"/>
          <a:ext cx="4573054" cy="96481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189523">
                  <a:extLst>
                    <a:ext uri="{9D8B030D-6E8A-4147-A177-3AD203B41FA5}">
                      <a16:colId xmlns:a16="http://schemas.microsoft.com/office/drawing/2014/main" val="1977805704"/>
                    </a:ext>
                  </a:extLst>
                </a:gridCol>
                <a:gridCol w="934525">
                  <a:extLst>
                    <a:ext uri="{9D8B030D-6E8A-4147-A177-3AD203B41FA5}">
                      <a16:colId xmlns:a16="http://schemas.microsoft.com/office/drawing/2014/main" val="1554417948"/>
                    </a:ext>
                  </a:extLst>
                </a:gridCol>
                <a:gridCol w="951090">
                  <a:extLst>
                    <a:ext uri="{9D8B030D-6E8A-4147-A177-3AD203B41FA5}">
                      <a16:colId xmlns:a16="http://schemas.microsoft.com/office/drawing/2014/main" val="2790622492"/>
                    </a:ext>
                  </a:extLst>
                </a:gridCol>
                <a:gridCol w="748958">
                  <a:extLst>
                    <a:ext uri="{9D8B030D-6E8A-4147-A177-3AD203B41FA5}">
                      <a16:colId xmlns:a16="http://schemas.microsoft.com/office/drawing/2014/main" val="47198148"/>
                    </a:ext>
                  </a:extLst>
                </a:gridCol>
                <a:gridCol w="748958">
                  <a:extLst>
                    <a:ext uri="{9D8B030D-6E8A-4147-A177-3AD203B41FA5}">
                      <a16:colId xmlns:a16="http://schemas.microsoft.com/office/drawing/2014/main" val="1443541864"/>
                    </a:ext>
                  </a:extLst>
                </a:gridCol>
              </a:tblGrid>
              <a:tr h="312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Empirical</a:t>
                      </a:r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thresholds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2008 - 2009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2010- 2011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2012 - 2013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2014 - 2015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6223238"/>
                  </a:ext>
                </a:extLst>
              </a:tr>
              <a:tr h="20989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(D)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0788033"/>
                  </a:ext>
                </a:extLst>
              </a:tr>
              <a:tr h="2458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(D)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2466462"/>
                  </a:ext>
                </a:extLst>
              </a:tr>
              <a:tr h="19670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it-IT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(D)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3842763"/>
                  </a:ext>
                </a:extLst>
              </a:tr>
            </a:tbl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720FEDC4-A950-4912-BF5E-BA5FAD9AB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240" y="3011295"/>
            <a:ext cx="4886840" cy="3358110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915632E9-CFAD-4356-9916-BD59CA51389F}"/>
              </a:ext>
            </a:extLst>
          </p:cNvPr>
          <p:cNvSpPr/>
          <p:nvPr/>
        </p:nvSpPr>
        <p:spPr>
          <a:xfrm>
            <a:off x="7254313" y="2270545"/>
            <a:ext cx="4573054" cy="21101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D525B0-5DD8-4DF4-AD23-75A67282E2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5034" y="2993333"/>
            <a:ext cx="4944059" cy="3279600"/>
          </a:xfrm>
          <a:prstGeom prst="rect">
            <a:avLst/>
          </a:prstGeom>
        </p:spPr>
      </p:pic>
      <p:pic>
        <p:nvPicPr>
          <p:cNvPr id="14" name="Immagine 1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6D4D600D-85C3-4A42-9509-53FA2473DE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4" y="801997"/>
            <a:ext cx="1052552" cy="36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51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C5DF9913-4CA5-4349-858C-7F7A412D5D8B}"/>
              </a:ext>
            </a:extLst>
          </p:cNvPr>
          <p:cNvSpPr/>
          <p:nvPr/>
        </p:nvSpPr>
        <p:spPr>
          <a:xfrm>
            <a:off x="1486733" y="646331"/>
            <a:ext cx="10705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Lumped</a:t>
            </a:r>
            <a:r>
              <a:rPr lang="it-I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hydrological</a:t>
            </a:r>
            <a:r>
              <a:rPr lang="it-I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for the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 at  catchment  scale  of  the  effects of  hydrological  processes  on  the predisposing conditions for debris flow occurrence</a:t>
            </a:r>
            <a:r>
              <a:rPr lang="it-I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3C0D03E-F460-4FB2-A9A4-87E2405F7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136" y="1477328"/>
            <a:ext cx="8202358" cy="5190161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FF37ECED-10AF-4FAB-9590-2D6032746584}"/>
              </a:ext>
            </a:extLst>
          </p:cNvPr>
          <p:cNvSpPr/>
          <p:nvPr/>
        </p:nvSpPr>
        <p:spPr>
          <a:xfrm>
            <a:off x="150056" y="0"/>
            <a:ext cx="1204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«Post-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earthquake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debris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flow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susceptibility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Minjiang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catchment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(Sichuan, China),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revealed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hydro-meteorological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thresholds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" name="Immagine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A3DF641D-C5D3-4FF0-8E31-112EAFF84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4" y="801997"/>
            <a:ext cx="1052552" cy="36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72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magine 56">
            <a:extLst>
              <a:ext uri="{FF2B5EF4-FFF2-40B4-BE49-F238E27FC236}">
                <a16:creationId xmlns:a16="http://schemas.microsoft.com/office/drawing/2014/main" id="{D8F6F4F9-2A64-4A48-8780-6CB522CF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81" y="3075457"/>
            <a:ext cx="4876914" cy="335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2697F34A-DA57-451A-9A7E-FEBED6A9DFC3}"/>
                  </a:ext>
                </a:extLst>
              </p:cNvPr>
              <p:cNvSpPr/>
              <p:nvPr/>
            </p:nvSpPr>
            <p:spPr>
              <a:xfrm>
                <a:off x="1604211" y="731520"/>
                <a:ext cx="5919536" cy="468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sz="2400" b="1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Hydro-meteorological</a:t>
                </a:r>
                <a:r>
                  <a:rPr lang="it-IT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400" b="1" i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threshold</a:t>
                </a:r>
                <a:r>
                  <a:rPr lang="it-IT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it-IT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it-IT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it-IT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p>
                    </m:sSup>
                  </m:oMath>
                </a14:m>
                <a:r>
                  <a:rPr lang="it-IT" sz="2400" b="1" i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]:</a:t>
                </a:r>
              </a:p>
            </p:txBody>
          </p:sp>
        </mc:Choice>
        <mc:Fallback xmlns="">
          <p:sp>
            <p:nvSpPr>
              <p:cNvPr id="5" name="Rettangolo 4">
                <a:extLst>
                  <a:ext uri="{FF2B5EF4-FFF2-40B4-BE49-F238E27FC236}">
                    <a16:creationId xmlns:a16="http://schemas.microsoft.com/office/drawing/2014/main" id="{2697F34A-DA57-451A-9A7E-FEBED6A9D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211" y="731520"/>
                <a:ext cx="5919536" cy="468205"/>
              </a:xfrm>
              <a:prstGeom prst="rect">
                <a:avLst/>
              </a:prstGeom>
              <a:blipFill>
                <a:blip r:embed="rId4"/>
                <a:stretch>
                  <a:fillRect l="-1545" t="-9091" r="-206" b="-2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tangolo 44">
            <a:extLst>
              <a:ext uri="{FF2B5EF4-FFF2-40B4-BE49-F238E27FC236}">
                <a16:creationId xmlns:a16="http://schemas.microsoft.com/office/drawing/2014/main" id="{FB2D6A2A-4FD6-4909-A601-4D38B2EBF432}"/>
              </a:ext>
            </a:extLst>
          </p:cNvPr>
          <p:cNvSpPr/>
          <p:nvPr/>
        </p:nvSpPr>
        <p:spPr>
          <a:xfrm>
            <a:off x="309469" y="1360132"/>
            <a:ext cx="5181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</a:t>
            </a:r>
            <a:r>
              <a:rPr lang="it-IT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tested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hydro-meteorological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2008-2015)</a:t>
            </a:r>
          </a:p>
        </p:txBody>
      </p:sp>
      <p:graphicFrame>
        <p:nvGraphicFramePr>
          <p:cNvPr id="54" name="Tabella 53">
            <a:extLst>
              <a:ext uri="{FF2B5EF4-FFF2-40B4-BE49-F238E27FC236}">
                <a16:creationId xmlns:a16="http://schemas.microsoft.com/office/drawing/2014/main" id="{1DB45C8F-F400-40DE-B562-9B28BC840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072275"/>
              </p:ext>
            </p:extLst>
          </p:nvPr>
        </p:nvGraphicFramePr>
        <p:xfrm>
          <a:off x="615872" y="1709041"/>
          <a:ext cx="5058995" cy="126111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989803">
                  <a:extLst>
                    <a:ext uri="{9D8B030D-6E8A-4147-A177-3AD203B41FA5}">
                      <a16:colId xmlns:a16="http://schemas.microsoft.com/office/drawing/2014/main" val="1977805704"/>
                    </a:ext>
                  </a:extLst>
                </a:gridCol>
                <a:gridCol w="850498">
                  <a:extLst>
                    <a:ext uri="{9D8B030D-6E8A-4147-A177-3AD203B41FA5}">
                      <a16:colId xmlns:a16="http://schemas.microsoft.com/office/drawing/2014/main" val="1554417948"/>
                    </a:ext>
                  </a:extLst>
                </a:gridCol>
                <a:gridCol w="718524">
                  <a:extLst>
                    <a:ext uri="{9D8B030D-6E8A-4147-A177-3AD203B41FA5}">
                      <a16:colId xmlns:a16="http://schemas.microsoft.com/office/drawing/2014/main" val="2790622492"/>
                    </a:ext>
                  </a:extLst>
                </a:gridCol>
                <a:gridCol w="623209">
                  <a:extLst>
                    <a:ext uri="{9D8B030D-6E8A-4147-A177-3AD203B41FA5}">
                      <a16:colId xmlns:a16="http://schemas.microsoft.com/office/drawing/2014/main" val="47198148"/>
                    </a:ext>
                  </a:extLst>
                </a:gridCol>
                <a:gridCol w="608546">
                  <a:extLst>
                    <a:ext uri="{9D8B030D-6E8A-4147-A177-3AD203B41FA5}">
                      <a16:colId xmlns:a16="http://schemas.microsoft.com/office/drawing/2014/main" val="4199599178"/>
                    </a:ext>
                  </a:extLst>
                </a:gridCol>
                <a:gridCol w="615878">
                  <a:extLst>
                    <a:ext uri="{9D8B030D-6E8A-4147-A177-3AD203B41FA5}">
                      <a16:colId xmlns:a16="http://schemas.microsoft.com/office/drawing/2014/main" val="603497001"/>
                    </a:ext>
                  </a:extLst>
                </a:gridCol>
                <a:gridCol w="652537">
                  <a:extLst>
                    <a:ext uri="{9D8B030D-6E8A-4147-A177-3AD203B41FA5}">
                      <a16:colId xmlns:a16="http://schemas.microsoft.com/office/drawing/2014/main" val="7678544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r>
                        <a:rPr lang="en-US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occured</a:t>
                      </a:r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landslides (P) = 257, Rainfall events* without any landslides (N) = 155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5533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Empirical</a:t>
                      </a:r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thresholds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Treu Skill </a:t>
                      </a:r>
                      <a:r>
                        <a:rPr lang="it-IT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Missed</a:t>
                      </a:r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Alarms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False </a:t>
                      </a:r>
                      <a:r>
                        <a:rPr lang="it-IT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Alarms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events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62232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(C*)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07880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(C)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24664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it-IT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(C)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3842763"/>
                  </a:ext>
                </a:extLst>
              </a:tr>
            </a:tbl>
          </a:graphicData>
        </a:graphic>
      </p:graphicFrame>
      <p:sp>
        <p:nvSpPr>
          <p:cNvPr id="56" name="Rettangolo 55">
            <a:extLst>
              <a:ext uri="{FF2B5EF4-FFF2-40B4-BE49-F238E27FC236}">
                <a16:creationId xmlns:a16="http://schemas.microsoft.com/office/drawing/2014/main" id="{26E1BF97-FE63-4058-B887-6D4A47AEAF00}"/>
              </a:ext>
            </a:extLst>
          </p:cNvPr>
          <p:cNvSpPr/>
          <p:nvPr/>
        </p:nvSpPr>
        <p:spPr>
          <a:xfrm>
            <a:off x="7766574" y="6550223"/>
            <a:ext cx="4425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Cathcment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storage =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storage +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groundwater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storage</a:t>
            </a: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BA402778-903A-4E43-B68D-0D4888403AFF}"/>
              </a:ext>
            </a:extLst>
          </p:cNvPr>
          <p:cNvSpPr/>
          <p:nvPr/>
        </p:nvSpPr>
        <p:spPr>
          <a:xfrm>
            <a:off x="615872" y="2793477"/>
            <a:ext cx="5058995" cy="1558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5FCA6901-A81F-4E9B-92C1-97A6E1B2B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691397"/>
              </p:ext>
            </p:extLst>
          </p:nvPr>
        </p:nvGraphicFramePr>
        <p:xfrm>
          <a:off x="7254312" y="1948284"/>
          <a:ext cx="4573054" cy="964818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189523">
                  <a:extLst>
                    <a:ext uri="{9D8B030D-6E8A-4147-A177-3AD203B41FA5}">
                      <a16:colId xmlns:a16="http://schemas.microsoft.com/office/drawing/2014/main" val="1977805704"/>
                    </a:ext>
                  </a:extLst>
                </a:gridCol>
                <a:gridCol w="934525">
                  <a:extLst>
                    <a:ext uri="{9D8B030D-6E8A-4147-A177-3AD203B41FA5}">
                      <a16:colId xmlns:a16="http://schemas.microsoft.com/office/drawing/2014/main" val="1554417948"/>
                    </a:ext>
                  </a:extLst>
                </a:gridCol>
                <a:gridCol w="951090">
                  <a:extLst>
                    <a:ext uri="{9D8B030D-6E8A-4147-A177-3AD203B41FA5}">
                      <a16:colId xmlns:a16="http://schemas.microsoft.com/office/drawing/2014/main" val="2790622492"/>
                    </a:ext>
                  </a:extLst>
                </a:gridCol>
                <a:gridCol w="748958">
                  <a:extLst>
                    <a:ext uri="{9D8B030D-6E8A-4147-A177-3AD203B41FA5}">
                      <a16:colId xmlns:a16="http://schemas.microsoft.com/office/drawing/2014/main" val="47198148"/>
                    </a:ext>
                  </a:extLst>
                </a:gridCol>
                <a:gridCol w="748958">
                  <a:extLst>
                    <a:ext uri="{9D8B030D-6E8A-4147-A177-3AD203B41FA5}">
                      <a16:colId xmlns:a16="http://schemas.microsoft.com/office/drawing/2014/main" val="1443541864"/>
                    </a:ext>
                  </a:extLst>
                </a:gridCol>
              </a:tblGrid>
              <a:tr h="31241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Empirical</a:t>
                      </a:r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thresholds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2008 - 2009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2010- 2011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2012 - 2013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2014 - 2015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6223238"/>
                  </a:ext>
                </a:extLst>
              </a:tr>
              <a:tr h="20989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(C)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0788033"/>
                  </a:ext>
                </a:extLst>
              </a:tr>
              <a:tr h="2458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(C)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2466462"/>
                  </a:ext>
                </a:extLst>
              </a:tr>
              <a:tr h="19670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it-IT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it-IT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(C)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3842763"/>
                  </a:ext>
                </a:extLst>
              </a:tr>
            </a:tbl>
          </a:graphicData>
        </a:graphic>
      </p:graphicFrame>
      <p:sp>
        <p:nvSpPr>
          <p:cNvPr id="17" name="Rettangolo 16">
            <a:extLst>
              <a:ext uri="{FF2B5EF4-FFF2-40B4-BE49-F238E27FC236}">
                <a16:creationId xmlns:a16="http://schemas.microsoft.com/office/drawing/2014/main" id="{E6FA9FCD-4D00-477A-96F1-A7176F68FF1F}"/>
              </a:ext>
            </a:extLst>
          </p:cNvPr>
          <p:cNvSpPr/>
          <p:nvPr/>
        </p:nvSpPr>
        <p:spPr>
          <a:xfrm>
            <a:off x="7208078" y="2248756"/>
            <a:ext cx="4619288" cy="19666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ABE55CB9-B8F5-49E6-9625-B2C363EA0587}"/>
              </a:ext>
            </a:extLst>
          </p:cNvPr>
          <p:cNvSpPr/>
          <p:nvPr/>
        </p:nvSpPr>
        <p:spPr>
          <a:xfrm>
            <a:off x="7501841" y="1425064"/>
            <a:ext cx="4325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</a:t>
            </a:r>
            <a:r>
              <a:rPr lang="it-IT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earthquake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optimal values of the performance index T</a:t>
            </a:r>
            <a:r>
              <a:rPr lang="it-IT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ABFCD9FA-A12A-4D43-B9DF-BB7A3EC6297A}"/>
              </a:ext>
            </a:extLst>
          </p:cNvPr>
          <p:cNvSpPr/>
          <p:nvPr/>
        </p:nvSpPr>
        <p:spPr>
          <a:xfrm>
            <a:off x="150056" y="0"/>
            <a:ext cx="1204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«Post-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earthquake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debris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flow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susceptibility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Minjiang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catchment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(Sichuan, China),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revealed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hydro-meteorological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thresholds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D5F9984-DD4E-4BF5-91BF-3634129F08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399" y="2970151"/>
            <a:ext cx="4990967" cy="327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1EA35ACC-C96F-4490-B3F4-EC719879C252}"/>
                  </a:ext>
                </a:extLst>
              </p:cNvPr>
              <p:cNvSpPr/>
              <p:nvPr/>
            </p:nvSpPr>
            <p:spPr>
              <a:xfrm>
                <a:off x="7501841" y="650307"/>
                <a:ext cx="3646639" cy="485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𝑇𝑆𝑆</m:t>
                    </m:r>
                    <m:r>
                      <a:rPr lang="it-IT" i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𝑀𝐴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it-IT" i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𝐹𝐴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it-IT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−1&lt;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𝑇𝑆𝑆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1EA35ACC-C96F-4490-B3F4-EC719879C2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841" y="650307"/>
                <a:ext cx="3646639" cy="485582"/>
              </a:xfrm>
              <a:prstGeom prst="rect">
                <a:avLst/>
              </a:prstGeom>
              <a:blipFill>
                <a:blip r:embed="rId6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magine 1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7D56E654-FBEB-4E7F-8E9A-204A86503F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4" y="801997"/>
            <a:ext cx="1052552" cy="36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9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697F34A-DA57-451A-9A7E-FEBED6A9DFC3}"/>
              </a:ext>
            </a:extLst>
          </p:cNvPr>
          <p:cNvSpPr/>
          <p:nvPr/>
        </p:nvSpPr>
        <p:spPr>
          <a:xfrm>
            <a:off x="1604211" y="731520"/>
            <a:ext cx="1844842" cy="468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it-IT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2B60E0B-68A1-4715-A41E-95F4F1614CD5}"/>
              </a:ext>
            </a:extLst>
          </p:cNvPr>
          <p:cNvSpPr/>
          <p:nvPr/>
        </p:nvSpPr>
        <p:spPr>
          <a:xfrm>
            <a:off x="150056" y="0"/>
            <a:ext cx="1204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«Post-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earthquake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debris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flow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susceptibility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Upper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Minjiang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catchment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(Sichuan, China),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revealed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hydro-meteorological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thresholds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AC1BFA3-325B-43E2-AADA-A25F38053043}"/>
              </a:ext>
            </a:extLst>
          </p:cNvPr>
          <p:cNvSpPr txBox="1"/>
          <p:nvPr/>
        </p:nvSpPr>
        <p:spPr>
          <a:xfrm>
            <a:off x="1604211" y="1397675"/>
            <a:ext cx="95450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hydro-meteorological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thresholds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indicate the post-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earthquake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recovery of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debris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deposits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thresholds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2008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onward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Specifically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hydro-meteorological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thresholds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especially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one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catchment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storage and event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quantitatively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describe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progressive recovery of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deposits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clearly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thresholds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FF89EDE-0256-48EB-A02B-44ABC469503E}"/>
              </a:ext>
            </a:extLst>
          </p:cNvPr>
          <p:cNvSpPr/>
          <p:nvPr/>
        </p:nvSpPr>
        <p:spPr>
          <a:xfrm>
            <a:off x="1548063" y="4537936"/>
            <a:ext cx="9657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READING!!! </a:t>
            </a:r>
          </a:p>
          <a:p>
            <a:pPr algn="ctr"/>
            <a:r>
              <a:rPr lang="it-IT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CONTACT US</a:t>
            </a:r>
            <a:r>
              <a:rPr lang="en-US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CHAT FOR ANY QUESTION</a:t>
            </a:r>
            <a:endParaRPr lang="it-IT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C2383BA-38C4-4457-9F54-C0C689201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4" y="801997"/>
            <a:ext cx="1052552" cy="36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69580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508</TotalTime>
  <Words>833</Words>
  <Application>Microsoft Office PowerPoint</Application>
  <PresentationFormat>Widescreen</PresentationFormat>
  <Paragraphs>144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 Math</vt:lpstr>
      <vt:lpstr>Century Gothic</vt:lpstr>
      <vt:lpstr>Times New Roman</vt:lpstr>
      <vt:lpstr>Wingdings 3</vt:lpstr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pasquale marino</dc:creator>
  <cp:lastModifiedBy>Roberto Greco</cp:lastModifiedBy>
  <cp:revision>73</cp:revision>
  <dcterms:created xsi:type="dcterms:W3CDTF">2020-04-27T16:18:34Z</dcterms:created>
  <dcterms:modified xsi:type="dcterms:W3CDTF">2020-05-04T07:00:44Z</dcterms:modified>
</cp:coreProperties>
</file>