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92" r:id="rId3"/>
    <p:sldId id="293" r:id="rId4"/>
    <p:sldId id="295" r:id="rId5"/>
    <p:sldId id="259" r:id="rId6"/>
    <p:sldId id="261" r:id="rId7"/>
    <p:sldId id="299" r:id="rId8"/>
    <p:sldId id="263" r:id="rId9"/>
    <p:sldId id="266" r:id="rId10"/>
    <p:sldId id="267" r:id="rId11"/>
    <p:sldId id="297" r:id="rId12"/>
    <p:sldId id="280" r:id="rId13"/>
    <p:sldId id="282" r:id="rId14"/>
    <p:sldId id="285" r:id="rId15"/>
    <p:sldId id="277" r:id="rId16"/>
    <p:sldId id="296" r:id="rId17"/>
    <p:sldId id="278" r:id="rId18"/>
    <p:sldId id="268" r:id="rId19"/>
    <p:sldId id="29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26"/>
    <p:restoredTop sz="96846"/>
  </p:normalViewPr>
  <p:slideViewPr>
    <p:cSldViewPr snapToGrid="0" snapToObjects="1">
      <p:cViewPr varScale="1">
        <p:scale>
          <a:sx n="64" d="100"/>
          <a:sy n="64" d="100"/>
        </p:scale>
        <p:origin x="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079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865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71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28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372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82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Christian Bauer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–Christian Bauer</a:t>
            </a:r>
          </a:p>
        </p:txBody>
      </p:sp>
      <p:sp>
        <p:nvSpPr>
          <p:cNvPr id="94" name="„Zitat hier eingeben.“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text"/>
          <p:cNvSpPr txBox="1">
            <a:spLocks noGrp="1"/>
          </p:cNvSpPr>
          <p:nvPr>
            <p:ph type="title"/>
          </p:nvPr>
        </p:nvSpPr>
        <p:spPr>
          <a:xfrm>
            <a:off x="242483" y="643679"/>
            <a:ext cx="16914403" cy="1239963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914400">
              <a:defRPr sz="6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18" name="Textebene 1…"/>
          <p:cNvSpPr txBox="1">
            <a:spLocks noGrp="1"/>
          </p:cNvSpPr>
          <p:nvPr>
            <p:ph type="body" idx="1"/>
          </p:nvPr>
        </p:nvSpPr>
        <p:spPr>
          <a:xfrm>
            <a:off x="240660" y="2226631"/>
            <a:ext cx="16916227" cy="1007958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37" indent="-642937" defTabSz="914400">
              <a:spcBef>
                <a:spcPts val="1500"/>
              </a:spcBef>
              <a:buSzPct val="100000"/>
              <a:buFont typeface="Arial"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1069521" indent="-612321" defTabSz="914400">
              <a:spcBef>
                <a:spcPts val="1500"/>
              </a:spcBef>
              <a:buSzPct val="100000"/>
              <a:buFont typeface="Arial"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485900" indent="-571500" defTabSz="914400">
              <a:spcBef>
                <a:spcPts val="1500"/>
              </a:spcBef>
              <a:buSzPct val="100000"/>
              <a:buFont typeface="Arial"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2057400" indent="-685800" defTabSz="914400">
              <a:spcBef>
                <a:spcPts val="1500"/>
              </a:spcBef>
              <a:buSzPct val="100000"/>
              <a:buFont typeface="Arial"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3114675" indent="-1285875" defTabSz="914400">
              <a:spcBef>
                <a:spcPts val="1500"/>
              </a:spcBef>
              <a:buSzPct val="100000"/>
              <a:buFont typeface="Arial"/>
              <a:defRPr sz="6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9" name="Gerade Verbindung 14"/>
          <p:cNvSpPr/>
          <p:nvPr/>
        </p:nvSpPr>
        <p:spPr>
          <a:xfrm>
            <a:off x="-38249" y="1993810"/>
            <a:ext cx="24460497" cy="1"/>
          </a:xfrm>
          <a:prstGeom prst="line">
            <a:avLst/>
          </a:prstGeom>
          <a:ln w="3175">
            <a:solidFill>
              <a:srgbClr val="404040"/>
            </a:solidFill>
          </a:ln>
        </p:spPr>
        <p:txBody>
          <a:bodyPr tIns="91439" bIns="91439"/>
          <a:lstStyle/>
          <a:p>
            <a:pPr algn="l" defTabSz="914400">
              <a:defRPr sz="32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0" name="Bild 15" descr="Bild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9532" y="886989"/>
            <a:ext cx="2181911" cy="973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Bild 9" descr="Bild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50973" y="13173423"/>
            <a:ext cx="1909151" cy="25215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0097219" y="18835"/>
            <a:ext cx="4267201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Bild 11" descr="Bild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43680" y="912309"/>
            <a:ext cx="5243665" cy="75981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Gerade Verbindung 5"/>
          <p:cNvSpPr/>
          <p:nvPr/>
        </p:nvSpPr>
        <p:spPr>
          <a:xfrm flipV="1">
            <a:off x="-444338" y="1993809"/>
            <a:ext cx="24867067" cy="144885"/>
          </a:xfrm>
          <a:prstGeom prst="line">
            <a:avLst/>
          </a:prstGeom>
          <a:ln w="3175">
            <a:solidFill>
              <a:srgbClr val="404040"/>
            </a:solidFill>
          </a:ln>
        </p:spPr>
        <p:txBody>
          <a:bodyPr tIns="91439" bIns="91439"/>
          <a:lstStyle/>
          <a:p>
            <a:pPr algn="l" defTabSz="914400">
              <a:defRPr sz="32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1" name="Bild 4" descr="Bild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87057" y="13027773"/>
            <a:ext cx="2343729" cy="30955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eltext"/>
          <p:cNvSpPr txBox="1">
            <a:spLocks noGrp="1"/>
          </p:cNvSpPr>
          <p:nvPr>
            <p:ph type="title"/>
          </p:nvPr>
        </p:nvSpPr>
        <p:spPr>
          <a:xfrm>
            <a:off x="187399" y="672237"/>
            <a:ext cx="16914403" cy="1239963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914400">
              <a:defRPr sz="6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3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0191479" y="-144385"/>
            <a:ext cx="4267201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9.b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nicolas.stoll@awi.d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038A2077.jpg" descr="038A2077.jpg"/>
          <p:cNvPicPr>
            <a:picLocks noChangeAspect="1"/>
          </p:cNvPicPr>
          <p:nvPr/>
        </p:nvPicPr>
        <p:blipFill>
          <a:blip r:embed="rId3">
            <a:extLst/>
          </a:blip>
          <a:srcRect t="1148" b="34032"/>
          <a:stretch>
            <a:fillRect/>
          </a:stretch>
        </p:blipFill>
        <p:spPr>
          <a:xfrm>
            <a:off x="-20045" y="2253846"/>
            <a:ext cx="24404045" cy="1054574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itel 1"/>
          <p:cNvSpPr txBox="1"/>
          <p:nvPr/>
        </p:nvSpPr>
        <p:spPr>
          <a:xfrm>
            <a:off x="449357" y="2460375"/>
            <a:ext cx="16845696" cy="218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sz="6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dirty="0"/>
              <a:t>The </a:t>
            </a:r>
            <a:r>
              <a:rPr lang="de-DE" dirty="0" err="1"/>
              <a:t>upper</a:t>
            </a:r>
            <a:r>
              <a:rPr lang="de-DE" dirty="0"/>
              <a:t> 2121m at </a:t>
            </a:r>
            <a:r>
              <a:rPr dirty="0"/>
              <a:t>EastGRIP </a:t>
            </a:r>
            <a:r>
              <a:rPr lang="de-DE" dirty="0"/>
              <a:t>–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NEGIS</a:t>
            </a:r>
            <a:endParaRPr dirty="0"/>
          </a:p>
        </p:txBody>
      </p:sp>
      <p:pic>
        <p:nvPicPr>
          <p:cNvPr id="144" name="EastGRIP_logo.png" descr="EastGRIP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98" y="9455902"/>
            <a:ext cx="3060339" cy="319091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BA18C62-2DB5-734D-9227-BC60D5BF6895}"/>
              </a:ext>
            </a:extLst>
          </p:cNvPr>
          <p:cNvSpPr/>
          <p:nvPr/>
        </p:nvSpPr>
        <p:spPr>
          <a:xfrm>
            <a:off x="86898" y="0"/>
            <a:ext cx="17774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Nicolas Stoll</a:t>
            </a:r>
            <a:r>
              <a:rPr lang="de-DE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Ilka Weikusat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Johanna Kerch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Ina Kleitz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Jan Eichler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Wataru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Shigeyama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Tomoyuki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Homma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Daniela Jansen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Maddalena Bayer-Giraldi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Steven Franke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Ernst-Jan Kuiper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David Wallis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Julien Westhoff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Tomotaka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Saruya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Sérgio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Henrique Faria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5,8,9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Sepp Kipfstuhl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Kumiko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Goto Azuma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Nobuhiko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Azuma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, Dorthe Dahl-Jensen</a:t>
            </a:r>
            <a:r>
              <a:rPr lang="de-DE" sz="2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7,10</a:t>
            </a:r>
            <a:r>
              <a:rPr lang="de-DE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82B41FD-5AE0-6847-9EDE-E8244BA80C64}"/>
              </a:ext>
            </a:extLst>
          </p:cNvPr>
          <p:cNvSpPr/>
          <p:nvPr/>
        </p:nvSpPr>
        <p:spPr>
          <a:xfrm>
            <a:off x="-62909" y="12849574"/>
            <a:ext cx="207797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500" b="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Alfred Wegener Institute Helmholtz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Polar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Marine Research, Bremerhaven, Germany </a:t>
            </a:r>
            <a:r>
              <a:rPr lang="de-DE" sz="1500" b="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Geosciences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, Eberhard Karls University,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Tübingen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, Germany </a:t>
            </a:r>
            <a:r>
              <a:rPr lang="de-DE" sz="15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Polar Science, SOKENDAI | The Graduate University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Studies, Tokyo, Japan </a:t>
            </a:r>
            <a:r>
              <a:rPr lang="de-DE" sz="1500" b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National Institute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Polar Research, Tokyo, Japan </a:t>
            </a:r>
            <a:r>
              <a:rPr lang="de-DE" sz="15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Nagaoka University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Technology, Nagaoka, Japan </a:t>
            </a:r>
            <a:r>
              <a:rPr lang="de-DE" sz="1500" b="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Utrecht University, Utrecht,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Earth, Niels Bohr Institute, University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Copenhagen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Copenhagen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Basque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Change (BC3), Bilbao, Spain </a:t>
            </a:r>
            <a:r>
              <a:rPr lang="de-DE" sz="1500" b="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Ikerbasque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Basque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Science, Spain </a:t>
            </a:r>
            <a:r>
              <a:rPr lang="de-DE" sz="1500" b="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Earth Observation Science, University </a:t>
            </a:r>
            <a:r>
              <a:rPr lang="de-DE" sz="15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b="0" i="1" dirty="0">
                <a:latin typeface="Arial" panose="020B0604020202020204" pitchFamily="34" charset="0"/>
                <a:cs typeface="Arial" panose="020B0604020202020204" pitchFamily="34" charset="0"/>
              </a:rPr>
              <a:t> Manitoba, Canada </a:t>
            </a:r>
            <a:endParaRPr lang="de-DE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F4ECB2-EADE-034B-9688-B315C45DB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172" y="11927605"/>
            <a:ext cx="1739590" cy="5979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F157EC5-2E0D-F840-AB4C-F0C3A99EE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983" y="130475"/>
            <a:ext cx="5931377" cy="8229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60" name="Bild" descr="Bild"/>
          <p:cNvPicPr>
            <a:picLocks noChangeAspect="1"/>
          </p:cNvPicPr>
          <p:nvPr/>
        </p:nvPicPr>
        <p:blipFill rotWithShape="1">
          <a:blip r:embed="rId2">
            <a:extLst/>
          </a:blip>
          <a:srcRect b="57510"/>
          <a:stretch/>
        </p:blipFill>
        <p:spPr>
          <a:xfrm>
            <a:off x="13354555" y="4318889"/>
            <a:ext cx="8450948" cy="581681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Crystal preferred orientations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t>Crystal preferred orientations</a:t>
            </a:r>
          </a:p>
        </p:txBody>
      </p:sp>
      <p:pic>
        <p:nvPicPr>
          <p:cNvPr id="262" name="216_6.pdf" descr="216_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1768" y="3539359"/>
            <a:ext cx="7758300" cy="77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Broad Single Maximum -&gt;  Vertical Compression from above"/>
          <p:cNvSpPr txBox="1"/>
          <p:nvPr/>
        </p:nvSpPr>
        <p:spPr>
          <a:xfrm>
            <a:off x="4476560" y="2383489"/>
            <a:ext cx="1698203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200"/>
            </a:pPr>
            <a:r>
              <a:rPr sz="4400" dirty="0"/>
              <a:t>Broad Single Maximum -&gt; Vertical Compression from above</a:t>
            </a:r>
          </a:p>
        </p:txBody>
      </p:sp>
      <p:pic>
        <p:nvPicPr>
          <p:cNvPr id="8" name="EastGRIP_logo.png" descr="EastGRIP_logo.png">
            <a:extLst>
              <a:ext uri="{FF2B5EF4-FFF2-40B4-BE49-F238E27FC236}">
                <a16:creationId xmlns:a16="http://schemas.microsoft.com/office/drawing/2014/main" id="{912723AD-48AB-0341-8083-72B11C13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69B674-55AF-5D41-A01E-1AFFCD36D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D3780CF-1EFC-2144-BBC1-567C86FF448A}"/>
              </a:ext>
            </a:extLst>
          </p:cNvPr>
          <p:cNvSpPr txBox="1"/>
          <p:nvPr/>
        </p:nvSpPr>
        <p:spPr>
          <a:xfrm>
            <a:off x="14604854" y="10331861"/>
            <a:ext cx="762596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de-DE" sz="1400" dirty="0" err="1"/>
              <a:t>Thorsteinsson</a:t>
            </a:r>
            <a:r>
              <a:rPr lang="de-DE" sz="1400" b="0" dirty="0"/>
              <a:t>, </a:t>
            </a:r>
            <a:r>
              <a:rPr lang="de-DE" sz="1400" b="0" dirty="0" err="1"/>
              <a:t>Thorsteinn</a:t>
            </a:r>
            <a:r>
              <a:rPr lang="de-DE" sz="1400" b="0" dirty="0"/>
              <a:t>, Josef </a:t>
            </a:r>
            <a:r>
              <a:rPr lang="de-DE" sz="1400" b="0" dirty="0" err="1"/>
              <a:t>Kipfstuhl</a:t>
            </a:r>
            <a:r>
              <a:rPr lang="de-DE" sz="1400" b="0" dirty="0"/>
              <a:t>, </a:t>
            </a:r>
            <a:r>
              <a:rPr lang="de-DE" sz="1400" b="0" dirty="0" err="1"/>
              <a:t>and</a:t>
            </a:r>
            <a:r>
              <a:rPr lang="de-DE" sz="1400" b="0" dirty="0"/>
              <a:t> Heinz Miller (</a:t>
            </a:r>
            <a:r>
              <a:rPr lang="de-DE" sz="1400" dirty="0"/>
              <a:t>1997</a:t>
            </a:r>
            <a:r>
              <a:rPr lang="de-DE" sz="1400" b="0" dirty="0"/>
              <a:t>). “</a:t>
            </a:r>
            <a:r>
              <a:rPr lang="de-DE" sz="1400" b="0" dirty="0" err="1"/>
              <a:t>Textures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fabrics</a:t>
            </a:r>
            <a:r>
              <a:rPr lang="de-DE" sz="1400" b="0" dirty="0"/>
              <a:t> in </a:t>
            </a:r>
            <a:r>
              <a:rPr lang="de-DE" sz="1400" b="0" dirty="0" err="1"/>
              <a:t>the</a:t>
            </a:r>
            <a:r>
              <a:rPr lang="de-DE" sz="1400" b="0" dirty="0"/>
              <a:t> GRIP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”. In: </a:t>
            </a:r>
            <a:r>
              <a:rPr lang="de-DE" sz="1400" b="0" i="1" dirty="0"/>
              <a:t>Journal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Geophysical</a:t>
            </a:r>
            <a:r>
              <a:rPr lang="de-DE" sz="1400" b="0" i="1" dirty="0"/>
              <a:t> Research: </a:t>
            </a:r>
            <a:r>
              <a:rPr lang="de-DE" sz="1400" b="0" i="1" dirty="0" err="1"/>
              <a:t>Oceans</a:t>
            </a:r>
            <a:r>
              <a:rPr lang="de-DE" sz="1400" b="0" i="1" dirty="0"/>
              <a:t> </a:t>
            </a:r>
            <a:r>
              <a:rPr lang="de-DE" sz="1400" b="0" dirty="0"/>
              <a:t>102.C12, pp. 26583–26599. ISSN: 21699291. DOI: 10.1029/97JC00161.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61" name="Crystal preferred orientations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t>Crystal preferred orientations</a:t>
            </a:r>
          </a:p>
        </p:txBody>
      </p:sp>
      <p:pic>
        <p:nvPicPr>
          <p:cNvPr id="264" name="3117_6.pdf" descr="3117_6.pdf"/>
          <p:cNvPicPr>
            <a:picLocks noChangeAspect="1"/>
          </p:cNvPicPr>
          <p:nvPr/>
        </p:nvPicPr>
        <p:blipFill rotWithShape="1">
          <a:blip r:embed="rId2">
            <a:extLst/>
          </a:blip>
          <a:srcRect t="14718" b="13826"/>
          <a:stretch/>
        </p:blipFill>
        <p:spPr>
          <a:xfrm>
            <a:off x="1923152" y="4083185"/>
            <a:ext cx="7586607" cy="766685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Girdle -&gt;  Extensional deformation"/>
          <p:cNvSpPr txBox="1"/>
          <p:nvPr/>
        </p:nvSpPr>
        <p:spPr>
          <a:xfrm>
            <a:off x="7596658" y="2285641"/>
            <a:ext cx="1120338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 sz="5400" dirty="0"/>
              <a:t>Girdle -&gt; Extensional deformation</a:t>
            </a:r>
          </a:p>
        </p:txBody>
      </p:sp>
      <p:pic>
        <p:nvPicPr>
          <p:cNvPr id="8" name="EastGRIP_logo.png" descr="EastGRIP_logo.png">
            <a:extLst>
              <a:ext uri="{FF2B5EF4-FFF2-40B4-BE49-F238E27FC236}">
                <a16:creationId xmlns:a16="http://schemas.microsoft.com/office/drawing/2014/main" id="{A9262E3E-BCA0-3949-BABE-434D55FFE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6282EF-EE08-A944-B561-16E1B0F3A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646F4AC-1CF8-734D-B961-C9B891A0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511" y="3230971"/>
            <a:ext cx="4707241" cy="103227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D43FC5D-A0F6-2A49-92BC-7C0810C78D05}"/>
              </a:ext>
            </a:extLst>
          </p:cNvPr>
          <p:cNvSpPr txBox="1"/>
          <p:nvPr/>
        </p:nvSpPr>
        <p:spPr>
          <a:xfrm>
            <a:off x="19732752" y="11541088"/>
            <a:ext cx="3699977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1400" b="0" dirty="0"/>
              <a:t>K.M. </a:t>
            </a:r>
            <a:r>
              <a:rPr lang="de-DE" sz="1400" dirty="0" err="1"/>
              <a:t>Cuffey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W.S.B. </a:t>
            </a:r>
            <a:r>
              <a:rPr lang="de-DE" sz="1400" dirty="0"/>
              <a:t>Paterson</a:t>
            </a:r>
            <a:r>
              <a:rPr lang="de-DE" sz="1400" b="0" dirty="0"/>
              <a:t>. </a:t>
            </a:r>
            <a:r>
              <a:rPr lang="de-DE" sz="1400" dirty="0"/>
              <a:t>2010</a:t>
            </a:r>
            <a:r>
              <a:rPr lang="de-DE" sz="1400" b="0" dirty="0"/>
              <a:t>. </a:t>
            </a:r>
            <a:r>
              <a:rPr lang="de-DE" sz="1400" b="0" i="1" dirty="0"/>
              <a:t>The </a:t>
            </a:r>
            <a:r>
              <a:rPr lang="de-DE" sz="1400" b="0" i="1" dirty="0" err="1"/>
              <a:t>physics</a:t>
            </a:r>
            <a:r>
              <a:rPr lang="de-DE" sz="1400" b="0" i="1" dirty="0"/>
              <a:t>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glaciers</a:t>
            </a:r>
            <a:r>
              <a:rPr lang="de-DE" sz="1400" b="0" dirty="0"/>
              <a:t>. </a:t>
            </a:r>
            <a:r>
              <a:rPr lang="de-DE" sz="1400" b="0" dirty="0" err="1"/>
              <a:t>Fourth</a:t>
            </a:r>
            <a:r>
              <a:rPr lang="de-DE" sz="1400" b="0" dirty="0"/>
              <a:t> </a:t>
            </a:r>
            <a:r>
              <a:rPr lang="de-DE" sz="1400" b="0" dirty="0" err="1"/>
              <a:t>edition</a:t>
            </a:r>
            <a:r>
              <a:rPr lang="de-DE" sz="1400" b="0" dirty="0"/>
              <a:t>. Amsterdam, etc., Academic Press. 704pp. ISBN-10: 0-123694-61-2, ISBN-13: 978-0-123-69461-4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CA30CB3-5F85-1C43-BAE1-A881139C12E4}"/>
              </a:ext>
            </a:extLst>
          </p:cNvPr>
          <p:cNvCxnSpPr>
            <a:cxnSpLocks/>
          </p:cNvCxnSpPr>
          <p:nvPr/>
        </p:nvCxnSpPr>
        <p:spPr>
          <a:xfrm>
            <a:off x="6384472" y="8588829"/>
            <a:ext cx="821871" cy="1077685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67C6F780-7372-F444-A77D-20F9138C54E1}"/>
              </a:ext>
            </a:extLst>
          </p:cNvPr>
          <p:cNvCxnSpPr>
            <a:cxnSpLocks/>
          </p:cNvCxnSpPr>
          <p:nvPr/>
        </p:nvCxnSpPr>
        <p:spPr>
          <a:xfrm rot="10800000">
            <a:off x="4619719" y="6204336"/>
            <a:ext cx="821871" cy="1077685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43277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415" name="EastGRIP_logo.png" descr="EastGRIP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NEGIS_sketch2.pdf" descr="NEGIS_sketch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9936" y="2044064"/>
            <a:ext cx="14216556" cy="1159399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Extensional deformation down to 2121 m"/>
          <p:cNvSpPr txBox="1"/>
          <p:nvPr/>
        </p:nvSpPr>
        <p:spPr>
          <a:xfrm>
            <a:off x="5524532" y="12507940"/>
            <a:ext cx="4543426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Extensional deformation</a:t>
            </a:r>
            <a:br/>
            <a:r>
              <a:t>down to 2121 m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D4B7436-83BF-B94B-B59B-59B7E77F6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deformation</a:t>
            </a:r>
            <a:r>
              <a:rPr lang="de-DE" dirty="0"/>
              <a:t> </a:t>
            </a:r>
            <a:r>
              <a:rPr lang="de-DE" dirty="0" err="1"/>
              <a:t>modes</a:t>
            </a:r>
            <a:endParaRPr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AC5746-59A0-2146-9ED2-A51A97EC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426" name="EastGRIP_logo.png" descr="EastGRIP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dirty="0"/>
              <a:t>Grain size</a:t>
            </a:r>
          </a:p>
        </p:txBody>
      </p:sp>
      <p:sp>
        <p:nvSpPr>
          <p:cNvPr id="429" name="= Mean Grain area of one thin section"/>
          <p:cNvSpPr txBox="1"/>
          <p:nvPr/>
        </p:nvSpPr>
        <p:spPr>
          <a:xfrm>
            <a:off x="17635992" y="12197923"/>
            <a:ext cx="3912871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= Mean Grain area of</a:t>
            </a:r>
            <a:br>
              <a:rPr dirty="0"/>
            </a:br>
            <a:r>
              <a:rPr dirty="0"/>
              <a:t>one thin section</a:t>
            </a:r>
          </a:p>
        </p:txBody>
      </p:sp>
      <p:sp>
        <p:nvSpPr>
          <p:cNvPr id="430" name="Oval"/>
          <p:cNvSpPr/>
          <p:nvPr/>
        </p:nvSpPr>
        <p:spPr>
          <a:xfrm>
            <a:off x="17219751" y="12336905"/>
            <a:ext cx="416241" cy="4186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1" name="Linie"/>
          <p:cNvSpPr/>
          <p:nvPr/>
        </p:nvSpPr>
        <p:spPr>
          <a:xfrm flipH="1">
            <a:off x="6004799" y="2347201"/>
            <a:ext cx="0" cy="95760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2" name="Linie"/>
          <p:cNvSpPr/>
          <p:nvPr/>
        </p:nvSpPr>
        <p:spPr>
          <a:xfrm flipH="1">
            <a:off x="5947862" y="4069329"/>
            <a:ext cx="1" cy="356859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3" name="Linie"/>
          <p:cNvSpPr/>
          <p:nvPr/>
        </p:nvSpPr>
        <p:spPr>
          <a:xfrm>
            <a:off x="5947862" y="8034606"/>
            <a:ext cx="1" cy="184753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4" name="Linie"/>
          <p:cNvSpPr/>
          <p:nvPr/>
        </p:nvSpPr>
        <p:spPr>
          <a:xfrm>
            <a:off x="5947862" y="10278824"/>
            <a:ext cx="1" cy="1032376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5" name="Increase"/>
          <p:cNvSpPr txBox="1"/>
          <p:nvPr/>
        </p:nvSpPr>
        <p:spPr>
          <a:xfrm>
            <a:off x="3111676" y="2510165"/>
            <a:ext cx="221214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dirty="0"/>
              <a:t>Increase</a:t>
            </a:r>
          </a:p>
        </p:txBody>
      </p:sp>
      <p:sp>
        <p:nvSpPr>
          <p:cNvPr id="436" name="Decrease"/>
          <p:cNvSpPr txBox="1"/>
          <p:nvPr/>
        </p:nvSpPr>
        <p:spPr>
          <a:xfrm>
            <a:off x="3001870" y="5561196"/>
            <a:ext cx="24317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/>
              <a:t>Decrease</a:t>
            </a:r>
          </a:p>
        </p:txBody>
      </p:sp>
      <p:sp>
        <p:nvSpPr>
          <p:cNvPr id="437" name="Increase"/>
          <p:cNvSpPr txBox="1"/>
          <p:nvPr/>
        </p:nvSpPr>
        <p:spPr>
          <a:xfrm>
            <a:off x="3184573" y="10501569"/>
            <a:ext cx="221214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/>
              <a:t>Increase</a:t>
            </a:r>
          </a:p>
        </p:txBody>
      </p:sp>
      <p:sp>
        <p:nvSpPr>
          <p:cNvPr id="438" name="Constant"/>
          <p:cNvSpPr txBox="1"/>
          <p:nvPr/>
        </p:nvSpPr>
        <p:spPr>
          <a:xfrm>
            <a:off x="3121254" y="8419004"/>
            <a:ext cx="233878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/>
              <a:t>Constant</a:t>
            </a:r>
          </a:p>
        </p:txBody>
      </p:sp>
      <p:sp>
        <p:nvSpPr>
          <p:cNvPr id="439" name="Linie"/>
          <p:cNvSpPr/>
          <p:nvPr/>
        </p:nvSpPr>
        <p:spPr>
          <a:xfrm>
            <a:off x="19869782" y="2816872"/>
            <a:ext cx="1102926" cy="401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Grain size variability"/>
          <p:cNvSpPr txBox="1"/>
          <p:nvPr/>
        </p:nvSpPr>
        <p:spPr>
          <a:xfrm>
            <a:off x="17845907" y="1899196"/>
            <a:ext cx="502701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dirty="0"/>
              <a:t>Grain size variability</a:t>
            </a:r>
          </a:p>
        </p:txBody>
      </p:sp>
      <p:sp>
        <p:nvSpPr>
          <p:cNvPr id="441" name="Linie"/>
          <p:cNvSpPr/>
          <p:nvPr/>
        </p:nvSpPr>
        <p:spPr>
          <a:xfrm flipV="1">
            <a:off x="18667140" y="4170555"/>
            <a:ext cx="3648711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2" name="Linie"/>
          <p:cNvSpPr/>
          <p:nvPr/>
        </p:nvSpPr>
        <p:spPr>
          <a:xfrm>
            <a:off x="19347365" y="5561196"/>
            <a:ext cx="2070893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3" name="Linie"/>
          <p:cNvSpPr/>
          <p:nvPr/>
        </p:nvSpPr>
        <p:spPr>
          <a:xfrm flipV="1">
            <a:off x="20097219" y="9137147"/>
            <a:ext cx="686963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4" name="Linie"/>
          <p:cNvSpPr/>
          <p:nvPr/>
        </p:nvSpPr>
        <p:spPr>
          <a:xfrm>
            <a:off x="19592428" y="11661850"/>
            <a:ext cx="1825830" cy="266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464EDC-3F5E-744D-AF49-76A71F1DE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874"/>
          <a:stretch/>
        </p:blipFill>
        <p:spPr>
          <a:xfrm>
            <a:off x="7811146" y="2049332"/>
            <a:ext cx="8612786" cy="116317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1EC3F98-5E63-7644-896B-007328971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67" name="EastGRIP_logo.png" descr="EastGRIP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dirty="0"/>
              <a:t>Grain size</a:t>
            </a:r>
            <a:r>
              <a:rPr lang="de-DE" dirty="0"/>
              <a:t> </a:t>
            </a:r>
            <a:r>
              <a:rPr lang="de-DE" dirty="0" err="1"/>
              <a:t>variability</a:t>
            </a:r>
            <a:endParaRPr dirty="0"/>
          </a:p>
        </p:txBody>
      </p:sp>
      <p:pic>
        <p:nvPicPr>
          <p:cNvPr id="469" name="trend_EGRIP1507_3_20.bmp" descr="trend_EGRIP1507_3_20.bmp"/>
          <p:cNvPicPr>
            <a:picLocks noChangeAspect="1"/>
          </p:cNvPicPr>
          <p:nvPr/>
        </p:nvPicPr>
        <p:blipFill>
          <a:blip r:embed="rId3">
            <a:extLst/>
          </a:blip>
          <a:srcRect l="2047" t="2851" r="2047" b="3850"/>
          <a:stretch>
            <a:fillRect/>
          </a:stretch>
        </p:blipFill>
        <p:spPr>
          <a:xfrm>
            <a:off x="3240101" y="2044064"/>
            <a:ext cx="8289081" cy="1151953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828 m"/>
          <p:cNvSpPr txBox="1"/>
          <p:nvPr/>
        </p:nvSpPr>
        <p:spPr>
          <a:xfrm>
            <a:off x="1561074" y="2052594"/>
            <a:ext cx="156311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828 m</a:t>
            </a:r>
          </a:p>
        </p:txBody>
      </p:sp>
      <p:sp>
        <p:nvSpPr>
          <p:cNvPr id="471" name="1444 m"/>
          <p:cNvSpPr txBox="1"/>
          <p:nvPr/>
        </p:nvSpPr>
        <p:spPr>
          <a:xfrm>
            <a:off x="21282034" y="2052594"/>
            <a:ext cx="184556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1444 m</a:t>
            </a:r>
          </a:p>
        </p:txBody>
      </p:sp>
      <p:pic>
        <p:nvPicPr>
          <p:cNvPr id="472" name="trend_EGRIP2626_6_20.bmp" descr="trend_EGRIP2626_6_20.bmp"/>
          <p:cNvPicPr>
            <a:picLocks noChangeAspect="1"/>
          </p:cNvPicPr>
          <p:nvPr/>
        </p:nvPicPr>
        <p:blipFill>
          <a:blip r:embed="rId4">
            <a:extLst/>
          </a:blip>
          <a:srcRect l="3515" t="1208" r="11930" b="1208"/>
          <a:stretch>
            <a:fillRect/>
          </a:stretch>
        </p:blipFill>
        <p:spPr>
          <a:xfrm>
            <a:off x="12041167" y="2045652"/>
            <a:ext cx="8870240" cy="1151661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1 cm">
            <a:extLst>
              <a:ext uri="{FF2B5EF4-FFF2-40B4-BE49-F238E27FC236}">
                <a16:creationId xmlns:a16="http://schemas.microsoft.com/office/drawing/2014/main" id="{1C2CEE81-DCEA-1243-9CF4-837EEE28708A}"/>
              </a:ext>
            </a:extLst>
          </p:cNvPr>
          <p:cNvSpPr txBox="1"/>
          <p:nvPr/>
        </p:nvSpPr>
        <p:spPr>
          <a:xfrm>
            <a:off x="3847768" y="12834599"/>
            <a:ext cx="99593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1 cm</a:t>
            </a:r>
          </a:p>
        </p:txBody>
      </p:sp>
      <p:sp>
        <p:nvSpPr>
          <p:cNvPr id="10" name="Linie">
            <a:extLst>
              <a:ext uri="{FF2B5EF4-FFF2-40B4-BE49-F238E27FC236}">
                <a16:creationId xmlns:a16="http://schemas.microsoft.com/office/drawing/2014/main" id="{99AFD0A4-AEBF-924D-91D2-471E3775EA3B}"/>
              </a:ext>
            </a:extLst>
          </p:cNvPr>
          <p:cNvSpPr/>
          <p:nvPr/>
        </p:nvSpPr>
        <p:spPr>
          <a:xfrm>
            <a:off x="3532472" y="13395048"/>
            <a:ext cx="1722922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1 cm">
            <a:extLst>
              <a:ext uri="{FF2B5EF4-FFF2-40B4-BE49-F238E27FC236}">
                <a16:creationId xmlns:a16="http://schemas.microsoft.com/office/drawing/2014/main" id="{672075C5-A9E4-4B45-B244-DE564CF53145}"/>
              </a:ext>
            </a:extLst>
          </p:cNvPr>
          <p:cNvSpPr txBox="1"/>
          <p:nvPr/>
        </p:nvSpPr>
        <p:spPr>
          <a:xfrm>
            <a:off x="19400588" y="12834599"/>
            <a:ext cx="99593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1 cm</a:t>
            </a:r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3B767C5D-D108-7B4A-9319-F77051639BFD}"/>
              </a:ext>
            </a:extLst>
          </p:cNvPr>
          <p:cNvSpPr/>
          <p:nvPr/>
        </p:nvSpPr>
        <p:spPr>
          <a:xfrm>
            <a:off x="19085292" y="13395048"/>
            <a:ext cx="1722922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FD7FD05-D47D-3D4E-BE3E-23586E248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990" y="9551010"/>
            <a:ext cx="5413927" cy="4000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71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776_1l.pdf" descr="776_1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834" y="2128539"/>
            <a:ext cx="12998219" cy="7602732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426 m"/>
          <p:cNvSpPr txBox="1"/>
          <p:nvPr/>
        </p:nvSpPr>
        <p:spPr>
          <a:xfrm>
            <a:off x="538570" y="2128539"/>
            <a:ext cx="156613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426 m</a:t>
            </a:r>
          </a:p>
        </p:txBody>
      </p:sp>
      <p:pic>
        <p:nvPicPr>
          <p:cNvPr id="374" name="1315_3l.pdf" descr="1315_3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11887" y="3318205"/>
            <a:ext cx="10324681" cy="8397745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723 m"/>
          <p:cNvSpPr txBox="1"/>
          <p:nvPr/>
        </p:nvSpPr>
        <p:spPr>
          <a:xfrm>
            <a:off x="13755818" y="3289612"/>
            <a:ext cx="156613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723 m</a:t>
            </a:r>
          </a:p>
        </p:txBody>
      </p:sp>
      <p:sp>
        <p:nvSpPr>
          <p:cNvPr id="380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Indications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dirty="0"/>
              <a:t>Dynamic Recrystallisation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BF3BF46-19D6-D34F-848D-BC546C8B2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09E64FF-E539-CE40-9E9D-6B3C610C69D3}"/>
              </a:ext>
            </a:extLst>
          </p:cNvPr>
          <p:cNvSpPr/>
          <p:nvPr/>
        </p:nvSpPr>
        <p:spPr>
          <a:xfrm>
            <a:off x="4264717" y="12923626"/>
            <a:ext cx="75567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latin typeface="URWPalladioL"/>
              </a:rPr>
              <a:t>Weikusat</a:t>
            </a:r>
            <a:r>
              <a:rPr lang="de-DE" sz="1400" b="0" dirty="0">
                <a:latin typeface="URWPalladioL"/>
              </a:rPr>
              <a:t>, Ilka, Sepp </a:t>
            </a:r>
            <a:r>
              <a:rPr lang="de-DE" sz="1400" b="0" dirty="0" err="1">
                <a:latin typeface="URWPalladioL"/>
              </a:rPr>
              <a:t>Kipfstuhl</a:t>
            </a:r>
            <a:r>
              <a:rPr lang="de-DE" sz="1400" b="0" dirty="0">
                <a:latin typeface="URWPalladioL"/>
              </a:rPr>
              <a:t>, </a:t>
            </a:r>
            <a:r>
              <a:rPr lang="de-DE" sz="1400" b="0" dirty="0" err="1">
                <a:latin typeface="URWPalladioL"/>
              </a:rPr>
              <a:t>Sérgio</a:t>
            </a:r>
            <a:r>
              <a:rPr lang="de-DE" sz="1400" b="0" dirty="0">
                <a:latin typeface="URWPalladioL"/>
              </a:rPr>
              <a:t> H. </a:t>
            </a:r>
            <a:r>
              <a:rPr lang="de-DE" sz="1400" b="0" dirty="0" err="1">
                <a:latin typeface="URWPalladioL"/>
              </a:rPr>
              <a:t>Faria</a:t>
            </a:r>
            <a:r>
              <a:rPr lang="de-DE" sz="1400" b="0" dirty="0">
                <a:latin typeface="URWPalladioL"/>
              </a:rPr>
              <a:t>, </a:t>
            </a:r>
            <a:r>
              <a:rPr lang="de-DE" sz="1400" b="0" dirty="0" err="1">
                <a:latin typeface="URWPalladioL"/>
              </a:rPr>
              <a:t>Nobuhiko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Azuma</a:t>
            </a:r>
            <a:r>
              <a:rPr lang="de-DE" sz="1400" b="0" dirty="0">
                <a:latin typeface="URWPalladioL"/>
              </a:rPr>
              <a:t>, </a:t>
            </a:r>
            <a:r>
              <a:rPr lang="de-DE" sz="1400" b="0" dirty="0" err="1">
                <a:latin typeface="URWPalladioL"/>
              </a:rPr>
              <a:t>and</a:t>
            </a:r>
            <a:r>
              <a:rPr lang="de-DE" sz="1400" b="0" dirty="0">
                <a:latin typeface="URWPalladioL"/>
              </a:rPr>
              <a:t> Atsushi </a:t>
            </a:r>
            <a:r>
              <a:rPr lang="de-DE" sz="1400" b="0" dirty="0" err="1">
                <a:latin typeface="URWPalladioL"/>
              </a:rPr>
              <a:t>Miyamoto</a:t>
            </a:r>
            <a:r>
              <a:rPr lang="de-DE" sz="1400" b="0" dirty="0">
                <a:latin typeface="URWPalladioL"/>
              </a:rPr>
              <a:t> (</a:t>
            </a:r>
            <a:r>
              <a:rPr lang="de-DE" sz="1400" dirty="0">
                <a:latin typeface="URWPalladioL"/>
              </a:rPr>
              <a:t>2009</a:t>
            </a:r>
            <a:r>
              <a:rPr lang="de-DE" sz="1400" b="0" dirty="0">
                <a:latin typeface="URWPalladioL"/>
              </a:rPr>
              <a:t>). “</a:t>
            </a:r>
            <a:r>
              <a:rPr lang="de-DE" sz="1400" b="0" dirty="0" err="1">
                <a:latin typeface="URWPalladioL"/>
              </a:rPr>
              <a:t>Subgrain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boundaries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and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related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microstructural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features</a:t>
            </a:r>
            <a:r>
              <a:rPr lang="de-DE" sz="1400" b="0" dirty="0">
                <a:latin typeface="URWPalladioL"/>
              </a:rPr>
              <a:t> in EDML (</a:t>
            </a:r>
            <a:r>
              <a:rPr lang="de-DE" sz="1400" b="0" dirty="0" err="1">
                <a:latin typeface="URWPalladioL"/>
              </a:rPr>
              <a:t>Antarctica</a:t>
            </a:r>
            <a:r>
              <a:rPr lang="de-DE" sz="1400" b="0" dirty="0">
                <a:latin typeface="URWPalladioL"/>
              </a:rPr>
              <a:t>) </a:t>
            </a:r>
            <a:r>
              <a:rPr lang="de-DE" sz="1400" b="0" dirty="0" err="1">
                <a:latin typeface="URWPalladioL"/>
              </a:rPr>
              <a:t>deep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ice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core</a:t>
            </a:r>
            <a:r>
              <a:rPr lang="de-DE" sz="1400" b="0" dirty="0">
                <a:latin typeface="URWPalladioL"/>
              </a:rPr>
              <a:t>”. In: </a:t>
            </a:r>
            <a:r>
              <a:rPr lang="de-DE" sz="1400" b="0" i="1" dirty="0">
                <a:latin typeface="URWPalladioL"/>
              </a:rPr>
              <a:t>Journal </a:t>
            </a:r>
            <a:r>
              <a:rPr lang="de-DE" sz="1400" b="0" i="1" dirty="0" err="1">
                <a:latin typeface="URWPalladioL"/>
              </a:rPr>
              <a:t>of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Glaciology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dirty="0">
                <a:latin typeface="URWPalladioL"/>
              </a:rPr>
              <a:t>55.191, pp. 461–472. ISSN: 00221430. DOI: </a:t>
            </a:r>
            <a:r>
              <a:rPr lang="de-DE" sz="1400" b="0" dirty="0">
                <a:solidFill>
                  <a:srgbClr val="7F0000"/>
                </a:solidFill>
                <a:latin typeface="SFTT1095"/>
              </a:rPr>
              <a:t>10.3189/002214309788816614</a:t>
            </a:r>
            <a:r>
              <a:rPr lang="de-DE" sz="1400" b="0" dirty="0">
                <a:latin typeface="URWPalladioL"/>
              </a:rPr>
              <a:t>. </a:t>
            </a:r>
            <a:endParaRPr lang="de-DE" sz="1400" b="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71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2475_2l.pdf" descr="2475_2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840" y="3859180"/>
            <a:ext cx="10302966" cy="818120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1361 m"/>
          <p:cNvSpPr txBox="1"/>
          <p:nvPr/>
        </p:nvSpPr>
        <p:spPr>
          <a:xfrm>
            <a:off x="219840" y="3859180"/>
            <a:ext cx="185146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1361 m</a:t>
            </a:r>
          </a:p>
        </p:txBody>
      </p:sp>
      <p:pic>
        <p:nvPicPr>
          <p:cNvPr id="378" name="2506_5l.pdf" descr="2506_5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42953" y="3795798"/>
            <a:ext cx="13221467" cy="830797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1378 m"/>
          <p:cNvSpPr txBox="1"/>
          <p:nvPr/>
        </p:nvSpPr>
        <p:spPr>
          <a:xfrm>
            <a:off x="11142953" y="3859180"/>
            <a:ext cx="185146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1378 m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FA99EB3-6D0C-3740-925A-588F8065BCA4}"/>
              </a:ext>
            </a:extLst>
          </p:cNvPr>
          <p:cNvSpPr txBox="1">
            <a:spLocks/>
          </p:cNvSpPr>
          <p:nvPr/>
        </p:nvSpPr>
        <p:spPr>
          <a:xfrm>
            <a:off x="219840" y="753847"/>
            <a:ext cx="16845697" cy="1239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9" tIns="91439" rIns="91439" bIns="91439" anchor="t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de-DE" dirty="0" err="1"/>
              <a:t>Indications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Dynamic </a:t>
            </a:r>
            <a:r>
              <a:rPr lang="de-DE" dirty="0" err="1"/>
              <a:t>Recrystallisation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128981-80E0-094D-9EE4-406EB092B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465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83" name="EastGRIP_logo.png" descr="EastGRIP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368" y="2025352"/>
            <a:ext cx="8590973" cy="1102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12270" y="2126952"/>
            <a:ext cx="8165294" cy="1102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5950" y="2044064"/>
            <a:ext cx="5697170" cy="3080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Bild" descr="Bild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18074" y="8321301"/>
            <a:ext cx="4384070" cy="4135328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277 m"/>
          <p:cNvSpPr txBox="1"/>
          <p:nvPr/>
        </p:nvSpPr>
        <p:spPr>
          <a:xfrm>
            <a:off x="650450" y="2137772"/>
            <a:ext cx="156613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277 m</a:t>
            </a:r>
          </a:p>
        </p:txBody>
      </p:sp>
      <p:sp>
        <p:nvSpPr>
          <p:cNvPr id="390" name="1 cm"/>
          <p:cNvSpPr txBox="1"/>
          <p:nvPr/>
        </p:nvSpPr>
        <p:spPr>
          <a:xfrm>
            <a:off x="7287748" y="12262654"/>
            <a:ext cx="99593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1 cm</a:t>
            </a:r>
          </a:p>
        </p:txBody>
      </p:sp>
      <p:sp>
        <p:nvSpPr>
          <p:cNvPr id="391" name="Linie"/>
          <p:cNvSpPr/>
          <p:nvPr/>
        </p:nvSpPr>
        <p:spPr>
          <a:xfrm>
            <a:off x="7037394" y="12823103"/>
            <a:ext cx="1550424" cy="5017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4" name="338 m"/>
          <p:cNvSpPr txBox="1"/>
          <p:nvPr/>
        </p:nvSpPr>
        <p:spPr>
          <a:xfrm>
            <a:off x="15752421" y="2236172"/>
            <a:ext cx="156613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4000" dirty="0"/>
              <a:t>338 m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C739F73-EA48-4340-8A2C-C6DF6F84E5AC}"/>
              </a:ext>
            </a:extLst>
          </p:cNvPr>
          <p:cNvSpPr txBox="1">
            <a:spLocks/>
          </p:cNvSpPr>
          <p:nvPr/>
        </p:nvSpPr>
        <p:spPr>
          <a:xfrm>
            <a:off x="219840" y="753847"/>
            <a:ext cx="16845697" cy="1239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9" tIns="91439" rIns="91439" bIns="91439" anchor="t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de-DE" dirty="0" err="1"/>
              <a:t>Indications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Dynamic </a:t>
            </a:r>
            <a:r>
              <a:rPr lang="de-DE" dirty="0" err="1"/>
              <a:t>Recrystallisation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F3D987-2763-4544-9580-5282079D04ED}"/>
              </a:ext>
            </a:extLst>
          </p:cNvPr>
          <p:cNvSpPr txBox="1"/>
          <p:nvPr/>
        </p:nvSpPr>
        <p:spPr>
          <a:xfrm>
            <a:off x="9614491" y="6750044"/>
            <a:ext cx="473847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Passchier</a:t>
            </a: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kumimoji="0" lang="de-DE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Trouw</a:t>
            </a: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(2005)</a:t>
            </a:r>
          </a:p>
        </p:txBody>
      </p:sp>
      <p:sp>
        <p:nvSpPr>
          <p:cNvPr id="17" name="1 cm">
            <a:extLst>
              <a:ext uri="{FF2B5EF4-FFF2-40B4-BE49-F238E27FC236}">
                <a16:creationId xmlns:a16="http://schemas.microsoft.com/office/drawing/2014/main" id="{7FB3B9A8-4D0E-1A4A-B20C-2ED988EEB965}"/>
              </a:ext>
            </a:extLst>
          </p:cNvPr>
          <p:cNvSpPr txBox="1"/>
          <p:nvPr/>
        </p:nvSpPr>
        <p:spPr>
          <a:xfrm>
            <a:off x="22128084" y="12262654"/>
            <a:ext cx="99593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1 cm</a:t>
            </a:r>
          </a:p>
        </p:txBody>
      </p:sp>
      <p:sp>
        <p:nvSpPr>
          <p:cNvPr id="19" name="Linie">
            <a:extLst>
              <a:ext uri="{FF2B5EF4-FFF2-40B4-BE49-F238E27FC236}">
                <a16:creationId xmlns:a16="http://schemas.microsoft.com/office/drawing/2014/main" id="{BD8ED672-9B65-CD43-B5D2-B436138ACCF2}"/>
              </a:ext>
            </a:extLst>
          </p:cNvPr>
          <p:cNvSpPr/>
          <p:nvPr/>
        </p:nvSpPr>
        <p:spPr>
          <a:xfrm>
            <a:off x="21858876" y="12823103"/>
            <a:ext cx="1550424" cy="5017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C5EC5-9010-5E46-938E-3FD061C5D1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77" name="EastGRIP_logo.png" descr="EastGRIP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D0A96AD-3665-9C46-A6AF-CB5ED682908C}"/>
              </a:ext>
            </a:extLst>
          </p:cNvPr>
          <p:cNvSpPr txBox="1"/>
          <p:nvPr/>
        </p:nvSpPr>
        <p:spPr>
          <a:xfrm>
            <a:off x="0" y="2158842"/>
            <a:ext cx="24486007" cy="576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l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6000" b="1" dirty="0">
                <a:solidFill>
                  <a:schemeClr val="tx1"/>
                </a:solidFill>
              </a:rPr>
              <a:t>1097</a:t>
            </a:r>
            <a:r>
              <a:rPr lang="en-GB" sz="6000" b="1" dirty="0"/>
              <a:t> thin sections </a:t>
            </a:r>
            <a:r>
              <a:rPr lang="en-GB" sz="6000" dirty="0"/>
              <a:t>from upper </a:t>
            </a:r>
            <a:r>
              <a:rPr lang="en-GB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2121m</a:t>
            </a:r>
            <a:r>
              <a:rPr lang="en-GB" sz="6000" dirty="0"/>
              <a:t> of EGRIP ice core analysed regarding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microstructure</a:t>
            </a:r>
            <a:r>
              <a:rPr lang="en-GB" sz="6000" b="1" dirty="0"/>
              <a:t> and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fabric</a:t>
            </a:r>
            <a:endParaRPr lang="en-GB" sz="6000" b="1" dirty="0"/>
          </a:p>
          <a:p>
            <a:pPr marL="857250" indent="-857250" algn="l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6000" dirty="0"/>
              <a:t>emphasis on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CPO</a:t>
            </a:r>
            <a:r>
              <a:rPr lang="en-GB" sz="6000" b="1" dirty="0"/>
              <a:t>,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grain size</a:t>
            </a:r>
            <a:r>
              <a:rPr lang="en-GB" sz="6000" b="1" dirty="0"/>
              <a:t>, grain shape </a:t>
            </a:r>
            <a:r>
              <a:rPr lang="en-GB" sz="6000" dirty="0"/>
              <a:t>and indications of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dynamic recrystallisation</a:t>
            </a:r>
            <a:endParaRPr lang="en-GB" sz="66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FD61285-A0F6-5445-9F34-F75B5C3DB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Take-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message</a:t>
            </a:r>
            <a:endParaRPr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D2AC28-63E3-2D44-B6C4-FCF7C8ED5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77" name="EastGRIP_logo.png" descr="EastGRIP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Take-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message</a:t>
            </a:r>
            <a:endParaRPr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D0A96AD-3665-9C46-A6AF-CB5ED682908C}"/>
              </a:ext>
            </a:extLst>
          </p:cNvPr>
          <p:cNvSpPr txBox="1"/>
          <p:nvPr/>
        </p:nvSpPr>
        <p:spPr>
          <a:xfrm>
            <a:off x="18658" y="1691930"/>
            <a:ext cx="24203608" cy="583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l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6000" dirty="0"/>
              <a:t> more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rapid evolution of anisotropy</a:t>
            </a:r>
            <a:r>
              <a:rPr lang="en-GB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6000" dirty="0"/>
              <a:t>with depth compared to lower dynamic sites</a:t>
            </a:r>
          </a:p>
          <a:p>
            <a:pPr marL="857250" lvl="1" indent="-857250" algn="l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6000" dirty="0"/>
              <a:t> different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deformation modes </a:t>
            </a:r>
            <a:r>
              <a:rPr lang="en-GB" sz="6000" b="1" dirty="0"/>
              <a:t>with depth </a:t>
            </a:r>
            <a:r>
              <a:rPr lang="en-GB" sz="6000" dirty="0"/>
              <a:t>+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novel CPOs</a:t>
            </a:r>
            <a:endParaRPr lang="en-GB" sz="6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857250" lvl="1" indent="-857250" algn="l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6000" dirty="0"/>
              <a:t> occurrence of </a:t>
            </a:r>
            <a:r>
              <a:rPr lang="en-GB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dynamic recrystallisation </a:t>
            </a:r>
            <a:r>
              <a:rPr lang="en-GB" sz="6000" dirty="0"/>
              <a:t>throughout </a:t>
            </a:r>
            <a:r>
              <a:rPr lang="en-GB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entire core</a:t>
            </a:r>
            <a:endParaRPr lang="en-GB" sz="66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53AED6F-111B-BC45-BFEB-16A0F45A4142}"/>
              </a:ext>
            </a:extLst>
          </p:cNvPr>
          <p:cNvSpPr/>
          <p:nvPr/>
        </p:nvSpPr>
        <p:spPr>
          <a:xfrm>
            <a:off x="2406050" y="9322982"/>
            <a:ext cx="19428823" cy="2943306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6600" dirty="0"/>
              <a:t>small step towards an </a:t>
            </a:r>
            <a:r>
              <a:rPr lang="en-GB" sz="6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enhanced understanding </a:t>
            </a:r>
            <a:r>
              <a:rPr lang="en-GB" sz="6600" dirty="0"/>
              <a:t>of NEGIS and </a:t>
            </a:r>
            <a:r>
              <a:rPr lang="en-GB" sz="6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ice stream flow </a:t>
            </a:r>
            <a:r>
              <a:rPr lang="en-GB" sz="6600" dirty="0"/>
              <a:t>in general </a:t>
            </a:r>
            <a:endParaRPr lang="de-DE" sz="6000" dirty="0"/>
          </a:p>
        </p:txBody>
      </p:sp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C1F7F9A0-6CC7-2844-8D83-35BAC69F1DEA}"/>
              </a:ext>
            </a:extLst>
          </p:cNvPr>
          <p:cNvSpPr/>
          <p:nvPr/>
        </p:nvSpPr>
        <p:spPr>
          <a:xfrm>
            <a:off x="11593483" y="7382140"/>
            <a:ext cx="1053956" cy="181673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0C8D92-3003-6243-8111-6E790A41BEEA}"/>
              </a:ext>
            </a:extLst>
          </p:cNvPr>
          <p:cNvSpPr/>
          <p:nvPr/>
        </p:nvSpPr>
        <p:spPr>
          <a:xfrm>
            <a:off x="18658" y="12483013"/>
            <a:ext cx="316269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de-DE" sz="2400" dirty="0"/>
              <a:t>Nicolas Stoll</a:t>
            </a:r>
          </a:p>
          <a:p>
            <a:pPr algn="l"/>
            <a:r>
              <a:rPr lang="de-DE" sz="2400" dirty="0">
                <a:hlinkClick r:id="rId3"/>
              </a:rPr>
              <a:t>nicolas.stoll@awi.de</a:t>
            </a:r>
            <a:endParaRPr lang="de-DE" sz="2400" dirty="0"/>
          </a:p>
          <a:p>
            <a:pPr algn="l"/>
            <a:r>
              <a:rPr lang="de-DE" sz="2400" dirty="0"/>
              <a:t>      @</a:t>
            </a:r>
            <a:r>
              <a:rPr lang="de-DE" sz="2400" dirty="0" err="1"/>
              <a:t>stoll_nico</a:t>
            </a:r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846013-B0FB-3A44-B780-43F071D25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6" y="13242786"/>
            <a:ext cx="473214" cy="4732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2B4F1D7-81E2-DF4D-9A93-B6FB5D4F8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959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66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dirty="0"/>
              <a:t>Introduction</a:t>
            </a:r>
          </a:p>
        </p:txBody>
      </p:sp>
      <p:pic>
        <p:nvPicPr>
          <p:cNvPr id="11" name="Bild 12" descr="Bildschirmfoto 2017-12-06 um 20.26.42.png">
            <a:extLst>
              <a:ext uri="{FF2B5EF4-FFF2-40B4-BE49-F238E27FC236}">
                <a16:creationId xmlns:a16="http://schemas.microsoft.com/office/drawing/2014/main" id="{02BFDF0D-A48D-814C-87B3-8DB5D6AB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713" y="2125037"/>
            <a:ext cx="6750780" cy="1119085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2570740-6166-A048-8AB8-175F8BAFBDF1}"/>
              </a:ext>
            </a:extLst>
          </p:cNvPr>
          <p:cNvSpPr txBox="1"/>
          <p:nvPr/>
        </p:nvSpPr>
        <p:spPr>
          <a:xfrm>
            <a:off x="14019646" y="13083017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6000" dirty="0"/>
          </a:p>
        </p:txBody>
      </p:sp>
      <p:pic>
        <p:nvPicPr>
          <p:cNvPr id="14" name="Picture 5" descr="C:\Users\nstoll\Desktop\Msc\pics presentation\velocities_Aschwanden2016 - Kopie - Kopie.jpg">
            <a:extLst>
              <a:ext uri="{FF2B5EF4-FFF2-40B4-BE49-F238E27FC236}">
                <a16:creationId xmlns:a16="http://schemas.microsoft.com/office/drawing/2014/main" id="{0F1A2E8E-012C-F348-BA9C-F16641CB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23" y="2196706"/>
            <a:ext cx="6765990" cy="114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612A681-D7DA-CE4D-A893-B61313834938}"/>
              </a:ext>
            </a:extLst>
          </p:cNvPr>
          <p:cNvSpPr txBox="1"/>
          <p:nvPr/>
        </p:nvSpPr>
        <p:spPr>
          <a:xfrm>
            <a:off x="-18288" y="1938220"/>
            <a:ext cx="3026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/>
              <a:t>Measured</a:t>
            </a:r>
            <a:r>
              <a:rPr lang="de-DE" sz="4400" dirty="0"/>
              <a:t> </a:t>
            </a:r>
          </a:p>
          <a:p>
            <a:pPr algn="l"/>
            <a:r>
              <a:rPr lang="de-DE" sz="4400" dirty="0" err="1"/>
              <a:t>velocities</a:t>
            </a:r>
            <a:endParaRPr lang="en-US" sz="4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FD27E9-C32D-2C41-9F37-E64D46925500}"/>
              </a:ext>
            </a:extLst>
          </p:cNvPr>
          <p:cNvSpPr txBox="1"/>
          <p:nvPr/>
        </p:nvSpPr>
        <p:spPr>
          <a:xfrm>
            <a:off x="7385479" y="1938047"/>
            <a:ext cx="28264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400" dirty="0" err="1"/>
              <a:t>Modelled</a:t>
            </a:r>
            <a:r>
              <a:rPr lang="de-DE" sz="4400" dirty="0"/>
              <a:t> </a:t>
            </a:r>
          </a:p>
          <a:p>
            <a:pPr algn="l"/>
            <a:r>
              <a:rPr lang="de-DE" sz="4400" dirty="0" err="1"/>
              <a:t>velocities</a:t>
            </a:r>
            <a:endParaRPr lang="en-US" sz="4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3DDC0EE-79EE-1E4E-BC93-5FD2CB9BC364}"/>
              </a:ext>
            </a:extLst>
          </p:cNvPr>
          <p:cNvSpPr txBox="1"/>
          <p:nvPr/>
        </p:nvSpPr>
        <p:spPr>
          <a:xfrm>
            <a:off x="0" y="12075470"/>
            <a:ext cx="30329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Joughin</a:t>
            </a:r>
            <a:r>
              <a:rPr lang="de-DE" sz="1400" b="0" dirty="0"/>
              <a:t>, Ian, Ben E. Smith, </a:t>
            </a:r>
            <a:r>
              <a:rPr lang="de-DE" sz="1400" b="0" dirty="0" err="1"/>
              <a:t>and</a:t>
            </a:r>
            <a:r>
              <a:rPr lang="de-DE" sz="1400" b="0" dirty="0"/>
              <a:t> Ian M. </a:t>
            </a:r>
            <a:r>
              <a:rPr lang="de-DE" sz="1400" b="0" dirty="0" err="1"/>
              <a:t>Howat</a:t>
            </a:r>
            <a:r>
              <a:rPr lang="de-DE" sz="1400" b="0" dirty="0"/>
              <a:t> (</a:t>
            </a:r>
            <a:r>
              <a:rPr lang="de-DE" sz="1400" dirty="0"/>
              <a:t>2017</a:t>
            </a:r>
            <a:r>
              <a:rPr lang="de-DE" sz="1400" b="0" dirty="0"/>
              <a:t>). “A </a:t>
            </a:r>
            <a:r>
              <a:rPr lang="de-DE" sz="1400" b="0" dirty="0" err="1"/>
              <a:t>complete</a:t>
            </a:r>
            <a:r>
              <a:rPr lang="de-DE" sz="1400" b="0" dirty="0"/>
              <a:t> </a:t>
            </a:r>
            <a:r>
              <a:rPr lang="de-DE" sz="1400" b="0" dirty="0" err="1"/>
              <a:t>map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Green- </a:t>
            </a:r>
            <a:r>
              <a:rPr lang="de-DE" sz="1400" b="0" dirty="0" err="1"/>
              <a:t>land</a:t>
            </a:r>
            <a:r>
              <a:rPr lang="de-DE" sz="1400" b="0" dirty="0"/>
              <a:t>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velocity</a:t>
            </a:r>
            <a:r>
              <a:rPr lang="de-DE" sz="1400" b="0" dirty="0"/>
              <a:t> </a:t>
            </a:r>
            <a:r>
              <a:rPr lang="de-DE" sz="1400" b="0" dirty="0" err="1"/>
              <a:t>derived</a:t>
            </a:r>
            <a:r>
              <a:rPr lang="de-DE" sz="1400" b="0" dirty="0"/>
              <a:t> </a:t>
            </a:r>
            <a:r>
              <a:rPr lang="de-DE" sz="1400" b="0" dirty="0" err="1"/>
              <a:t>from</a:t>
            </a:r>
            <a:r>
              <a:rPr lang="de-DE" sz="1400" b="0" dirty="0"/>
              <a:t> </a:t>
            </a:r>
            <a:r>
              <a:rPr lang="de-DE" sz="1400" b="0" dirty="0" err="1"/>
              <a:t>satellite</a:t>
            </a:r>
            <a:r>
              <a:rPr lang="de-DE" sz="1400" b="0" dirty="0"/>
              <a:t> </a:t>
            </a:r>
            <a:r>
              <a:rPr lang="de-DE" sz="1400" b="0" dirty="0" err="1"/>
              <a:t>data</a:t>
            </a:r>
            <a:r>
              <a:rPr lang="de-DE" sz="1400" b="0" dirty="0"/>
              <a:t> </a:t>
            </a:r>
            <a:r>
              <a:rPr lang="de-DE" sz="1400" b="0" dirty="0" err="1"/>
              <a:t>collected</a:t>
            </a:r>
            <a:r>
              <a:rPr lang="de-DE" sz="1400" b="0" dirty="0"/>
              <a:t> </a:t>
            </a:r>
            <a:r>
              <a:rPr lang="de-DE" sz="1400" b="0" dirty="0" err="1"/>
              <a:t>over</a:t>
            </a:r>
            <a:r>
              <a:rPr lang="de-DE" sz="1400" b="0" dirty="0"/>
              <a:t> 20 </a:t>
            </a:r>
            <a:r>
              <a:rPr lang="de-DE" sz="1400" b="0" dirty="0" err="1"/>
              <a:t>years</a:t>
            </a:r>
            <a:r>
              <a:rPr lang="de-DE" sz="1400" b="0" dirty="0"/>
              <a:t>”. In: </a:t>
            </a:r>
            <a:r>
              <a:rPr lang="de-DE" sz="1400" b="0" i="1" dirty="0"/>
              <a:t>Journal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Glaciology</a:t>
            </a:r>
            <a:r>
              <a:rPr lang="de-DE" sz="1400" b="0" i="1" dirty="0"/>
              <a:t> </a:t>
            </a:r>
            <a:r>
              <a:rPr lang="de-DE" sz="1400" b="0" dirty="0"/>
              <a:t>64.243, pp. 1–11. ISSN: 00221430. DOI: 10.1017/jog.2017.73.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776FCF5-7BB9-5944-B405-F5228AA6040F}"/>
              </a:ext>
            </a:extLst>
          </p:cNvPr>
          <p:cNvSpPr txBox="1"/>
          <p:nvPr/>
        </p:nvSpPr>
        <p:spPr>
          <a:xfrm>
            <a:off x="16554544" y="3311445"/>
            <a:ext cx="7360932" cy="7909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4800" dirty="0">
                <a:latin typeface="Helvetica" pitchFamily="2" charset="0"/>
              </a:rPr>
              <a:t>IPCC 5 (2013)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Models</a:t>
            </a:r>
            <a:r>
              <a:rPr lang="de-DE" sz="4400" dirty="0">
                <a:latin typeface="Helvetica" pitchFamily="2" charset="0"/>
              </a:rPr>
              <a:t> do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not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latin typeface="Helvetica" pitchFamily="2" charset="0"/>
              </a:rPr>
              <a:t>predict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solid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ice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discharge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 </a:t>
            </a:r>
            <a:r>
              <a:rPr lang="de-DE" sz="4400" dirty="0">
                <a:latin typeface="Helvetica" pitchFamily="2" charset="0"/>
              </a:rPr>
              <a:t>well </a:t>
            </a:r>
            <a:r>
              <a:rPr lang="de-DE" sz="4400" dirty="0" err="1">
                <a:latin typeface="Helvetica" pitchFamily="2" charset="0"/>
              </a:rPr>
              <a:t>enough</a:t>
            </a:r>
            <a:br>
              <a:rPr lang="de-DE" sz="4400" dirty="0">
                <a:latin typeface="Helvetica" pitchFamily="2" charset="0"/>
              </a:rPr>
            </a:br>
            <a:endParaRPr lang="de-DE" sz="4400" dirty="0">
              <a:latin typeface="Helvetica" pitchFamily="2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4400" dirty="0" err="1">
                <a:latin typeface="Helvetica" pitchFamily="2" charset="0"/>
              </a:rPr>
              <a:t>Significant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uncertainties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latin typeface="Helvetica" pitchFamily="2" charset="0"/>
              </a:rPr>
              <a:t>remain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latin typeface="Helvetica" pitchFamily="2" charset="0"/>
              </a:rPr>
              <a:t>regarding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latin typeface="Helvetica" pitchFamily="2" charset="0"/>
              </a:rPr>
              <a:t>the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magnitude</a:t>
            </a:r>
            <a:r>
              <a:rPr lang="de-DE" sz="4400" dirty="0">
                <a:latin typeface="Helvetica" pitchFamily="2" charset="0"/>
              </a:rPr>
              <a:t> and rate of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ice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stream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contribution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 </a:t>
            </a:r>
            <a:r>
              <a:rPr lang="de-DE" sz="4400" dirty="0" err="1">
                <a:latin typeface="Helvetica" pitchFamily="2" charset="0"/>
              </a:rPr>
              <a:t>towards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latin typeface="Helvetica" pitchFamily="2" charset="0"/>
              </a:rPr>
              <a:t>future</a:t>
            </a:r>
            <a:r>
              <a:rPr lang="de-DE" sz="4400" dirty="0">
                <a:latin typeface="Helvetica" pitchFamily="2" charset="0"/>
              </a:rPr>
              <a:t>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sea</a:t>
            </a:r>
            <a:r>
              <a:rPr lang="de-DE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-level </a:t>
            </a:r>
            <a:r>
              <a:rPr lang="de-DE" sz="4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rPr>
              <a:t>rise</a:t>
            </a:r>
            <a:endParaRPr lang="de-DE" sz="4400" dirty="0">
              <a:solidFill>
                <a:schemeClr val="accent1">
                  <a:lumMod val="60000"/>
                  <a:lumOff val="40000"/>
                </a:schemeClr>
              </a:solidFill>
              <a:latin typeface="Helvetica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54297F4-9729-4847-8E1F-9FDD649A6DD0}"/>
              </a:ext>
            </a:extLst>
          </p:cNvPr>
          <p:cNvSpPr/>
          <p:nvPr/>
        </p:nvSpPr>
        <p:spPr>
          <a:xfrm>
            <a:off x="13138364" y="11772855"/>
            <a:ext cx="2855506" cy="190305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4" descr="C:\Users\nstoll\Desktop\Msc\pics presentation\velocities_Aschwanden2016 - Kopie.jpg">
            <a:extLst>
              <a:ext uri="{FF2B5EF4-FFF2-40B4-BE49-F238E27FC236}">
                <a16:creationId xmlns:a16="http://schemas.microsoft.com/office/drawing/2014/main" id="{DCF9568F-F3B3-9848-BAE3-6A76999E1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3" r="1505"/>
          <a:stretch/>
        </p:blipFill>
        <p:spPr bwMode="auto">
          <a:xfrm>
            <a:off x="12943337" y="10991173"/>
            <a:ext cx="3528000" cy="11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7978E1D-6CA6-7E4E-BC3A-B7507C8A8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6A44AF0-81FF-784E-808C-892D592880D7}"/>
              </a:ext>
            </a:extLst>
          </p:cNvPr>
          <p:cNvSpPr/>
          <p:nvPr/>
        </p:nvSpPr>
        <p:spPr>
          <a:xfrm>
            <a:off x="12717238" y="12112108"/>
            <a:ext cx="36977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latin typeface="URWPalladioL"/>
              </a:rPr>
              <a:t>Modified</a:t>
            </a:r>
            <a:r>
              <a:rPr lang="de-DE" sz="140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from</a:t>
            </a:r>
            <a:r>
              <a:rPr lang="de-DE" sz="1400" dirty="0">
                <a:latin typeface="URWPalladioL"/>
              </a:rPr>
              <a:t> </a:t>
            </a:r>
            <a:r>
              <a:rPr lang="de-DE" sz="1400" dirty="0" err="1">
                <a:latin typeface="URWPalladioL"/>
              </a:rPr>
              <a:t>Aschwanden</a:t>
            </a:r>
            <a:r>
              <a:rPr lang="de-DE" sz="1400" b="0" dirty="0">
                <a:latin typeface="URWPalladioL"/>
              </a:rPr>
              <a:t>, Andy, Mark A. </a:t>
            </a:r>
            <a:r>
              <a:rPr lang="de-DE" sz="1400" b="0" dirty="0" err="1">
                <a:latin typeface="URWPalladioL"/>
              </a:rPr>
              <a:t>Fahnestock</a:t>
            </a:r>
            <a:r>
              <a:rPr lang="de-DE" sz="1400" b="0" dirty="0">
                <a:latin typeface="URWPalladioL"/>
              </a:rPr>
              <a:t>, </a:t>
            </a:r>
            <a:r>
              <a:rPr lang="de-DE" sz="1400" b="0" dirty="0" err="1">
                <a:latin typeface="URWPalladioL"/>
              </a:rPr>
              <a:t>and</a:t>
            </a:r>
            <a:r>
              <a:rPr lang="de-DE" sz="1400" b="0" dirty="0">
                <a:latin typeface="URWPalladioL"/>
              </a:rPr>
              <a:t> Martin </a:t>
            </a:r>
            <a:r>
              <a:rPr lang="de-DE" sz="1400" b="0" dirty="0" err="1">
                <a:latin typeface="URWPalladioL"/>
              </a:rPr>
              <a:t>Truffer</a:t>
            </a:r>
            <a:r>
              <a:rPr lang="de-DE" sz="1400" b="0" dirty="0">
                <a:latin typeface="URWPalladioL"/>
              </a:rPr>
              <a:t> (</a:t>
            </a:r>
            <a:r>
              <a:rPr lang="de-DE" sz="1400" dirty="0">
                <a:latin typeface="URWPalladioL"/>
              </a:rPr>
              <a:t>2016</a:t>
            </a:r>
            <a:r>
              <a:rPr lang="de-DE" sz="1400" b="0" dirty="0">
                <a:latin typeface="URWPalladioL"/>
              </a:rPr>
              <a:t>). “</a:t>
            </a:r>
            <a:r>
              <a:rPr lang="de-DE" sz="1400" b="0" dirty="0" err="1">
                <a:latin typeface="URWPalladioL"/>
              </a:rPr>
              <a:t>Complex</a:t>
            </a:r>
            <a:r>
              <a:rPr lang="de-DE" sz="1400" b="0" dirty="0">
                <a:latin typeface="URWPalladioL"/>
              </a:rPr>
              <a:t> Green- </a:t>
            </a:r>
            <a:r>
              <a:rPr lang="de-DE" sz="1400" b="0" dirty="0" err="1">
                <a:latin typeface="URWPalladioL"/>
              </a:rPr>
              <a:t>land</a:t>
            </a:r>
            <a:r>
              <a:rPr lang="de-DE" sz="1400" b="0" dirty="0">
                <a:latin typeface="URWPalladioL"/>
              </a:rPr>
              <a:t> outlet glacier </a:t>
            </a:r>
            <a:r>
              <a:rPr lang="de-DE" sz="1400" b="0" dirty="0" err="1">
                <a:latin typeface="URWPalladioL"/>
              </a:rPr>
              <a:t>flow</a:t>
            </a:r>
            <a:r>
              <a:rPr lang="de-DE" sz="1400" b="0" dirty="0">
                <a:latin typeface="URWPalladioL"/>
              </a:rPr>
              <a:t> </a:t>
            </a:r>
            <a:r>
              <a:rPr lang="de-DE" sz="1400" b="0" dirty="0" err="1">
                <a:latin typeface="URWPalladioL"/>
              </a:rPr>
              <a:t>captured</a:t>
            </a:r>
            <a:r>
              <a:rPr lang="de-DE" sz="1400" b="0" dirty="0">
                <a:latin typeface="URWPalladioL"/>
              </a:rPr>
              <a:t>”. In: </a:t>
            </a:r>
            <a:r>
              <a:rPr lang="de-DE" sz="1400" b="0" i="1" dirty="0">
                <a:latin typeface="URWPalladioL"/>
              </a:rPr>
              <a:t>Nature Communications </a:t>
            </a:r>
            <a:r>
              <a:rPr lang="de-DE" sz="1400" b="0" dirty="0">
                <a:latin typeface="URWPalladioL"/>
              </a:rPr>
              <a:t>7.May 2015, pp. 1– 8. ISSN: 20411723. DOI: </a:t>
            </a:r>
            <a:r>
              <a:rPr lang="de-DE" sz="1400" b="0" dirty="0">
                <a:solidFill>
                  <a:srgbClr val="7F0000"/>
                </a:solidFill>
                <a:latin typeface="SFTT1095"/>
              </a:rPr>
              <a:t>10.1038/ncomms10524</a:t>
            </a:r>
            <a:r>
              <a:rPr lang="de-DE" sz="1400" b="0" dirty="0">
                <a:latin typeface="URWPalladioL"/>
              </a:rPr>
              <a:t>. URL: </a:t>
            </a:r>
            <a:r>
              <a:rPr lang="de-DE" sz="1400" b="0" dirty="0">
                <a:solidFill>
                  <a:srgbClr val="7F0000"/>
                </a:solidFill>
                <a:latin typeface="SFTT1095"/>
              </a:rPr>
              <a:t>http://</a:t>
            </a:r>
            <a:r>
              <a:rPr lang="de-DE" sz="1400" b="0" dirty="0" err="1">
                <a:solidFill>
                  <a:srgbClr val="7F0000"/>
                </a:solidFill>
                <a:latin typeface="SFTT1095"/>
              </a:rPr>
              <a:t>dx.doi.org</a:t>
            </a:r>
            <a:r>
              <a:rPr lang="de-DE" sz="1400" b="0" dirty="0">
                <a:solidFill>
                  <a:srgbClr val="7F0000"/>
                </a:solidFill>
                <a:latin typeface="SFTT1095"/>
              </a:rPr>
              <a:t>/10. 1038/ncomms10524</a:t>
            </a:r>
            <a:r>
              <a:rPr lang="de-DE" sz="1400" b="0" dirty="0">
                <a:latin typeface="URWPalladioL"/>
              </a:rPr>
              <a:t>. </a:t>
            </a:r>
            <a:endParaRPr lang="de-DE" sz="1400" b="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AEA3E78-EEF4-FD4B-8804-55F114874844}"/>
              </a:ext>
            </a:extLst>
          </p:cNvPr>
          <p:cNvSpPr/>
          <p:nvPr/>
        </p:nvSpPr>
        <p:spPr>
          <a:xfrm>
            <a:off x="18520912" y="11284566"/>
            <a:ext cx="53945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URWPalladioL"/>
              </a:rPr>
              <a:t>IPCC</a:t>
            </a:r>
            <a:r>
              <a:rPr lang="de-DE" sz="1400" b="0" dirty="0">
                <a:latin typeface="URWPalladioL"/>
              </a:rPr>
              <a:t> (</a:t>
            </a:r>
            <a:r>
              <a:rPr lang="de-DE" sz="1400" dirty="0">
                <a:latin typeface="URWPalladioL"/>
              </a:rPr>
              <a:t>2013</a:t>
            </a:r>
            <a:r>
              <a:rPr lang="de-DE" sz="1400" b="0" dirty="0">
                <a:latin typeface="URWPalladioL"/>
              </a:rPr>
              <a:t>). “IPCC 13 </a:t>
            </a:r>
            <a:r>
              <a:rPr lang="de-DE" sz="1400" b="0" dirty="0" err="1">
                <a:latin typeface="URWPalladioL"/>
              </a:rPr>
              <a:t>Observations</a:t>
            </a:r>
            <a:r>
              <a:rPr lang="de-DE" sz="1400" b="0" dirty="0">
                <a:latin typeface="URWPalladioL"/>
              </a:rPr>
              <a:t>: </a:t>
            </a:r>
            <a:r>
              <a:rPr lang="de-DE" sz="1400" b="0" dirty="0" err="1">
                <a:latin typeface="URWPalladioL"/>
              </a:rPr>
              <a:t>Cryosphere</a:t>
            </a:r>
            <a:r>
              <a:rPr lang="de-DE" sz="1400" b="0" dirty="0">
                <a:latin typeface="URWPalladioL"/>
              </a:rPr>
              <a:t>”. In: </a:t>
            </a:r>
            <a:r>
              <a:rPr lang="de-DE" sz="1400" b="0" i="1" dirty="0" err="1">
                <a:latin typeface="URWPalladioL"/>
              </a:rPr>
              <a:t>Climate</a:t>
            </a:r>
            <a:r>
              <a:rPr lang="de-DE" sz="1400" b="0" i="1" dirty="0">
                <a:latin typeface="URWPalladioL"/>
              </a:rPr>
              <a:t> Change 2013: The </a:t>
            </a:r>
            <a:r>
              <a:rPr lang="de-DE" sz="1400" b="0" i="1" dirty="0" err="1">
                <a:latin typeface="URWPalladioL"/>
              </a:rPr>
              <a:t>Phys</a:t>
            </a:r>
            <a:r>
              <a:rPr lang="de-DE" sz="1400" b="0" i="1" dirty="0">
                <a:latin typeface="URWPalladioL"/>
              </a:rPr>
              <a:t>- </a:t>
            </a:r>
            <a:r>
              <a:rPr lang="de-DE" sz="1400" b="0" i="1" dirty="0" err="1">
                <a:latin typeface="URWPalladioL"/>
              </a:rPr>
              <a:t>ical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Sci</a:t>
            </a:r>
            <a:r>
              <a:rPr lang="de-DE" sz="1400" b="0" i="1" dirty="0">
                <a:latin typeface="URWPalladioL"/>
              </a:rPr>
              <a:t>- </a:t>
            </a:r>
            <a:r>
              <a:rPr lang="de-DE" sz="1400" b="0" i="1" dirty="0" err="1">
                <a:latin typeface="URWPalladioL"/>
              </a:rPr>
              <a:t>ence</a:t>
            </a:r>
            <a:r>
              <a:rPr lang="de-DE" sz="1400" b="0" i="1" dirty="0">
                <a:latin typeface="URWPalladioL"/>
              </a:rPr>
              <a:t> Basis. </a:t>
            </a:r>
            <a:r>
              <a:rPr lang="de-DE" sz="1400" b="0" i="1" dirty="0" err="1">
                <a:latin typeface="URWPalladioL"/>
              </a:rPr>
              <a:t>Contribution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of</a:t>
            </a:r>
            <a:r>
              <a:rPr lang="de-DE" sz="1400" b="0" i="1" dirty="0">
                <a:latin typeface="URWPalladioL"/>
              </a:rPr>
              <a:t> Working Group I </a:t>
            </a:r>
            <a:r>
              <a:rPr lang="de-DE" sz="1400" b="0" i="1" dirty="0" err="1">
                <a:latin typeface="URWPalladioL"/>
              </a:rPr>
              <a:t>to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the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Fifth</a:t>
            </a:r>
            <a:r>
              <a:rPr lang="de-DE" sz="1400" b="0" i="1" dirty="0">
                <a:latin typeface="URWPalladioL"/>
              </a:rPr>
              <a:t> Assessment Report </a:t>
            </a:r>
            <a:r>
              <a:rPr lang="de-DE" sz="1400" b="0" i="1" dirty="0" err="1">
                <a:latin typeface="URWPalladioL"/>
              </a:rPr>
              <a:t>of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the</a:t>
            </a:r>
            <a:r>
              <a:rPr lang="de-DE" sz="1400" b="0" i="1" dirty="0">
                <a:latin typeface="URWPalladioL"/>
              </a:rPr>
              <a:t> </a:t>
            </a:r>
            <a:r>
              <a:rPr lang="de-DE" sz="1400" b="0" i="1" dirty="0" err="1">
                <a:latin typeface="URWPalladioL"/>
              </a:rPr>
              <a:t>Intergovernmental</a:t>
            </a:r>
            <a:r>
              <a:rPr lang="de-DE" sz="1400" b="0" i="1" dirty="0">
                <a:latin typeface="URWPalladioL"/>
              </a:rPr>
              <a:t> Panel on </a:t>
            </a:r>
            <a:r>
              <a:rPr lang="de-DE" sz="1400" b="0" i="1" dirty="0" err="1">
                <a:latin typeface="URWPalladioL"/>
              </a:rPr>
              <a:t>Climate</a:t>
            </a:r>
            <a:r>
              <a:rPr lang="de-DE" sz="1400" b="0" i="1" dirty="0">
                <a:latin typeface="URWPalladioL"/>
              </a:rPr>
              <a:t> Change</a:t>
            </a:r>
            <a:r>
              <a:rPr lang="de-DE" sz="1400" b="0" dirty="0">
                <a:latin typeface="URWPalladioL"/>
              </a:rPr>
              <a:t>, pp. 317–382. ISSN: ISBN 978-1-107- 66182-0. DOI: </a:t>
            </a:r>
            <a:r>
              <a:rPr lang="de-DE" sz="1400" b="0" dirty="0">
                <a:solidFill>
                  <a:srgbClr val="7F0000"/>
                </a:solidFill>
                <a:latin typeface="SFTT1095"/>
              </a:rPr>
              <a:t>10.1017/CBO9781107415324.012</a:t>
            </a:r>
            <a:r>
              <a:rPr lang="de-DE" sz="1400" b="0" dirty="0">
                <a:latin typeface="URWPalladioL"/>
              </a:rPr>
              <a:t>. </a:t>
            </a:r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12479331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66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dirty="0"/>
              <a:t>Introduction</a:t>
            </a:r>
          </a:p>
        </p:txBody>
      </p:sp>
      <p:sp>
        <p:nvSpPr>
          <p:cNvPr id="24" name="Rahmen 23">
            <a:extLst>
              <a:ext uri="{FF2B5EF4-FFF2-40B4-BE49-F238E27FC236}">
                <a16:creationId xmlns:a16="http://schemas.microsoft.com/office/drawing/2014/main" id="{ECF0364E-7372-8C4C-A4DE-561468F21128}"/>
              </a:ext>
            </a:extLst>
          </p:cNvPr>
          <p:cNvSpPr/>
          <p:nvPr/>
        </p:nvSpPr>
        <p:spPr>
          <a:xfrm>
            <a:off x="6968065" y="4819651"/>
            <a:ext cx="651934" cy="263526"/>
          </a:xfrm>
          <a:prstGeom prst="frame">
            <a:avLst/>
          </a:prstGeom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000" dirty="0">
              <a:ln w="3175" cap="flat" cmpd="sng" algn="ctr">
                <a:noFill/>
                <a:prstDash val="dot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</a:endParaRPr>
          </a:p>
        </p:txBody>
      </p:sp>
      <p:sp>
        <p:nvSpPr>
          <p:cNvPr id="26" name="Rahmen 25">
            <a:extLst>
              <a:ext uri="{FF2B5EF4-FFF2-40B4-BE49-F238E27FC236}">
                <a16:creationId xmlns:a16="http://schemas.microsoft.com/office/drawing/2014/main" id="{1ADE0C3A-5E5F-1142-A631-92F9D6CBD85D}"/>
              </a:ext>
            </a:extLst>
          </p:cNvPr>
          <p:cNvSpPr/>
          <p:nvPr/>
        </p:nvSpPr>
        <p:spPr>
          <a:xfrm>
            <a:off x="6110110" y="3649133"/>
            <a:ext cx="550336" cy="304802"/>
          </a:xfrm>
          <a:prstGeom prst="frame">
            <a:avLst/>
          </a:prstGeom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000" dirty="0">
              <a:ln w="3175" cap="flat" cmpd="sng" algn="ctr">
                <a:noFill/>
                <a:prstDash val="dot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</a:endParaRPr>
          </a:p>
        </p:txBody>
      </p:sp>
      <p:sp>
        <p:nvSpPr>
          <p:cNvPr id="27" name="Rahmen 26">
            <a:extLst>
              <a:ext uri="{FF2B5EF4-FFF2-40B4-BE49-F238E27FC236}">
                <a16:creationId xmlns:a16="http://schemas.microsoft.com/office/drawing/2014/main" id="{89A62B36-EC85-8B47-AA83-7FA487A73601}"/>
              </a:ext>
            </a:extLst>
          </p:cNvPr>
          <p:cNvSpPr/>
          <p:nvPr/>
        </p:nvSpPr>
        <p:spPr>
          <a:xfrm>
            <a:off x="4984748" y="3496731"/>
            <a:ext cx="1168400" cy="265646"/>
          </a:xfrm>
          <a:prstGeom prst="frame">
            <a:avLst/>
          </a:prstGeom>
          <a:solidFill>
            <a:schemeClr val="accent6">
              <a:lumMod val="40000"/>
              <a:lumOff val="6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000" dirty="0">
              <a:ln w="3175" cap="flat" cmpd="sng" algn="ctr">
                <a:noFill/>
                <a:prstDash val="dot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</a:endParaRPr>
          </a:p>
        </p:txBody>
      </p:sp>
      <p:sp>
        <p:nvSpPr>
          <p:cNvPr id="28" name="Rahmen 22">
            <a:extLst>
              <a:ext uri="{FF2B5EF4-FFF2-40B4-BE49-F238E27FC236}">
                <a16:creationId xmlns:a16="http://schemas.microsoft.com/office/drawing/2014/main" id="{3D7FA4BD-997C-044C-A7A7-C636B2EFEC2B}"/>
              </a:ext>
            </a:extLst>
          </p:cNvPr>
          <p:cNvSpPr/>
          <p:nvPr/>
        </p:nvSpPr>
        <p:spPr>
          <a:xfrm>
            <a:off x="3712412" y="5300890"/>
            <a:ext cx="1272335" cy="445006"/>
          </a:xfrm>
          <a:prstGeom prst="frame">
            <a:avLst/>
          </a:prstGeom>
          <a:solidFill>
            <a:srgbClr val="FF0000"/>
          </a:solidFill>
          <a:ln w="1905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000" dirty="0">
              <a:ln w="3175" cap="flat" cmpd="sng" algn="ctr">
                <a:noFill/>
                <a:prstDash val="dot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</a:endParaRPr>
          </a:p>
        </p:txBody>
      </p:sp>
      <p:sp>
        <p:nvSpPr>
          <p:cNvPr id="29" name="Rahmen 23">
            <a:extLst>
              <a:ext uri="{FF2B5EF4-FFF2-40B4-BE49-F238E27FC236}">
                <a16:creationId xmlns:a16="http://schemas.microsoft.com/office/drawing/2014/main" id="{514C3238-EF4B-BB46-AC76-5FDC3726F7D9}"/>
              </a:ext>
            </a:extLst>
          </p:cNvPr>
          <p:cNvSpPr/>
          <p:nvPr/>
        </p:nvSpPr>
        <p:spPr>
          <a:xfrm>
            <a:off x="6860645" y="9582149"/>
            <a:ext cx="583142" cy="257178"/>
          </a:xfrm>
          <a:prstGeom prst="frame">
            <a:avLst/>
          </a:prstGeom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000" dirty="0">
              <a:ln w="3175" cap="flat" cmpd="sng" algn="ctr">
                <a:noFill/>
                <a:prstDash val="dot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A20ED9C-FC85-BD4D-B255-B25BCB81503E}"/>
              </a:ext>
            </a:extLst>
          </p:cNvPr>
          <p:cNvSpPr txBox="1"/>
          <p:nvPr/>
        </p:nvSpPr>
        <p:spPr>
          <a:xfrm>
            <a:off x="7565597" y="2034334"/>
            <a:ext cx="136714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/>
            <a:r>
              <a:rPr lang="en-GB" sz="4000" dirty="0"/>
              <a:t>First</a:t>
            </a:r>
            <a:r>
              <a:rPr lang="en-GB" sz="4000" dirty="0">
                <a:solidFill>
                  <a:srgbClr val="FF0000"/>
                </a:solidFill>
              </a:rPr>
              <a:t> </a:t>
            </a:r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physically-motivated</a:t>
            </a:r>
            <a:r>
              <a:rPr lang="en-GB" sz="4000" dirty="0">
                <a:solidFill>
                  <a:srgbClr val="FF0000"/>
                </a:solidFill>
              </a:rPr>
              <a:t> </a:t>
            </a:r>
            <a:r>
              <a:rPr lang="en-GB" sz="4000" dirty="0"/>
              <a:t>ice core </a:t>
            </a:r>
            <a:r>
              <a:rPr lang="en-GB" sz="4000" dirty="0">
                <a:latin typeface="Wingdings"/>
                <a:sym typeface="Wingdings" pitchFamily="2" charset="2"/>
              </a:rPr>
              <a:t></a:t>
            </a:r>
            <a:r>
              <a:rPr lang="en-GB" sz="4000" dirty="0"/>
              <a:t> new insights into:</a:t>
            </a:r>
          </a:p>
          <a:p>
            <a:pPr marL="685800" indent="-685800" algn="l">
              <a:buFont typeface="Wingdings" charset="2"/>
              <a:buChar char="§"/>
            </a:pPr>
            <a:r>
              <a:rPr lang="en-GB" sz="4000" dirty="0"/>
              <a:t>Deformation mechanisms	</a:t>
            </a:r>
          </a:p>
          <a:p>
            <a:pPr marL="685800" indent="-685800" algn="l">
              <a:buFont typeface="Wingdings" charset="2"/>
              <a:buChar char="§"/>
            </a:pPr>
            <a:r>
              <a:rPr lang="en-GB" sz="4000" dirty="0"/>
              <a:t>Size and shape of grains</a:t>
            </a:r>
          </a:p>
          <a:p>
            <a:pPr marL="685800" indent="-685800" algn="l">
              <a:buFont typeface="Wingdings" charset="2"/>
              <a:buChar char="§"/>
            </a:pPr>
            <a:r>
              <a:rPr lang="en-GB" sz="4000" dirty="0" err="1"/>
              <a:t>Subgrain</a:t>
            </a:r>
            <a:r>
              <a:rPr lang="en-GB" sz="4000" dirty="0"/>
              <a:t> structures</a:t>
            </a:r>
          </a:p>
          <a:p>
            <a:pPr marL="685800" indent="-685800" algn="l">
              <a:buFont typeface="Wingdings" charset="2"/>
              <a:buChar char="§"/>
            </a:pPr>
            <a:r>
              <a:rPr lang="en-GB" sz="4000" dirty="0"/>
              <a:t>C-axis orientation </a:t>
            </a:r>
          </a:p>
        </p:txBody>
      </p:sp>
      <p:pic>
        <p:nvPicPr>
          <p:cNvPr id="31" name="Bild 7" descr="NEGIS (NASA‘s Goddard Space Flight Center).jpg">
            <a:extLst>
              <a:ext uri="{FF2B5EF4-FFF2-40B4-BE49-F238E27FC236}">
                <a16:creationId xmlns:a16="http://schemas.microsoft.com/office/drawing/2014/main" id="{18B927A6-98CE-994F-B0B4-23B531668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779" y="5634644"/>
            <a:ext cx="14291544" cy="801914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A65D1A90-2C48-F740-BBCF-95972EAE10D9}"/>
              </a:ext>
            </a:extLst>
          </p:cNvPr>
          <p:cNvSpPr txBox="1"/>
          <p:nvPr/>
        </p:nvSpPr>
        <p:spPr>
          <a:xfrm>
            <a:off x="14064390" y="2705236"/>
            <a:ext cx="103000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0" lvl="1" indent="-571500" algn="l">
              <a:buFont typeface="Wingdings" charset="2"/>
              <a:buChar char="§"/>
            </a:pPr>
            <a:r>
              <a:rPr lang="en-GB" sz="4000" dirty="0"/>
              <a:t>Inclusions/ impurities</a:t>
            </a:r>
          </a:p>
          <a:p>
            <a:pPr marL="1485900" lvl="1" indent="-571500" algn="l">
              <a:buFont typeface="Wingdings" charset="2"/>
              <a:buChar char="§"/>
            </a:pPr>
            <a:r>
              <a:rPr lang="en-GB" sz="4000" dirty="0"/>
              <a:t>Large scale structures and folding</a:t>
            </a:r>
          </a:p>
          <a:p>
            <a:pPr algn="l">
              <a:buFont typeface="Wingdings" charset="2"/>
              <a:buChar char="§"/>
            </a:pPr>
            <a:endParaRPr lang="en-GB" sz="8000" dirty="0"/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1CE77EE-E2DA-5147-A620-44443510A7B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509740" y="5523393"/>
            <a:ext cx="202672" cy="222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F9B3374A-9C54-174B-AC00-933B29AE8EFE}"/>
              </a:ext>
            </a:extLst>
          </p:cNvPr>
          <p:cNvSpPr txBox="1"/>
          <p:nvPr/>
        </p:nvSpPr>
        <p:spPr>
          <a:xfrm>
            <a:off x="7010066" y="1012465"/>
            <a:ext cx="69248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44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EastGRIP</a:t>
            </a:r>
            <a:r>
              <a:rPr lang="en-GB" sz="4400" u="sng" dirty="0"/>
              <a:t> ice core</a:t>
            </a:r>
          </a:p>
          <a:p>
            <a:endParaRPr lang="en-GB" sz="6000" dirty="0"/>
          </a:p>
        </p:txBody>
      </p:sp>
      <p:pic>
        <p:nvPicPr>
          <p:cNvPr id="36" name="Inhaltsplatzhalter 5" descr="GreenlandIceCores_Vallelonga2014.bmp">
            <a:extLst>
              <a:ext uri="{FF2B5EF4-FFF2-40B4-BE49-F238E27FC236}">
                <a16:creationId xmlns:a16="http://schemas.microsoft.com/office/drawing/2014/main" id="{146EBFA6-D8DF-3D42-8220-0F81201728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313" y="262878"/>
            <a:ext cx="7391243" cy="13209326"/>
          </a:xfrm>
          <a:prstGeom prst="rect">
            <a:avLst/>
          </a:prstGeom>
          <a:ln w="12700" cmpd="sng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6C16F08-A8AD-BE4A-8F56-C26789381F06}"/>
              </a:ext>
            </a:extLst>
          </p:cNvPr>
          <p:cNvSpPr txBox="1"/>
          <p:nvPr/>
        </p:nvSpPr>
        <p:spPr>
          <a:xfrm>
            <a:off x="10339506" y="12948984"/>
            <a:ext cx="255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NASA (2016)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A6257E6-DFDD-7849-A13A-DAF19F56F907}"/>
              </a:ext>
            </a:extLst>
          </p:cNvPr>
          <p:cNvSpPr/>
          <p:nvPr/>
        </p:nvSpPr>
        <p:spPr>
          <a:xfrm>
            <a:off x="3794935" y="1928009"/>
            <a:ext cx="2240135" cy="2917080"/>
          </a:xfrm>
          <a:prstGeom prst="rect">
            <a:avLst/>
          </a:prstGeom>
          <a:noFill/>
          <a:ln w="1016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93DACF3-89B7-5B4E-B8AE-8201DC364724}"/>
              </a:ext>
            </a:extLst>
          </p:cNvPr>
          <p:cNvCxnSpPr>
            <a:cxnSpLocks/>
          </p:cNvCxnSpPr>
          <p:nvPr/>
        </p:nvCxnSpPr>
        <p:spPr>
          <a:xfrm flipH="1">
            <a:off x="4498109" y="1604123"/>
            <a:ext cx="3391250" cy="2866277"/>
          </a:xfrm>
          <a:prstGeom prst="straightConnector1">
            <a:avLst/>
          </a:prstGeom>
          <a:noFill/>
          <a:ln w="130175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F174B57-DDD6-FC40-B067-8EDBB6C631E7}"/>
              </a:ext>
            </a:extLst>
          </p:cNvPr>
          <p:cNvSpPr>
            <a:spLocks noChangeAspect="1"/>
          </p:cNvSpPr>
          <p:nvPr/>
        </p:nvSpPr>
        <p:spPr>
          <a:xfrm>
            <a:off x="4187056" y="4439205"/>
            <a:ext cx="323045" cy="3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7673C60-37B2-8E4D-B4D4-345CC6137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2FF361-AE69-3744-8E1B-42FF9FE8A794}"/>
              </a:ext>
            </a:extLst>
          </p:cNvPr>
          <p:cNvSpPr txBox="1"/>
          <p:nvPr/>
        </p:nvSpPr>
        <p:spPr>
          <a:xfrm>
            <a:off x="167588" y="12029690"/>
            <a:ext cx="3637066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Modified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Vallelonga</a:t>
            </a:r>
            <a:r>
              <a:rPr lang="de-DE" sz="1400" b="0" dirty="0">
                <a:solidFill>
                  <a:schemeClr val="bg1"/>
                </a:solidFill>
              </a:rPr>
              <a:t>, P. et al. (</a:t>
            </a:r>
            <a:r>
              <a:rPr lang="de-DE" sz="1400" dirty="0">
                <a:solidFill>
                  <a:schemeClr val="bg1"/>
                </a:solidFill>
              </a:rPr>
              <a:t>2014</a:t>
            </a:r>
            <a:r>
              <a:rPr lang="de-DE" sz="1400" b="0" dirty="0">
                <a:solidFill>
                  <a:schemeClr val="bg1"/>
                </a:solidFill>
              </a:rPr>
              <a:t>). “Initial </a:t>
            </a:r>
            <a:r>
              <a:rPr lang="de-DE" sz="1400" b="0" dirty="0" err="1">
                <a:solidFill>
                  <a:schemeClr val="bg1"/>
                </a:solidFill>
              </a:rPr>
              <a:t>results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from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geophysical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surveys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and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shallow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cor</a:t>
            </a:r>
            <a:r>
              <a:rPr lang="de-DE" sz="1400" b="0" dirty="0">
                <a:solidFill>
                  <a:schemeClr val="bg1"/>
                </a:solidFill>
              </a:rPr>
              <a:t>- </a:t>
            </a:r>
            <a:r>
              <a:rPr lang="de-DE" sz="1400" b="0" dirty="0" err="1">
                <a:solidFill>
                  <a:schemeClr val="bg1"/>
                </a:solidFill>
              </a:rPr>
              <a:t>ing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of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the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Northeast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Greenland</a:t>
            </a:r>
            <a:r>
              <a:rPr lang="de-DE" sz="1400" b="0" dirty="0">
                <a:solidFill>
                  <a:schemeClr val="bg1"/>
                </a:solidFill>
              </a:rPr>
              <a:t> </a:t>
            </a:r>
            <a:r>
              <a:rPr lang="de-DE" sz="1400" b="0" dirty="0" err="1">
                <a:solidFill>
                  <a:schemeClr val="bg1"/>
                </a:solidFill>
              </a:rPr>
              <a:t>Ice</a:t>
            </a:r>
            <a:r>
              <a:rPr lang="de-DE" sz="1400" b="0" dirty="0">
                <a:solidFill>
                  <a:schemeClr val="bg1"/>
                </a:solidFill>
              </a:rPr>
              <a:t> Stream (NEGIS)”. In: </a:t>
            </a:r>
            <a:r>
              <a:rPr lang="de-DE" sz="1400" b="0" i="1" dirty="0" err="1">
                <a:solidFill>
                  <a:schemeClr val="bg1"/>
                </a:solidFill>
              </a:rPr>
              <a:t>Cryosphere</a:t>
            </a:r>
            <a:r>
              <a:rPr lang="de-DE" sz="1400" b="0" i="1" dirty="0">
                <a:solidFill>
                  <a:schemeClr val="bg1"/>
                </a:solidFill>
              </a:rPr>
              <a:t> </a:t>
            </a:r>
            <a:r>
              <a:rPr lang="de-DE" sz="1400" b="0" dirty="0">
                <a:solidFill>
                  <a:schemeClr val="bg1"/>
                </a:solidFill>
              </a:rPr>
              <a:t>8.4, pp. 1275– 1287. ISSN: 19940424. DOI: 10.5194/tc-8-1275-2014.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68526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66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Methods</a:t>
            </a:r>
            <a:endParaRPr dirty="0"/>
          </a:p>
        </p:txBody>
      </p:sp>
      <p:pic>
        <p:nvPicPr>
          <p:cNvPr id="5" name="038A2005.jpg" descr="038A2005.jpg">
            <a:extLst>
              <a:ext uri="{FF2B5EF4-FFF2-40B4-BE49-F238E27FC236}">
                <a16:creationId xmlns:a16="http://schemas.microsoft.com/office/drawing/2014/main" id="{06A3A40A-5263-A44F-BE0C-42564747D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8655" t="10837" r="15673" b="5777"/>
          <a:stretch/>
        </p:blipFill>
        <p:spPr>
          <a:xfrm>
            <a:off x="164458" y="4914996"/>
            <a:ext cx="8839199" cy="649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038A2011.jpg" descr="038A2011.jpg">
            <a:extLst>
              <a:ext uri="{FF2B5EF4-FFF2-40B4-BE49-F238E27FC236}">
                <a16:creationId xmlns:a16="http://schemas.microsoft.com/office/drawing/2014/main" id="{D9849760-1B43-D34E-9E03-5D85DBC213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l="2731" t="13398" r="9258" b="12413"/>
          <a:stretch/>
        </p:blipFill>
        <p:spPr>
          <a:xfrm>
            <a:off x="10756257" y="4377157"/>
            <a:ext cx="13469147" cy="756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D820D41-FAC0-FE4A-8450-6BF392C47121}"/>
              </a:ext>
            </a:extLst>
          </p:cNvPr>
          <p:cNvSpPr txBox="1"/>
          <p:nvPr/>
        </p:nvSpPr>
        <p:spPr>
          <a:xfrm>
            <a:off x="164458" y="3055292"/>
            <a:ext cx="931986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Microtome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-&gt;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polished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ice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surface</a:t>
            </a:r>
            <a:endParaRPr kumimoji="0" lang="de-DE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A1C2B0-AF3D-D342-A5CC-7413F6B12E46}"/>
              </a:ext>
            </a:extLst>
          </p:cNvPr>
          <p:cNvSpPr txBox="1"/>
          <p:nvPr/>
        </p:nvSpPr>
        <p:spPr>
          <a:xfrm>
            <a:off x="12871308" y="2716737"/>
            <a:ext cx="9993120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1097 </a:t>
            </a:r>
            <a:r>
              <a:rPr lang="de-DE" sz="4400" dirty="0" err="1"/>
              <a:t>t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hick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thin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sections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measured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in-situ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over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3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field</a:t>
            </a: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seasons</a:t>
            </a:r>
            <a:endParaRPr kumimoji="0" lang="de-DE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Pfeil nach rechts 3">
            <a:extLst>
              <a:ext uri="{FF2B5EF4-FFF2-40B4-BE49-F238E27FC236}">
                <a16:creationId xmlns:a16="http://schemas.microsoft.com/office/drawing/2014/main" id="{B582DD3E-994F-FD41-95F6-6D8C75CDB613}"/>
              </a:ext>
            </a:extLst>
          </p:cNvPr>
          <p:cNvSpPr/>
          <p:nvPr/>
        </p:nvSpPr>
        <p:spPr>
          <a:xfrm>
            <a:off x="9985826" y="3055292"/>
            <a:ext cx="2383974" cy="798222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9B7EF59-6A38-3548-8919-5F137CD31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304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70" name="038A6731.jpg" descr="038A67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890" y="387135"/>
            <a:ext cx="8701909" cy="13052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038A6723.jpg" descr="038A672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5611" t="6031" r="4911" b="5907"/>
          <a:stretch/>
        </p:blipFill>
        <p:spPr>
          <a:xfrm>
            <a:off x="12225785" y="387135"/>
            <a:ext cx="8864601" cy="1308624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LASM"/>
          <p:cNvSpPr txBox="1"/>
          <p:nvPr/>
        </p:nvSpPr>
        <p:spPr>
          <a:xfrm>
            <a:off x="2088781" y="9586458"/>
            <a:ext cx="7542128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e-DE" sz="5400" dirty="0"/>
              <a:t>Large Area </a:t>
            </a:r>
            <a:br>
              <a:rPr lang="de-DE" sz="5400" dirty="0"/>
            </a:br>
            <a:r>
              <a:rPr lang="de-DE" sz="5400" dirty="0"/>
              <a:t>Scanning </a:t>
            </a:r>
            <a:r>
              <a:rPr lang="de-DE" sz="5400" dirty="0" err="1"/>
              <a:t>Macroscope</a:t>
            </a:r>
            <a:endParaRPr sz="5400" dirty="0"/>
          </a:p>
        </p:txBody>
      </p:sp>
      <p:sp>
        <p:nvSpPr>
          <p:cNvPr id="173" name="Fabric Analyser"/>
          <p:cNvSpPr txBox="1"/>
          <p:nvPr/>
        </p:nvSpPr>
        <p:spPr>
          <a:xfrm>
            <a:off x="14022748" y="10129159"/>
            <a:ext cx="5270673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e-DE" sz="5400" dirty="0" err="1"/>
              <a:t>Automated</a:t>
            </a:r>
            <a:br>
              <a:rPr lang="de-DE" sz="5400" dirty="0"/>
            </a:br>
            <a:r>
              <a:rPr sz="5400" dirty="0"/>
              <a:t>Fabric </a:t>
            </a:r>
            <a:r>
              <a:rPr sz="5400" dirty="0" err="1"/>
              <a:t>Analyser</a:t>
            </a:r>
            <a:endParaRPr sz="5400" dirty="0"/>
          </a:p>
        </p:txBody>
      </p:sp>
      <p:pic>
        <p:nvPicPr>
          <p:cNvPr id="174" name="EastGRIP_logo.png" descr="EastGRIP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2E8D28E-44F1-9044-8AC7-81F48D422755}"/>
              </a:ext>
            </a:extLst>
          </p:cNvPr>
          <p:cNvSpPr txBox="1"/>
          <p:nvPr/>
        </p:nvSpPr>
        <p:spPr>
          <a:xfrm>
            <a:off x="2665749" y="11214921"/>
            <a:ext cx="6812762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400" dirty="0" err="1">
                <a:solidFill>
                  <a:schemeClr val="bg1"/>
                </a:solidFill>
              </a:rPr>
              <a:t>grain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shape</a:t>
            </a:r>
            <a:endParaRPr lang="de-DE" sz="44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400" dirty="0" err="1">
                <a:solidFill>
                  <a:schemeClr val="bg1"/>
                </a:solidFill>
              </a:rPr>
              <a:t>grain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size</a:t>
            </a:r>
            <a:endParaRPr lang="de-DE" sz="44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chemeClr val="bg1"/>
                </a:solidFill>
              </a:rPr>
              <a:t>(sub-) </a:t>
            </a:r>
            <a:r>
              <a:rPr lang="de-DE" sz="4400" dirty="0" err="1">
                <a:solidFill>
                  <a:schemeClr val="bg1"/>
                </a:solidFill>
              </a:rPr>
              <a:t>grain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boundaries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2DC5C1-20BA-274B-BB64-A717FCA1FBFC}"/>
              </a:ext>
            </a:extLst>
          </p:cNvPr>
          <p:cNvSpPr txBox="1"/>
          <p:nvPr/>
        </p:nvSpPr>
        <p:spPr>
          <a:xfrm>
            <a:off x="14022748" y="11892030"/>
            <a:ext cx="5842946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chemeClr val="bg1"/>
                </a:solidFill>
              </a:rPr>
              <a:t>Crystal </a:t>
            </a:r>
            <a:r>
              <a:rPr lang="de-DE" sz="4400" dirty="0" err="1">
                <a:solidFill>
                  <a:schemeClr val="bg1"/>
                </a:solidFill>
              </a:rPr>
              <a:t>orientations</a:t>
            </a:r>
            <a:endParaRPr lang="de-DE" sz="44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400" dirty="0" err="1">
                <a:solidFill>
                  <a:schemeClr val="bg1"/>
                </a:solidFill>
              </a:rPr>
              <a:t>grain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size</a:t>
            </a:r>
            <a:endParaRPr lang="de-DE" sz="44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4ECD4F6-F166-6149-8B47-5AF9B6B90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617655B-9B9A-3E40-A073-581FB9A7E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84" y="2057400"/>
            <a:ext cx="8597900" cy="11658600"/>
          </a:xfrm>
          <a:prstGeom prst="rect">
            <a:avLst/>
          </a:prstGeom>
        </p:spPr>
      </p:pic>
      <p:sp>
        <p:nvSpPr>
          <p:cNvPr id="1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87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rPr dirty="0"/>
              <a:t>Eigenvalues</a:t>
            </a:r>
          </a:p>
        </p:txBody>
      </p:sp>
      <p:pic>
        <p:nvPicPr>
          <p:cNvPr id="13" name="EastGRIP_logo.png" descr="EastGRIP_logo.png">
            <a:extLst>
              <a:ext uri="{FF2B5EF4-FFF2-40B4-BE49-F238E27FC236}">
                <a16:creationId xmlns:a16="http://schemas.microsoft.com/office/drawing/2014/main" id="{7BE7FBBA-D7D9-E547-ACC0-6CABA9DCC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e1"/>
          <p:cNvSpPr txBox="1"/>
          <p:nvPr/>
        </p:nvSpPr>
        <p:spPr>
          <a:xfrm>
            <a:off x="9002404" y="1929726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accent6">
                    <a:lumMod val="75000"/>
                  </a:schemeClr>
                </a:solidFill>
              </a:rPr>
              <a:t>e1</a:t>
            </a:r>
          </a:p>
        </p:txBody>
      </p:sp>
      <p:sp>
        <p:nvSpPr>
          <p:cNvPr id="193" name="e2"/>
          <p:cNvSpPr txBox="1"/>
          <p:nvPr/>
        </p:nvSpPr>
        <p:spPr>
          <a:xfrm>
            <a:off x="12296434" y="1929725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e2</a:t>
            </a:r>
          </a:p>
        </p:txBody>
      </p:sp>
      <p:sp>
        <p:nvSpPr>
          <p:cNvPr id="194" name="e3"/>
          <p:cNvSpPr txBox="1"/>
          <p:nvPr/>
        </p:nvSpPr>
        <p:spPr>
          <a:xfrm>
            <a:off x="15590464" y="1927220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solidFill>
                  <a:schemeClr val="accent4">
                    <a:lumMod val="75000"/>
                  </a:schemeClr>
                </a:solidFill>
              </a:rPr>
              <a:t>e3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3574D9-D5DE-3645-B879-8068F6ACCC86}"/>
              </a:ext>
            </a:extLst>
          </p:cNvPr>
          <p:cNvSpPr txBox="1"/>
          <p:nvPr/>
        </p:nvSpPr>
        <p:spPr>
          <a:xfrm>
            <a:off x="1246893" y="2487669"/>
            <a:ext cx="524182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Rapid </a:t>
            </a:r>
            <a:r>
              <a:rPr kumimoji="0" lang="de-DE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evolution</a:t>
            </a:r>
            <a:br>
              <a:rPr lang="de-DE" sz="5400" dirty="0"/>
            </a:br>
            <a:r>
              <a:rPr kumimoji="0" lang="de-DE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de-DE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anisotropy</a:t>
            </a:r>
            <a:endParaRPr kumimoji="0" lang="de-DE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55A756B-9925-2E4F-90AA-28E3C7F97769}"/>
              </a:ext>
            </a:extLst>
          </p:cNvPr>
          <p:cNvSpPr txBox="1"/>
          <p:nvPr/>
        </p:nvSpPr>
        <p:spPr>
          <a:xfrm>
            <a:off x="17542718" y="4405111"/>
            <a:ext cx="561692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Wavy</a:t>
            </a:r>
            <a:r>
              <a:rPr kumimoji="0" lang="de-DE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eigenvalue</a:t>
            </a:r>
            <a:br>
              <a:rPr lang="de-DE" sz="5400" dirty="0"/>
            </a:br>
            <a:r>
              <a:rPr kumimoji="0" lang="de-DE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pattern</a:t>
            </a:r>
            <a:endParaRPr kumimoji="0" lang="de-DE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774D446F-9EBB-2848-AF24-07A788D6E046}"/>
              </a:ext>
            </a:extLst>
          </p:cNvPr>
          <p:cNvSpPr/>
          <p:nvPr/>
        </p:nvSpPr>
        <p:spPr>
          <a:xfrm>
            <a:off x="6804845" y="2953762"/>
            <a:ext cx="1374599" cy="832399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CE73C508-2394-5F46-9A74-2114D05824DB}"/>
              </a:ext>
            </a:extLst>
          </p:cNvPr>
          <p:cNvSpPr/>
          <p:nvPr/>
        </p:nvSpPr>
        <p:spPr>
          <a:xfrm rot="10800000">
            <a:off x="16601458" y="5337298"/>
            <a:ext cx="1374599" cy="832399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55DA815-33DF-BA49-BC7C-D382BA7D9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86" name="data_NEEM_EGRIP_EDML.pdf" descr="data_NEEM_EGRIP_EDML.pdf"/>
          <p:cNvPicPr>
            <a:picLocks noChangeAspect="1"/>
          </p:cNvPicPr>
          <p:nvPr/>
        </p:nvPicPr>
        <p:blipFill>
          <a:blip r:embed="rId2">
            <a:extLst/>
          </a:blip>
          <a:srcRect t="3943"/>
          <a:stretch>
            <a:fillRect/>
          </a:stretch>
        </p:blipFill>
        <p:spPr>
          <a:xfrm>
            <a:off x="349758" y="2159930"/>
            <a:ext cx="14912070" cy="1157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t>Eigenvalues</a:t>
            </a:r>
          </a:p>
        </p:txBody>
      </p:sp>
      <p:sp>
        <p:nvSpPr>
          <p:cNvPr id="188" name="NEEM (Eichler, 2013, Montagnat, 2014)"/>
          <p:cNvSpPr txBox="1"/>
          <p:nvPr/>
        </p:nvSpPr>
        <p:spPr>
          <a:xfrm>
            <a:off x="15382067" y="3953532"/>
            <a:ext cx="5886851" cy="1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9BD0F3"/>
                </a:solidFill>
              </a:defRPr>
            </a:lvl1pPr>
          </a:lstStyle>
          <a:p>
            <a:r>
              <a:t>NEEM (Eichler, 2013, Montagnat, 2014)</a:t>
            </a:r>
          </a:p>
        </p:txBody>
      </p:sp>
      <p:sp>
        <p:nvSpPr>
          <p:cNvPr id="189" name="GRIP (Thorsteinsson et al., 1997)"/>
          <p:cNvSpPr txBox="1"/>
          <p:nvPr/>
        </p:nvSpPr>
        <p:spPr>
          <a:xfrm>
            <a:off x="15339567" y="5536786"/>
            <a:ext cx="8961693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009E73"/>
                </a:solidFill>
              </a:defRPr>
            </a:lvl1pPr>
          </a:lstStyle>
          <a:p>
            <a:r>
              <a:t>GRIP (Thorsteinsson et al., 1997)</a:t>
            </a:r>
          </a:p>
        </p:txBody>
      </p:sp>
      <p:sp>
        <p:nvSpPr>
          <p:cNvPr id="190" name="EDML (Weikusat et al., 2017)"/>
          <p:cNvSpPr txBox="1"/>
          <p:nvPr/>
        </p:nvSpPr>
        <p:spPr>
          <a:xfrm>
            <a:off x="15383695" y="6421540"/>
            <a:ext cx="7818121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D55E01"/>
                </a:solidFill>
              </a:defRPr>
            </a:lvl1pPr>
          </a:lstStyle>
          <a:p>
            <a:r>
              <a:t>EDML (Weikusat et al., 2017)</a:t>
            </a:r>
          </a:p>
        </p:txBody>
      </p:sp>
      <p:sp>
        <p:nvSpPr>
          <p:cNvPr id="191" name="Studies before EGRIP"/>
          <p:cNvSpPr txBox="1"/>
          <p:nvPr/>
        </p:nvSpPr>
        <p:spPr>
          <a:xfrm>
            <a:off x="15173190" y="2224022"/>
            <a:ext cx="5997893" cy="148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500"/>
            </a:pPr>
            <a:r>
              <a:t>Studies before EGRIP</a:t>
            </a:r>
            <a:br/>
            <a:endParaRPr/>
          </a:p>
        </p:txBody>
      </p:sp>
      <p:sp>
        <p:nvSpPr>
          <p:cNvPr id="192" name="e1"/>
          <p:cNvSpPr txBox="1"/>
          <p:nvPr/>
        </p:nvSpPr>
        <p:spPr>
          <a:xfrm>
            <a:off x="3752087" y="1466340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e1</a:t>
            </a:r>
          </a:p>
        </p:txBody>
      </p:sp>
      <p:sp>
        <p:nvSpPr>
          <p:cNvPr id="193" name="e2"/>
          <p:cNvSpPr txBox="1"/>
          <p:nvPr/>
        </p:nvSpPr>
        <p:spPr>
          <a:xfrm>
            <a:off x="7322264" y="1466340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e2</a:t>
            </a:r>
          </a:p>
        </p:txBody>
      </p:sp>
      <p:sp>
        <p:nvSpPr>
          <p:cNvPr id="194" name="e3"/>
          <p:cNvSpPr txBox="1"/>
          <p:nvPr/>
        </p:nvSpPr>
        <p:spPr>
          <a:xfrm>
            <a:off x="12357822" y="1466340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e3</a:t>
            </a:r>
          </a:p>
        </p:txBody>
      </p:sp>
      <p:pic>
        <p:nvPicPr>
          <p:cNvPr id="13" name="EastGRIP_logo.png" descr="EastGRIP_logo.png">
            <a:extLst>
              <a:ext uri="{FF2B5EF4-FFF2-40B4-BE49-F238E27FC236}">
                <a16:creationId xmlns:a16="http://schemas.microsoft.com/office/drawing/2014/main" id="{3E225D5E-23B9-224D-A512-DDF3AFF6D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3BAF79-B110-EF43-97B8-E6708F0EA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6F26D81-5CD9-BC40-9C20-092FD363BAE6}"/>
              </a:ext>
            </a:extLst>
          </p:cNvPr>
          <p:cNvSpPr txBox="1"/>
          <p:nvPr/>
        </p:nvSpPr>
        <p:spPr>
          <a:xfrm>
            <a:off x="16758035" y="10082103"/>
            <a:ext cx="7625965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de-DE" sz="1400" dirty="0"/>
              <a:t>Eichler</a:t>
            </a:r>
            <a:r>
              <a:rPr lang="de-DE" sz="1400" b="0" dirty="0"/>
              <a:t>, Jan (</a:t>
            </a:r>
            <a:r>
              <a:rPr lang="de-DE" sz="1400" dirty="0"/>
              <a:t>2013</a:t>
            </a:r>
            <a:r>
              <a:rPr lang="de-DE" sz="1400" b="0" dirty="0"/>
              <a:t>). “C-</a:t>
            </a:r>
            <a:r>
              <a:rPr lang="de-DE" sz="1400" b="0" dirty="0" err="1"/>
              <a:t>axis</a:t>
            </a:r>
            <a:r>
              <a:rPr lang="de-DE" sz="1400" b="0" dirty="0"/>
              <a:t> </a:t>
            </a:r>
            <a:r>
              <a:rPr lang="de-DE" sz="1400" b="0" dirty="0" err="1"/>
              <a:t>analysis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the</a:t>
            </a:r>
            <a:r>
              <a:rPr lang="de-DE" sz="1400" b="0" dirty="0"/>
              <a:t> NEEM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: an </a:t>
            </a:r>
            <a:r>
              <a:rPr lang="de-DE" sz="1400" b="0" dirty="0" err="1"/>
              <a:t>approach</a:t>
            </a:r>
            <a:r>
              <a:rPr lang="de-DE" sz="1400" b="0" dirty="0"/>
              <a:t> </a:t>
            </a:r>
            <a:r>
              <a:rPr lang="de-DE" sz="1400" b="0" dirty="0" err="1"/>
              <a:t>based</a:t>
            </a:r>
            <a:r>
              <a:rPr lang="de-DE" sz="1400" b="0" dirty="0"/>
              <a:t> on digital </a:t>
            </a:r>
            <a:r>
              <a:rPr lang="de-DE" sz="1400" b="0" dirty="0" err="1"/>
              <a:t>image</a:t>
            </a:r>
            <a:r>
              <a:rPr lang="de-DE" sz="1400" b="0" dirty="0"/>
              <a:t> </a:t>
            </a:r>
            <a:r>
              <a:rPr lang="de-DE" sz="1400" b="0" dirty="0" err="1"/>
              <a:t>processing</a:t>
            </a:r>
            <a:r>
              <a:rPr lang="de-DE" sz="1400" b="0" dirty="0"/>
              <a:t>”. </a:t>
            </a:r>
            <a:r>
              <a:rPr lang="de-DE" sz="1400" b="0" dirty="0" err="1"/>
              <a:t>PhD</a:t>
            </a:r>
            <a:r>
              <a:rPr lang="de-DE" sz="1400" b="0" dirty="0"/>
              <a:t> </a:t>
            </a:r>
            <a:r>
              <a:rPr lang="de-DE" sz="1400" b="0" dirty="0" err="1"/>
              <a:t>thesis</a:t>
            </a:r>
            <a:r>
              <a:rPr lang="de-DE" sz="1400" b="0" dirty="0"/>
              <a:t>. Freie </a:t>
            </a:r>
            <a:r>
              <a:rPr lang="de-DE" sz="1400" b="0" dirty="0" err="1"/>
              <a:t>Universität</a:t>
            </a:r>
            <a:r>
              <a:rPr lang="de-DE" sz="1400" b="0" dirty="0"/>
              <a:t> Berlin, p. 73.</a:t>
            </a:r>
          </a:p>
          <a:p>
            <a:pPr algn="l"/>
            <a:r>
              <a:rPr lang="de-DE" sz="1400" dirty="0" err="1"/>
              <a:t>Montagnat</a:t>
            </a:r>
            <a:r>
              <a:rPr lang="de-DE" sz="1400" b="0" dirty="0"/>
              <a:t>, M., N. </a:t>
            </a:r>
            <a:r>
              <a:rPr lang="de-DE" sz="1400" b="0" dirty="0" err="1"/>
              <a:t>Azuma</a:t>
            </a:r>
            <a:r>
              <a:rPr lang="de-DE" sz="1400" b="0" dirty="0"/>
              <a:t>, D. Dahl-Jensen, J. Eichler, S. </a:t>
            </a:r>
            <a:r>
              <a:rPr lang="de-DE" sz="1400" b="0" dirty="0" err="1"/>
              <a:t>Fujita</a:t>
            </a:r>
            <a:r>
              <a:rPr lang="de-DE" sz="1400" b="0" dirty="0"/>
              <a:t>, F. </a:t>
            </a:r>
            <a:r>
              <a:rPr lang="de-DE" sz="1400" b="0" dirty="0" err="1"/>
              <a:t>Gillet-Chaulet</a:t>
            </a:r>
            <a:r>
              <a:rPr lang="de-DE" sz="1400" b="0" dirty="0"/>
              <a:t>, S. </a:t>
            </a:r>
            <a:r>
              <a:rPr lang="de-DE" sz="1400" b="0" dirty="0" err="1"/>
              <a:t>Kipfstuhl</a:t>
            </a:r>
            <a:r>
              <a:rPr lang="de-DE" sz="1400" b="0" dirty="0"/>
              <a:t>, D. </a:t>
            </a:r>
            <a:r>
              <a:rPr lang="de-DE" sz="1400" b="0" dirty="0" err="1"/>
              <a:t>Samyn</a:t>
            </a:r>
            <a:r>
              <a:rPr lang="de-DE" sz="1400" b="0" dirty="0"/>
              <a:t>, A. Svensson, </a:t>
            </a:r>
            <a:r>
              <a:rPr lang="de-DE" sz="1400" b="0" dirty="0" err="1"/>
              <a:t>and</a:t>
            </a:r>
            <a:r>
              <a:rPr lang="de-DE" sz="1400" b="0" dirty="0"/>
              <a:t> I. </a:t>
            </a:r>
            <a:r>
              <a:rPr lang="de-DE" sz="1400" b="0" dirty="0" err="1"/>
              <a:t>Weikusat</a:t>
            </a:r>
            <a:r>
              <a:rPr lang="de-DE" sz="1400" b="0" dirty="0"/>
              <a:t> (</a:t>
            </a:r>
            <a:r>
              <a:rPr lang="de-DE" sz="1400" dirty="0"/>
              <a:t>2014</a:t>
            </a:r>
            <a:r>
              <a:rPr lang="de-DE" sz="1400" b="0" dirty="0"/>
              <a:t>). “</a:t>
            </a:r>
            <a:r>
              <a:rPr lang="de-DE" sz="1400" b="0" dirty="0" err="1"/>
              <a:t>Fabric</a:t>
            </a:r>
            <a:r>
              <a:rPr lang="de-DE" sz="1400" b="0" dirty="0"/>
              <a:t> </a:t>
            </a:r>
            <a:r>
              <a:rPr lang="de-DE" sz="1400" b="0" dirty="0" err="1"/>
              <a:t>along</a:t>
            </a:r>
            <a:r>
              <a:rPr lang="de-DE" sz="1400" b="0" dirty="0"/>
              <a:t> </a:t>
            </a:r>
            <a:r>
              <a:rPr lang="de-DE" sz="1400" b="0" dirty="0" err="1"/>
              <a:t>the</a:t>
            </a:r>
            <a:r>
              <a:rPr lang="de-DE" sz="1400" b="0" dirty="0"/>
              <a:t> NEEM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, </a:t>
            </a:r>
            <a:r>
              <a:rPr lang="de-DE" sz="1400" b="0" dirty="0" err="1"/>
              <a:t>Greenland</a:t>
            </a:r>
            <a:r>
              <a:rPr lang="de-DE" sz="1400" b="0" dirty="0"/>
              <a:t>,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its</a:t>
            </a:r>
            <a:r>
              <a:rPr lang="de-DE" sz="1400" b="0" dirty="0"/>
              <a:t> </a:t>
            </a:r>
            <a:r>
              <a:rPr lang="de-DE" sz="1400" b="0" dirty="0" err="1"/>
              <a:t>comparison</a:t>
            </a:r>
            <a:r>
              <a:rPr lang="de-DE" sz="1400" b="0" dirty="0"/>
              <a:t> </a:t>
            </a:r>
            <a:r>
              <a:rPr lang="de-DE" sz="1400" b="0" dirty="0" err="1"/>
              <a:t>with</a:t>
            </a:r>
            <a:r>
              <a:rPr lang="de-DE" sz="1400" b="0" dirty="0"/>
              <a:t> GRIP </a:t>
            </a:r>
            <a:r>
              <a:rPr lang="de-DE" sz="1400" b="0" dirty="0" err="1"/>
              <a:t>and</a:t>
            </a:r>
            <a:r>
              <a:rPr lang="de-DE" sz="1400" b="0" dirty="0"/>
              <a:t> NGRIP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cores</a:t>
            </a:r>
            <a:r>
              <a:rPr lang="de-DE" sz="1400" b="0" dirty="0"/>
              <a:t>”. In: </a:t>
            </a:r>
            <a:r>
              <a:rPr lang="de-DE" sz="1400" b="0" i="1" dirty="0" err="1"/>
              <a:t>Cryosphere</a:t>
            </a:r>
            <a:r>
              <a:rPr lang="de-DE" sz="1400" b="0" i="1" dirty="0"/>
              <a:t> </a:t>
            </a:r>
            <a:r>
              <a:rPr lang="de-DE" sz="1400" b="0" dirty="0"/>
              <a:t>8.4, pp. 1129–1138. ISSN: 19940424. DOI: 10.5194/tc-8-1129-2014. </a:t>
            </a:r>
          </a:p>
          <a:p>
            <a:pPr algn="l"/>
            <a:r>
              <a:rPr lang="de-DE" sz="1400" dirty="0" err="1"/>
              <a:t>Thorsteinsson</a:t>
            </a:r>
            <a:r>
              <a:rPr lang="de-DE" sz="1400" b="0" dirty="0"/>
              <a:t>, </a:t>
            </a:r>
            <a:r>
              <a:rPr lang="de-DE" sz="1400" b="0" dirty="0" err="1"/>
              <a:t>Thorsteinn</a:t>
            </a:r>
            <a:r>
              <a:rPr lang="de-DE" sz="1400" b="0" dirty="0"/>
              <a:t>, Josef </a:t>
            </a:r>
            <a:r>
              <a:rPr lang="de-DE" sz="1400" b="0" dirty="0" err="1"/>
              <a:t>Kipfstuhl</a:t>
            </a:r>
            <a:r>
              <a:rPr lang="de-DE" sz="1400" b="0" dirty="0"/>
              <a:t>, </a:t>
            </a:r>
            <a:r>
              <a:rPr lang="de-DE" sz="1400" b="0" dirty="0" err="1"/>
              <a:t>and</a:t>
            </a:r>
            <a:r>
              <a:rPr lang="de-DE" sz="1400" b="0" dirty="0"/>
              <a:t> Heinz Miller (</a:t>
            </a:r>
            <a:r>
              <a:rPr lang="de-DE" sz="1400" dirty="0"/>
              <a:t>1997</a:t>
            </a:r>
            <a:r>
              <a:rPr lang="de-DE" sz="1400" b="0" dirty="0"/>
              <a:t>). “</a:t>
            </a:r>
            <a:r>
              <a:rPr lang="de-DE" sz="1400" b="0" dirty="0" err="1"/>
              <a:t>Textures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fabrics</a:t>
            </a:r>
            <a:r>
              <a:rPr lang="de-DE" sz="1400" b="0" dirty="0"/>
              <a:t> in </a:t>
            </a:r>
            <a:r>
              <a:rPr lang="de-DE" sz="1400" b="0" dirty="0" err="1"/>
              <a:t>the</a:t>
            </a:r>
            <a:r>
              <a:rPr lang="de-DE" sz="1400" b="0" dirty="0"/>
              <a:t> GRIP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”. In: </a:t>
            </a:r>
            <a:r>
              <a:rPr lang="de-DE" sz="1400" b="0" i="1" dirty="0"/>
              <a:t>Journal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Geophysical</a:t>
            </a:r>
            <a:r>
              <a:rPr lang="de-DE" sz="1400" b="0" i="1" dirty="0"/>
              <a:t> Research: </a:t>
            </a:r>
            <a:r>
              <a:rPr lang="de-DE" sz="1400" b="0" i="1" dirty="0" err="1"/>
              <a:t>Oceans</a:t>
            </a:r>
            <a:r>
              <a:rPr lang="de-DE" sz="1400" b="0" i="1" dirty="0"/>
              <a:t> </a:t>
            </a:r>
            <a:r>
              <a:rPr lang="de-DE" sz="1400" b="0" dirty="0"/>
              <a:t>102.C12, pp. 26583–26599. ISSN: 21699291. DOI: 10.1029/97JC00161. </a:t>
            </a:r>
          </a:p>
          <a:p>
            <a:pPr algn="l"/>
            <a:r>
              <a:rPr lang="de-DE" sz="1400" b="0" dirty="0"/>
              <a:t> </a:t>
            </a:r>
            <a:r>
              <a:rPr lang="de-DE" sz="1400" dirty="0" err="1"/>
              <a:t>Weikusat</a:t>
            </a:r>
            <a:r>
              <a:rPr lang="de-DE" sz="1400" b="0" dirty="0"/>
              <a:t>, Ilka et al. (</a:t>
            </a:r>
            <a:r>
              <a:rPr lang="de-DE" sz="1400" dirty="0"/>
              <a:t>2017</a:t>
            </a:r>
            <a:r>
              <a:rPr lang="de-DE" sz="1400" b="0" dirty="0"/>
              <a:t>). “</a:t>
            </a:r>
            <a:r>
              <a:rPr lang="de-DE" sz="1400" b="0" dirty="0" err="1"/>
              <a:t>Physical</a:t>
            </a:r>
            <a:r>
              <a:rPr lang="de-DE" sz="1400" b="0" dirty="0"/>
              <a:t> </a:t>
            </a:r>
            <a:r>
              <a:rPr lang="de-DE" sz="1400" b="0" dirty="0" err="1"/>
              <a:t>analysis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an </a:t>
            </a:r>
            <a:r>
              <a:rPr lang="de-DE" sz="1400" b="0" dirty="0" err="1"/>
              <a:t>Antarctic</a:t>
            </a:r>
            <a:r>
              <a:rPr lang="de-DE" sz="1400" b="0" dirty="0"/>
              <a:t>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—</a:t>
            </a:r>
            <a:r>
              <a:rPr lang="de-DE" sz="1400" b="0" dirty="0" err="1"/>
              <a:t>towards</a:t>
            </a:r>
            <a:r>
              <a:rPr lang="de-DE" sz="1400" b="0" dirty="0"/>
              <a:t> an </a:t>
            </a:r>
            <a:r>
              <a:rPr lang="de-DE" sz="1400" b="0" dirty="0" err="1"/>
              <a:t>integration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micro</a:t>
            </a:r>
            <a:r>
              <a:rPr lang="de-DE" sz="1400" b="0" dirty="0"/>
              <a:t>-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macrodynamics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polar </a:t>
            </a:r>
            <a:r>
              <a:rPr lang="de-DE" sz="1400" b="0" dirty="0" err="1"/>
              <a:t>ice</a:t>
            </a:r>
            <a:r>
              <a:rPr lang="de-DE" sz="1400" b="0" dirty="0"/>
              <a:t>”. In: </a:t>
            </a:r>
            <a:r>
              <a:rPr lang="de-DE" sz="1400" b="0" i="1" dirty="0" err="1"/>
              <a:t>Philosophical</a:t>
            </a:r>
            <a:r>
              <a:rPr lang="de-DE" sz="1400" b="0" i="1" dirty="0"/>
              <a:t> </a:t>
            </a:r>
            <a:r>
              <a:rPr lang="de-DE" sz="1400" b="0" i="1" dirty="0" err="1"/>
              <a:t>Transac</a:t>
            </a:r>
            <a:r>
              <a:rPr lang="de-DE" sz="1400" b="0" i="1" dirty="0"/>
              <a:t>- </a:t>
            </a:r>
            <a:r>
              <a:rPr lang="de-DE" sz="1400" b="0" i="1" dirty="0" err="1"/>
              <a:t>tions</a:t>
            </a:r>
            <a:r>
              <a:rPr lang="de-DE" sz="1400" b="0" i="1" dirty="0"/>
              <a:t>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the</a:t>
            </a:r>
            <a:r>
              <a:rPr lang="de-DE" sz="1400" b="0" i="1" dirty="0"/>
              <a:t> Royal Society A: </a:t>
            </a:r>
            <a:r>
              <a:rPr lang="de-DE" sz="1400" b="0" i="1" dirty="0" err="1"/>
              <a:t>Mathematical</a:t>
            </a:r>
            <a:r>
              <a:rPr lang="de-DE" sz="1400" b="0" i="1" dirty="0"/>
              <a:t>, </a:t>
            </a:r>
            <a:r>
              <a:rPr lang="de-DE" sz="1400" b="0" i="1" dirty="0" err="1"/>
              <a:t>Physical</a:t>
            </a:r>
            <a:r>
              <a:rPr lang="de-DE" sz="1400" b="0" i="1" dirty="0"/>
              <a:t> </a:t>
            </a:r>
            <a:r>
              <a:rPr lang="de-DE" sz="1400" b="0" i="1" dirty="0" err="1"/>
              <a:t>and</a:t>
            </a:r>
            <a:r>
              <a:rPr lang="de-DE" sz="1400" b="0" i="1" dirty="0"/>
              <a:t> Engineering </a:t>
            </a:r>
            <a:r>
              <a:rPr lang="de-DE" sz="1400" b="0" i="1" dirty="0" err="1"/>
              <a:t>Sciences</a:t>
            </a:r>
            <a:r>
              <a:rPr lang="de-DE" sz="1400" b="0" i="1" dirty="0"/>
              <a:t> </a:t>
            </a:r>
            <a:r>
              <a:rPr lang="de-DE" sz="1400" b="0" dirty="0"/>
              <a:t>375.2086, p. 20150347. ISSN: 1364-503X. DOI: 10.1098/rsta.2015.0347. URL: http://</a:t>
            </a:r>
            <a:r>
              <a:rPr lang="de-DE" sz="1400" b="0" dirty="0" err="1"/>
              <a:t>rsta</a:t>
            </a:r>
            <a:r>
              <a:rPr lang="de-DE" sz="1400" b="0" dirty="0"/>
              <a:t>. </a:t>
            </a:r>
            <a:r>
              <a:rPr lang="de-DE" sz="1400" b="0" dirty="0" err="1"/>
              <a:t>royalsocietypublishing.org</a:t>
            </a:r>
            <a:r>
              <a:rPr lang="de-DE" sz="1400" b="0" dirty="0"/>
              <a:t>/</a:t>
            </a:r>
            <a:r>
              <a:rPr lang="de-DE" sz="1400" b="0" dirty="0" err="1"/>
              <a:t>lookup</a:t>
            </a:r>
            <a:r>
              <a:rPr lang="de-DE" sz="1400" b="0" dirty="0"/>
              <a:t>/</a:t>
            </a:r>
            <a:r>
              <a:rPr lang="de-DE" sz="1400" b="0" dirty="0" err="1"/>
              <a:t>doi</a:t>
            </a:r>
            <a:r>
              <a:rPr lang="de-DE" sz="1400" b="0" dirty="0"/>
              <a:t>/10.1098/rsta.2015.0347. </a:t>
            </a:r>
          </a:p>
        </p:txBody>
      </p:sp>
    </p:spTree>
    <p:extLst>
      <p:ext uri="{BB962C8B-B14F-4D97-AF65-F5344CB8AC3E}">
        <p14:creationId xmlns:p14="http://schemas.microsoft.com/office/powerpoint/2010/main" val="25300343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eigenvalues_comparison_2100m.pdf" descr="eigenvalues_comparison_2100m.pdf"/>
          <p:cNvPicPr>
            <a:picLocks noChangeAspect="1"/>
          </p:cNvPicPr>
          <p:nvPr/>
        </p:nvPicPr>
        <p:blipFill>
          <a:blip r:embed="rId2">
            <a:extLst/>
          </a:blip>
          <a:srcRect t="4379" b="1125"/>
          <a:stretch>
            <a:fillRect/>
          </a:stretch>
        </p:blipFill>
        <p:spPr>
          <a:xfrm>
            <a:off x="157982" y="2145848"/>
            <a:ext cx="15167856" cy="1158142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12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itel 1"/>
          <p:cNvSpPr txBox="1">
            <a:spLocks noGrp="1"/>
          </p:cNvSpPr>
          <p:nvPr>
            <p:ph type="title"/>
          </p:nvPr>
        </p:nvSpPr>
        <p:spPr>
          <a:xfrm>
            <a:off x="219840" y="753847"/>
            <a:ext cx="16845697" cy="1239963"/>
          </a:xfrm>
          <a:prstGeom prst="rect">
            <a:avLst/>
          </a:prstGeom>
        </p:spPr>
        <p:txBody>
          <a:bodyPr/>
          <a:lstStyle/>
          <a:p>
            <a:r>
              <a:t>Eigenvalues</a:t>
            </a:r>
          </a:p>
        </p:txBody>
      </p:sp>
      <p:sp>
        <p:nvSpPr>
          <p:cNvPr id="215" name="e1"/>
          <p:cNvSpPr txBox="1"/>
          <p:nvPr/>
        </p:nvSpPr>
        <p:spPr>
          <a:xfrm>
            <a:off x="3387670" y="1535145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e1</a:t>
            </a:r>
          </a:p>
        </p:txBody>
      </p:sp>
      <p:sp>
        <p:nvSpPr>
          <p:cNvPr id="216" name="e2"/>
          <p:cNvSpPr txBox="1"/>
          <p:nvPr/>
        </p:nvSpPr>
        <p:spPr>
          <a:xfrm>
            <a:off x="6957847" y="1535145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e2</a:t>
            </a:r>
          </a:p>
        </p:txBody>
      </p:sp>
      <p:sp>
        <p:nvSpPr>
          <p:cNvPr id="217" name="e3"/>
          <p:cNvSpPr txBox="1"/>
          <p:nvPr/>
        </p:nvSpPr>
        <p:spPr>
          <a:xfrm>
            <a:off x="11993406" y="1535145"/>
            <a:ext cx="5448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e3</a:t>
            </a:r>
          </a:p>
        </p:txBody>
      </p:sp>
      <p:sp>
        <p:nvSpPr>
          <p:cNvPr id="218" name="EGRIP"/>
          <p:cNvSpPr txBox="1"/>
          <p:nvPr/>
        </p:nvSpPr>
        <p:spPr>
          <a:xfrm>
            <a:off x="15380045" y="7188738"/>
            <a:ext cx="1880808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EGRIP</a:t>
            </a:r>
          </a:p>
        </p:txBody>
      </p:sp>
      <p:sp>
        <p:nvSpPr>
          <p:cNvPr id="219" name="NEEM (Eichler, 2013, Montagnat, 2014)"/>
          <p:cNvSpPr txBox="1"/>
          <p:nvPr/>
        </p:nvSpPr>
        <p:spPr>
          <a:xfrm>
            <a:off x="15382067" y="3953532"/>
            <a:ext cx="5886851" cy="1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9BD0F3"/>
                </a:solidFill>
              </a:defRPr>
            </a:lvl1pPr>
          </a:lstStyle>
          <a:p>
            <a:r>
              <a:t>NEEM (Eichler, 2013, Montagnat, 2014)</a:t>
            </a:r>
          </a:p>
        </p:txBody>
      </p:sp>
      <p:sp>
        <p:nvSpPr>
          <p:cNvPr id="220" name="GRIP (Thorsteinsson et al., 1997)"/>
          <p:cNvSpPr txBox="1"/>
          <p:nvPr/>
        </p:nvSpPr>
        <p:spPr>
          <a:xfrm>
            <a:off x="15339567" y="5536786"/>
            <a:ext cx="8961693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009E73"/>
                </a:solidFill>
              </a:defRPr>
            </a:lvl1pPr>
          </a:lstStyle>
          <a:p>
            <a:r>
              <a:t>GRIP (Thorsteinsson et al., 1997)</a:t>
            </a:r>
          </a:p>
        </p:txBody>
      </p:sp>
      <p:sp>
        <p:nvSpPr>
          <p:cNvPr id="221" name="EDML (Weikusat et al., 2017)"/>
          <p:cNvSpPr txBox="1"/>
          <p:nvPr/>
        </p:nvSpPr>
        <p:spPr>
          <a:xfrm>
            <a:off x="15383695" y="6421540"/>
            <a:ext cx="7818121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D55E01"/>
                </a:solidFill>
              </a:defRPr>
            </a:lvl1pPr>
          </a:lstStyle>
          <a:p>
            <a:r>
              <a:t>EDML (Weikusat et al., 2017)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8686C82-EA43-A54D-A3F2-FD995739C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444EE8-097D-AA46-8387-486933B9976B}"/>
              </a:ext>
            </a:extLst>
          </p:cNvPr>
          <p:cNvSpPr txBox="1"/>
          <p:nvPr/>
        </p:nvSpPr>
        <p:spPr>
          <a:xfrm>
            <a:off x="16758035" y="10082103"/>
            <a:ext cx="7625965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de-DE" sz="1400" dirty="0"/>
              <a:t>Eichler</a:t>
            </a:r>
            <a:r>
              <a:rPr lang="de-DE" sz="1400" b="0" dirty="0"/>
              <a:t>, Jan (</a:t>
            </a:r>
            <a:r>
              <a:rPr lang="de-DE" sz="1400" dirty="0"/>
              <a:t>2013</a:t>
            </a:r>
            <a:r>
              <a:rPr lang="de-DE" sz="1400" b="0" dirty="0"/>
              <a:t>). “C-</a:t>
            </a:r>
            <a:r>
              <a:rPr lang="de-DE" sz="1400" b="0" dirty="0" err="1"/>
              <a:t>axis</a:t>
            </a:r>
            <a:r>
              <a:rPr lang="de-DE" sz="1400" b="0" dirty="0"/>
              <a:t> </a:t>
            </a:r>
            <a:r>
              <a:rPr lang="de-DE" sz="1400" b="0" dirty="0" err="1"/>
              <a:t>analysis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the</a:t>
            </a:r>
            <a:r>
              <a:rPr lang="de-DE" sz="1400" b="0" dirty="0"/>
              <a:t> NEEM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: an </a:t>
            </a:r>
            <a:r>
              <a:rPr lang="de-DE" sz="1400" b="0" dirty="0" err="1"/>
              <a:t>approach</a:t>
            </a:r>
            <a:r>
              <a:rPr lang="de-DE" sz="1400" b="0" dirty="0"/>
              <a:t> </a:t>
            </a:r>
            <a:r>
              <a:rPr lang="de-DE" sz="1400" b="0" dirty="0" err="1"/>
              <a:t>based</a:t>
            </a:r>
            <a:r>
              <a:rPr lang="de-DE" sz="1400" b="0" dirty="0"/>
              <a:t> on digital </a:t>
            </a:r>
            <a:r>
              <a:rPr lang="de-DE" sz="1400" b="0" dirty="0" err="1"/>
              <a:t>image</a:t>
            </a:r>
            <a:r>
              <a:rPr lang="de-DE" sz="1400" b="0" dirty="0"/>
              <a:t> </a:t>
            </a:r>
            <a:r>
              <a:rPr lang="de-DE" sz="1400" b="0" dirty="0" err="1"/>
              <a:t>processing</a:t>
            </a:r>
            <a:r>
              <a:rPr lang="de-DE" sz="1400" b="0" dirty="0"/>
              <a:t>”. </a:t>
            </a:r>
            <a:r>
              <a:rPr lang="de-DE" sz="1400" b="0" dirty="0" err="1"/>
              <a:t>PhD</a:t>
            </a:r>
            <a:r>
              <a:rPr lang="de-DE" sz="1400" b="0" dirty="0"/>
              <a:t> </a:t>
            </a:r>
            <a:r>
              <a:rPr lang="de-DE" sz="1400" b="0" dirty="0" err="1"/>
              <a:t>thesis</a:t>
            </a:r>
            <a:r>
              <a:rPr lang="de-DE" sz="1400" b="0" dirty="0"/>
              <a:t>. Freie </a:t>
            </a:r>
            <a:r>
              <a:rPr lang="de-DE" sz="1400" b="0" dirty="0" err="1"/>
              <a:t>Universität</a:t>
            </a:r>
            <a:r>
              <a:rPr lang="de-DE" sz="1400" b="0" dirty="0"/>
              <a:t> Berlin, p. 73.</a:t>
            </a:r>
          </a:p>
          <a:p>
            <a:pPr algn="l"/>
            <a:r>
              <a:rPr lang="de-DE" sz="1400" dirty="0" err="1"/>
              <a:t>Montagnat</a:t>
            </a:r>
            <a:r>
              <a:rPr lang="de-DE" sz="1400" b="0" dirty="0"/>
              <a:t>, M., N. </a:t>
            </a:r>
            <a:r>
              <a:rPr lang="de-DE" sz="1400" b="0" dirty="0" err="1"/>
              <a:t>Azuma</a:t>
            </a:r>
            <a:r>
              <a:rPr lang="de-DE" sz="1400" b="0" dirty="0"/>
              <a:t>, D. Dahl-Jensen, J. Eichler, S. </a:t>
            </a:r>
            <a:r>
              <a:rPr lang="de-DE" sz="1400" b="0" dirty="0" err="1"/>
              <a:t>Fujita</a:t>
            </a:r>
            <a:r>
              <a:rPr lang="de-DE" sz="1400" b="0" dirty="0"/>
              <a:t>, F. </a:t>
            </a:r>
            <a:r>
              <a:rPr lang="de-DE" sz="1400" b="0" dirty="0" err="1"/>
              <a:t>Gillet-Chaulet</a:t>
            </a:r>
            <a:r>
              <a:rPr lang="de-DE" sz="1400" b="0" dirty="0"/>
              <a:t>, S. </a:t>
            </a:r>
            <a:r>
              <a:rPr lang="de-DE" sz="1400" b="0" dirty="0" err="1"/>
              <a:t>Kipfstuhl</a:t>
            </a:r>
            <a:r>
              <a:rPr lang="de-DE" sz="1400" b="0" dirty="0"/>
              <a:t>, D. </a:t>
            </a:r>
            <a:r>
              <a:rPr lang="de-DE" sz="1400" b="0" dirty="0" err="1"/>
              <a:t>Samyn</a:t>
            </a:r>
            <a:r>
              <a:rPr lang="de-DE" sz="1400" b="0" dirty="0"/>
              <a:t>, A. Svensson, </a:t>
            </a:r>
            <a:r>
              <a:rPr lang="de-DE" sz="1400" b="0" dirty="0" err="1"/>
              <a:t>and</a:t>
            </a:r>
            <a:r>
              <a:rPr lang="de-DE" sz="1400" b="0" dirty="0"/>
              <a:t> I. </a:t>
            </a:r>
            <a:r>
              <a:rPr lang="de-DE" sz="1400" b="0" dirty="0" err="1"/>
              <a:t>Weikusat</a:t>
            </a:r>
            <a:r>
              <a:rPr lang="de-DE" sz="1400" b="0" dirty="0"/>
              <a:t> (</a:t>
            </a:r>
            <a:r>
              <a:rPr lang="de-DE" sz="1400" dirty="0"/>
              <a:t>2014</a:t>
            </a:r>
            <a:r>
              <a:rPr lang="de-DE" sz="1400" b="0" dirty="0"/>
              <a:t>). “</a:t>
            </a:r>
            <a:r>
              <a:rPr lang="de-DE" sz="1400" b="0" dirty="0" err="1"/>
              <a:t>Fabric</a:t>
            </a:r>
            <a:r>
              <a:rPr lang="de-DE" sz="1400" b="0" dirty="0"/>
              <a:t> </a:t>
            </a:r>
            <a:r>
              <a:rPr lang="de-DE" sz="1400" b="0" dirty="0" err="1"/>
              <a:t>along</a:t>
            </a:r>
            <a:r>
              <a:rPr lang="de-DE" sz="1400" b="0" dirty="0"/>
              <a:t> </a:t>
            </a:r>
            <a:r>
              <a:rPr lang="de-DE" sz="1400" b="0" dirty="0" err="1"/>
              <a:t>the</a:t>
            </a:r>
            <a:r>
              <a:rPr lang="de-DE" sz="1400" b="0" dirty="0"/>
              <a:t> NEEM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, </a:t>
            </a:r>
            <a:r>
              <a:rPr lang="de-DE" sz="1400" b="0" dirty="0" err="1"/>
              <a:t>Greenland</a:t>
            </a:r>
            <a:r>
              <a:rPr lang="de-DE" sz="1400" b="0" dirty="0"/>
              <a:t>,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its</a:t>
            </a:r>
            <a:r>
              <a:rPr lang="de-DE" sz="1400" b="0" dirty="0"/>
              <a:t> </a:t>
            </a:r>
            <a:r>
              <a:rPr lang="de-DE" sz="1400" b="0" dirty="0" err="1"/>
              <a:t>comparison</a:t>
            </a:r>
            <a:r>
              <a:rPr lang="de-DE" sz="1400" b="0" dirty="0"/>
              <a:t> </a:t>
            </a:r>
            <a:r>
              <a:rPr lang="de-DE" sz="1400" b="0" dirty="0" err="1"/>
              <a:t>with</a:t>
            </a:r>
            <a:r>
              <a:rPr lang="de-DE" sz="1400" b="0" dirty="0"/>
              <a:t> GRIP </a:t>
            </a:r>
            <a:r>
              <a:rPr lang="de-DE" sz="1400" b="0" dirty="0" err="1"/>
              <a:t>and</a:t>
            </a:r>
            <a:r>
              <a:rPr lang="de-DE" sz="1400" b="0" dirty="0"/>
              <a:t> NGRIP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cores</a:t>
            </a:r>
            <a:r>
              <a:rPr lang="de-DE" sz="1400" b="0" dirty="0"/>
              <a:t>”. In: </a:t>
            </a:r>
            <a:r>
              <a:rPr lang="de-DE" sz="1400" b="0" i="1" dirty="0" err="1"/>
              <a:t>Cryosphere</a:t>
            </a:r>
            <a:r>
              <a:rPr lang="de-DE" sz="1400" b="0" i="1" dirty="0"/>
              <a:t> </a:t>
            </a:r>
            <a:r>
              <a:rPr lang="de-DE" sz="1400" b="0" dirty="0"/>
              <a:t>8.4, pp. 1129–1138. ISSN: 19940424. DOI: 10.5194/tc-8-1129-2014. </a:t>
            </a:r>
          </a:p>
          <a:p>
            <a:pPr algn="l"/>
            <a:r>
              <a:rPr lang="de-DE" sz="1400" dirty="0" err="1"/>
              <a:t>Thorsteinsson</a:t>
            </a:r>
            <a:r>
              <a:rPr lang="de-DE" sz="1400" b="0" dirty="0"/>
              <a:t>, </a:t>
            </a:r>
            <a:r>
              <a:rPr lang="de-DE" sz="1400" b="0" dirty="0" err="1"/>
              <a:t>Thorsteinn</a:t>
            </a:r>
            <a:r>
              <a:rPr lang="de-DE" sz="1400" b="0" dirty="0"/>
              <a:t>, Josef </a:t>
            </a:r>
            <a:r>
              <a:rPr lang="de-DE" sz="1400" b="0" dirty="0" err="1"/>
              <a:t>Kipfstuhl</a:t>
            </a:r>
            <a:r>
              <a:rPr lang="de-DE" sz="1400" b="0" dirty="0"/>
              <a:t>, </a:t>
            </a:r>
            <a:r>
              <a:rPr lang="de-DE" sz="1400" b="0" dirty="0" err="1"/>
              <a:t>and</a:t>
            </a:r>
            <a:r>
              <a:rPr lang="de-DE" sz="1400" b="0" dirty="0"/>
              <a:t> Heinz Miller (</a:t>
            </a:r>
            <a:r>
              <a:rPr lang="de-DE" sz="1400" dirty="0"/>
              <a:t>1997</a:t>
            </a:r>
            <a:r>
              <a:rPr lang="de-DE" sz="1400" b="0" dirty="0"/>
              <a:t>). “</a:t>
            </a:r>
            <a:r>
              <a:rPr lang="de-DE" sz="1400" b="0" dirty="0" err="1"/>
              <a:t>Textures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fabrics</a:t>
            </a:r>
            <a:r>
              <a:rPr lang="de-DE" sz="1400" b="0" dirty="0"/>
              <a:t> in </a:t>
            </a:r>
            <a:r>
              <a:rPr lang="de-DE" sz="1400" b="0" dirty="0" err="1"/>
              <a:t>the</a:t>
            </a:r>
            <a:r>
              <a:rPr lang="de-DE" sz="1400" b="0" dirty="0"/>
              <a:t> GRIP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”. In: </a:t>
            </a:r>
            <a:r>
              <a:rPr lang="de-DE" sz="1400" b="0" i="1" dirty="0"/>
              <a:t>Journal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Geophysical</a:t>
            </a:r>
            <a:r>
              <a:rPr lang="de-DE" sz="1400" b="0" i="1" dirty="0"/>
              <a:t> Research: </a:t>
            </a:r>
            <a:r>
              <a:rPr lang="de-DE" sz="1400" b="0" i="1" dirty="0" err="1"/>
              <a:t>Oceans</a:t>
            </a:r>
            <a:r>
              <a:rPr lang="de-DE" sz="1400" b="0" i="1" dirty="0"/>
              <a:t> </a:t>
            </a:r>
            <a:r>
              <a:rPr lang="de-DE" sz="1400" b="0" dirty="0"/>
              <a:t>102.C12, pp. 26583–26599. ISSN: 21699291. DOI: 10.1029/97JC00161. </a:t>
            </a:r>
          </a:p>
          <a:p>
            <a:pPr algn="l"/>
            <a:r>
              <a:rPr lang="de-DE" sz="1400" b="0" dirty="0"/>
              <a:t> </a:t>
            </a:r>
            <a:r>
              <a:rPr lang="de-DE" sz="1400" dirty="0" err="1"/>
              <a:t>Weikusat</a:t>
            </a:r>
            <a:r>
              <a:rPr lang="de-DE" sz="1400" b="0" dirty="0"/>
              <a:t>, Ilka et al. (</a:t>
            </a:r>
            <a:r>
              <a:rPr lang="de-DE" sz="1400" dirty="0"/>
              <a:t>2017</a:t>
            </a:r>
            <a:r>
              <a:rPr lang="de-DE" sz="1400" b="0" dirty="0"/>
              <a:t>). “</a:t>
            </a:r>
            <a:r>
              <a:rPr lang="de-DE" sz="1400" b="0" dirty="0" err="1"/>
              <a:t>Physical</a:t>
            </a:r>
            <a:r>
              <a:rPr lang="de-DE" sz="1400" b="0" dirty="0"/>
              <a:t> </a:t>
            </a:r>
            <a:r>
              <a:rPr lang="de-DE" sz="1400" b="0" dirty="0" err="1"/>
              <a:t>analysis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an </a:t>
            </a:r>
            <a:r>
              <a:rPr lang="de-DE" sz="1400" b="0" dirty="0" err="1"/>
              <a:t>Antarctic</a:t>
            </a:r>
            <a:r>
              <a:rPr lang="de-DE" sz="1400" b="0" dirty="0"/>
              <a:t> </a:t>
            </a:r>
            <a:r>
              <a:rPr lang="de-DE" sz="1400" b="0" dirty="0" err="1"/>
              <a:t>ice</a:t>
            </a:r>
            <a:r>
              <a:rPr lang="de-DE" sz="1400" b="0" dirty="0"/>
              <a:t> </a:t>
            </a:r>
            <a:r>
              <a:rPr lang="de-DE" sz="1400" b="0" dirty="0" err="1"/>
              <a:t>core</a:t>
            </a:r>
            <a:r>
              <a:rPr lang="de-DE" sz="1400" b="0" dirty="0"/>
              <a:t>—</a:t>
            </a:r>
            <a:r>
              <a:rPr lang="de-DE" sz="1400" b="0" dirty="0" err="1"/>
              <a:t>towards</a:t>
            </a:r>
            <a:r>
              <a:rPr lang="de-DE" sz="1400" b="0" dirty="0"/>
              <a:t> an </a:t>
            </a:r>
            <a:r>
              <a:rPr lang="de-DE" sz="1400" b="0" dirty="0" err="1"/>
              <a:t>integration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micro</a:t>
            </a:r>
            <a:r>
              <a:rPr lang="de-DE" sz="1400" b="0" dirty="0"/>
              <a:t>-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macrodynamics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polar </a:t>
            </a:r>
            <a:r>
              <a:rPr lang="de-DE" sz="1400" b="0" dirty="0" err="1"/>
              <a:t>ice</a:t>
            </a:r>
            <a:r>
              <a:rPr lang="de-DE" sz="1400" b="0" dirty="0"/>
              <a:t>”. In: </a:t>
            </a:r>
            <a:r>
              <a:rPr lang="de-DE" sz="1400" b="0" i="1" dirty="0" err="1"/>
              <a:t>Philosophical</a:t>
            </a:r>
            <a:r>
              <a:rPr lang="de-DE" sz="1400" b="0" i="1" dirty="0"/>
              <a:t> </a:t>
            </a:r>
            <a:r>
              <a:rPr lang="de-DE" sz="1400" b="0" i="1" dirty="0" err="1"/>
              <a:t>Transac</a:t>
            </a:r>
            <a:r>
              <a:rPr lang="de-DE" sz="1400" b="0" i="1" dirty="0"/>
              <a:t>- </a:t>
            </a:r>
            <a:r>
              <a:rPr lang="de-DE" sz="1400" b="0" i="1" dirty="0" err="1"/>
              <a:t>tions</a:t>
            </a:r>
            <a:r>
              <a:rPr lang="de-DE" sz="1400" b="0" i="1" dirty="0"/>
              <a:t> </a:t>
            </a:r>
            <a:r>
              <a:rPr lang="de-DE" sz="1400" b="0" i="1" dirty="0" err="1"/>
              <a:t>of</a:t>
            </a:r>
            <a:r>
              <a:rPr lang="de-DE" sz="1400" b="0" i="1" dirty="0"/>
              <a:t> </a:t>
            </a:r>
            <a:r>
              <a:rPr lang="de-DE" sz="1400" b="0" i="1" dirty="0" err="1"/>
              <a:t>the</a:t>
            </a:r>
            <a:r>
              <a:rPr lang="de-DE" sz="1400" b="0" i="1" dirty="0"/>
              <a:t> Royal Society A: </a:t>
            </a:r>
            <a:r>
              <a:rPr lang="de-DE" sz="1400" b="0" i="1" dirty="0" err="1"/>
              <a:t>Mathematical</a:t>
            </a:r>
            <a:r>
              <a:rPr lang="de-DE" sz="1400" b="0" i="1" dirty="0"/>
              <a:t>, </a:t>
            </a:r>
            <a:r>
              <a:rPr lang="de-DE" sz="1400" b="0" i="1" dirty="0" err="1"/>
              <a:t>Physical</a:t>
            </a:r>
            <a:r>
              <a:rPr lang="de-DE" sz="1400" b="0" i="1" dirty="0"/>
              <a:t> </a:t>
            </a:r>
            <a:r>
              <a:rPr lang="de-DE" sz="1400" b="0" i="1" dirty="0" err="1"/>
              <a:t>and</a:t>
            </a:r>
            <a:r>
              <a:rPr lang="de-DE" sz="1400" b="0" i="1" dirty="0"/>
              <a:t> Engineering </a:t>
            </a:r>
            <a:r>
              <a:rPr lang="de-DE" sz="1400" b="0" i="1" dirty="0" err="1"/>
              <a:t>Sciences</a:t>
            </a:r>
            <a:r>
              <a:rPr lang="de-DE" sz="1400" b="0" i="1" dirty="0"/>
              <a:t> </a:t>
            </a:r>
            <a:r>
              <a:rPr lang="de-DE" sz="1400" b="0" dirty="0"/>
              <a:t>375.2086, p. 20150347. ISSN: 1364-503X. DOI: 10.1098/rsta.2015.0347. URL: http://</a:t>
            </a:r>
            <a:r>
              <a:rPr lang="de-DE" sz="1400" b="0" dirty="0" err="1"/>
              <a:t>rsta</a:t>
            </a:r>
            <a:r>
              <a:rPr lang="de-DE" sz="1400" b="0" dirty="0"/>
              <a:t>. </a:t>
            </a:r>
            <a:r>
              <a:rPr lang="de-DE" sz="1400" b="0" dirty="0" err="1"/>
              <a:t>royalsocietypublishing.org</a:t>
            </a:r>
            <a:r>
              <a:rPr lang="de-DE" sz="1400" b="0" dirty="0"/>
              <a:t>/</a:t>
            </a:r>
            <a:r>
              <a:rPr lang="de-DE" sz="1400" b="0" dirty="0" err="1"/>
              <a:t>lookup</a:t>
            </a:r>
            <a:r>
              <a:rPr lang="de-DE" sz="1400" b="0" dirty="0"/>
              <a:t>/</a:t>
            </a:r>
            <a:r>
              <a:rPr lang="de-DE" sz="1400" b="0" dirty="0" err="1"/>
              <a:t>doi</a:t>
            </a:r>
            <a:r>
              <a:rPr lang="de-DE" sz="1400" b="0" dirty="0"/>
              <a:t>/10.1098/rsta.2015.0347.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52" name="EastGRIP_logo.png" descr="EastGRIP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95775" y="703593"/>
            <a:ext cx="1189223" cy="123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EGRIP_CPO.pdf" descr="EGRIP_CPO.pdf">
            <a:extLst>
              <a:ext uri="{FF2B5EF4-FFF2-40B4-BE49-F238E27FC236}">
                <a16:creationId xmlns:a16="http://schemas.microsoft.com/office/drawing/2014/main" id="{255A6BE8-705B-D84D-B90A-44B2C5CCA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18153" b="47657"/>
          <a:stretch>
            <a:fillRect/>
          </a:stretch>
        </p:blipFill>
        <p:spPr>
          <a:xfrm>
            <a:off x="9106571" y="3552602"/>
            <a:ext cx="14557570" cy="35171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7864E2-F218-0047-9065-4A81FD69D7DA}"/>
              </a:ext>
            </a:extLst>
          </p:cNvPr>
          <p:cNvSpPr txBox="1"/>
          <p:nvPr/>
        </p:nvSpPr>
        <p:spPr>
          <a:xfrm>
            <a:off x="11754390" y="2087376"/>
            <a:ext cx="870110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CPO </a:t>
            </a:r>
            <a:r>
              <a:rPr kumimoji="0" lang="de-DE" sz="4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development</a:t>
            </a:r>
            <a:r>
              <a:rPr kumimoji="0" lang="de-DE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kumimoji="0" lang="de-DE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4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depth</a:t>
            </a:r>
            <a:endParaRPr kumimoji="0" lang="de-DE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2499136-B804-5A42-A749-A0BFBCBFAF4E}"/>
              </a:ext>
            </a:extLst>
          </p:cNvPr>
          <p:cNvSpPr txBox="1"/>
          <p:nvPr/>
        </p:nvSpPr>
        <p:spPr>
          <a:xfrm>
            <a:off x="10535274" y="7069718"/>
            <a:ext cx="18867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110-196m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635CD7F-9CEB-A647-A731-A74FFE3EF74A}"/>
              </a:ext>
            </a:extLst>
          </p:cNvPr>
          <p:cNvSpPr txBox="1"/>
          <p:nvPr/>
        </p:nvSpPr>
        <p:spPr>
          <a:xfrm>
            <a:off x="12914437" y="6981279"/>
            <a:ext cx="18867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196-296m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C20FDFB-058C-1C4C-A7FC-E2BDA97AC1D5}"/>
              </a:ext>
            </a:extLst>
          </p:cNvPr>
          <p:cNvSpPr txBox="1"/>
          <p:nvPr/>
        </p:nvSpPr>
        <p:spPr>
          <a:xfrm>
            <a:off x="15441988" y="6981278"/>
            <a:ext cx="18867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196-296m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36C57A9-8E02-F547-A771-64845460A82B}"/>
              </a:ext>
            </a:extLst>
          </p:cNvPr>
          <p:cNvSpPr txBox="1"/>
          <p:nvPr/>
        </p:nvSpPr>
        <p:spPr>
          <a:xfrm>
            <a:off x="17969539" y="6948730"/>
            <a:ext cx="18867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296-500m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327BAD8-84D5-C546-B241-F0F603CD904B}"/>
              </a:ext>
            </a:extLst>
          </p:cNvPr>
          <p:cNvSpPr txBox="1"/>
          <p:nvPr/>
        </p:nvSpPr>
        <p:spPr>
          <a:xfrm>
            <a:off x="20389175" y="6948729"/>
            <a:ext cx="20999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500-1230m</a:t>
            </a:r>
          </a:p>
        </p:txBody>
      </p:sp>
      <p:pic>
        <p:nvPicPr>
          <p:cNvPr id="27" name="3117_6.pdf" descr="3117_6.pdf">
            <a:extLst>
              <a:ext uri="{FF2B5EF4-FFF2-40B4-BE49-F238E27FC236}">
                <a16:creationId xmlns:a16="http://schemas.microsoft.com/office/drawing/2014/main" id="{09E71F5E-4262-9141-9E4F-29958CA142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690" t="15031" r="1447" b="15134"/>
          <a:stretch/>
        </p:blipFill>
        <p:spPr>
          <a:xfrm>
            <a:off x="14361404" y="8938572"/>
            <a:ext cx="4688596" cy="473196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F27E736-0895-9D4F-B0FD-6A2D1F07538D}"/>
              </a:ext>
            </a:extLst>
          </p:cNvPr>
          <p:cNvSpPr txBox="1"/>
          <p:nvPr/>
        </p:nvSpPr>
        <p:spPr>
          <a:xfrm>
            <a:off x="11544670" y="10740296"/>
            <a:ext cx="231313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1230-2121m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C4E2DA-803A-FD43-A8AA-72F19AB47B47}"/>
              </a:ext>
            </a:extLst>
          </p:cNvPr>
          <p:cNvSpPr txBox="1"/>
          <p:nvPr/>
        </p:nvSpPr>
        <p:spPr>
          <a:xfrm>
            <a:off x="11894124" y="9796423"/>
            <a:ext cx="161422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Horizontal</a:t>
            </a:r>
            <a:br>
              <a: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de-DE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maxima</a:t>
            </a:r>
            <a:endParaRPr kumimoji="0" lang="de-DE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32BF462-3C21-8246-AA7B-C7BA3117A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94" y="292255"/>
            <a:ext cx="1739590" cy="5979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62DA4CB-7FAD-1E4A-9518-C297D9BE3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31" y="19691"/>
            <a:ext cx="7924800" cy="13690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1388</Words>
  <Application>Microsoft Macintosh PowerPoint</Application>
  <PresentationFormat>Benutzerdefiniert</PresentationFormat>
  <Paragraphs>135</Paragraphs>
  <Slides>19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Helvetica</vt:lpstr>
      <vt:lpstr>Helvetica Neue</vt:lpstr>
      <vt:lpstr>Helvetica Neue Light</vt:lpstr>
      <vt:lpstr>Helvetica Neue Medium</vt:lpstr>
      <vt:lpstr>SFTT1095</vt:lpstr>
      <vt:lpstr>URWPalladioL</vt:lpstr>
      <vt:lpstr>Wingdings</vt:lpstr>
      <vt:lpstr>White</vt:lpstr>
      <vt:lpstr>PowerPoint-Präsentation</vt:lpstr>
      <vt:lpstr>Introduction</vt:lpstr>
      <vt:lpstr>Introduction</vt:lpstr>
      <vt:lpstr>Methods</vt:lpstr>
      <vt:lpstr>PowerPoint-Präsentation</vt:lpstr>
      <vt:lpstr>Eigenvalues</vt:lpstr>
      <vt:lpstr>Eigenvalues</vt:lpstr>
      <vt:lpstr>Eigenvalues</vt:lpstr>
      <vt:lpstr>PowerPoint-Präsentation</vt:lpstr>
      <vt:lpstr>Crystal preferred orientations</vt:lpstr>
      <vt:lpstr>Crystal preferred orientations</vt:lpstr>
      <vt:lpstr>Proposed main deformation modes</vt:lpstr>
      <vt:lpstr>Grain size</vt:lpstr>
      <vt:lpstr>Grain size variability</vt:lpstr>
      <vt:lpstr>Indications of Dynamic Recrystallisation</vt:lpstr>
      <vt:lpstr>PowerPoint-Präsentation</vt:lpstr>
      <vt:lpstr>PowerPoint-Präsentation</vt:lpstr>
      <vt:lpstr>Take-home message</vt:lpstr>
      <vt:lpstr>Take-home message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Microsoft Office User</cp:lastModifiedBy>
  <cp:revision>79</cp:revision>
  <cp:lastPrinted>2020-04-22T14:09:42Z</cp:lastPrinted>
  <dcterms:modified xsi:type="dcterms:W3CDTF">2020-04-23T15:40:11Z</dcterms:modified>
</cp:coreProperties>
</file>