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6" r:id="rId6"/>
  </p:sldIdLst>
  <p:sldSz cx="12192000" cy="6858000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n Serrano Hidalgo" initials="CSH" lastIdx="2" clrIdx="0">
    <p:extLst/>
  </p:cmAuthor>
  <p:cmAuthor id="2" name="Javier_H" initials="J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75" autoAdjust="0"/>
    <p:restoredTop sz="94669" autoAdjust="0"/>
  </p:normalViewPr>
  <p:slideViewPr>
    <p:cSldViewPr snapToGrid="0">
      <p:cViewPr varScale="1">
        <p:scale>
          <a:sx n="82" d="100"/>
          <a:sy n="82" d="100"/>
        </p:scale>
        <p:origin x="10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B91C-C140-4D83-B5FA-AD3F04D0266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6C88-91D8-4381-AF74-3A13512A9F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00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B91C-C140-4D83-B5FA-AD3F04D0266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6C88-91D8-4381-AF74-3A13512A9F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86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B91C-C140-4D83-B5FA-AD3F04D0266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6C88-91D8-4381-AF74-3A13512A9F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96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B91C-C140-4D83-B5FA-AD3F04D0266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6C88-91D8-4381-AF74-3A13512A9F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39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B91C-C140-4D83-B5FA-AD3F04D0266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6C88-91D8-4381-AF74-3A13512A9F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B91C-C140-4D83-B5FA-AD3F04D0266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6C88-91D8-4381-AF74-3A13512A9F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68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B91C-C140-4D83-B5FA-AD3F04D0266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6C88-91D8-4381-AF74-3A13512A9F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36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B91C-C140-4D83-B5FA-AD3F04D0266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6C88-91D8-4381-AF74-3A13512A9F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26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B91C-C140-4D83-B5FA-AD3F04D0266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6C88-91D8-4381-AF74-3A13512A9F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B91C-C140-4D83-B5FA-AD3F04D0266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6C88-91D8-4381-AF74-3A13512A9F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53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B91C-C140-4D83-B5FA-AD3F04D0266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6C88-91D8-4381-AF74-3A13512A9F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05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6B91C-C140-4D83-B5FA-AD3F04D0266D}" type="datetimeFigureOut">
              <a:rPr lang="es-ES" smtClean="0"/>
              <a:t>02/05/2020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6C88-91D8-4381-AF74-3A13512A9F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29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80684"/>
            <a:ext cx="10515600" cy="17812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100" b="1" dirty="0"/>
              <a:t>Evaluation of pond/aquifer flow exchanges using local discretization and contrasting different boundary condition in MODFLOW.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Case </a:t>
            </a:r>
            <a:r>
              <a:rPr lang="en-US" sz="3100" b="1" dirty="0"/>
              <a:t>of Santa Olalla pond (SW </a:t>
            </a:r>
            <a:r>
              <a:rPr lang="en-US" sz="3100" b="1"/>
              <a:t>Spain</a:t>
            </a:r>
            <a:r>
              <a:rPr lang="en-US" sz="3100" b="1" smtClean="0"/>
              <a:t>).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1600" dirty="0" smtClean="0"/>
              <a:t>Serrano-Hidalgo, C., Heredia-Díaz J</a:t>
            </a:r>
            <a:r>
              <a:rPr lang="en-US" sz="1600" dirty="0"/>
              <a:t>., Guardiola-Albert C</a:t>
            </a:r>
            <a:r>
              <a:rPr lang="en-US" sz="1600" dirty="0" smtClean="0"/>
              <a:t>. and  </a:t>
            </a:r>
            <a:r>
              <a:rPr lang="en-US" sz="1600" dirty="0" err="1" smtClean="0"/>
              <a:t>Elorza-Tenreiro</a:t>
            </a:r>
            <a:r>
              <a:rPr lang="en-US" sz="1600" dirty="0" smtClean="0"/>
              <a:t> F.J.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49814" y="4449712"/>
            <a:ext cx="4715466" cy="1920240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METODOLOGY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dirty="0"/>
              <a:t>T</a:t>
            </a:r>
            <a:r>
              <a:rPr lang="en-US" sz="1800" dirty="0" smtClean="0"/>
              <a:t>o identify the adequate numerical representation of the lagoon using a finer spatial discretization.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dirty="0"/>
              <a:t>T</a:t>
            </a:r>
            <a:r>
              <a:rPr lang="en-US" sz="1800" dirty="0" smtClean="0"/>
              <a:t>he implementation of different boundary conditions in the model.</a:t>
            </a:r>
            <a:endParaRPr lang="es-ES" sz="1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257592" y="2059764"/>
            <a:ext cx="3507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Santa Olalla Lagoon is the </a:t>
            </a:r>
            <a:r>
              <a:rPr lang="en-US" b="1" dirty="0" smtClean="0"/>
              <a:t>largest</a:t>
            </a:r>
            <a:r>
              <a:rPr lang="en-US" dirty="0" smtClean="0"/>
              <a:t> of the natural coastal lagoons of </a:t>
            </a:r>
            <a:r>
              <a:rPr lang="en-US" b="1" dirty="0" err="1" smtClean="0"/>
              <a:t>Doñana</a:t>
            </a:r>
            <a:r>
              <a:rPr lang="en-US" b="1" dirty="0" smtClean="0"/>
              <a:t> Natural Park </a:t>
            </a:r>
            <a:r>
              <a:rPr lang="en-US" dirty="0" smtClean="0"/>
              <a:t>(RAMSAR Reserve). The </a:t>
            </a:r>
            <a:r>
              <a:rPr lang="en-US" dirty="0" err="1" smtClean="0"/>
              <a:t>Almonte-Marismas</a:t>
            </a:r>
            <a:r>
              <a:rPr lang="en-US" dirty="0" smtClean="0"/>
              <a:t> aquifer discharges into the lagoon and this is responsible for the </a:t>
            </a:r>
            <a:r>
              <a:rPr lang="en-US" b="1" dirty="0" smtClean="0"/>
              <a:t>permanent water regime </a:t>
            </a:r>
            <a:r>
              <a:rPr lang="en-US" dirty="0" smtClean="0"/>
              <a:t>that exists.</a:t>
            </a:r>
            <a:endParaRPr lang="es-ES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EGU 2020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447800" y="3225800"/>
            <a:ext cx="279400" cy="25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709803" y="4621754"/>
            <a:ext cx="40488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Figure 1. </a:t>
            </a:r>
            <a:r>
              <a:rPr lang="es-ES" sz="1050" dirty="0" err="1" smtClean="0"/>
              <a:t>Location</a:t>
            </a:r>
            <a:r>
              <a:rPr lang="es-ES" sz="1050" dirty="0" smtClean="0"/>
              <a:t> of Santa Olalla </a:t>
            </a:r>
            <a:r>
              <a:rPr lang="es-ES" sz="1050" dirty="0" err="1" smtClean="0"/>
              <a:t>Lagoon</a:t>
            </a:r>
            <a:endParaRPr lang="es-ES" sz="105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559552" y="4887022"/>
            <a:ext cx="337355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	CHALLENGE</a:t>
            </a:r>
          </a:p>
          <a:p>
            <a:pPr lvl="0" algn="just"/>
            <a:r>
              <a:rPr lang="en-US" dirty="0">
                <a:solidFill>
                  <a:prstClr val="black"/>
                </a:solidFill>
              </a:rPr>
              <a:t>To simulate numerically at local scale the exploitation effect on the lagoon, by using a regional </a:t>
            </a:r>
            <a:r>
              <a:rPr lang="en-US" dirty="0" smtClean="0">
                <a:solidFill>
                  <a:prstClr val="black"/>
                </a:solidFill>
              </a:rPr>
              <a:t>model.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09803" y="4887022"/>
            <a:ext cx="273304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OBJECTIVE</a:t>
            </a:r>
          </a:p>
          <a:p>
            <a:pPr algn="just"/>
            <a:r>
              <a:rPr lang="en-US" dirty="0" smtClean="0"/>
              <a:t>To </a:t>
            </a:r>
            <a:r>
              <a:rPr lang="en-US" dirty="0"/>
              <a:t>identify the adequate numerical representation of the lagoon in the steady regional flow model. 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682"/>
            <a:ext cx="923731" cy="29131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"/>
          <a:srcRect l="4092" t="4775" r="16573" b="7611"/>
          <a:stretch/>
        </p:blipFill>
        <p:spPr>
          <a:xfrm>
            <a:off x="649592" y="1870474"/>
            <a:ext cx="4043705" cy="279728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519" y="2137596"/>
            <a:ext cx="1950889" cy="16826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137" y="2436420"/>
            <a:ext cx="1677432" cy="1578759"/>
          </a:xfrm>
          <a:prstGeom prst="rect">
            <a:avLst/>
          </a:prstGeom>
        </p:spPr>
      </p:pic>
      <p:cxnSp>
        <p:nvCxnSpPr>
          <p:cNvPr id="24" name="Conector recto de flecha 23"/>
          <p:cNvCxnSpPr/>
          <p:nvPr/>
        </p:nvCxnSpPr>
        <p:spPr>
          <a:xfrm flipH="1" flipV="1">
            <a:off x="5660511" y="3043244"/>
            <a:ext cx="1037875" cy="61976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H="1" flipV="1">
            <a:off x="4040349" y="3410511"/>
            <a:ext cx="1007109" cy="138089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3559552" y="2988031"/>
            <a:ext cx="57105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3535305" y="2833695"/>
            <a:ext cx="5328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smtClean="0">
                <a:solidFill>
                  <a:schemeClr val="bg1"/>
                </a:solidFill>
              </a:rPr>
              <a:t>PSO1</a:t>
            </a:r>
            <a:endParaRPr lang="es-E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777" y="1780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HOW…?</a:t>
            </a:r>
            <a:endParaRPr lang="es-ES" sz="40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404953"/>
              </p:ext>
            </p:extLst>
          </p:nvPr>
        </p:nvGraphicFramePr>
        <p:xfrm>
          <a:off x="1088683" y="1181685"/>
          <a:ext cx="10572892" cy="5181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5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828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Software/</a:t>
                      </a:r>
                      <a:r>
                        <a:rPr lang="es-ES" sz="2000" dirty="0" err="1" smtClean="0">
                          <a:solidFill>
                            <a:schemeClr val="bg1"/>
                          </a:solidFill>
                        </a:rPr>
                        <a:t>Parent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2000" dirty="0" err="1" smtClean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 err="1" smtClean="0">
                          <a:solidFill>
                            <a:schemeClr val="bg1"/>
                          </a:solidFill>
                        </a:rPr>
                        <a:t>Packages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80">
                <a:tc rowSpan="3"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800" b="1" dirty="0" err="1" smtClean="0"/>
                        <a:t>ModelMuse</a:t>
                      </a:r>
                      <a:r>
                        <a:rPr lang="es-ES" sz="1800" dirty="0" smtClean="0"/>
                        <a:t> interface (Winston, 2009)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800" b="1" dirty="0" err="1" smtClean="0"/>
                        <a:t>Steady</a:t>
                      </a:r>
                      <a:r>
                        <a:rPr lang="es-ES" sz="1800" b="1" dirty="0" smtClean="0"/>
                        <a:t> Regional </a:t>
                      </a:r>
                      <a:r>
                        <a:rPr lang="es-ES" sz="1800" dirty="0" err="1" smtClean="0"/>
                        <a:t>Flow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Model</a:t>
                      </a:r>
                      <a:r>
                        <a:rPr lang="es-ES" sz="1800" dirty="0" smtClean="0"/>
                        <a:t> (Fig. 2)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800" b="1" dirty="0" err="1" smtClean="0"/>
                        <a:t>Grid</a:t>
                      </a:r>
                      <a:r>
                        <a:rPr lang="es-ES" sz="1800" dirty="0" smtClean="0"/>
                        <a:t>: 2 </a:t>
                      </a:r>
                      <a:r>
                        <a:rPr lang="es-ES" sz="1800" dirty="0" err="1" smtClean="0"/>
                        <a:t>layers</a:t>
                      </a:r>
                      <a:r>
                        <a:rPr lang="es-ES" sz="1800" dirty="0" smtClean="0"/>
                        <a:t>, 500x500m </a:t>
                      </a:r>
                      <a:r>
                        <a:rPr lang="es-ES" sz="1800" dirty="0" err="1" smtClean="0"/>
                        <a:t>grid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baseline="0" dirty="0" err="1" smtClean="0"/>
                        <a:t>cells</a:t>
                      </a:r>
                      <a:r>
                        <a:rPr lang="es-ES" sz="1800" dirty="0" smtClean="0"/>
                        <a:t>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800" dirty="0" smtClean="0"/>
                        <a:t>(174 </a:t>
                      </a:r>
                      <a:r>
                        <a:rPr lang="es-ES" sz="1800" dirty="0" err="1" smtClean="0"/>
                        <a:t>rows</a:t>
                      </a:r>
                      <a:r>
                        <a:rPr lang="es-ES" sz="1800" dirty="0" smtClean="0"/>
                        <a:t> x 154 </a:t>
                      </a:r>
                      <a:r>
                        <a:rPr lang="es-ES" sz="1800" dirty="0" err="1" smtClean="0"/>
                        <a:t>columns</a:t>
                      </a:r>
                      <a:r>
                        <a:rPr lang="es-ES" sz="1800" dirty="0" smtClean="0"/>
                        <a:t>)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800" dirty="0" err="1" smtClean="0"/>
                        <a:t>Piezometric</a:t>
                      </a:r>
                      <a:r>
                        <a:rPr lang="es-ES" sz="1800" baseline="0" dirty="0" smtClean="0"/>
                        <a:t> data </a:t>
                      </a:r>
                      <a:r>
                        <a:rPr lang="es-ES" sz="1800" baseline="0" dirty="0" err="1" smtClean="0"/>
                        <a:t>heads</a:t>
                      </a:r>
                      <a:r>
                        <a:rPr lang="es-ES" sz="1800" baseline="0" dirty="0" smtClean="0"/>
                        <a:t> of </a:t>
                      </a:r>
                      <a:r>
                        <a:rPr lang="es-ES" sz="1800" b="1" baseline="0" dirty="0" smtClean="0"/>
                        <a:t>1 </a:t>
                      </a:r>
                      <a:r>
                        <a:rPr lang="es-ES" sz="1800" b="1" baseline="0" dirty="0" err="1" smtClean="0"/>
                        <a:t>Observation</a:t>
                      </a:r>
                      <a:r>
                        <a:rPr lang="es-ES" sz="1800" b="1" baseline="0" dirty="0" smtClean="0"/>
                        <a:t> Point</a:t>
                      </a:r>
                      <a:r>
                        <a:rPr lang="es-ES" sz="1800" baseline="0" dirty="0" smtClean="0"/>
                        <a:t> “PSO1”(Fig. 3).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Originally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relationship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aquifer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Santa Olalla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lagoon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considered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800" b="1" dirty="0" smtClean="0"/>
                    </a:p>
                    <a:p>
                      <a:pPr algn="l"/>
                      <a:endParaRPr lang="es-ES" sz="24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err="1" smtClean="0">
                          <a:solidFill>
                            <a:schemeClr val="tx1"/>
                          </a:solidFill>
                        </a:rPr>
                        <a:t>Child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2000" b="1" dirty="0" err="1" smtClean="0">
                          <a:solidFill>
                            <a:schemeClr val="tx1"/>
                          </a:solidFill>
                        </a:rPr>
                        <a:t>Discretization</a:t>
                      </a:r>
                      <a:endParaRPr lang="es-E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err="1" smtClean="0">
                          <a:solidFill>
                            <a:schemeClr val="tx1"/>
                          </a:solidFill>
                        </a:rPr>
                        <a:t>Boundary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2000" b="1" dirty="0" err="1" smtClean="0">
                          <a:solidFill>
                            <a:schemeClr val="tx1"/>
                          </a:solidFill>
                        </a:rPr>
                        <a:t>Condition</a:t>
                      </a:r>
                      <a:endParaRPr lang="es-E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724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800" b="1" dirty="0" smtClean="0"/>
                        <a:t>Local </a:t>
                      </a:r>
                      <a:r>
                        <a:rPr lang="es-ES" sz="1800" b="1" dirty="0" err="1" smtClean="0"/>
                        <a:t>Grid</a:t>
                      </a:r>
                      <a:r>
                        <a:rPr lang="es-ES" sz="1800" b="1" dirty="0" smtClean="0"/>
                        <a:t> Refinament-2 </a:t>
                      </a:r>
                      <a:r>
                        <a:rPr lang="es-ES" sz="1800" dirty="0" smtClean="0"/>
                        <a:t>(LGR-2)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800" dirty="0" smtClean="0"/>
                        <a:t>(</a:t>
                      </a:r>
                      <a:r>
                        <a:rPr lang="es-ES" sz="1800" dirty="0" err="1" smtClean="0"/>
                        <a:t>Mehl</a:t>
                      </a:r>
                      <a:r>
                        <a:rPr lang="es-ES" sz="1800" dirty="0" smtClean="0"/>
                        <a:t> et al, 2013)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800" dirty="0" smtClean="0"/>
                        <a:t> </a:t>
                      </a:r>
                      <a:endParaRPr lang="es-ES" sz="24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800" b="1" dirty="0" smtClean="0"/>
                        <a:t>DRAIN+EVT</a:t>
                      </a:r>
                      <a:endParaRPr lang="es-ES" sz="1800" b="1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ES" sz="1400" baseline="0" dirty="0" err="1" smtClean="0">
                          <a:solidFill>
                            <a:schemeClr val="tx1"/>
                          </a:solidFill>
                        </a:rPr>
                        <a:t>Harbaugh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</a:rPr>
                        <a:t> et al, 2000)</a:t>
                      </a:r>
                      <a:endParaRPr lang="es-E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ES" sz="2400" dirty="0" smtClean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08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800" b="1" dirty="0" smtClean="0"/>
                        <a:t>LAKE</a:t>
                      </a:r>
                      <a:r>
                        <a:rPr lang="es-ES" sz="1800" b="1" baseline="0" dirty="0" smtClean="0"/>
                        <a:t>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400" baseline="0" dirty="0" smtClean="0"/>
                        <a:t>(</a:t>
                      </a:r>
                      <a:r>
                        <a:rPr lang="es-ES" sz="1400" baseline="0" dirty="0" err="1" smtClean="0"/>
                        <a:t>Merrit</a:t>
                      </a:r>
                      <a:r>
                        <a:rPr lang="es-ES" sz="1400" baseline="0" dirty="0" smtClean="0"/>
                        <a:t> et al., 2000)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endParaRPr lang="es-ES" sz="2400" baseline="0" dirty="0" smtClean="0"/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ES" sz="2400" dirty="0" smtClean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7423" t="58421" r="49468" b="12959"/>
          <a:stretch/>
        </p:blipFill>
        <p:spPr>
          <a:xfrm>
            <a:off x="7422407" y="4061204"/>
            <a:ext cx="1152313" cy="11045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9768" t="17405" r="36080" b="44426"/>
          <a:stretch/>
        </p:blipFill>
        <p:spPr>
          <a:xfrm>
            <a:off x="5480273" y="4076621"/>
            <a:ext cx="1235313" cy="110451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960980" y="5644699"/>
            <a:ext cx="211869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Figure 3. </a:t>
            </a:r>
            <a:r>
              <a:rPr lang="es-ES" sz="1050" dirty="0" err="1" smtClean="0"/>
              <a:t>Location</a:t>
            </a:r>
            <a:r>
              <a:rPr lang="es-ES" sz="1050" dirty="0" smtClean="0"/>
              <a:t> </a:t>
            </a:r>
            <a:r>
              <a:rPr lang="es-ES" sz="1050" dirty="0"/>
              <a:t>of </a:t>
            </a:r>
            <a:r>
              <a:rPr lang="es-ES" sz="1050" dirty="0" err="1"/>
              <a:t>observation</a:t>
            </a:r>
            <a:r>
              <a:rPr lang="es-ES" sz="1050" dirty="0"/>
              <a:t> </a:t>
            </a:r>
            <a:r>
              <a:rPr lang="es-ES" sz="1050" dirty="0" err="1" smtClean="0"/>
              <a:t>point</a:t>
            </a:r>
            <a:r>
              <a:rPr lang="es-ES" sz="1050" dirty="0" smtClean="0"/>
              <a:t> in </a:t>
            </a:r>
            <a:r>
              <a:rPr lang="es-ES" sz="1050" dirty="0" err="1" smtClean="0"/>
              <a:t>the</a:t>
            </a:r>
            <a:r>
              <a:rPr lang="es-ES" sz="1050" dirty="0" smtClean="0"/>
              <a:t> regional </a:t>
            </a:r>
            <a:r>
              <a:rPr lang="es-ES" sz="1050" dirty="0" err="1" smtClean="0"/>
              <a:t>model</a:t>
            </a:r>
            <a:r>
              <a:rPr lang="es-ES" sz="1050" dirty="0" smtClean="0"/>
              <a:t> </a:t>
            </a:r>
            <a:r>
              <a:rPr lang="es-ES" sz="1050" dirty="0" err="1" smtClean="0"/>
              <a:t>grid</a:t>
            </a:r>
            <a:r>
              <a:rPr lang="es-ES" sz="1050" dirty="0" smtClean="0"/>
              <a:t> (</a:t>
            </a:r>
            <a:r>
              <a:rPr lang="es-ES" sz="1050" dirty="0" err="1" smtClean="0"/>
              <a:t>parent</a:t>
            </a:r>
            <a:r>
              <a:rPr lang="es-ES" sz="1050" dirty="0" smtClean="0"/>
              <a:t>).</a:t>
            </a:r>
            <a:endParaRPr lang="es-ES" sz="105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387274" y="5181136"/>
            <a:ext cx="13872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Figure 4. Horizontal </a:t>
            </a:r>
            <a:r>
              <a:rPr lang="es-ES" sz="1050" dirty="0" err="1" smtClean="0"/>
              <a:t>discretization</a:t>
            </a:r>
            <a:r>
              <a:rPr lang="es-ES" sz="1050" dirty="0" smtClean="0"/>
              <a:t>.</a:t>
            </a:r>
            <a:endParaRPr lang="es-ES" sz="105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302250" y="5165719"/>
            <a:ext cx="1811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Figure 5. Vertical </a:t>
            </a:r>
            <a:r>
              <a:rPr lang="es-ES" sz="1050" dirty="0" err="1" smtClean="0"/>
              <a:t>discretization</a:t>
            </a:r>
            <a:r>
              <a:rPr lang="es-ES" sz="1050" dirty="0" smtClean="0"/>
              <a:t> 4 </a:t>
            </a:r>
            <a:r>
              <a:rPr lang="es-ES" sz="1050" dirty="0" err="1" smtClean="0"/>
              <a:t>layers</a:t>
            </a:r>
            <a:endParaRPr lang="es-ES" sz="105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/>
          <a:srcRect l="32983" t="19414" r="24963" b="33376"/>
          <a:stretch/>
        </p:blipFill>
        <p:spPr>
          <a:xfrm>
            <a:off x="1159402" y="4287320"/>
            <a:ext cx="1511407" cy="1357379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088683" y="5644699"/>
            <a:ext cx="20686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Figure 2. Regional </a:t>
            </a:r>
            <a:r>
              <a:rPr lang="es-ES" sz="1050" dirty="0" err="1"/>
              <a:t>m</a:t>
            </a:r>
            <a:r>
              <a:rPr lang="es-ES" sz="1050" dirty="0" err="1" smtClean="0"/>
              <a:t>odel</a:t>
            </a:r>
            <a:r>
              <a:rPr lang="es-ES" sz="1050" dirty="0" smtClean="0"/>
              <a:t> of Almonte-Marismas </a:t>
            </a:r>
            <a:r>
              <a:rPr lang="es-ES" sz="1050" dirty="0" err="1"/>
              <a:t>a</a:t>
            </a:r>
            <a:r>
              <a:rPr lang="es-ES" sz="1050" dirty="0" err="1" smtClean="0"/>
              <a:t>quifer</a:t>
            </a:r>
            <a:r>
              <a:rPr lang="es-ES" sz="1050" dirty="0" smtClean="0"/>
              <a:t> </a:t>
            </a:r>
            <a:endParaRPr lang="es-ES" sz="1050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/>
          <a:srcRect l="10483" t="22762" r="12910" b="20653"/>
          <a:stretch/>
        </p:blipFill>
        <p:spPr>
          <a:xfrm>
            <a:off x="9339904" y="4755368"/>
            <a:ext cx="1787450" cy="105622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5741" y="2698134"/>
            <a:ext cx="1449695" cy="790269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9218674" y="3484123"/>
            <a:ext cx="197377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50" dirty="0" smtClean="0"/>
              <a:t>Figure 6. </a:t>
            </a:r>
            <a:r>
              <a:rPr lang="es-ES" sz="1050" dirty="0" err="1" smtClean="0"/>
              <a:t>Concepts</a:t>
            </a:r>
            <a:r>
              <a:rPr lang="es-ES" sz="1050" dirty="0" smtClean="0"/>
              <a:t> </a:t>
            </a:r>
            <a:r>
              <a:rPr lang="es-ES" sz="1050" dirty="0" err="1" smtClean="0"/>
              <a:t>used</a:t>
            </a:r>
            <a:r>
              <a:rPr lang="es-ES" sz="1050" dirty="0" smtClean="0"/>
              <a:t> in </a:t>
            </a:r>
            <a:r>
              <a:rPr lang="es-ES" sz="1050" dirty="0" err="1" smtClean="0"/>
              <a:t>estimating</a:t>
            </a:r>
            <a:r>
              <a:rPr lang="es-ES" sz="1050" dirty="0" smtClean="0"/>
              <a:t> </a:t>
            </a:r>
            <a:r>
              <a:rPr lang="es-ES" sz="1050" dirty="0" err="1" smtClean="0"/>
              <a:t>seepage</a:t>
            </a:r>
            <a:r>
              <a:rPr lang="es-ES" sz="1050" dirty="0" smtClean="0"/>
              <a:t> flux </a:t>
            </a:r>
            <a:r>
              <a:rPr lang="es-ES" sz="1050" dirty="0" err="1" smtClean="0"/>
              <a:t>between</a:t>
            </a:r>
            <a:r>
              <a:rPr lang="es-ES" sz="1050" dirty="0" smtClean="0"/>
              <a:t> </a:t>
            </a:r>
            <a:r>
              <a:rPr lang="es-ES" sz="1050" dirty="0" err="1" smtClean="0"/>
              <a:t>drain</a:t>
            </a:r>
            <a:r>
              <a:rPr lang="es-ES" sz="1050" dirty="0" smtClean="0"/>
              <a:t> and </a:t>
            </a:r>
            <a:r>
              <a:rPr lang="es-ES" sz="1050" dirty="0" err="1" smtClean="0"/>
              <a:t>an</a:t>
            </a:r>
            <a:r>
              <a:rPr lang="es-ES" sz="1050" dirty="0" smtClean="0"/>
              <a:t> </a:t>
            </a:r>
            <a:r>
              <a:rPr lang="es-ES" sz="1050" dirty="0" err="1" smtClean="0"/>
              <a:t>aquifer</a:t>
            </a:r>
            <a:endParaRPr lang="es-ES" sz="105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9235616" y="5767714"/>
            <a:ext cx="199602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50" dirty="0" smtClean="0"/>
              <a:t>Figure 7. </a:t>
            </a:r>
            <a:r>
              <a:rPr lang="es-ES" sz="1050" dirty="0" err="1" smtClean="0"/>
              <a:t>Concepts</a:t>
            </a:r>
            <a:r>
              <a:rPr lang="es-ES" sz="1050" dirty="0" smtClean="0"/>
              <a:t> </a:t>
            </a:r>
            <a:r>
              <a:rPr lang="es-ES" sz="1050" dirty="0" err="1"/>
              <a:t>used</a:t>
            </a:r>
            <a:r>
              <a:rPr lang="es-ES" sz="1050" dirty="0"/>
              <a:t> in </a:t>
            </a:r>
            <a:r>
              <a:rPr lang="es-ES" sz="1050" dirty="0" err="1"/>
              <a:t>estimating</a:t>
            </a:r>
            <a:r>
              <a:rPr lang="es-ES" sz="1050" dirty="0"/>
              <a:t> </a:t>
            </a:r>
            <a:r>
              <a:rPr lang="es-ES" sz="1050" dirty="0" err="1"/>
              <a:t>seepage</a:t>
            </a:r>
            <a:r>
              <a:rPr lang="es-ES" sz="1050" dirty="0"/>
              <a:t> flux </a:t>
            </a:r>
            <a:r>
              <a:rPr lang="es-ES" sz="1050" dirty="0" err="1"/>
              <a:t>between</a:t>
            </a:r>
            <a:r>
              <a:rPr lang="es-ES" sz="1050" dirty="0"/>
              <a:t> </a:t>
            </a:r>
            <a:r>
              <a:rPr lang="es-ES" sz="1050" dirty="0" err="1" smtClean="0"/>
              <a:t>lake</a:t>
            </a:r>
            <a:r>
              <a:rPr lang="es-ES" sz="1050" dirty="0" smtClean="0"/>
              <a:t> </a:t>
            </a:r>
            <a:r>
              <a:rPr lang="es-ES" sz="1050" dirty="0"/>
              <a:t>and </a:t>
            </a:r>
            <a:r>
              <a:rPr lang="es-ES" sz="1050" dirty="0" err="1"/>
              <a:t>an</a:t>
            </a:r>
            <a:r>
              <a:rPr lang="es-ES" sz="1050" dirty="0"/>
              <a:t> </a:t>
            </a:r>
            <a:r>
              <a:rPr lang="es-ES" sz="1050" dirty="0" err="1"/>
              <a:t>aquifer</a:t>
            </a:r>
            <a:endParaRPr lang="es-ES" sz="1050" dirty="0"/>
          </a:p>
          <a:p>
            <a:endParaRPr lang="es-ES" sz="18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268138" y="2698134"/>
            <a:ext cx="3584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Horizontal</a:t>
            </a:r>
            <a:r>
              <a:rPr lang="es-ES" dirty="0"/>
              <a:t>: </a:t>
            </a:r>
            <a:r>
              <a:rPr lang="es-ES" dirty="0" err="1"/>
              <a:t>Subdivision</a:t>
            </a:r>
            <a:r>
              <a:rPr lang="es-ES" dirty="0"/>
              <a:t> in 10 x 10 </a:t>
            </a:r>
            <a:r>
              <a:rPr lang="es-ES" dirty="0" err="1"/>
              <a:t>grids</a:t>
            </a:r>
            <a:r>
              <a:rPr lang="es-ES" dirty="0"/>
              <a:t> </a:t>
            </a:r>
            <a:r>
              <a:rPr lang="es-ES" dirty="0" err="1"/>
              <a:t>cells</a:t>
            </a:r>
            <a:r>
              <a:rPr lang="es-ES" dirty="0"/>
              <a:t> (</a:t>
            </a:r>
            <a:r>
              <a:rPr lang="es-ES" dirty="0" smtClean="0"/>
              <a:t>Fig.4)</a:t>
            </a:r>
          </a:p>
          <a:p>
            <a:pPr algn="just"/>
            <a:r>
              <a:rPr lang="es-ES" b="1" dirty="0" smtClean="0"/>
              <a:t>Vertical</a:t>
            </a:r>
            <a:r>
              <a:rPr lang="es-ES" dirty="0"/>
              <a:t>: </a:t>
            </a:r>
            <a:r>
              <a:rPr lang="es-ES" dirty="0" err="1"/>
              <a:t>Subdivision</a:t>
            </a:r>
            <a:r>
              <a:rPr lang="es-ES" dirty="0"/>
              <a:t> in 4 (Fig.5</a:t>
            </a:r>
            <a:r>
              <a:rPr lang="es-ES" dirty="0" smtClean="0"/>
              <a:t>)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7" y="0"/>
            <a:ext cx="12193057" cy="37188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1083490" y="1278"/>
            <a:ext cx="1108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EGU 2020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682"/>
            <a:ext cx="923731" cy="2913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41" y="4287320"/>
            <a:ext cx="1399797" cy="135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3731" y="249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RESULTS</a:t>
            </a:r>
            <a:endParaRPr lang="es-ES" sz="4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37188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083490" y="1278"/>
            <a:ext cx="1108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EGU 2020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14603" y="3499465"/>
            <a:ext cx="5245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/>
              <a:t>Figure </a:t>
            </a:r>
            <a:r>
              <a:rPr lang="es-ES" sz="1000" dirty="0" smtClean="0"/>
              <a:t>8. </a:t>
            </a:r>
            <a:r>
              <a:rPr lang="es-ES" sz="1000" dirty="0" err="1" smtClean="0"/>
              <a:t>Piezometric</a:t>
            </a:r>
            <a:r>
              <a:rPr lang="es-ES" sz="1000" dirty="0" smtClean="0"/>
              <a:t> </a:t>
            </a:r>
            <a:r>
              <a:rPr lang="es-ES" sz="1000" dirty="0" err="1" smtClean="0"/>
              <a:t>Heads</a:t>
            </a:r>
            <a:r>
              <a:rPr lang="es-ES" sz="1000" dirty="0" smtClean="0"/>
              <a:t> </a:t>
            </a:r>
            <a:r>
              <a:rPr lang="es-ES" sz="1000" dirty="0" err="1"/>
              <a:t>using</a:t>
            </a:r>
            <a:r>
              <a:rPr lang="es-ES" sz="1000" dirty="0"/>
              <a:t> </a:t>
            </a:r>
            <a:r>
              <a:rPr lang="es-ES" sz="1000" dirty="0" err="1"/>
              <a:t>the</a:t>
            </a:r>
            <a:r>
              <a:rPr lang="es-ES" sz="1000" dirty="0"/>
              <a:t> DRAIN </a:t>
            </a:r>
            <a:r>
              <a:rPr lang="es-ES" sz="1000" dirty="0" err="1"/>
              <a:t>boundary</a:t>
            </a:r>
            <a:r>
              <a:rPr lang="es-ES" sz="1000" dirty="0"/>
              <a:t> </a:t>
            </a:r>
            <a:r>
              <a:rPr lang="es-ES" sz="1000" dirty="0" err="1"/>
              <a:t>condition</a:t>
            </a:r>
            <a:r>
              <a:rPr lang="es-ES" sz="1000" dirty="0"/>
              <a:t> and a </a:t>
            </a:r>
            <a:r>
              <a:rPr lang="es-ES" sz="1000" dirty="0" err="1"/>
              <a:t>discretization</a:t>
            </a:r>
            <a:r>
              <a:rPr lang="es-ES" sz="1000" dirty="0"/>
              <a:t> of 4 </a:t>
            </a:r>
            <a:r>
              <a:rPr lang="es-ES" sz="1000" dirty="0" err="1"/>
              <a:t>layers</a:t>
            </a:r>
            <a:r>
              <a:rPr lang="es-ES" sz="1000" dirty="0" smtClean="0"/>
              <a:t>.</a:t>
            </a:r>
            <a:endParaRPr lang="es-ES" sz="1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14603" y="6320461"/>
            <a:ext cx="5142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/>
              <a:t>Figure 9</a:t>
            </a:r>
            <a:r>
              <a:rPr lang="es-ES" sz="1000" dirty="0" smtClean="0"/>
              <a:t>. </a:t>
            </a:r>
            <a:r>
              <a:rPr lang="es-ES" sz="1000" dirty="0" err="1" smtClean="0"/>
              <a:t>Piezometric</a:t>
            </a:r>
            <a:r>
              <a:rPr lang="es-ES" sz="1000" dirty="0" smtClean="0"/>
              <a:t> </a:t>
            </a:r>
            <a:r>
              <a:rPr lang="es-ES" sz="1000" dirty="0" err="1" smtClean="0"/>
              <a:t>Heads</a:t>
            </a:r>
            <a:r>
              <a:rPr lang="es-ES" sz="1000" dirty="0" smtClean="0"/>
              <a:t> </a:t>
            </a:r>
            <a:r>
              <a:rPr lang="es-ES" sz="1000" dirty="0" err="1"/>
              <a:t>using</a:t>
            </a:r>
            <a:r>
              <a:rPr lang="es-ES" sz="1000" dirty="0"/>
              <a:t> </a:t>
            </a:r>
            <a:r>
              <a:rPr lang="es-ES" sz="1000" dirty="0" err="1"/>
              <a:t>the</a:t>
            </a:r>
            <a:r>
              <a:rPr lang="es-ES" sz="1000" dirty="0"/>
              <a:t> LAKE </a:t>
            </a:r>
            <a:r>
              <a:rPr lang="es-ES" sz="1000" dirty="0" err="1"/>
              <a:t>boundary</a:t>
            </a:r>
            <a:r>
              <a:rPr lang="es-ES" sz="1000" dirty="0"/>
              <a:t> </a:t>
            </a:r>
            <a:r>
              <a:rPr lang="es-ES" sz="1000" dirty="0" err="1"/>
              <a:t>condition</a:t>
            </a:r>
            <a:r>
              <a:rPr lang="es-ES" sz="1000" dirty="0"/>
              <a:t> and a </a:t>
            </a:r>
            <a:r>
              <a:rPr lang="es-ES" sz="1000" dirty="0" err="1"/>
              <a:t>discretization</a:t>
            </a:r>
            <a:r>
              <a:rPr lang="es-ES" sz="1000" dirty="0"/>
              <a:t> of 4 </a:t>
            </a:r>
            <a:r>
              <a:rPr lang="es-ES" sz="1000" dirty="0" err="1"/>
              <a:t>layers</a:t>
            </a:r>
            <a:r>
              <a:rPr lang="es-ES" sz="1000" dirty="0" smtClean="0"/>
              <a:t>.</a:t>
            </a:r>
            <a:endParaRPr lang="es-ES" sz="1000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682"/>
            <a:ext cx="923731" cy="2913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58" y="1046527"/>
            <a:ext cx="4134677" cy="247641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051080" y="3499465"/>
            <a:ext cx="5254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/>
              <a:t>Figure 10. Water Balance </a:t>
            </a:r>
            <a:r>
              <a:rPr lang="en-US" sz="1000" dirty="0"/>
              <a:t>using the </a:t>
            </a:r>
            <a:r>
              <a:rPr lang="en-US" sz="1000" dirty="0" smtClean="0"/>
              <a:t>DRAIN </a:t>
            </a:r>
            <a:r>
              <a:rPr lang="en-US" sz="1000" dirty="0"/>
              <a:t>boundary condition and a discretization of 4 layers with different values of conductance.</a:t>
            </a:r>
            <a:endParaRPr lang="es-ES" sz="1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051080" y="6320461"/>
            <a:ext cx="5254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Figure </a:t>
            </a:r>
            <a:r>
              <a:rPr lang="en-US" sz="1000" dirty="0" smtClean="0"/>
              <a:t>11. Water Balance </a:t>
            </a:r>
            <a:r>
              <a:rPr lang="en-US" sz="1000" dirty="0"/>
              <a:t>using the </a:t>
            </a:r>
            <a:r>
              <a:rPr lang="en-US" sz="1000" dirty="0" smtClean="0"/>
              <a:t>LAKE </a:t>
            </a:r>
            <a:r>
              <a:rPr lang="en-US" sz="1000" dirty="0"/>
              <a:t>boundary condition and a discretization of 4 layers with different values of conductance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456" y="3844048"/>
            <a:ext cx="4134677" cy="247641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7571" y="1046527"/>
            <a:ext cx="4113964" cy="246947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7571" y="3850990"/>
            <a:ext cx="4113964" cy="246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648" y="528917"/>
            <a:ext cx="107676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err="1" smtClean="0"/>
              <a:t>After</a:t>
            </a:r>
            <a:r>
              <a:rPr lang="es-ES" b="1" dirty="0" smtClean="0"/>
              <a:t> </a:t>
            </a:r>
            <a:r>
              <a:rPr lang="es-ES" b="1" dirty="0" err="1" smtClean="0"/>
              <a:t>having</a:t>
            </a:r>
            <a:r>
              <a:rPr lang="es-ES" b="1" dirty="0" smtClean="0"/>
              <a:t> </a:t>
            </a:r>
            <a:r>
              <a:rPr lang="es-ES" b="1" dirty="0" err="1" smtClean="0"/>
              <a:t>obtained</a:t>
            </a:r>
            <a:r>
              <a:rPr lang="es-ES" b="1" dirty="0" smtClean="0"/>
              <a:t> </a:t>
            </a:r>
            <a:r>
              <a:rPr lang="es-ES" b="1" dirty="0" err="1" smtClean="0"/>
              <a:t>results</a:t>
            </a:r>
            <a:r>
              <a:rPr lang="es-ES" b="1" dirty="0" smtClean="0"/>
              <a:t> of </a:t>
            </a:r>
            <a:r>
              <a:rPr lang="es-ES" b="1" dirty="0" err="1" smtClean="0"/>
              <a:t>simulated</a:t>
            </a:r>
            <a:r>
              <a:rPr lang="es-ES" b="1" dirty="0" smtClean="0"/>
              <a:t> </a:t>
            </a:r>
            <a:r>
              <a:rPr lang="es-ES" b="1" dirty="0" err="1" smtClean="0"/>
              <a:t>heads</a:t>
            </a:r>
            <a:r>
              <a:rPr lang="es-ES" b="1" dirty="0" smtClean="0"/>
              <a:t> </a:t>
            </a:r>
            <a:r>
              <a:rPr lang="es-ES" b="1" dirty="0" err="1" smtClean="0"/>
              <a:t>values</a:t>
            </a:r>
            <a:r>
              <a:rPr lang="es-ES" b="1" dirty="0" smtClean="0"/>
              <a:t> and </a:t>
            </a:r>
            <a:r>
              <a:rPr lang="es-ES" b="1" dirty="0" err="1" smtClean="0"/>
              <a:t>Water</a:t>
            </a:r>
            <a:r>
              <a:rPr lang="es-ES" b="1" dirty="0" smtClean="0"/>
              <a:t> Balances…. </a:t>
            </a:r>
            <a:r>
              <a:rPr lang="es-ES" b="1" dirty="0" err="1" smtClean="0"/>
              <a:t>Some</a:t>
            </a:r>
            <a:r>
              <a:rPr lang="es-ES" b="1" dirty="0" smtClean="0"/>
              <a:t> </a:t>
            </a:r>
            <a:r>
              <a:rPr lang="es-ES" b="1" dirty="0" err="1" smtClean="0"/>
              <a:t>conclusions</a:t>
            </a:r>
            <a:r>
              <a:rPr lang="es-ES" b="1" dirty="0" smtClean="0"/>
              <a:t> are: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7671" y="2502481"/>
            <a:ext cx="10515600" cy="3039119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It was possible to perform a </a:t>
            </a:r>
            <a:r>
              <a:rPr lang="en-US" sz="2000" b="1" dirty="0" smtClean="0"/>
              <a:t>fine model </a:t>
            </a:r>
            <a:r>
              <a:rPr lang="en-US" sz="2000" dirty="0" smtClean="0"/>
              <a:t>around the Santa Olalla lagoon within the regional groundwater model by using MODFLOW-LGR.</a:t>
            </a:r>
          </a:p>
          <a:p>
            <a:pPr algn="just"/>
            <a:r>
              <a:rPr lang="en-US" sz="2000" dirty="0" smtClean="0"/>
              <a:t>The calibration presents </a:t>
            </a:r>
            <a:r>
              <a:rPr lang="en-US" sz="2000" b="1" dirty="0" smtClean="0"/>
              <a:t>difficulties</a:t>
            </a:r>
            <a:r>
              <a:rPr lang="en-US" sz="2000" dirty="0" smtClean="0"/>
              <a:t> because the heads and output flow behave inversely fitted when modifying the value of the conductance.</a:t>
            </a:r>
          </a:p>
          <a:p>
            <a:pPr algn="just"/>
            <a:r>
              <a:rPr lang="en-US" sz="2000" dirty="0"/>
              <a:t>A different incidence of the hydraulic </a:t>
            </a:r>
            <a:r>
              <a:rPr lang="en-US" sz="2000" dirty="0" smtClean="0"/>
              <a:t>conductance </a:t>
            </a:r>
            <a:r>
              <a:rPr lang="en-US" sz="2000" dirty="0"/>
              <a:t>on </a:t>
            </a:r>
            <a:r>
              <a:rPr lang="en-US" sz="2000" dirty="0" smtClean="0"/>
              <a:t>each boundary condition </a:t>
            </a:r>
            <a:r>
              <a:rPr lang="en-US" sz="2000" dirty="0"/>
              <a:t>is </a:t>
            </a:r>
            <a:r>
              <a:rPr lang="en-US" sz="2000" dirty="0" smtClean="0"/>
              <a:t>presented. This happens </a:t>
            </a:r>
            <a:r>
              <a:rPr lang="en-US" sz="2000" dirty="0"/>
              <a:t>because the </a:t>
            </a:r>
            <a:r>
              <a:rPr lang="en-US" sz="2000" b="1" dirty="0"/>
              <a:t>Cauchy </a:t>
            </a:r>
            <a:r>
              <a:rPr lang="en-US" sz="2000" b="1" dirty="0" smtClean="0"/>
              <a:t>Condition </a:t>
            </a:r>
            <a:r>
              <a:rPr lang="en-US" sz="2000" dirty="0"/>
              <a:t>is implemented in a different </a:t>
            </a:r>
            <a:r>
              <a:rPr lang="en-US" sz="2000" dirty="0" smtClean="0"/>
              <a:t>way in </a:t>
            </a:r>
            <a:r>
              <a:rPr lang="en-US" sz="2000" dirty="0"/>
              <a:t>each boundary </a:t>
            </a:r>
            <a:r>
              <a:rPr lang="en-US" sz="2000" dirty="0" smtClean="0"/>
              <a:t>condition. </a:t>
            </a:r>
            <a:r>
              <a:rPr lang="en-US" sz="2000" dirty="0"/>
              <a:t>In the case of </a:t>
            </a:r>
            <a:r>
              <a:rPr lang="en-US" sz="2000" b="1" dirty="0" smtClean="0"/>
              <a:t>DRAIN,</a:t>
            </a:r>
            <a:r>
              <a:rPr lang="en-US" sz="2000" dirty="0" smtClean="0"/>
              <a:t> </a:t>
            </a:r>
            <a:r>
              <a:rPr lang="en-US" sz="2000" dirty="0"/>
              <a:t>it </a:t>
            </a:r>
            <a:r>
              <a:rPr lang="en-US" sz="2000" dirty="0" smtClean="0"/>
              <a:t>applies the </a:t>
            </a:r>
            <a:r>
              <a:rPr lang="en-US" sz="2000" dirty="0"/>
              <a:t>direct implementation of </a:t>
            </a:r>
            <a:r>
              <a:rPr lang="en-US" sz="2000" dirty="0" smtClean="0"/>
              <a:t>Cauchy condition </a:t>
            </a:r>
            <a:r>
              <a:rPr lang="en-US" sz="2000" dirty="0"/>
              <a:t>and in the case of </a:t>
            </a:r>
            <a:r>
              <a:rPr lang="en-US" sz="2000" b="1" dirty="0"/>
              <a:t>LAKE</a:t>
            </a:r>
            <a:r>
              <a:rPr lang="en-US" sz="2000" dirty="0"/>
              <a:t>, the </a:t>
            </a:r>
            <a:r>
              <a:rPr lang="en-US" sz="2000" dirty="0" smtClean="0"/>
              <a:t>conductance </a:t>
            </a:r>
            <a:r>
              <a:rPr lang="en-US" sz="2000" dirty="0"/>
              <a:t>is a composition of the permeability of the </a:t>
            </a:r>
            <a:r>
              <a:rPr lang="en-US" sz="2000" dirty="0" smtClean="0"/>
              <a:t>lakebed </a:t>
            </a:r>
            <a:r>
              <a:rPr lang="en-US" sz="2000" dirty="0"/>
              <a:t>and its thickness, </a:t>
            </a:r>
            <a:r>
              <a:rPr lang="en-US" sz="2000" dirty="0" smtClean="0"/>
              <a:t>the </a:t>
            </a:r>
            <a:r>
              <a:rPr lang="en-US" sz="2000" dirty="0"/>
              <a:t>permeability of the aquifer and the dimension of the </a:t>
            </a:r>
            <a:r>
              <a:rPr lang="en-US" sz="2000" dirty="0" smtClean="0"/>
              <a:t>cell.</a:t>
            </a:r>
          </a:p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37188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1083490" y="1278"/>
            <a:ext cx="1108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EGU 2020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682"/>
            <a:ext cx="923731" cy="2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648" y="528917"/>
            <a:ext cx="10767646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 err="1"/>
              <a:t>Acknowledgements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4367" y="2210381"/>
            <a:ext cx="6043633" cy="30391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37188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1083490" y="1278"/>
            <a:ext cx="1108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EGU 2020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682"/>
            <a:ext cx="923731" cy="29131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43697" y="245362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This research has been funded by the grant to the execution of Industrial PhDs within the Autonomous Region of Madrid (Spain) IND2018/AMB-9553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CLIGRO </a:t>
            </a:r>
            <a:r>
              <a:rPr lang="en-US" dirty="0"/>
              <a:t>project (MINECO, CGL2016-77473-C3-1-R) of the Spanish National Plan for Scientific and Technical Research and Innovation.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978" y="2782981"/>
            <a:ext cx="3686985" cy="137260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124" y="5559042"/>
            <a:ext cx="670618" cy="774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719" y="5655677"/>
            <a:ext cx="737680" cy="72548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8924" y="5621138"/>
            <a:ext cx="794566" cy="79456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212" y="5906286"/>
            <a:ext cx="2030144" cy="38408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7156" y="5839771"/>
            <a:ext cx="1896020" cy="46943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1702" y="5588281"/>
            <a:ext cx="97544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545</Words>
  <Application>Microsoft Office PowerPoint</Application>
  <PresentationFormat>Panorámica</PresentationFormat>
  <Paragraphs>56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de Office</vt:lpstr>
      <vt:lpstr>  Evaluation of pond/aquifer flow exchanges using local discretization and contrasting different boundary condition in MODFLOW.  Case of Santa Olalla pond (SW Spain).  Serrano-Hidalgo, C., Heredia-Díaz J., Guardiola-Albert C. and  Elorza-Tenreiro F.J.  </vt:lpstr>
      <vt:lpstr>HOW…?</vt:lpstr>
      <vt:lpstr>RESULTS</vt:lpstr>
      <vt:lpstr>After having obtained results of simulated heads values and Water Balances…. Some conclusions are: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simulation of Santa Olalla lagoon through MODFLOW and Local Grid Refinement package. Serrano-Hidalgo, C. , Guardiola-Albert C., Heredia-Díaz J., Elorza-Tenreiro F.J.</dc:title>
  <dc:creator>Carmen Serrano Hidalgo</dc:creator>
  <cp:lastModifiedBy>Carmen Serrano Hidalgo</cp:lastModifiedBy>
  <cp:revision>105</cp:revision>
  <cp:lastPrinted>2019-04-26T06:58:30Z</cp:lastPrinted>
  <dcterms:created xsi:type="dcterms:W3CDTF">2019-04-25T09:00:35Z</dcterms:created>
  <dcterms:modified xsi:type="dcterms:W3CDTF">2020-05-02T19:10:27Z</dcterms:modified>
</cp:coreProperties>
</file>