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1" r:id="rId1"/>
  </p:sldMasterIdLst>
  <p:notesMasterIdLst>
    <p:notesMasterId r:id="rId26"/>
  </p:notesMasterIdLst>
  <p:sldIdLst>
    <p:sldId id="314" r:id="rId2"/>
    <p:sldId id="290" r:id="rId3"/>
    <p:sldId id="365" r:id="rId4"/>
    <p:sldId id="316" r:id="rId5"/>
    <p:sldId id="318" r:id="rId6"/>
    <p:sldId id="340" r:id="rId7"/>
    <p:sldId id="359" r:id="rId8"/>
    <p:sldId id="360" r:id="rId9"/>
    <p:sldId id="361" r:id="rId10"/>
    <p:sldId id="362" r:id="rId11"/>
    <p:sldId id="364" r:id="rId12"/>
    <p:sldId id="347" r:id="rId13"/>
    <p:sldId id="348" r:id="rId14"/>
    <p:sldId id="349" r:id="rId15"/>
    <p:sldId id="352" r:id="rId16"/>
    <p:sldId id="350" r:id="rId17"/>
    <p:sldId id="351" r:id="rId18"/>
    <p:sldId id="353" r:id="rId19"/>
    <p:sldId id="354" r:id="rId20"/>
    <p:sldId id="356" r:id="rId21"/>
    <p:sldId id="358" r:id="rId22"/>
    <p:sldId id="363" r:id="rId23"/>
    <p:sldId id="344" r:id="rId24"/>
    <p:sldId id="31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a Meggiorin" initials="MM" lastIdx="1" clrIdx="0">
    <p:extLst>
      <p:ext uri="{19B8F6BF-5375-455C-9EA6-DF929625EA0E}">
        <p15:presenceInfo xmlns:p15="http://schemas.microsoft.com/office/powerpoint/2012/main" userId="S-1-5-21-1368065339-1326333063-302053184-11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  <a:srgbClr val="009900"/>
    <a:srgbClr val="FFC91D"/>
    <a:srgbClr val="00FF00"/>
    <a:srgbClr val="FF3300"/>
    <a:srgbClr val="CC3300"/>
    <a:srgbClr val="FF3399"/>
    <a:srgbClr val="4FD67C"/>
    <a:srgbClr val="CF8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4" autoAdjust="0"/>
    <p:restoredTop sz="86541" autoAdjust="0"/>
  </p:normalViewPr>
  <p:slideViewPr>
    <p:cSldViewPr snapToGrid="0">
      <p:cViewPr varScale="1">
        <p:scale>
          <a:sx n="74" d="100"/>
          <a:sy n="74" d="100"/>
        </p:scale>
        <p:origin x="8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60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D75897-1A8C-4A9A-826C-DB69462E7E5A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62DDC5-E5E5-4818-AD57-66CB515FE62F}">
      <dgm:prSet phldrT="[Testo]"/>
      <dgm:spPr/>
      <dgm:t>
        <a:bodyPr/>
        <a:lstStyle/>
        <a:p>
          <a:r>
            <a:rPr lang="en-US" dirty="0"/>
            <a:t>Monitoring is expensive</a:t>
          </a:r>
        </a:p>
      </dgm:t>
    </dgm:pt>
    <dgm:pt modelId="{6570DD57-7793-43EC-9A60-0FA1F8E34689}" type="parTrans" cxnId="{8C46C5C1-6D13-4FBE-A87B-E3DF04165720}">
      <dgm:prSet/>
      <dgm:spPr/>
      <dgm:t>
        <a:bodyPr/>
        <a:lstStyle/>
        <a:p>
          <a:endParaRPr lang="en-US"/>
        </a:p>
      </dgm:t>
    </dgm:pt>
    <dgm:pt modelId="{12638AF5-D290-43DE-8570-EA1DEBA10DD5}" type="sibTrans" cxnId="{8C46C5C1-6D13-4FBE-A87B-E3DF04165720}">
      <dgm:prSet/>
      <dgm:spPr/>
      <dgm:t>
        <a:bodyPr/>
        <a:lstStyle/>
        <a:p>
          <a:endParaRPr lang="en-US"/>
        </a:p>
      </dgm:t>
    </dgm:pt>
    <dgm:pt modelId="{9777CAF7-13E0-4130-9A25-81D7DC91A6C9}">
      <dgm:prSet/>
      <dgm:spPr/>
      <dgm:t>
        <a:bodyPr/>
        <a:lstStyle/>
        <a:p>
          <a:r>
            <a:rPr lang="en-US" dirty="0"/>
            <a:t>Economic considerations influence the number of monitoring wells</a:t>
          </a:r>
        </a:p>
      </dgm:t>
    </dgm:pt>
    <dgm:pt modelId="{7332021D-246D-47BE-927C-B13C580F9577}" type="parTrans" cxnId="{3098C196-DE9F-4689-BE5D-9EA69C66F9D2}">
      <dgm:prSet/>
      <dgm:spPr/>
      <dgm:t>
        <a:bodyPr/>
        <a:lstStyle/>
        <a:p>
          <a:endParaRPr lang="en-US"/>
        </a:p>
      </dgm:t>
    </dgm:pt>
    <dgm:pt modelId="{557C474A-9CA7-4A7D-ACD7-76F6A27BEE1D}" type="sibTrans" cxnId="{3098C196-DE9F-4689-BE5D-9EA69C66F9D2}">
      <dgm:prSet/>
      <dgm:spPr/>
      <dgm:t>
        <a:bodyPr/>
        <a:lstStyle/>
        <a:p>
          <a:endParaRPr lang="en-US"/>
        </a:p>
      </dgm:t>
    </dgm:pt>
    <dgm:pt modelId="{E53160B9-4F0D-41F4-AEE3-4E1299A66767}">
      <dgm:prSet/>
      <dgm:spPr/>
      <dgm:t>
        <a:bodyPr/>
        <a:lstStyle/>
        <a:p>
          <a:r>
            <a:rPr lang="en-US" dirty="0"/>
            <a:t>Designing a GLMN is a compromise between</a:t>
          </a:r>
        </a:p>
      </dgm:t>
    </dgm:pt>
    <dgm:pt modelId="{45AFA84D-3D96-4095-9DFE-D4491F8F9B57}" type="parTrans" cxnId="{14C60084-70BA-45A2-9043-0AC65B6237EA}">
      <dgm:prSet/>
      <dgm:spPr/>
      <dgm:t>
        <a:bodyPr/>
        <a:lstStyle/>
        <a:p>
          <a:endParaRPr lang="en-US"/>
        </a:p>
      </dgm:t>
    </dgm:pt>
    <dgm:pt modelId="{1043483F-2C85-4FAB-A690-D60238054FEC}" type="sibTrans" cxnId="{14C60084-70BA-45A2-9043-0AC65B6237EA}">
      <dgm:prSet/>
      <dgm:spPr/>
      <dgm:t>
        <a:bodyPr/>
        <a:lstStyle/>
        <a:p>
          <a:endParaRPr lang="en-US"/>
        </a:p>
      </dgm:t>
    </dgm:pt>
    <dgm:pt modelId="{8FEF070F-B0CC-4F2C-B533-6EE380B912C4}">
      <dgm:prSet/>
      <dgm:spPr/>
      <dgm:t>
        <a:bodyPr/>
        <a:lstStyle/>
        <a:p>
          <a:r>
            <a:rPr lang="en-US" dirty="0"/>
            <a:t>prediction accuracy</a:t>
          </a:r>
        </a:p>
      </dgm:t>
    </dgm:pt>
    <dgm:pt modelId="{AFD798D9-0161-4AE1-926C-B18A38E45CD7}" type="parTrans" cxnId="{E36B98B6-F219-4538-BDA1-0E1FA27CBED5}">
      <dgm:prSet/>
      <dgm:spPr/>
      <dgm:t>
        <a:bodyPr/>
        <a:lstStyle/>
        <a:p>
          <a:endParaRPr lang="en-US"/>
        </a:p>
      </dgm:t>
    </dgm:pt>
    <dgm:pt modelId="{1AA9D614-E30C-41AC-AC52-97A95F2B3493}" type="sibTrans" cxnId="{E36B98B6-F219-4538-BDA1-0E1FA27CBED5}">
      <dgm:prSet/>
      <dgm:spPr/>
      <dgm:t>
        <a:bodyPr/>
        <a:lstStyle/>
        <a:p>
          <a:endParaRPr lang="en-US"/>
        </a:p>
      </dgm:t>
    </dgm:pt>
    <dgm:pt modelId="{B45065F4-E29F-4C6D-95D6-71A2BC70A9F9}">
      <dgm:prSet/>
      <dgm:spPr/>
      <dgm:t>
        <a:bodyPr/>
        <a:lstStyle/>
        <a:p>
          <a:r>
            <a:rPr lang="en-US" dirty="0"/>
            <a:t>cost minimization</a:t>
          </a:r>
        </a:p>
      </dgm:t>
    </dgm:pt>
    <dgm:pt modelId="{E25880C6-4CF0-428A-A509-DE1F94989A46}" type="parTrans" cxnId="{8A90FE78-B33F-4A25-939B-37AB1B55DBED}">
      <dgm:prSet/>
      <dgm:spPr/>
      <dgm:t>
        <a:bodyPr/>
        <a:lstStyle/>
        <a:p>
          <a:endParaRPr lang="en-US"/>
        </a:p>
      </dgm:t>
    </dgm:pt>
    <dgm:pt modelId="{11EE2480-1E19-49D9-9574-3B108275CA38}" type="sibTrans" cxnId="{8A90FE78-B33F-4A25-939B-37AB1B55DBED}">
      <dgm:prSet/>
      <dgm:spPr/>
      <dgm:t>
        <a:bodyPr/>
        <a:lstStyle/>
        <a:p>
          <a:endParaRPr lang="en-US"/>
        </a:p>
      </dgm:t>
    </dgm:pt>
    <dgm:pt modelId="{0A7837F4-472B-485A-ADBE-99B4CFB5BCDB}">
      <dgm:prSet custT="1"/>
      <dgm:spPr/>
      <dgm:t>
        <a:bodyPr/>
        <a:lstStyle/>
        <a:p>
          <a:endParaRPr lang="en-US" sz="1100" dirty="0"/>
        </a:p>
        <a:p>
          <a:r>
            <a:rPr lang="en-US" sz="2000" dirty="0"/>
            <a:t>To reduce costs:</a:t>
          </a:r>
        </a:p>
      </dgm:t>
    </dgm:pt>
    <dgm:pt modelId="{35C97614-6979-4345-B2A7-CF8854722E12}" type="parTrans" cxnId="{E93391BF-13D7-4F32-81F5-FF79690F512D}">
      <dgm:prSet/>
      <dgm:spPr/>
      <dgm:t>
        <a:bodyPr/>
        <a:lstStyle/>
        <a:p>
          <a:endParaRPr lang="en-US"/>
        </a:p>
      </dgm:t>
    </dgm:pt>
    <dgm:pt modelId="{EEEB9A62-BF48-42BB-8578-940A7E3658BD}" type="sibTrans" cxnId="{E93391BF-13D7-4F32-81F5-FF79690F512D}">
      <dgm:prSet/>
      <dgm:spPr/>
      <dgm:t>
        <a:bodyPr/>
        <a:lstStyle/>
        <a:p>
          <a:endParaRPr lang="en-US"/>
        </a:p>
      </dgm:t>
    </dgm:pt>
    <dgm:pt modelId="{3CC77DF7-0721-43B6-8F81-10A55842F1B9}">
      <dgm:prSet custT="1"/>
      <dgm:spPr/>
      <dgm:t>
        <a:bodyPr/>
        <a:lstStyle/>
        <a:p>
          <a:r>
            <a:rPr lang="en-US" sz="1500" noProof="0" dirty="0"/>
            <a:t>Less sensors</a:t>
          </a:r>
        </a:p>
      </dgm:t>
    </dgm:pt>
    <dgm:pt modelId="{CCCA66E9-3960-46EC-BBEB-CE9B62AC9389}" type="parTrans" cxnId="{3B42EEC7-DF87-4A8B-BEC0-7DC0293BBA24}">
      <dgm:prSet/>
      <dgm:spPr/>
      <dgm:t>
        <a:bodyPr/>
        <a:lstStyle/>
        <a:p>
          <a:endParaRPr lang="en-US"/>
        </a:p>
      </dgm:t>
    </dgm:pt>
    <dgm:pt modelId="{39327E9C-4416-424F-A044-4945C095B6EF}" type="sibTrans" cxnId="{3B42EEC7-DF87-4A8B-BEC0-7DC0293BBA24}">
      <dgm:prSet/>
      <dgm:spPr/>
      <dgm:t>
        <a:bodyPr/>
        <a:lstStyle/>
        <a:p>
          <a:endParaRPr lang="en-US"/>
        </a:p>
      </dgm:t>
    </dgm:pt>
    <dgm:pt modelId="{53346920-07DD-49AD-B00B-5783FFB92505}">
      <dgm:prSet custT="1"/>
      <dgm:spPr/>
      <dgm:t>
        <a:bodyPr/>
        <a:lstStyle/>
        <a:p>
          <a:r>
            <a:rPr lang="en-GB" sz="1500" dirty="0"/>
            <a:t>Lower sampling frequency</a:t>
          </a:r>
        </a:p>
      </dgm:t>
    </dgm:pt>
    <dgm:pt modelId="{3D1981F3-CA54-4514-A5B2-745F1774D288}" type="parTrans" cxnId="{15B5CD0D-A2FB-48B2-B623-9952BC93B3D6}">
      <dgm:prSet/>
      <dgm:spPr/>
      <dgm:t>
        <a:bodyPr/>
        <a:lstStyle/>
        <a:p>
          <a:endParaRPr lang="en-US"/>
        </a:p>
      </dgm:t>
    </dgm:pt>
    <dgm:pt modelId="{84C517E1-B2C7-4817-8980-A73B124EFE7C}" type="sibTrans" cxnId="{15B5CD0D-A2FB-48B2-B623-9952BC93B3D6}">
      <dgm:prSet/>
      <dgm:spPr/>
      <dgm:t>
        <a:bodyPr/>
        <a:lstStyle/>
        <a:p>
          <a:endParaRPr lang="en-US"/>
        </a:p>
      </dgm:t>
    </dgm:pt>
    <dgm:pt modelId="{24F3B7A5-F265-4AA7-8652-522B8C0EAB80}" type="pres">
      <dgm:prSet presAssocID="{B5D75897-1A8C-4A9A-826C-DB69462E7E5A}" presName="diagram" presStyleCnt="0">
        <dgm:presLayoutVars>
          <dgm:dir/>
          <dgm:resizeHandles val="exact"/>
        </dgm:presLayoutVars>
      </dgm:prSet>
      <dgm:spPr/>
    </dgm:pt>
    <dgm:pt modelId="{CD53C8B8-9D32-4FEA-85DB-D2A92DC23D0B}" type="pres">
      <dgm:prSet presAssocID="{BB62DDC5-E5E5-4818-AD57-66CB515FE62F}" presName="node" presStyleLbl="node1" presStyleIdx="0" presStyleCnt="4" custScaleX="108536">
        <dgm:presLayoutVars>
          <dgm:bulletEnabled val="1"/>
        </dgm:presLayoutVars>
      </dgm:prSet>
      <dgm:spPr/>
    </dgm:pt>
    <dgm:pt modelId="{9C894498-F155-48C9-9B71-5CB3C460AD42}" type="pres">
      <dgm:prSet presAssocID="{12638AF5-D290-43DE-8570-EA1DEBA10DD5}" presName="sibTrans" presStyleLbl="sibTrans2D1" presStyleIdx="0" presStyleCnt="3"/>
      <dgm:spPr/>
    </dgm:pt>
    <dgm:pt modelId="{11808E6F-62F1-4779-BD68-A29745A8FF00}" type="pres">
      <dgm:prSet presAssocID="{12638AF5-D290-43DE-8570-EA1DEBA10DD5}" presName="connectorText" presStyleLbl="sibTrans2D1" presStyleIdx="0" presStyleCnt="3"/>
      <dgm:spPr/>
    </dgm:pt>
    <dgm:pt modelId="{4499B761-64EB-441C-A87E-FD8BB7E0C987}" type="pres">
      <dgm:prSet presAssocID="{9777CAF7-13E0-4130-9A25-81D7DC91A6C9}" presName="node" presStyleLbl="node1" presStyleIdx="1" presStyleCnt="4" custScaleX="108536">
        <dgm:presLayoutVars>
          <dgm:bulletEnabled val="1"/>
        </dgm:presLayoutVars>
      </dgm:prSet>
      <dgm:spPr/>
    </dgm:pt>
    <dgm:pt modelId="{085AE473-AEDA-4D63-98A0-D355D3E90646}" type="pres">
      <dgm:prSet presAssocID="{557C474A-9CA7-4A7D-ACD7-76F6A27BEE1D}" presName="sibTrans" presStyleLbl="sibTrans2D1" presStyleIdx="1" presStyleCnt="3" custScaleX="136447" custScaleY="53022" custLinFactNeighborX="18655" custLinFactNeighborY="-331"/>
      <dgm:spPr/>
    </dgm:pt>
    <dgm:pt modelId="{EF404590-B75B-4D0E-8A17-5889839F127A}" type="pres">
      <dgm:prSet presAssocID="{557C474A-9CA7-4A7D-ACD7-76F6A27BEE1D}" presName="connectorText" presStyleLbl="sibTrans2D1" presStyleIdx="1" presStyleCnt="3"/>
      <dgm:spPr/>
    </dgm:pt>
    <dgm:pt modelId="{AAD80D2C-AF07-44C5-BCF1-92111D29910A}" type="pres">
      <dgm:prSet presAssocID="{0A7837F4-472B-485A-ADBE-99B4CFB5BCDB}" presName="node" presStyleLbl="node1" presStyleIdx="2" presStyleCnt="4" custScaleX="108536" custLinFactNeighborY="-35287">
        <dgm:presLayoutVars>
          <dgm:bulletEnabled val="1"/>
        </dgm:presLayoutVars>
      </dgm:prSet>
      <dgm:spPr/>
    </dgm:pt>
    <dgm:pt modelId="{28728707-8EBC-4FDA-9661-85BFD46F59C7}" type="pres">
      <dgm:prSet presAssocID="{EEEB9A62-BF48-42BB-8578-940A7E3658BD}" presName="sibTrans" presStyleLbl="sibTrans2D1" presStyleIdx="2" presStyleCnt="3"/>
      <dgm:spPr/>
    </dgm:pt>
    <dgm:pt modelId="{810F6910-724A-4595-981D-FBE833CBD57F}" type="pres">
      <dgm:prSet presAssocID="{EEEB9A62-BF48-42BB-8578-940A7E3658BD}" presName="connectorText" presStyleLbl="sibTrans2D1" presStyleIdx="2" presStyleCnt="3"/>
      <dgm:spPr/>
    </dgm:pt>
    <dgm:pt modelId="{69DC09A6-E666-4FC9-81A8-622C5C5291B0}" type="pres">
      <dgm:prSet presAssocID="{E53160B9-4F0D-41F4-AEE3-4E1299A66767}" presName="node" presStyleLbl="node1" presStyleIdx="3" presStyleCnt="4" custScaleX="108536" custLinFactNeighborY="-35287">
        <dgm:presLayoutVars>
          <dgm:bulletEnabled val="1"/>
        </dgm:presLayoutVars>
      </dgm:prSet>
      <dgm:spPr/>
    </dgm:pt>
  </dgm:ptLst>
  <dgm:cxnLst>
    <dgm:cxn modelId="{15B5CD0D-A2FB-48B2-B623-9952BC93B3D6}" srcId="{0A7837F4-472B-485A-ADBE-99B4CFB5BCDB}" destId="{53346920-07DD-49AD-B00B-5783FFB92505}" srcOrd="1" destOrd="0" parTransId="{3D1981F3-CA54-4514-A5B2-745F1774D288}" sibTransId="{84C517E1-B2C7-4817-8980-A73B124EFE7C}"/>
    <dgm:cxn modelId="{6A6BF113-2345-4EE2-AC05-4D448B8EB97A}" type="presOf" srcId="{557C474A-9CA7-4A7D-ACD7-76F6A27BEE1D}" destId="{EF404590-B75B-4D0E-8A17-5889839F127A}" srcOrd="1" destOrd="0" presId="urn:microsoft.com/office/officeart/2005/8/layout/process5"/>
    <dgm:cxn modelId="{DA6AFB2A-DF56-442A-A20C-E7B0FF3D5F77}" type="presOf" srcId="{B45065F4-E29F-4C6D-95D6-71A2BC70A9F9}" destId="{69DC09A6-E666-4FC9-81A8-622C5C5291B0}" srcOrd="0" destOrd="2" presId="urn:microsoft.com/office/officeart/2005/8/layout/process5"/>
    <dgm:cxn modelId="{DD48DB4E-E408-4234-BFEB-58B1BAB9670A}" type="presOf" srcId="{8FEF070F-B0CC-4F2C-B533-6EE380B912C4}" destId="{69DC09A6-E666-4FC9-81A8-622C5C5291B0}" srcOrd="0" destOrd="1" presId="urn:microsoft.com/office/officeart/2005/8/layout/process5"/>
    <dgm:cxn modelId="{8A90FE78-B33F-4A25-939B-37AB1B55DBED}" srcId="{E53160B9-4F0D-41F4-AEE3-4E1299A66767}" destId="{B45065F4-E29F-4C6D-95D6-71A2BC70A9F9}" srcOrd="1" destOrd="0" parTransId="{E25880C6-4CF0-428A-A509-DE1F94989A46}" sibTransId="{11EE2480-1E19-49D9-9574-3B108275CA38}"/>
    <dgm:cxn modelId="{14C60084-70BA-45A2-9043-0AC65B6237EA}" srcId="{B5D75897-1A8C-4A9A-826C-DB69462E7E5A}" destId="{E53160B9-4F0D-41F4-AEE3-4E1299A66767}" srcOrd="3" destOrd="0" parTransId="{45AFA84D-3D96-4095-9DFE-D4491F8F9B57}" sibTransId="{1043483F-2C85-4FAB-A690-D60238054FEC}"/>
    <dgm:cxn modelId="{3098C196-DE9F-4689-BE5D-9EA69C66F9D2}" srcId="{B5D75897-1A8C-4A9A-826C-DB69462E7E5A}" destId="{9777CAF7-13E0-4130-9A25-81D7DC91A6C9}" srcOrd="1" destOrd="0" parTransId="{7332021D-246D-47BE-927C-B13C580F9577}" sibTransId="{557C474A-9CA7-4A7D-ACD7-76F6A27BEE1D}"/>
    <dgm:cxn modelId="{FE388197-9A26-4E5B-8F39-D5D16E5D6647}" type="presOf" srcId="{EEEB9A62-BF48-42BB-8578-940A7E3658BD}" destId="{28728707-8EBC-4FDA-9661-85BFD46F59C7}" srcOrd="0" destOrd="0" presId="urn:microsoft.com/office/officeart/2005/8/layout/process5"/>
    <dgm:cxn modelId="{45494D9D-6B30-4A02-B821-EF125AFEAA94}" type="presOf" srcId="{12638AF5-D290-43DE-8570-EA1DEBA10DD5}" destId="{11808E6F-62F1-4779-BD68-A29745A8FF00}" srcOrd="1" destOrd="0" presId="urn:microsoft.com/office/officeart/2005/8/layout/process5"/>
    <dgm:cxn modelId="{E36B98B6-F219-4538-BDA1-0E1FA27CBED5}" srcId="{E53160B9-4F0D-41F4-AEE3-4E1299A66767}" destId="{8FEF070F-B0CC-4F2C-B533-6EE380B912C4}" srcOrd="0" destOrd="0" parTransId="{AFD798D9-0161-4AE1-926C-B18A38E45CD7}" sibTransId="{1AA9D614-E30C-41AC-AC52-97A95F2B3493}"/>
    <dgm:cxn modelId="{E3C1A1B7-D027-4770-9378-FBE16B266581}" type="presOf" srcId="{B5D75897-1A8C-4A9A-826C-DB69462E7E5A}" destId="{24F3B7A5-F265-4AA7-8652-522B8C0EAB80}" srcOrd="0" destOrd="0" presId="urn:microsoft.com/office/officeart/2005/8/layout/process5"/>
    <dgm:cxn modelId="{E93391BF-13D7-4F32-81F5-FF79690F512D}" srcId="{B5D75897-1A8C-4A9A-826C-DB69462E7E5A}" destId="{0A7837F4-472B-485A-ADBE-99B4CFB5BCDB}" srcOrd="2" destOrd="0" parTransId="{35C97614-6979-4345-B2A7-CF8854722E12}" sibTransId="{EEEB9A62-BF48-42BB-8578-940A7E3658BD}"/>
    <dgm:cxn modelId="{8C46C5C1-6D13-4FBE-A87B-E3DF04165720}" srcId="{B5D75897-1A8C-4A9A-826C-DB69462E7E5A}" destId="{BB62DDC5-E5E5-4818-AD57-66CB515FE62F}" srcOrd="0" destOrd="0" parTransId="{6570DD57-7793-43EC-9A60-0FA1F8E34689}" sibTransId="{12638AF5-D290-43DE-8570-EA1DEBA10DD5}"/>
    <dgm:cxn modelId="{DB9E4BC4-74CB-477C-A79E-9398089B9BBA}" type="presOf" srcId="{EEEB9A62-BF48-42BB-8578-940A7E3658BD}" destId="{810F6910-724A-4595-981D-FBE833CBD57F}" srcOrd="1" destOrd="0" presId="urn:microsoft.com/office/officeart/2005/8/layout/process5"/>
    <dgm:cxn modelId="{3B42EEC7-DF87-4A8B-BEC0-7DC0293BBA24}" srcId="{0A7837F4-472B-485A-ADBE-99B4CFB5BCDB}" destId="{3CC77DF7-0721-43B6-8F81-10A55842F1B9}" srcOrd="0" destOrd="0" parTransId="{CCCA66E9-3960-46EC-BBEB-CE9B62AC9389}" sibTransId="{39327E9C-4416-424F-A044-4945C095B6EF}"/>
    <dgm:cxn modelId="{A1AA26CE-CFCE-431F-87BB-25AD0EE152BD}" type="presOf" srcId="{3CC77DF7-0721-43B6-8F81-10A55842F1B9}" destId="{AAD80D2C-AF07-44C5-BCF1-92111D29910A}" srcOrd="0" destOrd="1" presId="urn:microsoft.com/office/officeart/2005/8/layout/process5"/>
    <dgm:cxn modelId="{7746CED8-B9F9-4C92-B77D-FFDCDA4A4EC6}" type="presOf" srcId="{0A7837F4-472B-485A-ADBE-99B4CFB5BCDB}" destId="{AAD80D2C-AF07-44C5-BCF1-92111D29910A}" srcOrd="0" destOrd="0" presId="urn:microsoft.com/office/officeart/2005/8/layout/process5"/>
    <dgm:cxn modelId="{4F58A6DC-AD6E-42EE-B93E-E8404067DC18}" type="presOf" srcId="{12638AF5-D290-43DE-8570-EA1DEBA10DD5}" destId="{9C894498-F155-48C9-9B71-5CB3C460AD42}" srcOrd="0" destOrd="0" presId="urn:microsoft.com/office/officeart/2005/8/layout/process5"/>
    <dgm:cxn modelId="{FED78DDE-00D4-46B2-832C-F9EC8AB6C41B}" type="presOf" srcId="{53346920-07DD-49AD-B00B-5783FFB92505}" destId="{AAD80D2C-AF07-44C5-BCF1-92111D29910A}" srcOrd="0" destOrd="2" presId="urn:microsoft.com/office/officeart/2005/8/layout/process5"/>
    <dgm:cxn modelId="{1663B4E4-B379-4981-AAA2-5542E8F6786B}" type="presOf" srcId="{557C474A-9CA7-4A7D-ACD7-76F6A27BEE1D}" destId="{085AE473-AEDA-4D63-98A0-D355D3E90646}" srcOrd="0" destOrd="0" presId="urn:microsoft.com/office/officeart/2005/8/layout/process5"/>
    <dgm:cxn modelId="{A9154EEB-B6EF-4020-AC3C-6DC878CABECF}" type="presOf" srcId="{E53160B9-4F0D-41F4-AEE3-4E1299A66767}" destId="{69DC09A6-E666-4FC9-81A8-622C5C5291B0}" srcOrd="0" destOrd="0" presId="urn:microsoft.com/office/officeart/2005/8/layout/process5"/>
    <dgm:cxn modelId="{3E8165FD-E659-4D19-B73A-595D91A51DA4}" type="presOf" srcId="{9777CAF7-13E0-4130-9A25-81D7DC91A6C9}" destId="{4499B761-64EB-441C-A87E-FD8BB7E0C987}" srcOrd="0" destOrd="0" presId="urn:microsoft.com/office/officeart/2005/8/layout/process5"/>
    <dgm:cxn modelId="{1DE7D1FD-98E4-4BAE-889D-EEFBA33E421F}" type="presOf" srcId="{BB62DDC5-E5E5-4818-AD57-66CB515FE62F}" destId="{CD53C8B8-9D32-4FEA-85DB-D2A92DC23D0B}" srcOrd="0" destOrd="0" presId="urn:microsoft.com/office/officeart/2005/8/layout/process5"/>
    <dgm:cxn modelId="{01154C30-26D5-4E00-9BAE-8C7AC35074A9}" type="presParOf" srcId="{24F3B7A5-F265-4AA7-8652-522B8C0EAB80}" destId="{CD53C8B8-9D32-4FEA-85DB-D2A92DC23D0B}" srcOrd="0" destOrd="0" presId="urn:microsoft.com/office/officeart/2005/8/layout/process5"/>
    <dgm:cxn modelId="{5A4414A9-35A8-4004-8BDA-1808A82E8E0A}" type="presParOf" srcId="{24F3B7A5-F265-4AA7-8652-522B8C0EAB80}" destId="{9C894498-F155-48C9-9B71-5CB3C460AD42}" srcOrd="1" destOrd="0" presId="urn:microsoft.com/office/officeart/2005/8/layout/process5"/>
    <dgm:cxn modelId="{F5EAB302-5C2F-4393-ABD3-F19DCBA0B297}" type="presParOf" srcId="{9C894498-F155-48C9-9B71-5CB3C460AD42}" destId="{11808E6F-62F1-4779-BD68-A29745A8FF00}" srcOrd="0" destOrd="0" presId="urn:microsoft.com/office/officeart/2005/8/layout/process5"/>
    <dgm:cxn modelId="{036D8A5A-2377-4EEE-AF48-5D8C3BFD8EB0}" type="presParOf" srcId="{24F3B7A5-F265-4AA7-8652-522B8C0EAB80}" destId="{4499B761-64EB-441C-A87E-FD8BB7E0C987}" srcOrd="2" destOrd="0" presId="urn:microsoft.com/office/officeart/2005/8/layout/process5"/>
    <dgm:cxn modelId="{D854DDDE-B16E-4BE0-992E-E9A17F8A6C83}" type="presParOf" srcId="{24F3B7A5-F265-4AA7-8652-522B8C0EAB80}" destId="{085AE473-AEDA-4D63-98A0-D355D3E90646}" srcOrd="3" destOrd="0" presId="urn:microsoft.com/office/officeart/2005/8/layout/process5"/>
    <dgm:cxn modelId="{25220924-733A-4BCC-BC8A-EB04376538F0}" type="presParOf" srcId="{085AE473-AEDA-4D63-98A0-D355D3E90646}" destId="{EF404590-B75B-4D0E-8A17-5889839F127A}" srcOrd="0" destOrd="0" presId="urn:microsoft.com/office/officeart/2005/8/layout/process5"/>
    <dgm:cxn modelId="{AB7A1AB6-C315-4C4A-8251-C4C2C3563D01}" type="presParOf" srcId="{24F3B7A5-F265-4AA7-8652-522B8C0EAB80}" destId="{AAD80D2C-AF07-44C5-BCF1-92111D29910A}" srcOrd="4" destOrd="0" presId="urn:microsoft.com/office/officeart/2005/8/layout/process5"/>
    <dgm:cxn modelId="{393AC394-EFA9-4EE6-8855-C163934B8614}" type="presParOf" srcId="{24F3B7A5-F265-4AA7-8652-522B8C0EAB80}" destId="{28728707-8EBC-4FDA-9661-85BFD46F59C7}" srcOrd="5" destOrd="0" presId="urn:microsoft.com/office/officeart/2005/8/layout/process5"/>
    <dgm:cxn modelId="{0A119C47-BFF8-430D-ACC6-03686260CBCE}" type="presParOf" srcId="{28728707-8EBC-4FDA-9661-85BFD46F59C7}" destId="{810F6910-724A-4595-981D-FBE833CBD57F}" srcOrd="0" destOrd="0" presId="urn:microsoft.com/office/officeart/2005/8/layout/process5"/>
    <dgm:cxn modelId="{D5784A72-51C0-454E-833F-29ED6BB93074}" type="presParOf" srcId="{24F3B7A5-F265-4AA7-8652-522B8C0EAB80}" destId="{69DC09A6-E666-4FC9-81A8-622C5C5291B0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2103FC6-4A32-4149-8798-E5DCB2FC2FA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2AC92E-5AC0-467A-8219-A92E7ABC6B70}">
      <dgm:prSet phldrT="[Testo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For all input data type, one combination is always one of the best</a:t>
          </a:r>
          <a:endParaRPr lang="en-US" sz="1600" dirty="0"/>
        </a:p>
      </dgm:t>
    </dgm:pt>
    <dgm:pt modelId="{46D68D24-2623-4576-B3CB-7024C9390AA7}" type="parTrans" cxnId="{24C562D4-A39F-443E-AE68-2BB3E21EE283}">
      <dgm:prSet/>
      <dgm:spPr/>
      <dgm:t>
        <a:bodyPr/>
        <a:lstStyle/>
        <a:p>
          <a:endParaRPr lang="en-US" sz="1600"/>
        </a:p>
      </dgm:t>
    </dgm:pt>
    <dgm:pt modelId="{C56A6E20-1B12-4CA5-A460-2A7CAD84E90C}" type="sibTrans" cxnId="{24C562D4-A39F-443E-AE68-2BB3E21EE283}">
      <dgm:prSet/>
      <dgm:spPr/>
      <dgm:t>
        <a:bodyPr/>
        <a:lstStyle/>
        <a:p>
          <a:endParaRPr lang="en-US" sz="1600"/>
        </a:p>
      </dgm:t>
    </dgm:pt>
    <dgm:pt modelId="{1056BE35-634C-4EDC-9D0D-8A39F790F743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The hierarchical tree has been cut basing on links relative consistency</a:t>
          </a:r>
        </a:p>
      </dgm:t>
    </dgm:pt>
    <dgm:pt modelId="{141E6DA0-E874-49D0-8725-3051971D8FE8}" type="parTrans" cxnId="{B6EB8F85-BA3C-46FB-B3AF-D987055589D7}">
      <dgm:prSet/>
      <dgm:spPr/>
      <dgm:t>
        <a:bodyPr/>
        <a:lstStyle/>
        <a:p>
          <a:endParaRPr lang="en-US" sz="1600"/>
        </a:p>
      </dgm:t>
    </dgm:pt>
    <dgm:pt modelId="{B096294A-D8A3-4BD1-8C3F-A8613DF873B5}" type="sibTrans" cxnId="{B6EB8F85-BA3C-46FB-B3AF-D987055589D7}">
      <dgm:prSet/>
      <dgm:spPr/>
      <dgm:t>
        <a:bodyPr/>
        <a:lstStyle/>
        <a:p>
          <a:endParaRPr lang="en-US" sz="1600"/>
        </a:p>
      </dgm:t>
    </dgm:pt>
    <dgm:pt modelId="{686D8CC7-28D2-4606-9ADC-DACB63A3A539}">
      <dgm:prSet phldrT="[Testo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Euclidean - Unweighted average has been selected</a:t>
          </a:r>
          <a:endParaRPr lang="en-US" sz="1600" dirty="0"/>
        </a:p>
      </dgm:t>
    </dgm:pt>
    <dgm:pt modelId="{9A5362D2-FFD5-4251-9A47-4E221897E7B7}" type="parTrans" cxnId="{33D9695F-BDD7-408B-9506-C92203E5CB56}">
      <dgm:prSet/>
      <dgm:spPr/>
      <dgm:t>
        <a:bodyPr/>
        <a:lstStyle/>
        <a:p>
          <a:endParaRPr lang="en-US" sz="1600"/>
        </a:p>
      </dgm:t>
    </dgm:pt>
    <dgm:pt modelId="{90A6A7FD-C923-4E9A-98C7-182AA1EC2915}" type="sibTrans" cxnId="{33D9695F-BDD7-408B-9506-C92203E5CB56}">
      <dgm:prSet/>
      <dgm:spPr/>
      <dgm:t>
        <a:bodyPr/>
        <a:lstStyle/>
        <a:p>
          <a:endParaRPr lang="en-US" sz="1600"/>
        </a:p>
      </dgm:t>
    </dgm:pt>
    <dgm:pt modelId="{04F7FBF6-D86D-4FD3-AED0-7C792E2D3CFD}" type="pres">
      <dgm:prSet presAssocID="{D2103FC6-4A32-4149-8798-E5DCB2FC2FAA}" presName="Name0" presStyleCnt="0">
        <dgm:presLayoutVars>
          <dgm:dir/>
          <dgm:animLvl val="lvl"/>
          <dgm:resizeHandles val="exact"/>
        </dgm:presLayoutVars>
      </dgm:prSet>
      <dgm:spPr/>
    </dgm:pt>
    <dgm:pt modelId="{3DF13615-21BD-4CAC-87DE-0F638B9AF7E2}" type="pres">
      <dgm:prSet presAssocID="{172AC92E-5AC0-467A-8219-A92E7ABC6B7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D71C74A-6F15-4BF2-A6E1-D8B495CCBF3D}" type="pres">
      <dgm:prSet presAssocID="{C56A6E20-1B12-4CA5-A460-2A7CAD84E90C}" presName="parTxOnlySpace" presStyleCnt="0"/>
      <dgm:spPr/>
    </dgm:pt>
    <dgm:pt modelId="{60648399-7F7E-464A-AB2F-3FA9674BE8BB}" type="pres">
      <dgm:prSet presAssocID="{686D8CC7-28D2-4606-9ADC-DACB63A3A53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9C9A4CC-9A16-40A4-90CA-B714A76E261C}" type="pres">
      <dgm:prSet presAssocID="{90A6A7FD-C923-4E9A-98C7-182AA1EC2915}" presName="parTxOnlySpace" presStyleCnt="0"/>
      <dgm:spPr/>
    </dgm:pt>
    <dgm:pt modelId="{9B2E3D37-8D24-4D66-AA37-FF3C0458569D}" type="pres">
      <dgm:prSet presAssocID="{1056BE35-634C-4EDC-9D0D-8A39F790F74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3D9695F-BDD7-408B-9506-C92203E5CB56}" srcId="{D2103FC6-4A32-4149-8798-E5DCB2FC2FAA}" destId="{686D8CC7-28D2-4606-9ADC-DACB63A3A539}" srcOrd="1" destOrd="0" parTransId="{9A5362D2-FFD5-4251-9A47-4E221897E7B7}" sibTransId="{90A6A7FD-C923-4E9A-98C7-182AA1EC2915}"/>
    <dgm:cxn modelId="{3E88DC83-2966-46B0-9513-484729417507}" type="presOf" srcId="{1056BE35-634C-4EDC-9D0D-8A39F790F743}" destId="{9B2E3D37-8D24-4D66-AA37-FF3C0458569D}" srcOrd="0" destOrd="0" presId="urn:microsoft.com/office/officeart/2005/8/layout/chevron1"/>
    <dgm:cxn modelId="{B6EB8F85-BA3C-46FB-B3AF-D987055589D7}" srcId="{D2103FC6-4A32-4149-8798-E5DCB2FC2FAA}" destId="{1056BE35-634C-4EDC-9D0D-8A39F790F743}" srcOrd="2" destOrd="0" parTransId="{141E6DA0-E874-49D0-8725-3051971D8FE8}" sibTransId="{B096294A-D8A3-4BD1-8C3F-A8613DF873B5}"/>
    <dgm:cxn modelId="{E3C7F7C8-2AE9-430F-A5DE-62121B8CA608}" type="presOf" srcId="{172AC92E-5AC0-467A-8219-A92E7ABC6B70}" destId="{3DF13615-21BD-4CAC-87DE-0F638B9AF7E2}" srcOrd="0" destOrd="0" presId="urn:microsoft.com/office/officeart/2005/8/layout/chevron1"/>
    <dgm:cxn modelId="{2A23AED1-8341-4118-A531-D3982E1B4E03}" type="presOf" srcId="{D2103FC6-4A32-4149-8798-E5DCB2FC2FAA}" destId="{04F7FBF6-D86D-4FD3-AED0-7C792E2D3CFD}" srcOrd="0" destOrd="0" presId="urn:microsoft.com/office/officeart/2005/8/layout/chevron1"/>
    <dgm:cxn modelId="{24C562D4-A39F-443E-AE68-2BB3E21EE283}" srcId="{D2103FC6-4A32-4149-8798-E5DCB2FC2FAA}" destId="{172AC92E-5AC0-467A-8219-A92E7ABC6B70}" srcOrd="0" destOrd="0" parTransId="{46D68D24-2623-4576-B3CB-7024C9390AA7}" sibTransId="{C56A6E20-1B12-4CA5-A460-2A7CAD84E90C}"/>
    <dgm:cxn modelId="{79953FE7-406B-438B-B785-2C501CA287FC}" type="presOf" srcId="{686D8CC7-28D2-4606-9ADC-DACB63A3A539}" destId="{60648399-7F7E-464A-AB2F-3FA9674BE8BB}" srcOrd="0" destOrd="0" presId="urn:microsoft.com/office/officeart/2005/8/layout/chevron1"/>
    <dgm:cxn modelId="{501A19FD-ADBE-4443-A106-8FF8D150920E}" type="presParOf" srcId="{04F7FBF6-D86D-4FD3-AED0-7C792E2D3CFD}" destId="{3DF13615-21BD-4CAC-87DE-0F638B9AF7E2}" srcOrd="0" destOrd="0" presId="urn:microsoft.com/office/officeart/2005/8/layout/chevron1"/>
    <dgm:cxn modelId="{F61C84EF-7DBA-4250-AA67-87D6E81B2225}" type="presParOf" srcId="{04F7FBF6-D86D-4FD3-AED0-7C792E2D3CFD}" destId="{4D71C74A-6F15-4BF2-A6E1-D8B495CCBF3D}" srcOrd="1" destOrd="0" presId="urn:microsoft.com/office/officeart/2005/8/layout/chevron1"/>
    <dgm:cxn modelId="{08C561D1-A55A-4B33-AFE3-FF32407840A3}" type="presParOf" srcId="{04F7FBF6-D86D-4FD3-AED0-7C792E2D3CFD}" destId="{60648399-7F7E-464A-AB2F-3FA9674BE8BB}" srcOrd="2" destOrd="0" presId="urn:microsoft.com/office/officeart/2005/8/layout/chevron1"/>
    <dgm:cxn modelId="{9F9DCB37-F1C9-4F6B-A87B-6F3B39553C0C}" type="presParOf" srcId="{04F7FBF6-D86D-4FD3-AED0-7C792E2D3CFD}" destId="{79C9A4CC-9A16-40A4-90CA-B714A76E261C}" srcOrd="3" destOrd="0" presId="urn:microsoft.com/office/officeart/2005/8/layout/chevron1"/>
    <dgm:cxn modelId="{70CA5C26-68F1-4BB3-88EF-D9C506E19FBF}" type="presParOf" srcId="{04F7FBF6-D86D-4FD3-AED0-7C792E2D3CFD}" destId="{9B2E3D37-8D24-4D66-AA37-FF3C0458569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547666-D5F9-4314-906B-70CAC14C5FB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49A4432-83BD-4E33-9DE8-315AB4D05B47}">
      <dgm:prSet phldrT="[Testo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2- Other points: manually with longer sampling time </a:t>
          </a:r>
          <a:endParaRPr lang="en-GB" sz="2000" dirty="0"/>
        </a:p>
      </dgm:t>
    </dgm:pt>
    <dgm:pt modelId="{FB5DD2B4-939E-4381-A26C-B2E57D3A0B8A}" type="parTrans" cxnId="{29BE9463-F732-4B78-9341-EFE6306ADCD3}">
      <dgm:prSet/>
      <dgm:spPr/>
      <dgm:t>
        <a:bodyPr/>
        <a:lstStyle/>
        <a:p>
          <a:endParaRPr lang="en-GB" sz="2000"/>
        </a:p>
      </dgm:t>
    </dgm:pt>
    <dgm:pt modelId="{81CDA468-A39F-471C-9FEC-507CD82BB8BC}" type="sibTrans" cxnId="{29BE9463-F732-4B78-9341-EFE6306ADCD3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sz="2000"/>
        </a:p>
      </dgm:t>
    </dgm:pt>
    <dgm:pt modelId="{C6918C2D-3B9A-44F3-B9C0-64142A9CEA11}">
      <dgm:prSet phldrT="[Testo]" custT="1"/>
      <dgm:spPr/>
      <dgm:t>
        <a:bodyPr/>
        <a:lstStyle/>
        <a:p>
          <a:r>
            <a:rPr lang="en-US" sz="2000" b="0" dirty="0">
              <a:latin typeface="Arial Narrow" panose="020B0606020202030204" pitchFamily="34" charset="0"/>
            </a:rPr>
            <a:t>3- Sampling time defined with micro</a:t>
          </a:r>
          <a:r>
            <a:rPr lang="en-US" sz="2000" b="0" i="1" dirty="0">
              <a:latin typeface="Arial Narrow" panose="020B0606020202030204" pitchFamily="34" charset="0"/>
            </a:rPr>
            <a:t>scale</a:t>
          </a:r>
          <a:endParaRPr lang="en-GB" sz="2000" b="0" dirty="0"/>
        </a:p>
      </dgm:t>
    </dgm:pt>
    <dgm:pt modelId="{9CE5A90C-46F0-4B77-83CD-45767380AE37}" type="parTrans" cxnId="{2804AF93-FD39-4B87-861A-930DA1881FDA}">
      <dgm:prSet/>
      <dgm:spPr/>
      <dgm:t>
        <a:bodyPr/>
        <a:lstStyle/>
        <a:p>
          <a:endParaRPr lang="en-GB" sz="2000"/>
        </a:p>
      </dgm:t>
    </dgm:pt>
    <dgm:pt modelId="{6AA698A1-4CB6-4A09-BA30-6332107F1C3C}" type="sibTrans" cxnId="{2804AF93-FD39-4B87-861A-930DA1881FDA}">
      <dgm:prSet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sz="2000"/>
        </a:p>
      </dgm:t>
    </dgm:pt>
    <dgm:pt modelId="{83A471F6-5DA6-48BA-A7CA-30AF5C35BCCD}">
      <dgm:prSet phldrT="[Testo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4- Extra sensors to uncovered areas</a:t>
          </a:r>
          <a:endParaRPr lang="en-GB" sz="2000" dirty="0"/>
        </a:p>
      </dgm:t>
    </dgm:pt>
    <dgm:pt modelId="{6CD408E1-163E-4730-8C4F-1C812462E573}" type="parTrans" cxnId="{2F3EDFCC-AD03-48B9-B03D-C462CFCA444D}">
      <dgm:prSet/>
      <dgm:spPr/>
      <dgm:t>
        <a:bodyPr/>
        <a:lstStyle/>
        <a:p>
          <a:endParaRPr lang="en-GB" sz="2000"/>
        </a:p>
      </dgm:t>
    </dgm:pt>
    <dgm:pt modelId="{7146F367-55F7-4AD8-ABA0-82B23542DDBC}" type="sibTrans" cxnId="{2F3EDFCC-AD03-48B9-B03D-C462CFCA444D}">
      <dgm:prSet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GB" sz="2000"/>
        </a:p>
      </dgm:t>
    </dgm:pt>
    <dgm:pt modelId="{66A2852A-9660-47C5-805A-7745CED5D07B}">
      <dgm:prSet phldrT="[Testo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1- Only one sensor for each area</a:t>
          </a:r>
          <a:endParaRPr lang="en-GB" sz="2000" dirty="0"/>
        </a:p>
      </dgm:t>
    </dgm:pt>
    <dgm:pt modelId="{518AA827-625D-4B55-92AC-98EF999BC95A}" type="parTrans" cxnId="{38322581-B4EC-4F48-AF47-3B6023E6EC45}">
      <dgm:prSet/>
      <dgm:spPr/>
      <dgm:t>
        <a:bodyPr/>
        <a:lstStyle/>
        <a:p>
          <a:endParaRPr lang="en-GB" sz="2000"/>
        </a:p>
      </dgm:t>
    </dgm:pt>
    <dgm:pt modelId="{BEE6C117-B368-4B4A-BE2B-6C7FCAD1C02B}" type="sibTrans" cxnId="{38322581-B4EC-4F48-AF47-3B6023E6EC45}">
      <dgm:prSet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 sz="2000"/>
        </a:p>
      </dgm:t>
    </dgm:pt>
    <dgm:pt modelId="{15CB449B-2F18-4B1A-A63B-3EB3BE8FD5BA}" type="pres">
      <dgm:prSet presAssocID="{76547666-D5F9-4314-906B-70CAC14C5FBB}" presName="Name0" presStyleCnt="0">
        <dgm:presLayoutVars>
          <dgm:chMax val="21"/>
          <dgm:chPref val="21"/>
        </dgm:presLayoutVars>
      </dgm:prSet>
      <dgm:spPr/>
    </dgm:pt>
    <dgm:pt modelId="{E7D6B12A-00B0-4502-ADCB-0AE9523B34C4}" type="pres">
      <dgm:prSet presAssocID="{649A4432-83BD-4E33-9DE8-315AB4D05B47}" presName="text1" presStyleCnt="0"/>
      <dgm:spPr/>
    </dgm:pt>
    <dgm:pt modelId="{A767C782-D08E-462B-8573-DC55B0E0EF71}" type="pres">
      <dgm:prSet presAssocID="{649A4432-83BD-4E33-9DE8-315AB4D05B47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CB56CA2-2642-4C27-A382-AB2A98340895}" type="pres">
      <dgm:prSet presAssocID="{649A4432-83BD-4E33-9DE8-315AB4D05B47}" presName="textaccent1" presStyleCnt="0"/>
      <dgm:spPr/>
    </dgm:pt>
    <dgm:pt modelId="{65FF4457-7624-4C11-8E2B-64CDB2495CA8}" type="pres">
      <dgm:prSet presAssocID="{649A4432-83BD-4E33-9DE8-315AB4D05B47}" presName="accentRepeatNode" presStyleLbl="solidAlignAcc1" presStyleIdx="0" presStyleCnt="8"/>
      <dgm:spPr/>
    </dgm:pt>
    <dgm:pt modelId="{B935493D-D27E-4B04-9C93-32ECDE3FBCBC}" type="pres">
      <dgm:prSet presAssocID="{81CDA468-A39F-471C-9FEC-507CD82BB8BC}" presName="image1" presStyleCnt="0"/>
      <dgm:spPr/>
    </dgm:pt>
    <dgm:pt modelId="{82AA1E24-E514-4AEA-8872-FB8B35C5018F}" type="pres">
      <dgm:prSet presAssocID="{81CDA468-A39F-471C-9FEC-507CD82BB8BC}" presName="imageRepeatNode" presStyleLbl="alignAcc1" presStyleIdx="0" presStyleCnt="4"/>
      <dgm:spPr/>
    </dgm:pt>
    <dgm:pt modelId="{4FE4965A-18F3-4F06-B502-8975BE6A3840}" type="pres">
      <dgm:prSet presAssocID="{81CDA468-A39F-471C-9FEC-507CD82BB8BC}" presName="imageaccent1" presStyleCnt="0"/>
      <dgm:spPr/>
    </dgm:pt>
    <dgm:pt modelId="{EEAC0EF5-7494-4A73-86B1-AFCEDEEB6653}" type="pres">
      <dgm:prSet presAssocID="{81CDA468-A39F-471C-9FEC-507CD82BB8BC}" presName="accentRepeatNode" presStyleLbl="solidAlignAcc1" presStyleIdx="1" presStyleCnt="8"/>
      <dgm:spPr/>
    </dgm:pt>
    <dgm:pt modelId="{28B59AF6-0109-4DCC-AF50-1D2CE5D69C58}" type="pres">
      <dgm:prSet presAssocID="{C6918C2D-3B9A-44F3-B9C0-64142A9CEA11}" presName="text2" presStyleCnt="0"/>
      <dgm:spPr/>
    </dgm:pt>
    <dgm:pt modelId="{00EF2085-BE1B-4EB1-A616-E0C7B3459584}" type="pres">
      <dgm:prSet presAssocID="{C6918C2D-3B9A-44F3-B9C0-64142A9CEA11}" presName="textRepeatNode" presStyleLbl="alignNode1" presStyleIdx="1" presStyleCnt="4" custLinFactNeighborX="555" custLinFactNeighborY="47">
        <dgm:presLayoutVars>
          <dgm:chMax val="0"/>
          <dgm:chPref val="0"/>
          <dgm:bulletEnabled val="1"/>
        </dgm:presLayoutVars>
      </dgm:prSet>
      <dgm:spPr/>
    </dgm:pt>
    <dgm:pt modelId="{F31CB9FA-61A6-4AE6-8BD8-0EF67F79E818}" type="pres">
      <dgm:prSet presAssocID="{C6918C2D-3B9A-44F3-B9C0-64142A9CEA11}" presName="textaccent2" presStyleCnt="0"/>
      <dgm:spPr/>
    </dgm:pt>
    <dgm:pt modelId="{244B4709-592A-4891-8454-66C992DD51D9}" type="pres">
      <dgm:prSet presAssocID="{C6918C2D-3B9A-44F3-B9C0-64142A9CEA11}" presName="accentRepeatNode" presStyleLbl="solidAlignAcc1" presStyleIdx="2" presStyleCnt="8"/>
      <dgm:spPr/>
    </dgm:pt>
    <dgm:pt modelId="{10208E60-D7BF-4449-9209-630348B68647}" type="pres">
      <dgm:prSet presAssocID="{6AA698A1-4CB6-4A09-BA30-6332107F1C3C}" presName="image2" presStyleCnt="0"/>
      <dgm:spPr/>
    </dgm:pt>
    <dgm:pt modelId="{5CF39D12-C078-4B47-A307-2431D19A49A4}" type="pres">
      <dgm:prSet presAssocID="{6AA698A1-4CB6-4A09-BA30-6332107F1C3C}" presName="imageRepeatNode" presStyleLbl="alignAcc1" presStyleIdx="1" presStyleCnt="4"/>
      <dgm:spPr/>
    </dgm:pt>
    <dgm:pt modelId="{32D44550-04FD-4692-BC9E-AEB75EE446FC}" type="pres">
      <dgm:prSet presAssocID="{6AA698A1-4CB6-4A09-BA30-6332107F1C3C}" presName="imageaccent2" presStyleCnt="0"/>
      <dgm:spPr/>
    </dgm:pt>
    <dgm:pt modelId="{F927B1FE-6F40-4410-9602-3847EE71C877}" type="pres">
      <dgm:prSet presAssocID="{6AA698A1-4CB6-4A09-BA30-6332107F1C3C}" presName="accentRepeatNode" presStyleLbl="solidAlignAcc1" presStyleIdx="3" presStyleCnt="8"/>
      <dgm:spPr/>
    </dgm:pt>
    <dgm:pt modelId="{9B6AD218-C19A-4F07-B8A7-ED510FEC94F6}" type="pres">
      <dgm:prSet presAssocID="{66A2852A-9660-47C5-805A-7745CED5D07B}" presName="text3" presStyleCnt="0"/>
      <dgm:spPr/>
    </dgm:pt>
    <dgm:pt modelId="{AB49F395-AAF1-40FE-9FC3-474B4C299116}" type="pres">
      <dgm:prSet presAssocID="{66A2852A-9660-47C5-805A-7745CED5D07B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FAECDF8C-A3F9-439A-B5CD-113EE363C545}" type="pres">
      <dgm:prSet presAssocID="{66A2852A-9660-47C5-805A-7745CED5D07B}" presName="textaccent3" presStyleCnt="0"/>
      <dgm:spPr/>
    </dgm:pt>
    <dgm:pt modelId="{3C7EB8A9-6C71-49EB-A62B-1D7E8BCAD46E}" type="pres">
      <dgm:prSet presAssocID="{66A2852A-9660-47C5-805A-7745CED5D07B}" presName="accentRepeatNode" presStyleLbl="solidAlignAcc1" presStyleIdx="4" presStyleCnt="8"/>
      <dgm:spPr/>
    </dgm:pt>
    <dgm:pt modelId="{3F6D5563-2759-435D-8EF6-96328A70876F}" type="pres">
      <dgm:prSet presAssocID="{BEE6C117-B368-4B4A-BE2B-6C7FCAD1C02B}" presName="image3" presStyleCnt="0"/>
      <dgm:spPr/>
    </dgm:pt>
    <dgm:pt modelId="{5184F3FD-DDA1-44D5-B33B-4721BAF1A612}" type="pres">
      <dgm:prSet presAssocID="{BEE6C117-B368-4B4A-BE2B-6C7FCAD1C02B}" presName="imageRepeatNode" presStyleLbl="alignAcc1" presStyleIdx="2" presStyleCnt="4"/>
      <dgm:spPr/>
    </dgm:pt>
    <dgm:pt modelId="{85187E5B-8903-4859-BB4E-08B37C3EA9C8}" type="pres">
      <dgm:prSet presAssocID="{BEE6C117-B368-4B4A-BE2B-6C7FCAD1C02B}" presName="imageaccent3" presStyleCnt="0"/>
      <dgm:spPr/>
    </dgm:pt>
    <dgm:pt modelId="{2348B1BF-9981-4859-A660-2763575A604A}" type="pres">
      <dgm:prSet presAssocID="{BEE6C117-B368-4B4A-BE2B-6C7FCAD1C02B}" presName="accentRepeatNode" presStyleLbl="solidAlignAcc1" presStyleIdx="5" presStyleCnt="8"/>
      <dgm:spPr/>
    </dgm:pt>
    <dgm:pt modelId="{1C67495F-532F-42A2-8BE3-82AF4BEC6AC7}" type="pres">
      <dgm:prSet presAssocID="{83A471F6-5DA6-48BA-A7CA-30AF5C35BCCD}" presName="text4" presStyleCnt="0"/>
      <dgm:spPr/>
    </dgm:pt>
    <dgm:pt modelId="{C7BB61D2-0B7C-456D-BFE0-000C3E5CAE98}" type="pres">
      <dgm:prSet presAssocID="{83A471F6-5DA6-48BA-A7CA-30AF5C35BCCD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1D18311-75E3-4846-B0DF-B969F3D216D8}" type="pres">
      <dgm:prSet presAssocID="{83A471F6-5DA6-48BA-A7CA-30AF5C35BCCD}" presName="textaccent4" presStyleCnt="0"/>
      <dgm:spPr/>
    </dgm:pt>
    <dgm:pt modelId="{0C0D5379-5C39-4020-A2B9-391308FBDEB6}" type="pres">
      <dgm:prSet presAssocID="{83A471F6-5DA6-48BA-A7CA-30AF5C35BCCD}" presName="accentRepeatNode" presStyleLbl="solidAlignAcc1" presStyleIdx="6" presStyleCnt="8"/>
      <dgm:spPr/>
    </dgm:pt>
    <dgm:pt modelId="{6B429EDB-A463-418E-A0A1-287E55F0B464}" type="pres">
      <dgm:prSet presAssocID="{7146F367-55F7-4AD8-ABA0-82B23542DDBC}" presName="image4" presStyleCnt="0"/>
      <dgm:spPr/>
    </dgm:pt>
    <dgm:pt modelId="{4CAAADC1-09BC-4426-A5CA-376BF7D99A3F}" type="pres">
      <dgm:prSet presAssocID="{7146F367-55F7-4AD8-ABA0-82B23542DDBC}" presName="imageRepeatNode" presStyleLbl="alignAcc1" presStyleIdx="3" presStyleCnt="4"/>
      <dgm:spPr/>
    </dgm:pt>
    <dgm:pt modelId="{ED283626-293B-4CCC-874E-0791F0851A88}" type="pres">
      <dgm:prSet presAssocID="{7146F367-55F7-4AD8-ABA0-82B23542DDBC}" presName="imageaccent4" presStyleCnt="0"/>
      <dgm:spPr/>
    </dgm:pt>
    <dgm:pt modelId="{4D919D88-EA9D-4C89-A633-C3AFE2BAA700}" type="pres">
      <dgm:prSet presAssocID="{7146F367-55F7-4AD8-ABA0-82B23542DDBC}" presName="accentRepeatNode" presStyleLbl="solidAlignAcc1" presStyleIdx="7" presStyleCnt="8"/>
      <dgm:spPr/>
    </dgm:pt>
  </dgm:ptLst>
  <dgm:cxnLst>
    <dgm:cxn modelId="{ABCA3B41-8014-4360-B862-796CD6295C9C}" type="presOf" srcId="{76547666-D5F9-4314-906B-70CAC14C5FBB}" destId="{15CB449B-2F18-4B1A-A63B-3EB3BE8FD5BA}" srcOrd="0" destOrd="0" presId="urn:microsoft.com/office/officeart/2008/layout/HexagonCluster"/>
    <dgm:cxn modelId="{D91F8543-187A-438D-A81C-46DF39D0872A}" type="presOf" srcId="{81CDA468-A39F-471C-9FEC-507CD82BB8BC}" destId="{82AA1E24-E514-4AEA-8872-FB8B35C5018F}" srcOrd="0" destOrd="0" presId="urn:microsoft.com/office/officeart/2008/layout/HexagonCluster"/>
    <dgm:cxn modelId="{29BE9463-F732-4B78-9341-EFE6306ADCD3}" srcId="{76547666-D5F9-4314-906B-70CAC14C5FBB}" destId="{649A4432-83BD-4E33-9DE8-315AB4D05B47}" srcOrd="0" destOrd="0" parTransId="{FB5DD2B4-939E-4381-A26C-B2E57D3A0B8A}" sibTransId="{81CDA468-A39F-471C-9FEC-507CD82BB8BC}"/>
    <dgm:cxn modelId="{7E4A824C-2058-4E2E-920F-272226AEA4FE}" type="presOf" srcId="{66A2852A-9660-47C5-805A-7745CED5D07B}" destId="{AB49F395-AAF1-40FE-9FC3-474B4C299116}" srcOrd="0" destOrd="0" presId="urn:microsoft.com/office/officeart/2008/layout/HexagonCluster"/>
    <dgm:cxn modelId="{DD29D051-29F4-4F47-BAC5-5BF313745E15}" type="presOf" srcId="{7146F367-55F7-4AD8-ABA0-82B23542DDBC}" destId="{4CAAADC1-09BC-4426-A5CA-376BF7D99A3F}" srcOrd="0" destOrd="0" presId="urn:microsoft.com/office/officeart/2008/layout/HexagonCluster"/>
    <dgm:cxn modelId="{38322581-B4EC-4F48-AF47-3B6023E6EC45}" srcId="{76547666-D5F9-4314-906B-70CAC14C5FBB}" destId="{66A2852A-9660-47C5-805A-7745CED5D07B}" srcOrd="2" destOrd="0" parTransId="{518AA827-625D-4B55-92AC-98EF999BC95A}" sibTransId="{BEE6C117-B368-4B4A-BE2B-6C7FCAD1C02B}"/>
    <dgm:cxn modelId="{A2AA5C83-2145-49CE-B779-80E8CBADFB68}" type="presOf" srcId="{6AA698A1-4CB6-4A09-BA30-6332107F1C3C}" destId="{5CF39D12-C078-4B47-A307-2431D19A49A4}" srcOrd="0" destOrd="0" presId="urn:microsoft.com/office/officeart/2008/layout/HexagonCluster"/>
    <dgm:cxn modelId="{2804AF93-FD39-4B87-861A-930DA1881FDA}" srcId="{76547666-D5F9-4314-906B-70CAC14C5FBB}" destId="{C6918C2D-3B9A-44F3-B9C0-64142A9CEA11}" srcOrd="1" destOrd="0" parTransId="{9CE5A90C-46F0-4B77-83CD-45767380AE37}" sibTransId="{6AA698A1-4CB6-4A09-BA30-6332107F1C3C}"/>
    <dgm:cxn modelId="{78298394-8C85-40DC-9D82-39D6C139733B}" type="presOf" srcId="{C6918C2D-3B9A-44F3-B9C0-64142A9CEA11}" destId="{00EF2085-BE1B-4EB1-A616-E0C7B3459584}" srcOrd="0" destOrd="0" presId="urn:microsoft.com/office/officeart/2008/layout/HexagonCluster"/>
    <dgm:cxn modelId="{6372C5A4-EC56-4F14-88D9-222862B74EE6}" type="presOf" srcId="{83A471F6-5DA6-48BA-A7CA-30AF5C35BCCD}" destId="{C7BB61D2-0B7C-456D-BFE0-000C3E5CAE98}" srcOrd="0" destOrd="0" presId="urn:microsoft.com/office/officeart/2008/layout/HexagonCluster"/>
    <dgm:cxn modelId="{2F3EDFCC-AD03-48B9-B03D-C462CFCA444D}" srcId="{76547666-D5F9-4314-906B-70CAC14C5FBB}" destId="{83A471F6-5DA6-48BA-A7CA-30AF5C35BCCD}" srcOrd="3" destOrd="0" parTransId="{6CD408E1-163E-4730-8C4F-1C812462E573}" sibTransId="{7146F367-55F7-4AD8-ABA0-82B23542DDBC}"/>
    <dgm:cxn modelId="{D03FF0EA-BD95-48D0-9BD7-C9D2E3A31281}" type="presOf" srcId="{BEE6C117-B368-4B4A-BE2B-6C7FCAD1C02B}" destId="{5184F3FD-DDA1-44D5-B33B-4721BAF1A612}" srcOrd="0" destOrd="0" presId="urn:microsoft.com/office/officeart/2008/layout/HexagonCluster"/>
    <dgm:cxn modelId="{E58F1BF6-D35F-4DBA-95F0-8064D9782FC6}" type="presOf" srcId="{649A4432-83BD-4E33-9DE8-315AB4D05B47}" destId="{A767C782-D08E-462B-8573-DC55B0E0EF71}" srcOrd="0" destOrd="0" presId="urn:microsoft.com/office/officeart/2008/layout/HexagonCluster"/>
    <dgm:cxn modelId="{066CEBB4-E770-4958-8EEC-D5FB23F280DE}" type="presParOf" srcId="{15CB449B-2F18-4B1A-A63B-3EB3BE8FD5BA}" destId="{E7D6B12A-00B0-4502-ADCB-0AE9523B34C4}" srcOrd="0" destOrd="0" presId="urn:microsoft.com/office/officeart/2008/layout/HexagonCluster"/>
    <dgm:cxn modelId="{857C4073-3DB7-4ED9-9CE6-A263DB2BDFCE}" type="presParOf" srcId="{E7D6B12A-00B0-4502-ADCB-0AE9523B34C4}" destId="{A767C782-D08E-462B-8573-DC55B0E0EF71}" srcOrd="0" destOrd="0" presId="urn:microsoft.com/office/officeart/2008/layout/HexagonCluster"/>
    <dgm:cxn modelId="{99FFE28B-3A0F-4FED-8E8D-986F896A442F}" type="presParOf" srcId="{15CB449B-2F18-4B1A-A63B-3EB3BE8FD5BA}" destId="{7CB56CA2-2642-4C27-A382-AB2A98340895}" srcOrd="1" destOrd="0" presId="urn:microsoft.com/office/officeart/2008/layout/HexagonCluster"/>
    <dgm:cxn modelId="{AB501878-DF92-4B1D-A5BC-D596B0E62A1D}" type="presParOf" srcId="{7CB56CA2-2642-4C27-A382-AB2A98340895}" destId="{65FF4457-7624-4C11-8E2B-64CDB2495CA8}" srcOrd="0" destOrd="0" presId="urn:microsoft.com/office/officeart/2008/layout/HexagonCluster"/>
    <dgm:cxn modelId="{A0B50625-7759-4E8A-B749-BAA0C2E866B2}" type="presParOf" srcId="{15CB449B-2F18-4B1A-A63B-3EB3BE8FD5BA}" destId="{B935493D-D27E-4B04-9C93-32ECDE3FBCBC}" srcOrd="2" destOrd="0" presId="urn:microsoft.com/office/officeart/2008/layout/HexagonCluster"/>
    <dgm:cxn modelId="{BA2335E6-9677-4FDC-9043-085E9AC78200}" type="presParOf" srcId="{B935493D-D27E-4B04-9C93-32ECDE3FBCBC}" destId="{82AA1E24-E514-4AEA-8872-FB8B35C5018F}" srcOrd="0" destOrd="0" presId="urn:microsoft.com/office/officeart/2008/layout/HexagonCluster"/>
    <dgm:cxn modelId="{276CFC80-9C39-49FF-81F8-60AC02BF26F4}" type="presParOf" srcId="{15CB449B-2F18-4B1A-A63B-3EB3BE8FD5BA}" destId="{4FE4965A-18F3-4F06-B502-8975BE6A3840}" srcOrd="3" destOrd="0" presId="urn:microsoft.com/office/officeart/2008/layout/HexagonCluster"/>
    <dgm:cxn modelId="{5BE94E9D-5FDF-4871-80C7-81308E0CC577}" type="presParOf" srcId="{4FE4965A-18F3-4F06-B502-8975BE6A3840}" destId="{EEAC0EF5-7494-4A73-86B1-AFCEDEEB6653}" srcOrd="0" destOrd="0" presId="urn:microsoft.com/office/officeart/2008/layout/HexagonCluster"/>
    <dgm:cxn modelId="{7B4B9D50-3B37-4742-822D-AA64629F7CD2}" type="presParOf" srcId="{15CB449B-2F18-4B1A-A63B-3EB3BE8FD5BA}" destId="{28B59AF6-0109-4DCC-AF50-1D2CE5D69C58}" srcOrd="4" destOrd="0" presId="urn:microsoft.com/office/officeart/2008/layout/HexagonCluster"/>
    <dgm:cxn modelId="{57BC7551-AED0-4833-8558-96164CD6FE90}" type="presParOf" srcId="{28B59AF6-0109-4DCC-AF50-1D2CE5D69C58}" destId="{00EF2085-BE1B-4EB1-A616-E0C7B3459584}" srcOrd="0" destOrd="0" presId="urn:microsoft.com/office/officeart/2008/layout/HexagonCluster"/>
    <dgm:cxn modelId="{1B0D7196-B62D-432B-9424-7853D5C102FD}" type="presParOf" srcId="{15CB449B-2F18-4B1A-A63B-3EB3BE8FD5BA}" destId="{F31CB9FA-61A6-4AE6-8BD8-0EF67F79E818}" srcOrd="5" destOrd="0" presId="urn:microsoft.com/office/officeart/2008/layout/HexagonCluster"/>
    <dgm:cxn modelId="{36F5FA66-7C39-4868-85AF-D76EC008061C}" type="presParOf" srcId="{F31CB9FA-61A6-4AE6-8BD8-0EF67F79E818}" destId="{244B4709-592A-4891-8454-66C992DD51D9}" srcOrd="0" destOrd="0" presId="urn:microsoft.com/office/officeart/2008/layout/HexagonCluster"/>
    <dgm:cxn modelId="{FE175FEC-B17B-4FA9-B3EC-469CB1464D12}" type="presParOf" srcId="{15CB449B-2F18-4B1A-A63B-3EB3BE8FD5BA}" destId="{10208E60-D7BF-4449-9209-630348B68647}" srcOrd="6" destOrd="0" presId="urn:microsoft.com/office/officeart/2008/layout/HexagonCluster"/>
    <dgm:cxn modelId="{03B99222-2510-4715-ABC6-43E5CA3AD650}" type="presParOf" srcId="{10208E60-D7BF-4449-9209-630348B68647}" destId="{5CF39D12-C078-4B47-A307-2431D19A49A4}" srcOrd="0" destOrd="0" presId="urn:microsoft.com/office/officeart/2008/layout/HexagonCluster"/>
    <dgm:cxn modelId="{6A32C552-83E4-464B-B7A2-E862D722E88C}" type="presParOf" srcId="{15CB449B-2F18-4B1A-A63B-3EB3BE8FD5BA}" destId="{32D44550-04FD-4692-BC9E-AEB75EE446FC}" srcOrd="7" destOrd="0" presId="urn:microsoft.com/office/officeart/2008/layout/HexagonCluster"/>
    <dgm:cxn modelId="{E42F7625-E1F3-4676-BD16-661740D29E6D}" type="presParOf" srcId="{32D44550-04FD-4692-BC9E-AEB75EE446FC}" destId="{F927B1FE-6F40-4410-9602-3847EE71C877}" srcOrd="0" destOrd="0" presId="urn:microsoft.com/office/officeart/2008/layout/HexagonCluster"/>
    <dgm:cxn modelId="{D726E2EE-51FA-46BB-B9F3-381F71EBDE09}" type="presParOf" srcId="{15CB449B-2F18-4B1A-A63B-3EB3BE8FD5BA}" destId="{9B6AD218-C19A-4F07-B8A7-ED510FEC94F6}" srcOrd="8" destOrd="0" presId="urn:microsoft.com/office/officeart/2008/layout/HexagonCluster"/>
    <dgm:cxn modelId="{452BAC51-957A-476F-B03D-FAF15D3E95BA}" type="presParOf" srcId="{9B6AD218-C19A-4F07-B8A7-ED510FEC94F6}" destId="{AB49F395-AAF1-40FE-9FC3-474B4C299116}" srcOrd="0" destOrd="0" presId="urn:microsoft.com/office/officeart/2008/layout/HexagonCluster"/>
    <dgm:cxn modelId="{08E714BD-1620-408A-BF00-96C3C27F7010}" type="presParOf" srcId="{15CB449B-2F18-4B1A-A63B-3EB3BE8FD5BA}" destId="{FAECDF8C-A3F9-439A-B5CD-113EE363C545}" srcOrd="9" destOrd="0" presId="urn:microsoft.com/office/officeart/2008/layout/HexagonCluster"/>
    <dgm:cxn modelId="{B5B4E11B-2EA4-4A77-9560-F1B095738ECB}" type="presParOf" srcId="{FAECDF8C-A3F9-439A-B5CD-113EE363C545}" destId="{3C7EB8A9-6C71-49EB-A62B-1D7E8BCAD46E}" srcOrd="0" destOrd="0" presId="urn:microsoft.com/office/officeart/2008/layout/HexagonCluster"/>
    <dgm:cxn modelId="{29141F14-C70C-4575-B81C-B1A7AE4CBA35}" type="presParOf" srcId="{15CB449B-2F18-4B1A-A63B-3EB3BE8FD5BA}" destId="{3F6D5563-2759-435D-8EF6-96328A70876F}" srcOrd="10" destOrd="0" presId="urn:microsoft.com/office/officeart/2008/layout/HexagonCluster"/>
    <dgm:cxn modelId="{4488E3A4-9712-4CF7-A317-EBC7369D7F95}" type="presParOf" srcId="{3F6D5563-2759-435D-8EF6-96328A70876F}" destId="{5184F3FD-DDA1-44D5-B33B-4721BAF1A612}" srcOrd="0" destOrd="0" presId="urn:microsoft.com/office/officeart/2008/layout/HexagonCluster"/>
    <dgm:cxn modelId="{CF8E8A78-27F8-4901-8AC3-BBA2AA323CDA}" type="presParOf" srcId="{15CB449B-2F18-4B1A-A63B-3EB3BE8FD5BA}" destId="{85187E5B-8903-4859-BB4E-08B37C3EA9C8}" srcOrd="11" destOrd="0" presId="urn:microsoft.com/office/officeart/2008/layout/HexagonCluster"/>
    <dgm:cxn modelId="{D6ECAAB2-F3DA-4743-87C0-440CC9155E03}" type="presParOf" srcId="{85187E5B-8903-4859-BB4E-08B37C3EA9C8}" destId="{2348B1BF-9981-4859-A660-2763575A604A}" srcOrd="0" destOrd="0" presId="urn:microsoft.com/office/officeart/2008/layout/HexagonCluster"/>
    <dgm:cxn modelId="{CEF5014F-68AD-41D5-BDE4-DE2247A2C9FA}" type="presParOf" srcId="{15CB449B-2F18-4B1A-A63B-3EB3BE8FD5BA}" destId="{1C67495F-532F-42A2-8BE3-82AF4BEC6AC7}" srcOrd="12" destOrd="0" presId="urn:microsoft.com/office/officeart/2008/layout/HexagonCluster"/>
    <dgm:cxn modelId="{DDC07B7D-F472-4AD6-94BB-2C1A7C59E2AA}" type="presParOf" srcId="{1C67495F-532F-42A2-8BE3-82AF4BEC6AC7}" destId="{C7BB61D2-0B7C-456D-BFE0-000C3E5CAE98}" srcOrd="0" destOrd="0" presId="urn:microsoft.com/office/officeart/2008/layout/HexagonCluster"/>
    <dgm:cxn modelId="{5CAD228B-9107-4852-B90F-28750431C5B1}" type="presParOf" srcId="{15CB449B-2F18-4B1A-A63B-3EB3BE8FD5BA}" destId="{51D18311-75E3-4846-B0DF-B969F3D216D8}" srcOrd="13" destOrd="0" presId="urn:microsoft.com/office/officeart/2008/layout/HexagonCluster"/>
    <dgm:cxn modelId="{4AE498F4-47F9-4921-ACC3-751D730973FF}" type="presParOf" srcId="{51D18311-75E3-4846-B0DF-B969F3D216D8}" destId="{0C0D5379-5C39-4020-A2B9-391308FBDEB6}" srcOrd="0" destOrd="0" presId="urn:microsoft.com/office/officeart/2008/layout/HexagonCluster"/>
    <dgm:cxn modelId="{748E8B37-8C62-4D34-8C24-7E984A06E3F8}" type="presParOf" srcId="{15CB449B-2F18-4B1A-A63B-3EB3BE8FD5BA}" destId="{6B429EDB-A463-418E-A0A1-287E55F0B464}" srcOrd="14" destOrd="0" presId="urn:microsoft.com/office/officeart/2008/layout/HexagonCluster"/>
    <dgm:cxn modelId="{03E066FC-0377-4E5F-B53D-B4DFD60A1B96}" type="presParOf" srcId="{6B429EDB-A463-418E-A0A1-287E55F0B464}" destId="{4CAAADC1-09BC-4426-A5CA-376BF7D99A3F}" srcOrd="0" destOrd="0" presId="urn:microsoft.com/office/officeart/2008/layout/HexagonCluster"/>
    <dgm:cxn modelId="{C4A2E908-DFB9-495F-BC1B-FB587ACD662C}" type="presParOf" srcId="{15CB449B-2F18-4B1A-A63B-3EB3BE8FD5BA}" destId="{ED283626-293B-4CCC-874E-0791F0851A88}" srcOrd="15" destOrd="0" presId="urn:microsoft.com/office/officeart/2008/layout/HexagonCluster"/>
    <dgm:cxn modelId="{45942780-703E-4170-8F82-8A6FC39CFF16}" type="presParOf" srcId="{ED283626-293B-4CCC-874E-0791F0851A88}" destId="{4D919D88-EA9D-4C89-A633-C3AFE2BAA70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727E7844-A997-4C52-B9E8-916AEEA900C3}">
      <dgm:prSet/>
      <dgm:spPr/>
      <dgm:t>
        <a:bodyPr/>
        <a:lstStyle/>
        <a:p>
          <a:r>
            <a:rPr lang="en-US" dirty="0"/>
            <a:t>The statistical analysis of recorded measurements </a:t>
          </a:r>
          <a:br>
            <a:rPr lang="en-US" dirty="0"/>
          </a:br>
          <a:r>
            <a:rPr lang="en-US" dirty="0"/>
            <a:t>from existing groundwater monitoring networks can:</a:t>
          </a:r>
          <a:endParaRPr lang="it-IT" dirty="0"/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/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/>
        </a:p>
      </dgm:t>
    </dgm:pt>
    <dgm:pt modelId="{55851980-AE9D-4274-ABA8-0C6EABA98910}">
      <dgm:prSet/>
      <dgm:spPr/>
      <dgm:t>
        <a:bodyPr/>
        <a:lstStyle/>
        <a:p>
          <a:r>
            <a:rPr lang="en-US" dirty="0"/>
            <a:t>Improve the knowledge of the groundwater system</a:t>
          </a:r>
          <a:endParaRPr lang="it-IT" dirty="0"/>
        </a:p>
      </dgm:t>
    </dgm:pt>
    <dgm:pt modelId="{6B417676-F232-486A-9DBF-8FF9E14C67C3}" type="parTrans" cxnId="{04891ABB-E6F3-45D2-A1CE-37D08F2A2063}">
      <dgm:prSet/>
      <dgm:spPr/>
      <dgm:t>
        <a:bodyPr/>
        <a:lstStyle/>
        <a:p>
          <a:endParaRPr lang="en-US"/>
        </a:p>
      </dgm:t>
    </dgm:pt>
    <dgm:pt modelId="{35CD00D2-3FA3-4747-8B9C-A12EA1B58881}" type="sibTrans" cxnId="{04891ABB-E6F3-45D2-A1CE-37D08F2A2063}">
      <dgm:prSet/>
      <dgm:spPr/>
      <dgm:t>
        <a:bodyPr/>
        <a:lstStyle/>
        <a:p>
          <a:endParaRPr lang="en-US"/>
        </a:p>
      </dgm:t>
    </dgm:pt>
    <dgm:pt modelId="{C245AED8-D0F7-4775-A204-5DB484714D65}">
      <dgm:prSet/>
      <dgm:spPr/>
      <dgm:t>
        <a:bodyPr/>
        <a:lstStyle/>
        <a:p>
          <a:r>
            <a:rPr lang="en-US" dirty="0"/>
            <a:t>Evaluate the </a:t>
          </a:r>
          <a:br>
            <a:rPr lang="en-US" dirty="0"/>
          </a:br>
          <a:r>
            <a:rPr lang="en-US" dirty="0"/>
            <a:t>existing network</a:t>
          </a:r>
          <a:endParaRPr lang="it-IT" dirty="0"/>
        </a:p>
      </dgm:t>
    </dgm:pt>
    <dgm:pt modelId="{90E5F202-869D-4077-982F-846F767AA51F}" type="parTrans" cxnId="{10427E00-E044-4800-9C62-EE095F45A1F5}">
      <dgm:prSet/>
      <dgm:spPr/>
      <dgm:t>
        <a:bodyPr/>
        <a:lstStyle/>
        <a:p>
          <a:endParaRPr lang="en-US"/>
        </a:p>
      </dgm:t>
    </dgm:pt>
    <dgm:pt modelId="{C6D8F7B2-6304-4B86-A815-712DABCD38E4}" type="sibTrans" cxnId="{10427E00-E044-4800-9C62-EE095F45A1F5}">
      <dgm:prSet/>
      <dgm:spPr/>
      <dgm:t>
        <a:bodyPr/>
        <a:lstStyle/>
        <a:p>
          <a:endParaRPr lang="en-US"/>
        </a:p>
      </dgm:t>
    </dgm:pt>
    <dgm:pt modelId="{3A390E22-CDAE-4480-8F5F-245AA4BF458F}">
      <dgm:prSet/>
      <dgm:spPr/>
      <dgm:t>
        <a:bodyPr/>
        <a:lstStyle/>
        <a:p>
          <a:r>
            <a:rPr lang="en-US" dirty="0"/>
            <a:t>Optimize and enhance </a:t>
          </a:r>
          <a:br>
            <a:rPr lang="en-US" dirty="0"/>
          </a:br>
          <a:r>
            <a:rPr lang="en-US" dirty="0"/>
            <a:t>its efficiency</a:t>
          </a:r>
          <a:endParaRPr lang="it-IT" dirty="0"/>
        </a:p>
      </dgm:t>
    </dgm:pt>
    <dgm:pt modelId="{3B3F10CD-02E6-4821-BC60-210399176969}" type="parTrans" cxnId="{EC0AD869-18AB-418C-B024-B09CC4282CCD}">
      <dgm:prSet/>
      <dgm:spPr/>
      <dgm:t>
        <a:bodyPr/>
        <a:lstStyle/>
        <a:p>
          <a:endParaRPr lang="en-US"/>
        </a:p>
      </dgm:t>
    </dgm:pt>
    <dgm:pt modelId="{436E050A-50C1-4E20-AABC-CDB60C763AA8}" type="sibTrans" cxnId="{EC0AD869-18AB-418C-B024-B09CC4282CCD}">
      <dgm:prSet/>
      <dgm:spPr/>
      <dgm:t>
        <a:bodyPr/>
        <a:lstStyle/>
        <a:p>
          <a:endParaRPr lang="en-US"/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>
        <dgm:presLayoutVars>
          <dgm:chPref val="3"/>
        </dgm:presLayoutVars>
      </dgm:prSet>
      <dgm:spPr/>
    </dgm:pt>
    <dgm:pt modelId="{EC250C53-316A-409A-A373-79A9DFD5A519}" type="pres">
      <dgm:prSet presAssocID="{727E7844-A997-4C52-B9E8-916AEEA900C3}" presName="parTransOne" presStyleCnt="0"/>
      <dgm:spPr/>
    </dgm:pt>
    <dgm:pt modelId="{5B986890-5701-4DE6-8FE6-947521785B63}" type="pres">
      <dgm:prSet presAssocID="{727E7844-A997-4C52-B9E8-916AEEA900C3}" presName="horzOne" presStyleCnt="0"/>
      <dgm:spPr/>
    </dgm:pt>
    <dgm:pt modelId="{E3835790-181E-42E8-BE86-CF857F21BBFE}" type="pres">
      <dgm:prSet presAssocID="{55851980-AE9D-4274-ABA8-0C6EABA98910}" presName="vertTwo" presStyleCnt="0"/>
      <dgm:spPr/>
    </dgm:pt>
    <dgm:pt modelId="{371D0440-6908-40FC-9072-55BFE3C712E6}" type="pres">
      <dgm:prSet presAssocID="{55851980-AE9D-4274-ABA8-0C6EABA98910}" presName="txTwo" presStyleLbl="node2" presStyleIdx="0" presStyleCnt="3" custLinFactNeighborY="-17895">
        <dgm:presLayoutVars>
          <dgm:chPref val="3"/>
        </dgm:presLayoutVars>
      </dgm:prSet>
      <dgm:spPr/>
    </dgm:pt>
    <dgm:pt modelId="{662922A8-A60B-4E5C-A046-FFACB22CFEB9}" type="pres">
      <dgm:prSet presAssocID="{55851980-AE9D-4274-ABA8-0C6EABA98910}" presName="horzTwo" presStyleCnt="0"/>
      <dgm:spPr/>
    </dgm:pt>
    <dgm:pt modelId="{DD6570F3-9BE0-481E-9121-75C9156DCD9F}" type="pres">
      <dgm:prSet presAssocID="{35CD00D2-3FA3-4747-8B9C-A12EA1B58881}" presName="sibSpaceTwo" presStyleCnt="0"/>
      <dgm:spPr/>
    </dgm:pt>
    <dgm:pt modelId="{E9995C98-98E2-4A1B-A5B1-4A2946353717}" type="pres">
      <dgm:prSet presAssocID="{C245AED8-D0F7-4775-A204-5DB484714D65}" presName="vertTwo" presStyleCnt="0"/>
      <dgm:spPr/>
    </dgm:pt>
    <dgm:pt modelId="{792170C5-A5B7-450E-9965-29538DFD301D}" type="pres">
      <dgm:prSet presAssocID="{C245AED8-D0F7-4775-A204-5DB484714D65}" presName="txTwo" presStyleLbl="node2" presStyleIdx="1" presStyleCnt="3" custLinFactNeighborY="-17895">
        <dgm:presLayoutVars>
          <dgm:chPref val="3"/>
        </dgm:presLayoutVars>
      </dgm:prSet>
      <dgm:spPr/>
    </dgm:pt>
    <dgm:pt modelId="{7266690A-0CE0-4E2B-8320-168DD72FE6B5}" type="pres">
      <dgm:prSet presAssocID="{C245AED8-D0F7-4775-A204-5DB484714D65}" presName="horzTwo" presStyleCnt="0"/>
      <dgm:spPr/>
    </dgm:pt>
    <dgm:pt modelId="{82CF7792-EC58-4609-B555-E55A7FE77BA1}" type="pres">
      <dgm:prSet presAssocID="{C6D8F7B2-6304-4B86-A815-712DABCD38E4}" presName="sibSpaceTwo" presStyleCnt="0"/>
      <dgm:spPr/>
    </dgm:pt>
    <dgm:pt modelId="{FA72D66C-A503-4CE0-BE69-E31A394C20A0}" type="pres">
      <dgm:prSet presAssocID="{3A390E22-CDAE-4480-8F5F-245AA4BF458F}" presName="vertTwo" presStyleCnt="0"/>
      <dgm:spPr/>
    </dgm:pt>
    <dgm:pt modelId="{0B7916F7-4CEE-4454-B7B8-F6F04CA69AEA}" type="pres">
      <dgm:prSet presAssocID="{3A390E22-CDAE-4480-8F5F-245AA4BF458F}" presName="txTwo" presStyleLbl="node2" presStyleIdx="2" presStyleCnt="3" custLinFactNeighborY="-17895">
        <dgm:presLayoutVars>
          <dgm:chPref val="3"/>
        </dgm:presLayoutVars>
      </dgm:prSet>
      <dgm:spPr/>
    </dgm:pt>
    <dgm:pt modelId="{FF3FD92C-9DDC-4F62-9520-BC8E6A6B1E69}" type="pres">
      <dgm:prSet presAssocID="{3A390E22-CDAE-4480-8F5F-245AA4BF458F}" presName="horzTwo" presStyleCnt="0"/>
      <dgm:spPr/>
    </dgm:pt>
  </dgm:ptLst>
  <dgm:cxnLst>
    <dgm:cxn modelId="{10427E00-E044-4800-9C62-EE095F45A1F5}" srcId="{727E7844-A997-4C52-B9E8-916AEEA900C3}" destId="{C245AED8-D0F7-4775-A204-5DB484714D65}" srcOrd="1" destOrd="0" parTransId="{90E5F202-869D-4077-982F-846F767AA51F}" sibTransId="{C6D8F7B2-6304-4B86-A815-712DABCD38E4}"/>
    <dgm:cxn modelId="{AD67F71B-C30A-46F1-AD8C-A35D406C4B52}" type="presOf" srcId="{3A390E22-CDAE-4480-8F5F-245AA4BF458F}" destId="{0B7916F7-4CEE-4454-B7B8-F6F04CA69AEA}" srcOrd="0" destOrd="0" presId="urn:microsoft.com/office/officeart/2005/8/layout/hierarchy4"/>
    <dgm:cxn modelId="{CDEF7B2C-D568-4E57-95EF-862A39E8CC64}" type="presOf" srcId="{C245AED8-D0F7-4775-A204-5DB484714D65}" destId="{792170C5-A5B7-450E-9965-29538DFD301D}" srcOrd="0" destOrd="0" presId="urn:microsoft.com/office/officeart/2005/8/layout/hierarchy4"/>
    <dgm:cxn modelId="{EC0AD869-18AB-418C-B024-B09CC4282CCD}" srcId="{727E7844-A997-4C52-B9E8-916AEEA900C3}" destId="{3A390E22-CDAE-4480-8F5F-245AA4BF458F}" srcOrd="2" destOrd="0" parTransId="{3B3F10CD-02E6-4821-BC60-210399176969}" sibTransId="{436E050A-50C1-4E20-AABC-CDB60C763AA8}"/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FA4F0997-4595-4561-A4FA-8054FCFB4640}" type="presOf" srcId="{55851980-AE9D-4274-ABA8-0C6EABA98910}" destId="{371D0440-6908-40FC-9072-55BFE3C712E6}" srcOrd="0" destOrd="0" presId="urn:microsoft.com/office/officeart/2005/8/layout/hierarchy4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04891ABB-E6F3-45D2-A1CE-37D08F2A2063}" srcId="{727E7844-A997-4C52-B9E8-916AEEA900C3}" destId="{55851980-AE9D-4274-ABA8-0C6EABA98910}" srcOrd="0" destOrd="0" parTransId="{6B417676-F232-486A-9DBF-8FF9E14C67C3}" sibTransId="{35CD00D2-3FA3-4747-8B9C-A12EA1B58881}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8FA38CC5-A0CB-45B7-A40E-DAA7CD7D42FA}" type="presParOf" srcId="{015C9AB3-92D3-4132-BEEB-C9C3306AFE11}" destId="{EC250C53-316A-409A-A373-79A9DFD5A519}" srcOrd="1" destOrd="0" presId="urn:microsoft.com/office/officeart/2005/8/layout/hierarchy4"/>
    <dgm:cxn modelId="{DF3E42FC-E73E-4361-8ED2-9A02A0EB0FB3}" type="presParOf" srcId="{015C9AB3-92D3-4132-BEEB-C9C3306AFE11}" destId="{5B986890-5701-4DE6-8FE6-947521785B63}" srcOrd="2" destOrd="0" presId="urn:microsoft.com/office/officeart/2005/8/layout/hierarchy4"/>
    <dgm:cxn modelId="{8005ECC9-8BD4-4FD9-88D8-3FF0AFF1F8DB}" type="presParOf" srcId="{5B986890-5701-4DE6-8FE6-947521785B63}" destId="{E3835790-181E-42E8-BE86-CF857F21BBFE}" srcOrd="0" destOrd="0" presId="urn:microsoft.com/office/officeart/2005/8/layout/hierarchy4"/>
    <dgm:cxn modelId="{BB6D371C-403D-4931-8258-0980E0EC0823}" type="presParOf" srcId="{E3835790-181E-42E8-BE86-CF857F21BBFE}" destId="{371D0440-6908-40FC-9072-55BFE3C712E6}" srcOrd="0" destOrd="0" presId="urn:microsoft.com/office/officeart/2005/8/layout/hierarchy4"/>
    <dgm:cxn modelId="{9E061852-D752-4585-849B-78426D487998}" type="presParOf" srcId="{E3835790-181E-42E8-BE86-CF857F21BBFE}" destId="{662922A8-A60B-4E5C-A046-FFACB22CFEB9}" srcOrd="1" destOrd="0" presId="urn:microsoft.com/office/officeart/2005/8/layout/hierarchy4"/>
    <dgm:cxn modelId="{D8BF2F16-C02B-4AD7-A22A-E4E15B54A109}" type="presParOf" srcId="{5B986890-5701-4DE6-8FE6-947521785B63}" destId="{DD6570F3-9BE0-481E-9121-75C9156DCD9F}" srcOrd="1" destOrd="0" presId="urn:microsoft.com/office/officeart/2005/8/layout/hierarchy4"/>
    <dgm:cxn modelId="{C4F43BFD-C3E0-492D-8CAC-C6B587D39B24}" type="presParOf" srcId="{5B986890-5701-4DE6-8FE6-947521785B63}" destId="{E9995C98-98E2-4A1B-A5B1-4A2946353717}" srcOrd="2" destOrd="0" presId="urn:microsoft.com/office/officeart/2005/8/layout/hierarchy4"/>
    <dgm:cxn modelId="{496433DB-3A24-4E3F-BB2D-BCBA44A92038}" type="presParOf" srcId="{E9995C98-98E2-4A1B-A5B1-4A2946353717}" destId="{792170C5-A5B7-450E-9965-29538DFD301D}" srcOrd="0" destOrd="0" presId="urn:microsoft.com/office/officeart/2005/8/layout/hierarchy4"/>
    <dgm:cxn modelId="{24F71F88-6F2C-4E1F-A315-47C6BF883FBD}" type="presParOf" srcId="{E9995C98-98E2-4A1B-A5B1-4A2946353717}" destId="{7266690A-0CE0-4E2B-8320-168DD72FE6B5}" srcOrd="1" destOrd="0" presId="urn:microsoft.com/office/officeart/2005/8/layout/hierarchy4"/>
    <dgm:cxn modelId="{90BD4030-BEC5-4C83-AB98-0CD98E9960B9}" type="presParOf" srcId="{5B986890-5701-4DE6-8FE6-947521785B63}" destId="{82CF7792-EC58-4609-B555-E55A7FE77BA1}" srcOrd="3" destOrd="0" presId="urn:microsoft.com/office/officeart/2005/8/layout/hierarchy4"/>
    <dgm:cxn modelId="{620F2A4D-6BE9-454E-AC61-695DDB05B96E}" type="presParOf" srcId="{5B986890-5701-4DE6-8FE6-947521785B63}" destId="{FA72D66C-A503-4CE0-BE69-E31A394C20A0}" srcOrd="4" destOrd="0" presId="urn:microsoft.com/office/officeart/2005/8/layout/hierarchy4"/>
    <dgm:cxn modelId="{660ED6C9-446B-4EA1-B61D-0F099B2C1154}" type="presParOf" srcId="{FA72D66C-A503-4CE0-BE69-E31A394C20A0}" destId="{0B7916F7-4CEE-4454-B7B8-F6F04CA69AEA}" srcOrd="0" destOrd="0" presId="urn:microsoft.com/office/officeart/2005/8/layout/hierarchy4"/>
    <dgm:cxn modelId="{3F4EB258-7399-434B-ABF4-D2DC6F65E189}" type="presParOf" srcId="{FA72D66C-A503-4CE0-BE69-E31A394C20A0}" destId="{FF3FD92C-9DDC-4F62-9520-BC8E6A6B1E6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27E7844-A997-4C52-B9E8-916AEEA900C3}">
      <dgm:prSet custT="1"/>
      <dgm:spPr/>
      <dgm:t>
        <a:bodyPr/>
        <a:lstStyle/>
        <a:p>
          <a:r>
            <a:rPr lang="en-US" sz="2400" dirty="0"/>
            <a:t>Comparison of two statistical optimization methods:</a:t>
          </a:r>
          <a:endParaRPr lang="it-IT" sz="2400" dirty="0"/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/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/>
        </a:p>
      </dgm:t>
    </dgm:pt>
    <dgm:pt modelId="{55851980-AE9D-4274-ABA8-0C6EABA98910}">
      <dgm:prSet custT="1"/>
      <dgm:spPr/>
      <dgm:t>
        <a:bodyPr/>
        <a:lstStyle/>
        <a:p>
          <a:r>
            <a:rPr lang="en-US" sz="1900" dirty="0"/>
            <a:t>Oscillations correlation method </a:t>
          </a:r>
          <a:endParaRPr lang="it-IT" sz="1900" dirty="0"/>
        </a:p>
      </dgm:t>
    </dgm:pt>
    <dgm:pt modelId="{6B417676-F232-486A-9DBF-8FF9E14C67C3}" type="parTrans" cxnId="{04891ABB-E6F3-45D2-A1CE-37D08F2A2063}">
      <dgm:prSet/>
      <dgm:spPr/>
      <dgm:t>
        <a:bodyPr/>
        <a:lstStyle/>
        <a:p>
          <a:endParaRPr lang="en-US"/>
        </a:p>
      </dgm:t>
    </dgm:pt>
    <dgm:pt modelId="{35CD00D2-3FA3-4747-8B9C-A12EA1B58881}" type="sibTrans" cxnId="{04891ABB-E6F3-45D2-A1CE-37D08F2A2063}">
      <dgm:prSet/>
      <dgm:spPr/>
      <dgm:t>
        <a:bodyPr/>
        <a:lstStyle/>
        <a:p>
          <a:endParaRPr lang="en-US"/>
        </a:p>
      </dgm:t>
    </dgm:pt>
    <dgm:pt modelId="{3A390E22-CDAE-4480-8F5F-245AA4BF458F}">
      <dgm:prSet custT="1"/>
      <dgm:spPr/>
      <dgm:t>
        <a:bodyPr/>
        <a:lstStyle/>
        <a:p>
          <a:r>
            <a:rPr lang="en-US" sz="1900" dirty="0"/>
            <a:t>Hierarchical clustering of</a:t>
          </a:r>
          <a:endParaRPr lang="it-IT" sz="1900" dirty="0"/>
        </a:p>
      </dgm:t>
    </dgm:pt>
    <dgm:pt modelId="{3B3F10CD-02E6-4821-BC60-210399176969}" type="parTrans" cxnId="{EC0AD869-18AB-418C-B024-B09CC4282CCD}">
      <dgm:prSet/>
      <dgm:spPr/>
      <dgm:t>
        <a:bodyPr/>
        <a:lstStyle/>
        <a:p>
          <a:endParaRPr lang="en-US"/>
        </a:p>
      </dgm:t>
    </dgm:pt>
    <dgm:pt modelId="{436E050A-50C1-4E20-AABC-CDB60C763AA8}" type="sibTrans" cxnId="{EC0AD869-18AB-418C-B024-B09CC4282CCD}">
      <dgm:prSet/>
      <dgm:spPr/>
      <dgm:t>
        <a:bodyPr/>
        <a:lstStyle/>
        <a:p>
          <a:endParaRPr lang="en-US"/>
        </a:p>
      </dgm:t>
    </dgm:pt>
    <dgm:pt modelId="{A2ACD912-4D1F-4D74-980C-8A20D0AC5EF1}">
      <dgm:prSet/>
      <dgm:spPr/>
      <dgm:t>
        <a:bodyPr/>
        <a:lstStyle/>
        <a:p>
          <a:r>
            <a:rPr lang="en-US" noProof="0" dirty="0"/>
            <a:t>Average yearly hydrograph</a:t>
          </a:r>
        </a:p>
      </dgm:t>
    </dgm:pt>
    <dgm:pt modelId="{9F6AD93C-E09B-4E70-9415-BBB40CF58424}" type="parTrans" cxnId="{0B30B0AA-6449-441F-BBDB-08713F7BCC7A}">
      <dgm:prSet/>
      <dgm:spPr/>
      <dgm:t>
        <a:bodyPr/>
        <a:lstStyle/>
        <a:p>
          <a:endParaRPr lang="en-US"/>
        </a:p>
      </dgm:t>
    </dgm:pt>
    <dgm:pt modelId="{FC258E55-4D08-44E5-92D0-23F11949C91D}" type="sibTrans" cxnId="{0B30B0AA-6449-441F-BBDB-08713F7BCC7A}">
      <dgm:prSet/>
      <dgm:spPr/>
      <dgm:t>
        <a:bodyPr/>
        <a:lstStyle/>
        <a:p>
          <a:endParaRPr lang="en-US"/>
        </a:p>
      </dgm:t>
    </dgm:pt>
    <dgm:pt modelId="{93C90E71-81D9-4D74-B611-0BB1E5B94303}">
      <dgm:prSet/>
      <dgm:spPr/>
      <dgm:t>
        <a:bodyPr/>
        <a:lstStyle/>
        <a:p>
          <a:r>
            <a:rPr lang="en-US" dirty="0"/>
            <a:t>Principal Components</a:t>
          </a:r>
          <a:endParaRPr lang="it-IT" dirty="0"/>
        </a:p>
      </dgm:t>
    </dgm:pt>
    <dgm:pt modelId="{C2A523F3-19B3-4DA0-BB92-B48635FA966C}" type="parTrans" cxnId="{6339D13B-57B3-4A86-80AC-124ED16968DC}">
      <dgm:prSet/>
      <dgm:spPr/>
      <dgm:t>
        <a:bodyPr/>
        <a:lstStyle/>
        <a:p>
          <a:endParaRPr lang="en-US"/>
        </a:p>
      </dgm:t>
    </dgm:pt>
    <dgm:pt modelId="{94CC2693-3C32-4EED-A415-99D161B58155}" type="sibTrans" cxnId="{6339D13B-57B3-4A86-80AC-124ED16968DC}">
      <dgm:prSet/>
      <dgm:spPr/>
      <dgm:t>
        <a:bodyPr/>
        <a:lstStyle/>
        <a:p>
          <a:endParaRPr lang="en-US"/>
        </a:p>
      </dgm:t>
    </dgm:pt>
    <dgm:pt modelId="{0903D72F-4C01-4341-BFEB-A402E228F875}">
      <dgm:prSet/>
      <dgm:spPr/>
      <dgm:t>
        <a:bodyPr/>
        <a:lstStyle/>
        <a:p>
          <a:r>
            <a:rPr lang="en-US" dirty="0"/>
            <a:t>Monthly trends</a:t>
          </a:r>
          <a:endParaRPr lang="it-IT" dirty="0"/>
        </a:p>
      </dgm:t>
    </dgm:pt>
    <dgm:pt modelId="{7CE2D5F3-94EE-4D93-8B48-7ACAD247D897}" type="parTrans" cxnId="{1B348A6B-78D3-4A56-9DFA-3F661158F578}">
      <dgm:prSet/>
      <dgm:spPr/>
      <dgm:t>
        <a:bodyPr/>
        <a:lstStyle/>
        <a:p>
          <a:endParaRPr lang="en-US"/>
        </a:p>
      </dgm:t>
    </dgm:pt>
    <dgm:pt modelId="{FEBA6F4C-014C-4325-BB0D-5857CA5C4189}" type="sibTrans" cxnId="{1B348A6B-78D3-4A56-9DFA-3F661158F578}">
      <dgm:prSet/>
      <dgm:spPr/>
      <dgm:t>
        <a:bodyPr/>
        <a:lstStyle/>
        <a:p>
          <a:endParaRPr lang="en-US"/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 custLinFactY="-15513" custLinFactNeighborX="-14229" custLinFactNeighborY="-100000">
        <dgm:presLayoutVars>
          <dgm:chPref val="3"/>
        </dgm:presLayoutVars>
      </dgm:prSet>
      <dgm:spPr/>
    </dgm:pt>
    <dgm:pt modelId="{EC250C53-316A-409A-A373-79A9DFD5A519}" type="pres">
      <dgm:prSet presAssocID="{727E7844-A997-4C52-B9E8-916AEEA900C3}" presName="parTransOne" presStyleCnt="0"/>
      <dgm:spPr/>
    </dgm:pt>
    <dgm:pt modelId="{5B986890-5701-4DE6-8FE6-947521785B63}" type="pres">
      <dgm:prSet presAssocID="{727E7844-A997-4C52-B9E8-916AEEA900C3}" presName="horzOne" presStyleCnt="0"/>
      <dgm:spPr/>
    </dgm:pt>
    <dgm:pt modelId="{E3835790-181E-42E8-BE86-CF857F21BBFE}" type="pres">
      <dgm:prSet presAssocID="{55851980-AE9D-4274-ABA8-0C6EABA98910}" presName="vertTwo" presStyleCnt="0"/>
      <dgm:spPr/>
    </dgm:pt>
    <dgm:pt modelId="{371D0440-6908-40FC-9072-55BFE3C712E6}" type="pres">
      <dgm:prSet presAssocID="{55851980-AE9D-4274-ABA8-0C6EABA98910}" presName="txTwo" presStyleLbl="node2" presStyleIdx="0" presStyleCnt="2" custScaleY="208834" custLinFactNeighborY="-9856">
        <dgm:presLayoutVars>
          <dgm:chPref val="3"/>
        </dgm:presLayoutVars>
      </dgm:prSet>
      <dgm:spPr/>
    </dgm:pt>
    <dgm:pt modelId="{662922A8-A60B-4E5C-A046-FFACB22CFEB9}" type="pres">
      <dgm:prSet presAssocID="{55851980-AE9D-4274-ABA8-0C6EABA98910}" presName="horzTwo" presStyleCnt="0"/>
      <dgm:spPr/>
    </dgm:pt>
    <dgm:pt modelId="{DD6570F3-9BE0-481E-9121-75C9156DCD9F}" type="pres">
      <dgm:prSet presAssocID="{35CD00D2-3FA3-4747-8B9C-A12EA1B58881}" presName="sibSpaceTwo" presStyleCnt="0"/>
      <dgm:spPr/>
    </dgm:pt>
    <dgm:pt modelId="{FA72D66C-A503-4CE0-BE69-E31A394C20A0}" type="pres">
      <dgm:prSet presAssocID="{3A390E22-CDAE-4480-8F5F-245AA4BF458F}" presName="vertTwo" presStyleCnt="0"/>
      <dgm:spPr/>
    </dgm:pt>
    <dgm:pt modelId="{0B7916F7-4CEE-4454-B7B8-F6F04CA69AEA}" type="pres">
      <dgm:prSet presAssocID="{3A390E22-CDAE-4480-8F5F-245AA4BF458F}" presName="txTwo" presStyleLbl="node2" presStyleIdx="1" presStyleCnt="2" custLinFactNeighborY="-51848">
        <dgm:presLayoutVars>
          <dgm:chPref val="3"/>
        </dgm:presLayoutVars>
      </dgm:prSet>
      <dgm:spPr/>
    </dgm:pt>
    <dgm:pt modelId="{55565311-011B-428B-A6F5-8434C20E1AAE}" type="pres">
      <dgm:prSet presAssocID="{3A390E22-CDAE-4480-8F5F-245AA4BF458F}" presName="parTransTwo" presStyleCnt="0"/>
      <dgm:spPr/>
    </dgm:pt>
    <dgm:pt modelId="{FF3FD92C-9DDC-4F62-9520-BC8E6A6B1E69}" type="pres">
      <dgm:prSet presAssocID="{3A390E22-CDAE-4480-8F5F-245AA4BF458F}" presName="horzTwo" presStyleCnt="0"/>
      <dgm:spPr/>
    </dgm:pt>
    <dgm:pt modelId="{B4418951-04A1-4696-AE07-1151278C9C1A}" type="pres">
      <dgm:prSet presAssocID="{A2ACD912-4D1F-4D74-980C-8A20D0AC5EF1}" presName="vertThree" presStyleCnt="0"/>
      <dgm:spPr/>
    </dgm:pt>
    <dgm:pt modelId="{5833C0FF-EC3E-44D3-A286-A5BB6579927C}" type="pres">
      <dgm:prSet presAssocID="{A2ACD912-4D1F-4D74-980C-8A20D0AC5EF1}" presName="txThree" presStyleLbl="node3" presStyleIdx="0" presStyleCnt="3" custLinFactNeighborY="-19707">
        <dgm:presLayoutVars>
          <dgm:chPref val="3"/>
        </dgm:presLayoutVars>
      </dgm:prSet>
      <dgm:spPr/>
    </dgm:pt>
    <dgm:pt modelId="{73AD7DEE-A2A6-4605-99B9-D69C2216E839}" type="pres">
      <dgm:prSet presAssocID="{A2ACD912-4D1F-4D74-980C-8A20D0AC5EF1}" presName="horzThree" presStyleCnt="0"/>
      <dgm:spPr/>
    </dgm:pt>
    <dgm:pt modelId="{CF649778-BFD9-4701-B835-C025345A17AF}" type="pres">
      <dgm:prSet presAssocID="{FC258E55-4D08-44E5-92D0-23F11949C91D}" presName="sibSpaceThree" presStyleCnt="0"/>
      <dgm:spPr/>
    </dgm:pt>
    <dgm:pt modelId="{EEBC50D4-8268-4129-97C4-5AF271B9E4F8}" type="pres">
      <dgm:prSet presAssocID="{0903D72F-4C01-4341-BFEB-A402E228F875}" presName="vertThree" presStyleCnt="0"/>
      <dgm:spPr/>
    </dgm:pt>
    <dgm:pt modelId="{054243FB-C422-4B8E-9460-77AFD8605DAF}" type="pres">
      <dgm:prSet presAssocID="{0903D72F-4C01-4341-BFEB-A402E228F875}" presName="txThree" presStyleLbl="node3" presStyleIdx="1" presStyleCnt="3" custLinFactNeighborY="-19707">
        <dgm:presLayoutVars>
          <dgm:chPref val="3"/>
        </dgm:presLayoutVars>
      </dgm:prSet>
      <dgm:spPr/>
    </dgm:pt>
    <dgm:pt modelId="{2D060808-CA0D-4C33-B91B-FE31672AB776}" type="pres">
      <dgm:prSet presAssocID="{0903D72F-4C01-4341-BFEB-A402E228F875}" presName="horzThree" presStyleCnt="0"/>
      <dgm:spPr/>
    </dgm:pt>
    <dgm:pt modelId="{44204809-C92A-4328-B1C2-115ED2EC4B80}" type="pres">
      <dgm:prSet presAssocID="{FEBA6F4C-014C-4325-BB0D-5857CA5C4189}" presName="sibSpaceThree" presStyleCnt="0"/>
      <dgm:spPr/>
    </dgm:pt>
    <dgm:pt modelId="{303C4DC5-2944-49F1-B58D-5C6740EF61EB}" type="pres">
      <dgm:prSet presAssocID="{93C90E71-81D9-4D74-B611-0BB1E5B94303}" presName="vertThree" presStyleCnt="0"/>
      <dgm:spPr/>
    </dgm:pt>
    <dgm:pt modelId="{E2490025-A37D-4801-B25A-574B6FD69A6B}" type="pres">
      <dgm:prSet presAssocID="{93C90E71-81D9-4D74-B611-0BB1E5B94303}" presName="txThree" presStyleLbl="node3" presStyleIdx="2" presStyleCnt="3" custLinFactNeighborY="-19707">
        <dgm:presLayoutVars>
          <dgm:chPref val="3"/>
        </dgm:presLayoutVars>
      </dgm:prSet>
      <dgm:spPr/>
    </dgm:pt>
    <dgm:pt modelId="{888B9258-A269-4694-BDA5-27AB968006BC}" type="pres">
      <dgm:prSet presAssocID="{93C90E71-81D9-4D74-B611-0BB1E5B94303}" presName="horzThree" presStyleCnt="0"/>
      <dgm:spPr/>
    </dgm:pt>
  </dgm:ptLst>
  <dgm:cxnLst>
    <dgm:cxn modelId="{AD67F71B-C30A-46F1-AD8C-A35D406C4B52}" type="presOf" srcId="{3A390E22-CDAE-4480-8F5F-245AA4BF458F}" destId="{0B7916F7-4CEE-4454-B7B8-F6F04CA69AEA}" srcOrd="0" destOrd="0" presId="urn:microsoft.com/office/officeart/2005/8/layout/hierarchy4"/>
    <dgm:cxn modelId="{147F742C-2A39-4F6A-97EB-E22416537DCE}" type="presOf" srcId="{A2ACD912-4D1F-4D74-980C-8A20D0AC5EF1}" destId="{5833C0FF-EC3E-44D3-A286-A5BB6579927C}" srcOrd="0" destOrd="0" presId="urn:microsoft.com/office/officeart/2005/8/layout/hierarchy4"/>
    <dgm:cxn modelId="{6339D13B-57B3-4A86-80AC-124ED16968DC}" srcId="{3A390E22-CDAE-4480-8F5F-245AA4BF458F}" destId="{93C90E71-81D9-4D74-B611-0BB1E5B94303}" srcOrd="2" destOrd="0" parTransId="{C2A523F3-19B3-4DA0-BB92-B48635FA966C}" sibTransId="{94CC2693-3C32-4EED-A415-99D161B58155}"/>
    <dgm:cxn modelId="{EC0AD869-18AB-418C-B024-B09CC4282CCD}" srcId="{727E7844-A997-4C52-B9E8-916AEEA900C3}" destId="{3A390E22-CDAE-4480-8F5F-245AA4BF458F}" srcOrd="1" destOrd="0" parTransId="{3B3F10CD-02E6-4821-BC60-210399176969}" sibTransId="{436E050A-50C1-4E20-AABC-CDB60C763AA8}"/>
    <dgm:cxn modelId="{1B348A6B-78D3-4A56-9DFA-3F661158F578}" srcId="{3A390E22-CDAE-4480-8F5F-245AA4BF458F}" destId="{0903D72F-4C01-4341-BFEB-A402E228F875}" srcOrd="1" destOrd="0" parTransId="{7CE2D5F3-94EE-4D93-8B48-7ACAD247D897}" sibTransId="{FEBA6F4C-014C-4325-BB0D-5857CA5C4189}"/>
    <dgm:cxn modelId="{F3A5356D-DE6B-44B5-A769-AF1BB1FD5537}" type="presOf" srcId="{0903D72F-4C01-4341-BFEB-A402E228F875}" destId="{054243FB-C422-4B8E-9460-77AFD8605DAF}" srcOrd="0" destOrd="0" presId="urn:microsoft.com/office/officeart/2005/8/layout/hierarchy4"/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FA4F0997-4595-4561-A4FA-8054FCFB4640}" type="presOf" srcId="{55851980-AE9D-4274-ABA8-0C6EABA98910}" destId="{371D0440-6908-40FC-9072-55BFE3C712E6}" srcOrd="0" destOrd="0" presId="urn:microsoft.com/office/officeart/2005/8/layout/hierarchy4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0B30B0AA-6449-441F-BBDB-08713F7BCC7A}" srcId="{3A390E22-CDAE-4480-8F5F-245AA4BF458F}" destId="{A2ACD912-4D1F-4D74-980C-8A20D0AC5EF1}" srcOrd="0" destOrd="0" parTransId="{9F6AD93C-E09B-4E70-9415-BBB40CF58424}" sibTransId="{FC258E55-4D08-44E5-92D0-23F11949C91D}"/>
    <dgm:cxn modelId="{04891ABB-E6F3-45D2-A1CE-37D08F2A2063}" srcId="{727E7844-A997-4C52-B9E8-916AEEA900C3}" destId="{55851980-AE9D-4274-ABA8-0C6EABA98910}" srcOrd="0" destOrd="0" parTransId="{6B417676-F232-486A-9DBF-8FF9E14C67C3}" sibTransId="{35CD00D2-3FA3-4747-8B9C-A12EA1B58881}"/>
    <dgm:cxn modelId="{AE88D5FD-8094-451B-BB4C-B5F8690FD848}" type="presOf" srcId="{93C90E71-81D9-4D74-B611-0BB1E5B94303}" destId="{E2490025-A37D-4801-B25A-574B6FD69A6B}" srcOrd="0" destOrd="0" presId="urn:microsoft.com/office/officeart/2005/8/layout/hierarchy4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8FA38CC5-A0CB-45B7-A40E-DAA7CD7D42FA}" type="presParOf" srcId="{015C9AB3-92D3-4132-BEEB-C9C3306AFE11}" destId="{EC250C53-316A-409A-A373-79A9DFD5A519}" srcOrd="1" destOrd="0" presId="urn:microsoft.com/office/officeart/2005/8/layout/hierarchy4"/>
    <dgm:cxn modelId="{DF3E42FC-E73E-4361-8ED2-9A02A0EB0FB3}" type="presParOf" srcId="{015C9AB3-92D3-4132-BEEB-C9C3306AFE11}" destId="{5B986890-5701-4DE6-8FE6-947521785B63}" srcOrd="2" destOrd="0" presId="urn:microsoft.com/office/officeart/2005/8/layout/hierarchy4"/>
    <dgm:cxn modelId="{8005ECC9-8BD4-4FD9-88D8-3FF0AFF1F8DB}" type="presParOf" srcId="{5B986890-5701-4DE6-8FE6-947521785B63}" destId="{E3835790-181E-42E8-BE86-CF857F21BBFE}" srcOrd="0" destOrd="0" presId="urn:microsoft.com/office/officeart/2005/8/layout/hierarchy4"/>
    <dgm:cxn modelId="{BB6D371C-403D-4931-8258-0980E0EC0823}" type="presParOf" srcId="{E3835790-181E-42E8-BE86-CF857F21BBFE}" destId="{371D0440-6908-40FC-9072-55BFE3C712E6}" srcOrd="0" destOrd="0" presId="urn:microsoft.com/office/officeart/2005/8/layout/hierarchy4"/>
    <dgm:cxn modelId="{9E061852-D752-4585-849B-78426D487998}" type="presParOf" srcId="{E3835790-181E-42E8-BE86-CF857F21BBFE}" destId="{662922A8-A60B-4E5C-A046-FFACB22CFEB9}" srcOrd="1" destOrd="0" presId="urn:microsoft.com/office/officeart/2005/8/layout/hierarchy4"/>
    <dgm:cxn modelId="{D8BF2F16-C02B-4AD7-A22A-E4E15B54A109}" type="presParOf" srcId="{5B986890-5701-4DE6-8FE6-947521785B63}" destId="{DD6570F3-9BE0-481E-9121-75C9156DCD9F}" srcOrd="1" destOrd="0" presId="urn:microsoft.com/office/officeart/2005/8/layout/hierarchy4"/>
    <dgm:cxn modelId="{620F2A4D-6BE9-454E-AC61-695DDB05B96E}" type="presParOf" srcId="{5B986890-5701-4DE6-8FE6-947521785B63}" destId="{FA72D66C-A503-4CE0-BE69-E31A394C20A0}" srcOrd="2" destOrd="0" presId="urn:microsoft.com/office/officeart/2005/8/layout/hierarchy4"/>
    <dgm:cxn modelId="{660ED6C9-446B-4EA1-B61D-0F099B2C1154}" type="presParOf" srcId="{FA72D66C-A503-4CE0-BE69-E31A394C20A0}" destId="{0B7916F7-4CEE-4454-B7B8-F6F04CA69AEA}" srcOrd="0" destOrd="0" presId="urn:microsoft.com/office/officeart/2005/8/layout/hierarchy4"/>
    <dgm:cxn modelId="{B6669196-E757-4CD6-A865-CDE32BF80007}" type="presParOf" srcId="{FA72D66C-A503-4CE0-BE69-E31A394C20A0}" destId="{55565311-011B-428B-A6F5-8434C20E1AAE}" srcOrd="1" destOrd="0" presId="urn:microsoft.com/office/officeart/2005/8/layout/hierarchy4"/>
    <dgm:cxn modelId="{3F4EB258-7399-434B-ABF4-D2DC6F65E189}" type="presParOf" srcId="{FA72D66C-A503-4CE0-BE69-E31A394C20A0}" destId="{FF3FD92C-9DDC-4F62-9520-BC8E6A6B1E69}" srcOrd="2" destOrd="0" presId="urn:microsoft.com/office/officeart/2005/8/layout/hierarchy4"/>
    <dgm:cxn modelId="{7AF50E33-A36B-4BCC-8D3F-148A0D491B9A}" type="presParOf" srcId="{FF3FD92C-9DDC-4F62-9520-BC8E6A6B1E69}" destId="{B4418951-04A1-4696-AE07-1151278C9C1A}" srcOrd="0" destOrd="0" presId="urn:microsoft.com/office/officeart/2005/8/layout/hierarchy4"/>
    <dgm:cxn modelId="{01588830-2316-4E4E-A2E0-C5144345E47E}" type="presParOf" srcId="{B4418951-04A1-4696-AE07-1151278C9C1A}" destId="{5833C0FF-EC3E-44D3-A286-A5BB6579927C}" srcOrd="0" destOrd="0" presId="urn:microsoft.com/office/officeart/2005/8/layout/hierarchy4"/>
    <dgm:cxn modelId="{1D90334D-86B7-4BDC-BAC6-421A7594D9B1}" type="presParOf" srcId="{B4418951-04A1-4696-AE07-1151278C9C1A}" destId="{73AD7DEE-A2A6-4605-99B9-D69C2216E839}" srcOrd="1" destOrd="0" presId="urn:microsoft.com/office/officeart/2005/8/layout/hierarchy4"/>
    <dgm:cxn modelId="{C6936BA2-D336-49E5-AB54-9A09105555AD}" type="presParOf" srcId="{FF3FD92C-9DDC-4F62-9520-BC8E6A6B1E69}" destId="{CF649778-BFD9-4701-B835-C025345A17AF}" srcOrd="1" destOrd="0" presId="urn:microsoft.com/office/officeart/2005/8/layout/hierarchy4"/>
    <dgm:cxn modelId="{60A83212-24B0-4131-8802-17979C0AE3B4}" type="presParOf" srcId="{FF3FD92C-9DDC-4F62-9520-BC8E6A6B1E69}" destId="{EEBC50D4-8268-4129-97C4-5AF271B9E4F8}" srcOrd="2" destOrd="0" presId="urn:microsoft.com/office/officeart/2005/8/layout/hierarchy4"/>
    <dgm:cxn modelId="{C1F5DA88-D9E2-4380-B6D9-C9EF5C0024F1}" type="presParOf" srcId="{EEBC50D4-8268-4129-97C4-5AF271B9E4F8}" destId="{054243FB-C422-4B8E-9460-77AFD8605DAF}" srcOrd="0" destOrd="0" presId="urn:microsoft.com/office/officeart/2005/8/layout/hierarchy4"/>
    <dgm:cxn modelId="{ED0A19F4-B036-420E-94DD-8AB901E2F699}" type="presParOf" srcId="{EEBC50D4-8268-4129-97C4-5AF271B9E4F8}" destId="{2D060808-CA0D-4C33-B91B-FE31672AB776}" srcOrd="1" destOrd="0" presId="urn:microsoft.com/office/officeart/2005/8/layout/hierarchy4"/>
    <dgm:cxn modelId="{361FCF4D-3061-4335-9C3F-F917C7DD2954}" type="presParOf" srcId="{FF3FD92C-9DDC-4F62-9520-BC8E6A6B1E69}" destId="{44204809-C92A-4328-B1C2-115ED2EC4B80}" srcOrd="3" destOrd="0" presId="urn:microsoft.com/office/officeart/2005/8/layout/hierarchy4"/>
    <dgm:cxn modelId="{B0C413FA-7CF7-49F9-82AE-9855D2A0B966}" type="presParOf" srcId="{FF3FD92C-9DDC-4F62-9520-BC8E6A6B1E69}" destId="{303C4DC5-2944-49F1-B58D-5C6740EF61EB}" srcOrd="4" destOrd="0" presId="urn:microsoft.com/office/officeart/2005/8/layout/hierarchy4"/>
    <dgm:cxn modelId="{83C8E1C5-AB69-4A37-AA3B-F2FEBE761BAE}" type="presParOf" srcId="{303C4DC5-2944-49F1-B58D-5C6740EF61EB}" destId="{E2490025-A37D-4801-B25A-574B6FD69A6B}" srcOrd="0" destOrd="0" presId="urn:microsoft.com/office/officeart/2005/8/layout/hierarchy4"/>
    <dgm:cxn modelId="{836B0C6C-B3F0-4BFA-AB7C-2AF5ECE67373}" type="presParOf" srcId="{303C4DC5-2944-49F1-B58D-5C6740EF61EB}" destId="{888B9258-A269-4694-BDA5-27AB968006B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27E7844-A997-4C52-B9E8-916AEEA900C3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Define type of the input data</a:t>
          </a:r>
          <a:b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For each sensor:</a:t>
          </a:r>
          <a:endParaRPr lang="it-IT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4F8359-6171-48E8-A3F0-CDD9BAF6FB73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Yearly average hydrograph</a:t>
          </a:r>
        </a:p>
      </dgm:t>
    </dgm:pt>
    <dgm:pt modelId="{A3FEE601-19F2-42C3-9440-8616BCD3ED0B}" type="parTrans" cxnId="{D57319B2-6EC8-43C2-B393-D3575E90F4C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B41BAC-A909-4153-8610-867EDC66B5D3}" type="sibTrans" cxnId="{D57319B2-6EC8-43C2-B393-D3575E90F4C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7ADEA9-2BB4-4CE4-A6A6-296FE1155918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Complete timeseries of 5 years </a:t>
          </a:r>
          <a:b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only 60 sensors</a:t>
          </a:r>
        </a:p>
      </dgm:t>
    </dgm:pt>
    <dgm:pt modelId="{1AC3D2D3-69A7-4A27-84DF-794C5EE246EA}" type="parTrans" cxnId="{9B77B076-556A-41E3-90AC-1AB96909A44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CDB1AD-B65B-428D-BD00-6EB3D671B214}" type="sibTrans" cxnId="{9B77B076-556A-41E3-90AC-1AB96909A44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D3035F-2C73-454A-9B90-547615D2BF45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Seasonal trends</a:t>
          </a:r>
        </a:p>
      </dgm:t>
    </dgm:pt>
    <dgm:pt modelId="{C6A994C3-C963-406A-A95C-1130A4F93AC7}" type="parTrans" cxnId="{CCB59C50-8A4C-4250-A968-271B5FEAEC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0469A9-8571-4E71-8E5D-FD7EB7A7D462}" type="sibTrans" cxnId="{CCB59C50-8A4C-4250-A968-271B5FEAEC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46138A-05E9-4BA8-9CE4-391A20AEA627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Mann-Kendall test</a:t>
          </a:r>
        </a:p>
      </dgm:t>
    </dgm:pt>
    <dgm:pt modelId="{BCA3A0D9-52DE-470A-80FB-1C0E7C71EA40}" type="parTrans" cxnId="{340BD4F4-DF57-43CD-B239-38E8E29B843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50951F-8BEE-45FB-A8EB-D0F9E9A6ACDF}" type="sibTrans" cxnId="{340BD4F4-DF57-43CD-B239-38E8E29B843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0A5138-B171-4FEF-93B1-B1FCE3587635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Sen’s slope estimator</a:t>
          </a:r>
        </a:p>
      </dgm:t>
    </dgm:pt>
    <dgm:pt modelId="{FDBE8D0C-25C7-4F34-9CD0-6779E11A3C86}" type="parTrans" cxnId="{0DAA07FF-A7D4-442A-9AA7-C090DCF22C0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91B61F-2031-43E8-BA72-97BB49E74E82}" type="sibTrans" cxnId="{0DAA07FF-A7D4-442A-9AA7-C090DCF22C0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 custScaleY="131411" custLinFactNeighborX="9823" custLinFactNeighborY="-72618">
        <dgm:presLayoutVars>
          <dgm:chPref val="3"/>
        </dgm:presLayoutVars>
      </dgm:prSet>
      <dgm:spPr/>
    </dgm:pt>
    <dgm:pt modelId="{EC250C53-316A-409A-A373-79A9DFD5A519}" type="pres">
      <dgm:prSet presAssocID="{727E7844-A997-4C52-B9E8-916AEEA900C3}" presName="parTransOne" presStyleCnt="0"/>
      <dgm:spPr/>
    </dgm:pt>
    <dgm:pt modelId="{5B986890-5701-4DE6-8FE6-947521785B63}" type="pres">
      <dgm:prSet presAssocID="{727E7844-A997-4C52-B9E8-916AEEA900C3}" presName="horzOne" presStyleCnt="0"/>
      <dgm:spPr/>
    </dgm:pt>
    <dgm:pt modelId="{65FCE80A-55A3-4BFF-A8A7-D5C83A06028B}" type="pres">
      <dgm:prSet presAssocID="{C14F8359-6171-48E8-A3F0-CDD9BAF6FB73}" presName="vertTwo" presStyleCnt="0"/>
      <dgm:spPr/>
    </dgm:pt>
    <dgm:pt modelId="{66FE46C5-9CFE-441E-BDD0-8D37EB437778}" type="pres">
      <dgm:prSet presAssocID="{C14F8359-6171-48E8-A3F0-CDD9BAF6FB73}" presName="txTwo" presStyleLbl="node2" presStyleIdx="0" presStyleCnt="3" custScaleY="220914">
        <dgm:presLayoutVars>
          <dgm:chPref val="3"/>
        </dgm:presLayoutVars>
      </dgm:prSet>
      <dgm:spPr/>
    </dgm:pt>
    <dgm:pt modelId="{195C55FC-E718-4A7D-AF47-E10B5806B4DB}" type="pres">
      <dgm:prSet presAssocID="{C14F8359-6171-48E8-A3F0-CDD9BAF6FB73}" presName="horzTwo" presStyleCnt="0"/>
      <dgm:spPr/>
    </dgm:pt>
    <dgm:pt modelId="{2A5D8DA2-9358-4B78-94CF-AD481FD98174}" type="pres">
      <dgm:prSet presAssocID="{E4B41BAC-A909-4153-8610-867EDC66B5D3}" presName="sibSpaceTwo" presStyleCnt="0"/>
      <dgm:spPr/>
    </dgm:pt>
    <dgm:pt modelId="{406C8806-25EA-4930-A00A-33DF68E9CC2D}" type="pres">
      <dgm:prSet presAssocID="{FA7ADEA9-2BB4-4CE4-A6A6-296FE1155918}" presName="vertTwo" presStyleCnt="0"/>
      <dgm:spPr/>
    </dgm:pt>
    <dgm:pt modelId="{30AA2323-4D54-439D-B699-8454287DDCE1}" type="pres">
      <dgm:prSet presAssocID="{FA7ADEA9-2BB4-4CE4-A6A6-296FE1155918}" presName="txTwo" presStyleLbl="node2" presStyleIdx="1" presStyleCnt="3" custScaleY="220914">
        <dgm:presLayoutVars>
          <dgm:chPref val="3"/>
        </dgm:presLayoutVars>
      </dgm:prSet>
      <dgm:spPr/>
    </dgm:pt>
    <dgm:pt modelId="{E6447447-B398-43C4-AC69-D5D3D2F768D8}" type="pres">
      <dgm:prSet presAssocID="{FA7ADEA9-2BB4-4CE4-A6A6-296FE1155918}" presName="horzTwo" presStyleCnt="0"/>
      <dgm:spPr/>
    </dgm:pt>
    <dgm:pt modelId="{FA3BE28A-F6C7-43F6-8C53-886AE5A3B7FB}" type="pres">
      <dgm:prSet presAssocID="{43CDB1AD-B65B-428D-BD00-6EB3D671B214}" presName="sibSpaceTwo" presStyleCnt="0"/>
      <dgm:spPr/>
    </dgm:pt>
    <dgm:pt modelId="{CEFBA855-1D20-46B9-A616-1F176095BEA1}" type="pres">
      <dgm:prSet presAssocID="{2CD3035F-2C73-454A-9B90-547615D2BF45}" presName="vertTwo" presStyleCnt="0"/>
      <dgm:spPr/>
    </dgm:pt>
    <dgm:pt modelId="{CB19577C-3EA9-4EBC-B91F-B4E2AE91EBBF}" type="pres">
      <dgm:prSet presAssocID="{2CD3035F-2C73-454A-9B90-547615D2BF45}" presName="txTwo" presStyleLbl="node2" presStyleIdx="2" presStyleCnt="3">
        <dgm:presLayoutVars>
          <dgm:chPref val="3"/>
        </dgm:presLayoutVars>
      </dgm:prSet>
      <dgm:spPr/>
    </dgm:pt>
    <dgm:pt modelId="{9BCC9DB7-8EF0-4FBB-B1FC-2DC86781B67F}" type="pres">
      <dgm:prSet presAssocID="{2CD3035F-2C73-454A-9B90-547615D2BF45}" presName="parTransTwo" presStyleCnt="0"/>
      <dgm:spPr/>
    </dgm:pt>
    <dgm:pt modelId="{D0E0B3E8-9581-41E7-AF40-0F87D46220D6}" type="pres">
      <dgm:prSet presAssocID="{2CD3035F-2C73-454A-9B90-547615D2BF45}" presName="horzTwo" presStyleCnt="0"/>
      <dgm:spPr/>
    </dgm:pt>
    <dgm:pt modelId="{CC4580F0-3885-4BFA-901F-2753587A2DA5}" type="pres">
      <dgm:prSet presAssocID="{F546138A-05E9-4BA8-9CE4-391A20AEA627}" presName="vertThree" presStyleCnt="0"/>
      <dgm:spPr/>
    </dgm:pt>
    <dgm:pt modelId="{B13D0743-A957-43EC-8041-C2257427AB92}" type="pres">
      <dgm:prSet presAssocID="{F546138A-05E9-4BA8-9CE4-391A20AEA627}" presName="txThree" presStyleLbl="node3" presStyleIdx="0" presStyleCnt="2">
        <dgm:presLayoutVars>
          <dgm:chPref val="3"/>
        </dgm:presLayoutVars>
      </dgm:prSet>
      <dgm:spPr/>
    </dgm:pt>
    <dgm:pt modelId="{4C18FF8A-E821-4107-82F5-0C741FB9A4D5}" type="pres">
      <dgm:prSet presAssocID="{F546138A-05E9-4BA8-9CE4-391A20AEA627}" presName="horzThree" presStyleCnt="0"/>
      <dgm:spPr/>
    </dgm:pt>
    <dgm:pt modelId="{7A23B447-4C07-4D61-8307-91AAF1543EA4}" type="pres">
      <dgm:prSet presAssocID="{8B50951F-8BEE-45FB-A8EB-D0F9E9A6ACDF}" presName="sibSpaceThree" presStyleCnt="0"/>
      <dgm:spPr/>
    </dgm:pt>
    <dgm:pt modelId="{F0012CB8-2C41-41E6-B523-FA4801D8B47E}" type="pres">
      <dgm:prSet presAssocID="{540A5138-B171-4FEF-93B1-B1FCE3587635}" presName="vertThree" presStyleCnt="0"/>
      <dgm:spPr/>
    </dgm:pt>
    <dgm:pt modelId="{7D181861-E12B-4803-9613-E1362144A17E}" type="pres">
      <dgm:prSet presAssocID="{540A5138-B171-4FEF-93B1-B1FCE3587635}" presName="txThree" presStyleLbl="node3" presStyleIdx="1" presStyleCnt="2">
        <dgm:presLayoutVars>
          <dgm:chPref val="3"/>
        </dgm:presLayoutVars>
      </dgm:prSet>
      <dgm:spPr/>
    </dgm:pt>
    <dgm:pt modelId="{EB517155-513E-4C21-B060-31B99587EB31}" type="pres">
      <dgm:prSet presAssocID="{540A5138-B171-4FEF-93B1-B1FCE3587635}" presName="horzThree" presStyleCnt="0"/>
      <dgm:spPr/>
    </dgm:pt>
  </dgm:ptLst>
  <dgm:cxnLst>
    <dgm:cxn modelId="{5E40411E-A218-4F35-B091-3209A699F70C}" type="presOf" srcId="{C14F8359-6171-48E8-A3F0-CDD9BAF6FB73}" destId="{66FE46C5-9CFE-441E-BDD0-8D37EB437778}" srcOrd="0" destOrd="0" presId="urn:microsoft.com/office/officeart/2005/8/layout/hierarchy4"/>
    <dgm:cxn modelId="{95A4EA23-7C3C-46CD-B362-3B9D93EB0454}" type="presOf" srcId="{FA7ADEA9-2BB4-4CE4-A6A6-296FE1155918}" destId="{30AA2323-4D54-439D-B699-8454287DDCE1}" srcOrd="0" destOrd="0" presId="urn:microsoft.com/office/officeart/2005/8/layout/hierarchy4"/>
    <dgm:cxn modelId="{C8AA992B-1A2E-49E6-966B-EC91A64223E3}" type="presOf" srcId="{F546138A-05E9-4BA8-9CE4-391A20AEA627}" destId="{B13D0743-A957-43EC-8041-C2257427AB92}" srcOrd="0" destOrd="0" presId="urn:microsoft.com/office/officeart/2005/8/layout/hierarchy4"/>
    <dgm:cxn modelId="{79EEE73B-B5CB-40E0-BEA1-989C4DFC139E}" type="presOf" srcId="{540A5138-B171-4FEF-93B1-B1FCE3587635}" destId="{7D181861-E12B-4803-9613-E1362144A17E}" srcOrd="0" destOrd="0" presId="urn:microsoft.com/office/officeart/2005/8/layout/hierarchy4"/>
    <dgm:cxn modelId="{CCB59C50-8A4C-4250-A968-271B5FEAECE9}" srcId="{727E7844-A997-4C52-B9E8-916AEEA900C3}" destId="{2CD3035F-2C73-454A-9B90-547615D2BF45}" srcOrd="2" destOrd="0" parTransId="{C6A994C3-C963-406A-A95C-1130A4F93AC7}" sibTransId="{280469A9-8571-4E71-8E5D-FD7EB7A7D462}"/>
    <dgm:cxn modelId="{9B77B076-556A-41E3-90AC-1AB96909A442}" srcId="{727E7844-A997-4C52-B9E8-916AEEA900C3}" destId="{FA7ADEA9-2BB4-4CE4-A6A6-296FE1155918}" srcOrd="1" destOrd="0" parTransId="{1AC3D2D3-69A7-4A27-84DF-794C5EE246EA}" sibTransId="{43CDB1AD-B65B-428D-BD00-6EB3D671B214}"/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737A039F-97F5-4DBA-86CA-056DF14FB501}" type="presOf" srcId="{2CD3035F-2C73-454A-9B90-547615D2BF45}" destId="{CB19577C-3EA9-4EBC-B91F-B4E2AE91EBBF}" srcOrd="0" destOrd="0" presId="urn:microsoft.com/office/officeart/2005/8/layout/hierarchy4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D57319B2-6EC8-43C2-B393-D3575E90F4C6}" srcId="{727E7844-A997-4C52-B9E8-916AEEA900C3}" destId="{C14F8359-6171-48E8-A3F0-CDD9BAF6FB73}" srcOrd="0" destOrd="0" parTransId="{A3FEE601-19F2-42C3-9440-8616BCD3ED0B}" sibTransId="{E4B41BAC-A909-4153-8610-867EDC66B5D3}"/>
    <dgm:cxn modelId="{340BD4F4-DF57-43CD-B239-38E8E29B843E}" srcId="{2CD3035F-2C73-454A-9B90-547615D2BF45}" destId="{F546138A-05E9-4BA8-9CE4-391A20AEA627}" srcOrd="0" destOrd="0" parTransId="{BCA3A0D9-52DE-470A-80FB-1C0E7C71EA40}" sibTransId="{8B50951F-8BEE-45FB-A8EB-D0F9E9A6ACDF}"/>
    <dgm:cxn modelId="{0DAA07FF-A7D4-442A-9AA7-C090DCF22C08}" srcId="{2CD3035F-2C73-454A-9B90-547615D2BF45}" destId="{540A5138-B171-4FEF-93B1-B1FCE3587635}" srcOrd="1" destOrd="0" parTransId="{FDBE8D0C-25C7-4F34-9CD0-6779E11A3C86}" sibTransId="{0291B61F-2031-43E8-BA72-97BB49E74E82}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8FA38CC5-A0CB-45B7-A40E-DAA7CD7D42FA}" type="presParOf" srcId="{015C9AB3-92D3-4132-BEEB-C9C3306AFE11}" destId="{EC250C53-316A-409A-A373-79A9DFD5A519}" srcOrd="1" destOrd="0" presId="urn:microsoft.com/office/officeart/2005/8/layout/hierarchy4"/>
    <dgm:cxn modelId="{DF3E42FC-E73E-4361-8ED2-9A02A0EB0FB3}" type="presParOf" srcId="{015C9AB3-92D3-4132-BEEB-C9C3306AFE11}" destId="{5B986890-5701-4DE6-8FE6-947521785B63}" srcOrd="2" destOrd="0" presId="urn:microsoft.com/office/officeart/2005/8/layout/hierarchy4"/>
    <dgm:cxn modelId="{C3BE8116-77EC-4B5D-9156-D0F840652314}" type="presParOf" srcId="{5B986890-5701-4DE6-8FE6-947521785B63}" destId="{65FCE80A-55A3-4BFF-A8A7-D5C83A06028B}" srcOrd="0" destOrd="0" presId="urn:microsoft.com/office/officeart/2005/8/layout/hierarchy4"/>
    <dgm:cxn modelId="{3183AEE7-A658-45B3-8B90-96BBBDC9FAAE}" type="presParOf" srcId="{65FCE80A-55A3-4BFF-A8A7-D5C83A06028B}" destId="{66FE46C5-9CFE-441E-BDD0-8D37EB437778}" srcOrd="0" destOrd="0" presId="urn:microsoft.com/office/officeart/2005/8/layout/hierarchy4"/>
    <dgm:cxn modelId="{F3275A1F-1F59-422A-956D-B6248609A7FE}" type="presParOf" srcId="{65FCE80A-55A3-4BFF-A8A7-D5C83A06028B}" destId="{195C55FC-E718-4A7D-AF47-E10B5806B4DB}" srcOrd="1" destOrd="0" presId="urn:microsoft.com/office/officeart/2005/8/layout/hierarchy4"/>
    <dgm:cxn modelId="{661B59ED-0C30-4D31-BAD3-9AB586A4FE06}" type="presParOf" srcId="{5B986890-5701-4DE6-8FE6-947521785B63}" destId="{2A5D8DA2-9358-4B78-94CF-AD481FD98174}" srcOrd="1" destOrd="0" presId="urn:microsoft.com/office/officeart/2005/8/layout/hierarchy4"/>
    <dgm:cxn modelId="{03AF47A8-162B-48F6-9022-912816FD895B}" type="presParOf" srcId="{5B986890-5701-4DE6-8FE6-947521785B63}" destId="{406C8806-25EA-4930-A00A-33DF68E9CC2D}" srcOrd="2" destOrd="0" presId="urn:microsoft.com/office/officeart/2005/8/layout/hierarchy4"/>
    <dgm:cxn modelId="{7BF096F7-7BB2-40DD-A2C6-77590519AEA0}" type="presParOf" srcId="{406C8806-25EA-4930-A00A-33DF68E9CC2D}" destId="{30AA2323-4D54-439D-B699-8454287DDCE1}" srcOrd="0" destOrd="0" presId="urn:microsoft.com/office/officeart/2005/8/layout/hierarchy4"/>
    <dgm:cxn modelId="{2D24DB09-392C-4DEC-8452-142B8F925D57}" type="presParOf" srcId="{406C8806-25EA-4930-A00A-33DF68E9CC2D}" destId="{E6447447-B398-43C4-AC69-D5D3D2F768D8}" srcOrd="1" destOrd="0" presId="urn:microsoft.com/office/officeart/2005/8/layout/hierarchy4"/>
    <dgm:cxn modelId="{0F19C024-1459-4502-AA50-51B86113E0AC}" type="presParOf" srcId="{5B986890-5701-4DE6-8FE6-947521785B63}" destId="{FA3BE28A-F6C7-43F6-8C53-886AE5A3B7FB}" srcOrd="3" destOrd="0" presId="urn:microsoft.com/office/officeart/2005/8/layout/hierarchy4"/>
    <dgm:cxn modelId="{36DD00FD-2B98-4CB7-9BA2-B4E1E1BF9DFE}" type="presParOf" srcId="{5B986890-5701-4DE6-8FE6-947521785B63}" destId="{CEFBA855-1D20-46B9-A616-1F176095BEA1}" srcOrd="4" destOrd="0" presId="urn:microsoft.com/office/officeart/2005/8/layout/hierarchy4"/>
    <dgm:cxn modelId="{A4CA8DA6-6A35-43D7-BDA5-E0612D08B403}" type="presParOf" srcId="{CEFBA855-1D20-46B9-A616-1F176095BEA1}" destId="{CB19577C-3EA9-4EBC-B91F-B4E2AE91EBBF}" srcOrd="0" destOrd="0" presId="urn:microsoft.com/office/officeart/2005/8/layout/hierarchy4"/>
    <dgm:cxn modelId="{56FA76D1-3E0E-4B30-874B-FA5107434D03}" type="presParOf" srcId="{CEFBA855-1D20-46B9-A616-1F176095BEA1}" destId="{9BCC9DB7-8EF0-4FBB-B1FC-2DC86781B67F}" srcOrd="1" destOrd="0" presId="urn:microsoft.com/office/officeart/2005/8/layout/hierarchy4"/>
    <dgm:cxn modelId="{3619F539-8BCD-4CE3-BE5D-DBD515F29018}" type="presParOf" srcId="{CEFBA855-1D20-46B9-A616-1F176095BEA1}" destId="{D0E0B3E8-9581-41E7-AF40-0F87D46220D6}" srcOrd="2" destOrd="0" presId="urn:microsoft.com/office/officeart/2005/8/layout/hierarchy4"/>
    <dgm:cxn modelId="{8537EE50-2D45-4552-8FE9-B21B446D032E}" type="presParOf" srcId="{D0E0B3E8-9581-41E7-AF40-0F87D46220D6}" destId="{CC4580F0-3885-4BFA-901F-2753587A2DA5}" srcOrd="0" destOrd="0" presId="urn:microsoft.com/office/officeart/2005/8/layout/hierarchy4"/>
    <dgm:cxn modelId="{A074A056-027E-491B-8C28-47299148E9C0}" type="presParOf" srcId="{CC4580F0-3885-4BFA-901F-2753587A2DA5}" destId="{B13D0743-A957-43EC-8041-C2257427AB92}" srcOrd="0" destOrd="0" presId="urn:microsoft.com/office/officeart/2005/8/layout/hierarchy4"/>
    <dgm:cxn modelId="{B96114ED-6974-45B3-A10F-BA162D8F8CD2}" type="presParOf" srcId="{CC4580F0-3885-4BFA-901F-2753587A2DA5}" destId="{4C18FF8A-E821-4107-82F5-0C741FB9A4D5}" srcOrd="1" destOrd="0" presId="urn:microsoft.com/office/officeart/2005/8/layout/hierarchy4"/>
    <dgm:cxn modelId="{9651DD6D-DA57-4CF7-BB9A-77A13342F79F}" type="presParOf" srcId="{D0E0B3E8-9581-41E7-AF40-0F87D46220D6}" destId="{7A23B447-4C07-4D61-8307-91AAF1543EA4}" srcOrd="1" destOrd="0" presId="urn:microsoft.com/office/officeart/2005/8/layout/hierarchy4"/>
    <dgm:cxn modelId="{646ECE97-5501-42F2-8B8D-5AE9EA5A6AF9}" type="presParOf" srcId="{D0E0B3E8-9581-41E7-AF40-0F87D46220D6}" destId="{F0012CB8-2C41-41E6-B523-FA4801D8B47E}" srcOrd="2" destOrd="0" presId="urn:microsoft.com/office/officeart/2005/8/layout/hierarchy4"/>
    <dgm:cxn modelId="{B65587B7-AE1F-44C5-B06F-0B17306A1455}" type="presParOf" srcId="{F0012CB8-2C41-41E6-B523-FA4801D8B47E}" destId="{7D181861-E12B-4803-9613-E1362144A17E}" srcOrd="0" destOrd="0" presId="urn:microsoft.com/office/officeart/2005/8/layout/hierarchy4"/>
    <dgm:cxn modelId="{C00DD12D-BE43-44BD-843F-CBEE7E7ED3AC}" type="presParOf" srcId="{F0012CB8-2C41-41E6-B523-FA4801D8B47E}" destId="{EB517155-513E-4C21-B060-31B99587EB3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27E7844-A997-4C52-B9E8-916AEEA900C3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PCA</a:t>
          </a:r>
          <a:endParaRPr lang="it-IT" sz="2400" dirty="0"/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/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/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 custScaleY="100000" custLinFactNeighborY="-7989">
        <dgm:presLayoutVars>
          <dgm:chPref val="3"/>
        </dgm:presLayoutVars>
      </dgm:prSet>
      <dgm:spPr/>
    </dgm:pt>
    <dgm:pt modelId="{5B986890-5701-4DE6-8FE6-947521785B63}" type="pres">
      <dgm:prSet presAssocID="{727E7844-A997-4C52-B9E8-916AEEA900C3}" presName="horzOne" presStyleCnt="0"/>
      <dgm:spPr/>
    </dgm:pt>
  </dgm:ptLst>
  <dgm:cxnLst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DF3E42FC-E73E-4361-8ED2-9A02A0EB0FB3}" type="presParOf" srcId="{015C9AB3-92D3-4132-BEEB-C9C3306AFE11}" destId="{5B986890-5701-4DE6-8FE6-947521785B6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27E7844-A997-4C52-B9E8-916AEEA900C3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PCA</a:t>
          </a:r>
          <a:endParaRPr lang="it-IT" sz="2400" dirty="0"/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/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/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 custScaleY="100000" custLinFactNeighborX="-443">
        <dgm:presLayoutVars>
          <dgm:chPref val="3"/>
        </dgm:presLayoutVars>
      </dgm:prSet>
      <dgm:spPr/>
    </dgm:pt>
    <dgm:pt modelId="{5B986890-5701-4DE6-8FE6-947521785B63}" type="pres">
      <dgm:prSet presAssocID="{727E7844-A997-4C52-B9E8-916AEEA900C3}" presName="horzOne" presStyleCnt="0"/>
      <dgm:spPr/>
    </dgm:pt>
  </dgm:ptLst>
  <dgm:cxnLst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DF3E42FC-E73E-4361-8ED2-9A02A0EB0FB3}" type="presParOf" srcId="{015C9AB3-92D3-4132-BEEB-C9C3306AFE11}" destId="{5B986890-5701-4DE6-8FE6-947521785B6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27E7844-A997-4C52-B9E8-916AEEA900C3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Hierarchical clustering</a:t>
          </a:r>
          <a:endParaRPr lang="it-IT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/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/>
        </a:p>
      </dgm:t>
    </dgm:pt>
    <dgm:pt modelId="{2CD3035F-2C73-454A-9B90-547615D2BF45}">
      <dgm:prSet custT="1"/>
      <dgm:spPr/>
      <dgm:t>
        <a:bodyPr/>
        <a:lstStyle/>
        <a:p>
          <a:r>
            <a:rPr lang="en-US" sz="2000" dirty="0"/>
            <a:t>Seasonal trends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A994C3-C963-406A-A95C-1130A4F93AC7}" type="parTrans" cxnId="{CCB59C50-8A4C-4250-A968-271B5FEAECE9}">
      <dgm:prSet/>
      <dgm:spPr/>
      <dgm:t>
        <a:bodyPr/>
        <a:lstStyle/>
        <a:p>
          <a:endParaRPr lang="en-US"/>
        </a:p>
      </dgm:t>
    </dgm:pt>
    <dgm:pt modelId="{280469A9-8571-4E71-8E5D-FD7EB7A7D462}" type="sibTrans" cxnId="{CCB59C50-8A4C-4250-A968-271B5FEAECE9}">
      <dgm:prSet/>
      <dgm:spPr/>
      <dgm:t>
        <a:bodyPr/>
        <a:lstStyle/>
        <a:p>
          <a:endParaRPr lang="en-US"/>
        </a:p>
      </dgm:t>
    </dgm:pt>
    <dgm:pt modelId="{2E722EAC-3E0F-4BE2-BA55-051FE1714BC7}">
      <dgm:prSet custT="1"/>
      <dgm:spPr/>
      <dgm:t>
        <a:bodyPr/>
        <a:lstStyle/>
        <a:p>
          <a:r>
            <a:rPr lang="en-US" sz="2000" dirty="0"/>
            <a:t>Yearly average hydrograph</a:t>
          </a:r>
          <a:endParaRPr lang="it-IT" sz="2000" dirty="0"/>
        </a:p>
      </dgm:t>
    </dgm:pt>
    <dgm:pt modelId="{C5A43043-3543-49C1-9F78-E20C0C5BFD32}" type="parTrans" cxnId="{1BFB4589-ED0E-45F2-9B47-086751EF4455}">
      <dgm:prSet/>
      <dgm:spPr/>
      <dgm:t>
        <a:bodyPr/>
        <a:lstStyle/>
        <a:p>
          <a:endParaRPr lang="en-US"/>
        </a:p>
      </dgm:t>
    </dgm:pt>
    <dgm:pt modelId="{B19519F3-4CEF-4F84-AB44-6A7BC3DC7FE0}" type="sibTrans" cxnId="{1BFB4589-ED0E-45F2-9B47-086751EF4455}">
      <dgm:prSet/>
      <dgm:spPr/>
      <dgm:t>
        <a:bodyPr/>
        <a:lstStyle/>
        <a:p>
          <a:endParaRPr lang="en-US"/>
        </a:p>
      </dgm:t>
    </dgm:pt>
    <dgm:pt modelId="{8A4DF852-8C42-4097-979F-CF49813A73AE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PCA components</a:t>
          </a:r>
        </a:p>
      </dgm:t>
    </dgm:pt>
    <dgm:pt modelId="{ACCB430F-AE79-4B5D-852D-C2F9A46B52B0}" type="parTrans" cxnId="{419404B4-9EFE-4902-8974-A2531C6C68A5}">
      <dgm:prSet/>
      <dgm:spPr/>
      <dgm:t>
        <a:bodyPr/>
        <a:lstStyle/>
        <a:p>
          <a:endParaRPr lang="en-US"/>
        </a:p>
      </dgm:t>
    </dgm:pt>
    <dgm:pt modelId="{D9486FA3-920D-4E8B-B6BA-03E9A63CA538}" type="sibTrans" cxnId="{419404B4-9EFE-4902-8974-A2531C6C68A5}">
      <dgm:prSet/>
      <dgm:spPr/>
      <dgm:t>
        <a:bodyPr/>
        <a:lstStyle/>
        <a:p>
          <a:endParaRPr lang="en-US"/>
        </a:p>
      </dgm:t>
    </dgm:pt>
    <dgm:pt modelId="{582C29A1-861B-435E-A763-0C4F81E7B00F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All previous variables</a:t>
          </a:r>
        </a:p>
      </dgm:t>
    </dgm:pt>
    <dgm:pt modelId="{15868B8E-C102-4D2A-A642-EF376D52F463}" type="parTrans" cxnId="{91945A52-A7E4-4502-86C8-3AC3032CEC94}">
      <dgm:prSet/>
      <dgm:spPr/>
      <dgm:t>
        <a:bodyPr/>
        <a:lstStyle/>
        <a:p>
          <a:endParaRPr lang="en-US"/>
        </a:p>
      </dgm:t>
    </dgm:pt>
    <dgm:pt modelId="{79654F66-CF99-4C92-BDB4-E4EF7D481DDD}" type="sibTrans" cxnId="{91945A52-A7E4-4502-86C8-3AC3032CEC94}">
      <dgm:prSet/>
      <dgm:spPr/>
      <dgm:t>
        <a:bodyPr/>
        <a:lstStyle/>
        <a:p>
          <a:endParaRPr lang="en-US"/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 custLinFactNeighborX="9823" custLinFactNeighborY="-72618">
        <dgm:presLayoutVars>
          <dgm:chPref val="3"/>
        </dgm:presLayoutVars>
      </dgm:prSet>
      <dgm:spPr/>
    </dgm:pt>
    <dgm:pt modelId="{A8EEB2C7-09B1-4A64-B13D-2BDEE3F27AC0}" type="pres">
      <dgm:prSet presAssocID="{727E7844-A997-4C52-B9E8-916AEEA900C3}" presName="parTransOne" presStyleCnt="0"/>
      <dgm:spPr/>
    </dgm:pt>
    <dgm:pt modelId="{5B986890-5701-4DE6-8FE6-947521785B63}" type="pres">
      <dgm:prSet presAssocID="{727E7844-A997-4C52-B9E8-916AEEA900C3}" presName="horzOne" presStyleCnt="0"/>
      <dgm:spPr/>
    </dgm:pt>
    <dgm:pt modelId="{091F7246-601B-45AA-9690-E209E74F4E67}" type="pres">
      <dgm:prSet presAssocID="{2E722EAC-3E0F-4BE2-BA55-051FE1714BC7}" presName="vertTwo" presStyleCnt="0"/>
      <dgm:spPr/>
    </dgm:pt>
    <dgm:pt modelId="{7711ADF8-530E-4CBA-A413-B2A8E15D34A1}" type="pres">
      <dgm:prSet presAssocID="{2E722EAC-3E0F-4BE2-BA55-051FE1714BC7}" presName="txTwo" presStyleLbl="node2" presStyleIdx="0" presStyleCnt="4">
        <dgm:presLayoutVars>
          <dgm:chPref val="3"/>
        </dgm:presLayoutVars>
      </dgm:prSet>
      <dgm:spPr/>
    </dgm:pt>
    <dgm:pt modelId="{D69FEDD4-74E9-4F63-8D4A-366FD684ED61}" type="pres">
      <dgm:prSet presAssocID="{2E722EAC-3E0F-4BE2-BA55-051FE1714BC7}" presName="horzTwo" presStyleCnt="0"/>
      <dgm:spPr/>
    </dgm:pt>
    <dgm:pt modelId="{A109B585-D856-4122-839B-DAA4748111EF}" type="pres">
      <dgm:prSet presAssocID="{B19519F3-4CEF-4F84-AB44-6A7BC3DC7FE0}" presName="sibSpaceTwo" presStyleCnt="0"/>
      <dgm:spPr/>
    </dgm:pt>
    <dgm:pt modelId="{CEFBA855-1D20-46B9-A616-1F176095BEA1}" type="pres">
      <dgm:prSet presAssocID="{2CD3035F-2C73-454A-9B90-547615D2BF45}" presName="vertTwo" presStyleCnt="0"/>
      <dgm:spPr/>
    </dgm:pt>
    <dgm:pt modelId="{CB19577C-3EA9-4EBC-B91F-B4E2AE91EBBF}" type="pres">
      <dgm:prSet presAssocID="{2CD3035F-2C73-454A-9B90-547615D2BF45}" presName="txTwo" presStyleLbl="node2" presStyleIdx="1" presStyleCnt="4">
        <dgm:presLayoutVars>
          <dgm:chPref val="3"/>
        </dgm:presLayoutVars>
      </dgm:prSet>
      <dgm:spPr/>
    </dgm:pt>
    <dgm:pt modelId="{D0E0B3E8-9581-41E7-AF40-0F87D46220D6}" type="pres">
      <dgm:prSet presAssocID="{2CD3035F-2C73-454A-9B90-547615D2BF45}" presName="horzTwo" presStyleCnt="0"/>
      <dgm:spPr/>
    </dgm:pt>
    <dgm:pt modelId="{A1598919-452E-4689-984B-1642987368F0}" type="pres">
      <dgm:prSet presAssocID="{280469A9-8571-4E71-8E5D-FD7EB7A7D462}" presName="sibSpaceTwo" presStyleCnt="0"/>
      <dgm:spPr/>
    </dgm:pt>
    <dgm:pt modelId="{DCF47BA5-3421-4F91-9B70-699B5338C761}" type="pres">
      <dgm:prSet presAssocID="{8A4DF852-8C42-4097-979F-CF49813A73AE}" presName="vertTwo" presStyleCnt="0"/>
      <dgm:spPr/>
    </dgm:pt>
    <dgm:pt modelId="{100934FB-4392-4496-9F9A-E2605529659A}" type="pres">
      <dgm:prSet presAssocID="{8A4DF852-8C42-4097-979F-CF49813A73AE}" presName="txTwo" presStyleLbl="node2" presStyleIdx="2" presStyleCnt="4">
        <dgm:presLayoutVars>
          <dgm:chPref val="3"/>
        </dgm:presLayoutVars>
      </dgm:prSet>
      <dgm:spPr/>
    </dgm:pt>
    <dgm:pt modelId="{4EFCD469-A92C-4061-9D42-F826F1BD58E4}" type="pres">
      <dgm:prSet presAssocID="{8A4DF852-8C42-4097-979F-CF49813A73AE}" presName="horzTwo" presStyleCnt="0"/>
      <dgm:spPr/>
    </dgm:pt>
    <dgm:pt modelId="{5E2546B1-5EB9-4D4F-A2E9-E7F5126FC199}" type="pres">
      <dgm:prSet presAssocID="{D9486FA3-920D-4E8B-B6BA-03E9A63CA538}" presName="sibSpaceTwo" presStyleCnt="0"/>
      <dgm:spPr/>
    </dgm:pt>
    <dgm:pt modelId="{3670431B-6C4D-4830-BF01-E466E3B4C7E5}" type="pres">
      <dgm:prSet presAssocID="{582C29A1-861B-435E-A763-0C4F81E7B00F}" presName="vertTwo" presStyleCnt="0"/>
      <dgm:spPr/>
    </dgm:pt>
    <dgm:pt modelId="{604AE0C8-13C3-4FBA-A572-8AED780EA101}" type="pres">
      <dgm:prSet presAssocID="{582C29A1-861B-435E-A763-0C4F81E7B00F}" presName="txTwo" presStyleLbl="node2" presStyleIdx="3" presStyleCnt="4">
        <dgm:presLayoutVars>
          <dgm:chPref val="3"/>
        </dgm:presLayoutVars>
      </dgm:prSet>
      <dgm:spPr/>
    </dgm:pt>
    <dgm:pt modelId="{B9BB456B-4DC7-4829-873D-A7D4AF20F96E}" type="pres">
      <dgm:prSet presAssocID="{582C29A1-861B-435E-A763-0C4F81E7B00F}" presName="horzTwo" presStyleCnt="0"/>
      <dgm:spPr/>
    </dgm:pt>
  </dgm:ptLst>
  <dgm:cxnLst>
    <dgm:cxn modelId="{67293E39-F9FA-4157-BAE3-82DB91D138B5}" type="presOf" srcId="{8A4DF852-8C42-4097-979F-CF49813A73AE}" destId="{100934FB-4392-4496-9F9A-E2605529659A}" srcOrd="0" destOrd="0" presId="urn:microsoft.com/office/officeart/2005/8/layout/hierarchy4"/>
    <dgm:cxn modelId="{A855146B-9D6E-4858-878B-FF6C18F36FFC}" type="presOf" srcId="{2CD3035F-2C73-454A-9B90-547615D2BF45}" destId="{CB19577C-3EA9-4EBC-B91F-B4E2AE91EBBF}" srcOrd="0" destOrd="0" presId="urn:microsoft.com/office/officeart/2005/8/layout/hierarchy4"/>
    <dgm:cxn modelId="{CCB59C50-8A4C-4250-A968-271B5FEAECE9}" srcId="{727E7844-A997-4C52-B9E8-916AEEA900C3}" destId="{2CD3035F-2C73-454A-9B90-547615D2BF45}" srcOrd="1" destOrd="0" parTransId="{C6A994C3-C963-406A-A95C-1130A4F93AC7}" sibTransId="{280469A9-8571-4E71-8E5D-FD7EB7A7D462}"/>
    <dgm:cxn modelId="{91945A52-A7E4-4502-86C8-3AC3032CEC94}" srcId="{727E7844-A997-4C52-B9E8-916AEEA900C3}" destId="{582C29A1-861B-435E-A763-0C4F81E7B00F}" srcOrd="3" destOrd="0" parTransId="{15868B8E-C102-4D2A-A642-EF376D52F463}" sibTransId="{79654F66-CF99-4C92-BDB4-E4EF7D481DDD}"/>
    <dgm:cxn modelId="{1BFB4589-ED0E-45F2-9B47-086751EF4455}" srcId="{727E7844-A997-4C52-B9E8-916AEEA900C3}" destId="{2E722EAC-3E0F-4BE2-BA55-051FE1714BC7}" srcOrd="0" destOrd="0" parTransId="{C5A43043-3543-49C1-9F78-E20C0C5BFD32}" sibTransId="{B19519F3-4CEF-4F84-AB44-6A7BC3DC7FE0}"/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419404B4-9EFE-4902-8974-A2531C6C68A5}" srcId="{727E7844-A997-4C52-B9E8-916AEEA900C3}" destId="{8A4DF852-8C42-4097-979F-CF49813A73AE}" srcOrd="2" destOrd="0" parTransId="{ACCB430F-AE79-4B5D-852D-C2F9A46B52B0}" sibTransId="{D9486FA3-920D-4E8B-B6BA-03E9A63CA538}"/>
    <dgm:cxn modelId="{A648C6B9-D33A-4A89-ABB3-BEA348445544}" type="presOf" srcId="{582C29A1-861B-435E-A763-0C4F81E7B00F}" destId="{604AE0C8-13C3-4FBA-A572-8AED780EA101}" srcOrd="0" destOrd="0" presId="urn:microsoft.com/office/officeart/2005/8/layout/hierarchy4"/>
    <dgm:cxn modelId="{00DCF4FB-0865-41B4-9626-01F62A17F941}" type="presOf" srcId="{2E722EAC-3E0F-4BE2-BA55-051FE1714BC7}" destId="{7711ADF8-530E-4CBA-A413-B2A8E15D34A1}" srcOrd="0" destOrd="0" presId="urn:microsoft.com/office/officeart/2005/8/layout/hierarchy4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2F55734A-68C7-43F1-BFD5-08E0B5D98054}" type="presParOf" srcId="{015C9AB3-92D3-4132-BEEB-C9C3306AFE11}" destId="{A8EEB2C7-09B1-4A64-B13D-2BDEE3F27AC0}" srcOrd="1" destOrd="0" presId="urn:microsoft.com/office/officeart/2005/8/layout/hierarchy4"/>
    <dgm:cxn modelId="{DF3E42FC-E73E-4361-8ED2-9A02A0EB0FB3}" type="presParOf" srcId="{015C9AB3-92D3-4132-BEEB-C9C3306AFE11}" destId="{5B986890-5701-4DE6-8FE6-947521785B63}" srcOrd="2" destOrd="0" presId="urn:microsoft.com/office/officeart/2005/8/layout/hierarchy4"/>
    <dgm:cxn modelId="{5C5800DD-0AD4-4324-B672-AEEDCF9AB7D9}" type="presParOf" srcId="{5B986890-5701-4DE6-8FE6-947521785B63}" destId="{091F7246-601B-45AA-9690-E209E74F4E67}" srcOrd="0" destOrd="0" presId="urn:microsoft.com/office/officeart/2005/8/layout/hierarchy4"/>
    <dgm:cxn modelId="{FE1620FC-3117-4D2A-9871-518BF01BD455}" type="presParOf" srcId="{091F7246-601B-45AA-9690-E209E74F4E67}" destId="{7711ADF8-530E-4CBA-A413-B2A8E15D34A1}" srcOrd="0" destOrd="0" presId="urn:microsoft.com/office/officeart/2005/8/layout/hierarchy4"/>
    <dgm:cxn modelId="{2178C904-9419-4ACA-A0B7-E3CA521B2D22}" type="presParOf" srcId="{091F7246-601B-45AA-9690-E209E74F4E67}" destId="{D69FEDD4-74E9-4F63-8D4A-366FD684ED61}" srcOrd="1" destOrd="0" presId="urn:microsoft.com/office/officeart/2005/8/layout/hierarchy4"/>
    <dgm:cxn modelId="{B46B0CE0-DDA4-4CBC-916F-50EC14E2EB27}" type="presParOf" srcId="{5B986890-5701-4DE6-8FE6-947521785B63}" destId="{A109B585-D856-4122-839B-DAA4748111EF}" srcOrd="1" destOrd="0" presId="urn:microsoft.com/office/officeart/2005/8/layout/hierarchy4"/>
    <dgm:cxn modelId="{1A38908E-AD67-48D2-964B-F798995DBC9A}" type="presParOf" srcId="{5B986890-5701-4DE6-8FE6-947521785B63}" destId="{CEFBA855-1D20-46B9-A616-1F176095BEA1}" srcOrd="2" destOrd="0" presId="urn:microsoft.com/office/officeart/2005/8/layout/hierarchy4"/>
    <dgm:cxn modelId="{9FC54936-29FA-4118-B461-A1AE04AE62D8}" type="presParOf" srcId="{CEFBA855-1D20-46B9-A616-1F176095BEA1}" destId="{CB19577C-3EA9-4EBC-B91F-B4E2AE91EBBF}" srcOrd="0" destOrd="0" presId="urn:microsoft.com/office/officeart/2005/8/layout/hierarchy4"/>
    <dgm:cxn modelId="{5393951B-1E53-4418-97D0-A98180C932BB}" type="presParOf" srcId="{CEFBA855-1D20-46B9-A616-1F176095BEA1}" destId="{D0E0B3E8-9581-41E7-AF40-0F87D46220D6}" srcOrd="1" destOrd="0" presId="urn:microsoft.com/office/officeart/2005/8/layout/hierarchy4"/>
    <dgm:cxn modelId="{060B65E3-985A-4B20-AF24-0CC24AF31665}" type="presParOf" srcId="{5B986890-5701-4DE6-8FE6-947521785B63}" destId="{A1598919-452E-4689-984B-1642987368F0}" srcOrd="3" destOrd="0" presId="urn:microsoft.com/office/officeart/2005/8/layout/hierarchy4"/>
    <dgm:cxn modelId="{CA409C58-8641-4353-BACF-09BD0D373A90}" type="presParOf" srcId="{5B986890-5701-4DE6-8FE6-947521785B63}" destId="{DCF47BA5-3421-4F91-9B70-699B5338C761}" srcOrd="4" destOrd="0" presId="urn:microsoft.com/office/officeart/2005/8/layout/hierarchy4"/>
    <dgm:cxn modelId="{9FD5DEC2-1132-4E98-AFE6-72E37D65EBDC}" type="presParOf" srcId="{DCF47BA5-3421-4F91-9B70-699B5338C761}" destId="{100934FB-4392-4496-9F9A-E2605529659A}" srcOrd="0" destOrd="0" presId="urn:microsoft.com/office/officeart/2005/8/layout/hierarchy4"/>
    <dgm:cxn modelId="{7D48397D-0DD1-4486-8F30-31CF9D99590B}" type="presParOf" srcId="{DCF47BA5-3421-4F91-9B70-699B5338C761}" destId="{4EFCD469-A92C-4061-9D42-F826F1BD58E4}" srcOrd="1" destOrd="0" presId="urn:microsoft.com/office/officeart/2005/8/layout/hierarchy4"/>
    <dgm:cxn modelId="{4919D690-CAF0-4A92-9820-FCF9CE5A87AF}" type="presParOf" srcId="{5B986890-5701-4DE6-8FE6-947521785B63}" destId="{5E2546B1-5EB9-4D4F-A2E9-E7F5126FC199}" srcOrd="5" destOrd="0" presId="urn:microsoft.com/office/officeart/2005/8/layout/hierarchy4"/>
    <dgm:cxn modelId="{6A7219BA-6577-441B-8A7D-06CBBED1B942}" type="presParOf" srcId="{5B986890-5701-4DE6-8FE6-947521785B63}" destId="{3670431B-6C4D-4830-BF01-E466E3B4C7E5}" srcOrd="6" destOrd="0" presId="urn:microsoft.com/office/officeart/2005/8/layout/hierarchy4"/>
    <dgm:cxn modelId="{184B05C4-958F-49EC-A796-5CD4DBC2679F}" type="presParOf" srcId="{3670431B-6C4D-4830-BF01-E466E3B4C7E5}" destId="{604AE0C8-13C3-4FBA-A572-8AED780EA101}" srcOrd="0" destOrd="0" presId="urn:microsoft.com/office/officeart/2005/8/layout/hierarchy4"/>
    <dgm:cxn modelId="{F3FD9CAB-B0FE-4DF9-BD18-67ACF1D64AA4}" type="presParOf" srcId="{3670431B-6C4D-4830-BF01-E466E3B4C7E5}" destId="{B9BB456B-4DC7-4829-873D-A7D4AF20F96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EBD3EB-7905-4909-9131-05B33148ABC1}" type="doc">
      <dgm:prSet loTypeId="urn:microsoft.com/office/officeart/2005/8/layout/hierarchy4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27E7844-A997-4C52-B9E8-916AEEA900C3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PCA – Principal Component Analysis</a:t>
          </a:r>
          <a:endParaRPr lang="it-IT" sz="2400" dirty="0"/>
        </a:p>
      </dgm:t>
    </dgm:pt>
    <dgm:pt modelId="{D8882567-3394-4610-B545-815992CC8534}" type="parTrans" cxnId="{BC091E8D-5CB4-47C9-B0E5-92DF79C9C53E}">
      <dgm:prSet/>
      <dgm:spPr/>
      <dgm:t>
        <a:bodyPr/>
        <a:lstStyle/>
        <a:p>
          <a:endParaRPr lang="en-US"/>
        </a:p>
      </dgm:t>
    </dgm:pt>
    <dgm:pt modelId="{7D47EAB5-BEB9-4C61-B928-2F9943A90B89}" type="sibTrans" cxnId="{BC091E8D-5CB4-47C9-B0E5-92DF79C9C53E}">
      <dgm:prSet/>
      <dgm:spPr/>
      <dgm:t>
        <a:bodyPr/>
        <a:lstStyle/>
        <a:p>
          <a:endParaRPr lang="en-US"/>
        </a:p>
      </dgm:t>
    </dgm:pt>
    <dgm:pt modelId="{A19F8174-D8A8-4EA1-AF14-80D001C70767}" type="pres">
      <dgm:prSet presAssocID="{21EBD3EB-7905-4909-9131-05B33148ABC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15C9AB3-92D3-4132-BEEB-C9C3306AFE11}" type="pres">
      <dgm:prSet presAssocID="{727E7844-A997-4C52-B9E8-916AEEA900C3}" presName="vertOne" presStyleCnt="0"/>
      <dgm:spPr/>
    </dgm:pt>
    <dgm:pt modelId="{C7E69155-DA9C-4829-9A32-8C4838EE4C90}" type="pres">
      <dgm:prSet presAssocID="{727E7844-A997-4C52-B9E8-916AEEA900C3}" presName="txOne" presStyleLbl="node0" presStyleIdx="0" presStyleCnt="1" custScaleY="100000" custLinFactNeighborY="1128">
        <dgm:presLayoutVars>
          <dgm:chPref val="3"/>
        </dgm:presLayoutVars>
      </dgm:prSet>
      <dgm:spPr/>
    </dgm:pt>
    <dgm:pt modelId="{5B986890-5701-4DE6-8FE6-947521785B63}" type="pres">
      <dgm:prSet presAssocID="{727E7844-A997-4C52-B9E8-916AEEA900C3}" presName="horzOne" presStyleCnt="0"/>
      <dgm:spPr/>
    </dgm:pt>
  </dgm:ptLst>
  <dgm:cxnLst>
    <dgm:cxn modelId="{D5879189-FA48-4A5D-993B-F599AA47841D}" type="presOf" srcId="{727E7844-A997-4C52-B9E8-916AEEA900C3}" destId="{C7E69155-DA9C-4829-9A32-8C4838EE4C90}" srcOrd="0" destOrd="0" presId="urn:microsoft.com/office/officeart/2005/8/layout/hierarchy4"/>
    <dgm:cxn modelId="{BC091E8D-5CB4-47C9-B0E5-92DF79C9C53E}" srcId="{21EBD3EB-7905-4909-9131-05B33148ABC1}" destId="{727E7844-A997-4C52-B9E8-916AEEA900C3}" srcOrd="0" destOrd="0" parTransId="{D8882567-3394-4610-B545-815992CC8534}" sibTransId="{7D47EAB5-BEB9-4C61-B928-2F9943A90B89}"/>
    <dgm:cxn modelId="{C6E47DA3-D823-4C0C-8377-850C334ADC51}" type="presOf" srcId="{21EBD3EB-7905-4909-9131-05B33148ABC1}" destId="{A19F8174-D8A8-4EA1-AF14-80D001C70767}" srcOrd="0" destOrd="0" presId="urn:microsoft.com/office/officeart/2005/8/layout/hierarchy4"/>
    <dgm:cxn modelId="{09F0D2D3-CABE-4408-A3C2-DA0DCFCDEB5B}" type="presParOf" srcId="{A19F8174-D8A8-4EA1-AF14-80D001C70767}" destId="{015C9AB3-92D3-4132-BEEB-C9C3306AFE11}" srcOrd="0" destOrd="0" presId="urn:microsoft.com/office/officeart/2005/8/layout/hierarchy4"/>
    <dgm:cxn modelId="{C72174D4-9A04-4261-A6C7-EA2B97ECE554}" type="presParOf" srcId="{015C9AB3-92D3-4132-BEEB-C9C3306AFE11}" destId="{C7E69155-DA9C-4829-9A32-8C4838EE4C90}" srcOrd="0" destOrd="0" presId="urn:microsoft.com/office/officeart/2005/8/layout/hierarchy4"/>
    <dgm:cxn modelId="{DF3E42FC-E73E-4361-8ED2-9A02A0EB0FB3}" type="presParOf" srcId="{015C9AB3-92D3-4132-BEEB-C9C3306AFE11}" destId="{5B986890-5701-4DE6-8FE6-947521785B6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2103FC6-4A32-4149-8798-E5DCB2FC2FA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72AC92E-5AC0-467A-8219-A92E7ABC6B70}">
      <dgm:prSet phldrT="[Testo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All methods combinations have been tried</a:t>
          </a:r>
          <a:endParaRPr lang="en-US" dirty="0"/>
        </a:p>
      </dgm:t>
    </dgm:pt>
    <dgm:pt modelId="{46D68D24-2623-4576-B3CB-7024C9390AA7}" type="parTrans" cxnId="{24C562D4-A39F-443E-AE68-2BB3E21EE283}">
      <dgm:prSet/>
      <dgm:spPr/>
      <dgm:t>
        <a:bodyPr/>
        <a:lstStyle/>
        <a:p>
          <a:endParaRPr lang="en-US"/>
        </a:p>
      </dgm:t>
    </dgm:pt>
    <dgm:pt modelId="{C56A6E20-1B12-4CA5-A460-2A7CAD84E90C}" type="sibTrans" cxnId="{24C562D4-A39F-443E-AE68-2BB3E21EE283}">
      <dgm:prSet/>
      <dgm:spPr/>
      <dgm:t>
        <a:bodyPr/>
        <a:lstStyle/>
        <a:p>
          <a:endParaRPr lang="en-US"/>
        </a:p>
      </dgm:t>
    </dgm:pt>
    <dgm:pt modelId="{24EC66D5-F2A1-406E-9B01-D7F4AFF2761B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Dissimilarity has been verified by comparing the cophenetic distances with the original distance data</a:t>
          </a:r>
        </a:p>
      </dgm:t>
    </dgm:pt>
    <dgm:pt modelId="{15C5937E-B781-414C-AB59-20E311D9ADC1}" type="parTrans" cxnId="{FA8D6FB8-D9FB-403C-9432-1887EF1AE761}">
      <dgm:prSet/>
      <dgm:spPr/>
      <dgm:t>
        <a:bodyPr/>
        <a:lstStyle/>
        <a:p>
          <a:endParaRPr lang="en-US"/>
        </a:p>
      </dgm:t>
    </dgm:pt>
    <dgm:pt modelId="{A3A2BAFC-243B-40A8-9004-2A5D5E8B55C6}" type="sibTrans" cxnId="{FA8D6FB8-D9FB-403C-9432-1887EF1AE761}">
      <dgm:prSet/>
      <dgm:spPr/>
      <dgm:t>
        <a:bodyPr/>
        <a:lstStyle/>
        <a:p>
          <a:endParaRPr lang="en-US"/>
        </a:p>
      </dgm:t>
    </dgm:pt>
    <dgm:pt modelId="{8283A799-37F5-4CEC-B429-37689351B35C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Few combinations with highest cophenetic correlation coefficient are identified</a:t>
          </a:r>
        </a:p>
      </dgm:t>
    </dgm:pt>
    <dgm:pt modelId="{79EE9E91-37C9-4D14-B9B2-4E3026CEB199}" type="parTrans" cxnId="{5F68D9C2-5EA4-459D-927E-0A7456FBC099}">
      <dgm:prSet/>
      <dgm:spPr/>
      <dgm:t>
        <a:bodyPr/>
        <a:lstStyle/>
        <a:p>
          <a:endParaRPr lang="en-US"/>
        </a:p>
      </dgm:t>
    </dgm:pt>
    <dgm:pt modelId="{7298294F-088E-4DC1-9D55-EB9BAACD1ED7}" type="sibTrans" cxnId="{5F68D9C2-5EA4-459D-927E-0A7456FBC099}">
      <dgm:prSet/>
      <dgm:spPr/>
      <dgm:t>
        <a:bodyPr/>
        <a:lstStyle/>
        <a:p>
          <a:endParaRPr lang="en-US"/>
        </a:p>
      </dgm:t>
    </dgm:pt>
    <dgm:pt modelId="{04F7FBF6-D86D-4FD3-AED0-7C792E2D3CFD}" type="pres">
      <dgm:prSet presAssocID="{D2103FC6-4A32-4149-8798-E5DCB2FC2FAA}" presName="Name0" presStyleCnt="0">
        <dgm:presLayoutVars>
          <dgm:dir/>
          <dgm:animLvl val="lvl"/>
          <dgm:resizeHandles val="exact"/>
        </dgm:presLayoutVars>
      </dgm:prSet>
      <dgm:spPr/>
    </dgm:pt>
    <dgm:pt modelId="{3DF13615-21BD-4CAC-87DE-0F638B9AF7E2}" type="pres">
      <dgm:prSet presAssocID="{172AC92E-5AC0-467A-8219-A92E7ABC6B7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D71C74A-6F15-4BF2-A6E1-D8B495CCBF3D}" type="pres">
      <dgm:prSet presAssocID="{C56A6E20-1B12-4CA5-A460-2A7CAD84E90C}" presName="parTxOnlySpace" presStyleCnt="0"/>
      <dgm:spPr/>
    </dgm:pt>
    <dgm:pt modelId="{89D386D0-11B6-470A-817C-D39E3BCFE02F}" type="pres">
      <dgm:prSet presAssocID="{24EC66D5-F2A1-406E-9B01-D7F4AFF2761B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7605BD6-D5FF-4C58-AB3B-597A06575610}" type="pres">
      <dgm:prSet presAssocID="{A3A2BAFC-243B-40A8-9004-2A5D5E8B55C6}" presName="parTxOnlySpace" presStyleCnt="0"/>
      <dgm:spPr/>
    </dgm:pt>
    <dgm:pt modelId="{9BDCDA2E-083F-4C68-B44E-1867877A9B17}" type="pres">
      <dgm:prSet presAssocID="{8283A799-37F5-4CEC-B429-37689351B35C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32B2369-392C-4DC3-83B8-B3E29DA5FF11}" type="presOf" srcId="{24EC66D5-F2A1-406E-9B01-D7F4AFF2761B}" destId="{89D386D0-11B6-470A-817C-D39E3BCFE02F}" srcOrd="0" destOrd="0" presId="urn:microsoft.com/office/officeart/2005/8/layout/chevron1"/>
    <dgm:cxn modelId="{FA8D6FB8-D9FB-403C-9432-1887EF1AE761}" srcId="{D2103FC6-4A32-4149-8798-E5DCB2FC2FAA}" destId="{24EC66D5-F2A1-406E-9B01-D7F4AFF2761B}" srcOrd="1" destOrd="0" parTransId="{15C5937E-B781-414C-AB59-20E311D9ADC1}" sibTransId="{A3A2BAFC-243B-40A8-9004-2A5D5E8B55C6}"/>
    <dgm:cxn modelId="{5F68D9C2-5EA4-459D-927E-0A7456FBC099}" srcId="{D2103FC6-4A32-4149-8798-E5DCB2FC2FAA}" destId="{8283A799-37F5-4CEC-B429-37689351B35C}" srcOrd="2" destOrd="0" parTransId="{79EE9E91-37C9-4D14-B9B2-4E3026CEB199}" sibTransId="{7298294F-088E-4DC1-9D55-EB9BAACD1ED7}"/>
    <dgm:cxn modelId="{E3C7F7C8-2AE9-430F-A5DE-62121B8CA608}" type="presOf" srcId="{172AC92E-5AC0-467A-8219-A92E7ABC6B70}" destId="{3DF13615-21BD-4CAC-87DE-0F638B9AF7E2}" srcOrd="0" destOrd="0" presId="urn:microsoft.com/office/officeart/2005/8/layout/chevron1"/>
    <dgm:cxn modelId="{2A23AED1-8341-4118-A531-D3982E1B4E03}" type="presOf" srcId="{D2103FC6-4A32-4149-8798-E5DCB2FC2FAA}" destId="{04F7FBF6-D86D-4FD3-AED0-7C792E2D3CFD}" srcOrd="0" destOrd="0" presId="urn:microsoft.com/office/officeart/2005/8/layout/chevron1"/>
    <dgm:cxn modelId="{24C562D4-A39F-443E-AE68-2BB3E21EE283}" srcId="{D2103FC6-4A32-4149-8798-E5DCB2FC2FAA}" destId="{172AC92E-5AC0-467A-8219-A92E7ABC6B70}" srcOrd="0" destOrd="0" parTransId="{46D68D24-2623-4576-B3CB-7024C9390AA7}" sibTransId="{C56A6E20-1B12-4CA5-A460-2A7CAD84E90C}"/>
    <dgm:cxn modelId="{B00398F4-14DB-4BFF-9034-24C7DE96F80E}" type="presOf" srcId="{8283A799-37F5-4CEC-B429-37689351B35C}" destId="{9BDCDA2E-083F-4C68-B44E-1867877A9B17}" srcOrd="0" destOrd="0" presId="urn:microsoft.com/office/officeart/2005/8/layout/chevron1"/>
    <dgm:cxn modelId="{501A19FD-ADBE-4443-A106-8FF8D150920E}" type="presParOf" srcId="{04F7FBF6-D86D-4FD3-AED0-7C792E2D3CFD}" destId="{3DF13615-21BD-4CAC-87DE-0F638B9AF7E2}" srcOrd="0" destOrd="0" presId="urn:microsoft.com/office/officeart/2005/8/layout/chevron1"/>
    <dgm:cxn modelId="{F61C84EF-7DBA-4250-AA67-87D6E81B2225}" type="presParOf" srcId="{04F7FBF6-D86D-4FD3-AED0-7C792E2D3CFD}" destId="{4D71C74A-6F15-4BF2-A6E1-D8B495CCBF3D}" srcOrd="1" destOrd="0" presId="urn:microsoft.com/office/officeart/2005/8/layout/chevron1"/>
    <dgm:cxn modelId="{2A820F71-B650-4947-9E57-E562B9F6F9B4}" type="presParOf" srcId="{04F7FBF6-D86D-4FD3-AED0-7C792E2D3CFD}" destId="{89D386D0-11B6-470A-817C-D39E3BCFE02F}" srcOrd="2" destOrd="0" presId="urn:microsoft.com/office/officeart/2005/8/layout/chevron1"/>
    <dgm:cxn modelId="{1ED9A967-BBF8-49A3-A062-4AECCFE59974}" type="presParOf" srcId="{04F7FBF6-D86D-4FD3-AED0-7C792E2D3CFD}" destId="{67605BD6-D5FF-4C58-AB3B-597A06575610}" srcOrd="3" destOrd="0" presId="urn:microsoft.com/office/officeart/2005/8/layout/chevron1"/>
    <dgm:cxn modelId="{0C47A4CD-C4D6-4F77-A476-A9B9654A3DB4}" type="presParOf" srcId="{04F7FBF6-D86D-4FD3-AED0-7C792E2D3CFD}" destId="{9BDCDA2E-083F-4C68-B44E-1867877A9B1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3C8B8-9D32-4FEA-85DB-D2A92DC23D0B}">
      <dsp:nvSpPr>
        <dsp:cNvPr id="0" name=""/>
        <dsp:cNvSpPr/>
      </dsp:nvSpPr>
      <dsp:spPr>
        <a:xfrm>
          <a:off x="254784" y="1598"/>
          <a:ext cx="2520000" cy="1393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Monitoring is expensive</a:t>
          </a:r>
        </a:p>
      </dsp:txBody>
      <dsp:txXfrm>
        <a:off x="295586" y="42400"/>
        <a:ext cx="2438396" cy="1311482"/>
      </dsp:txXfrm>
    </dsp:sp>
    <dsp:sp modelId="{9C894498-F155-48C9-9B71-5CB3C460AD42}">
      <dsp:nvSpPr>
        <dsp:cNvPr id="0" name=""/>
        <dsp:cNvSpPr/>
      </dsp:nvSpPr>
      <dsp:spPr>
        <a:xfrm>
          <a:off x="2979104" y="410237"/>
          <a:ext cx="492223" cy="5758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979104" y="525399"/>
        <a:ext cx="344556" cy="345485"/>
      </dsp:txXfrm>
    </dsp:sp>
    <dsp:sp modelId="{4499B761-64EB-441C-A87E-FD8BB7E0C987}">
      <dsp:nvSpPr>
        <dsp:cNvPr id="0" name=""/>
        <dsp:cNvSpPr/>
      </dsp:nvSpPr>
      <dsp:spPr>
        <a:xfrm>
          <a:off x="3703509" y="1598"/>
          <a:ext cx="2520000" cy="1393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Economic considerations influence the number of monitoring wells</a:t>
          </a:r>
        </a:p>
      </dsp:txBody>
      <dsp:txXfrm>
        <a:off x="3744311" y="42400"/>
        <a:ext cx="2438396" cy="1311482"/>
      </dsp:txXfrm>
    </dsp:sp>
    <dsp:sp modelId="{085AE473-AEDA-4D63-98A0-D355D3E90646}">
      <dsp:nvSpPr>
        <dsp:cNvPr id="0" name=""/>
        <dsp:cNvSpPr/>
      </dsp:nvSpPr>
      <dsp:spPr>
        <a:xfrm rot="5400000">
          <a:off x="4848666" y="1452142"/>
          <a:ext cx="316130" cy="3053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-5400000">
        <a:off x="4915140" y="1446730"/>
        <a:ext cx="183183" cy="224539"/>
      </dsp:txXfrm>
    </dsp:sp>
    <dsp:sp modelId="{AAD80D2C-AF07-44C5-BCF1-92111D29910A}">
      <dsp:nvSpPr>
        <dsp:cNvPr id="0" name=""/>
        <dsp:cNvSpPr/>
      </dsp:nvSpPr>
      <dsp:spPr>
        <a:xfrm>
          <a:off x="3703509" y="1831831"/>
          <a:ext cx="2520000" cy="1393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 reduce costs: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noProof="0" dirty="0"/>
            <a:t>Less sensors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Lower sampling frequency</a:t>
          </a:r>
        </a:p>
      </dsp:txBody>
      <dsp:txXfrm>
        <a:off x="3744311" y="1872633"/>
        <a:ext cx="2438396" cy="1311482"/>
      </dsp:txXfrm>
    </dsp:sp>
    <dsp:sp modelId="{28728707-8EBC-4FDA-9661-85BFD46F59C7}">
      <dsp:nvSpPr>
        <dsp:cNvPr id="0" name=""/>
        <dsp:cNvSpPr/>
      </dsp:nvSpPr>
      <dsp:spPr>
        <a:xfrm rot="10800000">
          <a:off x="3006966" y="2240469"/>
          <a:ext cx="492223" cy="5758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154633" y="2355631"/>
        <a:ext cx="344556" cy="345485"/>
      </dsp:txXfrm>
    </dsp:sp>
    <dsp:sp modelId="{69DC09A6-E666-4FC9-81A8-622C5C5291B0}">
      <dsp:nvSpPr>
        <dsp:cNvPr id="0" name=""/>
        <dsp:cNvSpPr/>
      </dsp:nvSpPr>
      <dsp:spPr>
        <a:xfrm>
          <a:off x="254784" y="1831831"/>
          <a:ext cx="2520000" cy="1393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Designing a GLMN is a compromise between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prediction accuracy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cost minimization</a:t>
          </a:r>
        </a:p>
      </dsp:txBody>
      <dsp:txXfrm>
        <a:off x="295586" y="1872633"/>
        <a:ext cx="2438396" cy="1311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13615-21BD-4CAC-87DE-0F638B9AF7E2}">
      <dsp:nvSpPr>
        <dsp:cNvPr id="0" name=""/>
        <dsp:cNvSpPr/>
      </dsp:nvSpPr>
      <dsp:spPr>
        <a:xfrm>
          <a:off x="2823" y="373914"/>
          <a:ext cx="3439809" cy="13759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For all input data type, one combination is always one of the best</a:t>
          </a:r>
          <a:endParaRPr lang="en-US" sz="1600" kern="1200" dirty="0"/>
        </a:p>
      </dsp:txBody>
      <dsp:txXfrm>
        <a:off x="690785" y="373914"/>
        <a:ext cx="2063886" cy="1375923"/>
      </dsp:txXfrm>
    </dsp:sp>
    <dsp:sp modelId="{60648399-7F7E-464A-AB2F-3FA9674BE8BB}">
      <dsp:nvSpPr>
        <dsp:cNvPr id="0" name=""/>
        <dsp:cNvSpPr/>
      </dsp:nvSpPr>
      <dsp:spPr>
        <a:xfrm>
          <a:off x="3098651" y="373914"/>
          <a:ext cx="3439809" cy="13759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Euclidean - Unweighted average has been selected</a:t>
          </a:r>
          <a:endParaRPr lang="en-US" sz="1600" kern="1200" dirty="0"/>
        </a:p>
      </dsp:txBody>
      <dsp:txXfrm>
        <a:off x="3786613" y="373914"/>
        <a:ext cx="2063886" cy="1375923"/>
      </dsp:txXfrm>
    </dsp:sp>
    <dsp:sp modelId="{9B2E3D37-8D24-4D66-AA37-FF3C0458569D}">
      <dsp:nvSpPr>
        <dsp:cNvPr id="0" name=""/>
        <dsp:cNvSpPr/>
      </dsp:nvSpPr>
      <dsp:spPr>
        <a:xfrm>
          <a:off x="6194479" y="373914"/>
          <a:ext cx="3439809" cy="13759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The hierarchical tree has been cut basing on links relative consistency</a:t>
          </a:r>
        </a:p>
      </dsp:txBody>
      <dsp:txXfrm>
        <a:off x="6882441" y="373914"/>
        <a:ext cx="2063886" cy="13759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7C782-D08E-462B-8573-DC55B0E0EF71}">
      <dsp:nvSpPr>
        <dsp:cNvPr id="0" name=""/>
        <dsp:cNvSpPr/>
      </dsp:nvSpPr>
      <dsp:spPr>
        <a:xfrm>
          <a:off x="1743883" y="3054471"/>
          <a:ext cx="2054289" cy="176337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2- Other points: manually with longer sampling time </a:t>
          </a:r>
          <a:endParaRPr lang="en-GB" sz="2000" kern="1200" dirty="0"/>
        </a:p>
      </dsp:txBody>
      <dsp:txXfrm>
        <a:off x="2062021" y="3327556"/>
        <a:ext cx="1418013" cy="1217200"/>
      </dsp:txXfrm>
    </dsp:sp>
    <dsp:sp modelId="{65FF4457-7624-4C11-8E2B-64CDB2495CA8}">
      <dsp:nvSpPr>
        <dsp:cNvPr id="0" name=""/>
        <dsp:cNvSpPr/>
      </dsp:nvSpPr>
      <dsp:spPr>
        <a:xfrm>
          <a:off x="1808136" y="3833688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A1E24-E514-4AEA-8872-FB8B35C5018F}">
      <dsp:nvSpPr>
        <dsp:cNvPr id="0" name=""/>
        <dsp:cNvSpPr/>
      </dsp:nvSpPr>
      <dsp:spPr>
        <a:xfrm>
          <a:off x="0" y="2095935"/>
          <a:ext cx="2054289" cy="176337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C0EF5-7494-4A73-86B1-AFCEDEEB6653}">
      <dsp:nvSpPr>
        <dsp:cNvPr id="0" name=""/>
        <dsp:cNvSpPr/>
      </dsp:nvSpPr>
      <dsp:spPr>
        <a:xfrm>
          <a:off x="1390943" y="3614781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F2085-BE1B-4EB1-A616-E0C7B3459584}">
      <dsp:nvSpPr>
        <dsp:cNvPr id="0" name=""/>
        <dsp:cNvSpPr/>
      </dsp:nvSpPr>
      <dsp:spPr>
        <a:xfrm>
          <a:off x="3497358" y="2083257"/>
          <a:ext cx="2054289" cy="176337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Arial Narrow" panose="020B0606020202030204" pitchFamily="34" charset="0"/>
            </a:rPr>
            <a:t>3- Sampling time defined with micro</a:t>
          </a:r>
          <a:r>
            <a:rPr lang="en-US" sz="2000" b="0" i="1" kern="1200" dirty="0">
              <a:latin typeface="Arial Narrow" panose="020B0606020202030204" pitchFamily="34" charset="0"/>
            </a:rPr>
            <a:t>scale</a:t>
          </a:r>
          <a:endParaRPr lang="en-GB" sz="2000" b="0" kern="1200" dirty="0"/>
        </a:p>
      </dsp:txBody>
      <dsp:txXfrm>
        <a:off x="3815496" y="2356342"/>
        <a:ext cx="1418013" cy="1217200"/>
      </dsp:txXfrm>
    </dsp:sp>
    <dsp:sp modelId="{244B4709-592A-4891-8454-66C992DD51D9}">
      <dsp:nvSpPr>
        <dsp:cNvPr id="0" name=""/>
        <dsp:cNvSpPr/>
      </dsp:nvSpPr>
      <dsp:spPr>
        <a:xfrm>
          <a:off x="4893190" y="3599411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39D12-C078-4B47-A307-2431D19A49A4}">
      <dsp:nvSpPr>
        <dsp:cNvPr id="0" name=""/>
        <dsp:cNvSpPr/>
      </dsp:nvSpPr>
      <dsp:spPr>
        <a:xfrm>
          <a:off x="5237079" y="3051676"/>
          <a:ext cx="2054289" cy="176337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7B1FE-6F40-4410-9602-3847EE71C877}">
      <dsp:nvSpPr>
        <dsp:cNvPr id="0" name=""/>
        <dsp:cNvSpPr/>
      </dsp:nvSpPr>
      <dsp:spPr>
        <a:xfrm>
          <a:off x="5284138" y="3841606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F395-AAF1-40FE-9FC3-474B4C299116}">
      <dsp:nvSpPr>
        <dsp:cNvPr id="0" name=""/>
        <dsp:cNvSpPr/>
      </dsp:nvSpPr>
      <dsp:spPr>
        <a:xfrm>
          <a:off x="1743883" y="1132276"/>
          <a:ext cx="2054289" cy="176337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1- Only one sensor for each area</a:t>
          </a:r>
          <a:endParaRPr lang="en-GB" sz="2000" kern="1200" dirty="0"/>
        </a:p>
      </dsp:txBody>
      <dsp:txXfrm>
        <a:off x="2062021" y="1405361"/>
        <a:ext cx="1418013" cy="1217200"/>
      </dsp:txXfrm>
    </dsp:sp>
    <dsp:sp modelId="{3C7EB8A9-6C71-49EB-A62B-1D7E8BCAD46E}">
      <dsp:nvSpPr>
        <dsp:cNvPr id="0" name=""/>
        <dsp:cNvSpPr/>
      </dsp:nvSpPr>
      <dsp:spPr>
        <a:xfrm>
          <a:off x="3142066" y="1168605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4F3FD-DDA1-44D5-B33B-4721BAF1A612}">
      <dsp:nvSpPr>
        <dsp:cNvPr id="0" name=""/>
        <dsp:cNvSpPr/>
      </dsp:nvSpPr>
      <dsp:spPr>
        <a:xfrm>
          <a:off x="3485956" y="160233"/>
          <a:ext cx="2054289" cy="176337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8B1BF-9981-4859-A660-2763575A604A}">
      <dsp:nvSpPr>
        <dsp:cNvPr id="0" name=""/>
        <dsp:cNvSpPr/>
      </dsp:nvSpPr>
      <dsp:spPr>
        <a:xfrm>
          <a:off x="3533015" y="941780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BB61D2-0B7C-456D-BFE0-000C3E5CAE98}">
      <dsp:nvSpPr>
        <dsp:cNvPr id="0" name=""/>
        <dsp:cNvSpPr/>
      </dsp:nvSpPr>
      <dsp:spPr>
        <a:xfrm>
          <a:off x="5237079" y="1129481"/>
          <a:ext cx="2054289" cy="176337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arrow" panose="020B0606020202030204" pitchFamily="34" charset="0"/>
            </a:rPr>
            <a:t>4- Extra sensors to uncovered areas</a:t>
          </a:r>
          <a:endParaRPr lang="en-GB" sz="2000" kern="1200" dirty="0"/>
        </a:p>
      </dsp:txBody>
      <dsp:txXfrm>
        <a:off x="5555217" y="1402566"/>
        <a:ext cx="1418013" cy="1217200"/>
      </dsp:txXfrm>
    </dsp:sp>
    <dsp:sp modelId="{0C0D5379-5C39-4020-A2B9-391308FBDEB6}">
      <dsp:nvSpPr>
        <dsp:cNvPr id="0" name=""/>
        <dsp:cNvSpPr/>
      </dsp:nvSpPr>
      <dsp:spPr>
        <a:xfrm>
          <a:off x="7003587" y="1907768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AADC1-09BC-4426-A5CA-376BF7D99A3F}">
      <dsp:nvSpPr>
        <dsp:cNvPr id="0" name=""/>
        <dsp:cNvSpPr/>
      </dsp:nvSpPr>
      <dsp:spPr>
        <a:xfrm>
          <a:off x="6995442" y="2098729"/>
          <a:ext cx="2054289" cy="176337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19D88-EA9D-4C89-A633-C3AFE2BAA700}">
      <dsp:nvSpPr>
        <dsp:cNvPr id="0" name=""/>
        <dsp:cNvSpPr/>
      </dsp:nvSpPr>
      <dsp:spPr>
        <a:xfrm>
          <a:off x="7409920" y="2129935"/>
          <a:ext cx="239817" cy="2067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3144" y="59"/>
          <a:ext cx="8744419" cy="823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The statistical analysis of recorded measurements </a:t>
          </a:r>
          <a:br>
            <a:rPr lang="en-US" sz="2100" kern="1200" dirty="0"/>
          </a:br>
          <a:r>
            <a:rPr lang="en-US" sz="2100" kern="1200" dirty="0"/>
            <a:t>from existing groundwater monitoring networks can:</a:t>
          </a:r>
          <a:endParaRPr lang="it-IT" sz="2100" kern="1200" dirty="0"/>
        </a:p>
      </dsp:txBody>
      <dsp:txXfrm>
        <a:off x="27274" y="24189"/>
        <a:ext cx="8696159" cy="775609"/>
      </dsp:txXfrm>
    </dsp:sp>
    <dsp:sp modelId="{371D0440-6908-40FC-9072-55BFE3C712E6}">
      <dsp:nvSpPr>
        <dsp:cNvPr id="0" name=""/>
        <dsp:cNvSpPr/>
      </dsp:nvSpPr>
      <dsp:spPr>
        <a:xfrm>
          <a:off x="3144" y="893042"/>
          <a:ext cx="2760233" cy="823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the knowledge of the groundwater system</a:t>
          </a:r>
          <a:endParaRPr lang="it-IT" sz="1800" kern="1200" dirty="0"/>
        </a:p>
      </dsp:txBody>
      <dsp:txXfrm>
        <a:off x="27274" y="917172"/>
        <a:ext cx="2711973" cy="775609"/>
      </dsp:txXfrm>
    </dsp:sp>
    <dsp:sp modelId="{792170C5-A5B7-450E-9965-29538DFD301D}">
      <dsp:nvSpPr>
        <dsp:cNvPr id="0" name=""/>
        <dsp:cNvSpPr/>
      </dsp:nvSpPr>
      <dsp:spPr>
        <a:xfrm>
          <a:off x="2995237" y="893042"/>
          <a:ext cx="2760233" cy="823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Evaluate the </a:t>
          </a:r>
          <a:br>
            <a:rPr lang="en-US" sz="1800" kern="1200" dirty="0"/>
          </a:br>
          <a:r>
            <a:rPr lang="en-US" sz="1800" kern="1200" dirty="0"/>
            <a:t>existing network</a:t>
          </a:r>
          <a:endParaRPr lang="it-IT" sz="1800" kern="1200" dirty="0"/>
        </a:p>
      </dsp:txBody>
      <dsp:txXfrm>
        <a:off x="3019367" y="917172"/>
        <a:ext cx="2711973" cy="775609"/>
      </dsp:txXfrm>
    </dsp:sp>
    <dsp:sp modelId="{0B7916F7-4CEE-4454-B7B8-F6F04CA69AEA}">
      <dsp:nvSpPr>
        <dsp:cNvPr id="0" name=""/>
        <dsp:cNvSpPr/>
      </dsp:nvSpPr>
      <dsp:spPr>
        <a:xfrm>
          <a:off x="5987330" y="893042"/>
          <a:ext cx="2760233" cy="8238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Optimize and enhance </a:t>
          </a:r>
          <a:br>
            <a:rPr lang="en-US" sz="1800" kern="1200" dirty="0"/>
          </a:br>
          <a:r>
            <a:rPr lang="en-US" sz="1800" kern="1200" dirty="0"/>
            <a:t>its efficiency</a:t>
          </a:r>
          <a:endParaRPr lang="it-IT" sz="1800" kern="1200" dirty="0"/>
        </a:p>
      </dsp:txBody>
      <dsp:txXfrm>
        <a:off x="6011460" y="917172"/>
        <a:ext cx="2711973" cy="7756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0" y="0"/>
          <a:ext cx="9164244" cy="79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Comparison of two statistical optimization methods:</a:t>
          </a:r>
          <a:endParaRPr lang="it-IT" sz="2400" kern="1200" dirty="0"/>
        </a:p>
      </dsp:txBody>
      <dsp:txXfrm>
        <a:off x="23383" y="23383"/>
        <a:ext cx="9117478" cy="751600"/>
      </dsp:txXfrm>
    </dsp:sp>
    <dsp:sp modelId="{371D0440-6908-40FC-9072-55BFE3C712E6}">
      <dsp:nvSpPr>
        <dsp:cNvPr id="0" name=""/>
        <dsp:cNvSpPr/>
      </dsp:nvSpPr>
      <dsp:spPr>
        <a:xfrm>
          <a:off x="12330" y="873414"/>
          <a:ext cx="2194422" cy="1667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Oscillations correlation method </a:t>
          </a:r>
          <a:endParaRPr lang="it-IT" sz="1900" kern="1200" dirty="0"/>
        </a:p>
      </dsp:txBody>
      <dsp:txXfrm>
        <a:off x="61162" y="922246"/>
        <a:ext cx="2096758" cy="1569596"/>
      </dsp:txXfrm>
    </dsp:sp>
    <dsp:sp modelId="{0B7916F7-4CEE-4454-B7B8-F6F04CA69AEA}">
      <dsp:nvSpPr>
        <dsp:cNvPr id="0" name=""/>
        <dsp:cNvSpPr/>
      </dsp:nvSpPr>
      <dsp:spPr>
        <a:xfrm>
          <a:off x="2391084" y="873440"/>
          <a:ext cx="6767599" cy="79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Hierarchical clustering of</a:t>
          </a:r>
          <a:endParaRPr lang="it-IT" sz="1900" kern="1200" dirty="0"/>
        </a:p>
      </dsp:txBody>
      <dsp:txXfrm>
        <a:off x="2414467" y="896823"/>
        <a:ext cx="6720833" cy="751600"/>
      </dsp:txXfrm>
    </dsp:sp>
    <dsp:sp modelId="{5833C0FF-EC3E-44D3-A286-A5BB6579927C}">
      <dsp:nvSpPr>
        <dsp:cNvPr id="0" name=""/>
        <dsp:cNvSpPr/>
      </dsp:nvSpPr>
      <dsp:spPr>
        <a:xfrm>
          <a:off x="2391084" y="1744850"/>
          <a:ext cx="2194422" cy="79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noProof="0" dirty="0"/>
            <a:t>Average yearly hydrograph</a:t>
          </a:r>
        </a:p>
      </dsp:txBody>
      <dsp:txXfrm>
        <a:off x="2414467" y="1768233"/>
        <a:ext cx="2147656" cy="751600"/>
      </dsp:txXfrm>
    </dsp:sp>
    <dsp:sp modelId="{054243FB-C422-4B8E-9460-77AFD8605DAF}">
      <dsp:nvSpPr>
        <dsp:cNvPr id="0" name=""/>
        <dsp:cNvSpPr/>
      </dsp:nvSpPr>
      <dsp:spPr>
        <a:xfrm>
          <a:off x="4677673" y="1744850"/>
          <a:ext cx="2194422" cy="79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Monthly trends</a:t>
          </a:r>
          <a:endParaRPr lang="it-IT" sz="2100" kern="1200" dirty="0"/>
        </a:p>
      </dsp:txBody>
      <dsp:txXfrm>
        <a:off x="4701056" y="1768233"/>
        <a:ext cx="2147656" cy="751600"/>
      </dsp:txXfrm>
    </dsp:sp>
    <dsp:sp modelId="{E2490025-A37D-4801-B25A-574B6FD69A6B}">
      <dsp:nvSpPr>
        <dsp:cNvPr id="0" name=""/>
        <dsp:cNvSpPr/>
      </dsp:nvSpPr>
      <dsp:spPr>
        <a:xfrm>
          <a:off x="6964261" y="1744850"/>
          <a:ext cx="2194422" cy="7983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Principal Components</a:t>
          </a:r>
          <a:endParaRPr lang="it-IT" sz="2100" kern="1200" dirty="0"/>
        </a:p>
      </dsp:txBody>
      <dsp:txXfrm>
        <a:off x="6987644" y="1768233"/>
        <a:ext cx="2147656" cy="751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10331" y="0"/>
          <a:ext cx="10896587" cy="799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Define type of the input data</a:t>
          </a:r>
          <a:b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For each sensor:</a:t>
          </a:r>
          <a:endParaRPr lang="it-IT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751" y="23420"/>
        <a:ext cx="10849747" cy="752791"/>
      </dsp:txXfrm>
    </dsp:sp>
    <dsp:sp modelId="{66FE46C5-9CFE-441E-BDD0-8D37EB437778}">
      <dsp:nvSpPr>
        <dsp:cNvPr id="0" name=""/>
        <dsp:cNvSpPr/>
      </dsp:nvSpPr>
      <dsp:spPr>
        <a:xfrm>
          <a:off x="15801" y="960362"/>
          <a:ext cx="2583210" cy="1344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Yearly average hydrograph</a:t>
          </a:r>
        </a:p>
      </dsp:txBody>
      <dsp:txXfrm>
        <a:off x="55173" y="999734"/>
        <a:ext cx="2504466" cy="1265509"/>
      </dsp:txXfrm>
    </dsp:sp>
    <dsp:sp modelId="{30AA2323-4D54-439D-B699-8454287DDCE1}">
      <dsp:nvSpPr>
        <dsp:cNvPr id="0" name=""/>
        <dsp:cNvSpPr/>
      </dsp:nvSpPr>
      <dsp:spPr>
        <a:xfrm>
          <a:off x="2816001" y="960362"/>
          <a:ext cx="2583210" cy="13442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Complete timeseries of 5 years </a:t>
          </a:r>
          <a:b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only 60 sensors</a:t>
          </a:r>
        </a:p>
      </dsp:txBody>
      <dsp:txXfrm>
        <a:off x="2855373" y="999734"/>
        <a:ext cx="2504466" cy="1265509"/>
      </dsp:txXfrm>
    </dsp:sp>
    <dsp:sp modelId="{CB19577C-3EA9-4EBC-B91F-B4E2AE91EBBF}">
      <dsp:nvSpPr>
        <dsp:cNvPr id="0" name=""/>
        <dsp:cNvSpPr/>
      </dsp:nvSpPr>
      <dsp:spPr>
        <a:xfrm>
          <a:off x="5616201" y="960362"/>
          <a:ext cx="5274915" cy="608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Seasonal trends</a:t>
          </a:r>
        </a:p>
      </dsp:txBody>
      <dsp:txXfrm>
        <a:off x="5634023" y="978184"/>
        <a:ext cx="5239271" cy="572852"/>
      </dsp:txXfrm>
    </dsp:sp>
    <dsp:sp modelId="{B13D0743-A957-43EC-8041-C2257427AB92}">
      <dsp:nvSpPr>
        <dsp:cNvPr id="0" name=""/>
        <dsp:cNvSpPr/>
      </dsp:nvSpPr>
      <dsp:spPr>
        <a:xfrm>
          <a:off x="5616201" y="1727818"/>
          <a:ext cx="2583210" cy="608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Mann-Kendall test</a:t>
          </a:r>
        </a:p>
      </dsp:txBody>
      <dsp:txXfrm>
        <a:off x="5634023" y="1745640"/>
        <a:ext cx="2547566" cy="572852"/>
      </dsp:txXfrm>
    </dsp:sp>
    <dsp:sp modelId="{7D181861-E12B-4803-9613-E1362144A17E}">
      <dsp:nvSpPr>
        <dsp:cNvPr id="0" name=""/>
        <dsp:cNvSpPr/>
      </dsp:nvSpPr>
      <dsp:spPr>
        <a:xfrm>
          <a:off x="8307906" y="1727818"/>
          <a:ext cx="2583210" cy="6084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Sen’s slope estimator</a:t>
          </a:r>
        </a:p>
      </dsp:txBody>
      <dsp:txXfrm>
        <a:off x="8325728" y="1745640"/>
        <a:ext cx="2547566" cy="5728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0" y="0"/>
          <a:ext cx="2609947" cy="787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PCA</a:t>
          </a:r>
          <a:endParaRPr lang="it-IT" sz="2400" kern="1200" dirty="0"/>
        </a:p>
      </dsp:txBody>
      <dsp:txXfrm>
        <a:off x="23053" y="23053"/>
        <a:ext cx="2563841" cy="7409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0" y="0"/>
          <a:ext cx="2609947" cy="787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PCA</a:t>
          </a:r>
          <a:endParaRPr lang="it-IT" sz="2400" kern="1200" dirty="0"/>
        </a:p>
      </dsp:txBody>
      <dsp:txXfrm>
        <a:off x="23053" y="23053"/>
        <a:ext cx="2563841" cy="7409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3525" y="0"/>
          <a:ext cx="10903393" cy="843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Hierarchical clustering</a:t>
          </a:r>
          <a:endParaRPr lang="it-IT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239" y="24714"/>
        <a:ext cx="10853965" cy="794379"/>
      </dsp:txXfrm>
    </dsp:sp>
    <dsp:sp modelId="{7711ADF8-530E-4CBA-A413-B2A8E15D34A1}">
      <dsp:nvSpPr>
        <dsp:cNvPr id="0" name=""/>
        <dsp:cNvSpPr/>
      </dsp:nvSpPr>
      <dsp:spPr>
        <a:xfrm>
          <a:off x="1762" y="1108306"/>
          <a:ext cx="2564297" cy="843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Yearly average hydrograph</a:t>
          </a:r>
          <a:endParaRPr lang="it-IT" sz="2000" kern="1200" dirty="0"/>
        </a:p>
      </dsp:txBody>
      <dsp:txXfrm>
        <a:off x="26476" y="1133020"/>
        <a:ext cx="2514869" cy="794379"/>
      </dsp:txXfrm>
    </dsp:sp>
    <dsp:sp modelId="{CB19577C-3EA9-4EBC-B91F-B4E2AE91EBBF}">
      <dsp:nvSpPr>
        <dsp:cNvPr id="0" name=""/>
        <dsp:cNvSpPr/>
      </dsp:nvSpPr>
      <dsp:spPr>
        <a:xfrm>
          <a:off x="2781461" y="1108306"/>
          <a:ext cx="2564297" cy="843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Seasonal trends</a:t>
          </a: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06175" y="1133020"/>
        <a:ext cx="2514869" cy="794379"/>
      </dsp:txXfrm>
    </dsp:sp>
    <dsp:sp modelId="{100934FB-4392-4496-9F9A-E2605529659A}">
      <dsp:nvSpPr>
        <dsp:cNvPr id="0" name=""/>
        <dsp:cNvSpPr/>
      </dsp:nvSpPr>
      <dsp:spPr>
        <a:xfrm>
          <a:off x="5561159" y="1108306"/>
          <a:ext cx="2564297" cy="843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PCA components</a:t>
          </a:r>
        </a:p>
      </dsp:txBody>
      <dsp:txXfrm>
        <a:off x="5585873" y="1133020"/>
        <a:ext cx="2514869" cy="794379"/>
      </dsp:txXfrm>
    </dsp:sp>
    <dsp:sp modelId="{604AE0C8-13C3-4FBA-A572-8AED780EA101}">
      <dsp:nvSpPr>
        <dsp:cNvPr id="0" name=""/>
        <dsp:cNvSpPr/>
      </dsp:nvSpPr>
      <dsp:spPr>
        <a:xfrm>
          <a:off x="8340858" y="1108306"/>
          <a:ext cx="2564297" cy="843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All previous variables</a:t>
          </a:r>
        </a:p>
      </dsp:txBody>
      <dsp:txXfrm>
        <a:off x="8365572" y="1133020"/>
        <a:ext cx="2514869" cy="79437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69155-DA9C-4829-9A32-8C4838EE4C90}">
      <dsp:nvSpPr>
        <dsp:cNvPr id="0" name=""/>
        <dsp:cNvSpPr/>
      </dsp:nvSpPr>
      <dsp:spPr>
        <a:xfrm>
          <a:off x="0" y="0"/>
          <a:ext cx="5266193" cy="787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PCA – Principal Component Analysis</a:t>
          </a:r>
          <a:endParaRPr lang="it-IT" sz="2400" kern="1200" dirty="0"/>
        </a:p>
      </dsp:txBody>
      <dsp:txXfrm>
        <a:off x="23053" y="23053"/>
        <a:ext cx="5220087" cy="74097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13615-21BD-4CAC-87DE-0F638B9AF7E2}">
      <dsp:nvSpPr>
        <dsp:cNvPr id="0" name=""/>
        <dsp:cNvSpPr/>
      </dsp:nvSpPr>
      <dsp:spPr>
        <a:xfrm>
          <a:off x="2823" y="373914"/>
          <a:ext cx="3439809" cy="13759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All methods combinations have been tried</a:t>
          </a:r>
          <a:endParaRPr lang="en-US" sz="1600" kern="1200" dirty="0"/>
        </a:p>
      </dsp:txBody>
      <dsp:txXfrm>
        <a:off x="690785" y="373914"/>
        <a:ext cx="2063886" cy="1375923"/>
      </dsp:txXfrm>
    </dsp:sp>
    <dsp:sp modelId="{89D386D0-11B6-470A-817C-D39E3BCFE02F}">
      <dsp:nvSpPr>
        <dsp:cNvPr id="0" name=""/>
        <dsp:cNvSpPr/>
      </dsp:nvSpPr>
      <dsp:spPr>
        <a:xfrm>
          <a:off x="3098651" y="373914"/>
          <a:ext cx="3439809" cy="13759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Dissimilarity has been verified by comparing the cophenetic distances with the original distance data</a:t>
          </a:r>
        </a:p>
      </dsp:txBody>
      <dsp:txXfrm>
        <a:off x="3786613" y="373914"/>
        <a:ext cx="2063886" cy="1375923"/>
      </dsp:txXfrm>
    </dsp:sp>
    <dsp:sp modelId="{9BDCDA2E-083F-4C68-B44E-1867877A9B17}">
      <dsp:nvSpPr>
        <dsp:cNvPr id="0" name=""/>
        <dsp:cNvSpPr/>
      </dsp:nvSpPr>
      <dsp:spPr>
        <a:xfrm>
          <a:off x="6194479" y="373914"/>
          <a:ext cx="3439809" cy="13759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Few combinations with highest cophenetic correlation coefficient are identified</a:t>
          </a:r>
        </a:p>
      </dsp:txBody>
      <dsp:txXfrm>
        <a:off x="6882441" y="373914"/>
        <a:ext cx="2063886" cy="1375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1B2D8-9010-4074-A65D-B53B353E6C32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DB57B-2B57-4F72-BE17-A152804F45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26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060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16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808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637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9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009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459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511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133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30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262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830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072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862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68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159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10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813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940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243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865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26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23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8DB57B-2B57-4F72-BE17-A152804F45B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27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B72C-5585-4798-BA8B-EDCD4B0808BD}" type="datetime1">
              <a:rPr lang="it-IT" smtClean="0"/>
              <a:t>28/04/2020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13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27358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568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05555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194822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85361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91950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98C2-B5DD-4F9E-9F32-FF5CAF0F0819}" type="datetime1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012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906A-9D95-4CD7-A956-122F39569DAF}" type="datetime1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28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891B1-7E46-4E61-B6EA-B0DA893EE9E9}" type="datetime1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38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A12-6E89-498D-B144-AD1D301794E6}" type="datetime1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22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437101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32BCB-BC65-4657-A721-21C4663F0EB4}" type="datetime1">
              <a:rPr lang="it-IT" smtClean="0"/>
              <a:t>28/04/2020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518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EEBC-6F2B-47A6-B879-EF5BB41C0984}" type="datetime1">
              <a:rPr lang="it-IT" smtClean="0"/>
              <a:t>28/04/2020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09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B0B50-642E-418E-8A04-5E92E8F7A268}" type="datetime1">
              <a:rPr lang="it-IT" smtClean="0"/>
              <a:t>28/04/2020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582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0F7A3-1140-4C02-A70B-E364258DDD44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72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53345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0D4365-A209-4EDE-8203-6EEA890118B2}" type="datetime1">
              <a:rPr lang="it-IT" smtClean="0"/>
              <a:t>28/04/2020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36F5E92-22D7-4D73-99CD-AA45D683190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867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hyperlink" Target="https://youtu.be/J91egI64JI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26" Type="http://schemas.openxmlformats.org/officeDocument/2006/relationships/diagramQuickStyle" Target="../diagrams/quickStyle8.xml"/><Relationship Id="rId3" Type="http://schemas.openxmlformats.org/officeDocument/2006/relationships/image" Target="../media/image5.png"/><Relationship Id="rId21" Type="http://schemas.openxmlformats.org/officeDocument/2006/relationships/diagramQuickStyle" Target="../diagrams/quickStyle7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5" Type="http://schemas.openxmlformats.org/officeDocument/2006/relationships/diagramLayout" Target="../diagrams/layout8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6.xml"/><Relationship Id="rId20" Type="http://schemas.openxmlformats.org/officeDocument/2006/relationships/diagramLayout" Target="../diagrams/layout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24" Type="http://schemas.openxmlformats.org/officeDocument/2006/relationships/diagramData" Target="../diagrams/data8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23" Type="http://schemas.microsoft.com/office/2007/relationships/diagramDrawing" Target="../diagrams/drawing7.xml"/><Relationship Id="rId28" Type="http://schemas.microsoft.com/office/2007/relationships/diagramDrawing" Target="../diagrams/drawing8.xml"/><Relationship Id="rId10" Type="http://schemas.openxmlformats.org/officeDocument/2006/relationships/diagramLayout" Target="../diagrams/layout5.xml"/><Relationship Id="rId19" Type="http://schemas.openxmlformats.org/officeDocument/2006/relationships/diagramData" Target="../diagrams/data7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Relationship Id="rId22" Type="http://schemas.openxmlformats.org/officeDocument/2006/relationships/diagramColors" Target="../diagrams/colors7.xml"/><Relationship Id="rId27" Type="http://schemas.openxmlformats.org/officeDocument/2006/relationships/diagramColors" Target="../diagrams/colors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emf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pii/S0022169405006554" TargetMode="External"/><Relationship Id="rId5" Type="http://schemas.openxmlformats.org/officeDocument/2006/relationships/hyperlink" Target="https://link.springer.com/article/10.1007/s10040-004-0396-3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29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62.png"/><Relationship Id="rId4" Type="http://schemas.openxmlformats.org/officeDocument/2006/relationships/diagramData" Target="../diagrams/data11.xml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9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8.jpeg"/><Relationship Id="rId9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EB65B1-177A-4096-99F0-9D9396284EB5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68B7E9-FC47-4178-9874-BF4385234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231"/>
            <a:ext cx="1469033" cy="41711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08159A2-28C4-429B-9D61-5AF05D0F9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74" y="6424581"/>
            <a:ext cx="944854" cy="42340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B53641D-4958-4FFD-9BA5-6D0DE98F9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9" y="6436231"/>
            <a:ext cx="788296" cy="406609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1D9979B-655C-4F61-8451-926012BE1719}"/>
              </a:ext>
            </a:extLst>
          </p:cNvPr>
          <p:cNvSpPr txBox="1">
            <a:spLocks/>
          </p:cNvSpPr>
          <p:nvPr/>
        </p:nvSpPr>
        <p:spPr>
          <a:xfrm>
            <a:off x="3816625" y="596065"/>
            <a:ext cx="8375373" cy="4829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rial Black" panose="020B0A04020102020204" pitchFamily="34" charset="0"/>
              </a:rPr>
              <a:t>Comparison of two methods for optimizing existing groundwater monitoring networks:</a:t>
            </a:r>
          </a:p>
          <a:p>
            <a:pPr algn="ctr"/>
            <a:r>
              <a:rPr lang="en-US" sz="1400" b="1" dirty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Application to the real case of the </a:t>
            </a:r>
            <a:br>
              <a:rPr lang="en-US" sz="2400" b="1" dirty="0">
                <a:latin typeface="Arial Black" panose="020B0A04020102020204" pitchFamily="34" charset="0"/>
              </a:rPr>
            </a:br>
            <a:r>
              <a:rPr lang="en-US" sz="2400" b="1" dirty="0">
                <a:latin typeface="Arial Black" panose="020B0A04020102020204" pitchFamily="34" charset="0"/>
              </a:rPr>
              <a:t>Bacchiglione Basin (Veneto, Italy)</a:t>
            </a:r>
            <a:br>
              <a:rPr lang="en-US" sz="3000" dirty="0"/>
            </a:br>
            <a:endParaRPr lang="en-US" sz="1600" dirty="0"/>
          </a:p>
          <a:p>
            <a:pPr algn="ctr"/>
            <a:br>
              <a:rPr lang="en-GB" sz="2700" dirty="0"/>
            </a:b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Andrea Sottani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Mara Meggiorin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 Luís Ribeiro</a:t>
            </a:r>
            <a:r>
              <a:rPr lang="it-IT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Andrea Rinaldo</a:t>
            </a:r>
            <a:r>
              <a:rPr lang="it-IT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2,4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1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Sinergeo Srl – Vicenza, Italy, info@sinergeo.it</a:t>
            </a: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2 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Dipartimento di Ingegneria Civile, Edile e Ambientale, Università di Padova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3 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CERIS, Instituto Superior Técnico, Lisbon University, Av. Rovisco Pais, Lisboa Codex, Portugal</a:t>
            </a:r>
          </a:p>
          <a:p>
            <a:r>
              <a:rPr lang="en-GB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	4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Laboratory of Echohydrology (ECHO/IIE/ENAC), École Polytechnique Fédérale de Lausanne, Switzerland</a:t>
            </a:r>
          </a:p>
          <a:p>
            <a:pPr algn="ctr"/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7DF41667-472B-4C95-BD03-DEC0194F07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28BA86-E482-4DCA-B2DE-A83AB1EFAE7D}"/>
              </a:ext>
            </a:extLst>
          </p:cNvPr>
          <p:cNvSpPr txBox="1"/>
          <p:nvPr/>
        </p:nvSpPr>
        <p:spPr>
          <a:xfrm>
            <a:off x="0" y="11290"/>
            <a:ext cx="406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EGU General Assembly 2020, Online</a:t>
            </a:r>
          </a:p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Sharing Geoscience Online, 4-8 May, 2020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DB47E8-8BDF-4664-9327-9E7A50D0FDAA}"/>
              </a:ext>
            </a:extLst>
          </p:cNvPr>
          <p:cNvSpPr txBox="1"/>
          <p:nvPr/>
        </p:nvSpPr>
        <p:spPr>
          <a:xfrm>
            <a:off x="4775282" y="4991861"/>
            <a:ext cx="6539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i="1" dirty="0">
                <a:solidFill>
                  <a:srgbClr val="FF0000"/>
                </a:solidFill>
                <a:latin typeface="Gill Sans Nova Cond" panose="020B0606020104020203" pitchFamily="34" charset="0"/>
              </a:rPr>
              <a:t>!!!</a:t>
            </a:r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 </a:t>
            </a:r>
            <a:r>
              <a:rPr lang="it-IT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Session HS</a:t>
            </a:r>
            <a:r>
              <a:rPr lang="en-US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8.2.9</a:t>
            </a:r>
            <a:r>
              <a:rPr lang="it-IT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 - Live chat on </a:t>
            </a:r>
            <a:r>
              <a:rPr lang="en-US" sz="1600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Tuesday, 05 May 2020, 14:00-15:45</a:t>
            </a:r>
            <a:endParaRPr lang="it-IT" sz="1600" i="1" u="sng" dirty="0">
              <a:solidFill>
                <a:schemeClr val="accent2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n-GB" sz="1600" dirty="0"/>
          </a:p>
        </p:txBody>
      </p:sp>
      <p:pic>
        <p:nvPicPr>
          <p:cNvPr id="10" name="Immagine 9" descr="Immagine che contiene buco, torta, natura, sedendo&#10;&#10;Descrizione generata automaticamente">
            <a:extLst>
              <a:ext uri="{FF2B5EF4-FFF2-40B4-BE49-F238E27FC236}">
                <a16:creationId xmlns:a16="http://schemas.microsoft.com/office/drawing/2014/main" id="{4786DE7C-B9B9-49CA-A7F1-77959A8A957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6272" y="1584585"/>
            <a:ext cx="5680724" cy="37871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B411BAF-3E3D-44E1-AB32-97AC0823C2AA}"/>
              </a:ext>
            </a:extLst>
          </p:cNvPr>
          <p:cNvSpPr txBox="1"/>
          <p:nvPr/>
        </p:nvSpPr>
        <p:spPr>
          <a:xfrm>
            <a:off x="5608908" y="5509700"/>
            <a:ext cx="4871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u="sng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hlinkClick r:id="rId9"/>
              </a:rPr>
              <a:t>Watch the video of the presentation HERE </a:t>
            </a:r>
            <a:r>
              <a:rPr lang="it-IT" sz="4400" i="1" dirty="0">
                <a:solidFill>
                  <a:srgbClr val="FF0000"/>
                </a:solidFill>
                <a:latin typeface="Gill Sans Nova Cond" panose="020B0606020104020203" pitchFamily="34" charset="0"/>
              </a:rPr>
              <a:t>!!!</a:t>
            </a:r>
            <a:r>
              <a:rPr lang="it-IT" sz="4400" b="1" i="1" dirty="0">
                <a:solidFill>
                  <a:srgbClr val="FF0000"/>
                </a:solidFill>
                <a:latin typeface="Gill Sans Nova Cond" panose="020B0606020104020203" pitchFamily="34" charset="0"/>
              </a:rPr>
              <a:t> 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98635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31AC0421-E908-47AA-B259-90388840878D}"/>
              </a:ext>
            </a:extLst>
          </p:cNvPr>
          <p:cNvSpPr/>
          <p:nvPr/>
        </p:nvSpPr>
        <p:spPr>
          <a:xfrm>
            <a:off x="4570946" y="150463"/>
            <a:ext cx="6059032" cy="4104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38999" tIns="138999" rIns="138999" bIns="138999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intercorrelated couples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E3358ED-881F-4D13-925D-4E914E28AAF5}"/>
              </a:ext>
            </a:extLst>
          </p:cNvPr>
          <p:cNvSpPr txBox="1"/>
          <p:nvPr/>
        </p:nvSpPr>
        <p:spPr>
          <a:xfrm>
            <a:off x="3868282" y="74408"/>
            <a:ext cx="588443" cy="56263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 dirty="0"/>
              <a:t>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Oscillation correlation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10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18" name="Immagine 17" descr="Immagine che contiene aquilone, mappa, testo, volando&#10;&#10;Descrizione generata automaticamente">
            <a:extLst>
              <a:ext uri="{FF2B5EF4-FFF2-40B4-BE49-F238E27FC236}">
                <a16:creationId xmlns:a16="http://schemas.microsoft.com/office/drawing/2014/main" id="{AF3B6AAA-87F4-4032-BE27-230A12B24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6" y="968444"/>
            <a:ext cx="6533444" cy="544905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E81C26C-789D-47AC-A740-B7F052EB1DCC}"/>
              </a:ext>
            </a:extLst>
          </p:cNvPr>
          <p:cNvSpPr txBox="1"/>
          <p:nvPr/>
        </p:nvSpPr>
        <p:spPr>
          <a:xfrm>
            <a:off x="7600462" y="1278076"/>
            <a:ext cx="36854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/>
              <a:t>Correlation map</a:t>
            </a:r>
          </a:p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sensors inside an area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have highly correlated 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hydraulic head timeseries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(c&gt;0.95)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Similar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hydrgeological behavior </a:t>
            </a:r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10E90637-8C0C-40DE-A3FE-C1393B8C3E48}"/>
              </a:ext>
            </a:extLst>
          </p:cNvPr>
          <p:cNvSpPr/>
          <p:nvPr/>
        </p:nvSpPr>
        <p:spPr>
          <a:xfrm>
            <a:off x="9334641" y="3556264"/>
            <a:ext cx="217061" cy="4553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C412C59-CD81-4F11-95BC-CE4E17C0E63F}"/>
              </a:ext>
            </a:extLst>
          </p:cNvPr>
          <p:cNvSpPr txBox="1"/>
          <p:nvPr/>
        </p:nvSpPr>
        <p:spPr>
          <a:xfrm>
            <a:off x="7886818" y="5096753"/>
            <a:ext cx="3112706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42 not clustered sensors</a:t>
            </a:r>
          </a:p>
        </p:txBody>
      </p:sp>
    </p:spTree>
    <p:extLst>
      <p:ext uri="{BB962C8B-B14F-4D97-AF65-F5344CB8AC3E}">
        <p14:creationId xmlns:p14="http://schemas.microsoft.com/office/powerpoint/2010/main" val="336294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 - Steps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11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88BD57B3-DBE7-487B-9C1E-1D5243A89F35}"/>
              </a:ext>
            </a:extLst>
          </p:cNvPr>
          <p:cNvGraphicFramePr/>
          <p:nvPr/>
        </p:nvGraphicFramePr>
        <p:xfrm>
          <a:off x="943481" y="856526"/>
          <a:ext cx="10906919" cy="233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1" name="Diagramma 30">
            <a:extLst>
              <a:ext uri="{FF2B5EF4-FFF2-40B4-BE49-F238E27FC236}">
                <a16:creationId xmlns:a16="http://schemas.microsoft.com/office/drawing/2014/main" id="{83C7FC83-0796-423B-85A2-DB0BFFCEF984}"/>
              </a:ext>
            </a:extLst>
          </p:cNvPr>
          <p:cNvGraphicFramePr/>
          <p:nvPr/>
        </p:nvGraphicFramePr>
        <p:xfrm>
          <a:off x="943481" y="3418986"/>
          <a:ext cx="2609947" cy="787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2" name="Diagramma 31">
            <a:extLst>
              <a:ext uri="{FF2B5EF4-FFF2-40B4-BE49-F238E27FC236}">
                <a16:creationId xmlns:a16="http://schemas.microsoft.com/office/drawing/2014/main" id="{74B9D4F5-C2EA-4988-8B89-9D61483889F6}"/>
              </a:ext>
            </a:extLst>
          </p:cNvPr>
          <p:cNvGraphicFramePr/>
          <p:nvPr/>
        </p:nvGraphicFramePr>
        <p:xfrm>
          <a:off x="3763844" y="3418986"/>
          <a:ext cx="2609947" cy="787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6" name="Diagramma 35">
            <a:extLst>
              <a:ext uri="{FF2B5EF4-FFF2-40B4-BE49-F238E27FC236}">
                <a16:creationId xmlns:a16="http://schemas.microsoft.com/office/drawing/2014/main" id="{51A19F40-19FF-4C1B-8D53-DC6A35F29A66}"/>
              </a:ext>
            </a:extLst>
          </p:cNvPr>
          <p:cNvGraphicFramePr/>
          <p:nvPr/>
        </p:nvGraphicFramePr>
        <p:xfrm>
          <a:off x="943481" y="4537275"/>
          <a:ext cx="10906919" cy="195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1D27DD-713E-4B5B-8550-04E16EF18593}"/>
              </a:ext>
            </a:extLst>
          </p:cNvPr>
          <p:cNvSpPr txBox="1"/>
          <p:nvPr/>
        </p:nvSpPr>
        <p:spPr>
          <a:xfrm>
            <a:off x="17734" y="856526"/>
            <a:ext cx="796513" cy="82230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F4A3F222-0BBA-4B59-B442-9AF2B6595D97}"/>
              </a:ext>
            </a:extLst>
          </p:cNvPr>
          <p:cNvSpPr txBox="1"/>
          <p:nvPr/>
        </p:nvSpPr>
        <p:spPr>
          <a:xfrm>
            <a:off x="21753" y="3401372"/>
            <a:ext cx="796513" cy="82230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A8EB3C1-D2B3-4570-A1C5-5C433FA5305E}"/>
              </a:ext>
            </a:extLst>
          </p:cNvPr>
          <p:cNvSpPr txBox="1"/>
          <p:nvPr/>
        </p:nvSpPr>
        <p:spPr>
          <a:xfrm>
            <a:off x="21753" y="4537275"/>
            <a:ext cx="796513" cy="822305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3</a:t>
            </a:r>
          </a:p>
        </p:txBody>
      </p:sp>
      <p:graphicFrame>
        <p:nvGraphicFramePr>
          <p:cNvPr id="39" name="Diagramma 38">
            <a:extLst>
              <a:ext uri="{FF2B5EF4-FFF2-40B4-BE49-F238E27FC236}">
                <a16:creationId xmlns:a16="http://schemas.microsoft.com/office/drawing/2014/main" id="{93C53541-138E-4647-81B5-61E9EB3A9D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005468"/>
              </p:ext>
            </p:extLst>
          </p:nvPr>
        </p:nvGraphicFramePr>
        <p:xfrm>
          <a:off x="6584207" y="3412005"/>
          <a:ext cx="5266193" cy="787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18420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0B1F4BC4-BC8C-4700-B8F2-D4633F1A9B97}"/>
              </a:ext>
            </a:extLst>
          </p:cNvPr>
          <p:cNvSpPr/>
          <p:nvPr/>
        </p:nvSpPr>
        <p:spPr>
          <a:xfrm>
            <a:off x="3454979" y="1401647"/>
            <a:ext cx="365117" cy="4524032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114493" tIns="114493" rIns="114493" bIns="114493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 PCA with different inputs data</a:t>
            </a:r>
            <a:endParaRPr lang="en-U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9B8E3A5-B39B-4B05-830C-335575DC2594}"/>
              </a:ext>
            </a:extLst>
          </p:cNvPr>
          <p:cNvSpPr txBox="1"/>
          <p:nvPr/>
        </p:nvSpPr>
        <p:spPr>
          <a:xfrm>
            <a:off x="3394377" y="1391950"/>
            <a:ext cx="493384" cy="51935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cxnSp>
        <p:nvCxnSpPr>
          <p:cNvPr id="63" name="Connettore curvo 62">
            <a:extLst>
              <a:ext uri="{FF2B5EF4-FFF2-40B4-BE49-F238E27FC236}">
                <a16:creationId xmlns:a16="http://schemas.microsoft.com/office/drawing/2014/main" id="{996A8943-16DD-4868-8228-4D9BBA1C14C1}"/>
              </a:ext>
            </a:extLst>
          </p:cNvPr>
          <p:cNvCxnSpPr>
            <a:cxnSpLocks/>
            <a:stCxn id="6" idx="3"/>
            <a:endCxn id="51" idx="1"/>
          </p:cNvCxnSpPr>
          <p:nvPr/>
        </p:nvCxnSpPr>
        <p:spPr>
          <a:xfrm>
            <a:off x="2002275" y="1863756"/>
            <a:ext cx="7310969" cy="1913076"/>
          </a:xfrm>
          <a:prstGeom prst="curvedConnector3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 – Detailed Steps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12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A30CB11-2813-4319-BB2D-F1358B953EE7}"/>
              </a:ext>
            </a:extLst>
          </p:cNvPr>
          <p:cNvSpPr/>
          <p:nvPr/>
        </p:nvSpPr>
        <p:spPr>
          <a:xfrm>
            <a:off x="203279" y="1397267"/>
            <a:ext cx="370295" cy="4495825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270" wrap="square" lIns="114860" tIns="114860" rIns="114860" bIns="114860" numCol="1" spcCol="1270" anchor="ctr" anchorCtr="0">
            <a:no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Input data</a:t>
            </a:r>
            <a:endParaRPr lang="it-IT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DCE6886-09FF-4485-B8EC-743903D5BB2A}"/>
              </a:ext>
            </a:extLst>
          </p:cNvPr>
          <p:cNvSpPr/>
          <p:nvPr/>
        </p:nvSpPr>
        <p:spPr>
          <a:xfrm>
            <a:off x="682421" y="1593756"/>
            <a:ext cx="1319854" cy="540000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572" tIns="115572" rIns="115572" bIns="11557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Yearly hydrograph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31770679-8569-4300-8977-EE9C29A97945}"/>
              </a:ext>
            </a:extLst>
          </p:cNvPr>
          <p:cNvSpPr/>
          <p:nvPr/>
        </p:nvSpPr>
        <p:spPr>
          <a:xfrm>
            <a:off x="682421" y="2187665"/>
            <a:ext cx="1319854" cy="540000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572" tIns="115572" rIns="115572" bIns="11557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Complete series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49AFBF55-C627-430A-A9A9-055FFA8F51FD}"/>
              </a:ext>
            </a:extLst>
          </p:cNvPr>
          <p:cNvSpPr/>
          <p:nvPr/>
        </p:nvSpPr>
        <p:spPr>
          <a:xfrm>
            <a:off x="682422" y="2781574"/>
            <a:ext cx="1319853" cy="540000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022" tIns="94022" rIns="94022" bIns="9402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Seasonal trends</a:t>
            </a: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36F50892-149E-4A03-888B-EA0C2A95DBFB}"/>
              </a:ext>
            </a:extLst>
          </p:cNvPr>
          <p:cNvSpPr/>
          <p:nvPr/>
        </p:nvSpPr>
        <p:spPr>
          <a:xfrm>
            <a:off x="1066292" y="3357317"/>
            <a:ext cx="1964684" cy="1353353"/>
          </a:xfrm>
          <a:custGeom>
            <a:avLst/>
            <a:gdLst>
              <a:gd name="connsiteX0" fmla="*/ 0 w 2583210"/>
              <a:gd name="connsiteY0" fmla="*/ 60850 h 608496"/>
              <a:gd name="connsiteX1" fmla="*/ 60850 w 2583210"/>
              <a:gd name="connsiteY1" fmla="*/ 0 h 608496"/>
              <a:gd name="connsiteX2" fmla="*/ 2522360 w 2583210"/>
              <a:gd name="connsiteY2" fmla="*/ 0 h 608496"/>
              <a:gd name="connsiteX3" fmla="*/ 2583210 w 2583210"/>
              <a:gd name="connsiteY3" fmla="*/ 60850 h 608496"/>
              <a:gd name="connsiteX4" fmla="*/ 2583210 w 2583210"/>
              <a:gd name="connsiteY4" fmla="*/ 547646 h 608496"/>
              <a:gd name="connsiteX5" fmla="*/ 2522360 w 2583210"/>
              <a:gd name="connsiteY5" fmla="*/ 608496 h 608496"/>
              <a:gd name="connsiteX6" fmla="*/ 60850 w 2583210"/>
              <a:gd name="connsiteY6" fmla="*/ 608496 h 608496"/>
              <a:gd name="connsiteX7" fmla="*/ 0 w 2583210"/>
              <a:gd name="connsiteY7" fmla="*/ 547646 h 608496"/>
              <a:gd name="connsiteX8" fmla="*/ 0 w 2583210"/>
              <a:gd name="connsiteY8" fmla="*/ 60850 h 60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210" h="608496">
                <a:moveTo>
                  <a:pt x="0" y="60850"/>
                </a:moveTo>
                <a:cubicBezTo>
                  <a:pt x="0" y="27243"/>
                  <a:pt x="27243" y="0"/>
                  <a:pt x="60850" y="0"/>
                </a:cubicBezTo>
                <a:lnTo>
                  <a:pt x="2522360" y="0"/>
                </a:lnTo>
                <a:cubicBezTo>
                  <a:pt x="2555967" y="0"/>
                  <a:pt x="2583210" y="27243"/>
                  <a:pt x="2583210" y="60850"/>
                </a:cubicBezTo>
                <a:lnTo>
                  <a:pt x="2583210" y="547646"/>
                </a:lnTo>
                <a:cubicBezTo>
                  <a:pt x="2583210" y="581253"/>
                  <a:pt x="2555967" y="608496"/>
                  <a:pt x="2522360" y="608496"/>
                </a:cubicBezTo>
                <a:lnTo>
                  <a:pt x="60850" y="608496"/>
                </a:lnTo>
                <a:cubicBezTo>
                  <a:pt x="27243" y="608496"/>
                  <a:pt x="0" y="581253"/>
                  <a:pt x="0" y="547646"/>
                </a:cubicBezTo>
                <a:lnTo>
                  <a:pt x="0" y="6085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782" tIns="78782" rIns="78782" bIns="78782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Mann-Kendall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Non-parametric test,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statistically determines if a variable has increasing or decreasing values</a:t>
            </a:r>
            <a:endParaRPr lang="en-US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00DB0D49-259D-411A-9356-57D2717DD0A0}"/>
              </a:ext>
            </a:extLst>
          </p:cNvPr>
          <p:cNvSpPr/>
          <p:nvPr/>
        </p:nvSpPr>
        <p:spPr>
          <a:xfrm>
            <a:off x="1066292" y="4748001"/>
            <a:ext cx="1964684" cy="961983"/>
          </a:xfrm>
          <a:custGeom>
            <a:avLst/>
            <a:gdLst>
              <a:gd name="connsiteX0" fmla="*/ 0 w 2583210"/>
              <a:gd name="connsiteY0" fmla="*/ 60850 h 608496"/>
              <a:gd name="connsiteX1" fmla="*/ 60850 w 2583210"/>
              <a:gd name="connsiteY1" fmla="*/ 0 h 608496"/>
              <a:gd name="connsiteX2" fmla="*/ 2522360 w 2583210"/>
              <a:gd name="connsiteY2" fmla="*/ 0 h 608496"/>
              <a:gd name="connsiteX3" fmla="*/ 2583210 w 2583210"/>
              <a:gd name="connsiteY3" fmla="*/ 60850 h 608496"/>
              <a:gd name="connsiteX4" fmla="*/ 2583210 w 2583210"/>
              <a:gd name="connsiteY4" fmla="*/ 547646 h 608496"/>
              <a:gd name="connsiteX5" fmla="*/ 2522360 w 2583210"/>
              <a:gd name="connsiteY5" fmla="*/ 608496 h 608496"/>
              <a:gd name="connsiteX6" fmla="*/ 60850 w 2583210"/>
              <a:gd name="connsiteY6" fmla="*/ 608496 h 608496"/>
              <a:gd name="connsiteX7" fmla="*/ 0 w 2583210"/>
              <a:gd name="connsiteY7" fmla="*/ 547646 h 608496"/>
              <a:gd name="connsiteX8" fmla="*/ 0 w 2583210"/>
              <a:gd name="connsiteY8" fmla="*/ 60850 h 60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210" h="608496">
                <a:moveTo>
                  <a:pt x="0" y="60850"/>
                </a:moveTo>
                <a:cubicBezTo>
                  <a:pt x="0" y="27243"/>
                  <a:pt x="27243" y="0"/>
                  <a:pt x="60850" y="0"/>
                </a:cubicBezTo>
                <a:lnTo>
                  <a:pt x="2522360" y="0"/>
                </a:lnTo>
                <a:cubicBezTo>
                  <a:pt x="2555967" y="0"/>
                  <a:pt x="2583210" y="27243"/>
                  <a:pt x="2583210" y="60850"/>
                </a:cubicBezTo>
                <a:lnTo>
                  <a:pt x="2583210" y="547646"/>
                </a:lnTo>
                <a:cubicBezTo>
                  <a:pt x="2583210" y="581253"/>
                  <a:pt x="2555967" y="608496"/>
                  <a:pt x="2522360" y="608496"/>
                </a:cubicBezTo>
                <a:lnTo>
                  <a:pt x="60850" y="608496"/>
                </a:lnTo>
                <a:cubicBezTo>
                  <a:pt x="27243" y="608496"/>
                  <a:pt x="0" y="581253"/>
                  <a:pt x="0" y="547646"/>
                </a:cubicBezTo>
                <a:lnTo>
                  <a:pt x="0" y="6085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782" tIns="78782" rIns="78782" bIns="7878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Sen’s slope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Estimates the trend slope,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robust against outliers</a:t>
            </a:r>
            <a:endParaRPr lang="en-US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1D27DD-713E-4B5B-8550-04E16EF18593}"/>
              </a:ext>
            </a:extLst>
          </p:cNvPr>
          <p:cNvSpPr txBox="1"/>
          <p:nvPr/>
        </p:nvSpPr>
        <p:spPr>
          <a:xfrm>
            <a:off x="140792" y="1391487"/>
            <a:ext cx="493384" cy="51935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F6A645C-4D8D-4CB8-B94E-75873F32921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002275" y="1863756"/>
            <a:ext cx="1372349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B50266D5-AF13-4805-8369-5F858DF4FC2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002275" y="2457665"/>
            <a:ext cx="1372349" cy="1405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CC335F70-84DB-4176-8948-230967CFE89C}"/>
              </a:ext>
            </a:extLst>
          </p:cNvPr>
          <p:cNvCxnSpPr>
            <a:cxnSpLocks/>
          </p:cNvCxnSpPr>
          <p:nvPr/>
        </p:nvCxnSpPr>
        <p:spPr>
          <a:xfrm>
            <a:off x="3030976" y="5228992"/>
            <a:ext cx="337009" cy="0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ttangolo con angoli arrotondati 48">
            <a:extLst>
              <a:ext uri="{FF2B5EF4-FFF2-40B4-BE49-F238E27FC236}">
                <a16:creationId xmlns:a16="http://schemas.microsoft.com/office/drawing/2014/main" id="{F2DDE8A9-75FF-4967-B2CB-7607FBCE48FD}"/>
              </a:ext>
            </a:extLst>
          </p:cNvPr>
          <p:cNvSpPr/>
          <p:nvPr/>
        </p:nvSpPr>
        <p:spPr>
          <a:xfrm>
            <a:off x="8465063" y="1181812"/>
            <a:ext cx="3523658" cy="146487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4493" tIns="114493" rIns="114493" bIns="114493" numCol="1" spcCol="1270" anchor="ctr" anchorCtr="0">
            <a:noAutofit/>
          </a:bodyPr>
          <a:lstStyle/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 groups data over a variety of scales by creating a cluster tree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is an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unsupervised technique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multiple choices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ttangolo con angoli arrotondati 49">
            <a:extLst>
              <a:ext uri="{FF2B5EF4-FFF2-40B4-BE49-F238E27FC236}">
                <a16:creationId xmlns:a16="http://schemas.microsoft.com/office/drawing/2014/main" id="{4652B4D9-BF7B-4492-AD2C-EE555DB79C38}"/>
              </a:ext>
            </a:extLst>
          </p:cNvPr>
          <p:cNvSpPr/>
          <p:nvPr/>
        </p:nvSpPr>
        <p:spPr>
          <a:xfrm>
            <a:off x="8465063" y="2727665"/>
            <a:ext cx="3523658" cy="701335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4493" tIns="114493" rIns="114493" bIns="114493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 clustering with different input data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ttangolo con angoli arrotondati 50">
            <a:extLst>
              <a:ext uri="{FF2B5EF4-FFF2-40B4-BE49-F238E27FC236}">
                <a16:creationId xmlns:a16="http://schemas.microsoft.com/office/drawing/2014/main" id="{940150B0-F897-4FAD-A979-69A1FAD2DB01}"/>
              </a:ext>
            </a:extLst>
          </p:cNvPr>
          <p:cNvSpPr/>
          <p:nvPr/>
        </p:nvSpPr>
        <p:spPr>
          <a:xfrm>
            <a:off x="9313244" y="3506832"/>
            <a:ext cx="1319854" cy="540000"/>
          </a:xfrm>
          <a:prstGeom prst="roundRect">
            <a:avLst/>
          </a:prstGeom>
          <a:solidFill>
            <a:schemeClr val="accent4">
              <a:satMod val="103000"/>
              <a:lumMod val="102000"/>
              <a:tint val="94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5572" tIns="115572" rIns="115572" bIns="11557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Yearly hydrograph</a:t>
            </a: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151B61CC-CE66-4E41-A249-4CFD9EAD146B}"/>
              </a:ext>
            </a:extLst>
          </p:cNvPr>
          <p:cNvSpPr/>
          <p:nvPr/>
        </p:nvSpPr>
        <p:spPr>
          <a:xfrm>
            <a:off x="9313245" y="4075573"/>
            <a:ext cx="1319853" cy="540000"/>
          </a:xfrm>
          <a:prstGeom prst="roundRect">
            <a:avLst/>
          </a:prstGeom>
          <a:solidFill>
            <a:schemeClr val="accent4">
              <a:satMod val="103000"/>
              <a:lumMod val="102000"/>
              <a:tint val="94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94022" tIns="94022" rIns="94022" bIns="9402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Seasonal trends</a:t>
            </a: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AB056608-9370-4EF1-9D69-9C624CFC20F4}"/>
              </a:ext>
            </a:extLst>
          </p:cNvPr>
          <p:cNvSpPr/>
          <p:nvPr/>
        </p:nvSpPr>
        <p:spPr>
          <a:xfrm>
            <a:off x="9313244" y="4655074"/>
            <a:ext cx="1319854" cy="540000"/>
          </a:xfrm>
          <a:prstGeom prst="roundRect">
            <a:avLst/>
          </a:prstGeom>
          <a:solidFill>
            <a:schemeClr val="accent4">
              <a:satMod val="103000"/>
              <a:lumMod val="102000"/>
              <a:tint val="94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5572" tIns="115572" rIns="115572" bIns="11557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PCs</a:t>
            </a: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16E662F1-FB01-4D84-9F69-22A0B36F0731}"/>
              </a:ext>
            </a:extLst>
          </p:cNvPr>
          <p:cNvSpPr/>
          <p:nvPr/>
        </p:nvSpPr>
        <p:spPr>
          <a:xfrm>
            <a:off x="10668868" y="4065880"/>
            <a:ext cx="1319853" cy="540000"/>
          </a:xfrm>
          <a:prstGeom prst="roundRect">
            <a:avLst/>
          </a:prstGeom>
          <a:solidFill>
            <a:schemeClr val="accent4">
              <a:satMod val="103000"/>
              <a:lumMod val="102000"/>
              <a:tint val="94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94022" tIns="94022" rIns="94022" bIns="94022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All together</a:t>
            </a:r>
          </a:p>
        </p:txBody>
      </p:sp>
      <p:cxnSp>
        <p:nvCxnSpPr>
          <p:cNvPr id="69" name="Connettore curvo 68">
            <a:extLst>
              <a:ext uri="{FF2B5EF4-FFF2-40B4-BE49-F238E27FC236}">
                <a16:creationId xmlns:a16="http://schemas.microsoft.com/office/drawing/2014/main" id="{43ABAE40-ABA0-4996-A329-8F5485E05610}"/>
              </a:ext>
            </a:extLst>
          </p:cNvPr>
          <p:cNvCxnSpPr>
            <a:cxnSpLocks/>
            <a:stCxn id="9" idx="3"/>
            <a:endCxn id="52" idx="1"/>
          </p:cNvCxnSpPr>
          <p:nvPr/>
        </p:nvCxnSpPr>
        <p:spPr>
          <a:xfrm>
            <a:off x="2002275" y="3051574"/>
            <a:ext cx="7310970" cy="1293999"/>
          </a:xfrm>
          <a:prstGeom prst="curvedConnector3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D390A21F-D86A-4D99-AE7A-456AFE2DEEFF}"/>
              </a:ext>
            </a:extLst>
          </p:cNvPr>
          <p:cNvSpPr/>
          <p:nvPr/>
        </p:nvSpPr>
        <p:spPr>
          <a:xfrm>
            <a:off x="3994965" y="1181812"/>
            <a:ext cx="3633962" cy="4926733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493" tIns="114493" rIns="114493" bIns="114493" numCol="1" spcCol="1270" anchor="ctr" anchorCtr="0">
            <a:noAutofit/>
          </a:bodyPr>
          <a:lstStyle/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assumptions on data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reduces dataset dimensionality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losing as less information as possible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simply an orthogonal transformation of original variables into few linearly uncorrelated variables,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principal components (PCs) 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PC accounts for most of the data variability and following PCs have the highest left variability 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here selected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1600" i="1" u="sng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PCs explaining more than 80%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remaining PCs contain much less information and may be considered as noise</a:t>
            </a:r>
          </a:p>
          <a:p>
            <a:pPr marL="285750" lvl="0" indent="-28575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useful for detecting patterns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" name="Connettore curvo 71">
            <a:extLst>
              <a:ext uri="{FF2B5EF4-FFF2-40B4-BE49-F238E27FC236}">
                <a16:creationId xmlns:a16="http://schemas.microsoft.com/office/drawing/2014/main" id="{BB438E5F-7A99-4ED9-9F14-757C42D5FBF9}"/>
              </a:ext>
            </a:extLst>
          </p:cNvPr>
          <p:cNvCxnSpPr>
            <a:cxnSpLocks/>
            <a:endCxn id="54" idx="1"/>
          </p:cNvCxnSpPr>
          <p:nvPr/>
        </p:nvCxnSpPr>
        <p:spPr>
          <a:xfrm flipV="1">
            <a:off x="7446401" y="4925074"/>
            <a:ext cx="1866843" cy="13003"/>
          </a:xfrm>
          <a:prstGeom prst="curvedConnector3">
            <a:avLst/>
          </a:prstGeom>
          <a:ln>
            <a:tailEnd type="triangle" w="lg" len="lg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7" name="Rettangolo con angoli arrotondati 46">
            <a:extLst>
              <a:ext uri="{FF2B5EF4-FFF2-40B4-BE49-F238E27FC236}">
                <a16:creationId xmlns:a16="http://schemas.microsoft.com/office/drawing/2014/main" id="{F5E7FB37-E689-49FC-9EAE-0298B1BCB6D8}"/>
              </a:ext>
            </a:extLst>
          </p:cNvPr>
          <p:cNvSpPr/>
          <p:nvPr/>
        </p:nvSpPr>
        <p:spPr>
          <a:xfrm>
            <a:off x="7932657" y="1401647"/>
            <a:ext cx="365117" cy="452403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vert270" wrap="square" lIns="114493" tIns="114493" rIns="114493" bIns="114493" numCol="1" spcCol="1270" anchor="ctr" anchorCtr="0">
            <a:no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</a:t>
            </a:r>
          </a:p>
        </p:txBody>
      </p:sp>
      <p:sp>
        <p:nvSpPr>
          <p:cNvPr id="78" name="Rettangolo con angoli arrotondati 77">
            <a:extLst>
              <a:ext uri="{FF2B5EF4-FFF2-40B4-BE49-F238E27FC236}">
                <a16:creationId xmlns:a16="http://schemas.microsoft.com/office/drawing/2014/main" id="{A58AE764-7C63-4410-AAD0-DE95EF83D251}"/>
              </a:ext>
            </a:extLst>
          </p:cNvPr>
          <p:cNvSpPr/>
          <p:nvPr/>
        </p:nvSpPr>
        <p:spPr>
          <a:xfrm>
            <a:off x="8465063" y="5265074"/>
            <a:ext cx="3523658" cy="84347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14493" tIns="114493" rIns="114493" bIns="11449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overall cluster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gathering sensors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together 3 times out of 4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D0FB853-EC1F-4C1E-ACF2-830C0A428553}"/>
              </a:ext>
            </a:extLst>
          </p:cNvPr>
          <p:cNvSpPr txBox="1"/>
          <p:nvPr/>
        </p:nvSpPr>
        <p:spPr>
          <a:xfrm>
            <a:off x="7872055" y="1391950"/>
            <a:ext cx="493384" cy="51935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787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13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25DB7A20-628C-4018-B0E5-074BEEF33C49}"/>
              </a:ext>
            </a:extLst>
          </p:cNvPr>
          <p:cNvSpPr/>
          <p:nvPr/>
        </p:nvSpPr>
        <p:spPr>
          <a:xfrm>
            <a:off x="4570946" y="150463"/>
            <a:ext cx="6059032" cy="410521"/>
          </a:xfrm>
          <a:custGeom>
            <a:avLst/>
            <a:gdLst>
              <a:gd name="connsiteX0" fmla="*/ 0 w 10898866"/>
              <a:gd name="connsiteY0" fmla="*/ 41052 h 410521"/>
              <a:gd name="connsiteX1" fmla="*/ 41052 w 10898866"/>
              <a:gd name="connsiteY1" fmla="*/ 0 h 410521"/>
              <a:gd name="connsiteX2" fmla="*/ 10857814 w 10898866"/>
              <a:gd name="connsiteY2" fmla="*/ 0 h 410521"/>
              <a:gd name="connsiteX3" fmla="*/ 10898866 w 10898866"/>
              <a:gd name="connsiteY3" fmla="*/ 41052 h 410521"/>
              <a:gd name="connsiteX4" fmla="*/ 10898866 w 10898866"/>
              <a:gd name="connsiteY4" fmla="*/ 369469 h 410521"/>
              <a:gd name="connsiteX5" fmla="*/ 10857814 w 10898866"/>
              <a:gd name="connsiteY5" fmla="*/ 410521 h 410521"/>
              <a:gd name="connsiteX6" fmla="*/ 41052 w 10898866"/>
              <a:gd name="connsiteY6" fmla="*/ 410521 h 410521"/>
              <a:gd name="connsiteX7" fmla="*/ 0 w 10898866"/>
              <a:gd name="connsiteY7" fmla="*/ 369469 h 410521"/>
              <a:gd name="connsiteX8" fmla="*/ 0 w 10898866"/>
              <a:gd name="connsiteY8" fmla="*/ 41052 h 41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866" h="410521">
                <a:moveTo>
                  <a:pt x="0" y="41052"/>
                </a:moveTo>
                <a:cubicBezTo>
                  <a:pt x="0" y="18380"/>
                  <a:pt x="18380" y="0"/>
                  <a:pt x="41052" y="0"/>
                </a:cubicBezTo>
                <a:lnTo>
                  <a:pt x="10857814" y="0"/>
                </a:lnTo>
                <a:cubicBezTo>
                  <a:pt x="10880486" y="0"/>
                  <a:pt x="10898866" y="18380"/>
                  <a:pt x="10898866" y="41052"/>
                </a:cubicBezTo>
                <a:lnTo>
                  <a:pt x="10898866" y="369469"/>
                </a:lnTo>
                <a:cubicBezTo>
                  <a:pt x="10898866" y="392141"/>
                  <a:pt x="10880486" y="410521"/>
                  <a:pt x="10857814" y="410521"/>
                </a:cubicBezTo>
                <a:lnTo>
                  <a:pt x="41052" y="410521"/>
                </a:lnTo>
                <a:cubicBezTo>
                  <a:pt x="18380" y="410521"/>
                  <a:pt x="0" y="392141"/>
                  <a:pt x="0" y="369469"/>
                </a:cubicBezTo>
                <a:lnTo>
                  <a:pt x="0" y="410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224" tIns="88224" rIns="88224" bIns="8822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Input data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4DE8AEB9-7586-4364-955E-102D458EDC72}"/>
              </a:ext>
            </a:extLst>
          </p:cNvPr>
          <p:cNvSpPr/>
          <p:nvPr/>
        </p:nvSpPr>
        <p:spPr>
          <a:xfrm>
            <a:off x="667389" y="968444"/>
            <a:ext cx="5219573" cy="30779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Yearly average hydrograph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8F5C034B-20E0-4CEA-8FCA-291D7384F37E}"/>
              </a:ext>
            </a:extLst>
          </p:cNvPr>
          <p:cNvSpPr/>
          <p:nvPr/>
        </p:nvSpPr>
        <p:spPr>
          <a:xfrm>
            <a:off x="6325406" y="968444"/>
            <a:ext cx="5219573" cy="30779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Complete timeseries of 5 years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1D27DD-713E-4B5B-8550-04E16EF18593}"/>
              </a:ext>
            </a:extLst>
          </p:cNvPr>
          <p:cNvSpPr txBox="1"/>
          <p:nvPr/>
        </p:nvSpPr>
        <p:spPr>
          <a:xfrm>
            <a:off x="3880602" y="74410"/>
            <a:ext cx="576123" cy="5626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4738B93-20CA-4ABC-9D93-6FFCC9E14B42}"/>
              </a:ext>
            </a:extLst>
          </p:cNvPr>
          <p:cNvGrpSpPr/>
          <p:nvPr/>
        </p:nvGrpSpPr>
        <p:grpSpPr>
          <a:xfrm>
            <a:off x="6250091" y="1573373"/>
            <a:ext cx="5439963" cy="1631007"/>
            <a:chOff x="14664" y="514261"/>
            <a:chExt cx="5219573" cy="307790"/>
          </a:xfrm>
          <a:solidFill>
            <a:schemeClr val="tx2">
              <a:lumMod val="75000"/>
            </a:schemeClr>
          </a:solidFill>
        </p:grpSpPr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248BA822-7942-447D-90B4-01026A9E668E}"/>
                </a:ext>
              </a:extLst>
            </p:cNvPr>
            <p:cNvSpPr/>
            <p:nvPr/>
          </p:nvSpPr>
          <p:spPr>
            <a:xfrm>
              <a:off x="14664" y="514261"/>
              <a:ext cx="5219573" cy="3077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E18F15B9-4068-4E30-AEA2-167B92743915}"/>
                </a:ext>
              </a:extLst>
            </p:cNvPr>
            <p:cNvSpPr txBox="1"/>
            <p:nvPr/>
          </p:nvSpPr>
          <p:spPr>
            <a:xfrm>
              <a:off x="105370" y="523276"/>
              <a:ext cx="5017810" cy="289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Timeseries of m</a:t>
              </a:r>
              <a:r>
                <a:rPr lang="en-U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onthly medians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Selection of the time period where most of the sensor are continuously recording – 5years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Subtraction of the period average level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Homogeneous dataset: 60sensors x 60months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74116977-D251-4033-9161-5EB29969E27A}"/>
              </a:ext>
            </a:extLst>
          </p:cNvPr>
          <p:cNvGrpSpPr/>
          <p:nvPr/>
        </p:nvGrpSpPr>
        <p:grpSpPr>
          <a:xfrm>
            <a:off x="562745" y="1574681"/>
            <a:ext cx="5439963" cy="1629699"/>
            <a:chOff x="14664" y="514261"/>
            <a:chExt cx="5219573" cy="307790"/>
          </a:xfrm>
          <a:solidFill>
            <a:schemeClr val="tx2">
              <a:lumMod val="75000"/>
            </a:schemeClr>
          </a:solidFill>
        </p:grpSpPr>
        <p:sp>
          <p:nvSpPr>
            <p:cNvPr id="19" name="Rettangolo con angoli arrotondati 18">
              <a:extLst>
                <a:ext uri="{FF2B5EF4-FFF2-40B4-BE49-F238E27FC236}">
                  <a16:creationId xmlns:a16="http://schemas.microsoft.com/office/drawing/2014/main" id="{5A450A37-2F0B-4BA4-ADEF-A0D05336811A}"/>
                </a:ext>
              </a:extLst>
            </p:cNvPr>
            <p:cNvSpPr/>
            <p:nvPr/>
          </p:nvSpPr>
          <p:spPr>
            <a:xfrm>
              <a:off x="14664" y="514261"/>
              <a:ext cx="5219573" cy="3077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875A4686-A25C-44F8-8070-85C29EEC67F0}"/>
                </a:ext>
              </a:extLst>
            </p:cNvPr>
            <p:cNvSpPr txBox="1"/>
            <p:nvPr/>
          </p:nvSpPr>
          <p:spPr>
            <a:xfrm>
              <a:off x="115069" y="523276"/>
              <a:ext cx="5025216" cy="289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Timeseries of m</a:t>
              </a:r>
              <a:r>
                <a:rPr lang="en-U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onthly medians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Subtraction of the year average level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For each month: month mean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Homogeneous dataset: 79sensors x 12months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1FAED757-FE98-4734-B43B-10BF0509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789" y="3542012"/>
            <a:ext cx="5432265" cy="279435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DCAD6AC-6BD1-41A1-BB74-5042EF448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45" y="3535785"/>
            <a:ext cx="5439963" cy="279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BD7EA8EE-EC03-4BCB-AA4E-84EC310F1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19" y="3406376"/>
            <a:ext cx="5444322" cy="256281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14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C447700-65A6-498D-B862-39707D657CBA}"/>
              </a:ext>
            </a:extLst>
          </p:cNvPr>
          <p:cNvSpPr/>
          <p:nvPr/>
        </p:nvSpPr>
        <p:spPr>
          <a:xfrm>
            <a:off x="638681" y="968444"/>
            <a:ext cx="10875442" cy="323934"/>
          </a:xfrm>
          <a:custGeom>
            <a:avLst/>
            <a:gdLst>
              <a:gd name="connsiteX0" fmla="*/ 0 w 10875442"/>
              <a:gd name="connsiteY0" fmla="*/ 32393 h 323934"/>
              <a:gd name="connsiteX1" fmla="*/ 32393 w 10875442"/>
              <a:gd name="connsiteY1" fmla="*/ 0 h 323934"/>
              <a:gd name="connsiteX2" fmla="*/ 10843049 w 10875442"/>
              <a:gd name="connsiteY2" fmla="*/ 0 h 323934"/>
              <a:gd name="connsiteX3" fmla="*/ 10875442 w 10875442"/>
              <a:gd name="connsiteY3" fmla="*/ 32393 h 323934"/>
              <a:gd name="connsiteX4" fmla="*/ 10875442 w 10875442"/>
              <a:gd name="connsiteY4" fmla="*/ 291541 h 323934"/>
              <a:gd name="connsiteX5" fmla="*/ 10843049 w 10875442"/>
              <a:gd name="connsiteY5" fmla="*/ 323934 h 323934"/>
              <a:gd name="connsiteX6" fmla="*/ 32393 w 10875442"/>
              <a:gd name="connsiteY6" fmla="*/ 323934 h 323934"/>
              <a:gd name="connsiteX7" fmla="*/ 0 w 10875442"/>
              <a:gd name="connsiteY7" fmla="*/ 291541 h 323934"/>
              <a:gd name="connsiteX8" fmla="*/ 0 w 10875442"/>
              <a:gd name="connsiteY8" fmla="*/ 32393 h 32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75442" h="323934">
                <a:moveTo>
                  <a:pt x="0" y="32393"/>
                </a:moveTo>
                <a:cubicBezTo>
                  <a:pt x="0" y="14503"/>
                  <a:pt x="14503" y="0"/>
                  <a:pt x="32393" y="0"/>
                </a:cubicBezTo>
                <a:lnTo>
                  <a:pt x="10843049" y="0"/>
                </a:lnTo>
                <a:cubicBezTo>
                  <a:pt x="10860939" y="0"/>
                  <a:pt x="10875442" y="14503"/>
                  <a:pt x="10875442" y="32393"/>
                </a:cubicBezTo>
                <a:lnTo>
                  <a:pt x="10875442" y="291541"/>
                </a:lnTo>
                <a:cubicBezTo>
                  <a:pt x="10875442" y="309431"/>
                  <a:pt x="10860939" y="323934"/>
                  <a:pt x="10843049" y="323934"/>
                </a:cubicBezTo>
                <a:lnTo>
                  <a:pt x="32393" y="323934"/>
                </a:lnTo>
                <a:cubicBezTo>
                  <a:pt x="14503" y="323934"/>
                  <a:pt x="0" y="309431"/>
                  <a:pt x="0" y="291541"/>
                </a:cubicBezTo>
                <a:lnTo>
                  <a:pt x="0" y="3239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068" tIns="78068" rIns="78068" bIns="78068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Seasonal trends</a:t>
            </a:r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9D8F5589-739E-4EFD-BBBA-D5DC8A7BBE49}"/>
              </a:ext>
            </a:extLst>
          </p:cNvPr>
          <p:cNvSpPr/>
          <p:nvPr/>
        </p:nvSpPr>
        <p:spPr>
          <a:xfrm>
            <a:off x="659891" y="1335400"/>
            <a:ext cx="5305104" cy="315622"/>
          </a:xfrm>
          <a:custGeom>
            <a:avLst/>
            <a:gdLst>
              <a:gd name="connsiteX0" fmla="*/ 0 w 5305104"/>
              <a:gd name="connsiteY0" fmla="*/ 31562 h 315622"/>
              <a:gd name="connsiteX1" fmla="*/ 31562 w 5305104"/>
              <a:gd name="connsiteY1" fmla="*/ 0 h 315622"/>
              <a:gd name="connsiteX2" fmla="*/ 5273542 w 5305104"/>
              <a:gd name="connsiteY2" fmla="*/ 0 h 315622"/>
              <a:gd name="connsiteX3" fmla="*/ 5305104 w 5305104"/>
              <a:gd name="connsiteY3" fmla="*/ 31562 h 315622"/>
              <a:gd name="connsiteX4" fmla="*/ 5305104 w 5305104"/>
              <a:gd name="connsiteY4" fmla="*/ 284060 h 315622"/>
              <a:gd name="connsiteX5" fmla="*/ 5273542 w 5305104"/>
              <a:gd name="connsiteY5" fmla="*/ 315622 h 315622"/>
              <a:gd name="connsiteX6" fmla="*/ 31562 w 5305104"/>
              <a:gd name="connsiteY6" fmla="*/ 315622 h 315622"/>
              <a:gd name="connsiteX7" fmla="*/ 0 w 5305104"/>
              <a:gd name="connsiteY7" fmla="*/ 284060 h 315622"/>
              <a:gd name="connsiteX8" fmla="*/ 0 w 5305104"/>
              <a:gd name="connsiteY8" fmla="*/ 31562 h 3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5104" h="315622">
                <a:moveTo>
                  <a:pt x="0" y="31562"/>
                </a:moveTo>
                <a:cubicBezTo>
                  <a:pt x="0" y="14131"/>
                  <a:pt x="14131" y="0"/>
                  <a:pt x="31562" y="0"/>
                </a:cubicBezTo>
                <a:lnTo>
                  <a:pt x="5273542" y="0"/>
                </a:lnTo>
                <a:cubicBezTo>
                  <a:pt x="5290973" y="0"/>
                  <a:pt x="5305104" y="14131"/>
                  <a:pt x="5305104" y="31562"/>
                </a:cubicBezTo>
                <a:lnTo>
                  <a:pt x="5305104" y="284060"/>
                </a:lnTo>
                <a:cubicBezTo>
                  <a:pt x="5305104" y="301491"/>
                  <a:pt x="5290973" y="315622"/>
                  <a:pt x="5273542" y="315622"/>
                </a:cubicBezTo>
                <a:lnTo>
                  <a:pt x="31562" y="315622"/>
                </a:lnTo>
                <a:cubicBezTo>
                  <a:pt x="14131" y="315622"/>
                  <a:pt x="0" y="301491"/>
                  <a:pt x="0" y="284060"/>
                </a:cubicBezTo>
                <a:lnTo>
                  <a:pt x="0" y="3156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824" tIns="77824" rIns="77824" bIns="7782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Mann-Kendall test</a:t>
            </a:r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51AE7247-82A4-47F6-BF38-70DD75EA5192}"/>
              </a:ext>
            </a:extLst>
          </p:cNvPr>
          <p:cNvSpPr/>
          <p:nvPr/>
        </p:nvSpPr>
        <p:spPr>
          <a:xfrm>
            <a:off x="6187809" y="1335400"/>
            <a:ext cx="5305104" cy="315622"/>
          </a:xfrm>
          <a:custGeom>
            <a:avLst/>
            <a:gdLst>
              <a:gd name="connsiteX0" fmla="*/ 0 w 5305104"/>
              <a:gd name="connsiteY0" fmla="*/ 31562 h 315622"/>
              <a:gd name="connsiteX1" fmla="*/ 31562 w 5305104"/>
              <a:gd name="connsiteY1" fmla="*/ 0 h 315622"/>
              <a:gd name="connsiteX2" fmla="*/ 5273542 w 5305104"/>
              <a:gd name="connsiteY2" fmla="*/ 0 h 315622"/>
              <a:gd name="connsiteX3" fmla="*/ 5305104 w 5305104"/>
              <a:gd name="connsiteY3" fmla="*/ 31562 h 315622"/>
              <a:gd name="connsiteX4" fmla="*/ 5305104 w 5305104"/>
              <a:gd name="connsiteY4" fmla="*/ 284060 h 315622"/>
              <a:gd name="connsiteX5" fmla="*/ 5273542 w 5305104"/>
              <a:gd name="connsiteY5" fmla="*/ 315622 h 315622"/>
              <a:gd name="connsiteX6" fmla="*/ 31562 w 5305104"/>
              <a:gd name="connsiteY6" fmla="*/ 315622 h 315622"/>
              <a:gd name="connsiteX7" fmla="*/ 0 w 5305104"/>
              <a:gd name="connsiteY7" fmla="*/ 284060 h 315622"/>
              <a:gd name="connsiteX8" fmla="*/ 0 w 5305104"/>
              <a:gd name="connsiteY8" fmla="*/ 31562 h 3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5104" h="315622">
                <a:moveTo>
                  <a:pt x="0" y="31562"/>
                </a:moveTo>
                <a:cubicBezTo>
                  <a:pt x="0" y="14131"/>
                  <a:pt x="14131" y="0"/>
                  <a:pt x="31562" y="0"/>
                </a:cubicBezTo>
                <a:lnTo>
                  <a:pt x="5273542" y="0"/>
                </a:lnTo>
                <a:cubicBezTo>
                  <a:pt x="5290973" y="0"/>
                  <a:pt x="5305104" y="14131"/>
                  <a:pt x="5305104" y="31562"/>
                </a:cubicBezTo>
                <a:lnTo>
                  <a:pt x="5305104" y="284060"/>
                </a:lnTo>
                <a:cubicBezTo>
                  <a:pt x="5305104" y="301491"/>
                  <a:pt x="5290973" y="315622"/>
                  <a:pt x="5273542" y="315622"/>
                </a:cubicBezTo>
                <a:lnTo>
                  <a:pt x="31562" y="315622"/>
                </a:lnTo>
                <a:cubicBezTo>
                  <a:pt x="14131" y="315622"/>
                  <a:pt x="0" y="301491"/>
                  <a:pt x="0" y="284060"/>
                </a:cubicBezTo>
                <a:lnTo>
                  <a:pt x="0" y="3156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824" tIns="77824" rIns="77824" bIns="77824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Sen’s slope estimator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0DECE2F-2B68-4981-80E9-CC8790BDCE11}"/>
              </a:ext>
            </a:extLst>
          </p:cNvPr>
          <p:cNvGrpSpPr/>
          <p:nvPr/>
        </p:nvGrpSpPr>
        <p:grpSpPr>
          <a:xfrm>
            <a:off x="6205565" y="1701535"/>
            <a:ext cx="5439963" cy="1631007"/>
            <a:chOff x="14664" y="514261"/>
            <a:chExt cx="5219573" cy="307790"/>
          </a:xfrm>
          <a:solidFill>
            <a:schemeClr val="tx2">
              <a:lumMod val="75000"/>
            </a:schemeClr>
          </a:solidFill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DD420978-6EFF-4059-AE87-C118A680D99A}"/>
                </a:ext>
              </a:extLst>
            </p:cNvPr>
            <p:cNvSpPr/>
            <p:nvPr/>
          </p:nvSpPr>
          <p:spPr>
            <a:xfrm>
              <a:off x="14664" y="514261"/>
              <a:ext cx="5219573" cy="3077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0AB4665-ACCB-42D1-A81D-1E32F681C78C}"/>
                </a:ext>
              </a:extLst>
            </p:cNvPr>
            <p:cNvSpPr txBox="1"/>
            <p:nvPr/>
          </p:nvSpPr>
          <p:spPr>
            <a:xfrm>
              <a:off x="105370" y="523276"/>
              <a:ext cx="5017810" cy="289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Timeseries of monthly medians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For each month: estimation of the seasonal trend slope?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Estimation of the overall trend slope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Homogeneous dataset: 79sensors x (12+1)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7BC7121-C318-4406-AB26-513BF7FF0022}"/>
              </a:ext>
            </a:extLst>
          </p:cNvPr>
          <p:cNvGrpSpPr/>
          <p:nvPr/>
        </p:nvGrpSpPr>
        <p:grpSpPr>
          <a:xfrm>
            <a:off x="518219" y="1702843"/>
            <a:ext cx="5439963" cy="1629699"/>
            <a:chOff x="14664" y="514261"/>
            <a:chExt cx="5219573" cy="307790"/>
          </a:xfrm>
          <a:solidFill>
            <a:schemeClr val="tx2">
              <a:lumMod val="75000"/>
            </a:schemeClr>
          </a:solidFill>
        </p:grpSpPr>
        <p:sp>
          <p:nvSpPr>
            <p:cNvPr id="18" name="Rettangolo con angoli arrotondati 17">
              <a:extLst>
                <a:ext uri="{FF2B5EF4-FFF2-40B4-BE49-F238E27FC236}">
                  <a16:creationId xmlns:a16="http://schemas.microsoft.com/office/drawing/2014/main" id="{0623433A-7422-4D12-85B0-D8DA41170C9D}"/>
                </a:ext>
              </a:extLst>
            </p:cNvPr>
            <p:cNvSpPr/>
            <p:nvPr/>
          </p:nvSpPr>
          <p:spPr>
            <a:xfrm>
              <a:off x="14664" y="514261"/>
              <a:ext cx="5219573" cy="30779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B6B8CDE5-D578-4ED9-BE79-89146C4015E3}"/>
                </a:ext>
              </a:extLst>
            </p:cNvPr>
            <p:cNvSpPr txBox="1"/>
            <p:nvPr/>
          </p:nvSpPr>
          <p:spPr>
            <a:xfrm>
              <a:off x="115069" y="523276"/>
              <a:ext cx="5025216" cy="2897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Timeseries of m</a:t>
              </a:r>
              <a:r>
                <a:rPr lang="en-U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onthly medians</a:t>
              </a: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For each month: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there is a statistically significant </a:t>
              </a:r>
              <a:r>
                <a:rPr lang="en-US" sz="18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trend?</a:t>
              </a:r>
            </a:p>
            <a:p>
              <a:pPr marL="34290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There is an overall significant trend?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lvl="0" indent="-34290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Homogeneous dataset: 79sensors x (12+1)</a:t>
              </a:r>
              <a:endParaRPr lang="en-US" sz="18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5" name="Immagine 34">
            <a:extLst>
              <a:ext uri="{FF2B5EF4-FFF2-40B4-BE49-F238E27FC236}">
                <a16:creationId xmlns:a16="http://schemas.microsoft.com/office/drawing/2014/main" id="{6EB5FD02-7503-45AF-A49E-81F9204B2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565" y="3401167"/>
            <a:ext cx="5453614" cy="2562815"/>
          </a:xfrm>
          <a:prstGeom prst="rect">
            <a:avLst/>
          </a:prstGeom>
        </p:spPr>
      </p:pic>
      <p:sp>
        <p:nvSpPr>
          <p:cNvPr id="41" name="Figura a mano libera: forma 40">
            <a:extLst>
              <a:ext uri="{FF2B5EF4-FFF2-40B4-BE49-F238E27FC236}">
                <a16:creationId xmlns:a16="http://schemas.microsoft.com/office/drawing/2014/main" id="{195C9302-AD58-4B69-A929-D81A314D57E5}"/>
              </a:ext>
            </a:extLst>
          </p:cNvPr>
          <p:cNvSpPr/>
          <p:nvPr/>
        </p:nvSpPr>
        <p:spPr>
          <a:xfrm>
            <a:off x="4570946" y="150463"/>
            <a:ext cx="6059032" cy="410521"/>
          </a:xfrm>
          <a:custGeom>
            <a:avLst/>
            <a:gdLst>
              <a:gd name="connsiteX0" fmla="*/ 0 w 10898866"/>
              <a:gd name="connsiteY0" fmla="*/ 41052 h 410521"/>
              <a:gd name="connsiteX1" fmla="*/ 41052 w 10898866"/>
              <a:gd name="connsiteY1" fmla="*/ 0 h 410521"/>
              <a:gd name="connsiteX2" fmla="*/ 10857814 w 10898866"/>
              <a:gd name="connsiteY2" fmla="*/ 0 h 410521"/>
              <a:gd name="connsiteX3" fmla="*/ 10898866 w 10898866"/>
              <a:gd name="connsiteY3" fmla="*/ 41052 h 410521"/>
              <a:gd name="connsiteX4" fmla="*/ 10898866 w 10898866"/>
              <a:gd name="connsiteY4" fmla="*/ 369469 h 410521"/>
              <a:gd name="connsiteX5" fmla="*/ 10857814 w 10898866"/>
              <a:gd name="connsiteY5" fmla="*/ 410521 h 410521"/>
              <a:gd name="connsiteX6" fmla="*/ 41052 w 10898866"/>
              <a:gd name="connsiteY6" fmla="*/ 410521 h 410521"/>
              <a:gd name="connsiteX7" fmla="*/ 0 w 10898866"/>
              <a:gd name="connsiteY7" fmla="*/ 369469 h 410521"/>
              <a:gd name="connsiteX8" fmla="*/ 0 w 10898866"/>
              <a:gd name="connsiteY8" fmla="*/ 41052 h 41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866" h="410521">
                <a:moveTo>
                  <a:pt x="0" y="41052"/>
                </a:moveTo>
                <a:cubicBezTo>
                  <a:pt x="0" y="18380"/>
                  <a:pt x="18380" y="0"/>
                  <a:pt x="41052" y="0"/>
                </a:cubicBezTo>
                <a:lnTo>
                  <a:pt x="10857814" y="0"/>
                </a:lnTo>
                <a:cubicBezTo>
                  <a:pt x="10880486" y="0"/>
                  <a:pt x="10898866" y="18380"/>
                  <a:pt x="10898866" y="41052"/>
                </a:cubicBezTo>
                <a:lnTo>
                  <a:pt x="10898866" y="369469"/>
                </a:lnTo>
                <a:cubicBezTo>
                  <a:pt x="10898866" y="392141"/>
                  <a:pt x="10880486" y="410521"/>
                  <a:pt x="10857814" y="410521"/>
                </a:cubicBezTo>
                <a:lnTo>
                  <a:pt x="41052" y="410521"/>
                </a:lnTo>
                <a:cubicBezTo>
                  <a:pt x="18380" y="410521"/>
                  <a:pt x="0" y="392141"/>
                  <a:pt x="0" y="369469"/>
                </a:cubicBezTo>
                <a:lnTo>
                  <a:pt x="0" y="410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224" tIns="88224" rIns="88224" bIns="8822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Input data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06254AC7-7DC0-4888-B8CF-85CFF6A65C65}"/>
              </a:ext>
            </a:extLst>
          </p:cNvPr>
          <p:cNvSpPr txBox="1"/>
          <p:nvPr/>
        </p:nvSpPr>
        <p:spPr>
          <a:xfrm>
            <a:off x="3880602" y="74410"/>
            <a:ext cx="576123" cy="56262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A7277BD-296F-4846-97A8-C1D91AACA482}"/>
              </a:ext>
            </a:extLst>
          </p:cNvPr>
          <p:cNvSpPr txBox="1"/>
          <p:nvPr/>
        </p:nvSpPr>
        <p:spPr>
          <a:xfrm>
            <a:off x="2243055" y="5944094"/>
            <a:ext cx="766669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sensors are recording an overall decreasing trend of the water table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important to monitor the gw system</a:t>
            </a:r>
          </a:p>
        </p:txBody>
      </p:sp>
    </p:spTree>
    <p:extLst>
      <p:ext uri="{BB962C8B-B14F-4D97-AF65-F5344CB8AC3E}">
        <p14:creationId xmlns:p14="http://schemas.microsoft.com/office/powerpoint/2010/main" val="2173376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15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70" name="Figura a mano libera: forma 69">
            <a:extLst>
              <a:ext uri="{FF2B5EF4-FFF2-40B4-BE49-F238E27FC236}">
                <a16:creationId xmlns:a16="http://schemas.microsoft.com/office/drawing/2014/main" id="{1973AA97-DEAA-4F96-8CA3-DCD21EB4BD26}"/>
              </a:ext>
            </a:extLst>
          </p:cNvPr>
          <p:cNvSpPr/>
          <p:nvPr/>
        </p:nvSpPr>
        <p:spPr>
          <a:xfrm>
            <a:off x="4624285" y="204160"/>
            <a:ext cx="5952353" cy="410521"/>
          </a:xfrm>
          <a:custGeom>
            <a:avLst/>
            <a:gdLst>
              <a:gd name="connsiteX0" fmla="*/ 0 w 10898866"/>
              <a:gd name="connsiteY0" fmla="*/ 41052 h 410521"/>
              <a:gd name="connsiteX1" fmla="*/ 41052 w 10898866"/>
              <a:gd name="connsiteY1" fmla="*/ 0 h 410521"/>
              <a:gd name="connsiteX2" fmla="*/ 10857814 w 10898866"/>
              <a:gd name="connsiteY2" fmla="*/ 0 h 410521"/>
              <a:gd name="connsiteX3" fmla="*/ 10898866 w 10898866"/>
              <a:gd name="connsiteY3" fmla="*/ 41052 h 410521"/>
              <a:gd name="connsiteX4" fmla="*/ 10898866 w 10898866"/>
              <a:gd name="connsiteY4" fmla="*/ 369469 h 410521"/>
              <a:gd name="connsiteX5" fmla="*/ 10857814 w 10898866"/>
              <a:gd name="connsiteY5" fmla="*/ 410521 h 410521"/>
              <a:gd name="connsiteX6" fmla="*/ 41052 w 10898866"/>
              <a:gd name="connsiteY6" fmla="*/ 410521 h 410521"/>
              <a:gd name="connsiteX7" fmla="*/ 0 w 10898866"/>
              <a:gd name="connsiteY7" fmla="*/ 369469 h 410521"/>
              <a:gd name="connsiteX8" fmla="*/ 0 w 10898866"/>
              <a:gd name="connsiteY8" fmla="*/ 41052 h 41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866" h="410521">
                <a:moveTo>
                  <a:pt x="0" y="41052"/>
                </a:moveTo>
                <a:cubicBezTo>
                  <a:pt x="0" y="18380"/>
                  <a:pt x="18380" y="0"/>
                  <a:pt x="41052" y="0"/>
                </a:cubicBezTo>
                <a:lnTo>
                  <a:pt x="10857814" y="0"/>
                </a:lnTo>
                <a:cubicBezTo>
                  <a:pt x="10880486" y="0"/>
                  <a:pt x="10898866" y="18380"/>
                  <a:pt x="10898866" y="41052"/>
                </a:cubicBezTo>
                <a:lnTo>
                  <a:pt x="10898866" y="369469"/>
                </a:lnTo>
                <a:cubicBezTo>
                  <a:pt x="10898866" y="392141"/>
                  <a:pt x="10880486" y="410521"/>
                  <a:pt x="10857814" y="410521"/>
                </a:cubicBezTo>
                <a:lnTo>
                  <a:pt x="41052" y="410521"/>
                </a:lnTo>
                <a:cubicBezTo>
                  <a:pt x="18380" y="410521"/>
                  <a:pt x="0" y="392141"/>
                  <a:pt x="0" y="369469"/>
                </a:cubicBezTo>
                <a:lnTo>
                  <a:pt x="0" y="410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224" tIns="88224" rIns="88224" bIns="8822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Figura a mano libera: forma 70">
            <a:extLst>
              <a:ext uri="{FF2B5EF4-FFF2-40B4-BE49-F238E27FC236}">
                <a16:creationId xmlns:a16="http://schemas.microsoft.com/office/drawing/2014/main" id="{D67CF5F1-6C10-4F57-959B-0A297E45B1DD}"/>
              </a:ext>
            </a:extLst>
          </p:cNvPr>
          <p:cNvSpPr/>
          <p:nvPr/>
        </p:nvSpPr>
        <p:spPr>
          <a:xfrm>
            <a:off x="987958" y="979974"/>
            <a:ext cx="5219573" cy="30779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Yearly average hydrograph</a:t>
            </a:r>
          </a:p>
        </p:txBody>
      </p:sp>
      <p:sp>
        <p:nvSpPr>
          <p:cNvPr id="72" name="Figura a mano libera: forma 71">
            <a:extLst>
              <a:ext uri="{FF2B5EF4-FFF2-40B4-BE49-F238E27FC236}">
                <a16:creationId xmlns:a16="http://schemas.microsoft.com/office/drawing/2014/main" id="{61E5936A-C2A7-4098-B273-8C319CC03DC6}"/>
              </a:ext>
            </a:extLst>
          </p:cNvPr>
          <p:cNvSpPr/>
          <p:nvPr/>
        </p:nvSpPr>
        <p:spPr>
          <a:xfrm>
            <a:off x="6645975" y="979974"/>
            <a:ext cx="5219573" cy="30779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Complete timeseries of 5 years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1D27DD-713E-4B5B-8550-04E16EF18593}"/>
              </a:ext>
            </a:extLst>
          </p:cNvPr>
          <p:cNvSpPr txBox="1"/>
          <p:nvPr/>
        </p:nvSpPr>
        <p:spPr>
          <a:xfrm>
            <a:off x="3880602" y="133384"/>
            <a:ext cx="576123" cy="56262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497BB00-79AA-40E0-83F4-1C60A5D84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" b="5165"/>
          <a:stretch/>
        </p:blipFill>
        <p:spPr>
          <a:xfrm>
            <a:off x="1024918" y="1643850"/>
            <a:ext cx="5182613" cy="208717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042555CE-7E45-478E-8439-65352571C9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9" b="3924"/>
          <a:stretch/>
        </p:blipFill>
        <p:spPr>
          <a:xfrm>
            <a:off x="111865" y="3602043"/>
            <a:ext cx="3774759" cy="315927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3BB5B4E-E006-45E3-8D13-C5BA34BCAA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94" b="3962"/>
          <a:stretch/>
        </p:blipFill>
        <p:spPr>
          <a:xfrm>
            <a:off x="3271801" y="4275247"/>
            <a:ext cx="2898770" cy="2288247"/>
          </a:xfrm>
          <a:prstGeom prst="rect">
            <a:avLst/>
          </a:prstGeom>
          <a:ln>
            <a:solidFill>
              <a:srgbClr val="104158"/>
            </a:solidFill>
          </a:ln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701FCA49-CB4B-400B-88B7-8D8FB6C4BE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80" t="2128" r="2072" b="3694"/>
          <a:stretch/>
        </p:blipFill>
        <p:spPr>
          <a:xfrm>
            <a:off x="6659811" y="1677968"/>
            <a:ext cx="5182613" cy="2072683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292DCB79-7E61-438C-B6CE-7B79ED71B2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734" r="541" b="3382"/>
          <a:stretch/>
        </p:blipFill>
        <p:spPr>
          <a:xfrm>
            <a:off x="6622851" y="3918977"/>
            <a:ext cx="5182613" cy="2644517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1D8E358-B4E8-4CEB-A65D-D7C0500F9266}"/>
              </a:ext>
            </a:extLst>
          </p:cNvPr>
          <p:cNvSpPr txBox="1"/>
          <p:nvPr/>
        </p:nvSpPr>
        <p:spPr>
          <a:xfrm>
            <a:off x="4990408" y="5207972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85C77656-98BC-4A00-8063-BE55ED38A3B7}"/>
              </a:ext>
            </a:extLst>
          </p:cNvPr>
          <p:cNvSpPr txBox="1"/>
          <p:nvPr/>
        </p:nvSpPr>
        <p:spPr>
          <a:xfrm rot="16200000">
            <a:off x="3546948" y="4357173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PC2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CF6C643C-DF82-43E2-9BAA-2F5388C1601A}"/>
              </a:ext>
            </a:extLst>
          </p:cNvPr>
          <p:cNvSpPr txBox="1"/>
          <p:nvPr/>
        </p:nvSpPr>
        <p:spPr>
          <a:xfrm>
            <a:off x="11330115" y="5777661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AE5B1211-8C09-4BEC-A84E-DE8ACFF682E1}"/>
              </a:ext>
            </a:extLst>
          </p:cNvPr>
          <p:cNvSpPr txBox="1"/>
          <p:nvPr/>
        </p:nvSpPr>
        <p:spPr>
          <a:xfrm rot="16200000">
            <a:off x="9482543" y="4210783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PC2</a:t>
            </a:r>
          </a:p>
        </p:txBody>
      </p:sp>
      <p:sp>
        <p:nvSpPr>
          <p:cNvPr id="67" name="Rettangolo 66">
            <a:extLst>
              <a:ext uri="{FF2B5EF4-FFF2-40B4-BE49-F238E27FC236}">
                <a16:creationId xmlns:a16="http://schemas.microsoft.com/office/drawing/2014/main" id="{7B9475B5-D312-4F79-94F6-0A7035936B43}"/>
              </a:ext>
            </a:extLst>
          </p:cNvPr>
          <p:cNvSpPr/>
          <p:nvPr/>
        </p:nvSpPr>
        <p:spPr>
          <a:xfrm>
            <a:off x="471315" y="1670722"/>
            <a:ext cx="553603" cy="2060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 components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B59E462-B923-40F4-9159-8B7D2831BBD6}"/>
              </a:ext>
            </a:extLst>
          </p:cNvPr>
          <p:cNvSpPr txBox="1"/>
          <p:nvPr/>
        </p:nvSpPr>
        <p:spPr>
          <a:xfrm>
            <a:off x="4119073" y="1258806"/>
            <a:ext cx="230828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 meaning: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typical hydrograph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2C442F2-3841-4D4D-A803-8F2BBEB5DD15}"/>
              </a:ext>
            </a:extLst>
          </p:cNvPr>
          <p:cNvSpPr txBox="1"/>
          <p:nvPr/>
        </p:nvSpPr>
        <p:spPr>
          <a:xfrm>
            <a:off x="9699109" y="1362815"/>
            <a:ext cx="239748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PC1: dry or wet years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4A9DA1A-61D3-46C5-A111-4270B9919F6F}"/>
              </a:ext>
            </a:extLst>
          </p:cNvPr>
          <p:cNvSpPr txBox="1"/>
          <p:nvPr/>
        </p:nvSpPr>
        <p:spPr>
          <a:xfrm>
            <a:off x="9444942" y="3530969"/>
            <a:ext cx="265164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PC2: kind of seasonality</a:t>
            </a:r>
          </a:p>
        </p:txBody>
      </p:sp>
    </p:spTree>
    <p:extLst>
      <p:ext uri="{BB962C8B-B14F-4D97-AF65-F5344CB8AC3E}">
        <p14:creationId xmlns:p14="http://schemas.microsoft.com/office/powerpoint/2010/main" val="702154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16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2DF7DBE9-FD36-4AC8-8447-207703D9367F}"/>
              </a:ext>
            </a:extLst>
          </p:cNvPr>
          <p:cNvSpPr/>
          <p:nvPr/>
        </p:nvSpPr>
        <p:spPr>
          <a:xfrm>
            <a:off x="643185" y="1171012"/>
            <a:ext cx="5219573" cy="30779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Yearly average hydrograph</a:t>
            </a:r>
          </a:p>
        </p:txBody>
      </p:sp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94AFBB51-B25A-454B-BA53-9EB68DDB6785}"/>
              </a:ext>
            </a:extLst>
          </p:cNvPr>
          <p:cNvSpPr/>
          <p:nvPr/>
        </p:nvSpPr>
        <p:spPr>
          <a:xfrm>
            <a:off x="6301202" y="1171012"/>
            <a:ext cx="5219573" cy="30779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Complete timeseries of 5 years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EFC3A68-6061-4133-A164-3839E24D5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40" y="1625194"/>
            <a:ext cx="4882749" cy="462047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A244061-7E44-45EF-8D8F-7C53A0ED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701" y="1625194"/>
            <a:ext cx="4905759" cy="462047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3F850CC-51A1-4A97-A3F9-6B518F6293F0}"/>
              </a:ext>
            </a:extLst>
          </p:cNvPr>
          <p:cNvSpPr txBox="1"/>
          <p:nvPr/>
        </p:nvSpPr>
        <p:spPr>
          <a:xfrm>
            <a:off x="5826228" y="2814400"/>
            <a:ext cx="53954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CD07936-674A-47AA-8346-8A69D04CAF45}"/>
              </a:ext>
            </a:extLst>
          </p:cNvPr>
          <p:cNvSpPr/>
          <p:nvPr/>
        </p:nvSpPr>
        <p:spPr>
          <a:xfrm>
            <a:off x="5923927" y="2949280"/>
            <a:ext cx="102871" cy="102870"/>
          </a:xfrm>
          <a:prstGeom prst="ellipse">
            <a:avLst/>
          </a:prstGeom>
          <a:solidFill>
            <a:srgbClr val="CD2E9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7ADC6D81-E10C-4633-8DFD-0DA9F1F6181D}"/>
              </a:ext>
            </a:extLst>
          </p:cNvPr>
          <p:cNvSpPr/>
          <p:nvPr/>
        </p:nvSpPr>
        <p:spPr>
          <a:xfrm>
            <a:off x="5922342" y="3220332"/>
            <a:ext cx="102871" cy="102870"/>
          </a:xfrm>
          <a:prstGeom prst="ellipse">
            <a:avLst/>
          </a:prstGeom>
          <a:solidFill>
            <a:srgbClr val="7542D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F02A250-18AD-4D1A-A7FC-D664BED06AFC}"/>
              </a:ext>
            </a:extLst>
          </p:cNvPr>
          <p:cNvSpPr/>
          <p:nvPr/>
        </p:nvSpPr>
        <p:spPr>
          <a:xfrm>
            <a:off x="5922342" y="3491384"/>
            <a:ext cx="102871" cy="102870"/>
          </a:xfrm>
          <a:prstGeom prst="ellipse">
            <a:avLst/>
          </a:prstGeom>
          <a:solidFill>
            <a:srgbClr val="ADDE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230C3A58-3FDE-4461-A846-5D5ACC86AE34}"/>
              </a:ext>
            </a:extLst>
          </p:cNvPr>
          <p:cNvSpPr/>
          <p:nvPr/>
        </p:nvSpPr>
        <p:spPr>
          <a:xfrm>
            <a:off x="5927573" y="3743677"/>
            <a:ext cx="102871" cy="102870"/>
          </a:xfrm>
          <a:prstGeom prst="ellipse">
            <a:avLst/>
          </a:prstGeom>
          <a:solidFill>
            <a:srgbClr val="CF835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82FF3CCD-4EC9-4F2C-9C4D-1F885E686C37}"/>
              </a:ext>
            </a:extLst>
          </p:cNvPr>
          <p:cNvSpPr/>
          <p:nvPr/>
        </p:nvSpPr>
        <p:spPr>
          <a:xfrm>
            <a:off x="5927573" y="4014729"/>
            <a:ext cx="102871" cy="102870"/>
          </a:xfrm>
          <a:prstGeom prst="ellipse">
            <a:avLst/>
          </a:prstGeom>
          <a:solidFill>
            <a:srgbClr val="4FD67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E86764F-15EC-4CEC-8A3E-D8BBD1CC3A4D}"/>
              </a:ext>
            </a:extLst>
          </p:cNvPr>
          <p:cNvSpPr txBox="1"/>
          <p:nvPr/>
        </p:nvSpPr>
        <p:spPr>
          <a:xfrm>
            <a:off x="4321276" y="5021053"/>
            <a:ext cx="3549445" cy="150810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General agreement</a:t>
            </a:r>
            <a:r>
              <a:rPr lang="en-US" sz="3200" dirty="0"/>
              <a:t>:</a:t>
            </a:r>
          </a:p>
          <a:p>
            <a:pPr algn="ctr"/>
            <a:r>
              <a:rPr lang="en-US" sz="2000" dirty="0"/>
              <a:t>Only yearly hydrograph following used because it considers all dataset sensors</a:t>
            </a: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34D846AF-239A-4970-B805-3DADF15C2ECE}"/>
              </a:ext>
            </a:extLst>
          </p:cNvPr>
          <p:cNvSpPr/>
          <p:nvPr/>
        </p:nvSpPr>
        <p:spPr>
          <a:xfrm>
            <a:off x="4624285" y="204160"/>
            <a:ext cx="5952353" cy="410521"/>
          </a:xfrm>
          <a:custGeom>
            <a:avLst/>
            <a:gdLst>
              <a:gd name="connsiteX0" fmla="*/ 0 w 10898866"/>
              <a:gd name="connsiteY0" fmla="*/ 41052 h 410521"/>
              <a:gd name="connsiteX1" fmla="*/ 41052 w 10898866"/>
              <a:gd name="connsiteY1" fmla="*/ 0 h 410521"/>
              <a:gd name="connsiteX2" fmla="*/ 10857814 w 10898866"/>
              <a:gd name="connsiteY2" fmla="*/ 0 h 410521"/>
              <a:gd name="connsiteX3" fmla="*/ 10898866 w 10898866"/>
              <a:gd name="connsiteY3" fmla="*/ 41052 h 410521"/>
              <a:gd name="connsiteX4" fmla="*/ 10898866 w 10898866"/>
              <a:gd name="connsiteY4" fmla="*/ 369469 h 410521"/>
              <a:gd name="connsiteX5" fmla="*/ 10857814 w 10898866"/>
              <a:gd name="connsiteY5" fmla="*/ 410521 h 410521"/>
              <a:gd name="connsiteX6" fmla="*/ 41052 w 10898866"/>
              <a:gd name="connsiteY6" fmla="*/ 410521 h 410521"/>
              <a:gd name="connsiteX7" fmla="*/ 0 w 10898866"/>
              <a:gd name="connsiteY7" fmla="*/ 369469 h 410521"/>
              <a:gd name="connsiteX8" fmla="*/ 0 w 10898866"/>
              <a:gd name="connsiteY8" fmla="*/ 41052 h 41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866" h="410521">
                <a:moveTo>
                  <a:pt x="0" y="41052"/>
                </a:moveTo>
                <a:cubicBezTo>
                  <a:pt x="0" y="18380"/>
                  <a:pt x="18380" y="0"/>
                  <a:pt x="41052" y="0"/>
                </a:cubicBezTo>
                <a:lnTo>
                  <a:pt x="10857814" y="0"/>
                </a:lnTo>
                <a:cubicBezTo>
                  <a:pt x="10880486" y="0"/>
                  <a:pt x="10898866" y="18380"/>
                  <a:pt x="10898866" y="41052"/>
                </a:cubicBezTo>
                <a:lnTo>
                  <a:pt x="10898866" y="369469"/>
                </a:lnTo>
                <a:cubicBezTo>
                  <a:pt x="10898866" y="392141"/>
                  <a:pt x="10880486" y="410521"/>
                  <a:pt x="10857814" y="410521"/>
                </a:cubicBezTo>
                <a:lnTo>
                  <a:pt x="41052" y="410521"/>
                </a:lnTo>
                <a:cubicBezTo>
                  <a:pt x="18380" y="410521"/>
                  <a:pt x="0" y="392141"/>
                  <a:pt x="0" y="369469"/>
                </a:cubicBezTo>
                <a:lnTo>
                  <a:pt x="0" y="410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224" tIns="88224" rIns="88224" bIns="8822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6A578EC-702F-4B76-83F0-1983AE3BD8B4}"/>
              </a:ext>
            </a:extLst>
          </p:cNvPr>
          <p:cNvSpPr txBox="1"/>
          <p:nvPr/>
        </p:nvSpPr>
        <p:spPr>
          <a:xfrm>
            <a:off x="3880602" y="133384"/>
            <a:ext cx="576123" cy="56262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3929321-A7AA-4DB1-9224-EA70FB57F41C}"/>
              </a:ext>
            </a:extLst>
          </p:cNvPr>
          <p:cNvSpPr txBox="1"/>
          <p:nvPr/>
        </p:nvSpPr>
        <p:spPr>
          <a:xfrm>
            <a:off x="5293346" y="1614071"/>
            <a:ext cx="157726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Previously identified clusters,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map</a:t>
            </a:r>
          </a:p>
        </p:txBody>
      </p:sp>
    </p:spTree>
    <p:extLst>
      <p:ext uri="{BB962C8B-B14F-4D97-AF65-F5344CB8AC3E}">
        <p14:creationId xmlns:p14="http://schemas.microsoft.com/office/powerpoint/2010/main" val="1189488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17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C7EAD86D-51B5-423E-AE3F-72944FCF2945}"/>
              </a:ext>
            </a:extLst>
          </p:cNvPr>
          <p:cNvSpPr/>
          <p:nvPr/>
        </p:nvSpPr>
        <p:spPr>
          <a:xfrm>
            <a:off x="354748" y="967146"/>
            <a:ext cx="11482503" cy="292353"/>
          </a:xfrm>
          <a:custGeom>
            <a:avLst/>
            <a:gdLst>
              <a:gd name="connsiteX0" fmla="*/ 0 w 10874996"/>
              <a:gd name="connsiteY0" fmla="*/ 31192 h 311922"/>
              <a:gd name="connsiteX1" fmla="*/ 31192 w 10874996"/>
              <a:gd name="connsiteY1" fmla="*/ 0 h 311922"/>
              <a:gd name="connsiteX2" fmla="*/ 10843804 w 10874996"/>
              <a:gd name="connsiteY2" fmla="*/ 0 h 311922"/>
              <a:gd name="connsiteX3" fmla="*/ 10874996 w 10874996"/>
              <a:gd name="connsiteY3" fmla="*/ 31192 h 311922"/>
              <a:gd name="connsiteX4" fmla="*/ 10874996 w 10874996"/>
              <a:gd name="connsiteY4" fmla="*/ 280730 h 311922"/>
              <a:gd name="connsiteX5" fmla="*/ 10843804 w 10874996"/>
              <a:gd name="connsiteY5" fmla="*/ 311922 h 311922"/>
              <a:gd name="connsiteX6" fmla="*/ 31192 w 10874996"/>
              <a:gd name="connsiteY6" fmla="*/ 311922 h 311922"/>
              <a:gd name="connsiteX7" fmla="*/ 0 w 10874996"/>
              <a:gd name="connsiteY7" fmla="*/ 280730 h 311922"/>
              <a:gd name="connsiteX8" fmla="*/ 0 w 10874996"/>
              <a:gd name="connsiteY8" fmla="*/ 31192 h 31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74996" h="311922">
                <a:moveTo>
                  <a:pt x="0" y="31192"/>
                </a:moveTo>
                <a:cubicBezTo>
                  <a:pt x="0" y="13965"/>
                  <a:pt x="13965" y="0"/>
                  <a:pt x="31192" y="0"/>
                </a:cubicBezTo>
                <a:lnTo>
                  <a:pt x="10843804" y="0"/>
                </a:lnTo>
                <a:cubicBezTo>
                  <a:pt x="10861031" y="0"/>
                  <a:pt x="10874996" y="13965"/>
                  <a:pt x="10874996" y="31192"/>
                </a:cubicBezTo>
                <a:lnTo>
                  <a:pt x="10874996" y="280730"/>
                </a:lnTo>
                <a:cubicBezTo>
                  <a:pt x="10874996" y="297957"/>
                  <a:pt x="10861031" y="311922"/>
                  <a:pt x="10843804" y="311922"/>
                </a:cubicBezTo>
                <a:lnTo>
                  <a:pt x="31192" y="311922"/>
                </a:lnTo>
                <a:cubicBezTo>
                  <a:pt x="13965" y="311922"/>
                  <a:pt x="0" y="297957"/>
                  <a:pt x="0" y="280730"/>
                </a:cubicBezTo>
                <a:lnTo>
                  <a:pt x="0" y="3119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716" tIns="77716" rIns="77716" bIns="7771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Seasonal trends - Sen’s slope estimator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582166B-8B4E-4696-A192-58AE58CEE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6482" r="50310" b="68153"/>
          <a:stretch/>
        </p:blipFill>
        <p:spPr>
          <a:xfrm>
            <a:off x="354748" y="1467128"/>
            <a:ext cx="4717034" cy="1554480"/>
          </a:xfrm>
          <a:prstGeom prst="rect">
            <a:avLst/>
          </a:prstGeom>
        </p:spPr>
      </p:pic>
      <p:pic>
        <p:nvPicPr>
          <p:cNvPr id="14" name="Immagine 13" descr="Immagine che contiene tavolo, sedendo, diverso, computer&#10;&#10;Descrizione generata automaticamente">
            <a:extLst>
              <a:ext uri="{FF2B5EF4-FFF2-40B4-BE49-F238E27FC236}">
                <a16:creationId xmlns:a16="http://schemas.microsoft.com/office/drawing/2014/main" id="{F7883ABF-F455-4703-9CB9-6E6BB4B334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8603" r="22417" b="8034"/>
          <a:stretch/>
        </p:blipFill>
        <p:spPr>
          <a:xfrm>
            <a:off x="5210774" y="1467128"/>
            <a:ext cx="6620962" cy="505307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79006BC7-CD6F-4DC2-B51C-2C184E3187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6272" r="29644" b="38363"/>
          <a:stretch/>
        </p:blipFill>
        <p:spPr>
          <a:xfrm>
            <a:off x="354748" y="3224593"/>
            <a:ext cx="4717034" cy="155448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47DA9E3-50C8-424F-8181-BF2B29ADBA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66022" r="9000" b="8612"/>
          <a:stretch/>
        </p:blipFill>
        <p:spPr>
          <a:xfrm>
            <a:off x="340741" y="4965723"/>
            <a:ext cx="4722549" cy="155448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6141E89-EE80-43F5-A320-314EB89D5A96}"/>
              </a:ext>
            </a:extLst>
          </p:cNvPr>
          <p:cNvSpPr txBox="1"/>
          <p:nvPr/>
        </p:nvSpPr>
        <p:spPr>
          <a:xfrm>
            <a:off x="9933385" y="3798848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AC430F4-F43F-4658-BBB7-A5082799214D}"/>
              </a:ext>
            </a:extLst>
          </p:cNvPr>
          <p:cNvSpPr txBox="1"/>
          <p:nvPr/>
        </p:nvSpPr>
        <p:spPr>
          <a:xfrm rot="16200000">
            <a:off x="8591500" y="1908381"/>
            <a:ext cx="4331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PC2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6D465EB-677A-4019-B03E-3ACE61160BFD}"/>
              </a:ext>
            </a:extLst>
          </p:cNvPr>
          <p:cNvSpPr txBox="1"/>
          <p:nvPr/>
        </p:nvSpPr>
        <p:spPr>
          <a:xfrm>
            <a:off x="9071949" y="5111314"/>
            <a:ext cx="2589135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Clusters not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easily identifiable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before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D0E0AA9-CEE3-44FF-B63A-1159211CB792}"/>
              </a:ext>
            </a:extLst>
          </p:cNvPr>
          <p:cNvSpPr txBox="1"/>
          <p:nvPr/>
        </p:nvSpPr>
        <p:spPr>
          <a:xfrm>
            <a:off x="2033997" y="5939198"/>
            <a:ext cx="213466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PC seems to be already noisy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5B5FA93C-5F1F-4FAD-A687-223345C153E0}"/>
              </a:ext>
            </a:extLst>
          </p:cNvPr>
          <p:cNvSpPr/>
          <p:nvPr/>
        </p:nvSpPr>
        <p:spPr>
          <a:xfrm>
            <a:off x="4624285" y="204160"/>
            <a:ext cx="5952353" cy="410521"/>
          </a:xfrm>
          <a:custGeom>
            <a:avLst/>
            <a:gdLst>
              <a:gd name="connsiteX0" fmla="*/ 0 w 10898866"/>
              <a:gd name="connsiteY0" fmla="*/ 41052 h 410521"/>
              <a:gd name="connsiteX1" fmla="*/ 41052 w 10898866"/>
              <a:gd name="connsiteY1" fmla="*/ 0 h 410521"/>
              <a:gd name="connsiteX2" fmla="*/ 10857814 w 10898866"/>
              <a:gd name="connsiteY2" fmla="*/ 0 h 410521"/>
              <a:gd name="connsiteX3" fmla="*/ 10898866 w 10898866"/>
              <a:gd name="connsiteY3" fmla="*/ 41052 h 410521"/>
              <a:gd name="connsiteX4" fmla="*/ 10898866 w 10898866"/>
              <a:gd name="connsiteY4" fmla="*/ 369469 h 410521"/>
              <a:gd name="connsiteX5" fmla="*/ 10857814 w 10898866"/>
              <a:gd name="connsiteY5" fmla="*/ 410521 h 410521"/>
              <a:gd name="connsiteX6" fmla="*/ 41052 w 10898866"/>
              <a:gd name="connsiteY6" fmla="*/ 410521 h 410521"/>
              <a:gd name="connsiteX7" fmla="*/ 0 w 10898866"/>
              <a:gd name="connsiteY7" fmla="*/ 369469 h 410521"/>
              <a:gd name="connsiteX8" fmla="*/ 0 w 10898866"/>
              <a:gd name="connsiteY8" fmla="*/ 41052 h 41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866" h="410521">
                <a:moveTo>
                  <a:pt x="0" y="41052"/>
                </a:moveTo>
                <a:cubicBezTo>
                  <a:pt x="0" y="18380"/>
                  <a:pt x="18380" y="0"/>
                  <a:pt x="41052" y="0"/>
                </a:cubicBezTo>
                <a:lnTo>
                  <a:pt x="10857814" y="0"/>
                </a:lnTo>
                <a:cubicBezTo>
                  <a:pt x="10880486" y="0"/>
                  <a:pt x="10898866" y="18380"/>
                  <a:pt x="10898866" y="41052"/>
                </a:cubicBezTo>
                <a:lnTo>
                  <a:pt x="10898866" y="369469"/>
                </a:lnTo>
                <a:cubicBezTo>
                  <a:pt x="10898866" y="392141"/>
                  <a:pt x="10880486" y="410521"/>
                  <a:pt x="10857814" y="410521"/>
                </a:cubicBezTo>
                <a:lnTo>
                  <a:pt x="41052" y="410521"/>
                </a:lnTo>
                <a:cubicBezTo>
                  <a:pt x="18380" y="410521"/>
                  <a:pt x="0" y="392141"/>
                  <a:pt x="0" y="369469"/>
                </a:cubicBezTo>
                <a:lnTo>
                  <a:pt x="0" y="410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224" tIns="88224" rIns="88224" bIns="8822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B3E80F6-C8D5-4748-9701-FBE8F1D71184}"/>
              </a:ext>
            </a:extLst>
          </p:cNvPr>
          <p:cNvSpPr txBox="1"/>
          <p:nvPr/>
        </p:nvSpPr>
        <p:spPr>
          <a:xfrm>
            <a:off x="3880602" y="133384"/>
            <a:ext cx="576123" cy="56262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A2F1738-BC7C-4125-A38F-70EA057B17B6}"/>
              </a:ext>
            </a:extLst>
          </p:cNvPr>
          <p:cNvSpPr txBox="1"/>
          <p:nvPr/>
        </p:nvSpPr>
        <p:spPr>
          <a:xfrm>
            <a:off x="100415" y="1337316"/>
            <a:ext cx="322916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PC1: general increasing trend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D6A948E-C998-4D60-A01F-ACE23A257689}"/>
              </a:ext>
            </a:extLst>
          </p:cNvPr>
          <p:cNvSpPr txBox="1"/>
          <p:nvPr/>
        </p:nvSpPr>
        <p:spPr>
          <a:xfrm>
            <a:off x="100415" y="3078953"/>
            <a:ext cx="322916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PC2: spring increasing trend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5E5A7E0-E54C-45B0-A6A5-FD701639F1CB}"/>
              </a:ext>
            </a:extLst>
          </p:cNvPr>
          <p:cNvSpPr txBox="1"/>
          <p:nvPr/>
        </p:nvSpPr>
        <p:spPr>
          <a:xfrm>
            <a:off x="91922" y="4838842"/>
            <a:ext cx="322916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PC3: fall increasing trend</a:t>
            </a:r>
          </a:p>
        </p:txBody>
      </p:sp>
    </p:spTree>
    <p:extLst>
      <p:ext uri="{BB962C8B-B14F-4D97-AF65-F5344CB8AC3E}">
        <p14:creationId xmlns:p14="http://schemas.microsoft.com/office/powerpoint/2010/main" val="3046948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18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33" name="Figura a mano libera: forma 32">
            <a:extLst>
              <a:ext uri="{FF2B5EF4-FFF2-40B4-BE49-F238E27FC236}">
                <a16:creationId xmlns:a16="http://schemas.microsoft.com/office/drawing/2014/main" id="{B3599149-2284-4098-A102-3C8207D9A25E}"/>
              </a:ext>
            </a:extLst>
          </p:cNvPr>
          <p:cNvSpPr/>
          <p:nvPr/>
        </p:nvSpPr>
        <p:spPr>
          <a:xfrm>
            <a:off x="735922" y="1101828"/>
            <a:ext cx="10874996" cy="311922"/>
          </a:xfrm>
          <a:custGeom>
            <a:avLst/>
            <a:gdLst>
              <a:gd name="connsiteX0" fmla="*/ 0 w 10874996"/>
              <a:gd name="connsiteY0" fmla="*/ 31192 h 311922"/>
              <a:gd name="connsiteX1" fmla="*/ 31192 w 10874996"/>
              <a:gd name="connsiteY1" fmla="*/ 0 h 311922"/>
              <a:gd name="connsiteX2" fmla="*/ 10843804 w 10874996"/>
              <a:gd name="connsiteY2" fmla="*/ 0 h 311922"/>
              <a:gd name="connsiteX3" fmla="*/ 10874996 w 10874996"/>
              <a:gd name="connsiteY3" fmla="*/ 31192 h 311922"/>
              <a:gd name="connsiteX4" fmla="*/ 10874996 w 10874996"/>
              <a:gd name="connsiteY4" fmla="*/ 280730 h 311922"/>
              <a:gd name="connsiteX5" fmla="*/ 10843804 w 10874996"/>
              <a:gd name="connsiteY5" fmla="*/ 311922 h 311922"/>
              <a:gd name="connsiteX6" fmla="*/ 31192 w 10874996"/>
              <a:gd name="connsiteY6" fmla="*/ 311922 h 311922"/>
              <a:gd name="connsiteX7" fmla="*/ 0 w 10874996"/>
              <a:gd name="connsiteY7" fmla="*/ 280730 h 311922"/>
              <a:gd name="connsiteX8" fmla="*/ 0 w 10874996"/>
              <a:gd name="connsiteY8" fmla="*/ 31192 h 31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74996" h="311922">
                <a:moveTo>
                  <a:pt x="0" y="31192"/>
                </a:moveTo>
                <a:cubicBezTo>
                  <a:pt x="0" y="13965"/>
                  <a:pt x="13965" y="0"/>
                  <a:pt x="31192" y="0"/>
                </a:cubicBezTo>
                <a:lnTo>
                  <a:pt x="10843804" y="0"/>
                </a:lnTo>
                <a:cubicBezTo>
                  <a:pt x="10861031" y="0"/>
                  <a:pt x="10874996" y="13965"/>
                  <a:pt x="10874996" y="31192"/>
                </a:cubicBezTo>
                <a:lnTo>
                  <a:pt x="10874996" y="280730"/>
                </a:lnTo>
                <a:cubicBezTo>
                  <a:pt x="10874996" y="297957"/>
                  <a:pt x="10861031" y="311922"/>
                  <a:pt x="10843804" y="311922"/>
                </a:cubicBezTo>
                <a:lnTo>
                  <a:pt x="31192" y="311922"/>
                </a:lnTo>
                <a:cubicBezTo>
                  <a:pt x="13965" y="311922"/>
                  <a:pt x="0" y="297957"/>
                  <a:pt x="0" y="280730"/>
                </a:cubicBezTo>
                <a:lnTo>
                  <a:pt x="0" y="3119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716" tIns="77716" rIns="77716" bIns="7771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Seasonal trends - Sen’s slope estimator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E3F52EC-820A-4BBF-AB94-F1A938BEE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61" y="1480763"/>
            <a:ext cx="5061079" cy="47889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61A9E5F-491E-4561-BBD9-C40BF2A04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05" y="4609832"/>
            <a:ext cx="1047750" cy="1562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73DA54A-FCED-417E-BF03-53888A9159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6560681" y="1480762"/>
            <a:ext cx="5066199" cy="47889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0DFA9A8-457C-4314-BE1E-C2FDC27DA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8452" y="4627949"/>
            <a:ext cx="1085850" cy="154398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E7421C2-4D4D-4897-831D-9CC06441C857}"/>
              </a:ext>
            </a:extLst>
          </p:cNvPr>
          <p:cNvSpPr txBox="1"/>
          <p:nvPr/>
        </p:nvSpPr>
        <p:spPr>
          <a:xfrm>
            <a:off x="827405" y="4289395"/>
            <a:ext cx="104775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A2041D5-3EF3-423F-847B-0EC4ACA831C8}"/>
              </a:ext>
            </a:extLst>
          </p:cNvPr>
          <p:cNvSpPr txBox="1"/>
          <p:nvPr/>
        </p:nvSpPr>
        <p:spPr>
          <a:xfrm>
            <a:off x="6668452" y="4289395"/>
            <a:ext cx="108585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PC2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D42E934-EF04-4A58-8B1A-10EC97268837}"/>
              </a:ext>
            </a:extLst>
          </p:cNvPr>
          <p:cNvSpPr txBox="1"/>
          <p:nvPr/>
        </p:nvSpPr>
        <p:spPr>
          <a:xfrm>
            <a:off x="9859040" y="4458672"/>
            <a:ext cx="1767840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a clear trend or gathering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950CB54-2774-4533-9226-C50F00474823}"/>
              </a:ext>
            </a:extLst>
          </p:cNvPr>
          <p:cNvSpPr txBox="1"/>
          <p:nvPr/>
        </p:nvSpPr>
        <p:spPr>
          <a:xfrm>
            <a:off x="4013200" y="4304783"/>
            <a:ext cx="1767840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General negative PC1 in the central belt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571F2F3-C489-44BC-B7A0-BAD34C66E211}"/>
              </a:ext>
            </a:extLst>
          </p:cNvPr>
          <p:cNvSpPr/>
          <p:nvPr/>
        </p:nvSpPr>
        <p:spPr>
          <a:xfrm rot="19750585">
            <a:off x="1352521" y="2578643"/>
            <a:ext cx="4296788" cy="1189333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6CC15515-6C81-4FFC-A9E9-D494BF0E3ED6}"/>
              </a:ext>
            </a:extLst>
          </p:cNvPr>
          <p:cNvSpPr/>
          <p:nvPr/>
        </p:nvSpPr>
        <p:spPr>
          <a:xfrm>
            <a:off x="4624285" y="204160"/>
            <a:ext cx="5952353" cy="410521"/>
          </a:xfrm>
          <a:custGeom>
            <a:avLst/>
            <a:gdLst>
              <a:gd name="connsiteX0" fmla="*/ 0 w 10898866"/>
              <a:gd name="connsiteY0" fmla="*/ 41052 h 410521"/>
              <a:gd name="connsiteX1" fmla="*/ 41052 w 10898866"/>
              <a:gd name="connsiteY1" fmla="*/ 0 h 410521"/>
              <a:gd name="connsiteX2" fmla="*/ 10857814 w 10898866"/>
              <a:gd name="connsiteY2" fmla="*/ 0 h 410521"/>
              <a:gd name="connsiteX3" fmla="*/ 10898866 w 10898866"/>
              <a:gd name="connsiteY3" fmla="*/ 41052 h 410521"/>
              <a:gd name="connsiteX4" fmla="*/ 10898866 w 10898866"/>
              <a:gd name="connsiteY4" fmla="*/ 369469 h 410521"/>
              <a:gd name="connsiteX5" fmla="*/ 10857814 w 10898866"/>
              <a:gd name="connsiteY5" fmla="*/ 410521 h 410521"/>
              <a:gd name="connsiteX6" fmla="*/ 41052 w 10898866"/>
              <a:gd name="connsiteY6" fmla="*/ 410521 h 410521"/>
              <a:gd name="connsiteX7" fmla="*/ 0 w 10898866"/>
              <a:gd name="connsiteY7" fmla="*/ 369469 h 410521"/>
              <a:gd name="connsiteX8" fmla="*/ 0 w 10898866"/>
              <a:gd name="connsiteY8" fmla="*/ 41052 h 410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8866" h="410521">
                <a:moveTo>
                  <a:pt x="0" y="41052"/>
                </a:moveTo>
                <a:cubicBezTo>
                  <a:pt x="0" y="18380"/>
                  <a:pt x="18380" y="0"/>
                  <a:pt x="41052" y="0"/>
                </a:cubicBezTo>
                <a:lnTo>
                  <a:pt x="10857814" y="0"/>
                </a:lnTo>
                <a:cubicBezTo>
                  <a:pt x="10880486" y="0"/>
                  <a:pt x="10898866" y="18380"/>
                  <a:pt x="10898866" y="41052"/>
                </a:cubicBezTo>
                <a:lnTo>
                  <a:pt x="10898866" y="369469"/>
                </a:lnTo>
                <a:cubicBezTo>
                  <a:pt x="10898866" y="392141"/>
                  <a:pt x="10880486" y="410521"/>
                  <a:pt x="10857814" y="410521"/>
                </a:cubicBezTo>
                <a:lnTo>
                  <a:pt x="41052" y="410521"/>
                </a:lnTo>
                <a:cubicBezTo>
                  <a:pt x="18380" y="410521"/>
                  <a:pt x="0" y="392141"/>
                  <a:pt x="0" y="369469"/>
                </a:cubicBezTo>
                <a:lnTo>
                  <a:pt x="0" y="41052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224" tIns="88224" rIns="88224" bIns="88224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PCA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0D21E9F-BFB2-46E3-AE61-AF5C94435CC1}"/>
              </a:ext>
            </a:extLst>
          </p:cNvPr>
          <p:cNvSpPr txBox="1"/>
          <p:nvPr/>
        </p:nvSpPr>
        <p:spPr>
          <a:xfrm>
            <a:off x="3880602" y="133384"/>
            <a:ext cx="576123" cy="56262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85161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19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93E71461-0C3D-414C-83AA-589E4772F1D1}"/>
              </a:ext>
            </a:extLst>
          </p:cNvPr>
          <p:cNvSpPr/>
          <p:nvPr/>
        </p:nvSpPr>
        <p:spPr>
          <a:xfrm>
            <a:off x="4702681" y="267131"/>
            <a:ext cx="5819554" cy="430494"/>
          </a:xfrm>
          <a:custGeom>
            <a:avLst/>
            <a:gdLst>
              <a:gd name="connsiteX0" fmla="*/ 0 w 10903393"/>
              <a:gd name="connsiteY0" fmla="*/ 43049 h 430494"/>
              <a:gd name="connsiteX1" fmla="*/ 43049 w 10903393"/>
              <a:gd name="connsiteY1" fmla="*/ 0 h 430494"/>
              <a:gd name="connsiteX2" fmla="*/ 10860344 w 10903393"/>
              <a:gd name="connsiteY2" fmla="*/ 0 h 430494"/>
              <a:gd name="connsiteX3" fmla="*/ 10903393 w 10903393"/>
              <a:gd name="connsiteY3" fmla="*/ 43049 h 430494"/>
              <a:gd name="connsiteX4" fmla="*/ 10903393 w 10903393"/>
              <a:gd name="connsiteY4" fmla="*/ 387445 h 430494"/>
              <a:gd name="connsiteX5" fmla="*/ 10860344 w 10903393"/>
              <a:gd name="connsiteY5" fmla="*/ 430494 h 430494"/>
              <a:gd name="connsiteX6" fmla="*/ 43049 w 10903393"/>
              <a:gd name="connsiteY6" fmla="*/ 430494 h 430494"/>
              <a:gd name="connsiteX7" fmla="*/ 0 w 10903393"/>
              <a:gd name="connsiteY7" fmla="*/ 387445 h 430494"/>
              <a:gd name="connsiteX8" fmla="*/ 0 w 10903393"/>
              <a:gd name="connsiteY8" fmla="*/ 43049 h 43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3393" h="430494">
                <a:moveTo>
                  <a:pt x="0" y="43049"/>
                </a:moveTo>
                <a:cubicBezTo>
                  <a:pt x="0" y="19274"/>
                  <a:pt x="19274" y="0"/>
                  <a:pt x="43049" y="0"/>
                </a:cubicBezTo>
                <a:lnTo>
                  <a:pt x="10860344" y="0"/>
                </a:lnTo>
                <a:cubicBezTo>
                  <a:pt x="10884119" y="0"/>
                  <a:pt x="10903393" y="19274"/>
                  <a:pt x="10903393" y="43049"/>
                </a:cubicBezTo>
                <a:lnTo>
                  <a:pt x="10903393" y="387445"/>
                </a:lnTo>
                <a:cubicBezTo>
                  <a:pt x="10903393" y="411220"/>
                  <a:pt x="10884119" y="430494"/>
                  <a:pt x="10860344" y="430494"/>
                </a:cubicBezTo>
                <a:lnTo>
                  <a:pt x="43049" y="430494"/>
                </a:lnTo>
                <a:cubicBezTo>
                  <a:pt x="19274" y="430494"/>
                  <a:pt x="0" y="411220"/>
                  <a:pt x="0" y="387445"/>
                </a:cubicBezTo>
                <a:lnTo>
                  <a:pt x="0" y="4304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809" tIns="88809" rIns="88809" bIns="88809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41C71F-2295-4A84-B8BE-8767DF1E5110}"/>
              </a:ext>
            </a:extLst>
          </p:cNvPr>
          <p:cNvSpPr txBox="1"/>
          <p:nvPr/>
        </p:nvSpPr>
        <p:spPr>
          <a:xfrm>
            <a:off x="3906168" y="203756"/>
            <a:ext cx="576123" cy="56262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8E0ED327-4ABA-42A0-A0FC-5A8281AA483C}"/>
              </a:ext>
            </a:extLst>
          </p:cNvPr>
          <p:cNvSpPr/>
          <p:nvPr/>
        </p:nvSpPr>
        <p:spPr>
          <a:xfrm>
            <a:off x="642540" y="1231348"/>
            <a:ext cx="10906919" cy="1451305"/>
          </a:xfrm>
          <a:prstGeom prst="roundRect">
            <a:avLst>
              <a:gd name="adj" fmla="val 1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E8DA070-9E77-473E-B8BD-0F9006C7F73A}"/>
              </a:ext>
            </a:extLst>
          </p:cNvPr>
          <p:cNvSpPr/>
          <p:nvPr/>
        </p:nvSpPr>
        <p:spPr>
          <a:xfrm>
            <a:off x="721359" y="1353175"/>
            <a:ext cx="10749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choices for applied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define the distance to find the similarity between every pair of objects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to link objects to group them into a binary, hierarchical cluster tree (distance between clusters)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Where to cut the hierarchical tree to split clusters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13C74864-6C6D-4A78-AFBF-E52A47CA0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893216"/>
              </p:ext>
            </p:extLst>
          </p:nvPr>
        </p:nvGraphicFramePr>
        <p:xfrm>
          <a:off x="238124" y="2894323"/>
          <a:ext cx="9637112" cy="212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0" name="Diagramma 29">
            <a:extLst>
              <a:ext uri="{FF2B5EF4-FFF2-40B4-BE49-F238E27FC236}">
                <a16:creationId xmlns:a16="http://schemas.microsoft.com/office/drawing/2014/main" id="{EC483ECC-6779-4E61-80BA-C05A3A28ED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0566607"/>
              </p:ext>
            </p:extLst>
          </p:nvPr>
        </p:nvGraphicFramePr>
        <p:xfrm>
          <a:off x="2304443" y="4443773"/>
          <a:ext cx="9637112" cy="212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3242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8253" y="6585279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9F8A3FB-2FBC-4621-BAD1-EAC5BE1A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11" y="302811"/>
            <a:ext cx="4683786" cy="625237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19FC24-B97A-4FA1-BC30-D5857376B79B}"/>
              </a:ext>
            </a:extLst>
          </p:cNvPr>
          <p:cNvSpPr txBox="1"/>
          <p:nvPr/>
        </p:nvSpPr>
        <p:spPr>
          <a:xfrm>
            <a:off x="4826197" y="302811"/>
            <a:ext cx="734945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I’d like to thank</a:t>
            </a:r>
            <a:b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u="sng" dirty="0">
                <a:latin typeface="Arial" panose="020B0604020202020204" pitchFamily="34" charset="0"/>
                <a:cs typeface="Arial" panose="020B0604020202020204" pitchFamily="34" charset="0"/>
              </a:rPr>
              <a:t>Professor Luìs Ribeiro 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who unfortunately passed away on April 3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2020 </a:t>
            </a: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My professor and master thesis co-supervisor: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he was a great teacher who made me discover, enjoy and get passionate 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 groundwater</a:t>
            </a: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 thank him for his help with this paper and guidance </a:t>
            </a: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on theoretical development, results comprehension and evaluation,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particularly on the Hierarchical clustering method</a:t>
            </a: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Some of his major contributions to sciences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Evaluation of an intrinsic and a specific vulnerability assessment method in comparison with groundwater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salinisation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and nitrate contamination in two agricultural regions in the south of Portugal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Application of a groundwater quality index as an assessment and communication tool in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agro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-environmental policies–Two Portuguese case studies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Probably his major contribution remains 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his strong international commitment, particularly in Latin American countries, 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where he devoted himself to the social implications of water management</a:t>
            </a:r>
          </a:p>
        </p:txBody>
      </p:sp>
    </p:spTree>
    <p:extLst>
      <p:ext uri="{BB962C8B-B14F-4D97-AF65-F5344CB8AC3E}">
        <p14:creationId xmlns:p14="http://schemas.microsoft.com/office/powerpoint/2010/main" val="185001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Hierarchical clustering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20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3424C42C-A7B9-4B1A-BF3D-74FD640FA0B7}"/>
              </a:ext>
            </a:extLst>
          </p:cNvPr>
          <p:cNvSpPr/>
          <p:nvPr/>
        </p:nvSpPr>
        <p:spPr>
          <a:xfrm rot="16200000">
            <a:off x="-1077216" y="2180583"/>
            <a:ext cx="2559291" cy="265160"/>
          </a:xfrm>
          <a:custGeom>
            <a:avLst/>
            <a:gdLst>
              <a:gd name="connsiteX0" fmla="*/ 0 w 2559291"/>
              <a:gd name="connsiteY0" fmla="*/ 26516 h 265160"/>
              <a:gd name="connsiteX1" fmla="*/ 26516 w 2559291"/>
              <a:gd name="connsiteY1" fmla="*/ 0 h 265160"/>
              <a:gd name="connsiteX2" fmla="*/ 2532775 w 2559291"/>
              <a:gd name="connsiteY2" fmla="*/ 0 h 265160"/>
              <a:gd name="connsiteX3" fmla="*/ 2559291 w 2559291"/>
              <a:gd name="connsiteY3" fmla="*/ 26516 h 265160"/>
              <a:gd name="connsiteX4" fmla="*/ 2559291 w 2559291"/>
              <a:gd name="connsiteY4" fmla="*/ 238644 h 265160"/>
              <a:gd name="connsiteX5" fmla="*/ 2532775 w 2559291"/>
              <a:gd name="connsiteY5" fmla="*/ 265160 h 265160"/>
              <a:gd name="connsiteX6" fmla="*/ 26516 w 2559291"/>
              <a:gd name="connsiteY6" fmla="*/ 265160 h 265160"/>
              <a:gd name="connsiteX7" fmla="*/ 0 w 2559291"/>
              <a:gd name="connsiteY7" fmla="*/ 238644 h 265160"/>
              <a:gd name="connsiteX8" fmla="*/ 0 w 2559291"/>
              <a:gd name="connsiteY8" fmla="*/ 26516 h 2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291" h="265160">
                <a:moveTo>
                  <a:pt x="0" y="26516"/>
                </a:moveTo>
                <a:cubicBezTo>
                  <a:pt x="0" y="11872"/>
                  <a:pt x="11872" y="0"/>
                  <a:pt x="26516" y="0"/>
                </a:cubicBezTo>
                <a:lnTo>
                  <a:pt x="2532775" y="0"/>
                </a:lnTo>
                <a:cubicBezTo>
                  <a:pt x="2547419" y="0"/>
                  <a:pt x="2559291" y="11872"/>
                  <a:pt x="2559291" y="26516"/>
                </a:cubicBezTo>
                <a:lnTo>
                  <a:pt x="2559291" y="238644"/>
                </a:lnTo>
                <a:cubicBezTo>
                  <a:pt x="2559291" y="253288"/>
                  <a:pt x="2547419" y="265160"/>
                  <a:pt x="2532775" y="265160"/>
                </a:cubicBezTo>
                <a:lnTo>
                  <a:pt x="26516" y="265160"/>
                </a:lnTo>
                <a:cubicBezTo>
                  <a:pt x="11872" y="265160"/>
                  <a:pt x="0" y="253288"/>
                  <a:pt x="0" y="238644"/>
                </a:cubicBezTo>
                <a:lnTo>
                  <a:pt x="0" y="2651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6" tIns="76346" rIns="76346" bIns="7634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Yearly av. hydrograph</a:t>
            </a:r>
            <a:endParaRPr lang="it-IT" sz="1800" kern="1200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151D95E2-7E92-4F90-A20E-BB119A4AE76D}"/>
              </a:ext>
            </a:extLst>
          </p:cNvPr>
          <p:cNvSpPr/>
          <p:nvPr/>
        </p:nvSpPr>
        <p:spPr>
          <a:xfrm rot="16200000">
            <a:off x="-1086355" y="4884323"/>
            <a:ext cx="2559291" cy="265160"/>
          </a:xfrm>
          <a:custGeom>
            <a:avLst/>
            <a:gdLst>
              <a:gd name="connsiteX0" fmla="*/ 0 w 2559291"/>
              <a:gd name="connsiteY0" fmla="*/ 26516 h 265160"/>
              <a:gd name="connsiteX1" fmla="*/ 26516 w 2559291"/>
              <a:gd name="connsiteY1" fmla="*/ 0 h 265160"/>
              <a:gd name="connsiteX2" fmla="*/ 2532775 w 2559291"/>
              <a:gd name="connsiteY2" fmla="*/ 0 h 265160"/>
              <a:gd name="connsiteX3" fmla="*/ 2559291 w 2559291"/>
              <a:gd name="connsiteY3" fmla="*/ 26516 h 265160"/>
              <a:gd name="connsiteX4" fmla="*/ 2559291 w 2559291"/>
              <a:gd name="connsiteY4" fmla="*/ 238644 h 265160"/>
              <a:gd name="connsiteX5" fmla="*/ 2532775 w 2559291"/>
              <a:gd name="connsiteY5" fmla="*/ 265160 h 265160"/>
              <a:gd name="connsiteX6" fmla="*/ 26516 w 2559291"/>
              <a:gd name="connsiteY6" fmla="*/ 265160 h 265160"/>
              <a:gd name="connsiteX7" fmla="*/ 0 w 2559291"/>
              <a:gd name="connsiteY7" fmla="*/ 238644 h 265160"/>
              <a:gd name="connsiteX8" fmla="*/ 0 w 2559291"/>
              <a:gd name="connsiteY8" fmla="*/ 26516 h 2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291" h="265160">
                <a:moveTo>
                  <a:pt x="0" y="26516"/>
                </a:moveTo>
                <a:cubicBezTo>
                  <a:pt x="0" y="11872"/>
                  <a:pt x="11872" y="0"/>
                  <a:pt x="26516" y="0"/>
                </a:cubicBezTo>
                <a:lnTo>
                  <a:pt x="2532775" y="0"/>
                </a:lnTo>
                <a:cubicBezTo>
                  <a:pt x="2547419" y="0"/>
                  <a:pt x="2559291" y="11872"/>
                  <a:pt x="2559291" y="26516"/>
                </a:cubicBezTo>
                <a:lnTo>
                  <a:pt x="2559291" y="238644"/>
                </a:lnTo>
                <a:cubicBezTo>
                  <a:pt x="2559291" y="253288"/>
                  <a:pt x="2547419" y="265160"/>
                  <a:pt x="2532775" y="265160"/>
                </a:cubicBezTo>
                <a:lnTo>
                  <a:pt x="26516" y="265160"/>
                </a:lnTo>
                <a:cubicBezTo>
                  <a:pt x="11872" y="265160"/>
                  <a:pt x="0" y="253288"/>
                  <a:pt x="0" y="238644"/>
                </a:cubicBezTo>
                <a:lnTo>
                  <a:pt x="0" y="2651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6" tIns="76346" rIns="76346" bIns="7634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/>
              <a:t>Seasonal trends</a:t>
            </a:r>
            <a:endParaRPr lang="en-US" sz="18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1DB9F877-42C4-4C27-9AB3-8B09DF995E6E}"/>
              </a:ext>
            </a:extLst>
          </p:cNvPr>
          <p:cNvSpPr/>
          <p:nvPr/>
        </p:nvSpPr>
        <p:spPr>
          <a:xfrm rot="5400000">
            <a:off x="10718814" y="2180583"/>
            <a:ext cx="2559291" cy="265160"/>
          </a:xfrm>
          <a:custGeom>
            <a:avLst/>
            <a:gdLst>
              <a:gd name="connsiteX0" fmla="*/ 0 w 2559291"/>
              <a:gd name="connsiteY0" fmla="*/ 26516 h 265160"/>
              <a:gd name="connsiteX1" fmla="*/ 26516 w 2559291"/>
              <a:gd name="connsiteY1" fmla="*/ 0 h 265160"/>
              <a:gd name="connsiteX2" fmla="*/ 2532775 w 2559291"/>
              <a:gd name="connsiteY2" fmla="*/ 0 h 265160"/>
              <a:gd name="connsiteX3" fmla="*/ 2559291 w 2559291"/>
              <a:gd name="connsiteY3" fmla="*/ 26516 h 265160"/>
              <a:gd name="connsiteX4" fmla="*/ 2559291 w 2559291"/>
              <a:gd name="connsiteY4" fmla="*/ 238644 h 265160"/>
              <a:gd name="connsiteX5" fmla="*/ 2532775 w 2559291"/>
              <a:gd name="connsiteY5" fmla="*/ 265160 h 265160"/>
              <a:gd name="connsiteX6" fmla="*/ 26516 w 2559291"/>
              <a:gd name="connsiteY6" fmla="*/ 265160 h 265160"/>
              <a:gd name="connsiteX7" fmla="*/ 0 w 2559291"/>
              <a:gd name="connsiteY7" fmla="*/ 238644 h 265160"/>
              <a:gd name="connsiteX8" fmla="*/ 0 w 2559291"/>
              <a:gd name="connsiteY8" fmla="*/ 26516 h 2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291" h="265160">
                <a:moveTo>
                  <a:pt x="0" y="26516"/>
                </a:moveTo>
                <a:cubicBezTo>
                  <a:pt x="0" y="11872"/>
                  <a:pt x="11872" y="0"/>
                  <a:pt x="26516" y="0"/>
                </a:cubicBezTo>
                <a:lnTo>
                  <a:pt x="2532775" y="0"/>
                </a:lnTo>
                <a:cubicBezTo>
                  <a:pt x="2547419" y="0"/>
                  <a:pt x="2559291" y="11872"/>
                  <a:pt x="2559291" y="26516"/>
                </a:cubicBezTo>
                <a:lnTo>
                  <a:pt x="2559291" y="238644"/>
                </a:lnTo>
                <a:cubicBezTo>
                  <a:pt x="2559291" y="253288"/>
                  <a:pt x="2547419" y="265160"/>
                  <a:pt x="2532775" y="265160"/>
                </a:cubicBezTo>
                <a:lnTo>
                  <a:pt x="26516" y="265160"/>
                </a:lnTo>
                <a:cubicBezTo>
                  <a:pt x="11872" y="265160"/>
                  <a:pt x="0" y="253288"/>
                  <a:pt x="0" y="238644"/>
                </a:cubicBezTo>
                <a:lnTo>
                  <a:pt x="0" y="2651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6" tIns="76346" rIns="76346" bIns="7634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PCA components</a:t>
            </a: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574C050C-6EF9-49D8-B4E1-3E569BD352D3}"/>
              </a:ext>
            </a:extLst>
          </p:cNvPr>
          <p:cNvSpPr/>
          <p:nvPr/>
        </p:nvSpPr>
        <p:spPr>
          <a:xfrm rot="5400000">
            <a:off x="10718814" y="4884324"/>
            <a:ext cx="2559291" cy="265160"/>
          </a:xfrm>
          <a:custGeom>
            <a:avLst/>
            <a:gdLst>
              <a:gd name="connsiteX0" fmla="*/ 0 w 2559291"/>
              <a:gd name="connsiteY0" fmla="*/ 26516 h 265160"/>
              <a:gd name="connsiteX1" fmla="*/ 26516 w 2559291"/>
              <a:gd name="connsiteY1" fmla="*/ 0 h 265160"/>
              <a:gd name="connsiteX2" fmla="*/ 2532775 w 2559291"/>
              <a:gd name="connsiteY2" fmla="*/ 0 h 265160"/>
              <a:gd name="connsiteX3" fmla="*/ 2559291 w 2559291"/>
              <a:gd name="connsiteY3" fmla="*/ 26516 h 265160"/>
              <a:gd name="connsiteX4" fmla="*/ 2559291 w 2559291"/>
              <a:gd name="connsiteY4" fmla="*/ 238644 h 265160"/>
              <a:gd name="connsiteX5" fmla="*/ 2532775 w 2559291"/>
              <a:gd name="connsiteY5" fmla="*/ 265160 h 265160"/>
              <a:gd name="connsiteX6" fmla="*/ 26516 w 2559291"/>
              <a:gd name="connsiteY6" fmla="*/ 265160 h 265160"/>
              <a:gd name="connsiteX7" fmla="*/ 0 w 2559291"/>
              <a:gd name="connsiteY7" fmla="*/ 238644 h 265160"/>
              <a:gd name="connsiteX8" fmla="*/ 0 w 2559291"/>
              <a:gd name="connsiteY8" fmla="*/ 26516 h 26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9291" h="265160">
                <a:moveTo>
                  <a:pt x="0" y="26516"/>
                </a:moveTo>
                <a:cubicBezTo>
                  <a:pt x="0" y="11872"/>
                  <a:pt x="11872" y="0"/>
                  <a:pt x="26516" y="0"/>
                </a:cubicBezTo>
                <a:lnTo>
                  <a:pt x="2532775" y="0"/>
                </a:lnTo>
                <a:cubicBezTo>
                  <a:pt x="2547419" y="0"/>
                  <a:pt x="2559291" y="11872"/>
                  <a:pt x="2559291" y="26516"/>
                </a:cubicBezTo>
                <a:lnTo>
                  <a:pt x="2559291" y="238644"/>
                </a:lnTo>
                <a:cubicBezTo>
                  <a:pt x="2559291" y="253288"/>
                  <a:pt x="2547419" y="265160"/>
                  <a:pt x="2532775" y="265160"/>
                </a:cubicBezTo>
                <a:lnTo>
                  <a:pt x="26516" y="265160"/>
                </a:lnTo>
                <a:cubicBezTo>
                  <a:pt x="11872" y="265160"/>
                  <a:pt x="0" y="253288"/>
                  <a:pt x="0" y="238644"/>
                </a:cubicBezTo>
                <a:lnTo>
                  <a:pt x="0" y="2651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346" tIns="76346" rIns="76346" bIns="76346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kern="1200" dirty="0">
                <a:latin typeface="Arial" panose="020B0604020202020204" pitchFamily="34" charset="0"/>
                <a:cs typeface="Arial" panose="020B0604020202020204" pitchFamily="34" charset="0"/>
              </a:rPr>
              <a:t>All previous variables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9B6D674-2F2A-458D-8E3B-A13BD42C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501" y="1033516"/>
            <a:ext cx="2717696" cy="255929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628248A-7CFC-47F3-928E-C77CE9281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74" y="3737257"/>
            <a:ext cx="2717696" cy="255983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FC57543-283C-427A-A4A3-D4B459E91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92" y="1033016"/>
            <a:ext cx="2726736" cy="255979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55B1713-1A58-4431-A4C4-B163ABF2D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698" y="3775833"/>
            <a:ext cx="2666856" cy="252056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86FB9C6-1D38-4495-A1E8-087096845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26" y="860572"/>
            <a:ext cx="5352348" cy="5052274"/>
          </a:xfrm>
          <a:prstGeom prst="rect">
            <a:avLst/>
          </a:prstGeom>
        </p:spPr>
      </p:pic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18FEAA09-4D8C-41A4-B5FD-551AAE74603E}"/>
              </a:ext>
            </a:extLst>
          </p:cNvPr>
          <p:cNvSpPr/>
          <p:nvPr/>
        </p:nvSpPr>
        <p:spPr>
          <a:xfrm>
            <a:off x="4702681" y="267131"/>
            <a:ext cx="5819554" cy="430494"/>
          </a:xfrm>
          <a:custGeom>
            <a:avLst/>
            <a:gdLst>
              <a:gd name="connsiteX0" fmla="*/ 0 w 10903393"/>
              <a:gd name="connsiteY0" fmla="*/ 43049 h 430494"/>
              <a:gd name="connsiteX1" fmla="*/ 43049 w 10903393"/>
              <a:gd name="connsiteY1" fmla="*/ 0 h 430494"/>
              <a:gd name="connsiteX2" fmla="*/ 10860344 w 10903393"/>
              <a:gd name="connsiteY2" fmla="*/ 0 h 430494"/>
              <a:gd name="connsiteX3" fmla="*/ 10903393 w 10903393"/>
              <a:gd name="connsiteY3" fmla="*/ 43049 h 430494"/>
              <a:gd name="connsiteX4" fmla="*/ 10903393 w 10903393"/>
              <a:gd name="connsiteY4" fmla="*/ 387445 h 430494"/>
              <a:gd name="connsiteX5" fmla="*/ 10860344 w 10903393"/>
              <a:gd name="connsiteY5" fmla="*/ 430494 h 430494"/>
              <a:gd name="connsiteX6" fmla="*/ 43049 w 10903393"/>
              <a:gd name="connsiteY6" fmla="*/ 430494 h 430494"/>
              <a:gd name="connsiteX7" fmla="*/ 0 w 10903393"/>
              <a:gd name="connsiteY7" fmla="*/ 387445 h 430494"/>
              <a:gd name="connsiteX8" fmla="*/ 0 w 10903393"/>
              <a:gd name="connsiteY8" fmla="*/ 43049 h 43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03393" h="430494">
                <a:moveTo>
                  <a:pt x="0" y="43049"/>
                </a:moveTo>
                <a:cubicBezTo>
                  <a:pt x="0" y="19274"/>
                  <a:pt x="19274" y="0"/>
                  <a:pt x="43049" y="0"/>
                </a:cubicBezTo>
                <a:lnTo>
                  <a:pt x="10860344" y="0"/>
                </a:lnTo>
                <a:cubicBezTo>
                  <a:pt x="10884119" y="0"/>
                  <a:pt x="10903393" y="19274"/>
                  <a:pt x="10903393" y="43049"/>
                </a:cubicBezTo>
                <a:lnTo>
                  <a:pt x="10903393" y="387445"/>
                </a:lnTo>
                <a:cubicBezTo>
                  <a:pt x="10903393" y="411220"/>
                  <a:pt x="10884119" y="430494"/>
                  <a:pt x="10860344" y="430494"/>
                </a:cubicBezTo>
                <a:lnTo>
                  <a:pt x="43049" y="430494"/>
                </a:lnTo>
                <a:cubicBezTo>
                  <a:pt x="19274" y="430494"/>
                  <a:pt x="0" y="411220"/>
                  <a:pt x="0" y="387445"/>
                </a:cubicBezTo>
                <a:lnTo>
                  <a:pt x="0" y="4304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809" tIns="88809" rIns="88809" bIns="88809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</a:t>
            </a:r>
            <a:endParaRPr lang="it-IT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64C6A53-E4B7-4725-8CF3-939F0FD418A9}"/>
              </a:ext>
            </a:extLst>
          </p:cNvPr>
          <p:cNvSpPr txBox="1"/>
          <p:nvPr/>
        </p:nvSpPr>
        <p:spPr>
          <a:xfrm>
            <a:off x="3906168" y="203756"/>
            <a:ext cx="576123" cy="56262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E913DC-2732-4D9E-9750-A8A2511BC711}"/>
              </a:ext>
            </a:extLst>
          </p:cNvPr>
          <p:cNvSpPr txBox="1"/>
          <p:nvPr/>
        </p:nvSpPr>
        <p:spPr>
          <a:xfrm>
            <a:off x="3284495" y="5623524"/>
            <a:ext cx="561500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 cluster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grouping sensors in same clusters 3 times out of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35 not clustered sensors</a:t>
            </a:r>
          </a:p>
        </p:txBody>
      </p:sp>
    </p:spTree>
    <p:extLst>
      <p:ext uri="{BB962C8B-B14F-4D97-AF65-F5344CB8AC3E}">
        <p14:creationId xmlns:p14="http://schemas.microsoft.com/office/powerpoint/2010/main" val="1754977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Methods comparison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21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86FB9C6-1D38-4495-A1E8-08709684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320" y="1184568"/>
            <a:ext cx="3168248" cy="299062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5E913DC-2732-4D9E-9750-A8A2511BC711}"/>
              </a:ext>
            </a:extLst>
          </p:cNvPr>
          <p:cNvSpPr txBox="1"/>
          <p:nvPr/>
        </p:nvSpPr>
        <p:spPr>
          <a:xfrm>
            <a:off x="9479643" y="1150781"/>
            <a:ext cx="2629700" cy="284693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13 clusters (44 sensors)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35 not clustered sensors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Complicated and longer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 multiple choices that affect results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e.g. input data,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clustering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Possibly, more insights on the gw system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thanks to Mann-Kendall, 	Sen’s slope and PCA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2DDF416A-9000-4CD8-8B7F-B5F354901071}"/>
              </a:ext>
            </a:extLst>
          </p:cNvPr>
          <p:cNvSpPr/>
          <p:nvPr/>
        </p:nvSpPr>
        <p:spPr>
          <a:xfrm>
            <a:off x="6310301" y="674582"/>
            <a:ext cx="5219573" cy="54000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  <a:solidFill>
            <a:srgbClr val="CC33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Hierarchical clustering (HC)</a:t>
            </a:r>
            <a:endParaRPr lang="en-U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magine 23" descr="Immagine che contiene aquilone, mappa, testo, volando&#10;&#10;Descrizione generata automaticamente">
            <a:extLst>
              <a:ext uri="{FF2B5EF4-FFF2-40B4-BE49-F238E27FC236}">
                <a16:creationId xmlns:a16="http://schemas.microsoft.com/office/drawing/2014/main" id="{B4EBECC4-0BD6-469E-8A06-155A73E4A1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5238" r="20413" b="7242"/>
          <a:stretch/>
        </p:blipFill>
        <p:spPr>
          <a:xfrm>
            <a:off x="2617750" y="1184568"/>
            <a:ext cx="3157931" cy="2990623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985EBA9-349C-43A5-A079-76C55EEEDCDF}"/>
              </a:ext>
            </a:extLst>
          </p:cNvPr>
          <p:cNvSpPr txBox="1"/>
          <p:nvPr/>
        </p:nvSpPr>
        <p:spPr>
          <a:xfrm>
            <a:off x="77987" y="1144503"/>
            <a:ext cx="2629701" cy="14927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 clusters (37 sensors)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42 not clustered sensors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Easy technique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Fast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 subjective choices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6B9C801C-C2A0-47E9-B42D-BA5FC79559B7}"/>
              </a:ext>
            </a:extLst>
          </p:cNvPr>
          <p:cNvSpPr/>
          <p:nvPr/>
        </p:nvSpPr>
        <p:spPr>
          <a:xfrm>
            <a:off x="657457" y="675300"/>
            <a:ext cx="5219573" cy="540000"/>
          </a:xfrm>
          <a:custGeom>
            <a:avLst/>
            <a:gdLst>
              <a:gd name="connsiteX0" fmla="*/ 0 w 5219573"/>
              <a:gd name="connsiteY0" fmla="*/ 30779 h 307790"/>
              <a:gd name="connsiteX1" fmla="*/ 30779 w 5219573"/>
              <a:gd name="connsiteY1" fmla="*/ 0 h 307790"/>
              <a:gd name="connsiteX2" fmla="*/ 5188794 w 5219573"/>
              <a:gd name="connsiteY2" fmla="*/ 0 h 307790"/>
              <a:gd name="connsiteX3" fmla="*/ 5219573 w 5219573"/>
              <a:gd name="connsiteY3" fmla="*/ 30779 h 307790"/>
              <a:gd name="connsiteX4" fmla="*/ 5219573 w 5219573"/>
              <a:gd name="connsiteY4" fmla="*/ 277011 h 307790"/>
              <a:gd name="connsiteX5" fmla="*/ 5188794 w 5219573"/>
              <a:gd name="connsiteY5" fmla="*/ 307790 h 307790"/>
              <a:gd name="connsiteX6" fmla="*/ 30779 w 5219573"/>
              <a:gd name="connsiteY6" fmla="*/ 307790 h 307790"/>
              <a:gd name="connsiteX7" fmla="*/ 0 w 5219573"/>
              <a:gd name="connsiteY7" fmla="*/ 277011 h 307790"/>
              <a:gd name="connsiteX8" fmla="*/ 0 w 5219573"/>
              <a:gd name="connsiteY8" fmla="*/ 30779 h 30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19573" h="307790">
                <a:moveTo>
                  <a:pt x="0" y="30779"/>
                </a:moveTo>
                <a:cubicBezTo>
                  <a:pt x="0" y="13780"/>
                  <a:pt x="13780" y="0"/>
                  <a:pt x="30779" y="0"/>
                </a:cubicBezTo>
                <a:lnTo>
                  <a:pt x="5188794" y="0"/>
                </a:lnTo>
                <a:cubicBezTo>
                  <a:pt x="5205793" y="0"/>
                  <a:pt x="5219573" y="13780"/>
                  <a:pt x="5219573" y="30779"/>
                </a:cubicBezTo>
                <a:lnTo>
                  <a:pt x="5219573" y="277011"/>
                </a:lnTo>
                <a:cubicBezTo>
                  <a:pt x="5219573" y="294010"/>
                  <a:pt x="5205793" y="307790"/>
                  <a:pt x="5188794" y="307790"/>
                </a:cubicBezTo>
                <a:lnTo>
                  <a:pt x="30779" y="307790"/>
                </a:lnTo>
                <a:cubicBezTo>
                  <a:pt x="13780" y="307790"/>
                  <a:pt x="0" y="294010"/>
                  <a:pt x="0" y="277011"/>
                </a:cubicBezTo>
                <a:lnTo>
                  <a:pt x="0" y="30779"/>
                </a:lnTo>
                <a:close/>
              </a:path>
            </a:pathLst>
          </a:custGeom>
          <a:solidFill>
            <a:srgbClr val="CC33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77595" tIns="77595" rIns="77595" bIns="77595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Oscillation correlation (OC)</a:t>
            </a:r>
            <a:endParaRPr lang="en-U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A01158-2440-41DC-8303-9057F35D0C53}"/>
              </a:ext>
            </a:extLst>
          </p:cNvPr>
          <p:cNvSpPr txBox="1"/>
          <p:nvPr/>
        </p:nvSpPr>
        <p:spPr>
          <a:xfrm>
            <a:off x="5014560" y="3435641"/>
            <a:ext cx="209704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sensors are grouped together</a:t>
            </a:r>
          </a:p>
        </p:txBody>
      </p:sp>
      <p:graphicFrame>
        <p:nvGraphicFramePr>
          <p:cNvPr id="3" name="Tabella 4">
            <a:extLst>
              <a:ext uri="{FF2B5EF4-FFF2-40B4-BE49-F238E27FC236}">
                <a16:creationId xmlns:a16="http://schemas.microsoft.com/office/drawing/2014/main" id="{4F0EA924-F01A-40E7-B3A9-CE58735AD1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249244"/>
              </p:ext>
            </p:extLst>
          </p:nvPr>
        </p:nvGraphicFramePr>
        <p:xfrm>
          <a:off x="2342534" y="4095148"/>
          <a:ext cx="7543800" cy="2520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460">
                  <a:extLst>
                    <a:ext uri="{9D8B030D-6E8A-4147-A177-3AD203B41FA5}">
                      <a16:colId xmlns:a16="http://schemas.microsoft.com/office/drawing/2014/main" val="4231550126"/>
                    </a:ext>
                  </a:extLst>
                </a:gridCol>
                <a:gridCol w="955806">
                  <a:extLst>
                    <a:ext uri="{9D8B030D-6E8A-4147-A177-3AD203B41FA5}">
                      <a16:colId xmlns:a16="http://schemas.microsoft.com/office/drawing/2014/main" val="1432519936"/>
                    </a:ext>
                  </a:extLst>
                </a:gridCol>
                <a:gridCol w="1247639">
                  <a:extLst>
                    <a:ext uri="{9D8B030D-6E8A-4147-A177-3AD203B41FA5}">
                      <a16:colId xmlns:a16="http://schemas.microsoft.com/office/drawing/2014/main" val="1273724019"/>
                    </a:ext>
                  </a:extLst>
                </a:gridCol>
                <a:gridCol w="3783895">
                  <a:extLst>
                    <a:ext uri="{9D8B030D-6E8A-4147-A177-3AD203B41FA5}">
                      <a16:colId xmlns:a16="http://schemas.microsoft.com/office/drawing/2014/main" val="40356764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251623"/>
                  </a:ext>
                </a:extLst>
              </a:tr>
              <a:tr h="457538">
                <a:tc>
                  <a:txBody>
                    <a:bodyPr/>
                    <a:lstStyle/>
                    <a:p>
                      <a:r>
                        <a:rPr lang="en-US" dirty="0"/>
                        <a:t>         Astico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big cl </a:t>
                      </a:r>
                      <a:br>
                        <a:rPr lang="en-US" dirty="0"/>
                      </a:br>
                      <a:r>
                        <a:rPr lang="en-US" dirty="0"/>
                        <a:t>+ 1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Mostly not clustered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 big cl: where there are paleochannels</a:t>
                      </a:r>
                      <a:br>
                        <a:rPr lang="en-US" dirty="0"/>
                      </a:br>
                      <a:r>
                        <a:rPr lang="en-US" dirty="0"/>
                        <a:t>HC shows similar hydrographs but different trends and PCA components (slide 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66457"/>
                  </a:ext>
                </a:extLst>
              </a:tr>
              <a:tr h="337377">
                <a:tc>
                  <a:txBody>
                    <a:bodyPr/>
                    <a:lstStyle/>
                    <a:p>
                      <a:r>
                        <a:rPr lang="en-US" dirty="0"/>
                        <a:t>         Brenta – north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Different but comparable cl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 cluster are correlated between themselves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652410"/>
                  </a:ext>
                </a:extLst>
              </a:tr>
              <a:tr h="337377">
                <a:tc>
                  <a:txBody>
                    <a:bodyPr/>
                    <a:lstStyle/>
                    <a:p>
                      <a:r>
                        <a:rPr lang="en-US" dirty="0"/>
                        <a:t>         Brenta – 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small 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 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 clusters are maintained and enlarged in HC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4510924"/>
                  </a:ext>
                </a:extLst>
              </a:tr>
              <a:tr h="457538">
                <a:tc>
                  <a:txBody>
                    <a:bodyPr/>
                    <a:lstStyle/>
                    <a:p>
                      <a:r>
                        <a:rPr lang="en-US" dirty="0"/>
                        <a:t>         Leogra-</a:t>
                      </a:r>
                      <a:br>
                        <a:rPr lang="en-US" dirty="0"/>
                      </a:br>
                      <a:r>
                        <a:rPr lang="en-US" dirty="0"/>
                        <a:t>          Timonchio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sensors, different couples</a:t>
                      </a:r>
                      <a:br>
                        <a:rPr lang="en-US" dirty="0"/>
                      </a:br>
                      <a:r>
                        <a:rPr lang="en-US" dirty="0"/>
                        <a:t>OC cluster never together in 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237336"/>
                  </a:ext>
                </a:extLst>
              </a:tr>
              <a:tr h="337377">
                <a:tc>
                  <a:txBody>
                    <a:bodyPr/>
                    <a:lstStyle/>
                    <a:p>
                      <a:r>
                        <a:rPr lang="en-US" dirty="0"/>
                        <a:t>          Vicenza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small 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small OC cluster is recognized also in HC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808653"/>
                  </a:ext>
                </a:extLst>
              </a:tr>
            </a:tbl>
          </a:graphicData>
        </a:graphic>
      </p:graphicFrame>
      <p:sp>
        <p:nvSpPr>
          <p:cNvPr id="6" name="Ovale 5">
            <a:extLst>
              <a:ext uri="{FF2B5EF4-FFF2-40B4-BE49-F238E27FC236}">
                <a16:creationId xmlns:a16="http://schemas.microsoft.com/office/drawing/2014/main" id="{01D12237-7D58-4DB7-8AE8-1AFEB5BD0809}"/>
              </a:ext>
            </a:extLst>
          </p:cNvPr>
          <p:cNvSpPr/>
          <p:nvPr/>
        </p:nvSpPr>
        <p:spPr>
          <a:xfrm rot="1513255">
            <a:off x="3348461" y="1319112"/>
            <a:ext cx="1006666" cy="18063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57B39595-4E5F-4063-B3A7-BD7C1D8C265D}"/>
              </a:ext>
            </a:extLst>
          </p:cNvPr>
          <p:cNvSpPr/>
          <p:nvPr/>
        </p:nvSpPr>
        <p:spPr>
          <a:xfrm rot="921015">
            <a:off x="2768004" y="1672810"/>
            <a:ext cx="590791" cy="79611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29187580-F9DF-4461-A81B-F73757C223A7}"/>
              </a:ext>
            </a:extLst>
          </p:cNvPr>
          <p:cNvSpPr/>
          <p:nvPr/>
        </p:nvSpPr>
        <p:spPr>
          <a:xfrm rot="921015">
            <a:off x="4572421" y="1413525"/>
            <a:ext cx="846958" cy="81188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BE0FFB2C-076B-49F9-A2C9-96F6137E2984}"/>
              </a:ext>
            </a:extLst>
          </p:cNvPr>
          <p:cNvSpPr/>
          <p:nvPr/>
        </p:nvSpPr>
        <p:spPr>
          <a:xfrm rot="921015">
            <a:off x="4734262" y="2201905"/>
            <a:ext cx="969118" cy="811882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B67DFFF0-24EC-4FB4-9A06-1F595FF6F700}"/>
              </a:ext>
            </a:extLst>
          </p:cNvPr>
          <p:cNvSpPr/>
          <p:nvPr/>
        </p:nvSpPr>
        <p:spPr>
          <a:xfrm rot="3063013">
            <a:off x="3546442" y="2803165"/>
            <a:ext cx="1068371" cy="132261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E8155CDA-3490-4E0A-AF4E-44B14A0BFD47}"/>
              </a:ext>
            </a:extLst>
          </p:cNvPr>
          <p:cNvSpPr/>
          <p:nvPr/>
        </p:nvSpPr>
        <p:spPr>
          <a:xfrm rot="1513255">
            <a:off x="7178478" y="1326787"/>
            <a:ext cx="1006666" cy="18063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36CA055C-F955-4167-A1EC-7C60AB920CCA}"/>
              </a:ext>
            </a:extLst>
          </p:cNvPr>
          <p:cNvSpPr/>
          <p:nvPr/>
        </p:nvSpPr>
        <p:spPr>
          <a:xfrm rot="921015">
            <a:off x="6598021" y="1680485"/>
            <a:ext cx="590791" cy="79611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15DB016-ED2E-46C1-AF10-C3617EE9946C}"/>
              </a:ext>
            </a:extLst>
          </p:cNvPr>
          <p:cNvSpPr/>
          <p:nvPr/>
        </p:nvSpPr>
        <p:spPr>
          <a:xfrm rot="921015">
            <a:off x="8402438" y="1421200"/>
            <a:ext cx="846958" cy="81188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66B87018-B279-4328-9E43-D72027DD18C0}"/>
              </a:ext>
            </a:extLst>
          </p:cNvPr>
          <p:cNvSpPr/>
          <p:nvPr/>
        </p:nvSpPr>
        <p:spPr>
          <a:xfrm rot="921015">
            <a:off x="8564279" y="2209580"/>
            <a:ext cx="969118" cy="811882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6D366697-51F3-4C35-8588-9728542888D4}"/>
              </a:ext>
            </a:extLst>
          </p:cNvPr>
          <p:cNvSpPr/>
          <p:nvPr/>
        </p:nvSpPr>
        <p:spPr>
          <a:xfrm rot="3063013">
            <a:off x="7376459" y="2810840"/>
            <a:ext cx="1068371" cy="132261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35" name="Immagine 34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5828A263-A9BA-4990-B23D-F887E46727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4" b="28382" l="68135" r="96459"/>
                    </a14:imgEffect>
                    <a14:imgEffect>
                      <a14:colorTemperature colorTemp="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5" b="68464"/>
          <a:stretch/>
        </p:blipFill>
        <p:spPr>
          <a:xfrm>
            <a:off x="2412587" y="5924182"/>
            <a:ext cx="262183" cy="193877"/>
          </a:xfrm>
          <a:prstGeom prst="rect">
            <a:avLst/>
          </a:prstGeom>
        </p:spPr>
      </p:pic>
      <p:pic>
        <p:nvPicPr>
          <p:cNvPr id="36" name="Immagine 35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CDFE42EE-9450-45AA-A810-6B3BE9A646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4" b="28382" l="68135" r="96459"/>
                    </a14:imgEffect>
                    <a14:imgEffect>
                      <a14:colorTemperature colorTemp="41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5" b="68464"/>
          <a:stretch/>
        </p:blipFill>
        <p:spPr>
          <a:xfrm>
            <a:off x="2404106" y="6298012"/>
            <a:ext cx="262183" cy="193877"/>
          </a:xfrm>
          <a:prstGeom prst="rect">
            <a:avLst/>
          </a:prstGeom>
        </p:spPr>
      </p:pic>
      <p:pic>
        <p:nvPicPr>
          <p:cNvPr id="37" name="Immagine 36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560329EF-40C1-4ACE-81FF-CD53720E70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4" b="28382" l="68135" r="96459"/>
                    </a14:imgEffect>
                    <a14:imgEffect>
                      <a14:colorTemperature colorTemp="41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5" b="68464"/>
          <a:stretch/>
        </p:blipFill>
        <p:spPr>
          <a:xfrm>
            <a:off x="2412587" y="4430762"/>
            <a:ext cx="262183" cy="193877"/>
          </a:xfrm>
          <a:prstGeom prst="rect">
            <a:avLst/>
          </a:prstGeom>
        </p:spPr>
      </p:pic>
      <p:pic>
        <p:nvPicPr>
          <p:cNvPr id="38" name="Immagine 37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B99D6C52-DD25-4110-A1D5-63BFD0A12C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4" b="28382" l="68135" r="96459"/>
                    </a14:imgEffect>
                    <a14:imgEffect>
                      <a14:colorTemperature colorTemp="41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5" b="68464"/>
          <a:stretch/>
        </p:blipFill>
        <p:spPr>
          <a:xfrm>
            <a:off x="2404106" y="5509861"/>
            <a:ext cx="262183" cy="193877"/>
          </a:xfrm>
          <a:prstGeom prst="rect">
            <a:avLst/>
          </a:prstGeom>
        </p:spPr>
      </p:pic>
      <p:pic>
        <p:nvPicPr>
          <p:cNvPr id="39" name="Immagine 38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610FD40E-8CB5-496B-B829-74639A8FB0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4" b="28382" l="68135" r="96459"/>
                    </a14:imgEffect>
                    <a14:imgEffect>
                      <a14:colorTemperature colorTemp="4141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95" b="68464"/>
          <a:stretch/>
        </p:blipFill>
        <p:spPr>
          <a:xfrm>
            <a:off x="2412587" y="5133246"/>
            <a:ext cx="262183" cy="19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75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Oscillation correlation</a:t>
            </a:r>
            <a:endParaRPr lang="en-GB" sz="2800" b="1" dirty="0"/>
          </a:p>
        </p:txBody>
      </p: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A490C856-BBD2-4F98-8606-6EFBED473465}"/>
              </a:ext>
            </a:extLst>
          </p:cNvPr>
          <p:cNvSpPr/>
          <p:nvPr/>
        </p:nvSpPr>
        <p:spPr>
          <a:xfrm>
            <a:off x="4939974" y="150463"/>
            <a:ext cx="5690003" cy="4104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0" vert="horz" wrap="square" lIns="138999" tIns="138999" rIns="138999" bIns="138999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Integral scale</a:t>
            </a:r>
            <a:endParaRPr lang="en-US" kern="12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B045FE2-FCEC-4AC6-AE3D-95C95B7DE443}"/>
              </a:ext>
            </a:extLst>
          </p:cNvPr>
          <p:cNvSpPr txBox="1"/>
          <p:nvPr/>
        </p:nvSpPr>
        <p:spPr>
          <a:xfrm>
            <a:off x="3868282" y="74408"/>
            <a:ext cx="953325" cy="56263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Last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22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050CDC1-B8F4-4E25-BC9E-0CC880A83FF9}"/>
              </a:ext>
            </a:extLst>
          </p:cNvPr>
          <p:cNvSpPr txBox="1"/>
          <p:nvPr/>
        </p:nvSpPr>
        <p:spPr>
          <a:xfrm>
            <a:off x="8005089" y="931239"/>
            <a:ext cx="40434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Microscale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Time interval in which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hydraulic heads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perfectly correlated</a:t>
            </a:r>
          </a:p>
        </p:txBody>
      </p:sp>
      <p:pic>
        <p:nvPicPr>
          <p:cNvPr id="12" name="Immagine 11" descr="Immagine che contiene mappa, aquilone, testo&#10;&#10;Descrizione generata automaticamente">
            <a:extLst>
              <a:ext uri="{FF2B5EF4-FFF2-40B4-BE49-F238E27FC236}">
                <a16:creationId xmlns:a16="http://schemas.microsoft.com/office/drawing/2014/main" id="{3BB02C94-F7C6-4EB8-9615-933F50F3E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90" y="2511705"/>
            <a:ext cx="3959622" cy="408772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FD9D5DF-CAC5-4BF8-8A86-589843C4DD27}"/>
              </a:ext>
            </a:extLst>
          </p:cNvPr>
          <p:cNvSpPr/>
          <p:nvPr/>
        </p:nvSpPr>
        <p:spPr>
          <a:xfrm>
            <a:off x="11079863" y="5964686"/>
            <a:ext cx="836807" cy="539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495C47-46CD-4E9B-9992-CE2B3B8F3C2B}"/>
              </a:ext>
            </a:extLst>
          </p:cNvPr>
          <p:cNvSpPr txBox="1"/>
          <p:nvPr/>
        </p:nvSpPr>
        <p:spPr>
          <a:xfrm>
            <a:off x="11318547" y="6229982"/>
            <a:ext cx="458611" cy="30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50" dirty="0">
                <a:latin typeface="Arial Narrow" panose="020B0606020202030204" pitchFamily="34" charset="0"/>
              </a:rPr>
              <a:t>5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FD90894-B655-4B45-A65D-28FD5DCF4D06}"/>
              </a:ext>
            </a:extLst>
          </p:cNvPr>
          <p:cNvSpPr txBox="1"/>
          <p:nvPr/>
        </p:nvSpPr>
        <p:spPr>
          <a:xfrm>
            <a:off x="11282413" y="5881715"/>
            <a:ext cx="546509" cy="30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50" dirty="0">
                <a:latin typeface="Arial Narrow" panose="020B0606020202030204" pitchFamily="34" charset="0"/>
              </a:rPr>
              <a:t>80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620F706-7F68-494D-89DF-989D26349FF8}"/>
              </a:ext>
            </a:extLst>
          </p:cNvPr>
          <p:cNvSpPr txBox="1"/>
          <p:nvPr/>
        </p:nvSpPr>
        <p:spPr>
          <a:xfrm>
            <a:off x="11532864" y="6041018"/>
            <a:ext cx="592115" cy="30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50" dirty="0">
                <a:latin typeface="Arial Narrow" panose="020B0606020202030204" pitchFamily="34" charset="0"/>
              </a:rPr>
              <a:t>days 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AD58606-B4E3-495B-8CA5-A45B88ACA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73871" y="6151377"/>
            <a:ext cx="450668" cy="166414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42EA53C-EC0A-4F99-956C-B1CE65F86A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57" y="799717"/>
            <a:ext cx="7916430" cy="41773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6A52464-267C-4465-8989-D2242503A385}"/>
              </a:ext>
            </a:extLst>
          </p:cNvPr>
          <p:cNvSpPr txBox="1"/>
          <p:nvPr/>
        </p:nvSpPr>
        <p:spPr>
          <a:xfrm>
            <a:off x="1211219" y="4977116"/>
            <a:ext cx="5647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Using the evaluated microscale as sampling time </a:t>
            </a:r>
          </a:p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the dataset,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Percentage daily error ranges between 1.7 and 7.3% </a:t>
            </a: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with a mean error of 3.5%</a:t>
            </a:r>
          </a:p>
        </p:txBody>
      </p:sp>
    </p:spTree>
    <p:extLst>
      <p:ext uri="{BB962C8B-B14F-4D97-AF65-F5344CB8AC3E}">
        <p14:creationId xmlns:p14="http://schemas.microsoft.com/office/powerpoint/2010/main" val="2898622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31" y="42656"/>
            <a:ext cx="10506075" cy="1146175"/>
          </a:xfrm>
        </p:spPr>
        <p:txBody>
          <a:bodyPr>
            <a:noAutofit/>
          </a:bodyPr>
          <a:lstStyle/>
          <a:p>
            <a:pPr algn="r"/>
            <a:r>
              <a:rPr lang="en-US" sz="2800" b="1" dirty="0"/>
              <a:t>Optimization of existing</a:t>
            </a:r>
            <a:br>
              <a:rPr lang="en-US" sz="2800" b="1" dirty="0"/>
            </a:br>
            <a:r>
              <a:rPr lang="en-US" sz="2800" b="1" dirty="0"/>
              <a:t>Groundwater Level Monitoring Network</a:t>
            </a:r>
            <a:br>
              <a:rPr lang="en-US" sz="2800" b="1" dirty="0"/>
            </a:br>
            <a:r>
              <a:rPr lang="en-US" sz="2800" b="1" dirty="0"/>
              <a:t>Procedure 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23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B466AA4-E93D-42B7-8416-BB692FC4B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4926345"/>
              </p:ext>
            </p:extLst>
          </p:nvPr>
        </p:nvGraphicFramePr>
        <p:xfrm>
          <a:off x="3142268" y="1792478"/>
          <a:ext cx="9049732" cy="497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Gruppo 6">
            <a:extLst>
              <a:ext uri="{FF2B5EF4-FFF2-40B4-BE49-F238E27FC236}">
                <a16:creationId xmlns:a16="http://schemas.microsoft.com/office/drawing/2014/main" id="{44ADF421-347B-4D7B-8B3C-8622FB3302C8}"/>
              </a:ext>
            </a:extLst>
          </p:cNvPr>
          <p:cNvGrpSpPr/>
          <p:nvPr/>
        </p:nvGrpSpPr>
        <p:grpSpPr>
          <a:xfrm rot="780315">
            <a:off x="54118" y="1542414"/>
            <a:ext cx="2664510" cy="2551304"/>
            <a:chOff x="217714" y="262130"/>
            <a:chExt cx="2351398" cy="2307084"/>
          </a:xfrm>
        </p:grpSpPr>
        <p:sp>
          <p:nvSpPr>
            <p:cNvPr id="8" name="Freccia a destra 7">
              <a:extLst>
                <a:ext uri="{FF2B5EF4-FFF2-40B4-BE49-F238E27FC236}">
                  <a16:creationId xmlns:a16="http://schemas.microsoft.com/office/drawing/2014/main" id="{422CE2A3-C31C-41AF-BF1D-B4FDB69FB5EF}"/>
                </a:ext>
              </a:extLst>
            </p:cNvPr>
            <p:cNvSpPr/>
            <p:nvPr/>
          </p:nvSpPr>
          <p:spPr>
            <a:xfrm>
              <a:off x="217714" y="262130"/>
              <a:ext cx="2351398" cy="2307084"/>
            </a:xfrm>
            <a:prstGeom prst="rightArrow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AC5A922F-FB42-45F2-BD41-0B104D5C441B}"/>
                </a:ext>
              </a:extLst>
            </p:cNvPr>
            <p:cNvSpPr/>
            <p:nvPr/>
          </p:nvSpPr>
          <p:spPr>
            <a:xfrm rot="16269586">
              <a:off x="1278536" y="1074771"/>
              <a:ext cx="983085" cy="717678"/>
            </a:xfrm>
            <a:custGeom>
              <a:avLst/>
              <a:gdLst>
                <a:gd name="connsiteX0" fmla="*/ 0 w 1349406"/>
                <a:gd name="connsiteY0" fmla="*/ 153809 h 922833"/>
                <a:gd name="connsiteX1" fmla="*/ 153809 w 1349406"/>
                <a:gd name="connsiteY1" fmla="*/ 0 h 922833"/>
                <a:gd name="connsiteX2" fmla="*/ 1195597 w 1349406"/>
                <a:gd name="connsiteY2" fmla="*/ 0 h 922833"/>
                <a:gd name="connsiteX3" fmla="*/ 1349406 w 1349406"/>
                <a:gd name="connsiteY3" fmla="*/ 153809 h 922833"/>
                <a:gd name="connsiteX4" fmla="*/ 1349406 w 1349406"/>
                <a:gd name="connsiteY4" fmla="*/ 769024 h 922833"/>
                <a:gd name="connsiteX5" fmla="*/ 1195597 w 1349406"/>
                <a:gd name="connsiteY5" fmla="*/ 922833 h 922833"/>
                <a:gd name="connsiteX6" fmla="*/ 153809 w 1349406"/>
                <a:gd name="connsiteY6" fmla="*/ 922833 h 922833"/>
                <a:gd name="connsiteX7" fmla="*/ 0 w 1349406"/>
                <a:gd name="connsiteY7" fmla="*/ 769024 h 922833"/>
                <a:gd name="connsiteX8" fmla="*/ 0 w 1349406"/>
                <a:gd name="connsiteY8" fmla="*/ 153809 h 9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406" h="922833">
                  <a:moveTo>
                    <a:pt x="0" y="153809"/>
                  </a:moveTo>
                  <a:cubicBezTo>
                    <a:pt x="0" y="68863"/>
                    <a:pt x="68863" y="0"/>
                    <a:pt x="153809" y="0"/>
                  </a:cubicBezTo>
                  <a:lnTo>
                    <a:pt x="1195597" y="0"/>
                  </a:lnTo>
                  <a:cubicBezTo>
                    <a:pt x="1280543" y="0"/>
                    <a:pt x="1349406" y="68863"/>
                    <a:pt x="1349406" y="153809"/>
                  </a:cubicBezTo>
                  <a:lnTo>
                    <a:pt x="1349406" y="769024"/>
                  </a:lnTo>
                  <a:cubicBezTo>
                    <a:pt x="1349406" y="853970"/>
                    <a:pt x="1280543" y="922833"/>
                    <a:pt x="1195597" y="922833"/>
                  </a:cubicBezTo>
                  <a:lnTo>
                    <a:pt x="153809" y="922833"/>
                  </a:lnTo>
                  <a:cubicBezTo>
                    <a:pt x="68863" y="922833"/>
                    <a:pt x="0" y="853970"/>
                    <a:pt x="0" y="769024"/>
                  </a:cubicBezTo>
                  <a:lnTo>
                    <a:pt x="0" y="153809"/>
                  </a:lnTo>
                  <a:close/>
                </a:path>
              </a:pathLst>
            </a:custGeom>
            <a:blipFill rotWithShape="0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579" tIns="94579" rIns="94579" bIns="9457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 dirty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0E9DDEE0-D7E5-450C-850E-73C3AF2BB330}"/>
                </a:ext>
              </a:extLst>
            </p:cNvPr>
            <p:cNvSpPr/>
            <p:nvPr/>
          </p:nvSpPr>
          <p:spPr>
            <a:xfrm rot="16246940">
              <a:off x="64166" y="990735"/>
              <a:ext cx="1587109" cy="968444"/>
            </a:xfrm>
            <a:custGeom>
              <a:avLst/>
              <a:gdLst>
                <a:gd name="connsiteX0" fmla="*/ 0 w 1349406"/>
                <a:gd name="connsiteY0" fmla="*/ 153809 h 922833"/>
                <a:gd name="connsiteX1" fmla="*/ 153809 w 1349406"/>
                <a:gd name="connsiteY1" fmla="*/ 0 h 922833"/>
                <a:gd name="connsiteX2" fmla="*/ 1195597 w 1349406"/>
                <a:gd name="connsiteY2" fmla="*/ 0 h 922833"/>
                <a:gd name="connsiteX3" fmla="*/ 1349406 w 1349406"/>
                <a:gd name="connsiteY3" fmla="*/ 153809 h 922833"/>
                <a:gd name="connsiteX4" fmla="*/ 1349406 w 1349406"/>
                <a:gd name="connsiteY4" fmla="*/ 769024 h 922833"/>
                <a:gd name="connsiteX5" fmla="*/ 1195597 w 1349406"/>
                <a:gd name="connsiteY5" fmla="*/ 922833 h 922833"/>
                <a:gd name="connsiteX6" fmla="*/ 153809 w 1349406"/>
                <a:gd name="connsiteY6" fmla="*/ 922833 h 922833"/>
                <a:gd name="connsiteX7" fmla="*/ 0 w 1349406"/>
                <a:gd name="connsiteY7" fmla="*/ 769024 h 922833"/>
                <a:gd name="connsiteX8" fmla="*/ 0 w 1349406"/>
                <a:gd name="connsiteY8" fmla="*/ 153809 h 9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406" h="922833">
                  <a:moveTo>
                    <a:pt x="0" y="153809"/>
                  </a:moveTo>
                  <a:cubicBezTo>
                    <a:pt x="0" y="68863"/>
                    <a:pt x="68863" y="0"/>
                    <a:pt x="153809" y="0"/>
                  </a:cubicBezTo>
                  <a:lnTo>
                    <a:pt x="1195597" y="0"/>
                  </a:lnTo>
                  <a:cubicBezTo>
                    <a:pt x="1280543" y="0"/>
                    <a:pt x="1349406" y="68863"/>
                    <a:pt x="1349406" y="153809"/>
                  </a:cubicBezTo>
                  <a:lnTo>
                    <a:pt x="1349406" y="769024"/>
                  </a:lnTo>
                  <a:cubicBezTo>
                    <a:pt x="1349406" y="853970"/>
                    <a:pt x="1280543" y="922833"/>
                    <a:pt x="1195597" y="922833"/>
                  </a:cubicBezTo>
                  <a:lnTo>
                    <a:pt x="153809" y="922833"/>
                  </a:lnTo>
                  <a:cubicBezTo>
                    <a:pt x="68863" y="922833"/>
                    <a:pt x="0" y="853970"/>
                    <a:pt x="0" y="769024"/>
                  </a:cubicBezTo>
                  <a:lnTo>
                    <a:pt x="0" y="15380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579" tIns="94579" rIns="94579" bIns="9457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ial Narrow" panose="020B0606020202030204" pitchFamily="34" charset="0"/>
                </a:rPr>
                <a:t>Correlation map</a:t>
              </a:r>
              <a:endParaRPr lang="en-GB" sz="2000" kern="12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5A2A55A-B3BF-4134-8DEB-2B7F6A0B8DB1}"/>
              </a:ext>
            </a:extLst>
          </p:cNvPr>
          <p:cNvGrpSpPr/>
          <p:nvPr/>
        </p:nvGrpSpPr>
        <p:grpSpPr>
          <a:xfrm rot="2938950">
            <a:off x="1030041" y="-17303"/>
            <a:ext cx="2664510" cy="2551304"/>
            <a:chOff x="217714" y="262129"/>
            <a:chExt cx="2351398" cy="2307084"/>
          </a:xfrm>
        </p:grpSpPr>
        <p:sp>
          <p:nvSpPr>
            <p:cNvPr id="14" name="Freccia a destra 13">
              <a:extLst>
                <a:ext uri="{FF2B5EF4-FFF2-40B4-BE49-F238E27FC236}">
                  <a16:creationId xmlns:a16="http://schemas.microsoft.com/office/drawing/2014/main" id="{E88631D4-7848-4619-9874-4F47AD5D6D0A}"/>
                </a:ext>
              </a:extLst>
            </p:cNvPr>
            <p:cNvSpPr/>
            <p:nvPr/>
          </p:nvSpPr>
          <p:spPr>
            <a:xfrm>
              <a:off x="217714" y="262129"/>
              <a:ext cx="2351398" cy="2307084"/>
            </a:xfrm>
            <a:prstGeom prst="rightArrow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161D689F-492E-44E7-B1B9-DE9E7C1F034C}"/>
                </a:ext>
              </a:extLst>
            </p:cNvPr>
            <p:cNvSpPr/>
            <p:nvPr/>
          </p:nvSpPr>
          <p:spPr>
            <a:xfrm rot="16269586">
              <a:off x="1278536" y="1074770"/>
              <a:ext cx="983085" cy="717678"/>
            </a:xfrm>
            <a:custGeom>
              <a:avLst/>
              <a:gdLst>
                <a:gd name="connsiteX0" fmla="*/ 0 w 1349406"/>
                <a:gd name="connsiteY0" fmla="*/ 153809 h 922833"/>
                <a:gd name="connsiteX1" fmla="*/ 153809 w 1349406"/>
                <a:gd name="connsiteY1" fmla="*/ 0 h 922833"/>
                <a:gd name="connsiteX2" fmla="*/ 1195597 w 1349406"/>
                <a:gd name="connsiteY2" fmla="*/ 0 h 922833"/>
                <a:gd name="connsiteX3" fmla="*/ 1349406 w 1349406"/>
                <a:gd name="connsiteY3" fmla="*/ 153809 h 922833"/>
                <a:gd name="connsiteX4" fmla="*/ 1349406 w 1349406"/>
                <a:gd name="connsiteY4" fmla="*/ 769024 h 922833"/>
                <a:gd name="connsiteX5" fmla="*/ 1195597 w 1349406"/>
                <a:gd name="connsiteY5" fmla="*/ 922833 h 922833"/>
                <a:gd name="connsiteX6" fmla="*/ 153809 w 1349406"/>
                <a:gd name="connsiteY6" fmla="*/ 922833 h 922833"/>
                <a:gd name="connsiteX7" fmla="*/ 0 w 1349406"/>
                <a:gd name="connsiteY7" fmla="*/ 769024 h 922833"/>
                <a:gd name="connsiteX8" fmla="*/ 0 w 1349406"/>
                <a:gd name="connsiteY8" fmla="*/ 153809 h 9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406" h="922833">
                  <a:moveTo>
                    <a:pt x="0" y="153809"/>
                  </a:moveTo>
                  <a:cubicBezTo>
                    <a:pt x="0" y="68863"/>
                    <a:pt x="68863" y="0"/>
                    <a:pt x="153809" y="0"/>
                  </a:cubicBezTo>
                  <a:lnTo>
                    <a:pt x="1195597" y="0"/>
                  </a:lnTo>
                  <a:cubicBezTo>
                    <a:pt x="1280543" y="0"/>
                    <a:pt x="1349406" y="68863"/>
                    <a:pt x="1349406" y="153809"/>
                  </a:cubicBezTo>
                  <a:lnTo>
                    <a:pt x="1349406" y="769024"/>
                  </a:lnTo>
                  <a:cubicBezTo>
                    <a:pt x="1349406" y="853970"/>
                    <a:pt x="1280543" y="922833"/>
                    <a:pt x="1195597" y="922833"/>
                  </a:cubicBezTo>
                  <a:lnTo>
                    <a:pt x="153809" y="922833"/>
                  </a:lnTo>
                  <a:cubicBezTo>
                    <a:pt x="68863" y="922833"/>
                    <a:pt x="0" y="853970"/>
                    <a:pt x="0" y="769024"/>
                  </a:cubicBezTo>
                  <a:lnTo>
                    <a:pt x="0" y="153809"/>
                  </a:lnTo>
                  <a:close/>
                </a:path>
              </a:pathLst>
            </a:custGeom>
            <a:blipFill rotWithShape="0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579" tIns="94579" rIns="94579" bIns="9457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 dirty="0"/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494D4D4F-0B7E-43BC-AAD0-EE2B79D1B24D}"/>
                </a:ext>
              </a:extLst>
            </p:cNvPr>
            <p:cNvSpPr/>
            <p:nvPr/>
          </p:nvSpPr>
          <p:spPr>
            <a:xfrm rot="16246940">
              <a:off x="64166" y="990734"/>
              <a:ext cx="1587109" cy="968444"/>
            </a:xfrm>
            <a:custGeom>
              <a:avLst/>
              <a:gdLst>
                <a:gd name="connsiteX0" fmla="*/ 0 w 1349406"/>
                <a:gd name="connsiteY0" fmla="*/ 153809 h 922833"/>
                <a:gd name="connsiteX1" fmla="*/ 153809 w 1349406"/>
                <a:gd name="connsiteY1" fmla="*/ 0 h 922833"/>
                <a:gd name="connsiteX2" fmla="*/ 1195597 w 1349406"/>
                <a:gd name="connsiteY2" fmla="*/ 0 h 922833"/>
                <a:gd name="connsiteX3" fmla="*/ 1349406 w 1349406"/>
                <a:gd name="connsiteY3" fmla="*/ 153809 h 922833"/>
                <a:gd name="connsiteX4" fmla="*/ 1349406 w 1349406"/>
                <a:gd name="connsiteY4" fmla="*/ 769024 h 922833"/>
                <a:gd name="connsiteX5" fmla="*/ 1195597 w 1349406"/>
                <a:gd name="connsiteY5" fmla="*/ 922833 h 922833"/>
                <a:gd name="connsiteX6" fmla="*/ 153809 w 1349406"/>
                <a:gd name="connsiteY6" fmla="*/ 922833 h 922833"/>
                <a:gd name="connsiteX7" fmla="*/ 0 w 1349406"/>
                <a:gd name="connsiteY7" fmla="*/ 769024 h 922833"/>
                <a:gd name="connsiteX8" fmla="*/ 0 w 1349406"/>
                <a:gd name="connsiteY8" fmla="*/ 153809 h 9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9406" h="922833">
                  <a:moveTo>
                    <a:pt x="0" y="153809"/>
                  </a:moveTo>
                  <a:cubicBezTo>
                    <a:pt x="0" y="68863"/>
                    <a:pt x="68863" y="0"/>
                    <a:pt x="153809" y="0"/>
                  </a:cubicBezTo>
                  <a:lnTo>
                    <a:pt x="1195597" y="0"/>
                  </a:lnTo>
                  <a:cubicBezTo>
                    <a:pt x="1280543" y="0"/>
                    <a:pt x="1349406" y="68863"/>
                    <a:pt x="1349406" y="153809"/>
                  </a:cubicBezTo>
                  <a:lnTo>
                    <a:pt x="1349406" y="769024"/>
                  </a:lnTo>
                  <a:cubicBezTo>
                    <a:pt x="1349406" y="853970"/>
                    <a:pt x="1280543" y="922833"/>
                    <a:pt x="1195597" y="922833"/>
                  </a:cubicBezTo>
                  <a:lnTo>
                    <a:pt x="153809" y="922833"/>
                  </a:lnTo>
                  <a:cubicBezTo>
                    <a:pt x="68863" y="922833"/>
                    <a:pt x="0" y="853970"/>
                    <a:pt x="0" y="769024"/>
                  </a:cubicBezTo>
                  <a:lnTo>
                    <a:pt x="0" y="153809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579" tIns="94579" rIns="94579" bIns="94579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latin typeface="Arial Narrow" panose="020B0606020202030204" pitchFamily="34" charset="0"/>
                </a:rPr>
                <a:t>Hierarchical clusters</a:t>
              </a:r>
              <a:endParaRPr lang="en-GB" sz="2000" kern="12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C636F34-2DD2-4A02-971F-7A3B56C4F652}"/>
              </a:ext>
            </a:extLst>
          </p:cNvPr>
          <p:cNvSpPr txBox="1"/>
          <p:nvPr/>
        </p:nvSpPr>
        <p:spPr>
          <a:xfrm rot="18327411">
            <a:off x="2354503" y="2503621"/>
            <a:ext cx="166143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6020202030204" pitchFamily="34" charset="0"/>
              </a:rPr>
              <a:t>areas with similar behavior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1537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rba, esterni, sedendo, fiore&#10;&#10;Descrizione generata automaticamente">
            <a:extLst>
              <a:ext uri="{FF2B5EF4-FFF2-40B4-BE49-F238E27FC236}">
                <a16:creationId xmlns:a16="http://schemas.microsoft.com/office/drawing/2014/main" id="{137EA1FD-F21F-4A2D-9B0B-0D6572F64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3"/>
          <a:stretch/>
        </p:blipFill>
        <p:spPr>
          <a:xfrm>
            <a:off x="4182875" y="0"/>
            <a:ext cx="8009125" cy="687018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4B49A87-3454-4AE9-BB36-2DA75DA05B71}"/>
              </a:ext>
            </a:extLst>
          </p:cNvPr>
          <p:cNvSpPr/>
          <p:nvPr/>
        </p:nvSpPr>
        <p:spPr>
          <a:xfrm>
            <a:off x="4164442" y="12189"/>
            <a:ext cx="3863116" cy="6858000"/>
          </a:xfrm>
          <a:prstGeom prst="rect">
            <a:avLst/>
          </a:prstGeom>
          <a:solidFill>
            <a:schemeClr val="accent1">
              <a:alpha val="79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3EEE7ED-9628-442A-B914-084E3BE29256}"/>
              </a:ext>
            </a:extLst>
          </p:cNvPr>
          <p:cNvSpPr/>
          <p:nvPr/>
        </p:nvSpPr>
        <p:spPr>
          <a:xfrm>
            <a:off x="3518346" y="2205588"/>
            <a:ext cx="5192175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/>
              <a:t>FOR FURTHER </a:t>
            </a:r>
          </a:p>
          <a:p>
            <a:pPr algn="ctr"/>
            <a:r>
              <a:rPr lang="en-US" sz="3300" b="1" dirty="0"/>
              <a:t>QUESTIONS</a:t>
            </a:r>
          </a:p>
          <a:p>
            <a:pPr algn="ctr"/>
            <a:endParaRPr lang="en-US" sz="3300" dirty="0"/>
          </a:p>
          <a:p>
            <a:pPr algn="ctr"/>
            <a:r>
              <a:rPr lang="en-US" dirty="0"/>
              <a:t>mara.meggiorin@dicea.unipd.it</a:t>
            </a:r>
          </a:p>
          <a:p>
            <a:pPr algn="ctr"/>
            <a:r>
              <a:rPr lang="en-US" dirty="0"/>
              <a:t>mmeggiorin@sinergeo.it</a:t>
            </a:r>
          </a:p>
          <a:p>
            <a:pPr algn="ctr"/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81D051-A08B-4BDA-8C1E-1D8ECE9BDDA4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EDC143-1287-4099-9D15-1EB6F7679871}"/>
              </a:ext>
            </a:extLst>
          </p:cNvPr>
          <p:cNvSpPr txBox="1"/>
          <p:nvPr/>
        </p:nvSpPr>
        <p:spPr>
          <a:xfrm>
            <a:off x="0" y="11290"/>
            <a:ext cx="4067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EGU General Assembly 2020, Online</a:t>
            </a:r>
          </a:p>
          <a:p>
            <a:r>
              <a:rPr lang="it-IT" sz="1600" i="1" dirty="0">
                <a:solidFill>
                  <a:srgbClr val="0096D0"/>
                </a:solidFill>
                <a:latin typeface="Trebuchet MS" panose="020B0603020202020204" pitchFamily="34" charset="0"/>
              </a:rPr>
              <a:t>Sharing Geoscience Online, 4-8 May, 2020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8439D8-BC08-452C-ABCC-C6C83F29B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6231"/>
            <a:ext cx="1469033" cy="4171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1AFCFD8-A22D-486F-BE2A-3E86495EA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33" y="6436231"/>
            <a:ext cx="944854" cy="42340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6E9791-0123-432A-B0D1-00FD0B339D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87" y="6436231"/>
            <a:ext cx="788296" cy="4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5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Groundwater Level Monitoring Networks (GLMNs)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18253" y="6585279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3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65FD64B0-71E2-433D-ADD0-6D5C332B47E6}"/>
              </a:ext>
            </a:extLst>
          </p:cNvPr>
          <p:cNvSpPr txBox="1"/>
          <p:nvPr/>
        </p:nvSpPr>
        <p:spPr>
          <a:xfrm>
            <a:off x="238124" y="830205"/>
            <a:ext cx="647829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Collect crucial information </a:t>
            </a: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for evaluating groundwater sustainability,</a:t>
            </a:r>
          </a:p>
          <a:p>
            <a:pPr algn="ctr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for implementing an integrated water resources management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</a:p>
        </p:txBody>
      </p:sp>
      <p:pic>
        <p:nvPicPr>
          <p:cNvPr id="71" name="Immagine 70" descr="Immagine che contiene erba, esterni, sedendo&#10;&#10;Descrizione generata automaticamente">
            <a:extLst>
              <a:ext uri="{FF2B5EF4-FFF2-40B4-BE49-F238E27FC236}">
                <a16:creationId xmlns:a16="http://schemas.microsoft.com/office/drawing/2014/main" id="{77FE364E-ED92-48BD-A1A7-BE5CE9D6AD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581" y="2944023"/>
            <a:ext cx="1946252" cy="32401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2" name="Immagine 71" descr="Immagine che contiene terra, giallo, sedendo&#10;&#10;Descrizione generata automaticamente">
            <a:extLst>
              <a:ext uri="{FF2B5EF4-FFF2-40B4-BE49-F238E27FC236}">
                <a16:creationId xmlns:a16="http://schemas.microsoft.com/office/drawing/2014/main" id="{C7378F02-9FE8-4161-9BBA-FBABFD0191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8171" y="857554"/>
            <a:ext cx="2720661" cy="21185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3" name="Immagine 72" descr="Immagine che contiene edificio, esterni&#10;&#10;Descrizione generata con affidabilità molto elevata">
            <a:extLst>
              <a:ext uri="{FF2B5EF4-FFF2-40B4-BE49-F238E27FC236}">
                <a16:creationId xmlns:a16="http://schemas.microsoft.com/office/drawing/2014/main" id="{FA94F37E-58F1-4414-AEB1-2E00E01994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6809" y="857554"/>
            <a:ext cx="2332538" cy="33269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4" name="Immagine 73" descr="Immagine che contiene persona, giallo, albero, tenendo&#10;&#10;Descrizione generata con affidabilità elevata">
            <a:extLst>
              <a:ext uri="{FF2B5EF4-FFF2-40B4-BE49-F238E27FC236}">
                <a16:creationId xmlns:a16="http://schemas.microsoft.com/office/drawing/2014/main" id="{28E5E6D6-0783-4A67-AFFC-43D89855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6809" y="4200220"/>
            <a:ext cx="3106947" cy="199962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9DB8BEB2-C040-49AD-9A0B-7108B1DF76DF}"/>
              </a:ext>
            </a:extLst>
          </p:cNvPr>
          <p:cNvGraphicFramePr/>
          <p:nvPr/>
        </p:nvGraphicFramePr>
        <p:xfrm>
          <a:off x="238124" y="2681546"/>
          <a:ext cx="6478295" cy="3718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9884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Optimization of Groundwater Level Monitoring Networks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4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49BF894A-4102-4C76-877A-221E71145E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441728"/>
              </p:ext>
            </p:extLst>
          </p:nvPr>
        </p:nvGraphicFramePr>
        <p:xfrm>
          <a:off x="1720645" y="1111320"/>
          <a:ext cx="8750709" cy="1864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0" name="Diagramma 19">
            <a:extLst>
              <a:ext uri="{FF2B5EF4-FFF2-40B4-BE49-F238E27FC236}">
                <a16:creationId xmlns:a16="http://schemas.microsoft.com/office/drawing/2014/main" id="{0FBEE05B-2FEF-43BE-89DC-F79F9EC71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010657"/>
              </p:ext>
            </p:extLst>
          </p:nvPr>
        </p:nvGraphicFramePr>
        <p:xfrm>
          <a:off x="1510491" y="3537154"/>
          <a:ext cx="9171015" cy="2702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72182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Case study – Bacchiglione Basin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5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F082965-B2ED-44D6-9694-B4F2BB40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593" y="4743706"/>
            <a:ext cx="1891414" cy="18557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Segnaposto contenuto 4">
            <a:extLst>
              <a:ext uri="{FF2B5EF4-FFF2-40B4-BE49-F238E27FC236}">
                <a16:creationId xmlns:a16="http://schemas.microsoft.com/office/drawing/2014/main" id="{BFFB34F8-C3A1-4687-B89E-8700A97BC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856" y="600820"/>
            <a:ext cx="4903336" cy="456901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C3CFD59-E9C6-426F-AF85-D6A2C812DDEC}"/>
              </a:ext>
            </a:extLst>
          </p:cNvPr>
          <p:cNvSpPr txBox="1"/>
          <p:nvPr/>
        </p:nvSpPr>
        <p:spPr>
          <a:xfrm>
            <a:off x="8150196" y="3723675"/>
            <a:ext cx="9481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/>
              <a:t>VICENZA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9AD97A3-7A73-401B-8E35-17B802E33BC2}"/>
              </a:ext>
            </a:extLst>
          </p:cNvPr>
          <p:cNvSpPr txBox="1"/>
          <p:nvPr/>
        </p:nvSpPr>
        <p:spPr>
          <a:xfrm>
            <a:off x="8279440" y="923992"/>
            <a:ext cx="7539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/>
              <a:t>Asiago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2DAE058-2394-4F0E-810A-A388DE21C35C}"/>
              </a:ext>
            </a:extLst>
          </p:cNvPr>
          <p:cNvSpPr txBox="1"/>
          <p:nvPr/>
        </p:nvSpPr>
        <p:spPr>
          <a:xfrm>
            <a:off x="6859645" y="3242319"/>
            <a:ext cx="7429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/>
              <a:t>Monti </a:t>
            </a:r>
            <a:r>
              <a:rPr lang="it-IT" sz="1300" b="1" dirty="0" err="1"/>
              <a:t>Lessini</a:t>
            </a:r>
            <a:endParaRPr lang="it-IT" sz="1300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19A48E9-0030-4C85-9476-3E90316B9E58}"/>
              </a:ext>
            </a:extLst>
          </p:cNvPr>
          <p:cNvSpPr txBox="1"/>
          <p:nvPr/>
        </p:nvSpPr>
        <p:spPr>
          <a:xfrm rot="3321590">
            <a:off x="9558016" y="2203797"/>
            <a:ext cx="7751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00" b="1" dirty="0"/>
              <a:t>Brenta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36EED284-7EBC-4BDF-8B60-4EBC27B3B398}"/>
              </a:ext>
            </a:extLst>
          </p:cNvPr>
          <p:cNvCxnSpPr>
            <a:cxnSpLocks/>
          </p:cNvCxnSpPr>
          <p:nvPr/>
        </p:nvCxnSpPr>
        <p:spPr>
          <a:xfrm>
            <a:off x="5923856" y="5207472"/>
            <a:ext cx="4903336" cy="741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EC83D547-FFC2-49E8-92CD-F0B6CBFE8C83}"/>
              </a:ext>
            </a:extLst>
          </p:cNvPr>
          <p:cNvCxnSpPr>
            <a:cxnSpLocks/>
          </p:cNvCxnSpPr>
          <p:nvPr/>
        </p:nvCxnSpPr>
        <p:spPr>
          <a:xfrm>
            <a:off x="10827192" y="600820"/>
            <a:ext cx="287848" cy="50329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1B916A7-650C-4F48-9428-2B44BAC0EF4E}"/>
              </a:ext>
            </a:extLst>
          </p:cNvPr>
          <p:cNvSpPr txBox="1"/>
          <p:nvPr/>
        </p:nvSpPr>
        <p:spPr>
          <a:xfrm>
            <a:off x="358484" y="1058398"/>
            <a:ext cx="48844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Remarkable water asset: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drinkable water to people in Vicenza and part of Padua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dense network of residential, industrial and agricultural areas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Important to preserve, protect and rationally use the groundwater resource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ADA1890B-DB80-4898-9989-2505208BD9E4}"/>
              </a:ext>
            </a:extLst>
          </p:cNvPr>
          <p:cNvSpPr/>
          <p:nvPr/>
        </p:nvSpPr>
        <p:spPr>
          <a:xfrm>
            <a:off x="2616055" y="2541021"/>
            <a:ext cx="369340" cy="3831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magine 21" descr="Immagine che contiene mappa&#10;&#10;Descrizione generata automaticamente">
            <a:extLst>
              <a:ext uri="{FF2B5EF4-FFF2-40B4-BE49-F238E27FC236}">
                <a16:creationId xmlns:a16="http://schemas.microsoft.com/office/drawing/2014/main" id="{DC78F86D-1730-4114-94D8-436C51EF3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8" y="4208206"/>
            <a:ext cx="5769656" cy="23912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73C63D50-7728-4E1E-BC43-DC698F34B70B}"/>
              </a:ext>
            </a:extLst>
          </p:cNvPr>
          <p:cNvCxnSpPr>
            <a:cxnSpLocks/>
          </p:cNvCxnSpPr>
          <p:nvPr/>
        </p:nvCxnSpPr>
        <p:spPr>
          <a:xfrm>
            <a:off x="7019087" y="1140474"/>
            <a:ext cx="2520707" cy="3362408"/>
          </a:xfrm>
          <a:prstGeom prst="line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4F67C4A-17E2-4CA0-AC59-4F9390278A75}"/>
              </a:ext>
            </a:extLst>
          </p:cNvPr>
          <p:cNvSpPr txBox="1"/>
          <p:nvPr/>
        </p:nvSpPr>
        <p:spPr>
          <a:xfrm>
            <a:off x="6734869" y="802595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83AD2E3-123B-4E84-AD04-07E258B63A30}"/>
              </a:ext>
            </a:extLst>
          </p:cNvPr>
          <p:cNvSpPr txBox="1"/>
          <p:nvPr/>
        </p:nvSpPr>
        <p:spPr>
          <a:xfrm>
            <a:off x="9584560" y="449743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BD56811-3441-4891-A950-F6F31D0D5970}"/>
              </a:ext>
            </a:extLst>
          </p:cNvPr>
          <p:cNvSpPr txBox="1"/>
          <p:nvPr/>
        </p:nvSpPr>
        <p:spPr>
          <a:xfrm>
            <a:off x="181993" y="417060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C61DAE7-4B0C-4953-A4AB-BD9CFD823ED2}"/>
              </a:ext>
            </a:extLst>
          </p:cNvPr>
          <p:cNvSpPr txBox="1"/>
          <p:nvPr/>
        </p:nvSpPr>
        <p:spPr>
          <a:xfrm>
            <a:off x="5498147" y="417060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3CD1B72-A0A8-44E8-961F-D0D34044AAC9}"/>
              </a:ext>
            </a:extLst>
          </p:cNvPr>
          <p:cNvSpPr/>
          <p:nvPr/>
        </p:nvSpPr>
        <p:spPr>
          <a:xfrm>
            <a:off x="33716" y="6611133"/>
            <a:ext cx="33714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/>
              <a:t>L. Altissimo, A. Dal Prà and G. Scaltriti, 1999 - Modified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2181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5169B74-5086-429D-BC79-22219610E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752354"/>
            <a:ext cx="6920456" cy="584707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Sinergeo’s Groundwater Level Monitoring Network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6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D28ECD-C226-4349-9E40-F5B50E7F62C3}"/>
              </a:ext>
            </a:extLst>
          </p:cNvPr>
          <p:cNvSpPr txBox="1"/>
          <p:nvPr/>
        </p:nvSpPr>
        <p:spPr>
          <a:xfrm>
            <a:off x="3290079" y="5332453"/>
            <a:ext cx="103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VICENZA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731937-FB47-4A79-9793-99EEB52FBCF4}"/>
              </a:ext>
            </a:extLst>
          </p:cNvPr>
          <p:cNvSpPr txBox="1"/>
          <p:nvPr/>
        </p:nvSpPr>
        <p:spPr>
          <a:xfrm>
            <a:off x="1900817" y="2283817"/>
            <a:ext cx="1030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THIENE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E699011-19C4-425B-B4FA-43914BB624AA}"/>
              </a:ext>
            </a:extLst>
          </p:cNvPr>
          <p:cNvSpPr txBox="1"/>
          <p:nvPr/>
        </p:nvSpPr>
        <p:spPr>
          <a:xfrm>
            <a:off x="231335" y="2014540"/>
            <a:ext cx="103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SCHIO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A611A2-88B1-4CCE-B87C-B10FAFCC640E}"/>
              </a:ext>
            </a:extLst>
          </p:cNvPr>
          <p:cNvSpPr txBox="1"/>
          <p:nvPr/>
        </p:nvSpPr>
        <p:spPr>
          <a:xfrm>
            <a:off x="5092333" y="871544"/>
            <a:ext cx="136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</a:rPr>
              <a:t>BASSANO DEL GRAPPA</a:t>
            </a:r>
          </a:p>
        </p:txBody>
      </p:sp>
      <p:pic>
        <p:nvPicPr>
          <p:cNvPr id="17" name="Immagine 16" descr="Immagine che contiene interni, tavolo, sedendo, portatile&#10;&#10;Descrizione generata con affidabilità elevata">
            <a:extLst>
              <a:ext uri="{FF2B5EF4-FFF2-40B4-BE49-F238E27FC236}">
                <a16:creationId xmlns:a16="http://schemas.microsoft.com/office/drawing/2014/main" id="{DBE427C0-D6FF-49B8-9E52-25A112F156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3983" y="4794897"/>
            <a:ext cx="2600675" cy="18143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01DB945-3B3B-45C5-9C0E-8857573DF46A}"/>
              </a:ext>
            </a:extLst>
          </p:cNvPr>
          <p:cNvSpPr txBox="1"/>
          <p:nvPr/>
        </p:nvSpPr>
        <p:spPr>
          <a:xfrm>
            <a:off x="7365877" y="894013"/>
            <a:ext cx="46469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102 sensors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(many with CPRS module)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homogeneous series: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uniformly distributed in space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Recording periods not simultaneous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outliers removal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hourly to daily data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of series length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interpolation 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of stationarity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lvl="4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     79 				timeseries</a:t>
            </a:r>
          </a:p>
        </p:txBody>
      </p:sp>
      <p:sp>
        <p:nvSpPr>
          <p:cNvPr id="19" name="Freccia angolare in su 18">
            <a:extLst>
              <a:ext uri="{FF2B5EF4-FFF2-40B4-BE49-F238E27FC236}">
                <a16:creationId xmlns:a16="http://schemas.microsoft.com/office/drawing/2014/main" id="{E218451E-429C-48B9-809E-6CB168050B04}"/>
              </a:ext>
            </a:extLst>
          </p:cNvPr>
          <p:cNvSpPr/>
          <p:nvPr/>
        </p:nvSpPr>
        <p:spPr>
          <a:xfrm rot="5400000">
            <a:off x="8620404" y="2818179"/>
            <a:ext cx="661971" cy="3724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Freccia angolare in su 19">
            <a:extLst>
              <a:ext uri="{FF2B5EF4-FFF2-40B4-BE49-F238E27FC236}">
                <a16:creationId xmlns:a16="http://schemas.microsoft.com/office/drawing/2014/main" id="{8583A096-C8DF-45C0-8DCA-D2103A57B4A4}"/>
              </a:ext>
            </a:extLst>
          </p:cNvPr>
          <p:cNvSpPr/>
          <p:nvPr/>
        </p:nvSpPr>
        <p:spPr>
          <a:xfrm rot="5400000">
            <a:off x="10015961" y="4393449"/>
            <a:ext cx="609708" cy="3724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7142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Oscillation correlation - Steps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7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F201E608-A8FC-427C-B6FA-DD04C08EFEC2}"/>
              </a:ext>
            </a:extLst>
          </p:cNvPr>
          <p:cNvSpPr/>
          <p:nvPr/>
        </p:nvSpPr>
        <p:spPr>
          <a:xfrm>
            <a:off x="1057609" y="1404971"/>
            <a:ext cx="10896267" cy="788400"/>
          </a:xfrm>
          <a:custGeom>
            <a:avLst/>
            <a:gdLst>
              <a:gd name="connsiteX0" fmla="*/ 0 w 10896267"/>
              <a:gd name="connsiteY0" fmla="*/ 71200 h 711998"/>
              <a:gd name="connsiteX1" fmla="*/ 71200 w 10896267"/>
              <a:gd name="connsiteY1" fmla="*/ 0 h 711998"/>
              <a:gd name="connsiteX2" fmla="*/ 10825067 w 10896267"/>
              <a:gd name="connsiteY2" fmla="*/ 0 h 711998"/>
              <a:gd name="connsiteX3" fmla="*/ 10896267 w 10896267"/>
              <a:gd name="connsiteY3" fmla="*/ 71200 h 711998"/>
              <a:gd name="connsiteX4" fmla="*/ 10896267 w 10896267"/>
              <a:gd name="connsiteY4" fmla="*/ 640798 h 711998"/>
              <a:gd name="connsiteX5" fmla="*/ 10825067 w 10896267"/>
              <a:gd name="connsiteY5" fmla="*/ 711998 h 711998"/>
              <a:gd name="connsiteX6" fmla="*/ 71200 w 10896267"/>
              <a:gd name="connsiteY6" fmla="*/ 711998 h 711998"/>
              <a:gd name="connsiteX7" fmla="*/ 0 w 10896267"/>
              <a:gd name="connsiteY7" fmla="*/ 640798 h 711998"/>
              <a:gd name="connsiteX8" fmla="*/ 0 w 10896267"/>
              <a:gd name="connsiteY8" fmla="*/ 71200 h 71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1998">
                <a:moveTo>
                  <a:pt x="0" y="71200"/>
                </a:moveTo>
                <a:cubicBezTo>
                  <a:pt x="0" y="31877"/>
                  <a:pt x="31877" y="0"/>
                  <a:pt x="71200" y="0"/>
                </a:cubicBezTo>
                <a:lnTo>
                  <a:pt x="10825067" y="0"/>
                </a:lnTo>
                <a:cubicBezTo>
                  <a:pt x="10864390" y="0"/>
                  <a:pt x="10896267" y="31877"/>
                  <a:pt x="10896267" y="71200"/>
                </a:cubicBezTo>
                <a:lnTo>
                  <a:pt x="10896267" y="640798"/>
                </a:lnTo>
                <a:cubicBezTo>
                  <a:pt x="10896267" y="680121"/>
                  <a:pt x="10864390" y="711998"/>
                  <a:pt x="10825067" y="711998"/>
                </a:cubicBezTo>
                <a:lnTo>
                  <a:pt x="71200" y="711998"/>
                </a:lnTo>
                <a:cubicBezTo>
                  <a:pt x="31877" y="711998"/>
                  <a:pt x="0" y="680121"/>
                  <a:pt x="0" y="640798"/>
                </a:cubicBezTo>
                <a:lnTo>
                  <a:pt x="0" y="712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294" tIns="112294" rIns="112294" bIns="11229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Estimate detrended timeseries</a:t>
            </a:r>
            <a:endParaRPr lang="it-IT" sz="2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3BE145A3-B4CE-4DAD-AC1A-881621B449D5}"/>
              </a:ext>
            </a:extLst>
          </p:cNvPr>
          <p:cNvSpPr/>
          <p:nvPr/>
        </p:nvSpPr>
        <p:spPr>
          <a:xfrm>
            <a:off x="1052283" y="2280918"/>
            <a:ext cx="10896267" cy="7884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809" tIns="142809" rIns="142809" bIns="14280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Evaluate oscillations timeseries correlation two by two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7F2CC357-8F07-4773-BFD6-212E7AA84668}"/>
              </a:ext>
            </a:extLst>
          </p:cNvPr>
          <p:cNvSpPr/>
          <p:nvPr/>
        </p:nvSpPr>
        <p:spPr>
          <a:xfrm>
            <a:off x="1969576" y="3113708"/>
            <a:ext cx="8252849" cy="3600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809" tIns="142809" rIns="142809" bIns="14280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Pearson correlation coefficient</a:t>
            </a:r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FBEAEBAE-ABE9-4507-9ACD-7576DEDF5B18}"/>
              </a:ext>
            </a:extLst>
          </p:cNvPr>
          <p:cNvSpPr/>
          <p:nvPr/>
        </p:nvSpPr>
        <p:spPr>
          <a:xfrm>
            <a:off x="1052287" y="3552562"/>
            <a:ext cx="10896267" cy="7884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38999" tIns="138999" rIns="138999" bIns="138999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Kolmogorov-Smirnov test for highly correlated series</a:t>
            </a:r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31AC0421-E908-47AA-B259-90388840878D}"/>
              </a:ext>
            </a:extLst>
          </p:cNvPr>
          <p:cNvSpPr/>
          <p:nvPr/>
        </p:nvSpPr>
        <p:spPr>
          <a:xfrm>
            <a:off x="1052287" y="4434161"/>
            <a:ext cx="10896267" cy="7884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38999" tIns="138999" rIns="138999" bIns="138999" numCol="1" spcCol="1270" anchor="ctr" anchorCtr="0">
            <a:noAutofit/>
          </a:bodyPr>
          <a:lstStyle/>
          <a:p>
            <a:pPr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Group intercorrelated couples</a:t>
            </a: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59DCD4E7-02A9-413E-8B98-63D3ECA24A0E}"/>
              </a:ext>
            </a:extLst>
          </p:cNvPr>
          <p:cNvSpPr/>
          <p:nvPr/>
        </p:nvSpPr>
        <p:spPr>
          <a:xfrm>
            <a:off x="1969576" y="5253613"/>
            <a:ext cx="8252849" cy="3600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138999" tIns="138999" rIns="138999" bIns="138999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Produce a group map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8C80152-4AF9-4BE4-B63A-4FBE9851C063}"/>
              </a:ext>
            </a:extLst>
          </p:cNvPr>
          <p:cNvSpPr txBox="1"/>
          <p:nvPr/>
        </p:nvSpPr>
        <p:spPr>
          <a:xfrm>
            <a:off x="238125" y="1484816"/>
            <a:ext cx="588443" cy="56263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BE7952D-370E-400B-AA17-11206AC44297}"/>
              </a:ext>
            </a:extLst>
          </p:cNvPr>
          <p:cNvSpPr txBox="1"/>
          <p:nvPr/>
        </p:nvSpPr>
        <p:spPr>
          <a:xfrm>
            <a:off x="238124" y="2356198"/>
            <a:ext cx="588443" cy="56263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7AF1D84-D5FD-4F0E-9189-045E73EDB919}"/>
              </a:ext>
            </a:extLst>
          </p:cNvPr>
          <p:cNvSpPr txBox="1"/>
          <p:nvPr/>
        </p:nvSpPr>
        <p:spPr>
          <a:xfrm>
            <a:off x="238126" y="3622931"/>
            <a:ext cx="588443" cy="56263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E3358ED-881F-4D13-925D-4E914E28AAF5}"/>
              </a:ext>
            </a:extLst>
          </p:cNvPr>
          <p:cNvSpPr txBox="1"/>
          <p:nvPr/>
        </p:nvSpPr>
        <p:spPr>
          <a:xfrm>
            <a:off x="238125" y="4503191"/>
            <a:ext cx="588443" cy="56263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/>
            </a:lvl1pPr>
          </a:lstStyle>
          <a:p>
            <a:r>
              <a:rPr lang="en-US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531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Oscillation correlation method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8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F201E608-A8FC-427C-B6FA-DD04C08EFEC2}"/>
              </a:ext>
            </a:extLst>
          </p:cNvPr>
          <p:cNvSpPr/>
          <p:nvPr/>
        </p:nvSpPr>
        <p:spPr>
          <a:xfrm>
            <a:off x="1057608" y="965338"/>
            <a:ext cx="10896267" cy="309600"/>
          </a:xfrm>
          <a:custGeom>
            <a:avLst/>
            <a:gdLst>
              <a:gd name="connsiteX0" fmla="*/ 0 w 10896267"/>
              <a:gd name="connsiteY0" fmla="*/ 71200 h 711998"/>
              <a:gd name="connsiteX1" fmla="*/ 71200 w 10896267"/>
              <a:gd name="connsiteY1" fmla="*/ 0 h 711998"/>
              <a:gd name="connsiteX2" fmla="*/ 10825067 w 10896267"/>
              <a:gd name="connsiteY2" fmla="*/ 0 h 711998"/>
              <a:gd name="connsiteX3" fmla="*/ 10896267 w 10896267"/>
              <a:gd name="connsiteY3" fmla="*/ 71200 h 711998"/>
              <a:gd name="connsiteX4" fmla="*/ 10896267 w 10896267"/>
              <a:gd name="connsiteY4" fmla="*/ 640798 h 711998"/>
              <a:gd name="connsiteX5" fmla="*/ 10825067 w 10896267"/>
              <a:gd name="connsiteY5" fmla="*/ 711998 h 711998"/>
              <a:gd name="connsiteX6" fmla="*/ 71200 w 10896267"/>
              <a:gd name="connsiteY6" fmla="*/ 711998 h 711998"/>
              <a:gd name="connsiteX7" fmla="*/ 0 w 10896267"/>
              <a:gd name="connsiteY7" fmla="*/ 640798 h 711998"/>
              <a:gd name="connsiteX8" fmla="*/ 0 w 10896267"/>
              <a:gd name="connsiteY8" fmla="*/ 71200 h 71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1998">
                <a:moveTo>
                  <a:pt x="0" y="71200"/>
                </a:moveTo>
                <a:cubicBezTo>
                  <a:pt x="0" y="31877"/>
                  <a:pt x="31877" y="0"/>
                  <a:pt x="71200" y="0"/>
                </a:cubicBezTo>
                <a:lnTo>
                  <a:pt x="10825067" y="0"/>
                </a:lnTo>
                <a:cubicBezTo>
                  <a:pt x="10864390" y="0"/>
                  <a:pt x="10896267" y="31877"/>
                  <a:pt x="10896267" y="71200"/>
                </a:cubicBezTo>
                <a:lnTo>
                  <a:pt x="10896267" y="640798"/>
                </a:lnTo>
                <a:cubicBezTo>
                  <a:pt x="10896267" y="680121"/>
                  <a:pt x="10864390" y="711998"/>
                  <a:pt x="10825067" y="711998"/>
                </a:cubicBezTo>
                <a:lnTo>
                  <a:pt x="71200" y="711998"/>
                </a:lnTo>
                <a:cubicBezTo>
                  <a:pt x="31877" y="711998"/>
                  <a:pt x="0" y="680121"/>
                  <a:pt x="0" y="640798"/>
                </a:cubicBezTo>
                <a:lnTo>
                  <a:pt x="0" y="712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294" tIns="112294" rIns="112294" bIns="112294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Estimate detrended timeseries</a:t>
            </a:r>
            <a:endParaRPr lang="it-IT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3BE145A3-B4CE-4DAD-AC1A-881621B449D5}"/>
              </a:ext>
            </a:extLst>
          </p:cNvPr>
          <p:cNvSpPr/>
          <p:nvPr/>
        </p:nvSpPr>
        <p:spPr>
          <a:xfrm>
            <a:off x="1057607" y="1310770"/>
            <a:ext cx="10896267" cy="3096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809" tIns="142809" rIns="142809" bIns="14280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Evaluate oscillations timeseries correlation two by two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7F2CC357-8F07-4773-BFD6-212E7AA84668}"/>
              </a:ext>
            </a:extLst>
          </p:cNvPr>
          <p:cNvSpPr/>
          <p:nvPr/>
        </p:nvSpPr>
        <p:spPr>
          <a:xfrm>
            <a:off x="7453008" y="1678507"/>
            <a:ext cx="4492655" cy="3600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809" tIns="142809" rIns="142809" bIns="14280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Pearson correlation coefficient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8C80152-4AF9-4BE4-B63A-4FBE9851C063}"/>
              </a:ext>
            </a:extLst>
          </p:cNvPr>
          <p:cNvSpPr txBox="1"/>
          <p:nvPr/>
        </p:nvSpPr>
        <p:spPr>
          <a:xfrm>
            <a:off x="238124" y="809070"/>
            <a:ext cx="588443" cy="56263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3BE7952D-370E-400B-AA17-11206AC44297}"/>
              </a:ext>
            </a:extLst>
          </p:cNvPr>
          <p:cNvSpPr txBox="1"/>
          <p:nvPr/>
        </p:nvSpPr>
        <p:spPr>
          <a:xfrm>
            <a:off x="246337" y="1242510"/>
            <a:ext cx="588443" cy="56263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2D49482-9898-491A-A014-DC0B5739632C}"/>
              </a:ext>
            </a:extLst>
          </p:cNvPr>
          <p:cNvSpPr txBox="1"/>
          <p:nvPr/>
        </p:nvSpPr>
        <p:spPr>
          <a:xfrm>
            <a:off x="7486651" y="5766929"/>
            <a:ext cx="473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 to use but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poor statistic for variables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linearly correlated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37D7A142-6F79-47CD-8066-82E4C284AA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651" y="2778256"/>
            <a:ext cx="1469565" cy="2991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D9CED9C-588C-407D-B445-1C866BBE7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441" y="1742721"/>
            <a:ext cx="5123334" cy="402699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2" name="Immagine 21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F9AFC5F8-0CCF-4D26-8CDA-3621315C76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6098" y="2775457"/>
            <a:ext cx="1469565" cy="2991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3" name="Immagine 22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245F5689-65CC-42E1-8B45-76B1C95AFE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558" y="2781822"/>
            <a:ext cx="1469565" cy="2991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D083E3E-A6D2-47FB-A08F-68DF5D22B3E4}"/>
              </a:ext>
            </a:extLst>
          </p:cNvPr>
          <p:cNvSpPr txBox="1"/>
          <p:nvPr/>
        </p:nvSpPr>
        <p:spPr>
          <a:xfrm>
            <a:off x="1243570" y="5806221"/>
            <a:ext cx="479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timeseries are correlated they seem to be </a:t>
            </a:r>
            <a:r>
              <a:rPr lang="en-US" u="sng" dirty="0"/>
              <a:t>linearly correlated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5E6E9EC-5ABC-452F-9850-CF3EC0129189}"/>
              </a:ext>
            </a:extLst>
          </p:cNvPr>
          <p:cNvSpPr/>
          <p:nvPr/>
        </p:nvSpPr>
        <p:spPr>
          <a:xfrm>
            <a:off x="4623186" y="1729571"/>
            <a:ext cx="1155277" cy="5964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5E93A4DE-795F-479A-8450-0F0D7A2735FE}"/>
              </a:ext>
            </a:extLst>
          </p:cNvPr>
          <p:cNvSpPr/>
          <p:nvPr/>
        </p:nvSpPr>
        <p:spPr>
          <a:xfrm>
            <a:off x="5086173" y="4157437"/>
            <a:ext cx="720865" cy="5964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711FEA34-4430-400A-AA0E-DC48AAF15F1F}"/>
                  </a:ext>
                </a:extLst>
              </p:cNvPr>
              <p:cNvSpPr/>
              <p:nvPr/>
            </p:nvSpPr>
            <p:spPr>
              <a:xfrm>
                <a:off x="8098142" y="2129141"/>
                <a:ext cx="3245953" cy="549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:r>
                  <a:rPr lang="en-US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linear correlation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𝑋𝑌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ttangolo 2">
                <a:extLst>
                  <a:ext uri="{FF2B5EF4-FFF2-40B4-BE49-F238E27FC236}">
                    <a16:creationId xmlns:a16="http://schemas.microsoft.com/office/drawing/2014/main" id="{711FEA34-4430-400A-AA0E-DC48AAF15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142" y="2129141"/>
                <a:ext cx="3245953" cy="549318"/>
              </a:xfrm>
              <a:prstGeom prst="rect">
                <a:avLst/>
              </a:prstGeom>
              <a:blipFill>
                <a:blip r:embed="rId8"/>
                <a:stretch>
                  <a:fillRect l="-1501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394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2BF59E-88DF-4FA9-921A-B5F57CBAE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0"/>
            <a:ext cx="10506075" cy="968444"/>
          </a:xfrm>
        </p:spPr>
        <p:txBody>
          <a:bodyPr>
            <a:noAutofit/>
          </a:bodyPr>
          <a:lstStyle/>
          <a:p>
            <a:r>
              <a:rPr lang="en-US" sz="2800" b="1" dirty="0"/>
              <a:t>Oscillation correlation</a:t>
            </a:r>
            <a:endParaRPr lang="en-GB" sz="2800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AD5356-E345-44EC-A248-D4D392B5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4600" y="6600847"/>
            <a:ext cx="2057400" cy="257153"/>
          </a:xfrm>
        </p:spPr>
        <p:txBody>
          <a:bodyPr/>
          <a:lstStyle/>
          <a:p>
            <a:fld id="{E36F5E92-22D7-4D73-99CD-AA45D6831902}" type="slidenum">
              <a:rPr lang="it-IT" sz="1400"/>
              <a:pPr/>
              <a:t>9</a:t>
            </a:fld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92CCE04-02D0-41D5-AA70-5BD510BF49A9}"/>
              </a:ext>
            </a:extLst>
          </p:cNvPr>
          <p:cNvSpPr txBox="1"/>
          <p:nvPr/>
        </p:nvSpPr>
        <p:spPr>
          <a:xfrm>
            <a:off x="5206974" y="6599433"/>
            <a:ext cx="18149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EGU2020 - Online, </a:t>
            </a:r>
            <a:r>
              <a:rPr lang="en-US" altLang="it-IT" sz="1050" dirty="0">
                <a:latin typeface="Arial Narrow" panose="020B0606020202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4-8 May 2020</a:t>
            </a:r>
            <a:endParaRPr lang="en-US" altLang="it-IT" sz="1050" dirty="0">
              <a:latin typeface="Arial Narrow" panose="020B0606020202030204" pitchFamily="34" charset="0"/>
            </a:endParaRPr>
          </a:p>
        </p:txBody>
      </p:sp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17C9A4C-1B10-48B0-8B8F-40608A865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89" y="0"/>
            <a:ext cx="1227411" cy="429442"/>
          </a:xfrm>
          <a:prstGeom prst="rect">
            <a:avLst/>
          </a:prstGeom>
        </p:spPr>
      </p:pic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FBEAEBAE-ABE9-4507-9ACD-7576DEDF5B18}"/>
              </a:ext>
            </a:extLst>
          </p:cNvPr>
          <p:cNvSpPr/>
          <p:nvPr/>
        </p:nvSpPr>
        <p:spPr>
          <a:xfrm>
            <a:off x="7230786" y="788444"/>
            <a:ext cx="4492655" cy="3600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spcFirstLastPara="0" vert="horz" wrap="square" lIns="138999" tIns="138999" rIns="138999" bIns="138999" numCol="1" spcCol="1270" anchor="ctr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Kolmogorov-Smirnov test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7AF1D84-D5FD-4F0E-9189-045E73EDB919}"/>
              </a:ext>
            </a:extLst>
          </p:cNvPr>
          <p:cNvSpPr txBox="1"/>
          <p:nvPr/>
        </p:nvSpPr>
        <p:spPr>
          <a:xfrm>
            <a:off x="6482422" y="687129"/>
            <a:ext cx="588443" cy="56263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ADD1EC01-61A3-4832-8C9E-9B99AAC2132D}"/>
              </a:ext>
            </a:extLst>
          </p:cNvPr>
          <p:cNvSpPr/>
          <p:nvPr/>
        </p:nvSpPr>
        <p:spPr>
          <a:xfrm>
            <a:off x="1102791" y="788444"/>
            <a:ext cx="4492655" cy="360000"/>
          </a:xfrm>
          <a:custGeom>
            <a:avLst/>
            <a:gdLst>
              <a:gd name="connsiteX0" fmla="*/ 0 w 10896267"/>
              <a:gd name="connsiteY0" fmla="*/ 71319 h 713189"/>
              <a:gd name="connsiteX1" fmla="*/ 71319 w 10896267"/>
              <a:gd name="connsiteY1" fmla="*/ 0 h 713189"/>
              <a:gd name="connsiteX2" fmla="*/ 10824948 w 10896267"/>
              <a:gd name="connsiteY2" fmla="*/ 0 h 713189"/>
              <a:gd name="connsiteX3" fmla="*/ 10896267 w 10896267"/>
              <a:gd name="connsiteY3" fmla="*/ 71319 h 713189"/>
              <a:gd name="connsiteX4" fmla="*/ 10896267 w 10896267"/>
              <a:gd name="connsiteY4" fmla="*/ 641870 h 713189"/>
              <a:gd name="connsiteX5" fmla="*/ 10824948 w 10896267"/>
              <a:gd name="connsiteY5" fmla="*/ 713189 h 713189"/>
              <a:gd name="connsiteX6" fmla="*/ 71319 w 10896267"/>
              <a:gd name="connsiteY6" fmla="*/ 713189 h 713189"/>
              <a:gd name="connsiteX7" fmla="*/ 0 w 10896267"/>
              <a:gd name="connsiteY7" fmla="*/ 641870 h 713189"/>
              <a:gd name="connsiteX8" fmla="*/ 0 w 10896267"/>
              <a:gd name="connsiteY8" fmla="*/ 71319 h 71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267" h="713189">
                <a:moveTo>
                  <a:pt x="0" y="71319"/>
                </a:moveTo>
                <a:cubicBezTo>
                  <a:pt x="0" y="31931"/>
                  <a:pt x="31931" y="0"/>
                  <a:pt x="71319" y="0"/>
                </a:cubicBezTo>
                <a:lnTo>
                  <a:pt x="10824948" y="0"/>
                </a:lnTo>
                <a:cubicBezTo>
                  <a:pt x="10864336" y="0"/>
                  <a:pt x="10896267" y="31931"/>
                  <a:pt x="10896267" y="71319"/>
                </a:cubicBezTo>
                <a:lnTo>
                  <a:pt x="10896267" y="641870"/>
                </a:lnTo>
                <a:cubicBezTo>
                  <a:pt x="10896267" y="681258"/>
                  <a:pt x="10864336" y="713189"/>
                  <a:pt x="10824948" y="713189"/>
                </a:cubicBezTo>
                <a:lnTo>
                  <a:pt x="71319" y="713189"/>
                </a:lnTo>
                <a:cubicBezTo>
                  <a:pt x="31931" y="713189"/>
                  <a:pt x="0" y="681258"/>
                  <a:pt x="0" y="641870"/>
                </a:cubicBezTo>
                <a:lnTo>
                  <a:pt x="0" y="7131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99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809" tIns="142809" rIns="142809" bIns="142809" numCol="1" spcCol="1270" anchor="ctr" anchorCtr="0">
            <a:noAutofit/>
          </a:bodyPr>
          <a:lstStyle/>
          <a:p>
            <a:pPr marL="0" lvl="0" indent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Pearson correlation coefficient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A81533B-F1F3-4976-8261-55EF387920B7}"/>
              </a:ext>
            </a:extLst>
          </p:cNvPr>
          <p:cNvSpPr txBox="1"/>
          <p:nvPr/>
        </p:nvSpPr>
        <p:spPr>
          <a:xfrm>
            <a:off x="351112" y="691598"/>
            <a:ext cx="588443" cy="56263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F229E84-319E-4C9D-B962-0801E468F5A1}"/>
              </a:ext>
            </a:extLst>
          </p:cNvPr>
          <p:cNvSpPr/>
          <p:nvPr/>
        </p:nvSpPr>
        <p:spPr>
          <a:xfrm>
            <a:off x="2114532" y="1205409"/>
            <a:ext cx="3466772" cy="367896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Immagine 21" descr="Immagine che contiene mappa, testo&#10;&#10;Descrizione generata con affidabilità molto elevata">
            <a:extLst>
              <a:ext uri="{FF2B5EF4-FFF2-40B4-BE49-F238E27FC236}">
                <a16:creationId xmlns:a16="http://schemas.microsoft.com/office/drawing/2014/main" id="{766E5B84-1B2A-4A63-AFB3-7FE38EA39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" y="2004861"/>
            <a:ext cx="1847829" cy="2037647"/>
          </a:xfrm>
          <a:prstGeom prst="rect">
            <a:avLst/>
          </a:prstGeom>
        </p:spPr>
      </p:pic>
      <p:pic>
        <p:nvPicPr>
          <p:cNvPr id="23" name="Immagine 22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D8BCA020-2CF9-41A3-BD3F-239E043EF3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531" y="4948992"/>
            <a:ext cx="1698195" cy="1657140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DD4FC8F-5E0C-4425-8DA7-48264198F775}"/>
              </a:ext>
            </a:extLst>
          </p:cNvPr>
          <p:cNvSpPr txBox="1"/>
          <p:nvPr/>
        </p:nvSpPr>
        <p:spPr>
          <a:xfrm>
            <a:off x="2275866" y="4998745"/>
            <a:ext cx="89928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25 vs  40</a:t>
            </a:r>
          </a:p>
          <a:p>
            <a:r>
              <a:rPr lang="en-GB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Corr=0.694</a:t>
            </a:r>
          </a:p>
        </p:txBody>
      </p:sp>
      <p:pic>
        <p:nvPicPr>
          <p:cNvPr id="27" name="Immagine 2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49EDDCD-8B57-4CCF-9D03-FCA497175A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0411" y="1240878"/>
            <a:ext cx="3189221" cy="1105604"/>
          </a:xfrm>
          <a:prstGeom prst="rect">
            <a:avLst/>
          </a:prstGeom>
        </p:spPr>
      </p:pic>
      <p:pic>
        <p:nvPicPr>
          <p:cNvPr id="29" name="Immagine 2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9BCA405-DC08-4DE5-95BC-710FB728C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7273" y="3540864"/>
            <a:ext cx="3236001" cy="1343505"/>
          </a:xfrm>
          <a:prstGeom prst="rect">
            <a:avLst/>
          </a:prstGeom>
        </p:spPr>
      </p:pic>
      <p:pic>
        <p:nvPicPr>
          <p:cNvPr id="30" name="Immagine 2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15CE885-F4BD-4261-8FDD-F8C86AEFB8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645" y="2391038"/>
            <a:ext cx="3279794" cy="1085721"/>
          </a:xfrm>
          <a:prstGeom prst="rect">
            <a:avLst/>
          </a:prstGeom>
        </p:spPr>
      </p:pic>
      <p:pic>
        <p:nvPicPr>
          <p:cNvPr id="39" name="Immagine 38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D6C07685-707F-4452-BE4A-A869F3D5F0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4759" y="4955816"/>
            <a:ext cx="1716545" cy="1642956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3CE2197-4538-44A9-BE4F-B163E5FB0540}"/>
              </a:ext>
            </a:extLst>
          </p:cNvPr>
          <p:cNvSpPr txBox="1"/>
          <p:nvPr/>
        </p:nvSpPr>
        <p:spPr>
          <a:xfrm>
            <a:off x="4051149" y="5028396"/>
            <a:ext cx="87125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25 vs 32 Corr=0.995</a:t>
            </a:r>
          </a:p>
        </p:txBody>
      </p:sp>
      <p:pic>
        <p:nvPicPr>
          <p:cNvPr id="41" name="Immagine 4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046833C-DE01-4B6D-99C3-A5CA97D337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785" y="1205409"/>
            <a:ext cx="4492655" cy="44278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0847244C-96FE-47BF-9447-EAA5DA95960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960411" y="2782191"/>
            <a:ext cx="1154121" cy="262698"/>
          </a:xfrm>
          <a:prstGeom prst="straightConnector1">
            <a:avLst/>
          </a:prstGeom>
          <a:ln w="31750">
            <a:solidFill>
              <a:srgbClr val="1C1CFF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38DA430-591F-4CF3-AE2B-DB9EDAEB3776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884960" y="1793680"/>
            <a:ext cx="1345451" cy="716910"/>
          </a:xfrm>
          <a:prstGeom prst="straightConnector1">
            <a:avLst/>
          </a:prstGeom>
          <a:ln w="31750">
            <a:solidFill>
              <a:srgbClr val="71FF7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592BB8A2-797A-4058-B473-A4469AFEBB8D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884960" y="2922048"/>
            <a:ext cx="1392313" cy="1290569"/>
          </a:xfrm>
          <a:prstGeom prst="straightConnector1">
            <a:avLst/>
          </a:prstGeom>
          <a:ln w="31750">
            <a:solidFill>
              <a:srgbClr val="D7274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A65A5D-7B9F-4982-A76A-2DA3EAAFB0D2}"/>
              </a:ext>
            </a:extLst>
          </p:cNvPr>
          <p:cNvSpPr txBox="1"/>
          <p:nvPr/>
        </p:nvSpPr>
        <p:spPr>
          <a:xfrm>
            <a:off x="936648" y="416780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B236744-827D-47A0-A070-0C7D75145FAA}"/>
              </a:ext>
            </a:extLst>
          </p:cNvPr>
          <p:cNvSpPr txBox="1"/>
          <p:nvPr/>
        </p:nvSpPr>
        <p:spPr>
          <a:xfrm>
            <a:off x="7143619" y="5685594"/>
            <a:ext cx="4579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highly correlated timeseries</a:t>
            </a:r>
          </a:p>
          <a:p>
            <a:r>
              <a:rPr lang="en-US" sz="1600" dirty="0"/>
              <a:t>Their sample distribution functions are compared</a:t>
            </a:r>
          </a:p>
          <a:p>
            <a:r>
              <a:rPr lang="en-US" sz="1600" dirty="0"/>
              <a:t>No assumptions are made on variables or sampling</a:t>
            </a:r>
            <a:br>
              <a:rPr lang="en-US" sz="1600" dirty="0"/>
            </a:br>
            <a:r>
              <a:rPr lang="en-US" sz="1600" dirty="0"/>
              <a:t>	error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457372190"/>
      </p:ext>
    </p:extLst>
  </p:cSld>
  <p:clrMapOvr>
    <a:masterClrMapping/>
  </p:clrMapOvr>
</p:sld>
</file>

<file path=ppt/theme/theme1.xml><?xml version="1.0" encoding="utf-8"?>
<a:theme xmlns:a="http://schemas.openxmlformats.org/drawingml/2006/main" name="Profondità">
  <a:themeElements>
    <a:clrScheme name="Profondità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ondità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ondità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TM04033923[[fn=Profondità]]</Template>
  <TotalTime>7599</TotalTime>
  <Words>1901</Words>
  <Application>Microsoft Office PowerPoint</Application>
  <PresentationFormat>Widescreen</PresentationFormat>
  <Paragraphs>421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Arial Narrow</vt:lpstr>
      <vt:lpstr>Calibri</vt:lpstr>
      <vt:lpstr>Cambria Math</vt:lpstr>
      <vt:lpstr>Corbel</vt:lpstr>
      <vt:lpstr>Gill Sans Nova Cond</vt:lpstr>
      <vt:lpstr>Trebuchet MS</vt:lpstr>
      <vt:lpstr>Profondità</vt:lpstr>
      <vt:lpstr>Presentazione standard di PowerPoint</vt:lpstr>
      <vt:lpstr>Presentazione standard di PowerPoint</vt:lpstr>
      <vt:lpstr>Groundwater Level Monitoring Networks (GLMNs)</vt:lpstr>
      <vt:lpstr>Optimization of Groundwater Level Monitoring Networks</vt:lpstr>
      <vt:lpstr>Case study – Bacchiglione Basin</vt:lpstr>
      <vt:lpstr>Sinergeo’s Groundwater Level Monitoring Network</vt:lpstr>
      <vt:lpstr>Oscillation correlation - Steps</vt:lpstr>
      <vt:lpstr>Oscillation correlation method</vt:lpstr>
      <vt:lpstr>Oscillation correlation</vt:lpstr>
      <vt:lpstr>Oscillation correlation</vt:lpstr>
      <vt:lpstr>Hierarchical clustering - Steps</vt:lpstr>
      <vt:lpstr>Hierarchical clustering – Detailed Steps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Methods comparison</vt:lpstr>
      <vt:lpstr>Oscillation correlation</vt:lpstr>
      <vt:lpstr>Optimization of existing Groundwater Level Monitoring Network Procedure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Inquinamento antropico delle falde acquifere del Veneto Centrale</dc:title>
  <dc:creator>Mara Meggiorin</dc:creator>
  <cp:lastModifiedBy>Mara Meggiorin - Sinergeo</cp:lastModifiedBy>
  <cp:revision>373</cp:revision>
  <dcterms:created xsi:type="dcterms:W3CDTF">2018-06-13T07:11:38Z</dcterms:created>
  <dcterms:modified xsi:type="dcterms:W3CDTF">2020-04-28T09:17:14Z</dcterms:modified>
</cp:coreProperties>
</file>